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8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 Schneider" initials="DKS" lastIdx="2" clrIdx="0">
    <p:extLst>
      <p:ext uri="{19B8F6BF-5375-455C-9EA6-DF929625EA0E}">
        <p15:presenceInfo xmlns:p15="http://schemas.microsoft.com/office/powerpoint/2012/main" userId="Daniel K Schnei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CCFFCC"/>
    <a:srgbClr val="FFCCCC"/>
    <a:srgbClr val="99FF99"/>
    <a:srgbClr val="FFFFCC"/>
    <a:srgbClr val="CCECFF"/>
    <a:srgbClr val="00CC00"/>
    <a:srgbClr val="66FF66"/>
    <a:srgbClr val="CC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39" autoAdjust="0"/>
    <p:restoredTop sz="86407" autoAdjust="0"/>
  </p:normalViewPr>
  <p:slideViewPr>
    <p:cSldViewPr>
      <p:cViewPr varScale="1">
        <p:scale>
          <a:sx n="53" d="100"/>
          <a:sy n="53" d="100"/>
        </p:scale>
        <p:origin x="60" y="57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214"/>
    </p:cViewPr>
  </p:sorterViewPr>
  <p:notesViewPr>
    <p:cSldViewPr>
      <p:cViewPr varScale="1">
        <p:scale>
          <a:sx n="64" d="100"/>
          <a:sy n="64" d="100"/>
        </p:scale>
        <p:origin x="1797" y="66"/>
      </p:cViewPr>
      <p:guideLst>
        <p:guide orient="horz" pos="287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 defTabSz="454025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CH" dirty="0"/>
              <a:t>Principes de la formation en ligne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0" tIns="45345" rIns="90690" bIns="45345" numCol="1" anchor="t" anchorCtr="0" compatLnSpc="1">
            <a:prstTxWarp prst="textNoShape">
              <a:avLst/>
            </a:prstTxWarp>
          </a:bodyPr>
          <a:lstStyle>
            <a:lvl1pPr algn="r" defTabSz="454025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E1C5194-FC03-41CC-A5C0-24D48DAF94AB}" type="datetime1">
              <a:rPr lang="fr-FR"/>
              <a:pPr>
                <a:defRPr/>
              </a:pPr>
              <a:t>21/06/2017</a:t>
            </a:fld>
            <a:endParaRPr lang="fr-CH" dirty="0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defTabSz="454025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0" tIns="45345" rIns="90690" bIns="45345" numCol="1" anchor="b" anchorCtr="0" compatLnSpc="1">
            <a:prstTxWarp prst="textNoShape">
              <a:avLst/>
            </a:prstTxWarp>
          </a:bodyPr>
          <a:lstStyle>
            <a:lvl1pPr algn="r" defTabSz="454025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72CD691-78B9-475A-A591-AA54EE87FD67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7935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618" tIns="47487" rIns="94618" bIns="47487" numCol="1" anchor="t" anchorCtr="0" compatLnSpc="1">
            <a:prstTxWarp prst="textNoShape">
              <a:avLst/>
            </a:prstTxWarp>
          </a:bodyPr>
          <a:lstStyle>
            <a:lvl1pPr defTabSz="454025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17550" algn="l"/>
                <a:tab pos="1436688" algn="l"/>
                <a:tab pos="2154238" algn="l"/>
                <a:tab pos="287178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7763" cy="371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4875" y="4713288"/>
            <a:ext cx="4987925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CH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4813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618" tIns="47487" rIns="94618" bIns="47487" numCol="1" anchor="b" anchorCtr="0" compatLnSpc="1">
            <a:prstTxWarp prst="textNoShape">
              <a:avLst/>
            </a:prstTxWarp>
          </a:bodyPr>
          <a:lstStyle>
            <a:lvl1pPr defTabSz="454025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17550" algn="l"/>
                <a:tab pos="1436688" algn="l"/>
                <a:tab pos="2154238" algn="l"/>
                <a:tab pos="287178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9750"/>
            <a:ext cx="2944813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618" tIns="47487" rIns="94618" bIns="47487" numCol="1" anchor="b" anchorCtr="0" compatLnSpc="1">
            <a:prstTxWarp prst="textNoShape">
              <a:avLst/>
            </a:prstTxWarp>
          </a:bodyPr>
          <a:lstStyle>
            <a:lvl1pPr algn="r" defTabSz="454025" eaLnBrk="1" hangingPunct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17550" algn="l"/>
                <a:tab pos="1436688" algn="l"/>
                <a:tab pos="2154238" algn="l"/>
                <a:tab pos="2871788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96EA48A-DB55-4220-A61F-03145F40D7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10977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quarter"/>
          </p:nvPr>
        </p:nvSpPr>
        <p:spPr>
          <a:xfrm>
            <a:off x="3851275" y="0"/>
            <a:ext cx="2944813" cy="493713"/>
          </a:xfrm>
          <a:prstGeom prst="rect">
            <a:avLst/>
          </a:prstGeom>
          <a:noFill/>
        </p:spPr>
        <p:txBody>
          <a:bodyPr/>
          <a:lstStyle/>
          <a:p>
            <a:fld id="{7B13E331-395D-4F6A-A501-4D0F14F3835E}" type="datetime1">
              <a:rPr lang="en-US" smtClean="0"/>
              <a:pPr/>
              <a:t>6/21/2017</a:t>
            </a:fld>
            <a:endParaRPr lang="en-US" dirty="0" smtClean="0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E02B329-6284-4BD6-A59B-4FF63A31763A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2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59350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875" y="4713288"/>
            <a:ext cx="4989513" cy="4467225"/>
          </a:xfrm>
          <a:noFill/>
          <a:ln/>
        </p:spPr>
        <p:txBody>
          <a:bodyPr wrap="none" lIns="90690" tIns="45345" rIns="90690" bIns="45345" anchor="ctr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196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fr-CH"/>
              <a:t>Click to edit Master title style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141663"/>
            <a:ext cx="7775575" cy="2471737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fr-CH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BD127-D8D2-407A-B27B-B3CAC6A2076D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3A1F3-94F9-4FCD-B8AC-1AA2A287F252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E86B9-ED6E-4438-8C39-A330E324274B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2740-6391-4B4E-9DEF-CA3A2C33636D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C0E8-39ED-4576-ADC6-61377BA58780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9D3A-3955-486D-8330-A3897CABB9D6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51461-C778-4029-A1FB-1C0EFE28086D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0985C-9393-4D75-A8CA-C27E6110A1CE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09043-7F93-4975-9C14-FD2A4D3F3512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4038600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038600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7160B-797F-4510-8AD0-EAB1A41E1E9E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DE747-0037-4887-B9C2-D753A18AB669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6BDD-0162-4385-9CDD-CB5087799CAD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A86B9-EBEB-416B-B515-455255682140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D7FDB-0827-4832-9CA1-5FA1E2143783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93A11-DEA3-42A3-A246-09CE5DE1C019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11DF9-7510-4650-A278-7DE1CB63941F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F1D20-91FF-4020-B7F7-17BEDA0EC52E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B9B6A-365A-49D7-A4F5-3D60B7D5162B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E8974-4313-4815-947A-1572004B632A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E01D2-9B4B-4317-8A45-5248FED338B9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7E626-7C30-4B94-826F-A2A7DE72079E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613"/>
            <a:ext cx="82296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B138381-9C88-4334-90C3-823036DF39FD}" type="datetime1">
              <a:rPr lang="fr-CH"/>
              <a:pPr>
                <a:defRPr/>
              </a:pPr>
              <a:t>21.06.2017</a:t>
            </a:fld>
            <a:endParaRPr lang="fr-CH" dirty="0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381750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CH" dirty="0"/>
              <a:t>http://edutechwiki.unige.ch/en/</a:t>
            </a:r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381750"/>
            <a:ext cx="2133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1944A53-7157-4318-8087-76F55E722905}" type="slidenum">
              <a:rPr lang="fr-CH"/>
              <a:pPr>
                <a:defRPr/>
              </a:pPr>
              <a:t>‹#›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tecfa.unige.ch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-4717032" y="-6220072"/>
            <a:ext cx="5400849" cy="2513161"/>
          </a:xfrm>
          <a:prstGeom prst="rect">
            <a:avLst/>
          </a:prstGeom>
          <a:noFill/>
          <a:ln w="18360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dirty="0">
              <a:solidFill>
                <a:srgbClr val="000000"/>
              </a:solidFill>
            </a:endParaRPr>
          </a:p>
        </p:txBody>
      </p:sp>
      <p:pic>
        <p:nvPicPr>
          <p:cNvPr id="9" name="Image 3" descr="fp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0280" y="6158207"/>
            <a:ext cx="4932040" cy="5819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27189" y="57531"/>
            <a:ext cx="64070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D0A033"/>
                </a:solidFill>
              </a:rPr>
              <a:t>Learners’ eLearning </a:t>
            </a:r>
            <a:r>
              <a:rPr lang="en-US" sz="2800" b="1" i="1" dirty="0" smtClean="0">
                <a:solidFill>
                  <a:srgbClr val="D0A033"/>
                </a:solidFill>
              </a:rPr>
              <a:t>competency 1/1</a:t>
            </a:r>
            <a:endParaRPr lang="en-US" sz="2800" b="1" i="1" dirty="0">
              <a:solidFill>
                <a:srgbClr val="D0A0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76019"/>
            <a:ext cx="3039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200" b="1" dirty="0"/>
              <a:t>Daniel K. </a:t>
            </a:r>
            <a:r>
              <a:rPr lang="fr-CH" sz="1200" b="1" dirty="0" smtClean="0"/>
              <a:t>Schneider et al.</a:t>
            </a:r>
          </a:p>
          <a:p>
            <a:r>
              <a:rPr lang="fr-CH" sz="1200" dirty="0" smtClean="0"/>
              <a:t>daniel.schneider@unige.ch </a:t>
            </a:r>
            <a:endParaRPr lang="fr-CH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5521761" y="4154822"/>
            <a:ext cx="2480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 err="1" smtClean="0"/>
              <a:t>Nurturing</a:t>
            </a:r>
            <a:r>
              <a:rPr lang="fr-CH" sz="1600" b="1" dirty="0" smtClean="0"/>
              <a:t> </a:t>
            </a:r>
            <a:r>
              <a:rPr lang="fr-CH" sz="1600" b="1" dirty="0" err="1" smtClean="0"/>
              <a:t>eQ</a:t>
            </a:r>
            <a:r>
              <a:rPr lang="fr-CH" sz="1600" b="1" dirty="0" smtClean="0"/>
              <a:t> (</a:t>
            </a:r>
            <a:r>
              <a:rPr lang="fr-CH" sz="1600" b="1" dirty="0" err="1" smtClean="0"/>
              <a:t>Elearning</a:t>
            </a:r>
            <a:r>
              <a:rPr lang="fr-CH" sz="1600" b="1" dirty="0" smtClean="0"/>
              <a:t> intelligence,</a:t>
            </a:r>
          </a:p>
          <a:p>
            <a:r>
              <a:rPr lang="fr-CH" sz="1600" b="1" dirty="0" smtClean="0"/>
              <a:t>Change </a:t>
            </a:r>
            <a:r>
              <a:rPr lang="fr-CH" sz="1600" b="1" dirty="0" err="1" smtClean="0"/>
              <a:t>pedagogy</a:t>
            </a:r>
            <a:r>
              <a:rPr lang="fr-CH" sz="1600" b="1" dirty="0" smtClean="0"/>
              <a:t> and use of ICT)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905801" y="2694636"/>
            <a:ext cx="2554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 err="1" smtClean="0"/>
              <a:t>Whole</a:t>
            </a:r>
            <a:r>
              <a:rPr lang="fr-CH" sz="1600" b="1" dirty="0" smtClean="0"/>
              <a:t> </a:t>
            </a:r>
            <a:r>
              <a:rPr lang="fr-CH" sz="1600" b="1" dirty="0" err="1" smtClean="0"/>
              <a:t>task</a:t>
            </a:r>
            <a:r>
              <a:rPr lang="fr-CH" sz="1600" b="1" dirty="0" smtClean="0"/>
              <a:t> training</a:t>
            </a:r>
          </a:p>
          <a:p>
            <a:r>
              <a:rPr lang="fr-CH" sz="1600" b="1" dirty="0" smtClean="0"/>
              <a:t>(</a:t>
            </a:r>
            <a:r>
              <a:rPr lang="fr-CH" sz="1600" b="1" dirty="0" err="1" smtClean="0"/>
              <a:t>integrate</a:t>
            </a:r>
            <a:r>
              <a:rPr lang="fr-CH" sz="1600" b="1" dirty="0" smtClean="0"/>
              <a:t> </a:t>
            </a:r>
            <a:r>
              <a:rPr lang="fr-CH" sz="1600" b="1" dirty="0" err="1" smtClean="0"/>
              <a:t>within</a:t>
            </a:r>
            <a:r>
              <a:rPr lang="fr-CH" sz="1600" b="1" dirty="0" smtClean="0"/>
              <a:t> </a:t>
            </a:r>
            <a:r>
              <a:rPr lang="fr-CH" sz="1600" b="1" dirty="0" err="1" smtClean="0"/>
              <a:t>teaching</a:t>
            </a:r>
            <a:r>
              <a:rPr lang="fr-CH" sz="1600" b="1" dirty="0" smtClean="0"/>
              <a:t> modules)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615228" y="1123152"/>
            <a:ext cx="3133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 smtClean="0"/>
              <a:t>Component</a:t>
            </a:r>
          </a:p>
          <a:p>
            <a:r>
              <a:rPr lang="fr-CH" sz="1600" b="1" dirty="0" smtClean="0"/>
              <a:t>Training </a:t>
            </a:r>
            <a:br>
              <a:rPr lang="fr-CH" sz="1600" b="1" dirty="0" smtClean="0"/>
            </a:br>
            <a:r>
              <a:rPr lang="fr-CH" sz="1600" b="1" dirty="0" smtClean="0"/>
              <a:t>(over 50 and at least 3 </a:t>
            </a:r>
            <a:r>
              <a:rPr lang="fr-CH" sz="1600" b="1" dirty="0" err="1" smtClean="0"/>
              <a:t>levels</a:t>
            </a:r>
            <a:r>
              <a:rPr lang="fr-CH" sz="1600" b="1" dirty="0" smtClean="0"/>
              <a:t>)</a:t>
            </a:r>
            <a:endParaRPr lang="en-US" sz="1600" b="1" dirty="0"/>
          </a:p>
        </p:txBody>
      </p:sp>
      <p:sp>
        <p:nvSpPr>
          <p:cNvPr id="39" name="Right Arrow 38"/>
          <p:cNvSpPr/>
          <p:nvPr/>
        </p:nvSpPr>
        <p:spPr>
          <a:xfrm rot="1829691">
            <a:off x="4567252" y="3973400"/>
            <a:ext cx="888027" cy="50408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0" name="Right Arrow 39"/>
          <p:cNvSpPr/>
          <p:nvPr/>
        </p:nvSpPr>
        <p:spPr>
          <a:xfrm rot="20232132">
            <a:off x="4600252" y="1650965"/>
            <a:ext cx="873518" cy="42381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ight Arrow 40"/>
          <p:cNvSpPr/>
          <p:nvPr/>
        </p:nvSpPr>
        <p:spPr>
          <a:xfrm rot="303307">
            <a:off x="4732355" y="2848553"/>
            <a:ext cx="873518" cy="42381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10" name="Group 9"/>
          <p:cNvGrpSpPr/>
          <p:nvPr/>
        </p:nvGrpSpPr>
        <p:grpSpPr>
          <a:xfrm>
            <a:off x="107504" y="1628800"/>
            <a:ext cx="4013777" cy="3459507"/>
            <a:chOff x="11592572" y="15294345"/>
            <a:chExt cx="7439116" cy="6411835"/>
          </a:xfrm>
        </p:grpSpPr>
        <p:sp>
          <p:nvSpPr>
            <p:cNvPr id="11" name="Oval 10"/>
            <p:cNvSpPr/>
            <p:nvPr/>
          </p:nvSpPr>
          <p:spPr bwMode="auto">
            <a:xfrm>
              <a:off x="12151737" y="16596316"/>
              <a:ext cx="3600000" cy="3600000"/>
            </a:xfrm>
            <a:prstGeom prst="ellipse">
              <a:avLst/>
            </a:prstGeom>
            <a:solidFill>
              <a:srgbClr val="FF0000">
                <a:alpha val="25000"/>
              </a:srgbClr>
            </a:solidFill>
            <a:ln w="508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ICT </a:t>
              </a:r>
              <a:b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</a:b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literacy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C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3528550" y="15294345"/>
              <a:ext cx="3600000" cy="3600000"/>
            </a:xfrm>
            <a:prstGeom prst="ellipse">
              <a:avLst/>
            </a:prstGeom>
            <a:solidFill>
              <a:srgbClr val="00B050">
                <a:alpha val="25000"/>
              </a:srgbClr>
            </a:solidFill>
            <a:ln w="508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Communication </a:t>
              </a:r>
              <a:r>
                <a:rPr lang="en-US" sz="1200" b="1" dirty="0" smtClean="0">
                  <a:latin typeface="Arial" charset="0"/>
                </a:rPr>
                <a:t>and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collaboration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latin typeface="Arial" charset="0"/>
                </a:rPr>
                <a:t>literacy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C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3591537" y="18106180"/>
              <a:ext cx="3600000" cy="3600000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 w="508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Metacognitive</a:t>
              </a:r>
              <a:r>
                <a:rPr lang="en-US" sz="1200" b="1" dirty="0" smtClean="0">
                  <a:latin typeface="Arial" charset="0"/>
                </a:rPr>
                <a:t/>
              </a:r>
              <a:br>
                <a:rPr lang="en-US" sz="1200" b="1" dirty="0" smtClean="0">
                  <a:latin typeface="Arial" charset="0"/>
                </a:rPr>
              </a:br>
              <a:r>
                <a:rPr lang="en-US" sz="1200" b="1" dirty="0" smtClean="0">
                  <a:latin typeface="Arial" charset="0"/>
                </a:rPr>
                <a:t>competency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C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789143" y="20180856"/>
              <a:ext cx="1319718" cy="513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dirty="0" err="1" smtClean="0">
                  <a:solidFill>
                    <a:srgbClr val="FF0000"/>
                  </a:solidFill>
                </a:rPr>
                <a:t>Popular</a:t>
              </a:r>
              <a:endParaRPr lang="fr-CH" sz="12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592572" y="15649669"/>
              <a:ext cx="1839641" cy="513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dirty="0" err="1" smtClean="0">
                  <a:solidFill>
                    <a:srgbClr val="FF0000"/>
                  </a:solidFill>
                </a:rPr>
                <a:t>Recognized</a:t>
              </a:r>
              <a:endParaRPr lang="fr-CH" sz="12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192047" y="20720993"/>
              <a:ext cx="1839641" cy="513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dirty="0" err="1" smtClean="0">
                  <a:solidFill>
                    <a:srgbClr val="FF0000"/>
                  </a:solidFill>
                </a:rPr>
                <a:t>Recognized</a:t>
              </a:r>
              <a:endParaRPr lang="fr-CH" sz="12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216606" y="16147215"/>
              <a:ext cx="1560368" cy="5133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dirty="0" err="1" smtClean="0">
                  <a:solidFill>
                    <a:srgbClr val="FF0000"/>
                  </a:solidFill>
                </a:rPr>
                <a:t>Forgotten</a:t>
              </a:r>
              <a:endParaRPr lang="fr-CH" sz="12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6" idx="3"/>
            </p:cNvCxnSpPr>
            <p:nvPr/>
          </p:nvCxnSpPr>
          <p:spPr bwMode="auto">
            <a:xfrm>
              <a:off x="13432213" y="15906364"/>
              <a:ext cx="538228" cy="3037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/>
            <p:cNvCxnSpPr>
              <a:stCxn id="15" idx="0"/>
            </p:cNvCxnSpPr>
            <p:nvPr/>
          </p:nvCxnSpPr>
          <p:spPr bwMode="auto">
            <a:xfrm flipV="1">
              <a:off x="12449002" y="19341501"/>
              <a:ext cx="447817" cy="8393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16306898" y="20626060"/>
              <a:ext cx="885151" cy="3513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H="1">
              <a:off x="17128950" y="16654622"/>
              <a:ext cx="746264" cy="10915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14959689" y="16666020"/>
              <a:ext cx="3600000" cy="3600000"/>
            </a:xfrm>
            <a:prstGeom prst="ellipse">
              <a:avLst/>
            </a:prstGeom>
            <a:solidFill>
              <a:srgbClr val="FFFF00">
                <a:alpha val="25000"/>
              </a:srgbClr>
            </a:solidFill>
            <a:ln w="508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Education culture literacy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C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43" name="Picture 7" descr="logo-tecfa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5277" y="5589240"/>
            <a:ext cx="921345" cy="8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034199" y="6475343"/>
            <a:ext cx="979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hlinkClick r:id="rId4"/>
              </a:rPr>
              <a:t>TECFA</a:t>
            </a:r>
            <a:r>
              <a:rPr lang="en-GB" dirty="0">
                <a:solidFill>
                  <a:srgbClr val="000000"/>
                </a:solidFill>
              </a:rPr>
              <a:t> </a:t>
            </a:r>
            <a:endParaRPr lang="fr-CH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" y="876434"/>
            <a:ext cx="9027546" cy="56450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03027" y="20551"/>
            <a:ext cx="4177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D0A033"/>
                </a:solidFill>
              </a:rPr>
              <a:t>Learners’ eLearning </a:t>
            </a:r>
            <a:r>
              <a:rPr lang="en-US" b="1" i="1" dirty="0" smtClean="0">
                <a:solidFill>
                  <a:srgbClr val="D0A033"/>
                </a:solidFill>
              </a:rPr>
              <a:t>competency 2/2</a:t>
            </a:r>
            <a:endParaRPr lang="en-US" b="1" i="1" dirty="0">
              <a:solidFill>
                <a:srgbClr val="D0A0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6276019"/>
            <a:ext cx="3039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200" b="1" dirty="0"/>
              <a:t>Daniel K. </a:t>
            </a:r>
            <a:r>
              <a:rPr lang="fr-CH" sz="1200" b="1" dirty="0" smtClean="0"/>
              <a:t>Schneider et al.</a:t>
            </a:r>
          </a:p>
          <a:p>
            <a:r>
              <a:rPr lang="fr-CH" sz="1200" dirty="0" smtClean="0"/>
              <a:t>daniel.schneider@unige.ch </a:t>
            </a:r>
            <a:endParaRPr lang="fr-CH" sz="1200" dirty="0"/>
          </a:p>
        </p:txBody>
      </p:sp>
      <p:pic>
        <p:nvPicPr>
          <p:cNvPr id="8" name="Image 3" descr="fp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6237312"/>
            <a:ext cx="4932040" cy="5819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32240" y="5562364"/>
            <a:ext cx="2351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i="1" smtClean="0"/>
              <a:t>(Inspired</a:t>
            </a:r>
            <a:r>
              <a:rPr lang="fr-CH" sz="1400" i="1" dirty="0" smtClean="0"/>
              <a:t> by Lin et al, 2013)</a:t>
            </a:r>
            <a:endParaRPr lang="fr-CH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86964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0800" cap="flat" cmpd="sng" algn="ctr">
          <a:solidFill>
            <a:srgbClr val="7030A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99"/>
        </a:solidFill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9859</TotalTime>
  <Words>75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StarSymbol</vt:lpstr>
      <vt:lpstr>Times New Roman</vt:lpstr>
      <vt:lpstr>1_Custom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Schneider</dc:creator>
  <cp:lastModifiedBy>Daniel K Schneider</cp:lastModifiedBy>
  <cp:revision>584</cp:revision>
  <dcterms:modified xsi:type="dcterms:W3CDTF">2017-06-21T16:27:11Z</dcterms:modified>
</cp:coreProperties>
</file>