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25">
          <p15:clr>
            <a:srgbClr val="A4A3A4"/>
          </p15:clr>
        </p15:guide>
        <p15:guide id="2" pos="22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02" autoAdjust="0"/>
    <p:restoredTop sz="94660"/>
  </p:normalViewPr>
  <p:slideViewPr>
    <p:cSldViewPr>
      <p:cViewPr>
        <p:scale>
          <a:sx n="180" d="100"/>
          <a:sy n="180" d="100"/>
        </p:scale>
        <p:origin x="153" y="66"/>
      </p:cViewPr>
      <p:guideLst>
        <p:guide orient="horz" pos="2925"/>
        <p:guide pos="220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E27896D-C0C6-4F2E-90D5-1632AF5431A1}" type="datetimeFigureOut">
              <a:rPr lang="it-IT" altLang="fr-FR"/>
              <a:pPr/>
              <a:t>31/05/2017</a:t>
            </a:fld>
            <a:endParaRPr lang="it-IT" altLang="fr-FR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H" noProof="0" smtClean="0"/>
              <a:t>Fare clic per modificare gli stili del testo dello schema</a:t>
            </a:r>
          </a:p>
          <a:p>
            <a:pPr lvl="1"/>
            <a:r>
              <a:rPr lang="fr-CH" noProof="0" smtClean="0"/>
              <a:t>Secondo livello</a:t>
            </a:r>
          </a:p>
          <a:p>
            <a:pPr lvl="2"/>
            <a:r>
              <a:rPr lang="fr-CH" noProof="0" smtClean="0"/>
              <a:t>Terzo livello</a:t>
            </a:r>
          </a:p>
          <a:p>
            <a:pPr lvl="3"/>
            <a:r>
              <a:rPr lang="fr-CH" noProof="0" smtClean="0"/>
              <a:t>Quarto livello</a:t>
            </a:r>
          </a:p>
          <a:p>
            <a:pPr lvl="4"/>
            <a:r>
              <a:rPr lang="fr-CH" noProof="0" smtClean="0"/>
              <a:t>Quinto livello</a:t>
            </a:r>
            <a:endParaRPr lang="it-IT" noProof="0" smtClean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0D4463-BEEA-4A96-B505-1ED95CC0513B}" type="slidenum">
              <a:rPr lang="it-IT" altLang="fr-FR"/>
              <a:pPr/>
              <a:t>‹#›</a:t>
            </a:fld>
            <a:endParaRPr lang="it-IT" altLang="fr-FR"/>
          </a:p>
        </p:txBody>
      </p:sp>
    </p:spTree>
    <p:extLst>
      <p:ext uri="{BB962C8B-B14F-4D97-AF65-F5344CB8AC3E}">
        <p14:creationId xmlns:p14="http://schemas.microsoft.com/office/powerpoint/2010/main" val="9367004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altLang="fr-FR" smtClean="0"/>
          </a:p>
        </p:txBody>
      </p:sp>
      <p:sp>
        <p:nvSpPr>
          <p:cNvPr id="1536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E836539F-73E7-4851-95E8-9ACEC0B9334D}" type="slidenum">
              <a:rPr lang="it-IT" altLang="fr-FR" sz="1200"/>
              <a:pPr eaLnBrk="1" hangingPunct="1"/>
              <a:t>1</a:t>
            </a:fld>
            <a:endParaRPr lang="it-IT" altLang="fr-FR" sz="1200"/>
          </a:p>
        </p:txBody>
      </p:sp>
    </p:spTree>
    <p:extLst>
      <p:ext uri="{BB962C8B-B14F-4D97-AF65-F5344CB8AC3E}">
        <p14:creationId xmlns:p14="http://schemas.microsoft.com/office/powerpoint/2010/main" val="1092701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3CCB51-E6FC-4092-90C7-635930532435}" type="slidenum">
              <a:rPr lang="en-US" altLang="fr-FR"/>
              <a:pPr/>
              <a:t>‹#›</a:t>
            </a:fld>
            <a:endParaRPr lang="en-US" altLang="fr-FR" dirty="0"/>
          </a:p>
        </p:txBody>
      </p:sp>
    </p:spTree>
    <p:extLst>
      <p:ext uri="{BB962C8B-B14F-4D97-AF65-F5344CB8AC3E}">
        <p14:creationId xmlns:p14="http://schemas.microsoft.com/office/powerpoint/2010/main" val="2422577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C9DFAE-C689-4077-A269-97472A315917}" type="slidenum">
              <a:rPr lang="en-US" altLang="fr-FR"/>
              <a:pPr/>
              <a:t>‹#›</a:t>
            </a:fld>
            <a:endParaRPr lang="en-US" altLang="fr-FR" dirty="0"/>
          </a:p>
        </p:txBody>
      </p:sp>
    </p:spTree>
    <p:extLst>
      <p:ext uri="{BB962C8B-B14F-4D97-AF65-F5344CB8AC3E}">
        <p14:creationId xmlns:p14="http://schemas.microsoft.com/office/powerpoint/2010/main" val="1643762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D98C84-34E5-4945-A4D8-5C4D3F03EB57}" type="slidenum">
              <a:rPr lang="en-US" altLang="fr-FR"/>
              <a:pPr/>
              <a:t>‹#›</a:t>
            </a:fld>
            <a:endParaRPr lang="en-US" altLang="fr-FR" dirty="0"/>
          </a:p>
        </p:txBody>
      </p:sp>
    </p:spTree>
    <p:extLst>
      <p:ext uri="{BB962C8B-B14F-4D97-AF65-F5344CB8AC3E}">
        <p14:creationId xmlns:p14="http://schemas.microsoft.com/office/powerpoint/2010/main" val="140899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2DB4A5-24F9-4CD7-907C-51F5B72E878E}" type="slidenum">
              <a:rPr lang="en-US" altLang="fr-FR"/>
              <a:pPr/>
              <a:t>‹#›</a:t>
            </a:fld>
            <a:endParaRPr lang="en-US" altLang="fr-FR" dirty="0"/>
          </a:p>
        </p:txBody>
      </p:sp>
    </p:spTree>
    <p:extLst>
      <p:ext uri="{BB962C8B-B14F-4D97-AF65-F5344CB8AC3E}">
        <p14:creationId xmlns:p14="http://schemas.microsoft.com/office/powerpoint/2010/main" val="213443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D93DBC-4240-4823-8A1F-5971FEB90A34}" type="slidenum">
              <a:rPr lang="en-US" altLang="fr-FR"/>
              <a:pPr/>
              <a:t>‹#›</a:t>
            </a:fld>
            <a:endParaRPr lang="en-US" altLang="fr-FR" dirty="0"/>
          </a:p>
        </p:txBody>
      </p:sp>
    </p:spTree>
    <p:extLst>
      <p:ext uri="{BB962C8B-B14F-4D97-AF65-F5344CB8AC3E}">
        <p14:creationId xmlns:p14="http://schemas.microsoft.com/office/powerpoint/2010/main" val="1136234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3E8877-919C-4B06-8107-9C73A47DE186}" type="slidenum">
              <a:rPr lang="en-US" altLang="fr-FR"/>
              <a:pPr/>
              <a:t>‹#›</a:t>
            </a:fld>
            <a:endParaRPr lang="en-US" altLang="fr-FR" dirty="0"/>
          </a:p>
        </p:txBody>
      </p:sp>
    </p:spTree>
    <p:extLst>
      <p:ext uri="{BB962C8B-B14F-4D97-AF65-F5344CB8AC3E}">
        <p14:creationId xmlns:p14="http://schemas.microsoft.com/office/powerpoint/2010/main" val="220705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C767D9-2D6D-45E7-B5DF-D89E1A67B475}" type="slidenum">
              <a:rPr lang="en-US" altLang="fr-FR"/>
              <a:pPr/>
              <a:t>‹#›</a:t>
            </a:fld>
            <a:endParaRPr lang="en-US" altLang="fr-FR" dirty="0"/>
          </a:p>
        </p:txBody>
      </p:sp>
    </p:spTree>
    <p:extLst>
      <p:ext uri="{BB962C8B-B14F-4D97-AF65-F5344CB8AC3E}">
        <p14:creationId xmlns:p14="http://schemas.microsoft.com/office/powerpoint/2010/main" val="267459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22F6F6-32A7-4125-B794-EA1CDDF93941}" type="slidenum">
              <a:rPr lang="en-US" altLang="fr-FR"/>
              <a:pPr/>
              <a:t>‹#›</a:t>
            </a:fld>
            <a:endParaRPr lang="en-US" altLang="fr-FR" dirty="0"/>
          </a:p>
        </p:txBody>
      </p:sp>
    </p:spTree>
    <p:extLst>
      <p:ext uri="{BB962C8B-B14F-4D97-AF65-F5344CB8AC3E}">
        <p14:creationId xmlns:p14="http://schemas.microsoft.com/office/powerpoint/2010/main" val="2006557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6FE14E-0DAC-4E14-9AFB-51A6B997B1FD}" type="slidenum">
              <a:rPr lang="en-US" altLang="fr-FR"/>
              <a:pPr/>
              <a:t>‹#›</a:t>
            </a:fld>
            <a:endParaRPr lang="en-US" altLang="fr-FR" dirty="0"/>
          </a:p>
        </p:txBody>
      </p:sp>
    </p:spTree>
    <p:extLst>
      <p:ext uri="{BB962C8B-B14F-4D97-AF65-F5344CB8AC3E}">
        <p14:creationId xmlns:p14="http://schemas.microsoft.com/office/powerpoint/2010/main" val="1102704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11E1E0-50BC-488F-ACD9-37626169BBE9}" type="slidenum">
              <a:rPr lang="en-US" altLang="fr-FR"/>
              <a:pPr/>
              <a:t>‹#›</a:t>
            </a:fld>
            <a:endParaRPr lang="en-US" altLang="fr-FR" dirty="0"/>
          </a:p>
        </p:txBody>
      </p:sp>
    </p:spTree>
    <p:extLst>
      <p:ext uri="{BB962C8B-B14F-4D97-AF65-F5344CB8AC3E}">
        <p14:creationId xmlns:p14="http://schemas.microsoft.com/office/powerpoint/2010/main" val="1032735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55105F-7F72-4D6B-88D7-0F044C0843E7}" type="slidenum">
              <a:rPr lang="en-US" altLang="fr-FR"/>
              <a:pPr/>
              <a:t>‹#›</a:t>
            </a:fld>
            <a:endParaRPr lang="en-US" altLang="fr-FR" dirty="0"/>
          </a:p>
        </p:txBody>
      </p:sp>
    </p:spTree>
    <p:extLst>
      <p:ext uri="{BB962C8B-B14F-4D97-AF65-F5344CB8AC3E}">
        <p14:creationId xmlns:p14="http://schemas.microsoft.com/office/powerpoint/2010/main" val="2501917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Cliquez pour modifier les styles du texte du masque</a:t>
            </a:r>
          </a:p>
          <a:p>
            <a:pPr lvl="1"/>
            <a:r>
              <a:rPr lang="en-US" altLang="fr-FR" smtClean="0"/>
              <a:t>Deuxième niveau</a:t>
            </a:r>
          </a:p>
          <a:p>
            <a:pPr lvl="2"/>
            <a:r>
              <a:rPr lang="en-US" altLang="fr-FR" smtClean="0"/>
              <a:t>Troisième niveau</a:t>
            </a:r>
          </a:p>
          <a:p>
            <a:pPr lvl="3"/>
            <a:r>
              <a:rPr lang="en-US" altLang="fr-FR" smtClean="0"/>
              <a:t>Quatrième niveau</a:t>
            </a:r>
          </a:p>
          <a:p>
            <a:pPr lvl="4"/>
            <a:r>
              <a:rPr lang="en-US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587C846-1B93-49A8-948B-2081B03B480A}" type="slidenum">
              <a:rPr lang="en-US" altLang="fr-FR"/>
              <a:pPr/>
              <a:t>‹#›</a:t>
            </a:fld>
            <a:endParaRPr lang="en-US" alt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mailto:yeelen.maole@seedlearn.org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7.jpe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hyperlink" Target="mailto:daniel.schneider@unige.ch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ChangeArrowheads="1"/>
          </p:cNvSpPr>
          <p:nvPr/>
        </p:nvSpPr>
        <p:spPr bwMode="auto">
          <a:xfrm>
            <a:off x="409575" y="174625"/>
            <a:ext cx="606742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793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CH" altLang="fr-FR" sz="1400" b="1" dirty="0"/>
              <a:t>Aspects motivationnels d</a:t>
            </a:r>
            <a:r>
              <a:rPr lang="fr-CH" altLang="it-IT" sz="1400" b="1" dirty="0"/>
              <a:t>’</a:t>
            </a:r>
            <a:r>
              <a:rPr lang="fr-CH" altLang="fr-FR" sz="1400" b="1" dirty="0"/>
              <a:t>un dispositif technopédagogique pour la géométrie des solides</a:t>
            </a:r>
            <a:endParaRPr lang="fr-CH" altLang="fr-FR" sz="1400" dirty="0"/>
          </a:p>
          <a:p>
            <a:pPr lvl="1" algn="ctr"/>
            <a:endParaRPr lang="fr-FR" altLang="fr-FR" sz="1000" dirty="0"/>
          </a:p>
          <a:p>
            <a:pPr lvl="1" algn="ctr"/>
            <a:r>
              <a:rPr lang="fr-FR" altLang="fr-FR" sz="1000" dirty="0"/>
              <a:t>Yeelen Maole Kamanda</a:t>
            </a:r>
            <a:r>
              <a:rPr lang="fr-FR" altLang="fr-FR" sz="1000" baseline="30000" dirty="0"/>
              <a:t>1</a:t>
            </a:r>
            <a:r>
              <a:rPr lang="fr-FR" altLang="fr-FR" sz="1000" dirty="0"/>
              <a:t>, Daniel K. Schneider</a:t>
            </a:r>
            <a:r>
              <a:rPr lang="fr-FR" altLang="fr-FR" sz="1000" baseline="30000" dirty="0"/>
              <a:t>2</a:t>
            </a:r>
          </a:p>
          <a:p>
            <a:pPr lvl="1" algn="ctr"/>
            <a:endParaRPr lang="fr-FR" altLang="fr-FR" sz="800" baseline="30000" dirty="0"/>
          </a:p>
          <a:p>
            <a:pPr lvl="1" algn="ctr"/>
            <a:r>
              <a:rPr lang="en-US" altLang="fr-FR" sz="900" baseline="30000" dirty="0"/>
              <a:t>1</a:t>
            </a:r>
            <a:r>
              <a:rPr lang="en-US" altLang="fr-FR" sz="900" dirty="0"/>
              <a:t>Consultante </a:t>
            </a:r>
            <a:r>
              <a:rPr lang="fr-FR" altLang="fr-FR" sz="900" dirty="0" smtClean="0"/>
              <a:t>en éducation numérique,</a:t>
            </a:r>
            <a:r>
              <a:rPr lang="en-US" altLang="fr-FR" sz="900" dirty="0" smtClean="0"/>
              <a:t> </a:t>
            </a:r>
            <a:r>
              <a:rPr lang="en-US" altLang="fr-FR" sz="900" dirty="0"/>
              <a:t>6963 </a:t>
            </a:r>
            <a:r>
              <a:rPr lang="en-US" altLang="fr-FR" sz="900" dirty="0"/>
              <a:t>Pregassona</a:t>
            </a:r>
            <a:r>
              <a:rPr lang="en-US" altLang="fr-FR" sz="900" dirty="0"/>
              <a:t>, Suisse</a:t>
            </a:r>
          </a:p>
          <a:p>
            <a:pPr lvl="1" algn="ctr"/>
            <a:r>
              <a:rPr lang="en-US" altLang="fr-FR" sz="800" dirty="0">
                <a:hlinkClick r:id="rId3"/>
              </a:rPr>
              <a:t>yeelen.maole@seedlearn.org</a:t>
            </a:r>
            <a:endParaRPr lang="en-US" altLang="fr-FR" sz="800" dirty="0"/>
          </a:p>
          <a:p>
            <a:pPr lvl="1" algn="ctr"/>
            <a:r>
              <a:rPr lang="en-US" altLang="fr-FR" sz="900" baseline="30000" dirty="0"/>
              <a:t>2</a:t>
            </a:r>
            <a:r>
              <a:rPr lang="en-US" altLang="fr-FR" sz="900" dirty="0"/>
              <a:t>Université de Genève, FPSE / TECFA, 1205 Genève, Suisse</a:t>
            </a:r>
          </a:p>
          <a:p>
            <a:pPr lvl="1" algn="ctr"/>
            <a:r>
              <a:rPr lang="en-US" altLang="fr-FR" sz="800" dirty="0" smtClean="0">
                <a:hlinkClick r:id="rId4"/>
              </a:rPr>
              <a:t>daniel.schneider@unige.ch</a:t>
            </a:r>
            <a:endParaRPr lang="en-US" altLang="fr-FR" sz="800" dirty="0"/>
          </a:p>
          <a:p>
            <a:pPr lvl="1" algn="ctr"/>
            <a:endParaRPr lang="en-US" altLang="fr-FR" sz="800" dirty="0"/>
          </a:p>
        </p:txBody>
      </p:sp>
      <p:sp>
        <p:nvSpPr>
          <p:cNvPr id="13314" name="Text Box 254"/>
          <p:cNvSpPr txBox="1">
            <a:spLocks noChangeArrowheads="1"/>
          </p:cNvSpPr>
          <p:nvPr/>
        </p:nvSpPr>
        <p:spPr bwMode="auto">
          <a:xfrm>
            <a:off x="576263" y="1692275"/>
            <a:ext cx="2852737" cy="172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tIns="36000" rIns="36000" bIns="36000"/>
          <a:lstStyle>
            <a:lvl1pPr defTabSz="1381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381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381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381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381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38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38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38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38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fr-CH" altLang="fr-FR" sz="500" dirty="0">
                <a:solidFill>
                  <a:srgbClr val="000000"/>
                </a:solidFill>
                <a:latin typeface="+mn-lt"/>
              </a:rPr>
              <a:t>L</a:t>
            </a:r>
            <a:r>
              <a:rPr lang="fr-CH" altLang="it-IT" sz="500" dirty="0">
                <a:solidFill>
                  <a:srgbClr val="000000"/>
                </a:solidFill>
                <a:latin typeface="+mn-lt"/>
              </a:rPr>
              <a:t>’</a:t>
            </a:r>
            <a:r>
              <a:rPr lang="fr-CH" altLang="fr-FR" sz="500" dirty="0">
                <a:solidFill>
                  <a:srgbClr val="000000"/>
                </a:solidFill>
                <a:latin typeface="+mn-lt"/>
              </a:rPr>
              <a:t>introduction des technologies dans les contextes d</a:t>
            </a:r>
            <a:r>
              <a:rPr lang="fr-CH" altLang="it-IT" sz="500" dirty="0">
                <a:solidFill>
                  <a:srgbClr val="000000"/>
                </a:solidFill>
                <a:latin typeface="+mn-lt"/>
              </a:rPr>
              <a:t>’</a:t>
            </a:r>
            <a:r>
              <a:rPr lang="fr-CH" altLang="fr-FR" sz="500" dirty="0">
                <a:solidFill>
                  <a:srgbClr val="000000"/>
                </a:solidFill>
                <a:latin typeface="+mn-lt"/>
              </a:rPr>
              <a:t>apprentissage et dans l</a:t>
            </a:r>
            <a:r>
              <a:rPr lang="fr-CH" altLang="it-IT" sz="500" dirty="0">
                <a:solidFill>
                  <a:srgbClr val="000000"/>
                </a:solidFill>
                <a:latin typeface="+mn-lt"/>
              </a:rPr>
              <a:t>’</a:t>
            </a:r>
            <a:r>
              <a:rPr lang="fr-CH" altLang="fr-FR" sz="500" dirty="0">
                <a:solidFill>
                  <a:srgbClr val="000000"/>
                </a:solidFill>
                <a:latin typeface="+mn-lt"/>
              </a:rPr>
              <a:t>enseignement est une </a:t>
            </a:r>
            <a:r>
              <a:rPr lang="fr-CH" altLang="fr-FR" sz="500" dirty="0" smtClean="0">
                <a:solidFill>
                  <a:srgbClr val="000000"/>
                </a:solidFill>
                <a:latin typeface="+mn-lt"/>
              </a:rPr>
              <a:t>thématique fréquemment abordée et certaines recherches s’intéressent à </a:t>
            </a:r>
            <a:r>
              <a:rPr lang="fr-CH" altLang="fr-FR" sz="500" dirty="0">
                <a:solidFill>
                  <a:srgbClr val="000000"/>
                </a:solidFill>
                <a:latin typeface="+mn-lt"/>
              </a:rPr>
              <a:t>l</a:t>
            </a:r>
            <a:r>
              <a:rPr lang="fr-CH" altLang="it-IT" sz="500" dirty="0">
                <a:solidFill>
                  <a:srgbClr val="000000"/>
                </a:solidFill>
                <a:latin typeface="+mn-lt"/>
              </a:rPr>
              <a:t>’</a:t>
            </a:r>
            <a:r>
              <a:rPr lang="fr-CH" altLang="fr-FR" sz="500" dirty="0">
                <a:solidFill>
                  <a:srgbClr val="000000"/>
                </a:solidFill>
                <a:latin typeface="+mn-lt"/>
              </a:rPr>
              <a:t>impact des technologies </a:t>
            </a:r>
            <a:r>
              <a:rPr lang="fr-CH" altLang="fr-FR" sz="500" dirty="0" smtClean="0">
                <a:solidFill>
                  <a:srgbClr val="000000"/>
                </a:solidFill>
                <a:latin typeface="+mn-lt"/>
              </a:rPr>
              <a:t>en étudiant </a:t>
            </a:r>
            <a:r>
              <a:rPr lang="fr-CH" altLang="fr-FR" sz="500" dirty="0">
                <a:solidFill>
                  <a:srgbClr val="000000"/>
                </a:solidFill>
                <a:latin typeface="+mn-lt"/>
              </a:rPr>
              <a:t>l</a:t>
            </a:r>
            <a:r>
              <a:rPr lang="fr-CH" altLang="it-IT" sz="500" dirty="0">
                <a:solidFill>
                  <a:srgbClr val="000000"/>
                </a:solidFill>
                <a:latin typeface="+mn-lt"/>
              </a:rPr>
              <a:t>’</a:t>
            </a:r>
            <a:r>
              <a:rPr lang="fr-CH" altLang="fr-FR" sz="500" dirty="0">
                <a:solidFill>
                  <a:srgbClr val="000000"/>
                </a:solidFill>
                <a:latin typeface="+mn-lt"/>
              </a:rPr>
              <a:t>interaction qu</a:t>
            </a:r>
            <a:r>
              <a:rPr lang="fr-CH" altLang="it-IT" sz="500" dirty="0">
                <a:solidFill>
                  <a:srgbClr val="000000"/>
                </a:solidFill>
                <a:latin typeface="+mn-lt"/>
              </a:rPr>
              <a:t>’</a:t>
            </a:r>
            <a:r>
              <a:rPr lang="fr-CH" altLang="fr-FR" sz="500" dirty="0">
                <a:solidFill>
                  <a:srgbClr val="000000"/>
                </a:solidFill>
                <a:latin typeface="+mn-lt"/>
              </a:rPr>
              <a:t>elles ont avec l</a:t>
            </a:r>
            <a:r>
              <a:rPr lang="fr-CH" altLang="it-IT" sz="500" dirty="0">
                <a:solidFill>
                  <a:srgbClr val="000000"/>
                </a:solidFill>
                <a:latin typeface="+mn-lt"/>
              </a:rPr>
              <a:t>’</a:t>
            </a:r>
            <a:r>
              <a:rPr lang="fr-CH" altLang="fr-FR" sz="500" dirty="0">
                <a:solidFill>
                  <a:srgbClr val="000000"/>
                </a:solidFill>
                <a:latin typeface="+mn-lt"/>
              </a:rPr>
              <a:t>individu, leur </a:t>
            </a:r>
            <a:r>
              <a:rPr lang="fr-CH" altLang="fr-FR" sz="500" dirty="0" smtClean="0">
                <a:solidFill>
                  <a:srgbClr val="000000"/>
                </a:solidFill>
                <a:latin typeface="+mn-lt"/>
              </a:rPr>
              <a:t>utilité́</a:t>
            </a:r>
            <a:r>
              <a:rPr lang="fr-CH" altLang="fr-FR" sz="500" dirty="0">
                <a:solidFill>
                  <a:srgbClr val="000000"/>
                </a:solidFill>
                <a:latin typeface="+mn-lt"/>
              </a:rPr>
              <a:t>, leur fonctionnement ainsi que leur utilisation</a:t>
            </a:r>
            <a:r>
              <a:rPr lang="fr-CH" altLang="fr-FR" sz="500" dirty="0" smtClean="0">
                <a:solidFill>
                  <a:srgbClr val="000000"/>
                </a:solidFill>
                <a:latin typeface="+mn-lt"/>
              </a:rPr>
              <a:t>. Dans </a:t>
            </a:r>
            <a:r>
              <a:rPr lang="fr-CH" altLang="fr-FR" sz="500" dirty="0">
                <a:solidFill>
                  <a:srgbClr val="000000"/>
                </a:solidFill>
                <a:latin typeface="+mn-lt"/>
              </a:rPr>
              <a:t>cette étude, nous </a:t>
            </a:r>
            <a:r>
              <a:rPr lang="fr-CH" altLang="fr-FR" sz="500" dirty="0" smtClean="0">
                <a:solidFill>
                  <a:srgbClr val="000000"/>
                </a:solidFill>
                <a:latin typeface="+mn-lt"/>
              </a:rPr>
              <a:t>voulions explorer </a:t>
            </a:r>
            <a:r>
              <a:rPr lang="fr-CH" altLang="fr-FR" sz="500" dirty="0">
                <a:solidFill>
                  <a:srgbClr val="000000"/>
                </a:solidFill>
                <a:latin typeface="+mn-lt"/>
              </a:rPr>
              <a:t>si les technologies </a:t>
            </a:r>
            <a:r>
              <a:rPr lang="fr-CH" altLang="fr-FR" sz="500" dirty="0" smtClean="0">
                <a:solidFill>
                  <a:srgbClr val="000000"/>
                </a:solidFill>
                <a:latin typeface="+mn-lt"/>
              </a:rPr>
              <a:t>de fabrication 3D intégrées </a:t>
            </a:r>
            <a:r>
              <a:rPr lang="fr-CH" altLang="fr-FR" sz="500" dirty="0">
                <a:solidFill>
                  <a:srgbClr val="000000"/>
                </a:solidFill>
                <a:latin typeface="+mn-lt"/>
              </a:rPr>
              <a:t>dans le tissu scolaire ont un effet sur la motivation et l</a:t>
            </a:r>
            <a:r>
              <a:rPr lang="fr-CH" altLang="it-IT" sz="500" dirty="0">
                <a:solidFill>
                  <a:srgbClr val="000000"/>
                </a:solidFill>
                <a:latin typeface="+mn-lt"/>
              </a:rPr>
              <a:t>’</a:t>
            </a:r>
            <a:r>
              <a:rPr lang="fr-CH" altLang="fr-FR" sz="500" dirty="0">
                <a:solidFill>
                  <a:srgbClr val="000000"/>
                </a:solidFill>
                <a:latin typeface="+mn-lt"/>
              </a:rPr>
              <a:t>apprentissage</a:t>
            </a:r>
            <a:r>
              <a:rPr lang="fr-CH" altLang="fr-FR" sz="500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endParaRPr lang="fr-CH" altLang="fr-FR" sz="500" dirty="0">
              <a:solidFill>
                <a:srgbClr val="000000"/>
              </a:solidFill>
              <a:latin typeface="+mn-lt"/>
            </a:endParaRPr>
          </a:p>
          <a:p>
            <a:r>
              <a:rPr lang="fr-FR" sz="500" dirty="0" smtClean="0">
                <a:latin typeface="+mn-lt"/>
              </a:rPr>
              <a:t>Nous </a:t>
            </a:r>
            <a:r>
              <a:rPr lang="fr-CH" sz="500" dirty="0">
                <a:latin typeface="+mn-lt"/>
              </a:rPr>
              <a:t>nous</a:t>
            </a:r>
            <a:r>
              <a:rPr lang="fr-FR" sz="500" dirty="0">
                <a:latin typeface="+mn-lt"/>
              </a:rPr>
              <a:t> </a:t>
            </a:r>
            <a:r>
              <a:rPr lang="fr-FR" sz="500" dirty="0" smtClean="0">
                <a:latin typeface="+mn-lt"/>
              </a:rPr>
              <a:t>sommes intéressés </a:t>
            </a:r>
            <a:r>
              <a:rPr lang="fr-FR" sz="500" dirty="0">
                <a:latin typeface="+mn-lt"/>
              </a:rPr>
              <a:t>aux aspects motivationnels liés à l’intégration de l’imprimante 3D, le logiciel TinkerCAD et la méthode pédagogique d’apprentissage par résolution de problème et de conception, dans un contexte scolaire</a:t>
            </a:r>
            <a:r>
              <a:rPr lang="fr-FR" sz="500" dirty="0" smtClean="0">
                <a:latin typeface="+mn-lt"/>
              </a:rPr>
              <a:t>. </a:t>
            </a:r>
          </a:p>
          <a:p>
            <a:endParaRPr lang="fr-FR" sz="500" dirty="0">
              <a:latin typeface="+mn-lt"/>
            </a:endParaRPr>
          </a:p>
          <a:p>
            <a:r>
              <a:rPr lang="fr-FR" sz="500" dirty="0"/>
              <a:t>Dans une étude exploratoire conduite dans une classe d’école primaire, des groupes de 2-3 enfants ont accompli des activités portant sur la géométrie des solides</a:t>
            </a:r>
            <a:r>
              <a:rPr lang="fr-FR" sz="500" dirty="0" smtClean="0"/>
              <a:t>. </a:t>
            </a:r>
            <a:r>
              <a:rPr lang="fr-FR" sz="500" dirty="0" smtClean="0">
                <a:latin typeface="+mn-lt"/>
              </a:rPr>
              <a:t>En </a:t>
            </a:r>
            <a:r>
              <a:rPr lang="fr-FR" sz="500" dirty="0">
                <a:latin typeface="+mn-lt"/>
              </a:rPr>
              <a:t>particulier, nous voulons savoir comment la motivation des enfants varie au cours de l’utilisation du dispositif. </a:t>
            </a:r>
            <a:endParaRPr lang="fr-FR" sz="500" dirty="0" smtClean="0">
              <a:latin typeface="+mn-lt"/>
            </a:endParaRPr>
          </a:p>
          <a:p>
            <a:endParaRPr lang="fr-FR" sz="500" dirty="0">
              <a:latin typeface="+mn-lt"/>
            </a:endParaRPr>
          </a:p>
          <a:p>
            <a:r>
              <a:rPr lang="fr-FR" sz="500" dirty="0" smtClean="0">
                <a:latin typeface="+mn-lt"/>
              </a:rPr>
              <a:t>Les </a:t>
            </a:r>
            <a:r>
              <a:rPr lang="fr-FR" sz="500" dirty="0">
                <a:latin typeface="+mn-lt"/>
              </a:rPr>
              <a:t>hypothèses de travail défendues ici postulent que : </a:t>
            </a:r>
            <a:endParaRPr lang="fr-FR" sz="500" dirty="0" smtClean="0">
              <a:latin typeface="+mn-lt"/>
            </a:endParaRPr>
          </a:p>
          <a:p>
            <a:pPr marL="228600" indent="-228600">
              <a:buFont typeface="+mj-lt"/>
              <a:buAutoNum type="arabicPeriod"/>
            </a:pPr>
            <a:r>
              <a:rPr lang="fr-FR" sz="500" dirty="0" smtClean="0">
                <a:latin typeface="+mn-lt"/>
              </a:rPr>
              <a:t>Le </a:t>
            </a:r>
            <a:r>
              <a:rPr lang="fr-FR" sz="500" dirty="0">
                <a:latin typeface="+mn-lt"/>
              </a:rPr>
              <a:t>dispositif </a:t>
            </a:r>
            <a:r>
              <a:rPr lang="fr-FR" sz="500" dirty="0" err="1">
                <a:latin typeface="+mn-lt"/>
              </a:rPr>
              <a:t>techno-pédagogique</a:t>
            </a:r>
            <a:r>
              <a:rPr lang="fr-FR" sz="500" dirty="0">
                <a:latin typeface="+mn-lt"/>
              </a:rPr>
              <a:t> aura un impact sur les trois sous-dimensions de la motivation intrinsèque : la perception de compétence, l’effort investi et l’intérêt. </a:t>
            </a:r>
            <a:endParaRPr lang="fr-FR" sz="500" dirty="0" smtClean="0">
              <a:latin typeface="+mn-lt"/>
            </a:endParaRPr>
          </a:p>
          <a:p>
            <a:pPr marL="228600" indent="-228600">
              <a:buFont typeface="+mj-lt"/>
              <a:buAutoNum type="arabicPeriod"/>
            </a:pPr>
            <a:r>
              <a:rPr lang="fr-FR" sz="500" dirty="0" smtClean="0">
                <a:latin typeface="+mn-lt"/>
              </a:rPr>
              <a:t>La </a:t>
            </a:r>
            <a:r>
              <a:rPr lang="fr-FR" sz="500" dirty="0">
                <a:latin typeface="+mn-lt"/>
              </a:rPr>
              <a:t>motivation augmentera d’activité en activité. </a:t>
            </a:r>
            <a:endParaRPr lang="fr-FR" sz="500" dirty="0" smtClean="0">
              <a:latin typeface="+mn-lt"/>
            </a:endParaRPr>
          </a:p>
          <a:p>
            <a:pPr marL="228600" indent="-228600">
              <a:buFont typeface="+mj-lt"/>
              <a:buAutoNum type="arabicPeriod"/>
            </a:pPr>
            <a:r>
              <a:rPr lang="fr-FR" sz="500" dirty="0" smtClean="0">
                <a:latin typeface="+mn-lt"/>
              </a:rPr>
              <a:t>Le </a:t>
            </a:r>
            <a:r>
              <a:rPr lang="fr-FR" sz="500" dirty="0">
                <a:latin typeface="+mn-lt"/>
              </a:rPr>
              <a:t>niveau de la motivation intrinsèque aura un impact sur l’apprentissage. </a:t>
            </a:r>
            <a:endParaRPr lang="fr-CH" altLang="fr-FR" sz="5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3320" name="Text Box 9"/>
          <p:cNvSpPr txBox="1">
            <a:spLocks noChangeArrowheads="1"/>
          </p:cNvSpPr>
          <p:nvPr/>
        </p:nvSpPr>
        <p:spPr bwMode="auto">
          <a:xfrm rot="10800000">
            <a:off x="111125" y="3505200"/>
            <a:ext cx="468313" cy="4648200"/>
          </a:xfrm>
          <a:prstGeom prst="rect">
            <a:avLst/>
          </a:prstGeom>
          <a:gradFill flip="none" rotWithShape="1">
            <a:gsLst>
              <a:gs pos="0">
                <a:srgbClr val="FF8000">
                  <a:alpha val="90000"/>
                </a:srgbClr>
              </a:gs>
              <a:gs pos="100000">
                <a:srgbClr val="FFFFFF">
                  <a:alpha val="9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 smtClean="0"/>
              <a:t>METHODE</a:t>
            </a:r>
          </a:p>
        </p:txBody>
      </p:sp>
      <p:sp>
        <p:nvSpPr>
          <p:cNvPr id="13318" name="Rectangle 10"/>
          <p:cNvSpPr>
            <a:spLocks noChangeArrowheads="1"/>
          </p:cNvSpPr>
          <p:nvPr/>
        </p:nvSpPr>
        <p:spPr bwMode="auto">
          <a:xfrm>
            <a:off x="579438" y="3505200"/>
            <a:ext cx="2849562" cy="464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fr-CH" altLang="fr-FR" sz="1800" dirty="0"/>
          </a:p>
        </p:txBody>
      </p:sp>
      <p:sp>
        <p:nvSpPr>
          <p:cNvPr id="13322" name="Text Box 24"/>
          <p:cNvSpPr txBox="1">
            <a:spLocks noChangeArrowheads="1"/>
          </p:cNvSpPr>
          <p:nvPr/>
        </p:nvSpPr>
        <p:spPr bwMode="auto">
          <a:xfrm>
            <a:off x="549275" y="7019925"/>
            <a:ext cx="287813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fr-FR" sz="700" b="1" u="sng" dirty="0"/>
              <a:t>Population</a:t>
            </a:r>
          </a:p>
          <a:p>
            <a:pPr eaLnBrk="1" hangingPunct="1"/>
            <a:endParaRPr lang="en-US" altLang="fr-FR" sz="700" b="1" u="sng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fr-CH" altLang="fr-FR" sz="700" dirty="0"/>
              <a:t>11 enfants d</a:t>
            </a:r>
            <a:r>
              <a:rPr lang="fr-CH" altLang="it-IT" sz="700" dirty="0"/>
              <a:t>’</a:t>
            </a:r>
            <a:r>
              <a:rPr lang="fr-CH" altLang="fr-FR" sz="700" dirty="0"/>
              <a:t>une classe </a:t>
            </a:r>
            <a:r>
              <a:rPr lang="fr-CH" altLang="fr-FR" sz="700" dirty="0" smtClean="0"/>
              <a:t>d’école </a:t>
            </a:r>
            <a:r>
              <a:rPr lang="fr-CH" altLang="fr-FR" sz="700" dirty="0"/>
              <a:t>primaire de Muzzano de la Suisse italienne  (9 filles, </a:t>
            </a:r>
            <a:r>
              <a:rPr lang="fr-CH" altLang="fr-FR" sz="700" i="1" dirty="0"/>
              <a:t>M</a:t>
            </a:r>
            <a:r>
              <a:rPr lang="fr-CH" altLang="fr-FR" sz="700" i="1" baseline="-25000" dirty="0"/>
              <a:t>âge</a:t>
            </a:r>
            <a:r>
              <a:rPr lang="fr-CH" altLang="fr-FR" sz="700" dirty="0"/>
              <a:t>=9.55, </a:t>
            </a:r>
            <a:r>
              <a:rPr lang="fr-CH" altLang="fr-FR" sz="700" i="1" dirty="0"/>
              <a:t>SD</a:t>
            </a:r>
            <a:r>
              <a:rPr lang="fr-CH" altLang="fr-FR" sz="700" i="1" baseline="-25000" dirty="0"/>
              <a:t>âge</a:t>
            </a:r>
            <a:r>
              <a:rPr lang="fr-CH" altLang="fr-FR" sz="700" dirty="0"/>
              <a:t>=.52);</a:t>
            </a:r>
          </a:p>
          <a:p>
            <a:pPr eaLnBrk="1" hangingPunct="1"/>
            <a:endParaRPr lang="fr-CH" altLang="fr-FR" sz="700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fr-CH" altLang="fr-FR" sz="700" dirty="0"/>
              <a:t>Des onze enfants, cinq enfants étaient en 6</a:t>
            </a:r>
            <a:r>
              <a:rPr lang="fr-CH" altLang="fr-FR" sz="700" baseline="30000" dirty="0"/>
              <a:t>e</a:t>
            </a:r>
            <a:r>
              <a:rPr lang="fr-CH" altLang="fr-FR" sz="700" dirty="0"/>
              <a:t> (1</a:t>
            </a:r>
            <a:r>
              <a:rPr lang="fr-CH" altLang="fr-FR" sz="700" baseline="30000" dirty="0"/>
              <a:t>er</a:t>
            </a:r>
            <a:r>
              <a:rPr lang="fr-CH" altLang="fr-FR" sz="700" dirty="0"/>
              <a:t> degré), âgés de 9 ans, et six enfants était en 7</a:t>
            </a:r>
            <a:r>
              <a:rPr lang="fr-CH" altLang="fr-FR" sz="700" baseline="30000" dirty="0"/>
              <a:t>e</a:t>
            </a:r>
            <a:r>
              <a:rPr lang="fr-CH" altLang="fr-FR" sz="700" dirty="0"/>
              <a:t> (1</a:t>
            </a:r>
            <a:r>
              <a:rPr lang="fr-CH" altLang="fr-FR" sz="700" baseline="30000" dirty="0"/>
              <a:t>er</a:t>
            </a:r>
            <a:r>
              <a:rPr lang="fr-CH" altLang="fr-FR" sz="700" dirty="0"/>
              <a:t> degré), âgés de 10 ans.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fr-FR" sz="700" dirty="0"/>
          </a:p>
        </p:txBody>
      </p:sp>
      <p:sp>
        <p:nvSpPr>
          <p:cNvPr id="13323" name="Text Box 28"/>
          <p:cNvSpPr txBox="1">
            <a:spLocks noChangeArrowheads="1"/>
          </p:cNvSpPr>
          <p:nvPr/>
        </p:nvSpPr>
        <p:spPr bwMode="auto">
          <a:xfrm>
            <a:off x="549275" y="3492500"/>
            <a:ext cx="2879725" cy="353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/>
            <a:r>
              <a:rPr lang="fr-CH" altLang="fr-FR" sz="700" b="1" u="sng" dirty="0"/>
              <a:t>Déroulement des séances</a:t>
            </a:r>
          </a:p>
          <a:p>
            <a:pPr algn="just" eaLnBrk="1" hangingPunct="1"/>
            <a:endParaRPr lang="fr-CH" altLang="fr-FR" sz="700" b="1" u="sng" dirty="0"/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fr-CH" altLang="fr-FR" sz="700" dirty="0"/>
              <a:t>Les passations ont eu lieu dans le cadre du cours des mathématiques (géométrie des solides) sur une période de 3 semaine (une matinée par semaine)</a:t>
            </a:r>
          </a:p>
          <a:p>
            <a:pPr algn="just" eaLnBrk="1" hangingPunct="1"/>
            <a:endParaRPr lang="fr-CH" altLang="fr-FR" sz="700" dirty="0"/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fr-CH" altLang="fr-FR" sz="700" dirty="0"/>
              <a:t>Chaque </a:t>
            </a:r>
            <a:r>
              <a:rPr lang="fr-CH" altLang="fr-FR" sz="700" dirty="0" smtClean="0"/>
              <a:t>participant </a:t>
            </a:r>
            <a:r>
              <a:rPr lang="fr-CH" altLang="fr-FR" sz="700" dirty="0"/>
              <a:t>a été soumis à la même condition expérimentale, selon un plan exploratoire à mesures répétées.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fr-CH" altLang="fr-FR" sz="700" dirty="0"/>
          </a:p>
          <a:p>
            <a:pPr algn="just" eaLnBrk="1" hangingPunct="1"/>
            <a:r>
              <a:rPr lang="fr-CH" altLang="fr-FR" sz="700" b="1" u="sng" dirty="0"/>
              <a:t>Tâche</a:t>
            </a:r>
          </a:p>
          <a:p>
            <a:pPr algn="just" eaLnBrk="1" hangingPunct="1"/>
            <a:endParaRPr lang="fr-CH" altLang="fr-FR" sz="700" b="1" u="sng" dirty="0"/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fr-CH" altLang="fr-FR" sz="700" dirty="0"/>
              <a:t>Une semaine </a:t>
            </a:r>
            <a:r>
              <a:rPr lang="fr-CH" altLang="fr-FR" sz="700" dirty="0" smtClean="0"/>
              <a:t>avant les </a:t>
            </a:r>
            <a:r>
              <a:rPr lang="fr-CH" altLang="fr-FR" sz="700" dirty="0"/>
              <a:t>séances, les participants ont été soumis au pré-test concernant la mesure de l</a:t>
            </a:r>
            <a:r>
              <a:rPr lang="fr-CH" altLang="it-IT" sz="700" dirty="0"/>
              <a:t>’</a:t>
            </a:r>
            <a:r>
              <a:rPr lang="fr-CH" altLang="fr-FR" sz="700" dirty="0"/>
              <a:t>apprentissage;</a:t>
            </a:r>
          </a:p>
          <a:p>
            <a:pPr algn="just" eaLnBrk="1" hangingPunct="1"/>
            <a:endParaRPr lang="fr-FR" altLang="fr-FR" sz="700" b="1" dirty="0"/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it-CH" altLang="fr-FR" sz="700" dirty="0"/>
              <a:t>La motivation intrinsèque à été mesurée à l</a:t>
            </a:r>
            <a:r>
              <a:rPr lang="it-CH" altLang="it-IT" sz="700" dirty="0"/>
              <a:t>’</a:t>
            </a:r>
            <a:r>
              <a:rPr lang="it-CH" altLang="fr-FR" sz="700" dirty="0"/>
              <a:t>aide d</a:t>
            </a:r>
            <a:r>
              <a:rPr lang="it-CH" altLang="it-IT" sz="700" dirty="0"/>
              <a:t>’</a:t>
            </a:r>
            <a:r>
              <a:rPr lang="it-CH" altLang="fr-FR" sz="700" dirty="0"/>
              <a:t>un questionnaire composé de six questions – deux pour chaque sous-dimension – présentées à la fin de chauque activité. </a:t>
            </a:r>
          </a:p>
          <a:p>
            <a:pPr algn="just" eaLnBrk="1" hangingPunct="1"/>
            <a:endParaRPr lang="it-CH" altLang="fr-FR" sz="700" dirty="0"/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it-CH" altLang="fr-FR" sz="700" dirty="0"/>
              <a:t>Les </a:t>
            </a:r>
            <a:r>
              <a:rPr lang="it-CH" altLang="fr-FR" sz="700" dirty="0" smtClean="0"/>
              <a:t>enfants </a:t>
            </a:r>
            <a:r>
              <a:rPr lang="it-CH" altLang="fr-FR" sz="700" dirty="0"/>
              <a:t>devaient indiquer leur niveau de motivation à l</a:t>
            </a:r>
            <a:r>
              <a:rPr lang="it-CH" altLang="it-IT" sz="700" dirty="0"/>
              <a:t>’</a:t>
            </a:r>
            <a:r>
              <a:rPr lang="it-CH" altLang="fr-FR" sz="700" dirty="0"/>
              <a:t>aide d</a:t>
            </a:r>
            <a:r>
              <a:rPr lang="it-CH" altLang="it-IT" sz="700" dirty="0"/>
              <a:t>’</a:t>
            </a:r>
            <a:r>
              <a:rPr lang="it-CH" altLang="fr-FR" sz="700" dirty="0"/>
              <a:t>une échelle allant de 1 (très mecontant) à 7 (très content). Cette échelle était présentée sous forme de binettes;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it-CH" altLang="fr-FR" sz="700" dirty="0"/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it-CH" altLang="fr-FR" sz="700" dirty="0"/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it-CH" altLang="fr-FR" sz="700" dirty="0"/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it-CH" altLang="fr-FR" sz="700" dirty="0"/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it-CH" altLang="fr-FR" sz="700" dirty="0"/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it-CH" altLang="fr-FR" sz="700" dirty="0"/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fr-CH" altLang="fr-FR" sz="700" dirty="0"/>
              <a:t>Une semaine après les séances, les participants ont été soumis au </a:t>
            </a:r>
            <a:r>
              <a:rPr lang="fr-CH" altLang="fr-FR" sz="700" dirty="0" smtClean="0"/>
              <a:t>posttest </a:t>
            </a:r>
            <a:r>
              <a:rPr lang="fr-CH" altLang="fr-FR" sz="700" dirty="0"/>
              <a:t>concernant la mesure de l</a:t>
            </a:r>
            <a:r>
              <a:rPr lang="fr-CH" altLang="it-IT" sz="700" dirty="0"/>
              <a:t>’</a:t>
            </a:r>
            <a:r>
              <a:rPr lang="fr-CH" altLang="fr-FR" sz="700" dirty="0"/>
              <a:t>apprentissage;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fr-CH" altLang="fr-FR" sz="700" dirty="0"/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it-CH" altLang="fr-FR" sz="700" dirty="0"/>
              <a:t>À la fin des séances, les enfants </a:t>
            </a:r>
            <a:r>
              <a:rPr lang="it-CH" altLang="fr-FR" sz="700" dirty="0" smtClean="0"/>
              <a:t>ont </a:t>
            </a:r>
            <a:r>
              <a:rPr lang="it-CH" altLang="fr-FR" sz="700" dirty="0"/>
              <a:t>dù répondre à quelques questions ouvertes portant sur leur satisfaction générale. </a:t>
            </a:r>
          </a:p>
        </p:txBody>
      </p:sp>
      <p:sp>
        <p:nvSpPr>
          <p:cNvPr id="13321" name="Text Box 254"/>
          <p:cNvSpPr txBox="1">
            <a:spLocks noChangeArrowheads="1"/>
          </p:cNvSpPr>
          <p:nvPr/>
        </p:nvSpPr>
        <p:spPr bwMode="auto">
          <a:xfrm>
            <a:off x="4003675" y="7416800"/>
            <a:ext cx="2733675" cy="1593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tIns="36000" rIns="36000" bIns="36000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/>
            <a:endParaRPr lang="it-CH" altLang="fr-FR" sz="800"/>
          </a:p>
          <a:p>
            <a:pPr eaLnBrk="1" hangingPunct="1"/>
            <a:r>
              <a:rPr lang="it-CH" altLang="fr-FR" sz="800"/>
              <a:t>Nous avons pu observer qu</a:t>
            </a:r>
            <a:r>
              <a:rPr lang="it-CH" altLang="it-IT" sz="800"/>
              <a:t>’</a:t>
            </a:r>
            <a:r>
              <a:rPr lang="it-CH" altLang="fr-FR" sz="800"/>
              <a:t>une motivation très élevée s</a:t>
            </a:r>
            <a:r>
              <a:rPr lang="it-CH" altLang="it-IT" sz="800"/>
              <a:t>’</a:t>
            </a:r>
            <a:r>
              <a:rPr lang="it-CH" altLang="fr-FR" sz="800"/>
              <a:t>est manifestée pendant l</a:t>
            </a:r>
            <a:r>
              <a:rPr lang="it-CH" altLang="it-IT" sz="800"/>
              <a:t>’</a:t>
            </a:r>
            <a:r>
              <a:rPr lang="it-CH" altLang="fr-FR" sz="800"/>
              <a:t>expérience. L</a:t>
            </a:r>
            <a:r>
              <a:rPr lang="it-CH" altLang="it-IT" sz="800"/>
              <a:t>’</a:t>
            </a:r>
            <a:r>
              <a:rPr lang="it-CH" altLang="fr-FR" sz="800"/>
              <a:t>enseignante a confirmé la présence de la motivation et de son impact sur la qualité de l</a:t>
            </a:r>
            <a:r>
              <a:rPr lang="it-CH" altLang="it-IT" sz="800"/>
              <a:t>’</a:t>
            </a:r>
            <a:r>
              <a:rPr lang="it-CH" altLang="fr-FR" sz="800"/>
              <a:t>apprentissage. Finalement, les enfants ont montré la volonté de vouloir aller plus loin. Certains d</a:t>
            </a:r>
            <a:r>
              <a:rPr lang="it-CH" altLang="it-IT" sz="800"/>
              <a:t>’</a:t>
            </a:r>
            <a:r>
              <a:rPr lang="it-CH" altLang="fr-FR" sz="800"/>
              <a:t>entre eux voulaient reproduire l</a:t>
            </a:r>
            <a:r>
              <a:rPr lang="it-CH" altLang="it-IT" sz="800"/>
              <a:t>’</a:t>
            </a:r>
            <a:r>
              <a:rPr lang="it-CH" altLang="fr-FR" sz="800"/>
              <a:t>activité l</a:t>
            </a:r>
            <a:r>
              <a:rPr lang="it-CH" altLang="it-IT" sz="800"/>
              <a:t>’</a:t>
            </a:r>
            <a:r>
              <a:rPr lang="it-CH" altLang="fr-FR" sz="800"/>
              <a:t>année prochaine, d</a:t>
            </a:r>
            <a:r>
              <a:rPr lang="it-CH" altLang="it-IT" sz="800"/>
              <a:t>’</a:t>
            </a:r>
            <a:r>
              <a:rPr lang="it-CH" altLang="fr-FR" sz="800"/>
              <a:t>autres voulaient continuer à créer des objets à la maison et les imprimer en dehors des cours, d</a:t>
            </a:r>
            <a:r>
              <a:rPr lang="it-CH" altLang="it-IT" sz="800"/>
              <a:t>’</a:t>
            </a:r>
            <a:r>
              <a:rPr lang="it-CH" altLang="fr-FR" sz="800"/>
              <a:t>autres encore se sont intéressés au travail d</a:t>
            </a:r>
            <a:r>
              <a:rPr lang="it-CH" altLang="it-IT" sz="800"/>
              <a:t>’</a:t>
            </a:r>
            <a:r>
              <a:rPr lang="it-CH" altLang="fr-FR" sz="800"/>
              <a:t>architecte.</a:t>
            </a:r>
          </a:p>
          <a:p>
            <a:pPr algn="just" eaLnBrk="1" hangingPunct="1"/>
            <a:endParaRPr lang="en-US" altLang="fr-FR" sz="700" dirty="0"/>
          </a:p>
        </p:txBody>
      </p:sp>
      <p:sp>
        <p:nvSpPr>
          <p:cNvPr id="13325" name="Text Box 37"/>
          <p:cNvSpPr txBox="1">
            <a:spLocks noChangeArrowheads="1"/>
          </p:cNvSpPr>
          <p:nvPr/>
        </p:nvSpPr>
        <p:spPr bwMode="auto">
          <a:xfrm rot="10800000">
            <a:off x="3535363" y="7416800"/>
            <a:ext cx="465137" cy="1593850"/>
          </a:xfrm>
          <a:prstGeom prst="rect">
            <a:avLst/>
          </a:prstGeom>
          <a:gradFill flip="none" rotWithShape="1">
            <a:gsLst>
              <a:gs pos="0">
                <a:srgbClr val="FF8000">
                  <a:alpha val="90000"/>
                </a:srgbClr>
              </a:gs>
              <a:gs pos="100000">
                <a:srgbClr val="FFFFFF">
                  <a:alpha val="9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 smtClean="0"/>
              <a:t>DISCUSSION</a:t>
            </a:r>
          </a:p>
        </p:txBody>
      </p:sp>
      <p:sp>
        <p:nvSpPr>
          <p:cNvPr id="2" name="Text Box 254"/>
          <p:cNvSpPr txBox="1">
            <a:spLocks noChangeArrowheads="1"/>
          </p:cNvSpPr>
          <p:nvPr/>
        </p:nvSpPr>
        <p:spPr bwMode="auto">
          <a:xfrm>
            <a:off x="579438" y="8243888"/>
            <a:ext cx="2849562" cy="768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tIns="36000" rIns="36000" bIns="36000"/>
          <a:lstStyle>
            <a:lvl1pPr defTabSz="1381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381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381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381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381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38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38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38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38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Aft>
                <a:spcPct val="45000"/>
              </a:spcAft>
            </a:pPr>
            <a:r>
              <a:rPr lang="en-US" sz="500" dirty="0" smtClean="0"/>
              <a:t>Blikstein, P. (2013). Digital Fabrication and ’Making’ in Education: The Democratization of Invention. In J. Walter-Herrmann &amp; C. Büching (Eds.), FabLabs: Of Machines, Makers and Inventors. Bielefeld: Transcript Publishers.</a:t>
            </a:r>
          </a:p>
          <a:p>
            <a:pPr algn="just" eaLnBrk="1" hangingPunct="1">
              <a:spcAft>
                <a:spcPct val="45000"/>
              </a:spcAft>
            </a:pPr>
            <a:r>
              <a:rPr lang="en-US" sz="500" dirty="0"/>
              <a:t>Deci, E. L., &amp; Ryan, R. M. Self-determination theory: A </a:t>
            </a:r>
            <a:r>
              <a:rPr lang="en-US" sz="500" dirty="0"/>
              <a:t>macrotheory</a:t>
            </a:r>
            <a:r>
              <a:rPr lang="en-US" sz="500" dirty="0"/>
              <a:t> of human motivation, development, and health. </a:t>
            </a:r>
            <a:r>
              <a:rPr lang="en-US" sz="500" i="1" dirty="0"/>
              <a:t>Canadian psychology, </a:t>
            </a:r>
            <a:r>
              <a:rPr lang="en-US" sz="500" dirty="0"/>
              <a:t>(2008) </a:t>
            </a:r>
            <a:r>
              <a:rPr lang="en-US" sz="500" i="1" dirty="0"/>
              <a:t>49</a:t>
            </a:r>
            <a:r>
              <a:rPr lang="en-US" sz="500" dirty="0"/>
              <a:t> (3), 182.</a:t>
            </a:r>
            <a:endParaRPr lang="en-US" sz="500" dirty="0" smtClean="0"/>
          </a:p>
          <a:p>
            <a:pPr algn="just" eaLnBrk="1" hangingPunct="1">
              <a:spcAft>
                <a:spcPct val="45000"/>
              </a:spcAft>
            </a:pPr>
            <a:r>
              <a:rPr lang="en-US" sz="500" dirty="0" smtClean="0"/>
              <a:t>Vos</a:t>
            </a:r>
            <a:r>
              <a:rPr lang="en-US" sz="500" dirty="0"/>
              <a:t>, N., Van Der </a:t>
            </a:r>
            <a:r>
              <a:rPr lang="en-US" sz="500" dirty="0"/>
              <a:t>Meijden</a:t>
            </a:r>
            <a:r>
              <a:rPr lang="en-US" sz="500" dirty="0"/>
              <a:t>, H., &amp; </a:t>
            </a:r>
            <a:r>
              <a:rPr lang="en-US" sz="500" dirty="0"/>
              <a:t>Denessen</a:t>
            </a:r>
            <a:r>
              <a:rPr lang="en-US" sz="500" dirty="0"/>
              <a:t>, E. Effects of constructing versus playing an educational game on student motivation and deep learning strategy use. </a:t>
            </a:r>
            <a:r>
              <a:rPr lang="en-US" sz="500" i="1" dirty="0"/>
              <a:t>Computers &amp; Education, </a:t>
            </a:r>
            <a:r>
              <a:rPr lang="en-US" sz="500" dirty="0"/>
              <a:t>(2011) </a:t>
            </a:r>
            <a:r>
              <a:rPr lang="en-US" sz="500" i="1" dirty="0"/>
              <a:t>56</a:t>
            </a:r>
            <a:r>
              <a:rPr lang="en-US" sz="500" dirty="0"/>
              <a:t>(1), 127–137. </a:t>
            </a:r>
            <a:r>
              <a:rPr lang="en-US" altLang="fr-FR" sz="500" dirty="0" smtClean="0"/>
              <a:t>      </a:t>
            </a:r>
            <a:r>
              <a:rPr lang="en-US" altLang="fr-FR" sz="600" dirty="0"/>
              <a:t>	                        		</a:t>
            </a:r>
          </a:p>
        </p:txBody>
      </p:sp>
      <p:sp>
        <p:nvSpPr>
          <p:cNvPr id="13328" name="Text Box 25"/>
          <p:cNvSpPr txBox="1">
            <a:spLocks noChangeArrowheads="1"/>
          </p:cNvSpPr>
          <p:nvPr/>
        </p:nvSpPr>
        <p:spPr bwMode="auto">
          <a:xfrm rot="10800000">
            <a:off x="115888" y="8244408"/>
            <a:ext cx="463550" cy="767830"/>
          </a:xfrm>
          <a:prstGeom prst="rect">
            <a:avLst/>
          </a:prstGeom>
          <a:gradFill flip="none" rotWithShape="1">
            <a:gsLst>
              <a:gs pos="0">
                <a:srgbClr val="FF8000">
                  <a:alpha val="90000"/>
                </a:srgbClr>
              </a:gs>
              <a:gs pos="100000">
                <a:srgbClr val="FFFFFF">
                  <a:alpha val="9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 smtClean="0"/>
              <a:t>REFs</a:t>
            </a:r>
            <a:endParaRPr lang="en-US" sz="1600" b="1" dirty="0" smtClean="0"/>
          </a:p>
        </p:txBody>
      </p:sp>
      <p:sp>
        <p:nvSpPr>
          <p:cNvPr id="13329" name="Text Box 254"/>
          <p:cNvSpPr txBox="1">
            <a:spLocks noChangeArrowheads="1"/>
          </p:cNvSpPr>
          <p:nvPr/>
        </p:nvSpPr>
        <p:spPr bwMode="auto">
          <a:xfrm>
            <a:off x="3995738" y="1676400"/>
            <a:ext cx="2746375" cy="5632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tIns="36000" rIns="36000" bIns="36000"/>
          <a:lstStyle>
            <a:lvl1pPr defTabSz="1381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381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381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381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381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38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38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38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381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Aft>
                <a:spcPct val="45000"/>
              </a:spcAft>
            </a:pPr>
            <a:r>
              <a:rPr lang="en-US" altLang="fr-FR" sz="600" b="1" dirty="0"/>
              <a:t> </a:t>
            </a:r>
            <a:endParaRPr lang="en-US" altLang="fr-FR" sz="600" dirty="0"/>
          </a:p>
        </p:txBody>
      </p:sp>
      <p:sp>
        <p:nvSpPr>
          <p:cNvPr id="13333" name="Text Box 25"/>
          <p:cNvSpPr txBox="1">
            <a:spLocks noChangeArrowheads="1"/>
          </p:cNvSpPr>
          <p:nvPr/>
        </p:nvSpPr>
        <p:spPr bwMode="auto">
          <a:xfrm rot="10800000">
            <a:off x="3530600" y="1676400"/>
            <a:ext cx="463550" cy="5631904"/>
          </a:xfrm>
          <a:prstGeom prst="rect">
            <a:avLst/>
          </a:prstGeom>
          <a:gradFill flip="none" rotWithShape="1">
            <a:gsLst>
              <a:gs pos="0">
                <a:srgbClr val="FF8000">
                  <a:alpha val="90000"/>
                </a:srgbClr>
              </a:gs>
              <a:gs pos="100000">
                <a:srgbClr val="FFFFFF">
                  <a:alpha val="9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 smtClean="0"/>
              <a:t>RESULTATS</a:t>
            </a:r>
          </a:p>
        </p:txBody>
      </p:sp>
      <p:sp>
        <p:nvSpPr>
          <p:cNvPr id="3" name="TextBox 46"/>
          <p:cNvSpPr txBox="1">
            <a:spLocks noChangeArrowheads="1"/>
          </p:cNvSpPr>
          <p:nvPr/>
        </p:nvSpPr>
        <p:spPr bwMode="auto">
          <a:xfrm>
            <a:off x="4005263" y="1692275"/>
            <a:ext cx="26670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fr-CH" altLang="fr-FR" sz="800" b="1" u="sng" dirty="0"/>
              <a:t>Evolution de la motivation dans le temps</a:t>
            </a:r>
            <a:endParaRPr lang="it-IT" altLang="fr-FR" sz="1800"/>
          </a:p>
        </p:txBody>
      </p:sp>
      <p:sp>
        <p:nvSpPr>
          <p:cNvPr id="13334" name="TextBox 47"/>
          <p:cNvSpPr txBox="1">
            <a:spLocks noChangeArrowheads="1"/>
          </p:cNvSpPr>
          <p:nvPr/>
        </p:nvSpPr>
        <p:spPr bwMode="auto">
          <a:xfrm>
            <a:off x="4005263" y="3492500"/>
            <a:ext cx="27368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fr-CH" altLang="fr-FR" sz="800" b="1" u="sng" dirty="0"/>
              <a:t>Evolution de l</a:t>
            </a:r>
            <a:r>
              <a:rPr lang="fr-CH" altLang="it-IT" sz="800" b="1" u="sng" dirty="0"/>
              <a:t>’</a:t>
            </a:r>
            <a:r>
              <a:rPr lang="fr-CH" altLang="fr-FR" sz="800" b="1" u="sng" dirty="0"/>
              <a:t>apprentissage entre le pré- et le </a:t>
            </a:r>
            <a:r>
              <a:rPr lang="fr-CH" altLang="fr-FR" sz="800" b="1" u="sng" dirty="0" smtClean="0"/>
              <a:t>posttest</a:t>
            </a:r>
            <a:endParaRPr lang="fr-CH" altLang="fr-FR" sz="1800" dirty="0"/>
          </a:p>
        </p:txBody>
      </p:sp>
      <p:sp>
        <p:nvSpPr>
          <p:cNvPr id="13335" name="TextBox 50"/>
          <p:cNvSpPr txBox="1">
            <a:spLocks noChangeArrowheads="1"/>
          </p:cNvSpPr>
          <p:nvPr/>
        </p:nvSpPr>
        <p:spPr bwMode="auto">
          <a:xfrm>
            <a:off x="4005263" y="5867400"/>
            <a:ext cx="2736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fr-FR" altLang="fr-FR" sz="800" b="1" u="sng" dirty="0"/>
              <a:t>Corrélation entre la motivation et l</a:t>
            </a:r>
            <a:r>
              <a:rPr lang="fr-FR" altLang="it-IT" sz="800" b="1" u="sng" dirty="0"/>
              <a:t>’</a:t>
            </a:r>
            <a:r>
              <a:rPr lang="fr-FR" altLang="fr-FR" sz="800" b="1" u="sng" dirty="0"/>
              <a:t>apprentissage au </a:t>
            </a:r>
            <a:r>
              <a:rPr lang="fr-FR" altLang="fr-FR" sz="800" b="1" u="sng" dirty="0" smtClean="0"/>
              <a:t>posttest</a:t>
            </a:r>
            <a:endParaRPr lang="fr-FR" altLang="fr-FR" sz="1800" dirty="0"/>
          </a:p>
        </p:txBody>
      </p:sp>
      <p:sp>
        <p:nvSpPr>
          <p:cNvPr id="13337" name="Text Box 37"/>
          <p:cNvSpPr txBox="1">
            <a:spLocks noChangeArrowheads="1"/>
          </p:cNvSpPr>
          <p:nvPr/>
        </p:nvSpPr>
        <p:spPr bwMode="auto">
          <a:xfrm rot="10800000">
            <a:off x="116632" y="1691680"/>
            <a:ext cx="450106" cy="1728192"/>
          </a:xfrm>
          <a:prstGeom prst="rect">
            <a:avLst/>
          </a:prstGeom>
          <a:gradFill flip="none" rotWithShape="1">
            <a:gsLst>
              <a:gs pos="0">
                <a:srgbClr val="FF8000">
                  <a:alpha val="90000"/>
                </a:srgbClr>
              </a:gs>
              <a:gs pos="100000">
                <a:srgbClr val="FFFFFF">
                  <a:alpha val="9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 smtClean="0"/>
              <a:t>INTRODUCTION</a:t>
            </a:r>
          </a:p>
        </p:txBody>
      </p:sp>
      <p:sp>
        <p:nvSpPr>
          <p:cNvPr id="13338" name="TextBox 29"/>
          <p:cNvSpPr txBox="1">
            <a:spLocks noChangeArrowheads="1"/>
          </p:cNvSpPr>
          <p:nvPr/>
        </p:nvSpPr>
        <p:spPr bwMode="auto">
          <a:xfrm>
            <a:off x="4005263" y="6156325"/>
            <a:ext cx="9366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fr-CH" altLang="fr-FR" sz="800" dirty="0"/>
              <a:t>Effet pas significatif entre la motivation et l</a:t>
            </a:r>
            <a:r>
              <a:rPr lang="fr-CH" altLang="it-IT" sz="800" dirty="0"/>
              <a:t>’</a:t>
            </a:r>
            <a:r>
              <a:rPr lang="fr-CH" altLang="fr-FR" sz="800" dirty="0"/>
              <a:t>apprentissage au </a:t>
            </a:r>
            <a:r>
              <a:rPr lang="fr-CH" altLang="fr-FR" sz="800" dirty="0" smtClean="0"/>
              <a:t>posttest </a:t>
            </a:r>
            <a:r>
              <a:rPr lang="fr-CH" altLang="fr-FR" sz="800" dirty="0"/>
              <a:t>(</a:t>
            </a:r>
            <a:r>
              <a:rPr lang="fr-CH" altLang="fr-FR" sz="800" i="1" dirty="0"/>
              <a:t>r</a:t>
            </a:r>
            <a:r>
              <a:rPr lang="fr-CH" altLang="fr-FR" sz="800" i="1" baseline="-25000" dirty="0"/>
              <a:t>MOT_TOT</a:t>
            </a:r>
            <a:r>
              <a:rPr lang="fr-CH" altLang="fr-FR" sz="800" baseline="-25000" dirty="0"/>
              <a:t>, </a:t>
            </a:r>
            <a:r>
              <a:rPr lang="fr-CH" altLang="fr-FR" sz="800" baseline="-25000" dirty="0"/>
              <a:t>App_POST</a:t>
            </a:r>
            <a:r>
              <a:rPr lang="fr-CH" altLang="fr-FR" sz="800" dirty="0"/>
              <a:t>= -.22, </a:t>
            </a:r>
            <a:r>
              <a:rPr lang="fr-CH" altLang="fr-FR" sz="800" i="1" dirty="0"/>
              <a:t>p</a:t>
            </a:r>
            <a:r>
              <a:rPr lang="fr-CH" altLang="fr-FR" sz="800" dirty="0"/>
              <a:t>= .51)</a:t>
            </a:r>
          </a:p>
        </p:txBody>
      </p:sp>
      <p:sp>
        <p:nvSpPr>
          <p:cNvPr id="13339" name="TextBox 31"/>
          <p:cNvSpPr txBox="1">
            <a:spLocks noChangeArrowheads="1"/>
          </p:cNvSpPr>
          <p:nvPr/>
        </p:nvSpPr>
        <p:spPr bwMode="auto">
          <a:xfrm>
            <a:off x="4005263" y="4859338"/>
            <a:ext cx="2736850" cy="1010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rgbClr val="000000"/>
              </a:buClr>
              <a:buSzPct val="25000"/>
            </a:pPr>
            <a:r>
              <a:rPr lang="fr-CH" altLang="fr-FR" sz="800" dirty="0" smtClean="0">
                <a:sym typeface="Calibri" panose="020F0502020204030204" pitchFamily="34" charset="0"/>
              </a:rPr>
              <a:t>E</a:t>
            </a:r>
            <a:r>
              <a:rPr lang="fr-CH" altLang="fr-FR" sz="800" dirty="0" smtClean="0">
                <a:solidFill>
                  <a:srgbClr val="000000"/>
                </a:solidFill>
                <a:sym typeface="Calibri" panose="020F0502020204030204" pitchFamily="34" charset="0"/>
              </a:rPr>
              <a:t>ffet </a:t>
            </a:r>
            <a:r>
              <a:rPr lang="fr-CH" altLang="fr-FR" sz="800" dirty="0">
                <a:solidFill>
                  <a:srgbClr val="000000"/>
                </a:solidFill>
                <a:sym typeface="Calibri" panose="020F0502020204030204" pitchFamily="34" charset="0"/>
              </a:rPr>
              <a:t>significatif de l</a:t>
            </a:r>
            <a:r>
              <a:rPr lang="fr-CH" altLang="it-IT" sz="800" dirty="0">
                <a:solidFill>
                  <a:srgbClr val="000000"/>
                </a:solidFill>
                <a:sym typeface="Calibri" panose="020F0502020204030204" pitchFamily="34" charset="0"/>
              </a:rPr>
              <a:t>’</a:t>
            </a:r>
            <a:r>
              <a:rPr lang="fr-CH" altLang="fr-FR" sz="800" dirty="0">
                <a:solidFill>
                  <a:srgbClr val="000000"/>
                </a:solidFill>
                <a:sym typeface="Calibri" panose="020F0502020204030204" pitchFamily="34" charset="0"/>
              </a:rPr>
              <a:t>apprentissage entre le pré- et le </a:t>
            </a:r>
            <a:r>
              <a:rPr lang="fr-CH" altLang="fr-FR" sz="800" dirty="0" smtClean="0">
                <a:solidFill>
                  <a:srgbClr val="000000"/>
                </a:solidFill>
                <a:sym typeface="Calibri" panose="020F0502020204030204" pitchFamily="34" charset="0"/>
              </a:rPr>
              <a:t>posttest </a:t>
            </a:r>
            <a:r>
              <a:rPr lang="fr-CH" altLang="fr-FR" sz="800" dirty="0">
                <a:solidFill>
                  <a:srgbClr val="000000"/>
                </a:solidFill>
                <a:sym typeface="Calibri" panose="020F0502020204030204" pitchFamily="34" charset="0"/>
              </a:rPr>
              <a:t>(</a:t>
            </a:r>
            <a:r>
              <a:rPr lang="fr-CH" altLang="fr-FR" sz="800" i="1" dirty="0">
                <a:solidFill>
                  <a:srgbClr val="000000"/>
                </a:solidFill>
                <a:sym typeface="Calibri" panose="020F0502020204030204" pitchFamily="34" charset="0"/>
              </a:rPr>
              <a:t>t</a:t>
            </a:r>
            <a:r>
              <a:rPr lang="fr-CH" altLang="fr-FR" sz="800" dirty="0">
                <a:solidFill>
                  <a:srgbClr val="000000"/>
                </a:solidFill>
                <a:sym typeface="Calibri" panose="020F0502020204030204" pitchFamily="34" charset="0"/>
              </a:rPr>
              <a:t>(10)= 5.26, </a:t>
            </a:r>
            <a:r>
              <a:rPr lang="fr-CH" altLang="fr-FR" sz="800" i="1" dirty="0">
                <a:solidFill>
                  <a:srgbClr val="000000"/>
                </a:solidFill>
                <a:sym typeface="Calibri" panose="020F0502020204030204" pitchFamily="34" charset="0"/>
              </a:rPr>
              <a:t>p</a:t>
            </a:r>
            <a:r>
              <a:rPr lang="fr-CH" altLang="fr-FR" sz="800" dirty="0">
                <a:solidFill>
                  <a:srgbClr val="000000"/>
                </a:solidFill>
                <a:sym typeface="Calibri" panose="020F0502020204030204" pitchFamily="34" charset="0"/>
              </a:rPr>
              <a:t>&lt; .001) </a:t>
            </a:r>
          </a:p>
          <a:p>
            <a:pPr>
              <a:spcBef>
                <a:spcPts val="400"/>
              </a:spcBef>
              <a:buClr>
                <a:srgbClr val="000000"/>
              </a:buClr>
              <a:buSzPct val="25000"/>
            </a:pPr>
            <a:r>
              <a:rPr lang="fr-CH" altLang="fr-FR" sz="800" dirty="0">
                <a:solidFill>
                  <a:srgbClr val="000000"/>
                </a:solidFill>
                <a:sym typeface="Calibri" panose="020F0502020204030204" pitchFamily="34" charset="0"/>
              </a:rPr>
              <a:t> </a:t>
            </a:r>
            <a:r>
              <a:rPr lang="fr-CH" altLang="fr-FR" sz="800" dirty="0" smtClean="0">
                <a:solidFill>
                  <a:srgbClr val="000000"/>
                </a:solidFill>
                <a:sym typeface="Calibri" panose="020F0502020204030204" pitchFamily="34" charset="0"/>
              </a:rPr>
              <a:t>   </a:t>
            </a:r>
            <a:r>
              <a:rPr lang="fr-CH" altLang="fr-FR" sz="800" dirty="0" smtClean="0">
                <a:solidFill>
                  <a:srgbClr val="000000"/>
                </a:solidFill>
                <a:sym typeface="Calibri" panose="020F0502020204030204" pitchFamily="34" charset="0"/>
              </a:rPr>
              <a:t>Apprentissage</a:t>
            </a:r>
            <a:r>
              <a:rPr lang="fr-CH" altLang="fr-FR" sz="800" baseline="-25000" dirty="0" smtClean="0">
                <a:solidFill>
                  <a:srgbClr val="000000"/>
                </a:solidFill>
                <a:sym typeface="Calibri" panose="020F0502020204030204" pitchFamily="34" charset="0"/>
              </a:rPr>
              <a:t>post</a:t>
            </a:r>
            <a:r>
              <a:rPr lang="fr-CH" altLang="fr-FR" sz="800" baseline="-25000" dirty="0" smtClean="0">
                <a:solidFill>
                  <a:srgbClr val="000000"/>
                </a:solidFill>
                <a:sym typeface="Calibri" panose="020F0502020204030204" pitchFamily="34" charset="0"/>
              </a:rPr>
              <a:t>-test </a:t>
            </a:r>
            <a:r>
              <a:rPr lang="fr-CH" altLang="fr-FR" sz="800" dirty="0">
                <a:solidFill>
                  <a:srgbClr val="000000"/>
                </a:solidFill>
                <a:sym typeface="Calibri" panose="020F0502020204030204" pitchFamily="34" charset="0"/>
              </a:rPr>
              <a:t>&gt; </a:t>
            </a:r>
            <a:r>
              <a:rPr lang="fr-CH" altLang="fr-FR" sz="800" dirty="0">
                <a:solidFill>
                  <a:srgbClr val="000000"/>
                </a:solidFill>
                <a:sym typeface="Calibri" panose="020F0502020204030204" pitchFamily="34" charset="0"/>
              </a:rPr>
              <a:t>Apprentissage</a:t>
            </a:r>
            <a:r>
              <a:rPr lang="fr-CH" altLang="fr-FR" sz="800" baseline="-25000" dirty="0">
                <a:solidFill>
                  <a:srgbClr val="000000"/>
                </a:solidFill>
                <a:sym typeface="Calibri" panose="020F0502020204030204" pitchFamily="34" charset="0"/>
              </a:rPr>
              <a:t>pré-test</a:t>
            </a:r>
            <a:endParaRPr lang="fr-CH" altLang="fr-FR" sz="800" dirty="0">
              <a:solidFill>
                <a:srgbClr val="000000"/>
              </a:solidFill>
              <a:sym typeface="Calibri" panose="020F0502020204030204" pitchFamily="34" charset="0"/>
            </a:endParaRPr>
          </a:p>
          <a:p>
            <a:pPr>
              <a:spcBef>
                <a:spcPts val="475"/>
              </a:spcBef>
              <a:buClr>
                <a:srgbClr val="000000"/>
              </a:buClr>
              <a:buSzPct val="25000"/>
            </a:pPr>
            <a:r>
              <a:rPr lang="fr-CH" altLang="fr-FR" sz="800" dirty="0" smtClean="0">
                <a:solidFill>
                  <a:srgbClr val="000000"/>
                </a:solidFill>
                <a:sym typeface="Calibri" panose="020F0502020204030204" pitchFamily="34" charset="0"/>
              </a:rPr>
              <a:t>Effet </a:t>
            </a:r>
            <a:r>
              <a:rPr lang="fr-CH" altLang="fr-FR" sz="800" dirty="0">
                <a:solidFill>
                  <a:srgbClr val="000000"/>
                </a:solidFill>
                <a:sym typeface="Calibri" panose="020F0502020204030204" pitchFamily="34" charset="0"/>
              </a:rPr>
              <a:t>significatif de l</a:t>
            </a:r>
            <a:r>
              <a:rPr lang="fr-CH" altLang="it-IT" sz="800" dirty="0">
                <a:solidFill>
                  <a:srgbClr val="000000"/>
                </a:solidFill>
                <a:sym typeface="Calibri" panose="020F0502020204030204" pitchFamily="34" charset="0"/>
              </a:rPr>
              <a:t>’</a:t>
            </a:r>
            <a:r>
              <a:rPr lang="fr-CH" altLang="fr-FR" sz="800" dirty="0">
                <a:solidFill>
                  <a:srgbClr val="000000"/>
                </a:solidFill>
                <a:sym typeface="Calibri" panose="020F0502020204030204" pitchFamily="34" charset="0"/>
              </a:rPr>
              <a:t>apprentissage au </a:t>
            </a:r>
            <a:r>
              <a:rPr lang="fr-CH" altLang="fr-FR" sz="800" dirty="0" smtClean="0">
                <a:solidFill>
                  <a:srgbClr val="000000"/>
                </a:solidFill>
                <a:sym typeface="Calibri" panose="020F0502020204030204" pitchFamily="34" charset="0"/>
              </a:rPr>
              <a:t>posttest </a:t>
            </a:r>
            <a:r>
              <a:rPr lang="fr-CH" altLang="fr-FR" sz="800" dirty="0">
                <a:solidFill>
                  <a:srgbClr val="000000"/>
                </a:solidFill>
                <a:sym typeface="Calibri" panose="020F0502020204030204" pitchFamily="34" charset="0"/>
              </a:rPr>
              <a:t>entre la 6</a:t>
            </a:r>
            <a:r>
              <a:rPr lang="fr-CH" altLang="fr-FR" sz="800" baseline="30000" dirty="0">
                <a:solidFill>
                  <a:srgbClr val="000000"/>
                </a:solidFill>
                <a:sym typeface="Calibri" panose="020F0502020204030204" pitchFamily="34" charset="0"/>
              </a:rPr>
              <a:t>°</a:t>
            </a:r>
            <a:r>
              <a:rPr lang="fr-CH" altLang="fr-FR" sz="800" dirty="0">
                <a:solidFill>
                  <a:srgbClr val="000000"/>
                </a:solidFill>
                <a:sym typeface="Calibri" panose="020F0502020204030204" pitchFamily="34" charset="0"/>
              </a:rPr>
              <a:t> et la 7° classe (</a:t>
            </a:r>
            <a:r>
              <a:rPr lang="fr-CH" altLang="fr-FR" sz="800" i="1" dirty="0">
                <a:solidFill>
                  <a:srgbClr val="000000"/>
                </a:solidFill>
                <a:sym typeface="Calibri" panose="020F0502020204030204" pitchFamily="34" charset="0"/>
              </a:rPr>
              <a:t>t</a:t>
            </a:r>
            <a:r>
              <a:rPr lang="fr-CH" altLang="fr-FR" sz="800" dirty="0">
                <a:solidFill>
                  <a:srgbClr val="000000"/>
                </a:solidFill>
                <a:sym typeface="Calibri" panose="020F0502020204030204" pitchFamily="34" charset="0"/>
              </a:rPr>
              <a:t>(9)= 4.02, </a:t>
            </a:r>
            <a:r>
              <a:rPr lang="fr-CH" altLang="fr-FR" sz="800" i="1" dirty="0">
                <a:solidFill>
                  <a:srgbClr val="000000"/>
                </a:solidFill>
                <a:sym typeface="Calibri" panose="020F0502020204030204" pitchFamily="34" charset="0"/>
              </a:rPr>
              <a:t>p</a:t>
            </a:r>
            <a:r>
              <a:rPr lang="fr-CH" altLang="fr-FR" sz="800" dirty="0">
                <a:solidFill>
                  <a:srgbClr val="000000"/>
                </a:solidFill>
                <a:sym typeface="Calibri" panose="020F0502020204030204" pitchFamily="34" charset="0"/>
              </a:rPr>
              <a:t>= .003)</a:t>
            </a:r>
          </a:p>
          <a:p>
            <a:pPr>
              <a:spcBef>
                <a:spcPts val="475"/>
              </a:spcBef>
              <a:buClr>
                <a:srgbClr val="000000"/>
              </a:buClr>
              <a:buSzPct val="25000"/>
            </a:pPr>
            <a:r>
              <a:rPr lang="fr-CH" altLang="fr-FR" sz="800" dirty="0" smtClean="0">
                <a:solidFill>
                  <a:srgbClr val="000000"/>
                </a:solidFill>
                <a:sym typeface="Calibri" panose="020F0502020204030204" pitchFamily="34" charset="0"/>
              </a:rPr>
              <a:t>    Apprentissage</a:t>
            </a:r>
            <a:r>
              <a:rPr lang="fr-CH" altLang="fr-FR" sz="800" baseline="-25000" dirty="0" smtClean="0">
                <a:solidFill>
                  <a:srgbClr val="000000"/>
                </a:solidFill>
                <a:sym typeface="Calibri" panose="020F0502020204030204" pitchFamily="34" charset="0"/>
              </a:rPr>
              <a:t>post-test_7e </a:t>
            </a:r>
            <a:r>
              <a:rPr lang="fr-CH" altLang="fr-FR" sz="800" dirty="0">
                <a:solidFill>
                  <a:srgbClr val="000000"/>
                </a:solidFill>
                <a:sym typeface="Calibri" panose="020F0502020204030204" pitchFamily="34" charset="0"/>
              </a:rPr>
              <a:t>&gt; Apprentissage</a:t>
            </a:r>
            <a:r>
              <a:rPr lang="fr-CH" altLang="fr-FR" sz="800" baseline="-25000" dirty="0">
                <a:solidFill>
                  <a:srgbClr val="000000"/>
                </a:solidFill>
                <a:sym typeface="Calibri" panose="020F0502020204030204" pitchFamily="34" charset="0"/>
              </a:rPr>
              <a:t>post-test_6e</a:t>
            </a:r>
          </a:p>
        </p:txBody>
      </p:sp>
      <p:pic>
        <p:nvPicPr>
          <p:cNvPr id="13341" name="Immagine 1" descr="tecfa-affiche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88" y="323850"/>
            <a:ext cx="9366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42" name="Immagine 2" descr="UNIGE70.tif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663" y="468313"/>
            <a:ext cx="1335087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43" name="Immagine 4" descr="binettes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3" y="5867400"/>
            <a:ext cx="18002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44" name="Shape 233"/>
          <p:cNvPicPr preferRelativeResize="0"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600" y="1908175"/>
            <a:ext cx="201612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45" name="Shape 213"/>
          <p:cNvPicPr preferRelativeResize="0"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3688" y="3851275"/>
            <a:ext cx="1150937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46" name="Shape 215"/>
          <p:cNvPicPr preferRelativeResize="0"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6700" y="3851275"/>
            <a:ext cx="122396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4005263" y="2987675"/>
            <a:ext cx="2736850" cy="62071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25000"/>
            </a:pPr>
            <a:r>
              <a:rPr lang="fr-CH" altLang="fr-FR" sz="800" dirty="0">
                <a:solidFill>
                  <a:srgbClr val="000000"/>
                </a:solidFill>
                <a:sym typeface="Calibri" panose="020F0502020204030204" pitchFamily="34" charset="0"/>
              </a:rPr>
              <a:t>Aucun effet significatif de l</a:t>
            </a:r>
            <a:r>
              <a:rPr lang="fr-CH" altLang="it-IT" sz="800" dirty="0">
                <a:solidFill>
                  <a:srgbClr val="000000"/>
                </a:solidFill>
                <a:sym typeface="Calibri" panose="020F0502020204030204" pitchFamily="34" charset="0"/>
              </a:rPr>
              <a:t>’</a:t>
            </a:r>
            <a:r>
              <a:rPr lang="fr-CH" altLang="fr-FR" sz="800" dirty="0">
                <a:solidFill>
                  <a:srgbClr val="000000"/>
                </a:solidFill>
                <a:sym typeface="Calibri" panose="020F0502020204030204" pitchFamily="34" charset="0"/>
              </a:rPr>
              <a:t>évolution de la motivation dans le temps  (</a:t>
            </a:r>
            <a:r>
              <a:rPr lang="fr-CH" altLang="fr-FR" sz="800" i="1" dirty="0">
                <a:solidFill>
                  <a:srgbClr val="000000"/>
                </a:solidFill>
                <a:sym typeface="Calibri" panose="020F0502020204030204" pitchFamily="34" charset="0"/>
              </a:rPr>
              <a:t>t</a:t>
            </a:r>
            <a:r>
              <a:rPr lang="fr-CH" altLang="fr-FR" sz="800" dirty="0">
                <a:solidFill>
                  <a:srgbClr val="000000"/>
                </a:solidFill>
                <a:sym typeface="Calibri" panose="020F0502020204030204" pitchFamily="34" charset="0"/>
              </a:rPr>
              <a:t>(10)= .219, </a:t>
            </a:r>
            <a:r>
              <a:rPr lang="fr-CH" altLang="fr-FR" sz="800" i="1" dirty="0">
                <a:solidFill>
                  <a:srgbClr val="000000"/>
                </a:solidFill>
                <a:sym typeface="Calibri" panose="020F0502020204030204" pitchFamily="34" charset="0"/>
              </a:rPr>
              <a:t>p</a:t>
            </a:r>
            <a:r>
              <a:rPr lang="fr-CH" altLang="fr-FR" sz="800" dirty="0">
                <a:solidFill>
                  <a:srgbClr val="000000"/>
                </a:solidFill>
                <a:sym typeface="Calibri" panose="020F0502020204030204" pitchFamily="34" charset="0"/>
              </a:rPr>
              <a:t>= .831) </a:t>
            </a:r>
          </a:p>
          <a:p>
            <a:pPr eaLnBrk="1" hangingPunct="1">
              <a:spcBef>
                <a:spcPts val="400"/>
              </a:spcBef>
              <a:buClr>
                <a:srgbClr val="000000"/>
              </a:buClr>
              <a:buSzPct val="25000"/>
            </a:pPr>
            <a:r>
              <a:rPr lang="fr-CH" altLang="fr-FR" sz="800" dirty="0" smtClean="0">
                <a:solidFill>
                  <a:srgbClr val="000000"/>
                </a:solidFill>
                <a:sym typeface="Calibri" panose="020F0502020204030204" pitchFamily="34" charset="0"/>
              </a:rPr>
              <a:t>    Motivation</a:t>
            </a:r>
            <a:r>
              <a:rPr lang="fr-CH" altLang="fr-FR" sz="800" baseline="-25000" dirty="0" smtClean="0">
                <a:solidFill>
                  <a:srgbClr val="000000"/>
                </a:solidFill>
                <a:sym typeface="Calibri" panose="020F0502020204030204" pitchFamily="34" charset="0"/>
              </a:rPr>
              <a:t>T1 </a:t>
            </a:r>
            <a:r>
              <a:rPr lang="fr-CH" altLang="fr-FR" sz="800" dirty="0">
                <a:solidFill>
                  <a:srgbClr val="000000"/>
                </a:solidFill>
                <a:sym typeface="Calibri" panose="020F0502020204030204" pitchFamily="34" charset="0"/>
              </a:rPr>
              <a:t>= Motivation</a:t>
            </a:r>
            <a:r>
              <a:rPr lang="fr-CH" altLang="fr-FR" sz="800" baseline="-25000" dirty="0">
                <a:solidFill>
                  <a:srgbClr val="000000"/>
                </a:solidFill>
                <a:sym typeface="Calibri" panose="020F0502020204030204" pitchFamily="34" charset="0"/>
              </a:rPr>
              <a:t>T6</a:t>
            </a:r>
          </a:p>
          <a:p>
            <a:pPr eaLnBrk="1" hangingPunct="1"/>
            <a:endParaRPr lang="it-IT" altLang="fr-FR" sz="700" dirty="0"/>
          </a:p>
        </p:txBody>
      </p:sp>
      <p:pic>
        <p:nvPicPr>
          <p:cNvPr id="13348" name="Immagine 6" descr="correlation_app_mot.jp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888" y="6084888"/>
            <a:ext cx="1646237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2333</TotalTime>
  <Words>767</Words>
  <Application>Microsoft Office PowerPoint</Application>
  <PresentationFormat>On-screen Show (4:3)</PresentationFormat>
  <Paragraphs>67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MS PGothic</vt:lpstr>
      <vt:lpstr>Calibri</vt:lpstr>
      <vt:lpstr>MS PGothic</vt:lpstr>
      <vt:lpstr>Times</vt:lpstr>
      <vt:lpstr>Modèle par défaut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SAJ</dc:creator>
  <cp:lastModifiedBy>Daniel K Schneider</cp:lastModifiedBy>
  <cp:revision>175</cp:revision>
  <cp:lastPrinted>2014-01-21T15:03:10Z</cp:lastPrinted>
  <dcterms:created xsi:type="dcterms:W3CDTF">2015-10-27T10:08:14Z</dcterms:created>
  <dcterms:modified xsi:type="dcterms:W3CDTF">2017-05-31T20:36:30Z</dcterms:modified>
</cp:coreProperties>
</file>