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2" name="Sophie Linh"/>
  <p:cmAuthor clrIdx="1" id="1" initials="" lastIdx="4" name="Lydie Bouffl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6-05T08:37:52.132">
    <p:pos x="6000" y="0"/>
    <p:text>faire gaffe avec les couleurs jaunes: ça passe mal au Beamer</p:text>
  </p:cm>
  <p:cm authorId="1" idx="1" dt="2017-06-05T08:37:52.132">
    <p:pos x="6000" y="100"/>
    <p:text>ok</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2" dt="2017-06-04T22:56:55.878">
    <p:pos x="6000" y="0"/>
    <p:text>a mettre dans la partie tests</p:text>
  </p:cm>
  <p:cm authorId="0" idx="2" dt="2017-06-04T22:56:55.878">
    <p:pos x="6000" y="100"/>
    <p:text>tu veux merger les deux parties?</p:text>
  </p:cm>
  <p:cm authorId="1" idx="3" dt="2017-06-04T18:37:06.114">
    <p:pos x="6000" y="200"/>
    <p:text>est ce qu'on mettrait pas "points positis" et "suggestions d'amélioration"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4" dt="2017-06-02T14:48:34.678">
    <p:pos x="6000" y="0"/>
    <p:text>Slide a supprimer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unige.ch/fapse/index.html" TargetMode="External"/><Relationship Id="rId3" Type="http://schemas.openxmlformats.org/officeDocument/2006/relationships/hyperlink" Target="http://www.unige.ch/fapse/index.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ightbot.com/" TargetMode="External"/><Relationship Id="rId3" Type="http://schemas.openxmlformats.org/officeDocument/2006/relationships/hyperlink" Target="http://lightbot.com/" TargetMode="External"/><Relationship Id="rId4" Type="http://schemas.openxmlformats.org/officeDocument/2006/relationships/hyperlink" Target="http://www.newgrounds.com/portal/view/200730" TargetMode="External"/><Relationship Id="rId5" Type="http://schemas.openxmlformats.org/officeDocument/2006/relationships/hyperlink" Target="http://www.newgrounds.com/portal/view/200730" TargetMode="External"/><Relationship Id="rId6" Type="http://schemas.openxmlformats.org/officeDocument/2006/relationships/hyperlink" Target="https://edutechwiki.unige.ch/fr/Autonomie" TargetMode="External"/><Relationship Id="rId7" Type="http://schemas.openxmlformats.org/officeDocument/2006/relationships/hyperlink" Target="http://edutechwiki.unige.ch/fr/Apprentissage_collaborati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 name="Shape 9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GB" sz="1200" u="none" cap="none" strike="noStrike">
                <a:solidFill>
                  <a:schemeClr val="dk1"/>
                </a:solidFill>
                <a:latin typeface="Calibri"/>
                <a:ea typeface="Calibri"/>
                <a:cs typeface="Calibri"/>
                <a:sym typeface="Calibri"/>
              </a:rPr>
              <a:t>TECFA est une unité active dans le domaine des </a:t>
            </a:r>
            <a:r>
              <a:rPr b="1" i="0" lang="en-GB" sz="1200" u="none" cap="none" strike="noStrike">
                <a:solidFill>
                  <a:schemeClr val="dk1"/>
                </a:solidFill>
                <a:latin typeface="Calibri"/>
                <a:ea typeface="Calibri"/>
                <a:cs typeface="Calibri"/>
                <a:sym typeface="Calibri"/>
              </a:rPr>
              <a:t>technologies éducatives</a:t>
            </a:r>
            <a:r>
              <a:rPr b="0" i="0" lang="en-GB" sz="1200" u="none" cap="none" strike="noStrike">
                <a:solidFill>
                  <a:schemeClr val="dk1"/>
                </a:solidFill>
                <a:latin typeface="Calibri"/>
                <a:ea typeface="Calibri"/>
                <a:cs typeface="Calibri"/>
                <a:sym typeface="Calibri"/>
              </a:rPr>
              <a:t>, faisant partie de la </a:t>
            </a:r>
            <a:r>
              <a:rPr b="0" i="0" lang="en-GB" sz="1200" u="sng" cap="none" strike="noStrike">
                <a:solidFill>
                  <a:schemeClr val="hlink"/>
                </a:solidFill>
                <a:latin typeface="Calibri"/>
                <a:ea typeface="Calibri"/>
                <a:cs typeface="Calibri"/>
                <a:sym typeface="Calibri"/>
                <a:hlinkClick r:id="rId2"/>
              </a:rPr>
              <a:t>Faculté de Psychologie et des Sciences de l'Education</a:t>
            </a:r>
            <a:r>
              <a:rPr b="0" i="0" lang="en-GB" sz="1200" u="none" cap="none" strike="noStrike">
                <a:solidFill>
                  <a:schemeClr val="dk1"/>
                </a:solidFill>
                <a:latin typeface="Calibri"/>
                <a:ea typeface="Calibri"/>
                <a:cs typeface="Calibri"/>
                <a:sym typeface="Calibri"/>
              </a:rPr>
              <a:t> - </a:t>
            </a:r>
            <a:r>
              <a:rPr b="0" i="0" lang="en-GB" sz="1200" u="sng" cap="none" strike="noStrike">
                <a:solidFill>
                  <a:schemeClr val="hlink"/>
                </a:solidFill>
                <a:latin typeface="Calibri"/>
                <a:ea typeface="Calibri"/>
                <a:cs typeface="Calibri"/>
                <a:sym typeface="Calibri"/>
                <a:hlinkClick r:id="rId3"/>
              </a:rPr>
              <a:t>Université de Genève</a:t>
            </a:r>
            <a:r>
              <a:rPr b="0" i="0" lang="en-GB" sz="1200" u="none" cap="none" strike="noStrike">
                <a:solidFill>
                  <a:schemeClr val="dk1"/>
                </a:solidFill>
                <a:latin typeface="Calibri"/>
                <a:ea typeface="Calibri"/>
                <a:cs typeface="Calibri"/>
                <a:sym typeface="Calibri"/>
              </a:rPr>
              <a:t>. </a:t>
            </a:r>
          </a:p>
          <a:p>
            <a:pPr indent="0" lvl="0" marL="0" marR="0" rtl="0" algn="l">
              <a:lnSpc>
                <a:spcPct val="100000"/>
              </a:lnSpc>
              <a:spcBef>
                <a:spcPts val="0"/>
              </a:spcBef>
              <a:spcAft>
                <a:spcPts val="0"/>
              </a:spcAft>
              <a:buClr>
                <a:schemeClr val="dk1"/>
              </a:buClr>
              <a:buSzPct val="25000"/>
              <a:buFont typeface="Calibri"/>
              <a:buNone/>
            </a:pPr>
            <a:r>
              <a:rPr b="0" i="0" lang="en-GB" sz="1200" u="none" cap="none" strike="noStrike">
                <a:solidFill>
                  <a:schemeClr val="dk1"/>
                </a:solidFill>
                <a:latin typeface="Calibri"/>
                <a:ea typeface="Calibri"/>
                <a:cs typeface="Calibri"/>
                <a:sym typeface="Calibri"/>
              </a:rPr>
              <a:t>Voir pour le topo : http://tecfa.unige.ch/tecfa/tecfa-overview-french.html</a:t>
            </a: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rgbClr val="FF0000"/>
              </a:solidFill>
              <a:latin typeface="Calibri"/>
              <a:ea typeface="Calibri"/>
              <a:cs typeface="Calibri"/>
              <a:sym typeface="Calibri"/>
            </a:endParaRPr>
          </a:p>
        </p:txBody>
      </p:sp>
      <p:sp>
        <p:nvSpPr>
          <p:cNvPr id="96" name="Shape 9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400550"/>
            <a:ext cx="5486400" cy="3600600"/>
          </a:xfrm>
          <a:prstGeom prst="rect">
            <a:avLst/>
          </a:prstGeom>
          <a:noFill/>
          <a:ln>
            <a:noFill/>
          </a:ln>
        </p:spPr>
        <p:txBody>
          <a:bodyPr anchorCtr="0" anchor="ctr" bIns="91425" lIns="91425" rIns="91425" tIns="91425">
            <a:noAutofit/>
          </a:bodyPr>
          <a:lstStyle/>
          <a:p>
            <a:pPr lvl="0" rtl="0">
              <a:spcBef>
                <a:spcPts val="0"/>
              </a:spcBef>
              <a:buNone/>
            </a:pPr>
            <a:r>
              <a:rPr lang="en-GB"/>
              <a:t>CONTEXTE:</a:t>
            </a:r>
          </a:p>
          <a:p>
            <a:pPr lvl="0" rtl="0">
              <a:lnSpc>
                <a:spcPct val="115000"/>
              </a:lnSpc>
              <a:spcBef>
                <a:spcPts val="0"/>
              </a:spcBef>
              <a:buNone/>
            </a:pPr>
            <a:r>
              <a:rPr lang="en-GB" sz="1100">
                <a:solidFill>
                  <a:schemeClr val="dk1"/>
                </a:solidFill>
              </a:rPr>
              <a:t>STIC : sciences et technologies de l’information et de la communication</a:t>
            </a:r>
          </a:p>
          <a:p>
            <a:pPr lvl="0" rtl="0">
              <a:lnSpc>
                <a:spcPct val="115000"/>
              </a:lnSpc>
              <a:spcBef>
                <a:spcPts val="0"/>
              </a:spcBef>
              <a:buNone/>
            </a:pPr>
            <a:r>
              <a:rPr lang="en-GB" sz="1100">
                <a:solidFill>
                  <a:schemeClr val="dk1"/>
                </a:solidFill>
              </a:rPr>
              <a:t>De "sujet d'apprentissage" à "instrument pour l'apprentissage", la fabrication numérique est en train de changer de statut. Jusqu'ici considéré comme une matière à apprendre, elle devient un instrument au service de l'enseignant. En effet, le design et la fabrication numérique sont des outils permettant de </a:t>
            </a:r>
            <a:r>
              <a:rPr b="1" lang="en-GB" sz="1100">
                <a:solidFill>
                  <a:schemeClr val="dk1"/>
                </a:solidFill>
              </a:rPr>
              <a:t>créer des instruments pédagogiques originaux et ciblés</a:t>
            </a:r>
            <a:r>
              <a:rPr lang="en-GB" sz="1100">
                <a:solidFill>
                  <a:schemeClr val="dk1"/>
                </a:solidFill>
              </a:rPr>
              <a:t> répondant aux différentes thématiques abordées.</a:t>
            </a:r>
          </a:p>
          <a:p>
            <a:pPr lvl="0" rtl="0">
              <a:lnSpc>
                <a:spcPct val="115000"/>
              </a:lnSpc>
              <a:spcBef>
                <a:spcPts val="0"/>
              </a:spcBef>
              <a:buNone/>
            </a:pPr>
            <a:r>
              <a:rPr lang="en-GB" sz="1100">
                <a:solidFill>
                  <a:schemeClr val="dk1"/>
                </a:solidFill>
              </a:rPr>
              <a:t>Le potentiel de la fabrication digitale et son appropriation par les enseignants pour créer ces types d’outils pédagogiques ont été très peu étudiés, d'où notre volonté d'apporter une contribution lors d'un atelier afin de présenter les projets des étudiants réalisés dans le cadre de deux cours-projets:</a:t>
            </a:r>
          </a:p>
          <a:p>
            <a:pPr indent="-298450" lvl="0" marL="457200" rtl="0">
              <a:lnSpc>
                <a:spcPct val="115000"/>
              </a:lnSpc>
              <a:spcBef>
                <a:spcPts val="0"/>
              </a:spcBef>
              <a:buClr>
                <a:schemeClr val="dk1"/>
              </a:buClr>
              <a:buSzPct val="100000"/>
            </a:pPr>
            <a:r>
              <a:rPr lang="en-GB" sz="1100">
                <a:solidFill>
                  <a:schemeClr val="dk1"/>
                </a:solidFill>
              </a:rPr>
              <a:t>Dans le cours - Stic4-2015 - les étudiants devaient réaliser un kit constructif (ensemble d’éléments qui peuvent être joints pour construire un nouvel objet), en utilisant une imprimante 3D.</a:t>
            </a:r>
          </a:p>
          <a:p>
            <a:pPr indent="-298450" lvl="0" marL="457200" rtl="0">
              <a:lnSpc>
                <a:spcPct val="115000"/>
              </a:lnSpc>
              <a:spcBef>
                <a:spcPts val="0"/>
              </a:spcBef>
              <a:buClr>
                <a:schemeClr val="dk1"/>
              </a:buClr>
              <a:buSzPct val="100000"/>
            </a:pPr>
            <a:r>
              <a:rPr lang="en-GB" sz="1100">
                <a:solidFill>
                  <a:schemeClr val="dk1"/>
                </a:solidFill>
              </a:rPr>
              <a:t>Dans le cours - Stic3-2016 - l'objectif était de créer des « outils pour activités créatives de groupe » à l’aide d’une découpeuse laser.</a:t>
            </a:r>
          </a:p>
          <a:p>
            <a:pPr lvl="0" rtl="0">
              <a:lnSpc>
                <a:spcPct val="115000"/>
              </a:lnSpc>
              <a:spcBef>
                <a:spcPts val="0"/>
              </a:spcBef>
              <a:buNone/>
            </a:pPr>
            <a:r>
              <a:t/>
            </a:r>
            <a:endParaRPr sz="1100">
              <a:solidFill>
                <a:schemeClr val="dk1"/>
              </a:solidFill>
            </a:endParaRPr>
          </a:p>
          <a:p>
            <a:pPr lvl="0" rtl="0">
              <a:lnSpc>
                <a:spcPct val="115000"/>
              </a:lnSpc>
              <a:spcBef>
                <a:spcPts val="0"/>
              </a:spcBef>
              <a:buNone/>
            </a:pPr>
            <a:r>
              <a:rPr lang="en-GB" sz="1100">
                <a:solidFill>
                  <a:schemeClr val="dk1"/>
                </a:solidFill>
              </a:rPr>
              <a:t>Programming Boty a été réalisé dans le cadre du cours STIC3</a:t>
            </a:r>
          </a:p>
          <a:p>
            <a:pPr lvl="0" rtl="0">
              <a:lnSpc>
                <a:spcPct val="115000"/>
              </a:lnSpc>
              <a:spcBef>
                <a:spcPts val="0"/>
              </a:spcBef>
              <a:buNone/>
            </a:pPr>
            <a:r>
              <a:t/>
            </a:r>
            <a:endParaRPr sz="1100">
              <a:solidFill>
                <a:schemeClr val="dk1"/>
              </a:solidFill>
            </a:endParaRPr>
          </a:p>
          <a:p>
            <a:pPr lvl="0" rtl="0">
              <a:lnSpc>
                <a:spcPct val="115000"/>
              </a:lnSpc>
              <a:spcBef>
                <a:spcPts val="0"/>
              </a:spcBef>
              <a:buNone/>
            </a:pPr>
            <a:r>
              <a:rPr lang="en-GB" sz="1100">
                <a:solidFill>
                  <a:schemeClr val="dk1"/>
                </a:solidFill>
              </a:rPr>
              <a:t>CADRE DE CONCEPTION</a:t>
            </a:r>
          </a:p>
          <a:p>
            <a:pPr lvl="0" rtl="0">
              <a:spcBef>
                <a:spcPts val="0"/>
              </a:spcBef>
              <a:buClr>
                <a:schemeClr val="dk1"/>
              </a:buClr>
              <a:buSzPct val="100000"/>
              <a:buFont typeface="Arial"/>
              <a:buNone/>
            </a:pPr>
            <a:r>
              <a:rPr lang="en-GB" sz="1100">
                <a:solidFill>
                  <a:schemeClr val="dk1"/>
                </a:solidFill>
              </a:rPr>
              <a:t>Nous sommes parties de ce constat pour imaginer </a:t>
            </a:r>
            <a:r>
              <a:rPr b="1" lang="en-GB" sz="1100">
                <a:solidFill>
                  <a:schemeClr val="dk1"/>
                </a:solidFill>
              </a:rPr>
              <a:t>Programming Boty</a:t>
            </a:r>
            <a:r>
              <a:rPr lang="en-GB" sz="1100">
                <a:solidFill>
                  <a:schemeClr val="dk1"/>
                </a:solidFill>
              </a:rPr>
              <a:t> inspiré du jeu</a:t>
            </a:r>
            <a:r>
              <a:rPr lang="en-GB" sz="1100">
                <a:solidFill>
                  <a:schemeClr val="dk1"/>
                </a:solidFill>
                <a:hlinkClick r:id="rId2"/>
              </a:rPr>
              <a:t> </a:t>
            </a:r>
            <a:r>
              <a:rPr lang="en-GB" sz="1100" u="sng">
                <a:solidFill>
                  <a:schemeClr val="hlink"/>
                </a:solidFill>
                <a:hlinkClick r:id="rId3"/>
              </a:rPr>
              <a:t>Lightbot</a:t>
            </a:r>
            <a:r>
              <a:rPr lang="en-GB" sz="1100">
                <a:solidFill>
                  <a:schemeClr val="dk1"/>
                </a:solidFill>
              </a:rPr>
              <a:t>, inspiré à son tour du jeu en ligne</a:t>
            </a:r>
            <a:r>
              <a:rPr lang="en-GB" sz="1100">
                <a:solidFill>
                  <a:schemeClr val="dk1"/>
                </a:solidFill>
                <a:hlinkClick r:id="rId4"/>
              </a:rPr>
              <a:t> </a:t>
            </a:r>
            <a:r>
              <a:rPr lang="en-GB" sz="1100" u="sng">
                <a:solidFill>
                  <a:schemeClr val="hlink"/>
                </a:solidFill>
                <a:hlinkClick r:id="rId5"/>
              </a:rPr>
              <a:t>Bill the Robot</a:t>
            </a:r>
            <a:r>
              <a:rPr lang="en-GB" sz="1100">
                <a:solidFill>
                  <a:schemeClr val="dk1"/>
                </a:solidFill>
              </a:rPr>
              <a:t> crée par un auteur anonyme. Ce dispositif propose une première approche simplifiée et ludique de la logique de programmation pour des novices. Basé sur la pédagogie de Maria Montessori, ce kit appartient à une catégorie d'objet d'apprentissage nommée “manipulation conceptuelle” (Zuckerman, 2006). Comme le stipule cet auteur, les artefacts de Montessori portent sur des concepts abstraits. Le principe est qu’en manipulant, les apprenants parviendront à «absorber» le concept par l'interaction physique. Dans le fonctionnement imaginé pour notre kit, nous avons placé au centre du dispositif le principe de l’</a:t>
            </a:r>
            <a:r>
              <a:rPr lang="en-GB" sz="1100" u="sng">
                <a:solidFill>
                  <a:schemeClr val="hlink"/>
                </a:solidFill>
                <a:hlinkClick r:id="rId6"/>
              </a:rPr>
              <a:t>Autonomie</a:t>
            </a:r>
            <a:r>
              <a:rPr lang="en-GB" sz="1100">
                <a:solidFill>
                  <a:schemeClr val="dk1"/>
                </a:solidFill>
              </a:rPr>
              <a:t> en y ajoutant une dimension d’</a:t>
            </a:r>
            <a:r>
              <a:rPr lang="en-GB" sz="1100" u="sng">
                <a:solidFill>
                  <a:schemeClr val="hlink"/>
                </a:solidFill>
                <a:hlinkClick r:id="rId7"/>
              </a:rPr>
              <a:t>Apprentissage collaboratif</a:t>
            </a:r>
            <a:r>
              <a:rPr lang="en-GB" sz="1100">
                <a:solidFill>
                  <a:schemeClr val="dk1"/>
                </a:solidFill>
              </a:rPr>
              <a:t>. De plus, utilisé dans le contexte scolaire, ce dispositif est plus économique que la version numérique dont il s'inspire, puisqu'il ne nécessite pas l'utilisation d'ordinateurs ("activité débranchée") et se dispense ainsi des éventuels problèmes techniques ou de dotation de matériel informatique qui s'y rattachent. </a:t>
            </a:r>
          </a:p>
          <a:p>
            <a:pPr lvl="0" rtl="0">
              <a:lnSpc>
                <a:spcPct val="115000"/>
              </a:lnSpc>
              <a:spcBef>
                <a:spcPts val="0"/>
              </a:spcBef>
              <a:buNone/>
            </a:pPr>
            <a:r>
              <a:t/>
            </a:r>
            <a:endParaRPr sz="1100">
              <a:solidFill>
                <a:schemeClr val="dk1"/>
              </a:solidFill>
            </a:endParaRPr>
          </a:p>
          <a:p>
            <a:pPr lvl="0" rtl="0">
              <a:lnSpc>
                <a:spcPct val="115000"/>
              </a:lnSpc>
              <a:spcBef>
                <a:spcPts val="0"/>
              </a:spcBef>
              <a:buNone/>
            </a:pPr>
            <a:r>
              <a:rPr lang="en-GB" sz="1100">
                <a:solidFill>
                  <a:schemeClr val="dk1"/>
                </a:solidFill>
              </a:rPr>
              <a:t>CIBLES </a:t>
            </a:r>
          </a:p>
          <a:p>
            <a:pPr indent="-304800" lvl="0" marL="457200" rtl="0">
              <a:spcBef>
                <a:spcPts val="0"/>
              </a:spcBef>
              <a:buClr>
                <a:schemeClr val="dk1"/>
              </a:buClr>
              <a:buSzPct val="100000"/>
              <a:buChar char="●"/>
            </a:pPr>
            <a:r>
              <a:rPr lang="en-GB" sz="1200">
                <a:solidFill>
                  <a:schemeClr val="dk1"/>
                </a:solidFill>
              </a:rPr>
              <a:t>Cible primaire : enfants de 6 à 12 ans soit des élèves de degré primaire. L’enseignant, intervient pour expliquer les règles du jeu et gérer le niveau de difficultés (niveau 1, 2 ou 3).</a:t>
            </a:r>
          </a:p>
          <a:p>
            <a:pPr indent="-304800" lvl="0" marL="457200" rtl="0">
              <a:spcBef>
                <a:spcPts val="0"/>
              </a:spcBef>
              <a:buClr>
                <a:schemeClr val="dk1"/>
              </a:buClr>
              <a:buSzPct val="100000"/>
              <a:buChar char="●"/>
            </a:pPr>
            <a:r>
              <a:rPr lang="en-GB" sz="1200">
                <a:solidFill>
                  <a:schemeClr val="dk1"/>
                </a:solidFill>
              </a:rPr>
              <a:t>Cible secondaire : adultes novices en algorithmique et programmation. Un modérateur jouerait alors le rôle que l’enseignant occupe pour les élèves de degré primaire.</a:t>
            </a:r>
          </a:p>
          <a:p>
            <a:pPr lvl="0" rtl="0">
              <a:spcBef>
                <a:spcPts val="0"/>
              </a:spcBef>
              <a:buClr>
                <a:schemeClr val="dk1"/>
              </a:buClr>
              <a:buFont typeface="Arial"/>
              <a:buNone/>
            </a:pPr>
            <a:r>
              <a:t/>
            </a:r>
            <a:endParaRPr>
              <a:solidFill>
                <a:schemeClr val="dk1"/>
              </a:solidFill>
            </a:endParaRPr>
          </a:p>
          <a:p>
            <a:pPr lvl="0" rtl="0">
              <a:lnSpc>
                <a:spcPct val="115000"/>
              </a:lnSpc>
              <a:spcBef>
                <a:spcPts val="0"/>
              </a:spcBef>
              <a:buNone/>
            </a:pPr>
            <a:r>
              <a:rPr lang="en-GB" sz="1100">
                <a:solidFill>
                  <a:schemeClr val="dk1"/>
                </a:solidFill>
              </a:rPr>
              <a:t>OBJECTIFS:</a:t>
            </a:r>
          </a:p>
          <a:p>
            <a:pPr lvl="0" rtl="0">
              <a:spcBef>
                <a:spcPts val="0"/>
              </a:spcBef>
              <a:buClr>
                <a:schemeClr val="dk1"/>
              </a:buClr>
              <a:buSzPct val="100000"/>
              <a:buFont typeface="Arial"/>
              <a:buNone/>
            </a:pPr>
            <a:r>
              <a:rPr b="1" lang="en-GB" sz="1100">
                <a:solidFill>
                  <a:schemeClr val="dk1"/>
                </a:solidFill>
              </a:rPr>
              <a:t>Objectif de conception</a:t>
            </a:r>
          </a:p>
          <a:p>
            <a:pPr lvl="0" rtl="0">
              <a:spcBef>
                <a:spcPts val="0"/>
              </a:spcBef>
              <a:buClr>
                <a:schemeClr val="dk1"/>
              </a:buClr>
              <a:buSzPct val="100000"/>
              <a:buFont typeface="Arial"/>
              <a:buNone/>
            </a:pPr>
            <a:r>
              <a:rPr lang="en-GB" sz="1100">
                <a:solidFill>
                  <a:schemeClr val="dk1"/>
                </a:solidFill>
              </a:rPr>
              <a:t>Programming Boty est un kit de construction destiné à proposer une initiation à la programmation informatique afin d'initier à la pensée / la logique informatique. Il ne s'agit donc pas de proposer un cours d'informatique à destination de futurs professionnels.</a:t>
            </a:r>
          </a:p>
          <a:p>
            <a:pPr lvl="0" rtl="0">
              <a:spcBef>
                <a:spcPts val="0"/>
              </a:spcBef>
              <a:buClr>
                <a:schemeClr val="dk1"/>
              </a:buClr>
              <a:buSzPct val="100000"/>
              <a:buFont typeface="Arial"/>
              <a:buNone/>
            </a:pPr>
            <a:r>
              <a:rPr b="1" lang="en-GB" sz="1100">
                <a:solidFill>
                  <a:schemeClr val="dk1"/>
                </a:solidFill>
              </a:rPr>
              <a:t>Objectif pédagogique</a:t>
            </a:r>
          </a:p>
          <a:p>
            <a:pPr lvl="0" rtl="0">
              <a:spcBef>
                <a:spcPts val="0"/>
              </a:spcBef>
              <a:buClr>
                <a:schemeClr val="dk1"/>
              </a:buClr>
              <a:buSzPct val="100000"/>
              <a:buFont typeface="Arial"/>
              <a:buNone/>
            </a:pPr>
            <a:r>
              <a:rPr lang="en-GB" sz="1100">
                <a:solidFill>
                  <a:schemeClr val="dk1"/>
                </a:solidFill>
              </a:rPr>
              <a:t>A l'issue de l'apprentissage avec ce kit, les apprenants seront capables d’utiliser les principes de base de la programmation et de l'algorithmique en manipulant des instructions et en utilisant des procédures.</a:t>
            </a:r>
          </a:p>
        </p:txBody>
      </p:sp>
      <p:sp>
        <p:nvSpPr>
          <p:cNvPr id="102" name="Shape 1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600"/>
              </a:spcBef>
              <a:spcAft>
                <a:spcPts val="600"/>
              </a:spcAft>
              <a:buNone/>
            </a:pPr>
            <a:r>
              <a:rPr lang="en-GB" sz="1050">
                <a:solidFill>
                  <a:srgbClr val="252525"/>
                </a:solidFill>
                <a:highlight>
                  <a:srgbClr val="FFFFFF"/>
                </a:highlight>
              </a:rPr>
              <a:t>La réalisation du kit a comporté plusieurs phases:</a:t>
            </a:r>
          </a:p>
          <a:p>
            <a:pPr indent="-295275" lvl="0" marL="457200" rtl="0">
              <a:lnSpc>
                <a:spcPct val="115000"/>
              </a:lnSpc>
              <a:spcBef>
                <a:spcPts val="600"/>
              </a:spcBef>
              <a:spcAft>
                <a:spcPts val="600"/>
              </a:spcAft>
              <a:buClr>
                <a:srgbClr val="252525"/>
              </a:buClr>
              <a:buSzPct val="95454"/>
              <a:buChar char="-"/>
            </a:pPr>
            <a:r>
              <a:rPr lang="en-GB" sz="1050">
                <a:solidFill>
                  <a:srgbClr val="252525"/>
                </a:solidFill>
                <a:highlight>
                  <a:srgbClr val="FFFFFF"/>
                </a:highlight>
              </a:rPr>
              <a:t>Dans un premier temps, un prototype papier a été réalisé afin de matérialiser et de tester les dynamiques et mécaniques de jeu</a:t>
            </a:r>
          </a:p>
          <a:p>
            <a:pPr indent="-295275" lvl="0" marL="457200" rtl="0">
              <a:lnSpc>
                <a:spcPct val="115000"/>
              </a:lnSpc>
              <a:spcBef>
                <a:spcPts val="600"/>
              </a:spcBef>
              <a:spcAft>
                <a:spcPts val="600"/>
              </a:spcAft>
              <a:buClr>
                <a:srgbClr val="252525"/>
              </a:buClr>
              <a:buSzPct val="95454"/>
              <a:buChar char="-"/>
            </a:pPr>
            <a:r>
              <a:rPr lang="en-GB" sz="1050">
                <a:solidFill>
                  <a:srgbClr val="252525"/>
                </a:solidFill>
                <a:highlight>
                  <a:srgbClr val="FFFFFF"/>
                </a:highlight>
              </a:rPr>
              <a:t>Dans une seconde étape, les designs des différents éléments SVG composant le kit ont été réalisés avec le logiciel Inkscape. </a:t>
            </a:r>
          </a:p>
          <a:p>
            <a:pPr indent="-295275" lvl="0" marL="457200" rtl="0">
              <a:lnSpc>
                <a:spcPct val="115000"/>
              </a:lnSpc>
              <a:spcBef>
                <a:spcPts val="600"/>
              </a:spcBef>
              <a:spcAft>
                <a:spcPts val="600"/>
              </a:spcAft>
              <a:buClr>
                <a:srgbClr val="252525"/>
              </a:buClr>
              <a:buSzPct val="95454"/>
              <a:buChar char="-"/>
            </a:pPr>
            <a:r>
              <a:rPr lang="en-GB" sz="1050">
                <a:solidFill>
                  <a:srgbClr val="252525"/>
                </a:solidFill>
                <a:highlight>
                  <a:srgbClr val="FFFFFF"/>
                </a:highlight>
              </a:rPr>
              <a:t>Dans un troisième temps, un prototype carton créé avec une découpeuse laser a permis d'effectuer un test utilisateur. </a:t>
            </a:r>
          </a:p>
          <a:p>
            <a:pPr indent="-295275" lvl="0" marL="457200" rtl="0">
              <a:lnSpc>
                <a:spcPct val="115000"/>
              </a:lnSpc>
              <a:spcBef>
                <a:spcPts val="600"/>
              </a:spcBef>
              <a:spcAft>
                <a:spcPts val="600"/>
              </a:spcAft>
              <a:buClr>
                <a:srgbClr val="252525"/>
              </a:buClr>
              <a:buSzPct val="95454"/>
              <a:buChar char="-"/>
            </a:pPr>
            <a:r>
              <a:rPr lang="en-GB" sz="1050">
                <a:solidFill>
                  <a:srgbClr val="252525"/>
                </a:solidFill>
                <a:highlight>
                  <a:srgbClr val="FFFFFF"/>
                </a:highlight>
              </a:rPr>
              <a:t>La réalisation finale fut exécutée sur contreplaqué bouleau 4mm, également réalisée avec la découpeuse laser.</a:t>
            </a:r>
          </a:p>
          <a:p>
            <a:pPr lvl="0" rtl="0">
              <a:lnSpc>
                <a:spcPct val="115000"/>
              </a:lnSpc>
              <a:spcBef>
                <a:spcPts val="600"/>
              </a:spcBef>
              <a:spcAft>
                <a:spcPts val="600"/>
              </a:spcAft>
              <a:buClr>
                <a:schemeClr val="dk1"/>
              </a:buClr>
              <a:buSzPct val="100000"/>
              <a:buFont typeface="Arial"/>
              <a:buNone/>
            </a:pPr>
            <a:r>
              <a:rPr lang="en-GB" sz="1050">
                <a:solidFill>
                  <a:srgbClr val="252525"/>
                </a:solidFill>
                <a:highlight>
                  <a:srgbClr val="FFFFFF"/>
                </a:highlight>
              </a:rPr>
              <a:t>Le kit est composé de :</a:t>
            </a:r>
          </a:p>
          <a:p>
            <a:pPr indent="-295275" lvl="0" marL="685800" rtl="0">
              <a:lnSpc>
                <a:spcPct val="115000"/>
              </a:lnSpc>
              <a:spcBef>
                <a:spcPts val="300"/>
              </a:spcBef>
              <a:spcAft>
                <a:spcPts val="100"/>
              </a:spcAft>
              <a:buClr>
                <a:srgbClr val="252525"/>
              </a:buClr>
              <a:buSzPct val="95454"/>
            </a:pPr>
            <a:r>
              <a:rPr lang="en-GB" sz="1050">
                <a:solidFill>
                  <a:srgbClr val="252525"/>
                </a:solidFill>
                <a:highlight>
                  <a:srgbClr val="FFFFFF"/>
                </a:highlight>
              </a:rPr>
              <a:t>Un plateau de jeu à assembler</a:t>
            </a:r>
          </a:p>
          <a:p>
            <a:pPr indent="-295275" lvl="0" marL="685800" rtl="0">
              <a:lnSpc>
                <a:spcPct val="115000"/>
              </a:lnSpc>
              <a:spcBef>
                <a:spcPts val="300"/>
              </a:spcBef>
              <a:spcAft>
                <a:spcPts val="100"/>
              </a:spcAft>
              <a:buClr>
                <a:srgbClr val="252525"/>
              </a:buClr>
              <a:buSzPct val="95454"/>
            </a:pPr>
            <a:r>
              <a:rPr lang="en-GB" sz="1050">
                <a:solidFill>
                  <a:srgbClr val="252525"/>
                </a:solidFill>
                <a:highlight>
                  <a:srgbClr val="FFFFFF"/>
                </a:highlight>
              </a:rPr>
              <a:t>Boty, le robot à déplacer,</a:t>
            </a:r>
          </a:p>
          <a:p>
            <a:pPr indent="-295275" lvl="0" marL="685800" rtl="0">
              <a:lnSpc>
                <a:spcPct val="115000"/>
              </a:lnSpc>
              <a:spcBef>
                <a:spcPts val="300"/>
              </a:spcBef>
              <a:spcAft>
                <a:spcPts val="100"/>
              </a:spcAft>
              <a:buClr>
                <a:srgbClr val="252525"/>
              </a:buClr>
              <a:buSzPct val="95454"/>
            </a:pPr>
            <a:r>
              <a:rPr lang="en-GB" sz="1050">
                <a:solidFill>
                  <a:srgbClr val="252525"/>
                </a:solidFill>
                <a:highlight>
                  <a:srgbClr val="FFFFFF"/>
                </a:highlight>
              </a:rPr>
              <a:t>Des “jetons de déplacements” pour programmer les mouvements Boty sur le plateau,</a:t>
            </a:r>
          </a:p>
          <a:p>
            <a:pPr indent="-295275" lvl="0" marL="685800" rtl="0">
              <a:lnSpc>
                <a:spcPct val="115000"/>
              </a:lnSpc>
              <a:spcBef>
                <a:spcPts val="300"/>
              </a:spcBef>
              <a:spcAft>
                <a:spcPts val="100"/>
              </a:spcAft>
              <a:buClr>
                <a:srgbClr val="252525"/>
              </a:buClr>
              <a:buSzPct val="95454"/>
            </a:pPr>
            <a:r>
              <a:rPr lang="en-GB" sz="1050">
                <a:solidFill>
                  <a:srgbClr val="252525"/>
                </a:solidFill>
                <a:highlight>
                  <a:srgbClr val="FFFFFF"/>
                </a:highlight>
              </a:rPr>
              <a:t>Des “outils” (pièces mécaniques) que Boty doit ramasser au cours de son parcours,</a:t>
            </a:r>
          </a:p>
          <a:p>
            <a:pPr indent="-295275" lvl="0" marL="685800" rtl="0">
              <a:lnSpc>
                <a:spcPct val="115000"/>
              </a:lnSpc>
              <a:spcBef>
                <a:spcPts val="300"/>
              </a:spcBef>
              <a:spcAft>
                <a:spcPts val="100"/>
              </a:spcAft>
              <a:buClr>
                <a:srgbClr val="252525"/>
              </a:buClr>
              <a:buSzPct val="95454"/>
            </a:pPr>
            <a:r>
              <a:rPr lang="en-GB" sz="1050">
                <a:solidFill>
                  <a:srgbClr val="252525"/>
                </a:solidFill>
                <a:highlight>
                  <a:srgbClr val="FFFFFF"/>
                </a:highlight>
              </a:rPr>
              <a:t>De “supports principaux” pour la disposition des différentes variables (i.e jetons de déplacements) permettant de mouvoir Boty,</a:t>
            </a:r>
          </a:p>
          <a:p>
            <a:pPr indent="-295275" lvl="0" marL="685800" rtl="0">
              <a:lnSpc>
                <a:spcPct val="115000"/>
              </a:lnSpc>
              <a:spcBef>
                <a:spcPts val="300"/>
              </a:spcBef>
              <a:spcAft>
                <a:spcPts val="100"/>
              </a:spcAft>
              <a:buClr>
                <a:srgbClr val="252525"/>
              </a:buClr>
              <a:buSzPct val="95454"/>
            </a:pPr>
            <a:r>
              <a:rPr lang="en-GB" sz="1050">
                <a:solidFill>
                  <a:srgbClr val="252525"/>
                </a:solidFill>
                <a:highlight>
                  <a:srgbClr val="FFFFFF"/>
                </a:highlight>
              </a:rPr>
              <a:t>De “support procédures” pour la conception des procédures par les joueurs</a:t>
            </a:r>
          </a:p>
          <a:p>
            <a:pPr lvl="0" rtl="0">
              <a:lnSpc>
                <a:spcPct val="115000"/>
              </a:lnSpc>
              <a:spcBef>
                <a:spcPts val="300"/>
              </a:spcBef>
              <a:spcAft>
                <a:spcPts val="100"/>
              </a:spcAft>
              <a:buClr>
                <a:schemeClr val="dk1"/>
              </a:buClr>
              <a:buSzPct val="100000"/>
              <a:buFont typeface="Arial"/>
              <a:buNone/>
            </a:pPr>
            <a:r>
              <a:t/>
            </a:r>
            <a:endParaRPr sz="1050">
              <a:solidFill>
                <a:srgbClr val="252525"/>
              </a:solidFill>
              <a:highlight>
                <a:srgbClr val="FFFFFF"/>
              </a:highlight>
            </a:endParaRPr>
          </a:p>
          <a:p>
            <a:pPr lvl="0">
              <a:spcBef>
                <a:spcPts val="0"/>
              </a:spcBef>
              <a:buNone/>
            </a:pPr>
            <a:r>
              <a:rPr lang="en-GB"/>
              <a:t>Utilisation du jeu:</a:t>
            </a:r>
            <a:br>
              <a:rPr lang="en-GB"/>
            </a:br>
            <a:r>
              <a:rPr lang="en-GB"/>
              <a:t>Pour commencer, on place le robot et les pièces mécaniques sur le plateau selon des cartes positionnement livrées dans la règle du jeu. Il existe 3 niveaux de difficulté :</a:t>
            </a:r>
          </a:p>
          <a:p>
            <a:pPr indent="-228600" lvl="0" marL="457200" rtl="0">
              <a:spcBef>
                <a:spcPts val="0"/>
              </a:spcBef>
              <a:buChar char="-"/>
            </a:pPr>
            <a:r>
              <a:rPr lang="en-GB"/>
              <a:t>Dans un premier temps, des déplacements simples en n’utilisant que le support principal (niveau 1) </a:t>
            </a:r>
          </a:p>
          <a:p>
            <a:pPr indent="-228600" lvl="0" marL="457200" rtl="0">
              <a:spcBef>
                <a:spcPts val="0"/>
              </a:spcBef>
              <a:buChar char="-"/>
            </a:pPr>
            <a:r>
              <a:rPr lang="en-GB"/>
              <a:t>Puis introduction de la procédure 1 (niveau 2) </a:t>
            </a:r>
          </a:p>
          <a:p>
            <a:pPr indent="-228600" lvl="0" marL="457200" rtl="0">
              <a:spcBef>
                <a:spcPts val="0"/>
              </a:spcBef>
              <a:buChar char="-"/>
            </a:pPr>
            <a:r>
              <a:rPr lang="en-GB"/>
              <a:t>Enfin l'utilisation des deux procédures à la fois (niveau 3)</a:t>
            </a:r>
          </a:p>
          <a:p>
            <a:pPr lvl="0" rtl="0">
              <a:spcBef>
                <a:spcPts val="0"/>
              </a:spcBef>
              <a:buNone/>
            </a:pPr>
            <a:r>
              <a:rPr lang="en-GB"/>
              <a:t>L’objectif du jeu est de programmer les déplacements du robot afin que ce dernier aille ramasser toutes les pièces mécaniques disposées sur le plateau en un minimum d’instructions. La difficulté du jeu augmente donc avec le nombre des pièces disposées sur le plateau étant donné le nombre limité de pièces de déplacements pouvant être positionnées sur le support principal (d’où la nécessité pour les joueurs de recourir aux supports procédures pour pouvoir résoudre l’énigme).</a:t>
            </a:r>
          </a:p>
          <a:p>
            <a:pPr lvl="0" rtl="0">
              <a:spcBef>
                <a:spcPts val="0"/>
              </a:spcBef>
              <a:buNone/>
            </a:pPr>
            <a:r>
              <a:t/>
            </a:r>
            <a:endParaRPr/>
          </a:p>
          <a:p>
            <a:pPr lvl="0" rtl="0">
              <a:spcBef>
                <a:spcPts val="0"/>
              </a:spcBef>
              <a:buNone/>
            </a:pPr>
            <a:r>
              <a:rPr lang="en-GB"/>
              <a:t>Le jeu standard se déroule en deux étapes: </a:t>
            </a:r>
          </a:p>
          <a:p>
            <a:pPr indent="-228600" lvl="0" marL="457200" rtl="0">
              <a:spcBef>
                <a:spcPts val="0"/>
              </a:spcBef>
              <a:buChar char="-"/>
            </a:pPr>
            <a:r>
              <a:rPr lang="en-GB"/>
              <a:t>1. Phase de réflexion : les joueurs réfléchissent à une solution et placent les jetons de déplacement sur leurs supports pour organiser leur solution (support principal et supports procédures)</a:t>
            </a:r>
          </a:p>
          <a:p>
            <a:pPr indent="-228600" lvl="0" marL="457200" rtl="0">
              <a:spcBef>
                <a:spcPts val="0"/>
              </a:spcBef>
              <a:buChar char="-"/>
            </a:pPr>
            <a:r>
              <a:rPr lang="en-GB"/>
              <a:t>2. Phase d’action : les joueurs tentent de résoudre l’énigme en déplaçant physiquement le robot selon leur programmation. Par exemple, on peut imaginer que l’un des participants lit le code pendant que l’autre met le robot en mouvement ; peut-être aussi l’enseignant peut entrer en jeu à ce moment- là, pour vérifier qu’ils exécutent correctement les déplacements. A cette étape, soit la programmation est réussie (le robot a réussi à ramasser toutes les pièces) et l’équipe a réussi, soit la programmation comporte encore des erreurs. Dans ce dernier cas, les joueurs reprennent l’étape de réflexion, et ainsi de suite jusqu’à ce qu’ils trouvent une solution.</a:t>
            </a:r>
          </a:p>
          <a:p>
            <a:pPr lvl="0" rtl="0">
              <a:spcBef>
                <a:spcPts val="0"/>
              </a:spcBef>
              <a:buNone/>
            </a:pPr>
            <a:r>
              <a:t/>
            </a:r>
            <a:endParaRPr/>
          </a:p>
          <a:p>
            <a:pPr lvl="0" rtl="0">
              <a:spcBef>
                <a:spcPts val="0"/>
              </a:spcBef>
              <a:buNone/>
            </a:pPr>
            <a:r>
              <a:rPr lang="en-GB"/>
              <a:t>Il existe un second mode est le mode compétition qui permet de prolonger l’utilisation de l’outil pédagogique. Il fait intervenir deux groupes d’apprenants qui se livrent une ‘bataille’ pour trouver le plus rapidement possible la solution. Également, pour apporter de l’intérêt au jeu et surtout susciter la motivation des apprenants, un système de points a été imaginé pour ce second mode.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300"/>
              </a:spcBef>
              <a:spcAft>
                <a:spcPts val="100"/>
              </a:spcAft>
              <a:buNone/>
            </a:pPr>
            <a:r>
              <a:rPr lang="en-GB">
                <a:solidFill>
                  <a:srgbClr val="252525"/>
                </a:solidFill>
                <a:highlight>
                  <a:srgbClr val="FFFFFF"/>
                </a:highlight>
              </a:rPr>
              <a:t>TEST UTILISATEUR</a:t>
            </a:r>
          </a:p>
          <a:p>
            <a:pPr lvl="0" rtl="0">
              <a:lnSpc>
                <a:spcPct val="115000"/>
              </a:lnSpc>
              <a:spcBef>
                <a:spcPts val="300"/>
              </a:spcBef>
              <a:spcAft>
                <a:spcPts val="100"/>
              </a:spcAft>
              <a:buNone/>
            </a:pPr>
            <a:r>
              <a:rPr lang="en-GB">
                <a:solidFill>
                  <a:srgbClr val="252525"/>
                </a:solidFill>
                <a:highlight>
                  <a:srgbClr val="FFFFFF"/>
                </a:highlight>
              </a:rPr>
              <a:t>Un test utilisateur avec le prototype carton a été effectué sur un groupe de 4 personnes adultes (trois novices et un « expert » en informatique), composé de 2 hommes et 2 femmes.</a:t>
            </a:r>
          </a:p>
          <a:p>
            <a:pPr lvl="0" rtl="0">
              <a:lnSpc>
                <a:spcPct val="115000"/>
              </a:lnSpc>
              <a:spcBef>
                <a:spcPts val="300"/>
              </a:spcBef>
              <a:spcAft>
                <a:spcPts val="100"/>
              </a:spcAft>
              <a:buNone/>
            </a:pPr>
            <a:r>
              <a:rPr lang="en-GB">
                <a:solidFill>
                  <a:srgbClr val="252525"/>
                </a:solidFill>
                <a:highlight>
                  <a:srgbClr val="FFFFFF"/>
                </a:highlight>
              </a:rPr>
              <a:t> Tout au long de la séance, l'expérimentateur, en prenant le rôle “d’enseignante”/modérateur et dispose donc les objets et le robot sur le plateau selon les cartes prédéfinies.</a:t>
            </a:r>
          </a:p>
          <a:p>
            <a:pPr lvl="0" rtl="0">
              <a:lnSpc>
                <a:spcPct val="115000"/>
              </a:lnSpc>
              <a:spcBef>
                <a:spcPts val="300"/>
              </a:spcBef>
              <a:spcAft>
                <a:spcPts val="100"/>
              </a:spcAft>
              <a:buNone/>
            </a:pPr>
            <a:r>
              <a:rPr lang="en-GB">
                <a:solidFill>
                  <a:srgbClr val="252525"/>
                </a:solidFill>
                <a:highlight>
                  <a:srgbClr val="FFFFFF"/>
                </a:highlight>
              </a:rPr>
              <a:t>Les joueurs ont terminé les 14 cartes proposées, puis le kit a été évalué. </a:t>
            </a:r>
          </a:p>
          <a:p>
            <a:pPr lvl="0" rtl="0">
              <a:lnSpc>
                <a:spcPct val="115000"/>
              </a:lnSpc>
              <a:spcBef>
                <a:spcPts val="300"/>
              </a:spcBef>
              <a:spcAft>
                <a:spcPts val="100"/>
              </a:spcAft>
              <a:buNone/>
            </a:pPr>
            <a:r>
              <a:t/>
            </a:r>
            <a:endParaRPr>
              <a:solidFill>
                <a:srgbClr val="252525"/>
              </a:solidFill>
              <a:highlight>
                <a:srgbClr val="FFFFFF"/>
              </a:highlight>
            </a:endParaRPr>
          </a:p>
          <a:p>
            <a:pPr lvl="0" rtl="0">
              <a:lnSpc>
                <a:spcPct val="115000"/>
              </a:lnSpc>
              <a:spcBef>
                <a:spcPts val="300"/>
              </a:spcBef>
              <a:spcAft>
                <a:spcPts val="100"/>
              </a:spcAft>
              <a:buNone/>
            </a:pPr>
            <a:r>
              <a:rPr lang="en-GB">
                <a:solidFill>
                  <a:srgbClr val="252525"/>
                </a:solidFill>
                <a:highlight>
                  <a:srgbClr val="FFFFFF"/>
                </a:highlight>
              </a:rPr>
              <a:t>RESULTAS</a:t>
            </a:r>
          </a:p>
          <a:p>
            <a:pPr lvl="0" rtl="0">
              <a:lnSpc>
                <a:spcPct val="115000"/>
              </a:lnSpc>
              <a:spcBef>
                <a:spcPts val="300"/>
              </a:spcBef>
              <a:spcAft>
                <a:spcPts val="100"/>
              </a:spcAft>
              <a:buNone/>
            </a:pPr>
            <a:r>
              <a:rPr lang="en-GB">
                <a:solidFill>
                  <a:srgbClr val="252525"/>
                </a:solidFill>
                <a:highlight>
                  <a:srgbClr val="FFFFFF"/>
                </a:highlight>
              </a:rPr>
              <a:t>Tout d'abord, un entretien ouvert s’est engagé à propos du kit avec des questions du type : « Qu’avez-vous pensé du jeu? » « Selon vous, quels sont les points forts et les points faibles du jeu? » </a:t>
            </a:r>
          </a:p>
          <a:p>
            <a:pPr indent="-228600" lvl="0" marL="457200" rtl="0">
              <a:lnSpc>
                <a:spcPct val="115000"/>
              </a:lnSpc>
              <a:spcBef>
                <a:spcPts val="300"/>
              </a:spcBef>
              <a:spcAft>
                <a:spcPts val="100"/>
              </a:spcAft>
              <a:buClr>
                <a:schemeClr val="dk1"/>
              </a:buClr>
              <a:buChar char="-"/>
            </a:pPr>
            <a:r>
              <a:rPr lang="en-GB">
                <a:solidFill>
                  <a:schemeClr val="dk1"/>
                </a:solidFill>
              </a:rPr>
              <a:t>Ces réponses obtenues sont globalement très positives et ont tendance à souligner l’aspect ludique du kit d’apprentissage, la prise en main rapide, l’aspect collaboratif ou encore son adaptabilité à différents publics.</a:t>
            </a:r>
          </a:p>
          <a:p>
            <a:pPr lvl="0" rtl="0">
              <a:lnSpc>
                <a:spcPct val="115000"/>
              </a:lnSpc>
              <a:spcBef>
                <a:spcPts val="300"/>
              </a:spcBef>
              <a:spcAft>
                <a:spcPts val="100"/>
              </a:spcAft>
              <a:buNone/>
            </a:pPr>
            <a:r>
              <a:rPr lang="en-GB">
                <a:solidFill>
                  <a:srgbClr val="252525"/>
                </a:solidFill>
                <a:highlight>
                  <a:srgbClr val="FFFFFF"/>
                </a:highlight>
              </a:rPr>
              <a:t>Puis, les participants ont été soumis à une version adaptée du questionnaire SUS (System Usability Scale).  Ils devaient indiquer leur degré d'accord avec 10 propositions selon 'une échelle de Likert en 5 points.</a:t>
            </a:r>
          </a:p>
          <a:p>
            <a:pPr indent="-298450" lvl="0" marL="457200" rtl="0">
              <a:lnSpc>
                <a:spcPct val="115000"/>
              </a:lnSpc>
              <a:spcBef>
                <a:spcPts val="300"/>
              </a:spcBef>
              <a:spcAft>
                <a:spcPts val="100"/>
              </a:spcAft>
              <a:buClr>
                <a:srgbClr val="252525"/>
              </a:buClr>
              <a:buSzPct val="100000"/>
              <a:buChar char="-"/>
            </a:pPr>
            <a:r>
              <a:rPr lang="en-GB">
                <a:solidFill>
                  <a:schemeClr val="dk1"/>
                </a:solidFill>
              </a:rPr>
              <a:t>Le score moyen obtenu au questionnaire SUS est très bon (85/100) ce qui est cohérent par rapport aux commentaires faits par les utilisateurs lors de l’entretien. Les utilisateurs sont, en effet, globalement satisfait du jeu et lui trouvent des points forts significatifs.</a:t>
            </a:r>
          </a:p>
          <a:p>
            <a:pPr lvl="0" rtl="0">
              <a:lnSpc>
                <a:spcPct val="115000"/>
              </a:lnSpc>
              <a:spcBef>
                <a:spcPts val="300"/>
              </a:spcBef>
              <a:spcAft>
                <a:spcPts val="100"/>
              </a:spcAft>
              <a:buNone/>
            </a:pPr>
            <a:r>
              <a:t/>
            </a:r>
            <a:endParaRPr>
              <a:solidFill>
                <a:srgbClr val="252525"/>
              </a:solidFill>
              <a:highlight>
                <a:srgbClr val="FFFFFF"/>
              </a:highlight>
            </a:endParaRPr>
          </a:p>
          <a:p>
            <a:pPr lvl="0" rtl="0">
              <a:lnSpc>
                <a:spcPct val="115000"/>
              </a:lnSpc>
              <a:spcBef>
                <a:spcPts val="300"/>
              </a:spcBef>
              <a:spcAft>
                <a:spcPts val="100"/>
              </a:spcAft>
              <a:buNone/>
            </a:pPr>
            <a:r>
              <a:rPr lang="en-GB">
                <a:solidFill>
                  <a:srgbClr val="252525"/>
                </a:solidFill>
                <a:highlight>
                  <a:srgbClr val="FFFFFF"/>
                </a:highlight>
              </a:rPr>
              <a:t>PERSPECTIVES</a:t>
            </a:r>
          </a:p>
          <a:p>
            <a:pPr indent="-228600" lvl="0" marL="457200" rtl="0">
              <a:lnSpc>
                <a:spcPct val="115000"/>
              </a:lnSpc>
              <a:spcBef>
                <a:spcPts val="300"/>
              </a:spcBef>
              <a:spcAft>
                <a:spcPts val="100"/>
              </a:spcAft>
              <a:buClr>
                <a:srgbClr val="252525"/>
              </a:buClr>
              <a:buChar char="-"/>
            </a:pPr>
            <a:r>
              <a:rPr lang="en-GB">
                <a:solidFill>
                  <a:srgbClr val="252525"/>
                </a:solidFill>
                <a:highlight>
                  <a:srgbClr val="FFFFFF"/>
                </a:highlight>
              </a:rPr>
              <a:t>Il s’agit d’un outil non-informatique qui a pour objectif d’enseigner l’informatique, peu coûteux financièrement, adaptable et utilisable en salle de classe lors d’activités dites “débranchées”. En effet, un des intérêts principaux de ce type d'outil est son éligibilité pour une initiation à la programmation dans toutes les classes. En effet, la dotation en équipements informatiques dans les écoles est en cours et nombre d'entre elles ne disposent pas encore des ressources informatiques permettant d'enseigner la programmation avec des logiciels comme Scratch. </a:t>
            </a:r>
          </a:p>
          <a:p>
            <a:pPr indent="-228600" lvl="0" marL="457200" rtl="0">
              <a:lnSpc>
                <a:spcPct val="115000"/>
              </a:lnSpc>
              <a:spcBef>
                <a:spcPts val="300"/>
              </a:spcBef>
              <a:spcAft>
                <a:spcPts val="100"/>
              </a:spcAft>
              <a:buClr>
                <a:srgbClr val="252525"/>
              </a:buClr>
              <a:buChar char="-"/>
            </a:pPr>
            <a:r>
              <a:rPr lang="en-GB">
                <a:solidFill>
                  <a:srgbClr val="252525"/>
                </a:solidFill>
                <a:highlight>
                  <a:srgbClr val="FFFFFF"/>
                </a:highlight>
              </a:rPr>
              <a:t>Un dernier atout majeur de ce travail est d’avoir créé un design pédagogique qui peut être diffusé afin d’être imprimés et/ou adaptés localement ou dans un makerspace ou un fab lab.</a:t>
            </a:r>
          </a:p>
          <a:p>
            <a:pPr lvl="0" rtl="0">
              <a:spcBef>
                <a:spcPts val="0"/>
              </a:spcBef>
              <a:buNone/>
            </a:pPr>
            <a:r>
              <a:t/>
            </a:r>
            <a:endParaRPr>
              <a:solidFill>
                <a:schemeClr val="dk1"/>
              </a:solidFill>
            </a:endParaRPr>
          </a:p>
          <a:p>
            <a:pPr indent="-228600" lvl="0" marL="457200" rtl="0">
              <a:spcBef>
                <a:spcPts val="0"/>
              </a:spcBef>
              <a:buClr>
                <a:schemeClr val="dk1"/>
              </a:buClr>
              <a:buChar char="-"/>
            </a:pPr>
            <a:r>
              <a:rPr lang="en-GB">
                <a:solidFill>
                  <a:schemeClr val="dk1"/>
                </a:solidFill>
              </a:rPr>
              <a:t>Kit présenté lors des RDV de l’enseignement (design et fabrication numérique dans l’enseignement)</a:t>
            </a:r>
          </a:p>
          <a:p>
            <a:pPr indent="-228600" lvl="0" marL="457200" rtl="0">
              <a:spcBef>
                <a:spcPts val="0"/>
              </a:spcBef>
              <a:buClr>
                <a:schemeClr val="dk1"/>
              </a:buClr>
              <a:buChar char="-"/>
            </a:pPr>
            <a:r>
              <a:rPr lang="en-GB">
                <a:solidFill>
                  <a:schemeClr val="dk1"/>
                </a:solidFill>
              </a:rPr>
              <a:t>Entreprise Futur Kids qui propose des activités aux enfant de 5 à 16ans pour apprendre les science info et la robotique, intéressée à proposer le kit dans une activité d'initiation.</a:t>
            </a:r>
          </a:p>
          <a:p>
            <a:pPr indent="-228600" lvl="0" marL="457200" rtl="0">
              <a:spcBef>
                <a:spcPts val="0"/>
              </a:spcBef>
              <a:buClr>
                <a:schemeClr val="dk1"/>
              </a:buClr>
              <a:buChar char="-"/>
            </a:pPr>
            <a:r>
              <a:rPr lang="en-GB">
                <a:solidFill>
                  <a:schemeClr val="dk1"/>
                </a:solidFill>
              </a:rPr>
              <a:t>Ludutèque: veut faire découvrir le jeu aux enfants </a:t>
            </a:r>
          </a:p>
          <a:p>
            <a:pPr lvl="0" rtl="0">
              <a:lnSpc>
                <a:spcPct val="115000"/>
              </a:lnSpc>
              <a:spcBef>
                <a:spcPts val="300"/>
              </a:spcBef>
              <a:spcAft>
                <a:spcPts val="100"/>
              </a:spcAft>
              <a:buNone/>
            </a:pPr>
            <a:r>
              <a:t/>
            </a:r>
            <a:endParaRPr sz="1050">
              <a:solidFill>
                <a:srgbClr val="252525"/>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400550"/>
            <a:ext cx="5486399" cy="36004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2" name="Shape 14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400550"/>
            <a:ext cx="5486399" cy="36004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8" name="Shape 15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400550"/>
            <a:ext cx="5486399" cy="360045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3" name="Shape 1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7_Diapositive de titre">
    <p:spTree>
      <p:nvGrpSpPr>
        <p:cNvPr id="6" name="Shape 6"/>
        <p:cNvGrpSpPr/>
        <p:nvPr/>
      </p:nvGrpSpPr>
      <p:grpSpPr>
        <a:xfrm>
          <a:off x="0" y="0"/>
          <a:ext cx="0" cy="0"/>
          <a:chOff x="0" y="0"/>
          <a:chExt cx="0" cy="0"/>
        </a:xfrm>
      </p:grpSpPr>
      <p:pic>
        <p:nvPicPr>
          <p:cNvPr id="7" name="Shape 7"/>
          <p:cNvPicPr preferRelativeResize="0"/>
          <p:nvPr/>
        </p:nvPicPr>
        <p:blipFill rotWithShape="1">
          <a:blip r:embed="rId2">
            <a:alphaModFix/>
          </a:blip>
          <a:srcRect b="0" l="0" r="0" t="0"/>
          <a:stretch/>
        </p:blipFill>
        <p:spPr>
          <a:xfrm>
            <a:off x="0" y="4530851"/>
            <a:ext cx="9144000" cy="612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8_Diapositive de titre">
    <p:spTree>
      <p:nvGrpSpPr>
        <p:cNvPr id="24" name="Shape 24"/>
        <p:cNvGrpSpPr/>
        <p:nvPr/>
      </p:nvGrpSpPr>
      <p:grpSpPr>
        <a:xfrm>
          <a:off x="0" y="0"/>
          <a:ext cx="0" cy="0"/>
          <a:chOff x="0" y="0"/>
          <a:chExt cx="0" cy="0"/>
        </a:xfrm>
      </p:grpSpPr>
      <p:pic>
        <p:nvPicPr>
          <p:cNvPr id="25" name="Shape 25"/>
          <p:cNvPicPr preferRelativeResize="0"/>
          <p:nvPr/>
        </p:nvPicPr>
        <p:blipFill rotWithShape="1">
          <a:blip r:embed="rId2">
            <a:alphaModFix/>
          </a:blip>
          <a:srcRect b="0" l="0" r="0" t="0"/>
          <a:stretch/>
        </p:blipFill>
        <p:spPr>
          <a:xfrm>
            <a:off x="0" y="4541394"/>
            <a:ext cx="9144000" cy="612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re et contenu">
    <p:spTree>
      <p:nvGrpSpPr>
        <p:cNvPr id="26" name="Shape 26"/>
        <p:cNvGrpSpPr/>
        <p:nvPr/>
      </p:nvGrpSpPr>
      <p:grpSpPr>
        <a:xfrm>
          <a:off x="0" y="0"/>
          <a:ext cx="0" cy="0"/>
          <a:chOff x="0" y="0"/>
          <a:chExt cx="0" cy="0"/>
        </a:xfrm>
      </p:grpSpPr>
      <p:sp>
        <p:nvSpPr>
          <p:cNvPr id="27" name="Shape 27"/>
          <p:cNvSpPr txBox="1"/>
          <p:nvPr>
            <p:ph type="title"/>
          </p:nvPr>
        </p:nvSpPr>
        <p:spPr>
          <a:xfrm>
            <a:off x="457200" y="205979"/>
            <a:ext cx="8229600" cy="857400"/>
          </a:xfrm>
          <a:prstGeom prst="rect">
            <a:avLst/>
          </a:prstGeom>
          <a:noFill/>
          <a:ln>
            <a:noFill/>
          </a:ln>
        </p:spPr>
        <p:txBody>
          <a:bodyPr anchorCtr="0" anchor="t"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 name="Shape 28"/>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Shape 29"/>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Titre de section">
    <p:spTree>
      <p:nvGrpSpPr>
        <p:cNvPr id="32" name="Shape 32"/>
        <p:cNvGrpSpPr/>
        <p:nvPr/>
      </p:nvGrpSpPr>
      <p:grpSpPr>
        <a:xfrm>
          <a:off x="0" y="0"/>
          <a:ext cx="0" cy="0"/>
          <a:chOff x="0" y="0"/>
          <a:chExt cx="0" cy="0"/>
        </a:xfrm>
      </p:grpSpPr>
      <p:sp>
        <p:nvSpPr>
          <p:cNvPr id="33" name="Shape 33"/>
          <p:cNvSpPr txBox="1"/>
          <p:nvPr>
            <p:ph type="title"/>
          </p:nvPr>
        </p:nvSpPr>
        <p:spPr>
          <a:xfrm>
            <a:off x="722312" y="3305176"/>
            <a:ext cx="7772400" cy="10215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 name="Shape 34"/>
          <p:cNvSpPr txBox="1"/>
          <p:nvPr>
            <p:ph idx="1" type="body"/>
          </p:nvPr>
        </p:nvSpPr>
        <p:spPr>
          <a:xfrm>
            <a:off x="722312" y="2180034"/>
            <a:ext cx="7772400" cy="1125000"/>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5" name="Shape 35"/>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eux contenus">
    <p:spTree>
      <p:nvGrpSpPr>
        <p:cNvPr id="38" name="Shape 38"/>
        <p:cNvGrpSpPr/>
        <p:nvPr/>
      </p:nvGrpSpPr>
      <p:grpSpPr>
        <a:xfrm>
          <a:off x="0" y="0"/>
          <a:ext cx="0" cy="0"/>
          <a:chOff x="0" y="0"/>
          <a:chExt cx="0" cy="0"/>
        </a:xfrm>
      </p:grpSpPr>
      <p:sp>
        <p:nvSpPr>
          <p:cNvPr id="39" name="Shape 39"/>
          <p:cNvSpPr txBox="1"/>
          <p:nvPr>
            <p:ph type="title"/>
          </p:nvPr>
        </p:nvSpPr>
        <p:spPr>
          <a:xfrm>
            <a:off x="457200" y="205979"/>
            <a:ext cx="8229600" cy="857400"/>
          </a:xfrm>
          <a:prstGeom prst="rect">
            <a:avLst/>
          </a:prstGeom>
          <a:noFill/>
          <a:ln>
            <a:noFill/>
          </a:ln>
        </p:spPr>
        <p:txBody>
          <a:bodyPr anchorCtr="0" anchor="t"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457200" y="900112"/>
            <a:ext cx="4038600" cy="25455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2" type="body"/>
          </p:nvPr>
        </p:nvSpPr>
        <p:spPr>
          <a:xfrm>
            <a:off x="4648200" y="900112"/>
            <a:ext cx="4038600" cy="25455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ison">
    <p:spTree>
      <p:nvGrpSpPr>
        <p:cNvPr id="45" name="Shape 45"/>
        <p:cNvGrpSpPr/>
        <p:nvPr/>
      </p:nvGrpSpPr>
      <p:grpSpPr>
        <a:xfrm>
          <a:off x="0" y="0"/>
          <a:ext cx="0" cy="0"/>
          <a:chOff x="0" y="0"/>
          <a:chExt cx="0" cy="0"/>
        </a:xfrm>
      </p:grpSpPr>
      <p:sp>
        <p:nvSpPr>
          <p:cNvPr id="46" name="Shape 46"/>
          <p:cNvSpPr txBox="1"/>
          <p:nvPr>
            <p:ph type="title"/>
          </p:nvPr>
        </p:nvSpPr>
        <p:spPr>
          <a:xfrm>
            <a:off x="457200" y="205979"/>
            <a:ext cx="8229600" cy="857400"/>
          </a:xfrm>
          <a:prstGeom prst="rect">
            <a:avLst/>
          </a:prstGeom>
          <a:noFill/>
          <a:ln>
            <a:noFill/>
          </a:ln>
        </p:spPr>
        <p:txBody>
          <a:bodyPr anchorCtr="0" anchor="t"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 type="body"/>
          </p:nvPr>
        </p:nvSpPr>
        <p:spPr>
          <a:xfrm>
            <a:off x="457200" y="1151334"/>
            <a:ext cx="4040100" cy="479700"/>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8" name="Shape 48"/>
          <p:cNvSpPr txBox="1"/>
          <p:nvPr>
            <p:ph idx="2" type="body"/>
          </p:nvPr>
        </p:nvSpPr>
        <p:spPr>
          <a:xfrm>
            <a:off x="457200" y="1631155"/>
            <a:ext cx="4040100" cy="29634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9" name="Shape 49"/>
          <p:cNvSpPr txBox="1"/>
          <p:nvPr>
            <p:ph idx="3" type="body"/>
          </p:nvPr>
        </p:nvSpPr>
        <p:spPr>
          <a:xfrm>
            <a:off x="4645026" y="1151334"/>
            <a:ext cx="4041899" cy="479700"/>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0" name="Shape 50"/>
          <p:cNvSpPr txBox="1"/>
          <p:nvPr>
            <p:ph idx="4" type="body"/>
          </p:nvPr>
        </p:nvSpPr>
        <p:spPr>
          <a:xfrm>
            <a:off x="4645026" y="1631155"/>
            <a:ext cx="4041899" cy="29634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1" name="Shape 51"/>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re seul">
    <p:spTree>
      <p:nvGrpSpPr>
        <p:cNvPr id="54" name="Shape 54"/>
        <p:cNvGrpSpPr/>
        <p:nvPr/>
      </p:nvGrpSpPr>
      <p:grpSpPr>
        <a:xfrm>
          <a:off x="0" y="0"/>
          <a:ext cx="0" cy="0"/>
          <a:chOff x="0" y="0"/>
          <a:chExt cx="0" cy="0"/>
        </a:xfrm>
      </p:grpSpPr>
      <p:sp>
        <p:nvSpPr>
          <p:cNvPr id="55" name="Shape 55"/>
          <p:cNvSpPr txBox="1"/>
          <p:nvPr>
            <p:ph type="title"/>
          </p:nvPr>
        </p:nvSpPr>
        <p:spPr>
          <a:xfrm>
            <a:off x="457200" y="205979"/>
            <a:ext cx="8229600" cy="857400"/>
          </a:xfrm>
          <a:prstGeom prst="rect">
            <a:avLst/>
          </a:prstGeom>
          <a:noFill/>
          <a:ln>
            <a:noFill/>
          </a:ln>
        </p:spPr>
        <p:txBody>
          <a:bodyPr anchorCtr="0" anchor="t"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Vide">
    <p:spTree>
      <p:nvGrpSpPr>
        <p:cNvPr id="59" name="Shape 59"/>
        <p:cNvGrpSpPr/>
        <p:nvPr/>
      </p:nvGrpSpPr>
      <p:grpSpPr>
        <a:xfrm>
          <a:off x="0" y="0"/>
          <a:ext cx="0" cy="0"/>
          <a:chOff x="0" y="0"/>
          <a:chExt cx="0" cy="0"/>
        </a:xfrm>
      </p:grpSpPr>
      <p:sp>
        <p:nvSpPr>
          <p:cNvPr id="60" name="Shape 60"/>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u avec légende">
    <p:spTree>
      <p:nvGrpSpPr>
        <p:cNvPr id="63" name="Shape 63"/>
        <p:cNvGrpSpPr/>
        <p:nvPr/>
      </p:nvGrpSpPr>
      <p:grpSpPr>
        <a:xfrm>
          <a:off x="0" y="0"/>
          <a:ext cx="0" cy="0"/>
          <a:chOff x="0" y="0"/>
          <a:chExt cx="0" cy="0"/>
        </a:xfrm>
      </p:grpSpPr>
      <p:sp>
        <p:nvSpPr>
          <p:cNvPr id="64" name="Shape 64"/>
          <p:cNvSpPr txBox="1"/>
          <p:nvPr>
            <p:ph type="title"/>
          </p:nvPr>
        </p:nvSpPr>
        <p:spPr>
          <a:xfrm>
            <a:off x="457200" y="204787"/>
            <a:ext cx="3008400" cy="8715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txBox="1"/>
          <p:nvPr>
            <p:ph idx="1" type="body"/>
          </p:nvPr>
        </p:nvSpPr>
        <p:spPr>
          <a:xfrm>
            <a:off x="3575050" y="204788"/>
            <a:ext cx="5111700" cy="43899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Shape 66"/>
          <p:cNvSpPr txBox="1"/>
          <p:nvPr>
            <p:ph idx="2" type="body"/>
          </p:nvPr>
        </p:nvSpPr>
        <p:spPr>
          <a:xfrm>
            <a:off x="457200" y="1076325"/>
            <a:ext cx="3008400" cy="35184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 avec légende">
    <p:spTree>
      <p:nvGrpSpPr>
        <p:cNvPr id="70" name="Shape 70"/>
        <p:cNvGrpSpPr/>
        <p:nvPr/>
      </p:nvGrpSpPr>
      <p:grpSpPr>
        <a:xfrm>
          <a:off x="0" y="0"/>
          <a:ext cx="0" cy="0"/>
          <a:chOff x="0" y="0"/>
          <a:chExt cx="0" cy="0"/>
        </a:xfrm>
      </p:grpSpPr>
      <p:sp>
        <p:nvSpPr>
          <p:cNvPr id="71" name="Shape 71"/>
          <p:cNvSpPr txBox="1"/>
          <p:nvPr>
            <p:ph type="title"/>
          </p:nvPr>
        </p:nvSpPr>
        <p:spPr>
          <a:xfrm>
            <a:off x="1792288" y="3600450"/>
            <a:ext cx="5486400" cy="4251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2" name="Shape 72"/>
          <p:cNvSpPr/>
          <p:nvPr>
            <p:ph idx="2" type="pic"/>
          </p:nvPr>
        </p:nvSpPr>
        <p:spPr>
          <a:xfrm>
            <a:off x="1792288" y="459581"/>
            <a:ext cx="5486400" cy="30861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3" name="Shape 73"/>
          <p:cNvSpPr txBox="1"/>
          <p:nvPr>
            <p:ph idx="1" type="body"/>
          </p:nvPr>
        </p:nvSpPr>
        <p:spPr>
          <a:xfrm>
            <a:off x="1792288" y="4025503"/>
            <a:ext cx="5486400" cy="6036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4" name="Shape 74"/>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re et texte vertical">
    <p:spTree>
      <p:nvGrpSpPr>
        <p:cNvPr id="77" name="Shape 77"/>
        <p:cNvGrpSpPr/>
        <p:nvPr/>
      </p:nvGrpSpPr>
      <p:grpSpPr>
        <a:xfrm>
          <a:off x="0" y="0"/>
          <a:ext cx="0" cy="0"/>
          <a:chOff x="0" y="0"/>
          <a:chExt cx="0" cy="0"/>
        </a:xfrm>
      </p:grpSpPr>
      <p:sp>
        <p:nvSpPr>
          <p:cNvPr id="78" name="Shape 78"/>
          <p:cNvSpPr txBox="1"/>
          <p:nvPr>
            <p:ph type="title"/>
          </p:nvPr>
        </p:nvSpPr>
        <p:spPr>
          <a:xfrm>
            <a:off x="457200" y="205979"/>
            <a:ext cx="8229600" cy="857400"/>
          </a:xfrm>
          <a:prstGeom prst="rect">
            <a:avLst/>
          </a:prstGeom>
          <a:noFill/>
          <a:ln>
            <a:noFill/>
          </a:ln>
        </p:spPr>
        <p:txBody>
          <a:bodyPr anchorCtr="0" anchor="t"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9" name="Shape 79"/>
          <p:cNvSpPr txBox="1"/>
          <p:nvPr>
            <p:ph idx="1" type="body"/>
          </p:nvPr>
        </p:nvSpPr>
        <p:spPr>
          <a:xfrm rot="5400000">
            <a:off x="2874750" y="-1217399"/>
            <a:ext cx="3394500"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Shape 80"/>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iapositive de titre">
    <p:spTree>
      <p:nvGrpSpPr>
        <p:cNvPr id="8" name="Shape 8"/>
        <p:cNvGrpSpPr/>
        <p:nvPr/>
      </p:nvGrpSpPr>
      <p:grpSpPr>
        <a:xfrm>
          <a:off x="0" y="0"/>
          <a:ext cx="0" cy="0"/>
          <a:chOff x="0" y="0"/>
          <a:chExt cx="0" cy="0"/>
        </a:xfrm>
      </p:grpSpPr>
      <p:pic>
        <p:nvPicPr>
          <p:cNvPr id="9" name="Shape 9"/>
          <p:cNvPicPr preferRelativeResize="0"/>
          <p:nvPr/>
        </p:nvPicPr>
        <p:blipFill rotWithShape="1">
          <a:blip r:embed="rId2">
            <a:alphaModFix/>
          </a:blip>
          <a:srcRect b="0" l="0" r="0" t="0"/>
          <a:stretch/>
        </p:blipFill>
        <p:spPr>
          <a:xfrm>
            <a:off x="0" y="4530851"/>
            <a:ext cx="9144000" cy="612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itre vertical et texte">
    <p:spTree>
      <p:nvGrpSpPr>
        <p:cNvPr id="83" name="Shape 83"/>
        <p:cNvGrpSpPr/>
        <p:nvPr/>
      </p:nvGrpSpPr>
      <p:grpSpPr>
        <a:xfrm>
          <a:off x="0" y="0"/>
          <a:ext cx="0" cy="0"/>
          <a:chOff x="0" y="0"/>
          <a:chExt cx="0" cy="0"/>
        </a:xfrm>
      </p:grpSpPr>
      <p:sp>
        <p:nvSpPr>
          <p:cNvPr id="84" name="Shape 84"/>
          <p:cNvSpPr txBox="1"/>
          <p:nvPr>
            <p:ph type="title"/>
          </p:nvPr>
        </p:nvSpPr>
        <p:spPr>
          <a:xfrm rot="5400000">
            <a:off x="6012600" y="771581"/>
            <a:ext cx="3291000" cy="2057400"/>
          </a:xfrm>
          <a:prstGeom prst="rect">
            <a:avLst/>
          </a:prstGeom>
          <a:noFill/>
          <a:ln>
            <a:noFill/>
          </a:ln>
        </p:spPr>
        <p:txBody>
          <a:bodyPr anchorCtr="0" anchor="t"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5" name="Shape 85"/>
          <p:cNvSpPr txBox="1"/>
          <p:nvPr>
            <p:ph idx="1" type="body"/>
          </p:nvPr>
        </p:nvSpPr>
        <p:spPr>
          <a:xfrm rot="5400000">
            <a:off x="1821600" y="-1209618"/>
            <a:ext cx="3291000" cy="60198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6" name="Shape 86"/>
          <p:cNvSpPr txBox="1"/>
          <p:nvPr>
            <p:ph idx="10" type="dt"/>
          </p:nvPr>
        </p:nvSpPr>
        <p:spPr>
          <a:xfrm>
            <a:off x="457200" y="4767262"/>
            <a:ext cx="2133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3124200" y="4767262"/>
            <a:ext cx="2895600" cy="273900"/>
          </a:xfrm>
          <a:prstGeom prst="rect">
            <a:avLst/>
          </a:prstGeom>
          <a:noFill/>
          <a:ln>
            <a:noFill/>
          </a:ln>
        </p:spPr>
        <p:txBody>
          <a:bodyPr anchorCtr="0" anchor="t" bIns="91425" lIns="91425" rIns="91425" tIns="91425"/>
          <a:lstStyle>
            <a:lvl1pPr indent="0" lvl="0" marL="0" marR="0" rtl="0" algn="l">
              <a:spcBef>
                <a:spcPts val="0"/>
              </a:spcBef>
              <a:buNone/>
              <a:defRPr sz="1800">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6553200" y="4767262"/>
            <a:ext cx="2133600" cy="273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GB" sz="1800">
                <a:solidFill>
                  <a:schemeClr val="dk1"/>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9" name="Shape 89"/>
        <p:cNvGrpSpPr/>
        <p:nvPr/>
      </p:nvGrpSpPr>
      <p:grpSpPr>
        <a:xfrm>
          <a:off x="0" y="0"/>
          <a:ext cx="0" cy="0"/>
          <a:chOff x="0" y="0"/>
          <a:chExt cx="0" cy="0"/>
        </a:xfrm>
      </p:grpSpPr>
      <p:sp>
        <p:nvSpPr>
          <p:cNvPr id="90" name="Shape 90"/>
          <p:cNvSpPr txBox="1"/>
          <p:nvPr>
            <p:ph type="ctrTitle"/>
          </p:nvPr>
        </p:nvSpPr>
        <p:spPr>
          <a:xfrm>
            <a:off x="311708" y="744575"/>
            <a:ext cx="8520600" cy="2052600"/>
          </a:xfrm>
          <a:prstGeom prst="rect">
            <a:avLst/>
          </a:prstGeom>
          <a:noFill/>
          <a:ln>
            <a:noFill/>
          </a:ln>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91" name="Shape 91"/>
          <p:cNvSpPr txBox="1"/>
          <p:nvPr>
            <p:ph idx="1" type="subTitle"/>
          </p:nvPr>
        </p:nvSpPr>
        <p:spPr>
          <a:xfrm>
            <a:off x="311700" y="2834125"/>
            <a:ext cx="8520600" cy="792600"/>
          </a:xfrm>
          <a:prstGeom prst="rect">
            <a:avLst/>
          </a:prstGeom>
          <a:noFill/>
          <a:ln>
            <a:noFill/>
          </a:ln>
        </p:spPr>
        <p:txBody>
          <a:bodyPr anchorCtr="0" anchor="ctr"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92" name="Shape 92"/>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Diapositive de titre">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2">
            <a:alphaModFix/>
          </a:blip>
          <a:srcRect b="0" l="0" r="0" t="0"/>
          <a:stretch/>
        </p:blipFill>
        <p:spPr>
          <a:xfrm>
            <a:off x="0" y="4530851"/>
            <a:ext cx="9144000" cy="612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Diapositive de titre">
    <p:spTree>
      <p:nvGrpSpPr>
        <p:cNvPr id="12"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b="0" l="0" r="0" t="0"/>
          <a:stretch/>
        </p:blipFill>
        <p:spPr>
          <a:xfrm>
            <a:off x="0" y="4530851"/>
            <a:ext cx="9144000" cy="612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Diapositive de titre">
    <p:spTree>
      <p:nvGrpSpPr>
        <p:cNvPr id="14"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b="0" l="0" r="0" t="0"/>
          <a:stretch/>
        </p:blipFill>
        <p:spPr>
          <a:xfrm>
            <a:off x="0" y="4530851"/>
            <a:ext cx="9144000" cy="612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9_Diapositive de titre">
    <p:spTree>
      <p:nvGrpSpPr>
        <p:cNvPr id="16" name="Shape 16"/>
        <p:cNvGrpSpPr/>
        <p:nvPr/>
      </p:nvGrpSpPr>
      <p:grpSpPr>
        <a:xfrm>
          <a:off x="0" y="0"/>
          <a:ext cx="0" cy="0"/>
          <a:chOff x="0" y="0"/>
          <a:chExt cx="0" cy="0"/>
        </a:xfrm>
      </p:grpSpPr>
      <p:pic>
        <p:nvPicPr>
          <p:cNvPr id="17" name="Shape 17"/>
          <p:cNvPicPr preferRelativeResize="0"/>
          <p:nvPr/>
        </p:nvPicPr>
        <p:blipFill rotWithShape="1">
          <a:blip r:embed="rId2">
            <a:alphaModFix/>
          </a:blip>
          <a:srcRect b="0" l="0" r="0" t="0"/>
          <a:stretch/>
        </p:blipFill>
        <p:spPr>
          <a:xfrm>
            <a:off x="0" y="4530851"/>
            <a:ext cx="9144000" cy="612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Diapositive de titre">
    <p:spTree>
      <p:nvGrpSpPr>
        <p:cNvPr id="18" name="Shape 18"/>
        <p:cNvGrpSpPr/>
        <p:nvPr/>
      </p:nvGrpSpPr>
      <p:grpSpPr>
        <a:xfrm>
          <a:off x="0" y="0"/>
          <a:ext cx="0" cy="0"/>
          <a:chOff x="0" y="0"/>
          <a:chExt cx="0" cy="0"/>
        </a:xfrm>
      </p:grpSpPr>
      <p:pic>
        <p:nvPicPr>
          <p:cNvPr id="19" name="Shape 19"/>
          <p:cNvPicPr preferRelativeResize="0"/>
          <p:nvPr/>
        </p:nvPicPr>
        <p:blipFill rotWithShape="1">
          <a:blip r:embed="rId2">
            <a:alphaModFix/>
          </a:blip>
          <a:srcRect b="0" l="0" r="0" t="0"/>
          <a:stretch/>
        </p:blipFill>
        <p:spPr>
          <a:xfrm>
            <a:off x="0" y="4530851"/>
            <a:ext cx="9144000" cy="612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5_Diapositive de titre">
    <p:spTree>
      <p:nvGrpSpPr>
        <p:cNvPr id="20"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b="0" l="0" r="0" t="0"/>
          <a:stretch/>
        </p:blipFill>
        <p:spPr>
          <a:xfrm>
            <a:off x="0" y="4530851"/>
            <a:ext cx="9144000" cy="612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6_Diapositive de titre">
    <p:spTree>
      <p:nvGrpSpPr>
        <p:cNvPr id="22"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b="0" l="0" r="0" t="0"/>
          <a:stretch/>
        </p:blipFill>
        <p:spPr>
          <a:xfrm>
            <a:off x="0" y="4530851"/>
            <a:ext cx="9144000" cy="61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5.jpg"/><Relationship Id="rId9" Type="http://schemas.openxmlformats.org/officeDocument/2006/relationships/image" Target="../media/image14.jpg"/><Relationship Id="rId5" Type="http://schemas.openxmlformats.org/officeDocument/2006/relationships/hyperlink" Target="http://lightbot.com/" TargetMode="External"/><Relationship Id="rId6" Type="http://schemas.openxmlformats.org/officeDocument/2006/relationships/hyperlink" Target="http://www.newgrounds.com/portal/view/200730" TargetMode="External"/><Relationship Id="rId7" Type="http://schemas.openxmlformats.org/officeDocument/2006/relationships/hyperlink" Target="https://edutechwiki.unige.ch/fr/Autonomie" TargetMode="External"/><Relationship Id="rId8" Type="http://schemas.openxmlformats.org/officeDocument/2006/relationships/hyperlink" Target="http://edutechwiki.unige.ch/fr/Apprentissage_collaboratif" TargetMode="External"/></Relationships>
</file>

<file path=ppt/slides/_rels/slide3.xml.rels><?xml version="1.0" encoding="UTF-8" standalone="yes"?><Relationships xmlns="http://schemas.openxmlformats.org/package/2006/relationships"><Relationship Id="rId10"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13.jpg"/><Relationship Id="rId9" Type="http://schemas.openxmlformats.org/officeDocument/2006/relationships/image" Target="../media/image16.jpg"/><Relationship Id="rId5" Type="http://schemas.openxmlformats.org/officeDocument/2006/relationships/image" Target="../media/image19.jpg"/><Relationship Id="rId6" Type="http://schemas.openxmlformats.org/officeDocument/2006/relationships/image" Target="../media/image17.jpg"/><Relationship Id="rId7" Type="http://schemas.openxmlformats.org/officeDocument/2006/relationships/image" Target="../media/image11.jpg"/><Relationship Id="rId8"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20.jpg"/><Relationship Id="rId5" Type="http://schemas.openxmlformats.org/officeDocument/2006/relationships/hyperlink" Target="http://tecfaetu.unige.ch/stic3-4/rdvens-2017/" TargetMode="External"/><Relationship Id="rId6" Type="http://schemas.openxmlformats.org/officeDocument/2006/relationships/hyperlink" Target="https://www.futurekids.io/index.php" TargetMode="External"/><Relationship Id="rId7" Type="http://schemas.openxmlformats.org/officeDocument/2006/relationships/hyperlink" Target="http://www.ville-geneve.ch/plan-ville/loisirs-jeux/ludotheque-pre-picot/"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www.publicdomainpictures.net/pictures/90000/velka/page-border-kids.jpg" TargetMode="External"/><Relationship Id="rId10" Type="http://schemas.openxmlformats.org/officeDocument/2006/relationships/hyperlink" Target="http://tecfaetu.unige.ch/stic3-4/2016/Programming_Boty_SVG" TargetMode="External"/><Relationship Id="rId12" Type="http://schemas.openxmlformats.org/officeDocument/2006/relationships/hyperlink" Target="http://www.espacejeunesse.fr/wp-content/uploads/atteindre-objectif.jpg"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creativecommons.org/licenses/by-nc/4.0/" TargetMode="External"/><Relationship Id="rId4" Type="http://schemas.openxmlformats.org/officeDocument/2006/relationships/hyperlink" Target="https://edutechwiki.unige.ch/fr/Fichier:LicenceProgrammingBoty.png" TargetMode="External"/><Relationship Id="rId9" Type="http://schemas.openxmlformats.org/officeDocument/2006/relationships/hyperlink" Target="http://tecfaetu.unige.ch/etu-maltt/volt/bouffle0/stic-3/ReglesJeu.pdf" TargetMode="External"/><Relationship Id="rId5" Type="http://schemas.openxmlformats.org/officeDocument/2006/relationships/image" Target="../media/image18.png"/><Relationship Id="rId6" Type="http://schemas.openxmlformats.org/officeDocument/2006/relationships/hyperlink" Target="https://llk.media.mit.edu/courses/readings/classification-learning-objects.pdf" TargetMode="External"/><Relationship Id="rId7" Type="http://schemas.openxmlformats.org/officeDocument/2006/relationships/hyperlink" Target="https://llk.media.mit.edu/courses/readings/classification-learning-objects.pdf" TargetMode="External"/><Relationship Id="rId8" Type="http://schemas.openxmlformats.org/officeDocument/2006/relationships/hyperlink" Target="https://edutechwiki.unige.ch/fr/STIC:STIC_III_(2016)/Programming_Bo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jpg"/><Relationship Id="rId4" Type="http://schemas.openxmlformats.org/officeDocument/2006/relationships/image" Target="../media/image21.png"/><Relationship Id="rId5"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edutechwiki.unige.ch/fr/STIC:STIC_III_(2016)/Programming_Bot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omments" Target="../comments/comment3.xml"/><Relationship Id="rId4" Type="http://schemas.openxmlformats.org/officeDocument/2006/relationships/hyperlink" Target="http://tecfaetu.unige.ch/stic3-4/rdvens-2017/" TargetMode="External"/><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nvSpPr>
        <p:spPr>
          <a:xfrm>
            <a:off x="429320" y="4659982"/>
            <a:ext cx="6009670" cy="27699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i="0" lang="en-GB" sz="1200" u="none" cap="none" strike="noStrike">
                <a:solidFill>
                  <a:schemeClr val="lt1"/>
                </a:solidFill>
                <a:latin typeface="Arial"/>
                <a:ea typeface="Arial"/>
                <a:cs typeface="Arial"/>
                <a:sym typeface="Arial"/>
              </a:rPr>
              <a:t>FACULTÉ DE PSYCHOLOGIE ET DES SCIENCES DE L’ÉDUCATION</a:t>
            </a:r>
          </a:p>
        </p:txBody>
      </p:sp>
      <p:sp>
        <p:nvSpPr>
          <p:cNvPr id="99" name="Shape 99"/>
          <p:cNvSpPr txBox="1"/>
          <p:nvPr/>
        </p:nvSpPr>
        <p:spPr>
          <a:xfrm>
            <a:off x="0" y="142474"/>
            <a:ext cx="9144000" cy="4425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2800">
              <a:solidFill>
                <a:schemeClr val="dk1"/>
              </a:solidFill>
              <a:latin typeface="Calibri"/>
              <a:ea typeface="Calibri"/>
              <a:cs typeface="Calibri"/>
              <a:sym typeface="Calibri"/>
            </a:endParaRPr>
          </a:p>
          <a:p>
            <a:pPr indent="0" lvl="0" marL="0" marR="0" rtl="0" algn="ctr">
              <a:spcBef>
                <a:spcPts val="0"/>
              </a:spcBef>
              <a:buSzPct val="25000"/>
              <a:buNone/>
            </a:pPr>
            <a:r>
              <a:rPr lang="en-GB" sz="2800">
                <a:solidFill>
                  <a:schemeClr val="dk1"/>
                </a:solidFill>
                <a:latin typeface="Calibri"/>
                <a:ea typeface="Calibri"/>
                <a:cs typeface="Calibri"/>
                <a:sym typeface="Calibri"/>
              </a:rPr>
              <a:t> </a:t>
            </a:r>
            <a:r>
              <a:rPr b="1" lang="en-GB" sz="2800">
                <a:solidFill>
                  <a:schemeClr val="dk1"/>
                </a:solidFill>
                <a:latin typeface="Calibri"/>
                <a:ea typeface="Calibri"/>
                <a:cs typeface="Calibri"/>
                <a:sym typeface="Calibri"/>
              </a:rPr>
              <a:t>Initiation à la pensée informatique avec le jeu de plateau Programming Boty </a:t>
            </a:r>
          </a:p>
          <a:p>
            <a:pPr indent="0" lvl="0" marL="0" marR="0" rtl="0" algn="ctr">
              <a:spcBef>
                <a:spcPts val="0"/>
              </a:spcBef>
              <a:buNone/>
            </a:pPr>
            <a:r>
              <a:t/>
            </a:r>
            <a:endParaRPr sz="2400">
              <a:solidFill>
                <a:schemeClr val="dk1"/>
              </a:solidFill>
              <a:latin typeface="Calibri"/>
              <a:ea typeface="Calibri"/>
              <a:cs typeface="Calibri"/>
              <a:sym typeface="Calibri"/>
            </a:endParaRPr>
          </a:p>
          <a:p>
            <a:pPr indent="0" lvl="0" marL="0" marR="0" rtl="0" algn="ctr">
              <a:spcBef>
                <a:spcPts val="0"/>
              </a:spcBef>
              <a:buSzPct val="25000"/>
              <a:buNone/>
            </a:pPr>
            <a:r>
              <a:rPr lang="en-GB" sz="2400">
                <a:solidFill>
                  <a:srgbClr val="999999"/>
                </a:solidFill>
                <a:latin typeface="Calibri"/>
                <a:ea typeface="Calibri"/>
                <a:cs typeface="Calibri"/>
                <a:sym typeface="Calibri"/>
              </a:rPr>
              <a:t>EIAH, Strasbourg, Mardi 6 Juin 2017 </a:t>
            </a:r>
          </a:p>
          <a:p>
            <a:pPr indent="0" lvl="0" marL="0" marR="0" rtl="0" algn="ctr">
              <a:spcBef>
                <a:spcPts val="0"/>
              </a:spcBef>
              <a:buNone/>
            </a:pPr>
            <a:r>
              <a:t/>
            </a:r>
            <a:endParaRPr sz="2400">
              <a:solidFill>
                <a:schemeClr val="dk1"/>
              </a:solidFill>
              <a:latin typeface="Calibri"/>
              <a:ea typeface="Calibri"/>
              <a:cs typeface="Calibri"/>
              <a:sym typeface="Calibri"/>
            </a:endParaRPr>
          </a:p>
          <a:p>
            <a:pPr indent="0" lvl="0" marL="0" marR="0" rtl="0" algn="ctr">
              <a:spcBef>
                <a:spcPts val="0"/>
              </a:spcBef>
              <a:buNone/>
            </a:pPr>
            <a:r>
              <a:t/>
            </a:r>
            <a:endParaRPr sz="2400">
              <a:solidFill>
                <a:schemeClr val="dk1"/>
              </a:solidFill>
              <a:latin typeface="Calibri"/>
              <a:ea typeface="Calibri"/>
              <a:cs typeface="Calibri"/>
              <a:sym typeface="Calibri"/>
            </a:endParaRPr>
          </a:p>
          <a:p>
            <a:pPr indent="0" lvl="0" marL="0" marR="0" rtl="0" algn="ctr">
              <a:spcBef>
                <a:spcPts val="0"/>
              </a:spcBef>
              <a:buNone/>
            </a:pPr>
            <a:r>
              <a:t/>
            </a:r>
            <a:endParaRPr sz="2400">
              <a:solidFill>
                <a:schemeClr val="dk1"/>
              </a:solidFill>
              <a:latin typeface="Calibri"/>
              <a:ea typeface="Calibri"/>
              <a:cs typeface="Calibri"/>
              <a:sym typeface="Calibri"/>
            </a:endParaRPr>
          </a:p>
          <a:p>
            <a:pPr indent="0" lvl="0" marL="0" marR="0" rtl="0" algn="ctr">
              <a:spcBef>
                <a:spcPts val="0"/>
              </a:spcBef>
              <a:buNone/>
            </a:pPr>
            <a:r>
              <a:t/>
            </a:r>
            <a:endParaRPr sz="2400">
              <a:solidFill>
                <a:schemeClr val="dk1"/>
              </a:solidFill>
              <a:latin typeface="Calibri"/>
              <a:ea typeface="Calibri"/>
              <a:cs typeface="Calibri"/>
              <a:sym typeface="Calibri"/>
            </a:endParaRPr>
          </a:p>
          <a:p>
            <a:pPr indent="0" lvl="0" marL="0" marR="0" rtl="0" algn="ctr">
              <a:spcBef>
                <a:spcPts val="0"/>
              </a:spcBef>
              <a:buSzPct val="25000"/>
              <a:buNone/>
            </a:pPr>
            <a:r>
              <a:rPr lang="en-GB" sz="1800">
                <a:solidFill>
                  <a:schemeClr val="dk1"/>
                </a:solidFill>
                <a:latin typeface="Calibri"/>
                <a:ea typeface="Calibri"/>
                <a:cs typeface="Calibri"/>
                <a:sym typeface="Calibri"/>
              </a:rPr>
              <a:t>Lydie Boufflers, Sophie Linh Quang, Daniel K. Schneider </a:t>
            </a:r>
          </a:p>
          <a:p>
            <a:pPr indent="0" lvl="0" marL="0" marR="0" rtl="0" algn="ctr">
              <a:spcBef>
                <a:spcPts val="0"/>
              </a:spcBef>
              <a:buSzPct val="25000"/>
              <a:buNone/>
            </a:pPr>
            <a:r>
              <a:rPr lang="en-GB" sz="1800">
                <a:solidFill>
                  <a:schemeClr val="dk1"/>
                </a:solidFill>
                <a:latin typeface="Calibri"/>
                <a:ea typeface="Calibri"/>
                <a:cs typeface="Calibri"/>
                <a:sym typeface="Calibri"/>
              </a:rPr>
              <a:t>TECFA, Faculté de Psychologie et des Sciences de </a:t>
            </a:r>
            <a:r>
              <a:rPr lang="en-GB" sz="1800">
                <a:solidFill>
                  <a:schemeClr val="dk1"/>
                </a:solidFill>
                <a:latin typeface="Calibri"/>
                <a:ea typeface="Calibri"/>
                <a:cs typeface="Calibri"/>
                <a:sym typeface="Calibri"/>
              </a:rPr>
              <a:t>l'Éducation</a:t>
            </a:r>
          </a:p>
          <a:p>
            <a:pPr indent="0" lvl="0" marL="0" marR="0" rtl="0" algn="ctr">
              <a:spcBef>
                <a:spcPts val="0"/>
              </a:spcBef>
              <a:buSzPct val="25000"/>
              <a:buNone/>
            </a:pPr>
            <a:r>
              <a:rPr lang="en-GB" sz="1800">
                <a:solidFill>
                  <a:schemeClr val="dk1"/>
                </a:solidFill>
                <a:latin typeface="Calibri"/>
                <a:ea typeface="Calibri"/>
                <a:cs typeface="Calibri"/>
                <a:sym typeface="Calibri"/>
              </a:rPr>
              <a:t>Université de Genève</a:t>
            </a:r>
          </a:p>
          <a:p>
            <a:pPr indent="0" lvl="0" marL="0" marR="0" rtl="0" algn="ctr">
              <a:spcBef>
                <a:spcPts val="0"/>
              </a:spcBef>
              <a:buNone/>
            </a:pPr>
            <a:r>
              <a:t/>
            </a:r>
            <a:endParaRPr sz="1800">
              <a:solidFill>
                <a:schemeClr val="dk1"/>
              </a:solidFill>
              <a:latin typeface="Calibri"/>
              <a:ea typeface="Calibri"/>
              <a:cs typeface="Calibri"/>
              <a:sym typeface="Calibri"/>
            </a:endParaRPr>
          </a:p>
          <a:p>
            <a:pPr indent="0" lvl="0" marL="0" marR="0" rtl="0" algn="ctr">
              <a:spcBef>
                <a:spcPts val="0"/>
              </a:spcBef>
              <a:buNone/>
            </a:pPr>
            <a:r>
              <a:t/>
            </a:r>
            <a:endParaRPr sz="1800">
              <a:solidFill>
                <a:schemeClr val="dk1"/>
              </a:solidFill>
              <a:latin typeface="Calibri"/>
              <a:ea typeface="Calibri"/>
              <a:cs typeface="Calibri"/>
              <a:sym typeface="Calibri"/>
            </a:endParaRPr>
          </a:p>
          <a:p>
            <a:pPr indent="0" lvl="0" marL="0" marR="0" rtl="0" algn="ctr">
              <a:spcBef>
                <a:spcPts val="0"/>
              </a:spcBef>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nvSpPr>
        <p:spPr>
          <a:xfrm>
            <a:off x="429320" y="4587973"/>
            <a:ext cx="6009600" cy="4617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GB" sz="1200">
                <a:solidFill>
                  <a:schemeClr val="lt1"/>
                </a:solidFill>
                <a:latin typeface="Arial"/>
                <a:ea typeface="Arial"/>
                <a:cs typeface="Arial"/>
                <a:sym typeface="Arial"/>
              </a:rPr>
              <a:t>FACULTÉ DE PSYCHOLOGIE ET DES SCIENCES DE L’ÉDUCATION</a:t>
            </a:r>
          </a:p>
          <a:p>
            <a:pPr indent="0" lvl="0" marL="0" marR="0" rtl="0" algn="l">
              <a:spcBef>
                <a:spcPts val="0"/>
              </a:spcBef>
              <a:buSzPct val="25000"/>
              <a:buNone/>
            </a:pPr>
            <a:r>
              <a:rPr b="1" lang="en-GB" sz="1200">
                <a:solidFill>
                  <a:schemeClr val="lt1"/>
                </a:solidFill>
                <a:latin typeface="Arial"/>
                <a:ea typeface="Arial"/>
                <a:cs typeface="Arial"/>
                <a:sym typeface="Arial"/>
              </a:rPr>
              <a:t>DÉPARTEMENT TECFA</a:t>
            </a:r>
          </a:p>
        </p:txBody>
      </p:sp>
      <p:sp>
        <p:nvSpPr>
          <p:cNvPr id="105" name="Shape 105"/>
          <p:cNvSpPr txBox="1"/>
          <p:nvPr/>
        </p:nvSpPr>
        <p:spPr>
          <a:xfrm>
            <a:off x="101250" y="89775"/>
            <a:ext cx="4414500" cy="2475900"/>
          </a:xfrm>
          <a:prstGeom prst="rect">
            <a:avLst/>
          </a:prstGeom>
          <a:solidFill>
            <a:srgbClr val="EAD1DC"/>
          </a:solidFill>
          <a:ln cap="flat" cmpd="sng" w="19050">
            <a:solidFill>
              <a:srgbClr val="A64D79"/>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GB" sz="1800"/>
              <a:t>CONTEXTE</a:t>
            </a:r>
          </a:p>
          <a:p>
            <a:pPr lvl="0" rtl="0" algn="ctr">
              <a:spcBef>
                <a:spcPts val="0"/>
              </a:spcBef>
              <a:buNone/>
            </a:pPr>
            <a:r>
              <a:t/>
            </a:r>
            <a:endParaRPr/>
          </a:p>
          <a:p>
            <a:pPr lvl="0" rtl="0" algn="ctr">
              <a:spcBef>
                <a:spcPts val="0"/>
              </a:spcBef>
              <a:buClr>
                <a:schemeClr val="dk1"/>
              </a:buClr>
              <a:buSzPct val="100000"/>
              <a:buFont typeface="Arial"/>
              <a:buNone/>
            </a:pPr>
            <a:r>
              <a:rPr lang="en-GB" sz="1100" u="sng">
                <a:solidFill>
                  <a:schemeClr val="dk1"/>
                </a:solidFill>
              </a:rPr>
              <a:t>Fabrication digitale</a:t>
            </a:r>
          </a:p>
          <a:p>
            <a:pPr lvl="0" rtl="0" algn="ctr">
              <a:spcBef>
                <a:spcPts val="0"/>
              </a:spcBef>
              <a:buNone/>
            </a:pPr>
            <a:r>
              <a:rPr lang="en-GB" sz="1100">
                <a:solidFill>
                  <a:schemeClr val="dk1"/>
                </a:solidFill>
              </a:rPr>
              <a:t>De “</a:t>
            </a:r>
            <a:r>
              <a:rPr b="1" lang="en-GB" sz="1100">
                <a:solidFill>
                  <a:schemeClr val="dk1"/>
                </a:solidFill>
              </a:rPr>
              <a:t>sujet</a:t>
            </a:r>
            <a:r>
              <a:rPr lang="en-GB" sz="1100">
                <a:solidFill>
                  <a:schemeClr val="dk1"/>
                </a:solidFill>
              </a:rPr>
              <a:t> d'apprentissage" à "</a:t>
            </a:r>
            <a:r>
              <a:rPr b="1" lang="en-GB" sz="1100">
                <a:solidFill>
                  <a:schemeClr val="dk1"/>
                </a:solidFill>
              </a:rPr>
              <a:t>instrument</a:t>
            </a:r>
            <a:r>
              <a:rPr lang="en-GB" sz="1100">
                <a:solidFill>
                  <a:schemeClr val="dk1"/>
                </a:solidFill>
              </a:rPr>
              <a:t> pour l'apprentissage" </a:t>
            </a:r>
          </a:p>
          <a:p>
            <a:pPr lvl="0" rtl="0" algn="ctr">
              <a:spcBef>
                <a:spcPts val="0"/>
              </a:spcBef>
              <a:buNone/>
            </a:pPr>
            <a:r>
              <a:t/>
            </a:r>
            <a:endParaRPr sz="1100">
              <a:solidFill>
                <a:schemeClr val="dk1"/>
              </a:solidFill>
            </a:endParaRPr>
          </a:p>
          <a:p>
            <a:pPr lvl="0" rtl="0" algn="ctr">
              <a:spcBef>
                <a:spcPts val="0"/>
              </a:spcBef>
              <a:buNone/>
            </a:pPr>
            <a:r>
              <a:rPr lang="en-GB" sz="1100" u="sng">
                <a:solidFill>
                  <a:schemeClr val="dk1"/>
                </a:solidFill>
              </a:rPr>
              <a:t>Cours-projets</a:t>
            </a:r>
          </a:p>
          <a:p>
            <a:pPr indent="-298450" lvl="0" marL="457200" rtl="0" algn="just">
              <a:spcBef>
                <a:spcPts val="0"/>
              </a:spcBef>
              <a:buClr>
                <a:schemeClr val="dk1"/>
              </a:buClr>
              <a:buSzPct val="100000"/>
              <a:buChar char="-"/>
            </a:pPr>
            <a:r>
              <a:rPr lang="en-GB" sz="1100">
                <a:solidFill>
                  <a:schemeClr val="dk1"/>
                </a:solidFill>
              </a:rPr>
              <a:t>Cours-projet Stic4-2015 : Réalisation d’un kit constructif avec une imprimante 3D. </a:t>
            </a:r>
          </a:p>
          <a:p>
            <a:pPr lvl="0" rtl="0" algn="just">
              <a:spcBef>
                <a:spcPts val="0"/>
              </a:spcBef>
              <a:buNone/>
            </a:pPr>
            <a:r>
              <a:t/>
            </a:r>
            <a:endParaRPr sz="1100">
              <a:solidFill>
                <a:schemeClr val="dk1"/>
              </a:solidFill>
            </a:endParaRPr>
          </a:p>
          <a:p>
            <a:pPr indent="-298450" lvl="0" marL="457200" rtl="0" algn="just">
              <a:spcBef>
                <a:spcPts val="0"/>
              </a:spcBef>
              <a:buClr>
                <a:schemeClr val="dk1"/>
              </a:buClr>
              <a:buSzPct val="100000"/>
              <a:buChar char="-"/>
            </a:pPr>
            <a:r>
              <a:rPr lang="en-GB" sz="1100">
                <a:solidFill>
                  <a:schemeClr val="dk1"/>
                </a:solidFill>
              </a:rPr>
              <a:t>Cours-projet Stic3-2016: création d’«outils pour activités créatives de groupe » avec une découpeuse laser.</a:t>
            </a:r>
          </a:p>
          <a:p>
            <a:pPr lvl="0" algn="ctr">
              <a:spcBef>
                <a:spcPts val="0"/>
              </a:spcBef>
              <a:buNone/>
            </a:pPr>
            <a:r>
              <a:t/>
            </a:r>
            <a:endParaRPr/>
          </a:p>
          <a:p>
            <a:pPr lvl="0" rtl="0">
              <a:spcBef>
                <a:spcPts val="0"/>
              </a:spcBef>
              <a:buNone/>
            </a:pPr>
            <a:r>
              <a:t/>
            </a:r>
            <a:endParaRPr/>
          </a:p>
        </p:txBody>
      </p:sp>
      <p:sp>
        <p:nvSpPr>
          <p:cNvPr id="106" name="Shape 106"/>
          <p:cNvSpPr txBox="1"/>
          <p:nvPr/>
        </p:nvSpPr>
        <p:spPr>
          <a:xfrm>
            <a:off x="101250" y="2664550"/>
            <a:ext cx="4414500" cy="1794600"/>
          </a:xfrm>
          <a:prstGeom prst="rect">
            <a:avLst/>
          </a:prstGeom>
          <a:solidFill>
            <a:srgbClr val="D9EAD3"/>
          </a:solidFill>
          <a:ln cap="flat" cmpd="sng" w="19050">
            <a:solidFill>
              <a:srgbClr val="6AA84F"/>
            </a:solidFill>
            <a:prstDash val="solid"/>
            <a:round/>
            <a:headEnd len="med" w="med" type="none"/>
            <a:tailEnd len="med" w="med" type="none"/>
          </a:ln>
        </p:spPr>
        <p:txBody>
          <a:bodyPr anchorCtr="0" anchor="t" bIns="91425" lIns="91425" rIns="91425" tIns="91425">
            <a:noAutofit/>
          </a:bodyPr>
          <a:lstStyle/>
          <a:p>
            <a:pPr lvl="0" algn="ctr">
              <a:spcBef>
                <a:spcPts val="0"/>
              </a:spcBef>
              <a:buNone/>
            </a:pPr>
            <a:r>
              <a:rPr b="1" lang="en-GB" sz="1800">
                <a:solidFill>
                  <a:schemeClr val="dk1"/>
                </a:solidFill>
              </a:rPr>
              <a:t>PUBLIC CIBLE</a:t>
            </a:r>
          </a:p>
          <a:p>
            <a:pPr lvl="0">
              <a:spcBef>
                <a:spcPts val="0"/>
              </a:spcBef>
              <a:buClr>
                <a:schemeClr val="dk1"/>
              </a:buClr>
              <a:buFont typeface="Arial"/>
              <a:buNone/>
            </a:pPr>
            <a:r>
              <a:t/>
            </a:r>
            <a:endParaRPr sz="1200">
              <a:solidFill>
                <a:schemeClr val="dk1"/>
              </a:solidFill>
            </a:endParaRPr>
          </a:p>
          <a:p>
            <a:pPr lvl="0">
              <a:spcBef>
                <a:spcPts val="0"/>
              </a:spcBef>
              <a:buClr>
                <a:schemeClr val="dk1"/>
              </a:buClr>
              <a:buFont typeface="Arial"/>
              <a:buNone/>
            </a:pPr>
            <a:r>
              <a:t/>
            </a:r>
            <a:endParaRPr sz="1200">
              <a:solidFill>
                <a:schemeClr val="dk1"/>
              </a:solidFill>
            </a:endParaRPr>
          </a:p>
          <a:p>
            <a:pPr indent="-298450" lvl="0" marL="457200" algn="just">
              <a:spcBef>
                <a:spcPts val="0"/>
              </a:spcBef>
              <a:buClr>
                <a:schemeClr val="dk1"/>
              </a:buClr>
              <a:buSzPct val="100000"/>
              <a:buChar char="-"/>
            </a:pPr>
            <a:r>
              <a:rPr lang="en-GB" sz="1100">
                <a:solidFill>
                  <a:schemeClr val="dk1"/>
                </a:solidFill>
              </a:rPr>
              <a:t>Cible primaire : enfants 6 -12 ans soit des élèves de primaire.</a:t>
            </a:r>
          </a:p>
          <a:p>
            <a:pPr lvl="0" algn="just">
              <a:spcBef>
                <a:spcPts val="0"/>
              </a:spcBef>
              <a:buClr>
                <a:schemeClr val="dk1"/>
              </a:buClr>
              <a:buFont typeface="Arial"/>
              <a:buNone/>
            </a:pPr>
            <a:r>
              <a:t/>
            </a:r>
            <a:endParaRPr sz="1100">
              <a:solidFill>
                <a:schemeClr val="dk1"/>
              </a:solidFill>
            </a:endParaRPr>
          </a:p>
          <a:p>
            <a:pPr indent="-298450" lvl="0" marL="457200" algn="just">
              <a:spcBef>
                <a:spcPts val="0"/>
              </a:spcBef>
              <a:buClr>
                <a:schemeClr val="dk1"/>
              </a:buClr>
              <a:buSzPct val="100000"/>
              <a:buChar char="-"/>
            </a:pPr>
            <a:r>
              <a:rPr lang="en-GB" sz="1100">
                <a:solidFill>
                  <a:schemeClr val="dk1"/>
                </a:solidFill>
              </a:rPr>
              <a:t>Cible secondaire : adultes novices en algorithmique et programmation. </a:t>
            </a:r>
          </a:p>
        </p:txBody>
      </p:sp>
      <p:pic>
        <p:nvPicPr>
          <p:cNvPr descr="page-border-kids.jpg" id="107" name="Shape 107"/>
          <p:cNvPicPr preferRelativeResize="0"/>
          <p:nvPr/>
        </p:nvPicPr>
        <p:blipFill>
          <a:blip r:embed="rId4">
            <a:alphaModFix/>
          </a:blip>
          <a:stretch>
            <a:fillRect/>
          </a:stretch>
        </p:blipFill>
        <p:spPr>
          <a:xfrm>
            <a:off x="101253" y="2664550"/>
            <a:ext cx="518616" cy="691502"/>
          </a:xfrm>
          <a:prstGeom prst="rect">
            <a:avLst/>
          </a:prstGeom>
          <a:noFill/>
          <a:ln>
            <a:noFill/>
          </a:ln>
        </p:spPr>
      </p:pic>
      <p:sp>
        <p:nvSpPr>
          <p:cNvPr id="108" name="Shape 108"/>
          <p:cNvSpPr txBox="1"/>
          <p:nvPr/>
        </p:nvSpPr>
        <p:spPr>
          <a:xfrm>
            <a:off x="4636625" y="89775"/>
            <a:ext cx="4414500" cy="2475900"/>
          </a:xfrm>
          <a:prstGeom prst="rect">
            <a:avLst/>
          </a:prstGeom>
          <a:solidFill>
            <a:srgbClr val="D9D9D9"/>
          </a:solidFill>
          <a:ln cap="flat" cmpd="sng" w="19050">
            <a:solidFill>
              <a:srgbClr val="666666"/>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GB" sz="1800"/>
              <a:t>CADRE DE CONCEPTION</a:t>
            </a:r>
            <a:r>
              <a:rPr b="1" lang="en-GB"/>
              <a:t> </a:t>
            </a:r>
          </a:p>
          <a:p>
            <a:pPr lvl="0" rtl="0" algn="ctr">
              <a:spcBef>
                <a:spcPts val="0"/>
              </a:spcBef>
              <a:buNone/>
            </a:pPr>
            <a:r>
              <a:t/>
            </a:r>
            <a:endParaRPr/>
          </a:p>
          <a:p>
            <a:pPr indent="-298450" lvl="0" marL="457200" rtl="0" algn="just">
              <a:spcBef>
                <a:spcPts val="0"/>
              </a:spcBef>
              <a:buSzPct val="100000"/>
              <a:buChar char="-"/>
            </a:pPr>
            <a:r>
              <a:rPr lang="en-GB" sz="1100">
                <a:solidFill>
                  <a:schemeClr val="dk1"/>
                </a:solidFill>
              </a:rPr>
              <a:t>Inspiration : </a:t>
            </a:r>
            <a:r>
              <a:rPr lang="en-GB" sz="1100">
                <a:solidFill>
                  <a:schemeClr val="dk1"/>
                </a:solidFill>
              </a:rPr>
              <a:t>jeu vidéo </a:t>
            </a:r>
            <a:r>
              <a:rPr lang="en-GB" sz="1100" u="sng">
                <a:solidFill>
                  <a:schemeClr val="hlink"/>
                </a:solidFill>
                <a:hlinkClick r:id="rId5"/>
              </a:rPr>
              <a:t>Lightbot</a:t>
            </a:r>
            <a:r>
              <a:rPr lang="en-GB" sz="1100">
                <a:solidFill>
                  <a:schemeClr val="dk1"/>
                </a:solidFill>
              </a:rPr>
              <a:t>, inspiré de </a:t>
            </a:r>
            <a:r>
              <a:rPr lang="en-GB" sz="1100" u="sng">
                <a:solidFill>
                  <a:schemeClr val="hlink"/>
                </a:solidFill>
                <a:hlinkClick r:id="rId6"/>
              </a:rPr>
              <a:t>Bill the Robot</a:t>
            </a:r>
            <a:r>
              <a:rPr lang="en-GB" sz="1100">
                <a:solidFill>
                  <a:schemeClr val="dk1"/>
                </a:solidFill>
              </a:rPr>
              <a:t>.</a:t>
            </a:r>
          </a:p>
          <a:p>
            <a:pPr lvl="0" rtl="0" algn="just">
              <a:spcBef>
                <a:spcPts val="0"/>
              </a:spcBef>
              <a:buNone/>
            </a:pPr>
            <a:r>
              <a:t/>
            </a:r>
            <a:endParaRPr sz="1100">
              <a:solidFill>
                <a:schemeClr val="dk1"/>
              </a:solidFill>
            </a:endParaRPr>
          </a:p>
          <a:p>
            <a:pPr indent="-298450" lvl="0" marL="457200" rtl="0" algn="just">
              <a:spcBef>
                <a:spcPts val="0"/>
              </a:spcBef>
              <a:buClr>
                <a:schemeClr val="dk1"/>
              </a:buClr>
              <a:buSzPct val="100000"/>
              <a:buChar char="-"/>
            </a:pPr>
            <a:r>
              <a:rPr lang="en-GB" sz="1100">
                <a:solidFill>
                  <a:schemeClr val="dk1"/>
                </a:solidFill>
              </a:rPr>
              <a:t>Cadre théorique : </a:t>
            </a:r>
          </a:p>
          <a:p>
            <a:pPr indent="-298450" lvl="0" marL="914400" rtl="0" algn="just">
              <a:spcBef>
                <a:spcPts val="0"/>
              </a:spcBef>
              <a:buClr>
                <a:schemeClr val="dk1"/>
              </a:buClr>
              <a:buSzPct val="100000"/>
              <a:buChar char="●"/>
            </a:pPr>
            <a:r>
              <a:rPr lang="en-GB" sz="1100">
                <a:solidFill>
                  <a:schemeClr val="dk1"/>
                </a:solidFill>
              </a:rPr>
              <a:t>Pédagogie de Montessori =&gt; Manipuler pour apprendre les concepts abstraits. </a:t>
            </a:r>
          </a:p>
          <a:p>
            <a:pPr indent="-298450" lvl="0" marL="914400" rtl="0" algn="just">
              <a:spcBef>
                <a:spcPts val="0"/>
              </a:spcBef>
              <a:buClr>
                <a:schemeClr val="dk1"/>
              </a:buClr>
              <a:buSzPct val="100000"/>
              <a:buChar char="●"/>
            </a:pPr>
            <a:r>
              <a:rPr lang="en-GB" sz="1100" u="sng">
                <a:solidFill>
                  <a:schemeClr val="hlink"/>
                </a:solidFill>
                <a:hlinkClick r:id="rId7"/>
              </a:rPr>
              <a:t>Autonomie</a:t>
            </a:r>
            <a:r>
              <a:rPr lang="en-GB" sz="1100">
                <a:solidFill>
                  <a:schemeClr val="dk1"/>
                </a:solidFill>
              </a:rPr>
              <a:t> et </a:t>
            </a:r>
            <a:r>
              <a:rPr lang="en-GB" sz="1100" u="sng">
                <a:solidFill>
                  <a:schemeClr val="hlink"/>
                </a:solidFill>
                <a:hlinkClick r:id="rId8"/>
              </a:rPr>
              <a:t>Apprentissage collaboratif</a:t>
            </a:r>
            <a:r>
              <a:rPr lang="en-GB" sz="1100">
                <a:solidFill>
                  <a:schemeClr val="dk1"/>
                </a:solidFill>
              </a:rPr>
              <a:t>. </a:t>
            </a:r>
          </a:p>
          <a:p>
            <a:pPr lvl="0" rtl="0" algn="just">
              <a:spcBef>
                <a:spcPts val="0"/>
              </a:spcBef>
              <a:buNone/>
            </a:pPr>
            <a:r>
              <a:t/>
            </a:r>
            <a:endParaRPr sz="1100">
              <a:solidFill>
                <a:schemeClr val="dk1"/>
              </a:solidFill>
            </a:endParaRPr>
          </a:p>
          <a:p>
            <a:pPr indent="-298450" lvl="0" marL="457200" rtl="0" algn="just">
              <a:spcBef>
                <a:spcPts val="0"/>
              </a:spcBef>
              <a:buClr>
                <a:schemeClr val="dk1"/>
              </a:buClr>
              <a:buSzPct val="100000"/>
              <a:buChar char="-"/>
            </a:pPr>
            <a:r>
              <a:rPr lang="en-GB" sz="1100">
                <a:solidFill>
                  <a:schemeClr val="dk1"/>
                </a:solidFill>
              </a:rPr>
              <a:t>Activité “débranchée” : ne nécessite pas l'utilisation d'ordinateurs et se dispense d’éventuels problèmes techniques ou de dotation de matériel informatique. </a:t>
            </a:r>
          </a:p>
          <a:p>
            <a:pPr lvl="0" rtl="0">
              <a:spcBef>
                <a:spcPts val="0"/>
              </a:spcBef>
              <a:buNone/>
            </a:pPr>
            <a:r>
              <a:t/>
            </a:r>
            <a:endParaRPr sz="1100">
              <a:solidFill>
                <a:schemeClr val="dk1"/>
              </a:solidFill>
            </a:endParaRPr>
          </a:p>
          <a:p>
            <a:pPr lvl="0" rtl="0" algn="ctr">
              <a:spcBef>
                <a:spcPts val="0"/>
              </a:spcBef>
              <a:buNone/>
            </a:pPr>
            <a:r>
              <a:t/>
            </a:r>
            <a:endParaRPr/>
          </a:p>
          <a:p>
            <a:pPr lvl="0" rtl="0">
              <a:spcBef>
                <a:spcPts val="0"/>
              </a:spcBef>
              <a:buNone/>
            </a:pPr>
            <a:r>
              <a:t/>
            </a:r>
            <a:endParaRPr/>
          </a:p>
        </p:txBody>
      </p:sp>
      <p:sp>
        <p:nvSpPr>
          <p:cNvPr id="109" name="Shape 109"/>
          <p:cNvSpPr txBox="1"/>
          <p:nvPr/>
        </p:nvSpPr>
        <p:spPr>
          <a:xfrm>
            <a:off x="4636625" y="2679525"/>
            <a:ext cx="4414500" cy="1794600"/>
          </a:xfrm>
          <a:prstGeom prst="rect">
            <a:avLst/>
          </a:prstGeom>
          <a:solidFill>
            <a:srgbClr val="CFE2F3"/>
          </a:solidFill>
          <a:ln cap="flat" cmpd="sng" w="19050">
            <a:solidFill>
              <a:srgbClr val="3C78D8"/>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GB" sz="1800">
                <a:solidFill>
                  <a:schemeClr val="dk1"/>
                </a:solidFill>
              </a:rPr>
              <a:t>OBJECTIFS </a:t>
            </a:r>
          </a:p>
          <a:p>
            <a:pPr lvl="0" rtl="0">
              <a:spcBef>
                <a:spcPts val="0"/>
              </a:spcBef>
              <a:buClr>
                <a:schemeClr val="dk1"/>
              </a:buClr>
              <a:buFont typeface="Arial"/>
              <a:buNone/>
            </a:pPr>
            <a:r>
              <a:t/>
            </a:r>
            <a:endParaRPr sz="1200">
              <a:solidFill>
                <a:schemeClr val="dk1"/>
              </a:solidFill>
            </a:endParaRPr>
          </a:p>
          <a:p>
            <a:pPr indent="-298450" lvl="0" marL="457200" rtl="0" algn="just">
              <a:spcBef>
                <a:spcPts val="0"/>
              </a:spcBef>
              <a:buClr>
                <a:schemeClr val="dk1"/>
              </a:buClr>
              <a:buSzPct val="100000"/>
              <a:buChar char="-"/>
            </a:pPr>
            <a:r>
              <a:rPr lang="en-GB" sz="1100" u="sng">
                <a:solidFill>
                  <a:schemeClr val="dk1"/>
                </a:solidFill>
              </a:rPr>
              <a:t>Objectif de conception:</a:t>
            </a:r>
            <a:r>
              <a:rPr b="1" lang="en-GB" sz="1100">
                <a:solidFill>
                  <a:schemeClr val="dk1"/>
                </a:solidFill>
              </a:rPr>
              <a:t> </a:t>
            </a:r>
            <a:r>
              <a:rPr lang="en-GB" sz="1100">
                <a:solidFill>
                  <a:schemeClr val="dk1"/>
                </a:solidFill>
              </a:rPr>
              <a:t>proposer une initiation à la programmation informatique.</a:t>
            </a:r>
          </a:p>
          <a:p>
            <a:pPr lvl="0" rtl="0" algn="just">
              <a:spcBef>
                <a:spcPts val="0"/>
              </a:spcBef>
              <a:buNone/>
            </a:pPr>
            <a:r>
              <a:t/>
            </a:r>
            <a:endParaRPr sz="1100">
              <a:solidFill>
                <a:schemeClr val="dk1"/>
              </a:solidFill>
            </a:endParaRPr>
          </a:p>
          <a:p>
            <a:pPr indent="-298450" lvl="0" marL="457200" rtl="0" algn="just">
              <a:spcBef>
                <a:spcPts val="0"/>
              </a:spcBef>
              <a:buClr>
                <a:schemeClr val="dk1"/>
              </a:buClr>
              <a:buSzPct val="100000"/>
              <a:buChar char="-"/>
            </a:pPr>
            <a:r>
              <a:rPr lang="en-GB" sz="1100" u="sng">
                <a:solidFill>
                  <a:schemeClr val="dk1"/>
                </a:solidFill>
              </a:rPr>
              <a:t>Objectif pédagogique:</a:t>
            </a:r>
            <a:r>
              <a:rPr lang="en-GB" sz="1100">
                <a:solidFill>
                  <a:schemeClr val="dk1"/>
                </a:solidFill>
              </a:rPr>
              <a:t> être capable d’utiliser les principes de base de la programmation et de l'algorithmique en manipulant des instructions et en utilisant des procédures.</a:t>
            </a:r>
          </a:p>
        </p:txBody>
      </p:sp>
      <p:sp>
        <p:nvSpPr>
          <p:cNvPr id="110" name="Shape 110"/>
          <p:cNvSpPr/>
          <p:nvPr/>
        </p:nvSpPr>
        <p:spPr>
          <a:xfrm>
            <a:off x="3803900" y="2460400"/>
            <a:ext cx="1502700" cy="691500"/>
          </a:xfrm>
          <a:prstGeom prst="roundRect">
            <a:avLst>
              <a:gd fmla="val 16667" name="adj"/>
            </a:avLst>
          </a:prstGeom>
          <a:solidFill>
            <a:srgbClr val="B7B7B7"/>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GB"/>
              <a:t>Programming </a:t>
            </a:r>
          </a:p>
          <a:p>
            <a:pPr lvl="0" algn="ctr">
              <a:spcBef>
                <a:spcPts val="0"/>
              </a:spcBef>
              <a:buNone/>
            </a:pPr>
            <a:r>
              <a:rPr lang="en-GB"/>
              <a:t>Boty</a:t>
            </a:r>
          </a:p>
        </p:txBody>
      </p:sp>
      <p:pic>
        <p:nvPicPr>
          <p:cNvPr descr="atteindre-objectif.jpg" id="111" name="Shape 111"/>
          <p:cNvPicPr preferRelativeResize="0"/>
          <p:nvPr/>
        </p:nvPicPr>
        <p:blipFill>
          <a:blip r:embed="rId9">
            <a:alphaModFix/>
          </a:blip>
          <a:stretch>
            <a:fillRect/>
          </a:stretch>
        </p:blipFill>
        <p:spPr>
          <a:xfrm>
            <a:off x="8279344" y="2679519"/>
            <a:ext cx="771785" cy="461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nvSpPr>
        <p:spPr>
          <a:xfrm>
            <a:off x="2121650" y="310200"/>
            <a:ext cx="6856800" cy="3931200"/>
          </a:xfrm>
          <a:prstGeom prst="rect">
            <a:avLst/>
          </a:prstGeom>
          <a:solidFill>
            <a:srgbClr val="F3F3F3"/>
          </a:solidFill>
          <a:ln cap="flat" cmpd="sng" w="19050">
            <a:solidFill>
              <a:srgbClr val="999999"/>
            </a:solidFill>
            <a:prstDash val="solid"/>
            <a:round/>
            <a:headEnd len="med" w="med" type="none"/>
            <a:tailEnd len="med" w="med" type="none"/>
          </a:ln>
        </p:spPr>
        <p:txBody>
          <a:bodyPr anchorCtr="0" anchor="t" bIns="91425" lIns="91425" rIns="91425" tIns="91425">
            <a:noAutofit/>
          </a:bodyPr>
          <a:lstStyle/>
          <a:p>
            <a:pPr lvl="0">
              <a:spcBef>
                <a:spcPts val="0"/>
              </a:spcBef>
              <a:buClr>
                <a:schemeClr val="dk1"/>
              </a:buClr>
              <a:buSzPct val="61111"/>
              <a:buFont typeface="Arial"/>
              <a:buNone/>
            </a:pPr>
            <a:r>
              <a:rPr b="1" lang="en-GB" sz="1800">
                <a:solidFill>
                  <a:srgbClr val="434343"/>
                </a:solidFill>
              </a:rPr>
              <a:t>REALISATION</a:t>
            </a:r>
          </a:p>
          <a:p>
            <a:pPr lvl="0">
              <a:spcBef>
                <a:spcPts val="0"/>
              </a:spcBef>
              <a:buNone/>
            </a:pPr>
            <a:r>
              <a:t/>
            </a:r>
            <a:endParaRPr/>
          </a:p>
        </p:txBody>
      </p:sp>
      <p:pic>
        <p:nvPicPr>
          <p:cNvPr descr="dispo.jpg" id="117" name="Shape 117"/>
          <p:cNvPicPr preferRelativeResize="0"/>
          <p:nvPr/>
        </p:nvPicPr>
        <p:blipFill rotWithShape="1">
          <a:blip r:embed="rId3">
            <a:alphaModFix/>
          </a:blip>
          <a:srcRect b="0" l="0" r="0" t="13941"/>
          <a:stretch/>
        </p:blipFill>
        <p:spPr>
          <a:xfrm>
            <a:off x="2195850" y="977637"/>
            <a:ext cx="3875975" cy="2501675"/>
          </a:xfrm>
          <a:prstGeom prst="rect">
            <a:avLst/>
          </a:prstGeom>
          <a:noFill/>
          <a:ln>
            <a:noFill/>
          </a:ln>
        </p:spPr>
      </p:pic>
      <p:pic>
        <p:nvPicPr>
          <p:cNvPr descr="droite.jpg" id="118" name="Shape 118"/>
          <p:cNvPicPr preferRelativeResize="0"/>
          <p:nvPr/>
        </p:nvPicPr>
        <p:blipFill>
          <a:blip r:embed="rId4">
            <a:alphaModFix/>
          </a:blip>
          <a:stretch>
            <a:fillRect/>
          </a:stretch>
        </p:blipFill>
        <p:spPr>
          <a:xfrm>
            <a:off x="2851850" y="3553937"/>
            <a:ext cx="595917" cy="565230"/>
          </a:xfrm>
          <a:prstGeom prst="rect">
            <a:avLst/>
          </a:prstGeom>
          <a:noFill/>
          <a:ln>
            <a:noFill/>
          </a:ln>
        </p:spPr>
      </p:pic>
      <p:pic>
        <p:nvPicPr>
          <p:cNvPr descr="gauche.jpg" id="119" name="Shape 119"/>
          <p:cNvPicPr preferRelativeResize="0"/>
          <p:nvPr/>
        </p:nvPicPr>
        <p:blipFill>
          <a:blip r:embed="rId5">
            <a:alphaModFix/>
          </a:blip>
          <a:stretch>
            <a:fillRect/>
          </a:stretch>
        </p:blipFill>
        <p:spPr>
          <a:xfrm>
            <a:off x="3507866" y="3561205"/>
            <a:ext cx="595923" cy="550719"/>
          </a:xfrm>
          <a:prstGeom prst="rect">
            <a:avLst/>
          </a:prstGeom>
          <a:noFill/>
          <a:ln>
            <a:noFill/>
          </a:ln>
        </p:spPr>
      </p:pic>
      <p:pic>
        <p:nvPicPr>
          <p:cNvPr descr="P1.jpg" id="120" name="Shape 120"/>
          <p:cNvPicPr preferRelativeResize="0"/>
          <p:nvPr/>
        </p:nvPicPr>
        <p:blipFill>
          <a:blip r:embed="rId6">
            <a:alphaModFix/>
          </a:blip>
          <a:stretch>
            <a:fillRect/>
          </a:stretch>
        </p:blipFill>
        <p:spPr>
          <a:xfrm>
            <a:off x="4819881" y="3552024"/>
            <a:ext cx="595917" cy="569075"/>
          </a:xfrm>
          <a:prstGeom prst="rect">
            <a:avLst/>
          </a:prstGeom>
          <a:noFill/>
          <a:ln>
            <a:noFill/>
          </a:ln>
        </p:spPr>
      </p:pic>
      <p:pic>
        <p:nvPicPr>
          <p:cNvPr descr="P2.jpg" id="121" name="Shape 121"/>
          <p:cNvPicPr preferRelativeResize="0"/>
          <p:nvPr/>
        </p:nvPicPr>
        <p:blipFill>
          <a:blip r:embed="rId7">
            <a:alphaModFix/>
          </a:blip>
          <a:stretch>
            <a:fillRect/>
          </a:stretch>
        </p:blipFill>
        <p:spPr>
          <a:xfrm>
            <a:off x="5475907" y="3550087"/>
            <a:ext cx="595917" cy="572974"/>
          </a:xfrm>
          <a:prstGeom prst="rect">
            <a:avLst/>
          </a:prstGeom>
          <a:noFill/>
          <a:ln>
            <a:noFill/>
          </a:ln>
        </p:spPr>
      </p:pic>
      <p:pic>
        <p:nvPicPr>
          <p:cNvPr id="122" name="Shape 122"/>
          <p:cNvPicPr preferRelativeResize="0"/>
          <p:nvPr/>
        </p:nvPicPr>
        <p:blipFill>
          <a:blip r:embed="rId8">
            <a:alphaModFix/>
          </a:blip>
          <a:stretch>
            <a:fillRect/>
          </a:stretch>
        </p:blipFill>
        <p:spPr>
          <a:xfrm>
            <a:off x="2195850" y="3555751"/>
            <a:ext cx="595917" cy="561607"/>
          </a:xfrm>
          <a:prstGeom prst="rect">
            <a:avLst/>
          </a:prstGeom>
          <a:noFill/>
          <a:ln>
            <a:noFill/>
          </a:ln>
        </p:spPr>
      </p:pic>
      <p:pic>
        <p:nvPicPr>
          <p:cNvPr id="123" name="Shape 123"/>
          <p:cNvPicPr preferRelativeResize="0"/>
          <p:nvPr/>
        </p:nvPicPr>
        <p:blipFill>
          <a:blip r:embed="rId9">
            <a:alphaModFix/>
          </a:blip>
          <a:stretch>
            <a:fillRect/>
          </a:stretch>
        </p:blipFill>
        <p:spPr>
          <a:xfrm>
            <a:off x="4163880" y="3561183"/>
            <a:ext cx="595917" cy="550739"/>
          </a:xfrm>
          <a:prstGeom prst="rect">
            <a:avLst/>
          </a:prstGeom>
          <a:noFill/>
          <a:ln>
            <a:noFill/>
          </a:ln>
        </p:spPr>
      </p:pic>
      <p:sp>
        <p:nvSpPr>
          <p:cNvPr id="124" name="Shape 124"/>
          <p:cNvSpPr txBox="1"/>
          <p:nvPr/>
        </p:nvSpPr>
        <p:spPr>
          <a:xfrm>
            <a:off x="152150" y="310200"/>
            <a:ext cx="1826100" cy="3931200"/>
          </a:xfrm>
          <a:prstGeom prst="rect">
            <a:avLst/>
          </a:prstGeom>
          <a:solidFill>
            <a:srgbClr val="D0E0E3"/>
          </a:solidFill>
          <a:ln cap="flat" cmpd="sng" w="19050">
            <a:solidFill>
              <a:srgbClr val="A2C4C9"/>
            </a:solidFill>
            <a:prstDash val="solid"/>
            <a:round/>
            <a:headEnd len="med" w="med" type="none"/>
            <a:tailEnd len="med" w="med" type="none"/>
          </a:ln>
        </p:spPr>
        <p:txBody>
          <a:bodyPr anchorCtr="0" anchor="t" bIns="91425" lIns="91425" rIns="91425" tIns="91425">
            <a:noAutofit/>
          </a:bodyPr>
          <a:lstStyle/>
          <a:p>
            <a:pPr lvl="0">
              <a:spcBef>
                <a:spcPts val="0"/>
              </a:spcBef>
              <a:buNone/>
            </a:pPr>
            <a:r>
              <a:rPr b="1" lang="en-GB" sz="1800">
                <a:solidFill>
                  <a:srgbClr val="434343"/>
                </a:solidFill>
              </a:rPr>
              <a:t>CONCEPTION</a:t>
            </a:r>
          </a:p>
          <a:p>
            <a:pPr lvl="0">
              <a:spcBef>
                <a:spcPts val="0"/>
              </a:spcBef>
              <a:buNone/>
            </a:pPr>
            <a:r>
              <a:t/>
            </a:r>
            <a:endParaRPr b="1" sz="1100"/>
          </a:p>
          <a:p>
            <a:pPr lvl="0" rtl="0">
              <a:spcBef>
                <a:spcPts val="0"/>
              </a:spcBef>
              <a:buNone/>
            </a:pPr>
            <a:r>
              <a:t/>
            </a:r>
            <a:endParaRPr b="1" sz="1100"/>
          </a:p>
          <a:p>
            <a:pPr lvl="0" rtl="0">
              <a:spcBef>
                <a:spcPts val="0"/>
              </a:spcBef>
              <a:buNone/>
            </a:pPr>
            <a:r>
              <a:t/>
            </a:r>
            <a:endParaRPr sz="1100"/>
          </a:p>
        </p:txBody>
      </p:sp>
      <p:pic>
        <p:nvPicPr>
          <p:cNvPr descr="Capture d’écran 2017-06-04 à 18.29.44.png" id="125" name="Shape 125"/>
          <p:cNvPicPr preferRelativeResize="0"/>
          <p:nvPr/>
        </p:nvPicPr>
        <p:blipFill rotWithShape="1">
          <a:blip r:embed="rId10">
            <a:alphaModFix/>
          </a:blip>
          <a:srcRect b="0" l="17573" r="0" t="0"/>
          <a:stretch/>
        </p:blipFill>
        <p:spPr>
          <a:xfrm>
            <a:off x="6111425" y="1234025"/>
            <a:ext cx="2804174" cy="2237550"/>
          </a:xfrm>
          <a:prstGeom prst="rect">
            <a:avLst/>
          </a:prstGeom>
          <a:noFill/>
          <a:ln>
            <a:noFill/>
          </a:ln>
        </p:spPr>
      </p:pic>
      <p:sp>
        <p:nvSpPr>
          <p:cNvPr id="126" name="Shape 126"/>
          <p:cNvSpPr txBox="1"/>
          <p:nvPr/>
        </p:nvSpPr>
        <p:spPr>
          <a:xfrm>
            <a:off x="229337" y="977637"/>
            <a:ext cx="1661100" cy="2501700"/>
          </a:xfrm>
          <a:prstGeom prst="rect">
            <a:avLst/>
          </a:prstGeom>
          <a:noFill/>
          <a:ln>
            <a:noFill/>
          </a:ln>
        </p:spPr>
        <p:txBody>
          <a:bodyPr anchorCtr="0" anchor="t" bIns="91425" lIns="91425" rIns="91425" tIns="91425">
            <a:noAutofit/>
          </a:bodyPr>
          <a:lstStyle/>
          <a:p>
            <a:pPr lvl="0">
              <a:spcBef>
                <a:spcPts val="0"/>
              </a:spcBef>
              <a:buClr>
                <a:schemeClr val="dk1"/>
              </a:buClr>
              <a:buSzPct val="100000"/>
              <a:buFont typeface="Arial"/>
              <a:buNone/>
            </a:pPr>
            <a:r>
              <a:rPr lang="en-GB" sz="1100">
                <a:solidFill>
                  <a:schemeClr val="dk1"/>
                </a:solidFill>
              </a:rPr>
              <a:t>1- Prototype papier</a:t>
            </a:r>
          </a:p>
          <a:p>
            <a:pPr lvl="0">
              <a:spcBef>
                <a:spcPts val="0"/>
              </a:spcBef>
              <a:buClr>
                <a:schemeClr val="dk1"/>
              </a:buClr>
              <a:buFont typeface="Arial"/>
              <a:buNone/>
            </a:pPr>
            <a:r>
              <a:t/>
            </a:r>
            <a:endParaRPr sz="1100">
              <a:solidFill>
                <a:schemeClr val="dk1"/>
              </a:solidFill>
            </a:endParaRPr>
          </a:p>
          <a:p>
            <a:pPr lvl="0">
              <a:spcBef>
                <a:spcPts val="0"/>
              </a:spcBef>
              <a:buClr>
                <a:schemeClr val="dk1"/>
              </a:buClr>
              <a:buSzPct val="100000"/>
              <a:buFont typeface="Arial"/>
              <a:buNone/>
            </a:pPr>
            <a:r>
              <a:rPr lang="en-GB" sz="1100">
                <a:solidFill>
                  <a:schemeClr val="dk1"/>
                </a:solidFill>
              </a:rPr>
              <a:t>2- Production du design SVG (inkscape)</a:t>
            </a:r>
          </a:p>
          <a:p>
            <a:pPr lvl="0">
              <a:spcBef>
                <a:spcPts val="0"/>
              </a:spcBef>
              <a:buClr>
                <a:schemeClr val="dk1"/>
              </a:buClr>
              <a:buFont typeface="Arial"/>
              <a:buNone/>
            </a:pPr>
            <a:r>
              <a:t/>
            </a:r>
            <a:endParaRPr sz="1100">
              <a:solidFill>
                <a:schemeClr val="dk1"/>
              </a:solidFill>
            </a:endParaRPr>
          </a:p>
          <a:p>
            <a:pPr lvl="0">
              <a:spcBef>
                <a:spcPts val="0"/>
              </a:spcBef>
              <a:buClr>
                <a:schemeClr val="dk1"/>
              </a:buClr>
              <a:buSzPct val="100000"/>
              <a:buFont typeface="Arial"/>
              <a:buNone/>
            </a:pPr>
            <a:r>
              <a:rPr lang="en-GB" sz="1100">
                <a:solidFill>
                  <a:schemeClr val="dk1"/>
                </a:solidFill>
              </a:rPr>
              <a:t>3- Prototype carton (découpeuse laser)</a:t>
            </a:r>
          </a:p>
          <a:p>
            <a:pPr lvl="0">
              <a:spcBef>
                <a:spcPts val="0"/>
              </a:spcBef>
              <a:buClr>
                <a:schemeClr val="dk1"/>
              </a:buClr>
              <a:buFont typeface="Arial"/>
              <a:buNone/>
            </a:pPr>
            <a:r>
              <a:t/>
            </a:r>
            <a:endParaRPr sz="1100">
              <a:solidFill>
                <a:schemeClr val="dk1"/>
              </a:solidFill>
            </a:endParaRPr>
          </a:p>
          <a:p>
            <a:pPr lvl="0">
              <a:spcBef>
                <a:spcPts val="0"/>
              </a:spcBef>
              <a:buClr>
                <a:schemeClr val="dk1"/>
              </a:buClr>
              <a:buSzPct val="100000"/>
              <a:buFont typeface="Arial"/>
              <a:buNone/>
            </a:pPr>
            <a:r>
              <a:rPr lang="en-GB" sz="1100">
                <a:solidFill>
                  <a:schemeClr val="dk1"/>
                </a:solidFill>
              </a:rPr>
              <a:t>4- Réalisation sur contreplaqué bouleau 4mm (découpeuse laser)</a:t>
            </a:r>
          </a:p>
          <a:p>
            <a:pPr lvl="0">
              <a:spcBef>
                <a:spcPts val="0"/>
              </a:spcBef>
              <a:buClr>
                <a:schemeClr val="dk1"/>
              </a:buClr>
              <a:buFont typeface="Arial"/>
              <a:buNone/>
            </a:pPr>
            <a:r>
              <a:t/>
            </a:r>
            <a:endParaRPr sz="1100">
              <a:solidFill>
                <a:schemeClr val="dk1"/>
              </a:solidFill>
            </a:endParaRPr>
          </a:p>
          <a:p>
            <a:pPr lvl="0">
              <a:spcBef>
                <a:spcPts val="0"/>
              </a:spcBef>
              <a:buNone/>
            </a:pPr>
            <a:r>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10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10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1000"/>
                                        <p:tgtEl>
                                          <p:spTgt spid="1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animEffect filter="fade" transition="in">
                                      <p:cBhvr>
                                        <p:cTn dur="1000"/>
                                        <p:tgtEl>
                                          <p:spTgt spid="1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animEffect filter="fade" transition="in">
                                      <p:cBhvr>
                                        <p:cTn dur="1000"/>
                                        <p:tgtEl>
                                          <p:spTgt spid="12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animEffect filter="fade" transition="in">
                                      <p:cBhvr>
                                        <p:cTn dur="1000"/>
                                        <p:tgtEl>
                                          <p:spTgt spid="12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7" st="7"/>
                                            </p:txEl>
                                          </p:spTgt>
                                        </p:tgtEl>
                                        <p:attrNameLst>
                                          <p:attrName>style.visibility</p:attrName>
                                        </p:attrNameLst>
                                      </p:cBhvr>
                                      <p:to>
                                        <p:strVal val="visible"/>
                                      </p:to>
                                    </p:set>
                                    <p:animEffect filter="fade" transition="in">
                                      <p:cBhvr>
                                        <p:cTn dur="1000"/>
                                        <p:tgtEl>
                                          <p:spTgt spid="12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8" st="8"/>
                                            </p:txEl>
                                          </p:spTgt>
                                        </p:tgtEl>
                                        <p:attrNameLst>
                                          <p:attrName>style.visibility</p:attrName>
                                        </p:attrNameLst>
                                      </p:cBhvr>
                                      <p:to>
                                        <p:strVal val="visible"/>
                                      </p:to>
                                    </p:set>
                                    <p:animEffect filter="fade" transition="in">
                                      <p:cBhvr>
                                        <p:cTn dur="1000"/>
                                        <p:tgtEl>
                                          <p:spTgt spid="12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nvSpPr>
        <p:spPr>
          <a:xfrm>
            <a:off x="4196350" y="137350"/>
            <a:ext cx="4805400" cy="4169700"/>
          </a:xfrm>
          <a:prstGeom prst="rect">
            <a:avLst/>
          </a:prstGeom>
          <a:solidFill>
            <a:srgbClr val="D0E0E3"/>
          </a:solidFill>
          <a:ln cap="flat" cmpd="sng" w="19050">
            <a:solidFill>
              <a:srgbClr val="A2C4C9"/>
            </a:solidFill>
            <a:prstDash val="solid"/>
            <a:round/>
            <a:headEnd len="med" w="med" type="none"/>
            <a:tailEnd len="med" w="med" type="none"/>
          </a:ln>
        </p:spPr>
        <p:txBody>
          <a:bodyPr anchorCtr="0" anchor="t" bIns="91425" lIns="91425" rIns="91425" tIns="91425">
            <a:noAutofit/>
          </a:bodyPr>
          <a:lstStyle/>
          <a:p>
            <a:pPr lvl="0" rtl="0" algn="ctr">
              <a:spcBef>
                <a:spcPts val="0"/>
              </a:spcBef>
              <a:buClr>
                <a:schemeClr val="dk1"/>
              </a:buClr>
              <a:buSzPct val="61111"/>
              <a:buFont typeface="Arial"/>
              <a:buNone/>
            </a:pPr>
            <a:r>
              <a:rPr b="1" lang="en-GB" sz="1800">
                <a:solidFill>
                  <a:srgbClr val="434343"/>
                </a:solidFill>
              </a:rPr>
              <a:t>PERSPECTIVES</a:t>
            </a:r>
          </a:p>
          <a:p>
            <a:pPr lvl="0">
              <a:spcBef>
                <a:spcPts val="0"/>
              </a:spcBef>
              <a:buNone/>
            </a:pPr>
            <a:r>
              <a:t/>
            </a:r>
            <a:endParaRPr/>
          </a:p>
          <a:p>
            <a:pPr lvl="0" rtl="0">
              <a:spcBef>
                <a:spcPts val="0"/>
              </a:spcBef>
              <a:buNone/>
            </a:pPr>
            <a:r>
              <a:t/>
            </a:r>
            <a:endParaRPr/>
          </a:p>
          <a:p>
            <a:pPr indent="-298450" lvl="0" marL="457200" rtl="0">
              <a:lnSpc>
                <a:spcPct val="115000"/>
              </a:lnSpc>
              <a:spcBef>
                <a:spcPts val="0"/>
              </a:spcBef>
              <a:buSzPct val="100000"/>
              <a:buChar char="-"/>
            </a:pPr>
            <a:r>
              <a:rPr lang="en-GB" sz="1100"/>
              <a:t>Design adapté pour les activités “débranchées”</a:t>
            </a:r>
          </a:p>
          <a:p>
            <a:pPr indent="-298450" lvl="0" marL="457200" rtl="0">
              <a:lnSpc>
                <a:spcPct val="115000"/>
              </a:lnSpc>
              <a:spcBef>
                <a:spcPts val="0"/>
              </a:spcBef>
              <a:buSzPct val="100000"/>
              <a:buChar char="-"/>
            </a:pPr>
            <a:r>
              <a:rPr lang="en-GB" sz="1100"/>
              <a:t>Design pouvant être imprimés localement</a:t>
            </a:r>
          </a:p>
          <a:p>
            <a:pPr indent="-298450" lvl="0" marL="457200" rtl="0">
              <a:lnSpc>
                <a:spcPct val="115000"/>
              </a:lnSpc>
              <a:spcBef>
                <a:spcPts val="0"/>
              </a:spcBef>
              <a:buSzPct val="100000"/>
              <a:buChar char="-"/>
            </a:pPr>
            <a:r>
              <a:rPr lang="en-GB" sz="1100"/>
              <a:t>Design pouvant être adapté facilement </a:t>
            </a:r>
          </a:p>
          <a:p>
            <a:pPr lvl="0">
              <a:spcBef>
                <a:spcPts val="0"/>
              </a:spcBef>
              <a:buNone/>
            </a:pPr>
            <a:r>
              <a:t/>
            </a:r>
            <a:endParaRPr sz="1100"/>
          </a:p>
          <a:p>
            <a:pPr lvl="0">
              <a:spcBef>
                <a:spcPts val="0"/>
              </a:spcBef>
              <a:buNone/>
            </a:pPr>
            <a:r>
              <a:t/>
            </a:r>
            <a:endParaRPr sz="1100"/>
          </a:p>
          <a:p>
            <a:pPr lvl="0">
              <a:spcBef>
                <a:spcPts val="0"/>
              </a:spcBef>
              <a:buNone/>
            </a:pPr>
            <a:r>
              <a:t/>
            </a:r>
            <a:endParaRPr sz="1100"/>
          </a:p>
        </p:txBody>
      </p:sp>
      <p:sp>
        <p:nvSpPr>
          <p:cNvPr id="132" name="Shape 132"/>
          <p:cNvSpPr txBox="1"/>
          <p:nvPr/>
        </p:nvSpPr>
        <p:spPr>
          <a:xfrm>
            <a:off x="150950" y="137350"/>
            <a:ext cx="3896100" cy="4169700"/>
          </a:xfrm>
          <a:prstGeom prst="rect">
            <a:avLst/>
          </a:prstGeom>
          <a:solidFill>
            <a:srgbClr val="F3F3F3"/>
          </a:solidFill>
          <a:ln cap="flat" cmpd="sng" w="19050">
            <a:solidFill>
              <a:srgbClr val="999999"/>
            </a:solidFill>
            <a:prstDash val="solid"/>
            <a:round/>
            <a:headEnd len="med" w="med" type="none"/>
            <a:tailEnd len="med" w="med" type="none"/>
          </a:ln>
        </p:spPr>
        <p:txBody>
          <a:bodyPr anchorCtr="0" anchor="t" bIns="91425" lIns="91425" rIns="91425" tIns="91425">
            <a:noAutofit/>
          </a:bodyPr>
          <a:lstStyle/>
          <a:p>
            <a:pPr lvl="0" rtl="0" algn="ctr">
              <a:spcBef>
                <a:spcPts val="0"/>
              </a:spcBef>
              <a:buClr>
                <a:schemeClr val="dk1"/>
              </a:buClr>
              <a:buSzPct val="61111"/>
              <a:buFont typeface="Arial"/>
              <a:buNone/>
            </a:pPr>
            <a:r>
              <a:rPr b="1" lang="en-GB" sz="1800">
                <a:solidFill>
                  <a:srgbClr val="434343"/>
                </a:solidFill>
              </a:rPr>
              <a:t>TEST UTILISATEUR</a:t>
            </a:r>
          </a:p>
          <a:p>
            <a:pPr lvl="0">
              <a:spcBef>
                <a:spcPts val="0"/>
              </a:spcBef>
              <a:buNone/>
            </a:pPr>
            <a:r>
              <a:t/>
            </a:r>
            <a:endParaRPr sz="1100"/>
          </a:p>
          <a:p>
            <a:pPr lvl="0">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u="sng"/>
          </a:p>
          <a:p>
            <a:pPr lvl="0" rtl="0" algn="just">
              <a:spcBef>
                <a:spcPts val="0"/>
              </a:spcBef>
              <a:buNone/>
            </a:pPr>
            <a:r>
              <a:t/>
            </a:r>
            <a:endParaRPr sz="1100" u="sng"/>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lgn="just">
              <a:spcBef>
                <a:spcPts val="0"/>
              </a:spcBef>
              <a:buNone/>
            </a:pPr>
            <a:r>
              <a:t/>
            </a:r>
            <a:endParaRPr sz="1100"/>
          </a:p>
          <a:p>
            <a:pPr lvl="0" rtl="0">
              <a:spcBef>
                <a:spcPts val="0"/>
              </a:spcBef>
              <a:buClr>
                <a:schemeClr val="dk1"/>
              </a:buClr>
              <a:buFont typeface="Arial"/>
              <a:buNone/>
            </a:pPr>
            <a:r>
              <a:t/>
            </a:r>
            <a:endParaRPr sz="1100"/>
          </a:p>
        </p:txBody>
      </p:sp>
      <p:pic>
        <p:nvPicPr>
          <p:cNvPr descr="20170511_134752 (1280x720).jpg" id="133" name="Shape 133"/>
          <p:cNvPicPr preferRelativeResize="0"/>
          <p:nvPr/>
        </p:nvPicPr>
        <p:blipFill>
          <a:blip r:embed="rId4">
            <a:alphaModFix/>
          </a:blip>
          <a:stretch>
            <a:fillRect/>
          </a:stretch>
        </p:blipFill>
        <p:spPr>
          <a:xfrm>
            <a:off x="6644150" y="2087625"/>
            <a:ext cx="2246524" cy="1333641"/>
          </a:xfrm>
          <a:prstGeom prst="rect">
            <a:avLst/>
          </a:prstGeom>
          <a:noFill/>
          <a:ln cap="flat" cmpd="sng" w="9525">
            <a:solidFill>
              <a:schemeClr val="dk2"/>
            </a:solidFill>
            <a:prstDash val="solid"/>
            <a:round/>
            <a:headEnd len="med" w="med" type="none"/>
            <a:tailEnd len="med" w="med" type="none"/>
          </a:ln>
        </p:spPr>
      </p:pic>
      <p:sp>
        <p:nvSpPr>
          <p:cNvPr id="134" name="Shape 134"/>
          <p:cNvSpPr txBox="1"/>
          <p:nvPr/>
        </p:nvSpPr>
        <p:spPr>
          <a:xfrm>
            <a:off x="4164950" y="1874850"/>
            <a:ext cx="2479200" cy="1759200"/>
          </a:xfrm>
          <a:prstGeom prst="rect">
            <a:avLst/>
          </a:prstGeom>
          <a:noFill/>
          <a:ln>
            <a:noFill/>
          </a:ln>
        </p:spPr>
        <p:txBody>
          <a:bodyPr anchorCtr="0" anchor="t" bIns="91425" lIns="91425" rIns="91425" tIns="91425">
            <a:noAutofit/>
          </a:bodyPr>
          <a:lstStyle/>
          <a:p>
            <a:pPr lvl="0" rtl="0" algn="just">
              <a:spcBef>
                <a:spcPts val="0"/>
              </a:spcBef>
              <a:buNone/>
            </a:pPr>
            <a:r>
              <a:rPr lang="en-GB" sz="1100">
                <a:solidFill>
                  <a:schemeClr val="dk1"/>
                </a:solidFill>
              </a:rPr>
              <a:t>Kit présenté lors des </a:t>
            </a:r>
            <a:r>
              <a:rPr lang="en-GB" sz="1100" u="sng">
                <a:solidFill>
                  <a:schemeClr val="hlink"/>
                </a:solidFill>
                <a:hlinkClick r:id="rId5"/>
              </a:rPr>
              <a:t>RDV de l’enseignement</a:t>
            </a:r>
            <a:r>
              <a:rPr lang="en-GB" sz="1100">
                <a:solidFill>
                  <a:schemeClr val="dk1"/>
                </a:solidFill>
              </a:rPr>
              <a:t> (UniGe) </a:t>
            </a:r>
          </a:p>
          <a:p>
            <a:pPr lvl="0" algn="just">
              <a:spcBef>
                <a:spcPts val="0"/>
              </a:spcBef>
              <a:buNone/>
            </a:pPr>
            <a:r>
              <a:rPr lang="en-GB" sz="1100">
                <a:solidFill>
                  <a:schemeClr val="dk1"/>
                </a:solidFill>
              </a:rPr>
              <a:t>(Stand de design et fabrication numérique dans l’enseignement)</a:t>
            </a:r>
          </a:p>
          <a:p>
            <a:pPr lvl="0" algn="just">
              <a:spcBef>
                <a:spcPts val="0"/>
              </a:spcBef>
              <a:buNone/>
            </a:pPr>
            <a:r>
              <a:t/>
            </a:r>
            <a:endParaRPr sz="1100">
              <a:solidFill>
                <a:schemeClr val="dk1"/>
              </a:solidFill>
            </a:endParaRPr>
          </a:p>
          <a:p>
            <a:pPr lvl="0" algn="just">
              <a:spcBef>
                <a:spcPts val="0"/>
              </a:spcBef>
              <a:buNone/>
            </a:pPr>
            <a:r>
              <a:rPr lang="en-GB" sz="1100" u="sng">
                <a:solidFill>
                  <a:schemeClr val="hlink"/>
                </a:solidFill>
                <a:hlinkClick r:id="rId6"/>
              </a:rPr>
              <a:t>Future Kids</a:t>
            </a:r>
            <a:r>
              <a:rPr lang="en-GB" sz="1100">
                <a:solidFill>
                  <a:schemeClr val="dk1"/>
                </a:solidFill>
              </a:rPr>
              <a:t> (sciences informatiques et robotiques, enfant 5-16ans)</a:t>
            </a:r>
          </a:p>
          <a:p>
            <a:pPr lvl="0" algn="just">
              <a:spcBef>
                <a:spcPts val="0"/>
              </a:spcBef>
              <a:buNone/>
            </a:pPr>
            <a:r>
              <a:t/>
            </a:r>
            <a:endParaRPr sz="1100">
              <a:solidFill>
                <a:schemeClr val="dk1"/>
              </a:solidFill>
            </a:endParaRPr>
          </a:p>
          <a:p>
            <a:pPr lvl="0" rtl="0" algn="just">
              <a:spcBef>
                <a:spcPts val="0"/>
              </a:spcBef>
              <a:buNone/>
            </a:pPr>
            <a:r>
              <a:rPr lang="en-GB" sz="1100" u="sng">
                <a:solidFill>
                  <a:schemeClr val="hlink"/>
                </a:solidFill>
                <a:hlinkClick r:id="rId7"/>
              </a:rPr>
              <a:t>Ludothèque Pré-picot</a:t>
            </a:r>
            <a:r>
              <a:rPr lang="en-GB" sz="1100">
                <a:solidFill>
                  <a:schemeClr val="dk1"/>
                </a:solidFill>
              </a:rPr>
              <a:t> (Genève) </a:t>
            </a:r>
          </a:p>
        </p:txBody>
      </p:sp>
      <p:sp>
        <p:nvSpPr>
          <p:cNvPr id="135" name="Shape 135"/>
          <p:cNvSpPr txBox="1"/>
          <p:nvPr/>
        </p:nvSpPr>
        <p:spPr>
          <a:xfrm>
            <a:off x="2076650" y="2514575"/>
            <a:ext cx="1970400" cy="792900"/>
          </a:xfrm>
          <a:prstGeom prst="rect">
            <a:avLst/>
          </a:prstGeom>
          <a:noFill/>
          <a:ln>
            <a:noFill/>
          </a:ln>
        </p:spPr>
        <p:txBody>
          <a:bodyPr anchorCtr="0" anchor="t" bIns="91425" lIns="91425" rIns="91425" tIns="91425">
            <a:noAutofit/>
          </a:bodyPr>
          <a:lstStyle/>
          <a:p>
            <a:pPr lvl="0">
              <a:spcBef>
                <a:spcPts val="0"/>
              </a:spcBef>
              <a:buNone/>
            </a:pPr>
            <a:r>
              <a:rPr b="1" lang="en-GB" sz="1100"/>
              <a:t>Suggestion d’amélioration</a:t>
            </a:r>
          </a:p>
          <a:p>
            <a:pPr indent="-298450" lvl="0" marL="457200">
              <a:spcBef>
                <a:spcPts val="0"/>
              </a:spcBef>
              <a:buSzPct val="100000"/>
              <a:buChar char="-"/>
            </a:pPr>
            <a:r>
              <a:rPr lang="en-GB" sz="1100"/>
              <a:t>Longévité du jeu</a:t>
            </a:r>
          </a:p>
        </p:txBody>
      </p:sp>
      <p:sp>
        <p:nvSpPr>
          <p:cNvPr id="136" name="Shape 136"/>
          <p:cNvSpPr txBox="1"/>
          <p:nvPr/>
        </p:nvSpPr>
        <p:spPr>
          <a:xfrm>
            <a:off x="150950" y="2514575"/>
            <a:ext cx="1970400" cy="1093200"/>
          </a:xfrm>
          <a:prstGeom prst="rect">
            <a:avLst/>
          </a:prstGeom>
          <a:noFill/>
          <a:ln>
            <a:noFill/>
          </a:ln>
        </p:spPr>
        <p:txBody>
          <a:bodyPr anchorCtr="0" anchor="t" bIns="91425" lIns="91425" rIns="91425" tIns="91425">
            <a:noAutofit/>
          </a:bodyPr>
          <a:lstStyle/>
          <a:p>
            <a:pPr lvl="0">
              <a:spcBef>
                <a:spcPts val="0"/>
              </a:spcBef>
              <a:buClr>
                <a:schemeClr val="dk1"/>
              </a:buClr>
              <a:buSzPct val="100000"/>
              <a:buFont typeface="Arial"/>
              <a:buNone/>
            </a:pPr>
            <a:r>
              <a:rPr b="1" lang="en-GB" sz="1100">
                <a:solidFill>
                  <a:schemeClr val="dk1"/>
                </a:solidFill>
              </a:rPr>
              <a:t>Points positifs</a:t>
            </a:r>
          </a:p>
          <a:p>
            <a:pPr indent="-298450" lvl="0" marL="457200" rtl="0">
              <a:spcBef>
                <a:spcPts val="0"/>
              </a:spcBef>
              <a:buClr>
                <a:schemeClr val="dk1"/>
              </a:buClr>
              <a:buSzPct val="100000"/>
              <a:buChar char="-"/>
            </a:pPr>
            <a:r>
              <a:rPr lang="en-GB" sz="1100">
                <a:solidFill>
                  <a:schemeClr val="dk1"/>
                </a:solidFill>
              </a:rPr>
              <a:t>Aspect ludique</a:t>
            </a:r>
          </a:p>
          <a:p>
            <a:pPr indent="-298450" lvl="0" marL="457200" rtl="0">
              <a:spcBef>
                <a:spcPts val="0"/>
              </a:spcBef>
              <a:buClr>
                <a:schemeClr val="dk1"/>
              </a:buClr>
              <a:buSzPct val="100000"/>
              <a:buChar char="-"/>
            </a:pPr>
            <a:r>
              <a:rPr lang="en-GB" sz="1100">
                <a:solidFill>
                  <a:schemeClr val="dk1"/>
                </a:solidFill>
              </a:rPr>
              <a:t>Simplicité et rapidité de prise en main</a:t>
            </a:r>
          </a:p>
          <a:p>
            <a:pPr indent="-298450" lvl="0" marL="457200" rtl="0">
              <a:spcBef>
                <a:spcPts val="0"/>
              </a:spcBef>
              <a:buClr>
                <a:schemeClr val="dk1"/>
              </a:buClr>
              <a:buSzPct val="100000"/>
              <a:buChar char="-"/>
            </a:pPr>
            <a:r>
              <a:rPr lang="en-GB" sz="1100">
                <a:solidFill>
                  <a:schemeClr val="dk1"/>
                </a:solidFill>
              </a:rPr>
              <a:t>Aspect collaboratif </a:t>
            </a:r>
          </a:p>
          <a:p>
            <a:pPr indent="-298450" lvl="0" marL="457200" rtl="0">
              <a:spcBef>
                <a:spcPts val="0"/>
              </a:spcBef>
              <a:buClr>
                <a:schemeClr val="dk1"/>
              </a:buClr>
              <a:buSzPct val="100000"/>
              <a:buChar char="-"/>
            </a:pPr>
            <a:r>
              <a:rPr lang="en-GB" sz="1100">
                <a:solidFill>
                  <a:schemeClr val="dk1"/>
                </a:solidFill>
              </a:rPr>
              <a:t>Adaptabilité</a:t>
            </a:r>
          </a:p>
        </p:txBody>
      </p:sp>
      <p:sp>
        <p:nvSpPr>
          <p:cNvPr id="137" name="Shape 137"/>
          <p:cNvSpPr txBox="1"/>
          <p:nvPr/>
        </p:nvSpPr>
        <p:spPr>
          <a:xfrm>
            <a:off x="150950" y="3673300"/>
            <a:ext cx="1891500" cy="353100"/>
          </a:xfrm>
          <a:prstGeom prst="rect">
            <a:avLst/>
          </a:prstGeom>
          <a:noFill/>
          <a:ln>
            <a:noFill/>
          </a:ln>
        </p:spPr>
        <p:txBody>
          <a:bodyPr anchorCtr="0" anchor="t" bIns="91425" lIns="91425" rIns="91425" tIns="91425">
            <a:noAutofit/>
          </a:bodyPr>
          <a:lstStyle/>
          <a:p>
            <a:pPr lvl="0">
              <a:spcBef>
                <a:spcPts val="0"/>
              </a:spcBef>
              <a:buClr>
                <a:schemeClr val="dk1"/>
              </a:buClr>
              <a:buSzPct val="100000"/>
              <a:buFont typeface="Arial"/>
              <a:buNone/>
            </a:pPr>
            <a:r>
              <a:rPr lang="en-GB" sz="1100">
                <a:solidFill>
                  <a:schemeClr val="dk1"/>
                </a:solidFill>
              </a:rPr>
              <a:t>Questionnaire SUS 85/100</a:t>
            </a:r>
          </a:p>
        </p:txBody>
      </p:sp>
      <p:sp>
        <p:nvSpPr>
          <p:cNvPr id="138" name="Shape 138"/>
          <p:cNvSpPr txBox="1"/>
          <p:nvPr/>
        </p:nvSpPr>
        <p:spPr>
          <a:xfrm>
            <a:off x="150950" y="839825"/>
            <a:ext cx="3896100" cy="1333800"/>
          </a:xfrm>
          <a:prstGeom prst="rect">
            <a:avLst/>
          </a:prstGeom>
          <a:noFill/>
          <a:ln>
            <a:noFill/>
          </a:ln>
        </p:spPr>
        <p:txBody>
          <a:bodyPr anchorCtr="0" anchor="t" bIns="91425" lIns="91425" rIns="91425" tIns="91425">
            <a:noAutofit/>
          </a:bodyPr>
          <a:lstStyle/>
          <a:p>
            <a:pPr lvl="0" rtl="0" algn="just">
              <a:spcBef>
                <a:spcPts val="0"/>
              </a:spcBef>
              <a:buClr>
                <a:schemeClr val="dk1"/>
              </a:buClr>
              <a:buSzPct val="100000"/>
              <a:buFont typeface="Arial"/>
              <a:buNone/>
            </a:pPr>
            <a:r>
              <a:rPr lang="en-GB" sz="1100">
                <a:solidFill>
                  <a:schemeClr val="dk1"/>
                </a:solidFill>
              </a:rPr>
              <a:t>Population testée: adultes novices</a:t>
            </a:r>
          </a:p>
          <a:p>
            <a:pPr lvl="0" rtl="0" algn="just">
              <a:spcBef>
                <a:spcPts val="0"/>
              </a:spcBef>
              <a:buClr>
                <a:schemeClr val="dk1"/>
              </a:buClr>
              <a:buFont typeface="Arial"/>
              <a:buNone/>
            </a:pPr>
            <a:r>
              <a:t/>
            </a:r>
            <a:endParaRPr sz="1100">
              <a:solidFill>
                <a:schemeClr val="dk1"/>
              </a:solidFill>
            </a:endParaRPr>
          </a:p>
          <a:p>
            <a:pPr lvl="0" rtl="0" algn="just">
              <a:lnSpc>
                <a:spcPct val="115000"/>
              </a:lnSpc>
              <a:spcBef>
                <a:spcPts val="0"/>
              </a:spcBef>
              <a:buClr>
                <a:schemeClr val="dk1"/>
              </a:buClr>
              <a:buSzPct val="100000"/>
              <a:buFont typeface="Arial"/>
              <a:buNone/>
            </a:pPr>
            <a:r>
              <a:rPr lang="en-GB" sz="1100" u="sng">
                <a:solidFill>
                  <a:schemeClr val="dk1"/>
                </a:solidFill>
              </a:rPr>
              <a:t>Déroulement</a:t>
            </a:r>
          </a:p>
          <a:p>
            <a:pPr indent="-298450" lvl="0" marL="457200" rtl="0" algn="just">
              <a:spcBef>
                <a:spcPts val="0"/>
              </a:spcBef>
              <a:buClr>
                <a:schemeClr val="dk1"/>
              </a:buClr>
              <a:buSzPct val="100000"/>
              <a:buChar char="-"/>
            </a:pPr>
            <a:r>
              <a:rPr lang="en-GB" sz="1100">
                <a:solidFill>
                  <a:schemeClr val="dk1"/>
                </a:solidFill>
              </a:rPr>
              <a:t>1 modérateur, 4 participants testent l’ensemble des énigmes</a:t>
            </a:r>
          </a:p>
          <a:p>
            <a:pPr indent="-298450" lvl="0" marL="457200" rtl="0" algn="just">
              <a:spcBef>
                <a:spcPts val="0"/>
              </a:spcBef>
              <a:buClr>
                <a:schemeClr val="dk1"/>
              </a:buClr>
              <a:buSzPct val="100000"/>
              <a:buChar char="-"/>
            </a:pPr>
            <a:r>
              <a:rPr lang="en-GB" sz="1100">
                <a:solidFill>
                  <a:schemeClr val="dk1"/>
                </a:solidFill>
              </a:rPr>
              <a:t>Entretiens semi-dirigés</a:t>
            </a:r>
          </a:p>
          <a:p>
            <a:pPr indent="-298450" lvl="0" marL="457200" rtl="0" algn="just">
              <a:spcBef>
                <a:spcPts val="0"/>
              </a:spcBef>
              <a:buClr>
                <a:schemeClr val="dk1"/>
              </a:buClr>
              <a:buSzPct val="100000"/>
              <a:buChar char="-"/>
            </a:pPr>
            <a:r>
              <a:rPr lang="en-GB" sz="1100">
                <a:solidFill>
                  <a:schemeClr val="dk1"/>
                </a:solidFill>
              </a:rPr>
              <a:t>Questionnaire SUS (System Usability Scale)</a:t>
            </a:r>
          </a:p>
          <a:p>
            <a:pPr lvl="0">
              <a:spcBef>
                <a:spcPts val="0"/>
              </a:spcBef>
              <a:buNone/>
            </a:pPr>
            <a:r>
              <a:t/>
            </a:r>
            <a:endParaRPr sz="1100"/>
          </a:p>
        </p:txBody>
      </p:sp>
      <p:sp>
        <p:nvSpPr>
          <p:cNvPr id="139" name="Shape 139"/>
          <p:cNvSpPr txBox="1"/>
          <p:nvPr/>
        </p:nvSpPr>
        <p:spPr>
          <a:xfrm>
            <a:off x="150950" y="2299725"/>
            <a:ext cx="816300" cy="309900"/>
          </a:xfrm>
          <a:prstGeom prst="rect">
            <a:avLst/>
          </a:prstGeom>
          <a:noFill/>
          <a:ln>
            <a:noFill/>
          </a:ln>
        </p:spPr>
        <p:txBody>
          <a:bodyPr anchorCtr="0" anchor="t" bIns="91425" lIns="91425" rIns="91425" tIns="91425">
            <a:noAutofit/>
          </a:bodyPr>
          <a:lstStyle/>
          <a:p>
            <a:pPr lvl="0" rtl="0" algn="just">
              <a:spcBef>
                <a:spcPts val="0"/>
              </a:spcBef>
              <a:buClr>
                <a:schemeClr val="dk1"/>
              </a:buClr>
              <a:buSzPct val="100000"/>
              <a:buFont typeface="Arial"/>
              <a:buNone/>
            </a:pPr>
            <a:r>
              <a:rPr lang="en-GB" sz="1100" u="sng">
                <a:solidFill>
                  <a:schemeClr val="dk1"/>
                </a:solidFill>
              </a:rPr>
              <a:t>Résultats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nvSpPr>
        <p:spPr>
          <a:xfrm>
            <a:off x="429320" y="4587973"/>
            <a:ext cx="6009670" cy="461664"/>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GB" sz="1200">
                <a:solidFill>
                  <a:schemeClr val="lt1"/>
                </a:solidFill>
                <a:latin typeface="Arial"/>
                <a:ea typeface="Arial"/>
                <a:cs typeface="Arial"/>
                <a:sym typeface="Arial"/>
              </a:rPr>
              <a:t>FACULTÉ DE PSYCHOLOGIE ET DES SCIENCES DE L’ÉDUCATION</a:t>
            </a:r>
          </a:p>
          <a:p>
            <a:pPr indent="0" lvl="0" marL="0" marR="0" rtl="0" algn="l">
              <a:spcBef>
                <a:spcPts val="0"/>
              </a:spcBef>
              <a:buSzPct val="25000"/>
              <a:buNone/>
            </a:pPr>
            <a:r>
              <a:rPr b="1" lang="en-GB" sz="1200">
                <a:solidFill>
                  <a:schemeClr val="lt1"/>
                </a:solidFill>
                <a:latin typeface="Arial"/>
                <a:ea typeface="Arial"/>
                <a:cs typeface="Arial"/>
                <a:sym typeface="Arial"/>
              </a:rPr>
              <a:t>DÉPARTEMENT TECFA</a:t>
            </a:r>
          </a:p>
        </p:txBody>
      </p:sp>
      <p:sp>
        <p:nvSpPr>
          <p:cNvPr id="145" name="Shape 145"/>
          <p:cNvSpPr/>
          <p:nvPr/>
        </p:nvSpPr>
        <p:spPr>
          <a:xfrm>
            <a:off x="251519" y="4077653"/>
            <a:ext cx="9238233" cy="36933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GB" sz="1800" u="none" cap="none" strike="noStrike">
                <a:solidFill>
                  <a:schemeClr val="dk1"/>
                </a:solidFill>
                <a:latin typeface="Arial"/>
                <a:ea typeface="Arial"/>
                <a:cs typeface="Arial"/>
                <a:sym typeface="Arial"/>
              </a:rPr>
              <a:t>                </a:t>
            </a:r>
            <a:r>
              <a:rPr b="0" i="0" lang="en-GB" sz="1050" u="none" cap="none" strike="noStrike">
                <a:solidFill>
                  <a:schemeClr val="dk1"/>
                </a:solidFill>
                <a:latin typeface="Arial"/>
                <a:ea typeface="Arial"/>
                <a:cs typeface="Arial"/>
                <a:sym typeface="Arial"/>
              </a:rPr>
              <a:t>Mise à disposition selon les termes de la </a:t>
            </a:r>
            <a:r>
              <a:rPr b="0" i="0" lang="en-GB" sz="1050" u="sng" cap="none" strike="noStrike">
                <a:solidFill>
                  <a:schemeClr val="hlink"/>
                </a:solidFill>
                <a:latin typeface="Arial"/>
                <a:ea typeface="Arial"/>
                <a:cs typeface="Arial"/>
                <a:sym typeface="Arial"/>
                <a:hlinkClick r:id="rId3"/>
              </a:rPr>
              <a:t>Licence Creative Commons Attribution - Pas d’Utilisation Commerciale 4.0 International</a:t>
            </a:r>
            <a:r>
              <a:rPr b="0" i="0" lang="en-GB" sz="1050" u="none" cap="none" strike="noStrike">
                <a:solidFill>
                  <a:schemeClr val="dk1"/>
                </a:solidFill>
                <a:latin typeface="Arial"/>
                <a:ea typeface="Arial"/>
                <a:cs typeface="Arial"/>
                <a:sym typeface="Arial"/>
              </a:rPr>
              <a:t>. </a:t>
            </a:r>
          </a:p>
        </p:txBody>
      </p:sp>
      <p:pic>
        <p:nvPicPr>
          <p:cNvPr descr="LicenceProgrammingBoty.png" id="146" name="Shape 146">
            <a:hlinkClick r:id="rId4"/>
          </p:cNvPr>
          <p:cNvPicPr preferRelativeResize="0"/>
          <p:nvPr/>
        </p:nvPicPr>
        <p:blipFill rotWithShape="1">
          <a:blip r:embed="rId5">
            <a:alphaModFix/>
          </a:blip>
          <a:srcRect b="0" l="0" r="0" t="0"/>
          <a:stretch/>
        </p:blipFill>
        <p:spPr>
          <a:xfrm>
            <a:off x="429320" y="4150673"/>
            <a:ext cx="838199" cy="295276"/>
          </a:xfrm>
          <a:prstGeom prst="rect">
            <a:avLst/>
          </a:prstGeom>
          <a:noFill/>
          <a:ln>
            <a:noFill/>
          </a:ln>
        </p:spPr>
      </p:pic>
      <p:sp>
        <p:nvSpPr>
          <p:cNvPr id="147" name="Shape 147"/>
          <p:cNvSpPr txBox="1"/>
          <p:nvPr/>
        </p:nvSpPr>
        <p:spPr>
          <a:xfrm>
            <a:off x="124875" y="86200"/>
            <a:ext cx="8826000" cy="3922500"/>
          </a:xfrm>
          <a:prstGeom prst="rect">
            <a:avLst/>
          </a:prstGeom>
          <a:noFill/>
          <a:ln>
            <a:noFill/>
          </a:ln>
        </p:spPr>
        <p:txBody>
          <a:bodyPr anchorCtr="0" anchor="t" bIns="91425" lIns="91425" rIns="91425" tIns="91425">
            <a:noAutofit/>
          </a:bodyPr>
          <a:lstStyle/>
          <a:p>
            <a:pPr lvl="0" algn="ctr">
              <a:spcBef>
                <a:spcPts val="0"/>
              </a:spcBef>
              <a:buNone/>
            </a:pPr>
            <a:r>
              <a:rPr b="1" lang="en-GB" sz="1800"/>
              <a:t>REFERENCES</a:t>
            </a:r>
          </a:p>
          <a:p>
            <a:pPr lvl="0">
              <a:spcBef>
                <a:spcPts val="0"/>
              </a:spcBef>
              <a:buNone/>
            </a:pPr>
            <a:r>
              <a:rPr b="1" lang="en-GB" sz="1600">
                <a:solidFill>
                  <a:srgbClr val="666666"/>
                </a:solidFill>
              </a:rPr>
              <a:t>Bibliographie</a:t>
            </a:r>
          </a:p>
          <a:p>
            <a:pPr lvl="0">
              <a:spcBef>
                <a:spcPts val="0"/>
              </a:spcBef>
              <a:buNone/>
            </a:pPr>
            <a:r>
              <a:rPr lang="en-GB" sz="1100">
                <a:solidFill>
                  <a:schemeClr val="dk1"/>
                </a:solidFill>
              </a:rPr>
              <a:t>Brooke, J. (1996). « SUS: a « quick and dirty » usability scale ». In P. W. Jordan, B. Thomas, B. A. Weerdmeester, &amp; A. L. McClelland. Usability Evaluation in Industry. London: Taylor and Francis.</a:t>
            </a:r>
          </a:p>
          <a:p>
            <a:pPr lvl="0">
              <a:spcBef>
                <a:spcPts val="0"/>
              </a:spcBef>
              <a:buClr>
                <a:schemeClr val="dk1"/>
              </a:buClr>
              <a:buFont typeface="Arial"/>
              <a:buNone/>
            </a:pPr>
            <a:r>
              <a:t/>
            </a:r>
            <a:endParaRPr sz="1100">
              <a:solidFill>
                <a:schemeClr val="dk1"/>
              </a:solidFill>
            </a:endParaRPr>
          </a:p>
          <a:p>
            <a:pPr lvl="0">
              <a:spcBef>
                <a:spcPts val="0"/>
              </a:spcBef>
              <a:buNone/>
            </a:pPr>
            <a:r>
              <a:rPr lang="en-GB" sz="1100">
                <a:solidFill>
                  <a:schemeClr val="dk1"/>
                </a:solidFill>
              </a:rPr>
              <a:t>Zuckerman, O. (2006). Historical overview and classification of traditional and digital learning objects. Repéré à</a:t>
            </a:r>
            <a:r>
              <a:rPr lang="en-GB" sz="1100">
                <a:solidFill>
                  <a:schemeClr val="dk1"/>
                </a:solidFill>
                <a:hlinkClick r:id="rId6"/>
              </a:rPr>
              <a:t> </a:t>
            </a:r>
            <a:r>
              <a:rPr lang="en-GB" sz="1100" u="sng">
                <a:solidFill>
                  <a:schemeClr val="hlink"/>
                </a:solidFill>
                <a:hlinkClick r:id="rId7"/>
              </a:rPr>
              <a:t>https://llk.media.mit.edu/courses/readings/classification-learning-objects.pdf</a:t>
            </a:r>
            <a:r>
              <a:rPr lang="en-GB" sz="1100">
                <a:solidFill>
                  <a:schemeClr val="dk1"/>
                </a:solidFill>
              </a:rPr>
              <a:t>, (novembre 2016)</a:t>
            </a:r>
          </a:p>
          <a:p>
            <a:pPr lvl="0">
              <a:spcBef>
                <a:spcPts val="0"/>
              </a:spcBef>
              <a:buNone/>
            </a:pPr>
            <a:r>
              <a:t/>
            </a:r>
            <a:endParaRPr>
              <a:solidFill>
                <a:srgbClr val="666666"/>
              </a:solidFill>
            </a:endParaRPr>
          </a:p>
          <a:p>
            <a:pPr lvl="0">
              <a:spcBef>
                <a:spcPts val="0"/>
              </a:spcBef>
              <a:buNone/>
            </a:pPr>
            <a:r>
              <a:t/>
            </a:r>
            <a:endParaRPr>
              <a:solidFill>
                <a:srgbClr val="666666"/>
              </a:solidFill>
            </a:endParaRPr>
          </a:p>
          <a:p>
            <a:pPr lvl="0">
              <a:spcBef>
                <a:spcPts val="0"/>
              </a:spcBef>
              <a:buNone/>
            </a:pPr>
            <a:r>
              <a:rPr b="1" lang="en-GB" sz="1600">
                <a:solidFill>
                  <a:srgbClr val="666666"/>
                </a:solidFill>
              </a:rPr>
              <a:t>Documentation et fichiers SVG:</a:t>
            </a:r>
          </a:p>
          <a:p>
            <a:pPr indent="0" lvl="0" marL="0" marR="0" rtl="0" algn="l">
              <a:lnSpc>
                <a:spcPct val="100000"/>
              </a:lnSpc>
              <a:spcBef>
                <a:spcPts val="0"/>
              </a:spcBef>
              <a:spcAft>
                <a:spcPts val="0"/>
              </a:spcAft>
              <a:buNone/>
            </a:pPr>
            <a:r>
              <a:rPr lang="en-GB" sz="1100">
                <a:solidFill>
                  <a:schemeClr val="dk1"/>
                </a:solidFill>
              </a:rPr>
              <a:t>Page projet Programming Boty: </a:t>
            </a:r>
            <a:r>
              <a:rPr lang="en-GB" sz="1100" u="sng">
                <a:solidFill>
                  <a:schemeClr val="hlink"/>
                </a:solidFill>
                <a:latin typeface="Calibri"/>
                <a:ea typeface="Calibri"/>
                <a:cs typeface="Calibri"/>
                <a:sym typeface="Calibri"/>
                <a:hlinkClick r:id="rId8"/>
              </a:rPr>
              <a:t>https://edutechwiki.unige.ch/fr/STIC:STIC_III_(2016)/Programming_Boty</a:t>
            </a:r>
          </a:p>
          <a:p>
            <a:pPr indent="0" lvl="0" marL="0" marR="0" rtl="0" algn="l">
              <a:lnSpc>
                <a:spcPct val="100000"/>
              </a:lnSpc>
              <a:spcBef>
                <a:spcPts val="0"/>
              </a:spcBef>
              <a:spcAft>
                <a:spcPts val="0"/>
              </a:spcAft>
              <a:buNone/>
            </a:pPr>
            <a:r>
              <a:rPr lang="en-GB" sz="1100">
                <a:solidFill>
                  <a:schemeClr val="dk1"/>
                </a:solidFill>
              </a:rPr>
              <a:t>Règles du jeu : </a:t>
            </a:r>
            <a:r>
              <a:rPr lang="en-GB" sz="1100" u="sng">
                <a:solidFill>
                  <a:schemeClr val="hlink"/>
                </a:solidFill>
                <a:hlinkClick r:id="rId9"/>
              </a:rPr>
              <a:t>http://tecfaetu.unige.ch/etu-maltt/volt/bouffle0/stic-3/ReglesJeu.pdf</a:t>
            </a:r>
            <a:r>
              <a:rPr lang="en-GB" sz="1100">
                <a:solidFill>
                  <a:schemeClr val="dk1"/>
                </a:solidFill>
              </a:rPr>
              <a:t> </a:t>
            </a:r>
          </a:p>
          <a:p>
            <a:pPr indent="0" lvl="0" marL="0" marR="0" rtl="0" algn="l">
              <a:lnSpc>
                <a:spcPct val="100000"/>
              </a:lnSpc>
              <a:spcBef>
                <a:spcPts val="0"/>
              </a:spcBef>
              <a:spcAft>
                <a:spcPts val="0"/>
              </a:spcAft>
              <a:buNone/>
            </a:pPr>
            <a:r>
              <a:rPr lang="en-GB" sz="1100">
                <a:solidFill>
                  <a:schemeClr val="dk1"/>
                </a:solidFill>
              </a:rPr>
              <a:t>Fichiers SVG : </a:t>
            </a:r>
            <a:r>
              <a:rPr lang="en-GB" sz="1100" u="sng">
                <a:solidFill>
                  <a:schemeClr val="hlink"/>
                </a:solidFill>
                <a:hlinkClick r:id="rId10"/>
              </a:rPr>
              <a:t>http://tecfaetu.unige.ch/stic3-4/2016/Programming_Boty_SVG</a:t>
            </a:r>
            <a:r>
              <a:rPr lang="en-GB" sz="1100">
                <a:solidFill>
                  <a:schemeClr val="dk1"/>
                </a:solidFill>
              </a:rPr>
              <a:t> </a:t>
            </a:r>
          </a:p>
          <a:p>
            <a:pPr indent="0" lvl="0" marL="0" marR="0" rtl="0" algn="l">
              <a:lnSpc>
                <a:spcPct val="100000"/>
              </a:lnSpc>
              <a:spcBef>
                <a:spcPts val="0"/>
              </a:spcBef>
              <a:spcAft>
                <a:spcPts val="0"/>
              </a:spcAft>
              <a:buNone/>
            </a:pPr>
            <a:r>
              <a:t/>
            </a:r>
            <a:endParaRPr sz="1100">
              <a:solidFill>
                <a:schemeClr val="dk1"/>
              </a:solidFill>
            </a:endParaRPr>
          </a:p>
          <a:p>
            <a:pPr indent="-69850" lvl="0" marL="0" marR="0" rtl="0" algn="l">
              <a:lnSpc>
                <a:spcPct val="100000"/>
              </a:lnSpc>
              <a:spcBef>
                <a:spcPts val="0"/>
              </a:spcBef>
              <a:spcAft>
                <a:spcPts val="0"/>
              </a:spcAft>
              <a:buClr>
                <a:schemeClr val="dk1"/>
              </a:buClr>
              <a:buFont typeface="Arial"/>
              <a:buNone/>
            </a:pPr>
            <a:r>
              <a:t/>
            </a:r>
            <a:endParaRPr sz="1100">
              <a:solidFill>
                <a:schemeClr val="dk1"/>
              </a:solidFill>
            </a:endParaRPr>
          </a:p>
          <a:p>
            <a:pPr indent="0" lvl="0" marL="0" marR="0" rtl="0" algn="l">
              <a:lnSpc>
                <a:spcPct val="100000"/>
              </a:lnSpc>
              <a:spcBef>
                <a:spcPts val="0"/>
              </a:spcBef>
              <a:spcAft>
                <a:spcPts val="0"/>
              </a:spcAft>
              <a:buNone/>
            </a:pPr>
            <a:r>
              <a:rPr b="1" lang="en-GB" sz="1600">
                <a:solidFill>
                  <a:srgbClr val="666666"/>
                </a:solidFill>
              </a:rPr>
              <a:t>Sources des images</a:t>
            </a:r>
          </a:p>
          <a:p>
            <a:pPr lvl="0" rtl="0">
              <a:spcBef>
                <a:spcPts val="0"/>
              </a:spcBef>
              <a:buClr>
                <a:schemeClr val="dk1"/>
              </a:buClr>
              <a:buSzPct val="25000"/>
              <a:buFont typeface="Arial"/>
              <a:buNone/>
            </a:pPr>
            <a:r>
              <a:rPr lang="en-GB" sz="1100">
                <a:solidFill>
                  <a:schemeClr val="dk1"/>
                </a:solidFill>
              </a:rPr>
              <a:t>Enfant: </a:t>
            </a:r>
            <a:r>
              <a:rPr lang="en-GB" sz="1100" u="sng">
                <a:solidFill>
                  <a:schemeClr val="hlink"/>
                </a:solidFill>
                <a:latin typeface="Calibri"/>
                <a:ea typeface="Calibri"/>
                <a:cs typeface="Calibri"/>
                <a:sym typeface="Calibri"/>
                <a:hlinkClick r:id="rId11"/>
              </a:rPr>
              <a:t>http://www.publicdomainpictures.net/pictures/90000/velka/page-border-kids.jpg</a:t>
            </a:r>
          </a:p>
          <a:p>
            <a:pPr lvl="0" rtl="0">
              <a:spcBef>
                <a:spcPts val="0"/>
              </a:spcBef>
              <a:buClr>
                <a:schemeClr val="dk1"/>
              </a:buClr>
              <a:buSzPct val="25000"/>
              <a:buFont typeface="Arial"/>
              <a:buNone/>
            </a:pPr>
            <a:r>
              <a:rPr lang="en-GB" sz="1100">
                <a:solidFill>
                  <a:schemeClr val="dk1"/>
                </a:solidFill>
                <a:latin typeface="Calibri"/>
                <a:ea typeface="Calibri"/>
                <a:cs typeface="Calibri"/>
                <a:sym typeface="Calibri"/>
              </a:rPr>
              <a:t>Cible : </a:t>
            </a:r>
            <a:r>
              <a:rPr lang="en-GB" sz="1100" u="sng">
                <a:solidFill>
                  <a:schemeClr val="hlink"/>
                </a:solidFill>
                <a:latin typeface="Calibri"/>
                <a:ea typeface="Calibri"/>
                <a:cs typeface="Calibri"/>
                <a:sym typeface="Calibri"/>
                <a:hlinkClick r:id="rId12"/>
              </a:rPr>
              <a:t>http://www.espacejeunesse.fr/wp-content/uploads/atteindre-objectif.jpg</a:t>
            </a:r>
            <a:r>
              <a:rPr lang="en-GB" sz="1100">
                <a:solidFill>
                  <a:schemeClr val="dk1"/>
                </a:solidFill>
                <a:latin typeface="Calibri"/>
                <a:ea typeface="Calibri"/>
                <a:cs typeface="Calibri"/>
                <a:sym typeface="Calibri"/>
              </a:rPr>
              <a:t> </a:t>
            </a:r>
          </a:p>
          <a:p>
            <a:pPr indent="0" lvl="0" marL="0" marR="0" rtl="0" algn="l">
              <a:lnSpc>
                <a:spcPct val="100000"/>
              </a:lnSpc>
              <a:spcBef>
                <a:spcPts val="0"/>
              </a:spcBef>
              <a:spcAft>
                <a:spcPts val="0"/>
              </a:spcAft>
              <a:buNone/>
            </a:pPr>
            <a:r>
              <a:rPr lang="en-GB" sz="1100">
                <a:solidFill>
                  <a:srgbClr val="666666"/>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pic>
        <p:nvPicPr>
          <p:cNvPr descr="Programming Boty.jpg" id="152" name="Shape 152"/>
          <p:cNvPicPr preferRelativeResize="0"/>
          <p:nvPr/>
        </p:nvPicPr>
        <p:blipFill>
          <a:blip r:embed="rId3">
            <a:alphaModFix/>
          </a:blip>
          <a:stretch>
            <a:fillRect/>
          </a:stretch>
        </p:blipFill>
        <p:spPr>
          <a:xfrm>
            <a:off x="181025" y="1007537"/>
            <a:ext cx="8839197" cy="3128425"/>
          </a:xfrm>
          <a:prstGeom prst="rect">
            <a:avLst/>
          </a:prstGeom>
          <a:noFill/>
          <a:ln>
            <a:noFill/>
          </a:ln>
        </p:spPr>
      </p:pic>
      <p:pic>
        <p:nvPicPr>
          <p:cNvPr id="153" name="Shape 153"/>
          <p:cNvPicPr preferRelativeResize="0"/>
          <p:nvPr/>
        </p:nvPicPr>
        <p:blipFill rotWithShape="1">
          <a:blip r:embed="rId4">
            <a:alphaModFix/>
          </a:blip>
          <a:srcRect b="0" l="0" r="0" t="0"/>
          <a:stretch/>
        </p:blipFill>
        <p:spPr>
          <a:xfrm>
            <a:off x="8143154" y="50078"/>
            <a:ext cx="810600" cy="810600"/>
          </a:xfrm>
          <a:prstGeom prst="rect">
            <a:avLst/>
          </a:prstGeom>
          <a:noFill/>
          <a:ln>
            <a:noFill/>
          </a:ln>
        </p:spPr>
      </p:pic>
      <p:sp>
        <p:nvSpPr>
          <p:cNvPr id="154" name="Shape 154"/>
          <p:cNvSpPr/>
          <p:nvPr/>
        </p:nvSpPr>
        <p:spPr>
          <a:xfrm>
            <a:off x="7955089" y="903600"/>
            <a:ext cx="1186722" cy="212775"/>
          </a:xfrm>
          <a:prstGeom prst="rect">
            <a:avLst/>
          </a:prstGeom>
        </p:spPr>
        <p:txBody>
          <a:bodyPr>
            <a:prstTxWarp prst="textPlain"/>
          </a:bodyPr>
          <a:lstStyle/>
          <a:p>
            <a:pPr lvl="0" algn="ctr"/>
            <a:r>
              <a:rPr b="0" i="0">
                <a:ln cap="flat" cmpd="sng" w="9525">
                  <a:solidFill>
                    <a:srgbClr val="999999"/>
                  </a:solidFill>
                  <a:prstDash val="solid"/>
                  <a:round/>
                  <a:headEnd len="med" w="med" type="none"/>
                  <a:tailEnd len="med" w="med" type="none"/>
                </a:ln>
                <a:solidFill>
                  <a:srgbClr val="999999"/>
                </a:solidFill>
                <a:latin typeface="Arial"/>
              </a:rPr>
              <a:t>TECFA</a:t>
            </a:r>
          </a:p>
        </p:txBody>
      </p:sp>
      <p:pic>
        <p:nvPicPr>
          <p:cNvPr descr="Programming Boty.jpg" id="155" name="Shape 155"/>
          <p:cNvPicPr preferRelativeResize="0"/>
          <p:nvPr/>
        </p:nvPicPr>
        <p:blipFill>
          <a:blip r:embed="rId5">
            <a:alphaModFix/>
          </a:blip>
          <a:stretch>
            <a:fillRect/>
          </a:stretch>
        </p:blipFill>
        <p:spPr>
          <a:xfrm>
            <a:off x="0" y="800924"/>
            <a:ext cx="9143996" cy="3541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nvSpPr>
        <p:spPr>
          <a:xfrm>
            <a:off x="539552" y="339502"/>
            <a:ext cx="7992887" cy="378565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GB" sz="1200">
                <a:solidFill>
                  <a:schemeClr val="dk1"/>
                </a:solidFill>
                <a:latin typeface="Calibri"/>
                <a:ea typeface="Calibri"/>
                <a:cs typeface="Calibri"/>
                <a:sym typeface="Calibri"/>
              </a:rPr>
              <a:t>Slide récap en forme de carte </a:t>
            </a:r>
            <a:r>
              <a:rPr lang="en-GB" sz="1200">
                <a:solidFill>
                  <a:srgbClr val="FF0000"/>
                </a:solidFill>
                <a:latin typeface="Calibri"/>
                <a:ea typeface="Calibri"/>
                <a:cs typeface="Calibri"/>
                <a:sym typeface="Calibri"/>
              </a:rPr>
              <a:t>à faire sur CMAP tools</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Titre du projet</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Participants (liste des collègues impliqués dans le projet)</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Organisation de l'activité:</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 public visé (âge, contexte: scolaire/périscolaire/loisir)</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 le cas échéant : les personnes impliquées et les expérimentations</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déjà menées (contexte d’apprentissage, nombre d’apprenants,</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encadrement, scénario pédagogique, etc.)</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Évaluations effectuées (ou envisagées)</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Perspectives</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 Adresse web du projet + le(s) email(s) du(des) porteur(s) du projet</a:t>
            </a:r>
          </a:p>
          <a:p>
            <a:pPr lvl="0" rtl="0">
              <a:spcBef>
                <a:spcPts val="0"/>
              </a:spcBef>
              <a:buSzPct val="25000"/>
              <a:buNone/>
            </a:pPr>
            <a:r>
              <a:rPr lang="en-GB" sz="1200" u="sng">
                <a:solidFill>
                  <a:schemeClr val="hlink"/>
                </a:solidFill>
                <a:latin typeface="Calibri"/>
                <a:ea typeface="Calibri"/>
                <a:cs typeface="Calibri"/>
                <a:sym typeface="Calibri"/>
                <a:hlinkClick r:id="rId3"/>
              </a:rPr>
              <a:t>https://edutechwiki.unige.ch/fr/STIC:STIC_III_(2016)/Programming_Boty</a:t>
            </a:r>
          </a:p>
          <a:p>
            <a:pPr indent="0" lvl="0" marL="0" marR="0" rtl="0" algn="l">
              <a:spcBef>
                <a:spcPts val="0"/>
              </a:spcBef>
              <a:buSzPct val="25000"/>
              <a:buNone/>
            </a:pPr>
            <a:r>
              <a:rPr lang="en-GB" sz="1200">
                <a:solidFill>
                  <a:schemeClr val="dk1"/>
                </a:solidFill>
                <a:latin typeface="Calibri"/>
                <a:ea typeface="Calibri"/>
                <a:cs typeface="Calibri"/>
                <a:sym typeface="Calibri"/>
              </a:rPr>
              <a:t>lydie.boufflers@etu.unige.ch, sophie.linh@etu.unige.ch, daniel.schneider@unige.ch </a:t>
            </a:r>
          </a:p>
          <a:p>
            <a:pPr indent="0" lvl="0" marL="0" marR="0" rtl="0" algn="l">
              <a:spcBef>
                <a:spcPts val="0"/>
              </a:spcBef>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nvSpPr>
        <p:spPr>
          <a:xfrm>
            <a:off x="429320" y="4587973"/>
            <a:ext cx="6009670" cy="461664"/>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GB" sz="1200">
                <a:solidFill>
                  <a:schemeClr val="lt1"/>
                </a:solidFill>
                <a:latin typeface="Arial"/>
                <a:ea typeface="Arial"/>
                <a:cs typeface="Arial"/>
                <a:sym typeface="Arial"/>
              </a:rPr>
              <a:t>FACULTÉ DE PSYCHOLOGIE ET DES SCIENCES DE L’ÉDUCATION</a:t>
            </a:r>
          </a:p>
          <a:p>
            <a:pPr indent="0" lvl="0" marL="0" marR="0" rtl="0" algn="l">
              <a:spcBef>
                <a:spcPts val="0"/>
              </a:spcBef>
              <a:buSzPct val="25000"/>
              <a:buNone/>
            </a:pPr>
            <a:r>
              <a:rPr b="1" lang="en-GB" sz="1200">
                <a:solidFill>
                  <a:schemeClr val="lt1"/>
                </a:solidFill>
                <a:latin typeface="Arial"/>
                <a:ea typeface="Arial"/>
                <a:cs typeface="Arial"/>
                <a:sym typeface="Arial"/>
              </a:rPr>
              <a:t>DÉPARTEMENT TECFA</a:t>
            </a:r>
          </a:p>
        </p:txBody>
      </p:sp>
      <p:sp>
        <p:nvSpPr>
          <p:cNvPr id="166" name="Shape 166"/>
          <p:cNvSpPr txBox="1"/>
          <p:nvPr/>
        </p:nvSpPr>
        <p:spPr>
          <a:xfrm>
            <a:off x="179511" y="411510"/>
            <a:ext cx="8352928" cy="286232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GB" sz="1800">
                <a:solidFill>
                  <a:schemeClr val="dk1"/>
                </a:solidFill>
                <a:latin typeface="Calibri"/>
                <a:ea typeface="Calibri"/>
                <a:cs typeface="Calibri"/>
                <a:sym typeface="Calibri"/>
              </a:rPr>
              <a:t>Slide 1 : contexte (cadre du cours) / objectifs / public cible / cadre théorique</a:t>
            </a:r>
          </a:p>
          <a:p>
            <a:pPr indent="0" lvl="0" marL="0" marR="0" rtl="0" algn="l">
              <a:spcBef>
                <a:spcPts val="0"/>
              </a:spcBef>
              <a:buSzPct val="25000"/>
              <a:buNone/>
            </a:pPr>
            <a:r>
              <a:rPr lang="en-GB" sz="1800" u="sng">
                <a:solidFill>
                  <a:schemeClr val="hlink"/>
                </a:solidFill>
                <a:latin typeface="Calibri"/>
                <a:ea typeface="Calibri"/>
                <a:cs typeface="Calibri"/>
                <a:sym typeface="Calibri"/>
                <a:hlinkClick r:id="rId4"/>
              </a:rPr>
              <a:t>http://tecfaetu.unige.ch/stic3-4/rdvens-2017/</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GB" sz="1800">
                <a:solidFill>
                  <a:schemeClr val="dk1"/>
                </a:solidFill>
                <a:latin typeface="Calibri"/>
                <a:ea typeface="Calibri"/>
                <a:cs typeface="Calibri"/>
                <a:sym typeface="Calibri"/>
              </a:rPr>
              <a:t>Slide 2 : présentation de la solution (photos + matériel)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GB" sz="1800">
                <a:solidFill>
                  <a:schemeClr val="dk1"/>
                </a:solidFill>
                <a:latin typeface="Calibri"/>
                <a:ea typeface="Calibri"/>
                <a:cs typeface="Calibri"/>
                <a:sym typeface="Calibri"/>
              </a:rPr>
              <a:t>Slide 3 : évaluation + discussion et perspectives (RDV enseignement / ludothèque…)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GB" sz="1800">
                <a:solidFill>
                  <a:schemeClr val="dk1"/>
                </a:solidFill>
                <a:latin typeface="Calibri"/>
                <a:ea typeface="Calibri"/>
                <a:cs typeface="Calibri"/>
                <a:sym typeface="Calibri"/>
              </a:rPr>
              <a:t>Slide 4 : Biblio et lien vers les fichiers open sources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GB" sz="1800">
                <a:solidFill>
                  <a:schemeClr val="dk1"/>
                </a:solidFill>
                <a:latin typeface="Calibri"/>
                <a:ea typeface="Calibri"/>
                <a:cs typeface="Calibri"/>
                <a:sym typeface="Calibri"/>
              </a:rPr>
              <a:t>Mise en forme ?? / animation : faire apparaître point par point </a:t>
            </a:r>
          </a:p>
        </p:txBody>
      </p:sp>
      <p:pic>
        <p:nvPicPr>
          <p:cNvPr id="167" name="Shape 167"/>
          <p:cNvPicPr preferRelativeResize="0"/>
          <p:nvPr/>
        </p:nvPicPr>
        <p:blipFill rotWithShape="1">
          <a:blip r:embed="rId5">
            <a:alphaModFix/>
          </a:blip>
          <a:srcRect b="0" l="0" r="0" t="0"/>
          <a:stretch/>
        </p:blipFill>
        <p:spPr>
          <a:xfrm>
            <a:off x="8145329" y="3"/>
            <a:ext cx="810600" cy="810600"/>
          </a:xfrm>
          <a:prstGeom prst="rect">
            <a:avLst/>
          </a:prstGeom>
          <a:noFill/>
          <a:ln>
            <a:noFill/>
          </a:ln>
        </p:spPr>
      </p:pic>
      <p:sp>
        <p:nvSpPr>
          <p:cNvPr id="168" name="Shape 168"/>
          <p:cNvSpPr/>
          <p:nvPr/>
        </p:nvSpPr>
        <p:spPr>
          <a:xfrm>
            <a:off x="7957277" y="854025"/>
            <a:ext cx="1186722" cy="212775"/>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chemeClr val="lt2"/>
                </a:solidFill>
                <a:latin typeface="Arial"/>
              </a:rPr>
              <a:t>TECFA</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