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9"/>
  </p:notesMasterIdLst>
  <p:sldIdLst>
    <p:sldId id="370" r:id="rId5"/>
    <p:sldId id="257" r:id="rId6"/>
    <p:sldId id="398" r:id="rId7"/>
    <p:sldId id="399" r:id="rId8"/>
    <p:sldId id="400" r:id="rId9"/>
    <p:sldId id="382" r:id="rId10"/>
    <p:sldId id="401" r:id="rId11"/>
    <p:sldId id="402" r:id="rId12"/>
    <p:sldId id="414" r:id="rId13"/>
    <p:sldId id="405" r:id="rId14"/>
    <p:sldId id="415" r:id="rId15"/>
    <p:sldId id="407" r:id="rId16"/>
    <p:sldId id="416" r:id="rId17"/>
    <p:sldId id="378" r:id="rId18"/>
    <p:sldId id="376" r:id="rId19"/>
    <p:sldId id="417" r:id="rId20"/>
    <p:sldId id="384" r:id="rId21"/>
    <p:sldId id="386" r:id="rId22"/>
    <p:sldId id="387" r:id="rId23"/>
    <p:sldId id="388" r:id="rId24"/>
    <p:sldId id="389" r:id="rId25"/>
    <p:sldId id="391" r:id="rId26"/>
    <p:sldId id="390" r:id="rId27"/>
    <p:sldId id="392" r:id="rId28"/>
    <p:sldId id="393" r:id="rId29"/>
    <p:sldId id="394" r:id="rId30"/>
    <p:sldId id="395" r:id="rId31"/>
    <p:sldId id="396" r:id="rId32"/>
    <p:sldId id="409" r:id="rId33"/>
    <p:sldId id="411" r:id="rId34"/>
    <p:sldId id="410" r:id="rId35"/>
    <p:sldId id="373" r:id="rId36"/>
    <p:sldId id="418" r:id="rId37"/>
    <p:sldId id="413" r:id="rId38"/>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7A3DD8-C633-A915-4CA8-2C0CF5031DED}" name="Annick Salzmann" initials="AS" userId="S::Annick.Salzmann@unige.ch::97a37beb-47d6-4174-ad0f-4c50aebcf4e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2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BCB157-CA51-4DDD-8209-0B7D45695AD7}" v="5" dt="2024-09-26T08:35:41.69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07"/>
    <p:restoredTop sz="90674" autoAdjust="0"/>
  </p:normalViewPr>
  <p:slideViewPr>
    <p:cSldViewPr snapToGrid="0">
      <p:cViewPr varScale="1">
        <p:scale>
          <a:sx n="76" d="100"/>
          <a:sy n="76" d="100"/>
        </p:scale>
        <p:origin x="109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bara Class" userId="ce38c013-f14e-4d1b-851f-f693be5c662b" providerId="ADAL" clId="{75BCB157-CA51-4DDD-8209-0B7D45695AD7}"/>
    <pc:docChg chg="undo custSel addSld delSld modSld sldOrd">
      <pc:chgData name="Barbara Class" userId="ce38c013-f14e-4d1b-851f-f693be5c662b" providerId="ADAL" clId="{75BCB157-CA51-4DDD-8209-0B7D45695AD7}" dt="2024-09-26T08:37:13.070" v="113"/>
      <pc:docMkLst>
        <pc:docMk/>
      </pc:docMkLst>
      <pc:sldChg chg="delSp modSp mod modNotesTx">
        <pc:chgData name="Barbara Class" userId="ce38c013-f14e-4d1b-851f-f693be5c662b" providerId="ADAL" clId="{75BCB157-CA51-4DDD-8209-0B7D45695AD7}" dt="2024-09-26T08:28:41.291" v="23" actId="113"/>
        <pc:sldMkLst>
          <pc:docMk/>
          <pc:sldMk cId="3636378796" sldId="257"/>
        </pc:sldMkLst>
        <pc:spChg chg="del">
          <ac:chgData name="Barbara Class" userId="ce38c013-f14e-4d1b-851f-f693be5c662b" providerId="ADAL" clId="{75BCB157-CA51-4DDD-8209-0B7D45695AD7}" dt="2024-09-26T08:23:02.573" v="1" actId="478"/>
          <ac:spMkLst>
            <pc:docMk/>
            <pc:sldMk cId="3636378796" sldId="257"/>
            <ac:spMk id="2" creationId="{9DA0A8FB-73F4-2BFA-60F2-FB41358460B8}"/>
          </ac:spMkLst>
        </pc:spChg>
        <pc:spChg chg="mod">
          <ac:chgData name="Barbara Class" userId="ce38c013-f14e-4d1b-851f-f693be5c662b" providerId="ADAL" clId="{75BCB157-CA51-4DDD-8209-0B7D45695AD7}" dt="2024-09-26T08:28:41.291" v="23" actId="113"/>
          <ac:spMkLst>
            <pc:docMk/>
            <pc:sldMk cId="3636378796" sldId="257"/>
            <ac:spMk id="4" creationId="{833C7F4A-CDF6-9E78-39E7-258E9E7E2083}"/>
          </ac:spMkLst>
        </pc:spChg>
        <pc:picChg chg="del">
          <ac:chgData name="Barbara Class" userId="ce38c013-f14e-4d1b-851f-f693be5c662b" providerId="ADAL" clId="{75BCB157-CA51-4DDD-8209-0B7D45695AD7}" dt="2024-09-26T08:23:00.008" v="0" actId="478"/>
          <ac:picMkLst>
            <pc:docMk/>
            <pc:sldMk cId="3636378796" sldId="257"/>
            <ac:picMk id="6" creationId="{DAD85A90-EEC9-8468-1663-E100994ABEA5}"/>
          </ac:picMkLst>
        </pc:picChg>
      </pc:sldChg>
      <pc:sldChg chg="del">
        <pc:chgData name="Barbara Class" userId="ce38c013-f14e-4d1b-851f-f693be5c662b" providerId="ADAL" clId="{75BCB157-CA51-4DDD-8209-0B7D45695AD7}" dt="2024-09-26T08:27:08.811" v="21" actId="47"/>
        <pc:sldMkLst>
          <pc:docMk/>
          <pc:sldMk cId="3872713240" sldId="274"/>
        </pc:sldMkLst>
      </pc:sldChg>
      <pc:sldChg chg="del">
        <pc:chgData name="Barbara Class" userId="ce38c013-f14e-4d1b-851f-f693be5c662b" providerId="ADAL" clId="{75BCB157-CA51-4DDD-8209-0B7D45695AD7}" dt="2024-09-26T08:28:14.443" v="22" actId="47"/>
        <pc:sldMkLst>
          <pc:docMk/>
          <pc:sldMk cId="2050466552" sldId="276"/>
        </pc:sldMkLst>
      </pc:sldChg>
      <pc:sldChg chg="modSp mod">
        <pc:chgData name="Barbara Class" userId="ce38c013-f14e-4d1b-851f-f693be5c662b" providerId="ADAL" clId="{75BCB157-CA51-4DDD-8209-0B7D45695AD7}" dt="2024-09-26T08:31:40.021" v="35" actId="1076"/>
        <pc:sldMkLst>
          <pc:docMk/>
          <pc:sldMk cId="2008960608" sldId="370"/>
        </pc:sldMkLst>
        <pc:spChg chg="mod">
          <ac:chgData name="Barbara Class" userId="ce38c013-f14e-4d1b-851f-f693be5c662b" providerId="ADAL" clId="{75BCB157-CA51-4DDD-8209-0B7D45695AD7}" dt="2024-09-26T08:31:40.021" v="35" actId="1076"/>
          <ac:spMkLst>
            <pc:docMk/>
            <pc:sldMk cId="2008960608" sldId="370"/>
            <ac:spMk id="5" creationId="{1011EB1E-A359-F6B6-16C8-FF33C34525FA}"/>
          </ac:spMkLst>
        </pc:spChg>
        <pc:spChg chg="mod">
          <ac:chgData name="Barbara Class" userId="ce38c013-f14e-4d1b-851f-f693be5c662b" providerId="ADAL" clId="{75BCB157-CA51-4DDD-8209-0B7D45695AD7}" dt="2024-09-26T08:30:25.475" v="29" actId="1076"/>
          <ac:spMkLst>
            <pc:docMk/>
            <pc:sldMk cId="2008960608" sldId="370"/>
            <ac:spMk id="9" creationId="{DF8A5081-6B72-5425-C0DC-89A8863C5FE2}"/>
          </ac:spMkLst>
        </pc:spChg>
        <pc:spChg chg="mod">
          <ac:chgData name="Barbara Class" userId="ce38c013-f14e-4d1b-851f-f693be5c662b" providerId="ADAL" clId="{75BCB157-CA51-4DDD-8209-0B7D45695AD7}" dt="2024-09-26T08:30:45.668" v="32" actId="1076"/>
          <ac:spMkLst>
            <pc:docMk/>
            <pc:sldMk cId="2008960608" sldId="370"/>
            <ac:spMk id="10" creationId="{EA01F835-3CC3-1010-8842-3A20B1D3B82B}"/>
          </ac:spMkLst>
        </pc:spChg>
        <pc:picChg chg="mod">
          <ac:chgData name="Barbara Class" userId="ce38c013-f14e-4d1b-851f-f693be5c662b" providerId="ADAL" clId="{75BCB157-CA51-4DDD-8209-0B7D45695AD7}" dt="2024-09-26T08:30:09.418" v="27" actId="1076"/>
          <ac:picMkLst>
            <pc:docMk/>
            <pc:sldMk cId="2008960608" sldId="370"/>
            <ac:picMk id="6" creationId="{55E79DD5-FD23-A68F-E7F2-A8A0EB49F047}"/>
          </ac:picMkLst>
        </pc:picChg>
        <pc:picChg chg="mod">
          <ac:chgData name="Barbara Class" userId="ce38c013-f14e-4d1b-851f-f693be5c662b" providerId="ADAL" clId="{75BCB157-CA51-4DDD-8209-0B7D45695AD7}" dt="2024-09-26T08:30:21.798" v="28" actId="1076"/>
          <ac:picMkLst>
            <pc:docMk/>
            <pc:sldMk cId="2008960608" sldId="370"/>
            <ac:picMk id="8" creationId="{B37B43E2-41E6-E54A-8B22-BF52B84C4A82}"/>
          </ac:picMkLst>
        </pc:picChg>
      </pc:sldChg>
      <pc:sldChg chg="delSp modSp mod">
        <pc:chgData name="Barbara Class" userId="ce38c013-f14e-4d1b-851f-f693be5c662b" providerId="ADAL" clId="{75BCB157-CA51-4DDD-8209-0B7D45695AD7}" dt="2024-09-26T08:26:29.183" v="20" actId="20577"/>
        <pc:sldMkLst>
          <pc:docMk/>
          <pc:sldMk cId="348346477" sldId="373"/>
        </pc:sldMkLst>
        <pc:spChg chg="del">
          <ac:chgData name="Barbara Class" userId="ce38c013-f14e-4d1b-851f-f693be5c662b" providerId="ADAL" clId="{75BCB157-CA51-4DDD-8209-0B7D45695AD7}" dt="2024-09-26T08:26:23.259" v="19" actId="478"/>
          <ac:spMkLst>
            <pc:docMk/>
            <pc:sldMk cId="348346477" sldId="373"/>
            <ac:spMk id="2" creationId="{AAAB8D6B-83D3-96B5-16AB-92253D7C6FA9}"/>
          </ac:spMkLst>
        </pc:spChg>
        <pc:spChg chg="mod">
          <ac:chgData name="Barbara Class" userId="ce38c013-f14e-4d1b-851f-f693be5c662b" providerId="ADAL" clId="{75BCB157-CA51-4DDD-8209-0B7D45695AD7}" dt="2024-09-26T08:26:29.183" v="20" actId="20577"/>
          <ac:spMkLst>
            <pc:docMk/>
            <pc:sldMk cId="348346477" sldId="373"/>
            <ac:spMk id="4" creationId="{833C7F4A-CDF6-9E78-39E7-258E9E7E2083}"/>
          </ac:spMkLst>
        </pc:spChg>
        <pc:picChg chg="del">
          <ac:chgData name="Barbara Class" userId="ce38c013-f14e-4d1b-851f-f693be5c662b" providerId="ADAL" clId="{75BCB157-CA51-4DDD-8209-0B7D45695AD7}" dt="2024-09-26T08:26:20.238" v="18" actId="478"/>
          <ac:picMkLst>
            <pc:docMk/>
            <pc:sldMk cId="348346477" sldId="373"/>
            <ac:picMk id="6" creationId="{453AC1E7-130B-2472-CF12-4099DA3B5AC3}"/>
          </ac:picMkLst>
        </pc:picChg>
      </pc:sldChg>
      <pc:sldChg chg="delSp mod">
        <pc:chgData name="Barbara Class" userId="ce38c013-f14e-4d1b-851f-f693be5c662b" providerId="ADAL" clId="{75BCB157-CA51-4DDD-8209-0B7D45695AD7}" dt="2024-09-26T08:32:59.864" v="37" actId="478"/>
        <pc:sldMkLst>
          <pc:docMk/>
          <pc:sldMk cId="3315448791" sldId="386"/>
        </pc:sldMkLst>
        <pc:grpChg chg="del">
          <ac:chgData name="Barbara Class" userId="ce38c013-f14e-4d1b-851f-f693be5c662b" providerId="ADAL" clId="{75BCB157-CA51-4DDD-8209-0B7D45695AD7}" dt="2024-09-26T08:32:59.864" v="37" actId="478"/>
          <ac:grpSpMkLst>
            <pc:docMk/>
            <pc:sldMk cId="3315448791" sldId="386"/>
            <ac:grpSpMk id="8" creationId="{36FA1AD6-B8E2-5EB2-23B3-65DB4E1FE209}"/>
          </ac:grpSpMkLst>
        </pc:grpChg>
      </pc:sldChg>
      <pc:sldChg chg="modSp mod">
        <pc:chgData name="Barbara Class" userId="ce38c013-f14e-4d1b-851f-f693be5c662b" providerId="ADAL" clId="{75BCB157-CA51-4DDD-8209-0B7D45695AD7}" dt="2024-09-26T08:33:30.217" v="38" actId="2711"/>
        <pc:sldMkLst>
          <pc:docMk/>
          <pc:sldMk cId="1019059572" sldId="387"/>
        </pc:sldMkLst>
        <pc:spChg chg="mod">
          <ac:chgData name="Barbara Class" userId="ce38c013-f14e-4d1b-851f-f693be5c662b" providerId="ADAL" clId="{75BCB157-CA51-4DDD-8209-0B7D45695AD7}" dt="2024-09-26T08:33:30.217" v="38" actId="2711"/>
          <ac:spMkLst>
            <pc:docMk/>
            <pc:sldMk cId="1019059572" sldId="387"/>
            <ac:spMk id="3" creationId="{437E0312-8E9B-159E-D894-21EC7F2D966C}"/>
          </ac:spMkLst>
        </pc:spChg>
      </pc:sldChg>
      <pc:sldChg chg="modSp mod">
        <pc:chgData name="Barbara Class" userId="ce38c013-f14e-4d1b-851f-f693be5c662b" providerId="ADAL" clId="{75BCB157-CA51-4DDD-8209-0B7D45695AD7}" dt="2024-09-26T08:29:30.082" v="26" actId="1076"/>
        <pc:sldMkLst>
          <pc:docMk/>
          <pc:sldMk cId="2608253896" sldId="400"/>
        </pc:sldMkLst>
        <pc:spChg chg="mod">
          <ac:chgData name="Barbara Class" userId="ce38c013-f14e-4d1b-851f-f693be5c662b" providerId="ADAL" clId="{75BCB157-CA51-4DDD-8209-0B7D45695AD7}" dt="2024-09-26T08:29:30.082" v="26" actId="1076"/>
          <ac:spMkLst>
            <pc:docMk/>
            <pc:sldMk cId="2608253896" sldId="400"/>
            <ac:spMk id="2" creationId="{75CA77CB-EE2E-6F9B-60DD-56663579FE2F}"/>
          </ac:spMkLst>
        </pc:spChg>
      </pc:sldChg>
      <pc:sldChg chg="modSp mod">
        <pc:chgData name="Barbara Class" userId="ce38c013-f14e-4d1b-851f-f693be5c662b" providerId="ADAL" clId="{75BCB157-CA51-4DDD-8209-0B7D45695AD7}" dt="2024-09-26T08:24:32.365" v="8"/>
        <pc:sldMkLst>
          <pc:docMk/>
          <pc:sldMk cId="2446269296" sldId="402"/>
        </pc:sldMkLst>
        <pc:spChg chg="mod">
          <ac:chgData name="Barbara Class" userId="ce38c013-f14e-4d1b-851f-f693be5c662b" providerId="ADAL" clId="{75BCB157-CA51-4DDD-8209-0B7D45695AD7}" dt="2024-09-26T08:24:32.365" v="8"/>
          <ac:spMkLst>
            <pc:docMk/>
            <pc:sldMk cId="2446269296" sldId="402"/>
            <ac:spMk id="4" creationId="{833C7F4A-CDF6-9E78-39E7-258E9E7E2083}"/>
          </ac:spMkLst>
        </pc:spChg>
      </pc:sldChg>
      <pc:sldChg chg="del">
        <pc:chgData name="Barbara Class" userId="ce38c013-f14e-4d1b-851f-f693be5c662b" providerId="ADAL" clId="{75BCB157-CA51-4DDD-8209-0B7D45695AD7}" dt="2024-09-26T08:25:43.886" v="15" actId="47"/>
        <pc:sldMkLst>
          <pc:docMk/>
          <pc:sldMk cId="3407484313" sldId="406"/>
        </pc:sldMkLst>
      </pc:sldChg>
      <pc:sldChg chg="modSp mod">
        <pc:chgData name="Barbara Class" userId="ce38c013-f14e-4d1b-851f-f693be5c662b" providerId="ADAL" clId="{75BCB157-CA51-4DDD-8209-0B7D45695AD7}" dt="2024-09-26T08:32:38.382" v="36" actId="207"/>
        <pc:sldMkLst>
          <pc:docMk/>
          <pc:sldMk cId="523127999" sldId="407"/>
        </pc:sldMkLst>
        <pc:spChg chg="mod">
          <ac:chgData name="Barbara Class" userId="ce38c013-f14e-4d1b-851f-f693be5c662b" providerId="ADAL" clId="{75BCB157-CA51-4DDD-8209-0B7D45695AD7}" dt="2024-09-26T08:32:38.382" v="36" actId="207"/>
          <ac:spMkLst>
            <pc:docMk/>
            <pc:sldMk cId="523127999" sldId="407"/>
            <ac:spMk id="4" creationId="{833C7F4A-CDF6-9E78-39E7-258E9E7E2083}"/>
          </ac:spMkLst>
        </pc:spChg>
      </pc:sldChg>
      <pc:sldChg chg="del">
        <pc:chgData name="Barbara Class" userId="ce38c013-f14e-4d1b-851f-f693be5c662b" providerId="ADAL" clId="{75BCB157-CA51-4DDD-8209-0B7D45695AD7}" dt="2024-09-26T08:26:04.938" v="17" actId="47"/>
        <pc:sldMkLst>
          <pc:docMk/>
          <pc:sldMk cId="3863864286" sldId="408"/>
        </pc:sldMkLst>
      </pc:sldChg>
      <pc:sldChg chg="addSp modSp mod">
        <pc:chgData name="Barbara Class" userId="ce38c013-f14e-4d1b-851f-f693be5c662b" providerId="ADAL" clId="{75BCB157-CA51-4DDD-8209-0B7D45695AD7}" dt="2024-09-26T08:35:14.518" v="75" actId="1037"/>
        <pc:sldMkLst>
          <pc:docMk/>
          <pc:sldMk cId="3348367704" sldId="410"/>
        </pc:sldMkLst>
        <pc:spChg chg="add mod">
          <ac:chgData name="Barbara Class" userId="ce38c013-f14e-4d1b-851f-f693be5c662b" providerId="ADAL" clId="{75BCB157-CA51-4DDD-8209-0B7D45695AD7}" dt="2024-09-26T08:35:14.518" v="75" actId="1037"/>
          <ac:spMkLst>
            <pc:docMk/>
            <pc:sldMk cId="3348367704" sldId="410"/>
            <ac:spMk id="5" creationId="{C469EC2C-98D2-EEAA-1651-BB4A5CB8CDC6}"/>
          </ac:spMkLst>
        </pc:spChg>
      </pc:sldChg>
      <pc:sldChg chg="modSp mod">
        <pc:chgData name="Barbara Class" userId="ce38c013-f14e-4d1b-851f-f693be5c662b" providerId="ADAL" clId="{75BCB157-CA51-4DDD-8209-0B7D45695AD7}" dt="2024-09-26T08:25:11.296" v="13" actId="14100"/>
        <pc:sldMkLst>
          <pc:docMk/>
          <pc:sldMk cId="1949199404" sldId="414"/>
        </pc:sldMkLst>
        <pc:spChg chg="mod">
          <ac:chgData name="Barbara Class" userId="ce38c013-f14e-4d1b-851f-f693be5c662b" providerId="ADAL" clId="{75BCB157-CA51-4DDD-8209-0B7D45695AD7}" dt="2024-09-26T08:25:11.296" v="13" actId="14100"/>
          <ac:spMkLst>
            <pc:docMk/>
            <pc:sldMk cId="1949199404" sldId="414"/>
            <ac:spMk id="4" creationId="{833C7F4A-CDF6-9E78-39E7-258E9E7E2083}"/>
          </ac:spMkLst>
        </pc:spChg>
      </pc:sldChg>
      <pc:sldChg chg="add">
        <pc:chgData name="Barbara Class" userId="ce38c013-f14e-4d1b-851f-f693be5c662b" providerId="ADAL" clId="{75BCB157-CA51-4DDD-8209-0B7D45695AD7}" dt="2024-09-26T08:25:41.628" v="14"/>
        <pc:sldMkLst>
          <pc:docMk/>
          <pc:sldMk cId="2935904055" sldId="415"/>
        </pc:sldMkLst>
      </pc:sldChg>
      <pc:sldChg chg="add">
        <pc:chgData name="Barbara Class" userId="ce38c013-f14e-4d1b-851f-f693be5c662b" providerId="ADAL" clId="{75BCB157-CA51-4DDD-8209-0B7D45695AD7}" dt="2024-09-26T08:26:03.042" v="16"/>
        <pc:sldMkLst>
          <pc:docMk/>
          <pc:sldMk cId="3256469506" sldId="416"/>
        </pc:sldMkLst>
      </pc:sldChg>
      <pc:sldChg chg="modSp add mod">
        <pc:chgData name="Barbara Class" userId="ce38c013-f14e-4d1b-851f-f693be5c662b" providerId="ADAL" clId="{75BCB157-CA51-4DDD-8209-0B7D45695AD7}" dt="2024-09-26T08:28:51.660" v="25" actId="113"/>
        <pc:sldMkLst>
          <pc:docMk/>
          <pc:sldMk cId="3364392548" sldId="417"/>
        </pc:sldMkLst>
        <pc:spChg chg="mod">
          <ac:chgData name="Barbara Class" userId="ce38c013-f14e-4d1b-851f-f693be5c662b" providerId="ADAL" clId="{75BCB157-CA51-4DDD-8209-0B7D45695AD7}" dt="2024-09-26T08:28:51.660" v="25" actId="113"/>
          <ac:spMkLst>
            <pc:docMk/>
            <pc:sldMk cId="3364392548" sldId="417"/>
            <ac:spMk id="4" creationId="{833C7F4A-CDF6-9E78-39E7-258E9E7E2083}"/>
          </ac:spMkLst>
        </pc:spChg>
      </pc:sldChg>
      <pc:sldChg chg="modSp add mod ord">
        <pc:chgData name="Barbara Class" userId="ce38c013-f14e-4d1b-851f-f693be5c662b" providerId="ADAL" clId="{75BCB157-CA51-4DDD-8209-0B7D45695AD7}" dt="2024-09-26T08:37:13.070" v="113"/>
        <pc:sldMkLst>
          <pc:docMk/>
          <pc:sldMk cId="1523855608" sldId="418"/>
        </pc:sldMkLst>
        <pc:spChg chg="mod">
          <ac:chgData name="Barbara Class" userId="ce38c013-f14e-4d1b-851f-f693be5c662b" providerId="ADAL" clId="{75BCB157-CA51-4DDD-8209-0B7D45695AD7}" dt="2024-09-26T08:36:34.690" v="111" actId="20577"/>
          <ac:spMkLst>
            <pc:docMk/>
            <pc:sldMk cId="1523855608" sldId="418"/>
            <ac:spMk id="3" creationId="{A4CA3F4E-D5AE-C44F-3980-84372DE6AC2E}"/>
          </ac:spMkLst>
        </pc:spChg>
      </pc:sldChg>
      <pc:sldMasterChg chg="delSldLayout">
        <pc:chgData name="Barbara Class" userId="ce38c013-f14e-4d1b-851f-f693be5c662b" providerId="ADAL" clId="{75BCB157-CA51-4DDD-8209-0B7D45695AD7}" dt="2024-09-26T08:28:14.443" v="22" actId="47"/>
        <pc:sldMasterMkLst>
          <pc:docMk/>
          <pc:sldMasterMk cId="45331446" sldId="2147483648"/>
        </pc:sldMasterMkLst>
        <pc:sldLayoutChg chg="del">
          <pc:chgData name="Barbara Class" userId="ce38c013-f14e-4d1b-851f-f693be5c662b" providerId="ADAL" clId="{75BCB157-CA51-4DDD-8209-0B7D45695AD7}" dt="2024-09-26T08:28:14.443" v="22" actId="47"/>
          <pc:sldLayoutMkLst>
            <pc:docMk/>
            <pc:sldMasterMk cId="45331446" sldId="2147483648"/>
            <pc:sldLayoutMk cId="1335206359" sldId="2147483660"/>
          </pc:sldLayoutMkLst>
        </pc:sldLayoutChg>
      </pc:sldMasterChg>
    </pc:docChg>
  </pc:docChgLst>
  <pc:docChgLst>
    <pc:chgData name="Barbara Class" userId="ce38c013-f14e-4d1b-851f-f693be5c662b" providerId="ADAL" clId="{EED69CCE-337D-4676-88CA-6EC9EB073247}"/>
    <pc:docChg chg="modSld">
      <pc:chgData name="Barbara Class" userId="ce38c013-f14e-4d1b-851f-f693be5c662b" providerId="ADAL" clId="{EED69CCE-337D-4676-88CA-6EC9EB073247}" dt="2024-09-26T08:41:42.483" v="2" actId="1076"/>
      <pc:docMkLst>
        <pc:docMk/>
      </pc:docMkLst>
      <pc:sldChg chg="addSp modSp mod">
        <pc:chgData name="Barbara Class" userId="ce38c013-f14e-4d1b-851f-f693be5c662b" providerId="ADAL" clId="{EED69CCE-337D-4676-88CA-6EC9EB073247}" dt="2024-09-26T08:41:42.483" v="2" actId="1076"/>
        <pc:sldMkLst>
          <pc:docMk/>
          <pc:sldMk cId="2008960608" sldId="370"/>
        </pc:sldMkLst>
        <pc:picChg chg="add mod">
          <ac:chgData name="Barbara Class" userId="ce38c013-f14e-4d1b-851f-f693be5c662b" providerId="ADAL" clId="{EED69CCE-337D-4676-88CA-6EC9EB073247}" dt="2024-09-26T08:41:42.483" v="2" actId="1076"/>
          <ac:picMkLst>
            <pc:docMk/>
            <pc:sldMk cId="2008960608" sldId="370"/>
            <ac:picMk id="7" creationId="{2EFAA6BB-0667-E061-055C-DF506CDC5A1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2BA5AA-2D0F-43B6-8E26-87D53ABFDCE1}" type="doc">
      <dgm:prSet loTypeId="urn:microsoft.com/office/officeart/2005/8/layout/pyramid1" loCatId="pyramid" qsTypeId="urn:microsoft.com/office/officeart/2005/8/quickstyle/simple1" qsCatId="simple" csTypeId="urn:microsoft.com/office/officeart/2005/8/colors/accent1_2" csCatId="accent1" phldr="1"/>
      <dgm:spPr/>
    </dgm:pt>
    <dgm:pt modelId="{51553333-EC08-42CC-88B4-BDC4484069E8}">
      <dgm:prSet phldrT="[Texte]" custT="1"/>
      <dgm:spPr>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dgm:spPr>
      <dgm:t>
        <a:bodyPr/>
        <a:lstStyle/>
        <a:p>
          <a:pPr>
            <a:lnSpc>
              <a:spcPct val="100000"/>
            </a:lnSpc>
            <a:spcAft>
              <a:spcPts val="0"/>
            </a:spcAft>
          </a:pPr>
          <a:r>
            <a:rPr lang="fr-CH" sz="2600" dirty="0"/>
            <a:t>Policy &amp; </a:t>
          </a:r>
        </a:p>
        <a:p>
          <a:pPr>
            <a:lnSpc>
              <a:spcPct val="100000"/>
            </a:lnSpc>
            <a:spcAft>
              <a:spcPts val="0"/>
            </a:spcAft>
          </a:pPr>
          <a:r>
            <a:rPr lang="fr-CH" sz="2600" dirty="0"/>
            <a:t>Practice </a:t>
          </a:r>
        </a:p>
      </dgm:t>
    </dgm:pt>
    <dgm:pt modelId="{C40902DD-4BB2-4C5C-B005-47B846013331}" type="parTrans" cxnId="{E2AC5138-E944-4A16-9530-AFAFA256DC0A}">
      <dgm:prSet/>
      <dgm:spPr/>
      <dgm:t>
        <a:bodyPr/>
        <a:lstStyle/>
        <a:p>
          <a:endParaRPr lang="fr-CH"/>
        </a:p>
      </dgm:t>
    </dgm:pt>
    <dgm:pt modelId="{7D231127-C3DD-4C3F-BB1B-F2F60FADBB0B}" type="sibTrans" cxnId="{E2AC5138-E944-4A16-9530-AFAFA256DC0A}">
      <dgm:prSet/>
      <dgm:spPr/>
      <dgm:t>
        <a:bodyPr/>
        <a:lstStyle/>
        <a:p>
          <a:endParaRPr lang="fr-CH"/>
        </a:p>
      </dgm:t>
    </dgm:pt>
    <dgm:pt modelId="{494AD37B-2B1E-483D-82A4-4F345F7C5B3D}">
      <dgm:prSet phldrT="[Texte]" custT="1"/>
      <dgm:spPr>
        <a:solidFill>
          <a:schemeClr val="tx2">
            <a:lumMod val="40000"/>
            <a:lumOff val="60000"/>
          </a:schemeClr>
        </a:solidFill>
      </dgm:spPr>
      <dgm:t>
        <a:bodyPr/>
        <a:lstStyle/>
        <a:p>
          <a:r>
            <a:rPr lang="fr-CH" sz="2600" dirty="0" err="1">
              <a:solidFill>
                <a:schemeClr val="bg1"/>
              </a:solidFill>
            </a:rPr>
            <a:t>Purpose</a:t>
          </a:r>
          <a:endParaRPr lang="fr-CH" sz="2600" dirty="0">
            <a:solidFill>
              <a:schemeClr val="bg1"/>
            </a:solidFill>
          </a:endParaRPr>
        </a:p>
      </dgm:t>
    </dgm:pt>
    <dgm:pt modelId="{C6996EFE-5DAB-43EC-AF92-91828F69380B}" type="parTrans" cxnId="{65F5CCBD-2FF6-4224-BB72-6AFF3F95C279}">
      <dgm:prSet/>
      <dgm:spPr/>
      <dgm:t>
        <a:bodyPr/>
        <a:lstStyle/>
        <a:p>
          <a:endParaRPr lang="fr-CH"/>
        </a:p>
      </dgm:t>
    </dgm:pt>
    <dgm:pt modelId="{22F36C11-DB04-4F79-A519-E58F813BCDA4}" type="sibTrans" cxnId="{65F5CCBD-2FF6-4224-BB72-6AFF3F95C279}">
      <dgm:prSet/>
      <dgm:spPr/>
      <dgm:t>
        <a:bodyPr/>
        <a:lstStyle/>
        <a:p>
          <a:endParaRPr lang="fr-CH"/>
        </a:p>
      </dgm:t>
    </dgm:pt>
    <dgm:pt modelId="{CDBAEB85-502E-4F67-8C30-CEFB12BC4B8B}">
      <dgm:prSet phldrT="[Texte]" custT="1"/>
      <dgm:spPr>
        <a:solidFill>
          <a:schemeClr val="accent1">
            <a:lumMod val="75000"/>
          </a:schemeClr>
        </a:solidFill>
      </dgm:spPr>
      <dgm:t>
        <a:bodyPr/>
        <a:lstStyle/>
        <a:p>
          <a:r>
            <a:rPr lang="fr-CH" sz="2600" dirty="0" err="1">
              <a:solidFill>
                <a:schemeClr val="bg1"/>
              </a:solidFill>
            </a:rPr>
            <a:t>Paradigm</a:t>
          </a:r>
          <a:endParaRPr lang="fr-CH" sz="2600" dirty="0">
            <a:solidFill>
              <a:schemeClr val="bg1"/>
            </a:solidFill>
          </a:endParaRPr>
        </a:p>
      </dgm:t>
    </dgm:pt>
    <dgm:pt modelId="{17CC5833-00E9-4070-B913-5A9799A7EFE8}" type="parTrans" cxnId="{8696BAF1-90C7-4245-9E13-A530A495B055}">
      <dgm:prSet/>
      <dgm:spPr/>
      <dgm:t>
        <a:bodyPr/>
        <a:lstStyle/>
        <a:p>
          <a:endParaRPr lang="fr-CH"/>
        </a:p>
      </dgm:t>
    </dgm:pt>
    <dgm:pt modelId="{C21DCE9C-16BB-4B13-8DB2-114E52FFA732}" type="sibTrans" cxnId="{8696BAF1-90C7-4245-9E13-A530A495B055}">
      <dgm:prSet/>
      <dgm:spPr/>
      <dgm:t>
        <a:bodyPr/>
        <a:lstStyle/>
        <a:p>
          <a:endParaRPr lang="fr-CH"/>
        </a:p>
      </dgm:t>
    </dgm:pt>
    <dgm:pt modelId="{53C8C085-4EEE-42BF-82E2-08BD2924BDB9}" type="pres">
      <dgm:prSet presAssocID="{102BA5AA-2D0F-43B6-8E26-87D53ABFDCE1}" presName="Name0" presStyleCnt="0">
        <dgm:presLayoutVars>
          <dgm:dir/>
          <dgm:animLvl val="lvl"/>
          <dgm:resizeHandles val="exact"/>
        </dgm:presLayoutVars>
      </dgm:prSet>
      <dgm:spPr/>
    </dgm:pt>
    <dgm:pt modelId="{7A81AA5E-08EA-4E43-AF75-ABF3EC0C751F}" type="pres">
      <dgm:prSet presAssocID="{51553333-EC08-42CC-88B4-BDC4484069E8}" presName="Name8" presStyleCnt="0"/>
      <dgm:spPr/>
    </dgm:pt>
    <dgm:pt modelId="{F99EC0B6-11C6-49EE-A299-6E6A0B5EC822}" type="pres">
      <dgm:prSet presAssocID="{51553333-EC08-42CC-88B4-BDC4484069E8}" presName="level" presStyleLbl="node1" presStyleIdx="0" presStyleCnt="3">
        <dgm:presLayoutVars>
          <dgm:chMax val="1"/>
          <dgm:bulletEnabled val="1"/>
        </dgm:presLayoutVars>
      </dgm:prSet>
      <dgm:spPr/>
    </dgm:pt>
    <dgm:pt modelId="{093A4788-D6D0-4456-A72C-474BD2A0A777}" type="pres">
      <dgm:prSet presAssocID="{51553333-EC08-42CC-88B4-BDC4484069E8}" presName="levelTx" presStyleLbl="revTx" presStyleIdx="0" presStyleCnt="0">
        <dgm:presLayoutVars>
          <dgm:chMax val="1"/>
          <dgm:bulletEnabled val="1"/>
        </dgm:presLayoutVars>
      </dgm:prSet>
      <dgm:spPr/>
    </dgm:pt>
    <dgm:pt modelId="{E005CE43-26CB-4F56-9838-C292D053FB30}" type="pres">
      <dgm:prSet presAssocID="{494AD37B-2B1E-483D-82A4-4F345F7C5B3D}" presName="Name8" presStyleCnt="0"/>
      <dgm:spPr/>
    </dgm:pt>
    <dgm:pt modelId="{137842DF-0637-4898-A57D-646C6686EA90}" type="pres">
      <dgm:prSet presAssocID="{494AD37B-2B1E-483D-82A4-4F345F7C5B3D}" presName="level" presStyleLbl="node1" presStyleIdx="1" presStyleCnt="3">
        <dgm:presLayoutVars>
          <dgm:chMax val="1"/>
          <dgm:bulletEnabled val="1"/>
        </dgm:presLayoutVars>
      </dgm:prSet>
      <dgm:spPr/>
    </dgm:pt>
    <dgm:pt modelId="{D40633FE-670A-4885-87E8-19D647252F4F}" type="pres">
      <dgm:prSet presAssocID="{494AD37B-2B1E-483D-82A4-4F345F7C5B3D}" presName="levelTx" presStyleLbl="revTx" presStyleIdx="0" presStyleCnt="0">
        <dgm:presLayoutVars>
          <dgm:chMax val="1"/>
          <dgm:bulletEnabled val="1"/>
        </dgm:presLayoutVars>
      </dgm:prSet>
      <dgm:spPr/>
    </dgm:pt>
    <dgm:pt modelId="{B7CF5C3A-9BF5-43E3-82F1-AF203850F230}" type="pres">
      <dgm:prSet presAssocID="{CDBAEB85-502E-4F67-8C30-CEFB12BC4B8B}" presName="Name8" presStyleCnt="0"/>
      <dgm:spPr/>
    </dgm:pt>
    <dgm:pt modelId="{B19FC0E2-B5BB-4346-B4C3-9845C49320FB}" type="pres">
      <dgm:prSet presAssocID="{CDBAEB85-502E-4F67-8C30-CEFB12BC4B8B}" presName="level" presStyleLbl="node1" presStyleIdx="2" presStyleCnt="3">
        <dgm:presLayoutVars>
          <dgm:chMax val="1"/>
          <dgm:bulletEnabled val="1"/>
        </dgm:presLayoutVars>
      </dgm:prSet>
      <dgm:spPr/>
    </dgm:pt>
    <dgm:pt modelId="{588B183A-2869-4185-A5AA-B10BC6524643}" type="pres">
      <dgm:prSet presAssocID="{CDBAEB85-502E-4F67-8C30-CEFB12BC4B8B}" presName="levelTx" presStyleLbl="revTx" presStyleIdx="0" presStyleCnt="0">
        <dgm:presLayoutVars>
          <dgm:chMax val="1"/>
          <dgm:bulletEnabled val="1"/>
        </dgm:presLayoutVars>
      </dgm:prSet>
      <dgm:spPr/>
    </dgm:pt>
  </dgm:ptLst>
  <dgm:cxnLst>
    <dgm:cxn modelId="{14977E0D-4EB0-49E4-8AFF-5BB43241E0DB}" type="presOf" srcId="{494AD37B-2B1E-483D-82A4-4F345F7C5B3D}" destId="{D40633FE-670A-4885-87E8-19D647252F4F}" srcOrd="1" destOrd="0" presId="urn:microsoft.com/office/officeart/2005/8/layout/pyramid1"/>
    <dgm:cxn modelId="{AE152617-43E2-4BD4-A5DF-39E234514F5E}" type="presOf" srcId="{51553333-EC08-42CC-88B4-BDC4484069E8}" destId="{093A4788-D6D0-4456-A72C-474BD2A0A777}" srcOrd="1" destOrd="0" presId="urn:microsoft.com/office/officeart/2005/8/layout/pyramid1"/>
    <dgm:cxn modelId="{E2AC5138-E944-4A16-9530-AFAFA256DC0A}" srcId="{102BA5AA-2D0F-43B6-8E26-87D53ABFDCE1}" destId="{51553333-EC08-42CC-88B4-BDC4484069E8}" srcOrd="0" destOrd="0" parTransId="{C40902DD-4BB2-4C5C-B005-47B846013331}" sibTransId="{7D231127-C3DD-4C3F-BB1B-F2F60FADBB0B}"/>
    <dgm:cxn modelId="{9514385E-E865-45E3-83C8-C0F8B70D7AAE}" type="presOf" srcId="{51553333-EC08-42CC-88B4-BDC4484069E8}" destId="{F99EC0B6-11C6-49EE-A299-6E6A0B5EC822}" srcOrd="0" destOrd="0" presId="urn:microsoft.com/office/officeart/2005/8/layout/pyramid1"/>
    <dgm:cxn modelId="{0486CA86-CBCD-45FF-BC0E-410E29B26C1C}" type="presOf" srcId="{494AD37B-2B1E-483D-82A4-4F345F7C5B3D}" destId="{137842DF-0637-4898-A57D-646C6686EA90}" srcOrd="0" destOrd="0" presId="urn:microsoft.com/office/officeart/2005/8/layout/pyramid1"/>
    <dgm:cxn modelId="{D4F577B2-849F-4722-B8E9-64F3FCE98324}" type="presOf" srcId="{102BA5AA-2D0F-43B6-8E26-87D53ABFDCE1}" destId="{53C8C085-4EEE-42BF-82E2-08BD2924BDB9}" srcOrd="0" destOrd="0" presId="urn:microsoft.com/office/officeart/2005/8/layout/pyramid1"/>
    <dgm:cxn modelId="{65F5CCBD-2FF6-4224-BB72-6AFF3F95C279}" srcId="{102BA5AA-2D0F-43B6-8E26-87D53ABFDCE1}" destId="{494AD37B-2B1E-483D-82A4-4F345F7C5B3D}" srcOrd="1" destOrd="0" parTransId="{C6996EFE-5DAB-43EC-AF92-91828F69380B}" sibTransId="{22F36C11-DB04-4F79-A519-E58F813BCDA4}"/>
    <dgm:cxn modelId="{4A1E1CE9-305C-4D57-8C7B-0B1C3F41D482}" type="presOf" srcId="{CDBAEB85-502E-4F67-8C30-CEFB12BC4B8B}" destId="{588B183A-2869-4185-A5AA-B10BC6524643}" srcOrd="1" destOrd="0" presId="urn:microsoft.com/office/officeart/2005/8/layout/pyramid1"/>
    <dgm:cxn modelId="{C7E4CBED-FFCE-4585-B282-5DC09AB84EE7}" type="presOf" srcId="{CDBAEB85-502E-4F67-8C30-CEFB12BC4B8B}" destId="{B19FC0E2-B5BB-4346-B4C3-9845C49320FB}" srcOrd="0" destOrd="0" presId="urn:microsoft.com/office/officeart/2005/8/layout/pyramid1"/>
    <dgm:cxn modelId="{8696BAF1-90C7-4245-9E13-A530A495B055}" srcId="{102BA5AA-2D0F-43B6-8E26-87D53ABFDCE1}" destId="{CDBAEB85-502E-4F67-8C30-CEFB12BC4B8B}" srcOrd="2" destOrd="0" parTransId="{17CC5833-00E9-4070-B913-5A9799A7EFE8}" sibTransId="{C21DCE9C-16BB-4B13-8DB2-114E52FFA732}"/>
    <dgm:cxn modelId="{455E6056-B119-4A4C-9AE3-D418EC29FFE5}" type="presParOf" srcId="{53C8C085-4EEE-42BF-82E2-08BD2924BDB9}" destId="{7A81AA5E-08EA-4E43-AF75-ABF3EC0C751F}" srcOrd="0" destOrd="0" presId="urn:microsoft.com/office/officeart/2005/8/layout/pyramid1"/>
    <dgm:cxn modelId="{3483F139-2107-41AF-9064-FBC45196B110}" type="presParOf" srcId="{7A81AA5E-08EA-4E43-AF75-ABF3EC0C751F}" destId="{F99EC0B6-11C6-49EE-A299-6E6A0B5EC822}" srcOrd="0" destOrd="0" presId="urn:microsoft.com/office/officeart/2005/8/layout/pyramid1"/>
    <dgm:cxn modelId="{B7731210-0933-4C2E-9F51-C86DE4596229}" type="presParOf" srcId="{7A81AA5E-08EA-4E43-AF75-ABF3EC0C751F}" destId="{093A4788-D6D0-4456-A72C-474BD2A0A777}" srcOrd="1" destOrd="0" presId="urn:microsoft.com/office/officeart/2005/8/layout/pyramid1"/>
    <dgm:cxn modelId="{BF0B26FC-5AC2-4326-A600-731EA1783C3B}" type="presParOf" srcId="{53C8C085-4EEE-42BF-82E2-08BD2924BDB9}" destId="{E005CE43-26CB-4F56-9838-C292D053FB30}" srcOrd="1" destOrd="0" presId="urn:microsoft.com/office/officeart/2005/8/layout/pyramid1"/>
    <dgm:cxn modelId="{C19445D3-186F-41A8-A1D0-BCF1F33DCDB6}" type="presParOf" srcId="{E005CE43-26CB-4F56-9838-C292D053FB30}" destId="{137842DF-0637-4898-A57D-646C6686EA90}" srcOrd="0" destOrd="0" presId="urn:microsoft.com/office/officeart/2005/8/layout/pyramid1"/>
    <dgm:cxn modelId="{731CE20C-6E83-479A-924D-095A95719688}" type="presParOf" srcId="{E005CE43-26CB-4F56-9838-C292D053FB30}" destId="{D40633FE-670A-4885-87E8-19D647252F4F}" srcOrd="1" destOrd="0" presId="urn:microsoft.com/office/officeart/2005/8/layout/pyramid1"/>
    <dgm:cxn modelId="{FAE0C835-604E-48DE-9AEC-D649F76D0C99}" type="presParOf" srcId="{53C8C085-4EEE-42BF-82E2-08BD2924BDB9}" destId="{B7CF5C3A-9BF5-43E3-82F1-AF203850F230}" srcOrd="2" destOrd="0" presId="urn:microsoft.com/office/officeart/2005/8/layout/pyramid1"/>
    <dgm:cxn modelId="{CF9187D8-C8A2-42A2-9296-48710D53A207}" type="presParOf" srcId="{B7CF5C3A-9BF5-43E3-82F1-AF203850F230}" destId="{B19FC0E2-B5BB-4346-B4C3-9845C49320FB}" srcOrd="0" destOrd="0" presId="urn:microsoft.com/office/officeart/2005/8/layout/pyramid1"/>
    <dgm:cxn modelId="{1E616F6F-0040-4F52-BD26-DEBF1610C588}" type="presParOf" srcId="{B7CF5C3A-9BF5-43E3-82F1-AF203850F230}" destId="{588B183A-2869-4185-A5AA-B10BC6524643}"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B9F7F1-DC77-C445-886E-15E0DA1F2B71}" type="doc">
      <dgm:prSet loTypeId="urn:microsoft.com/office/officeart/2005/8/layout/hProcess6" loCatId="" qsTypeId="urn:microsoft.com/office/officeart/2005/8/quickstyle/3d4" qsCatId="3D" csTypeId="urn:microsoft.com/office/officeart/2005/8/colors/colorful1" csCatId="colorful" phldr="1"/>
      <dgm:spPr/>
      <dgm:t>
        <a:bodyPr/>
        <a:lstStyle/>
        <a:p>
          <a:endParaRPr lang="fr-FR"/>
        </a:p>
      </dgm:t>
    </dgm:pt>
    <dgm:pt modelId="{865EA870-0D53-8340-B751-45627F5AAACF}">
      <dgm:prSet phldrT="[Texte]" custT="1"/>
      <dgm:spPr/>
      <dgm:t>
        <a:bodyPr/>
        <a:lstStyle/>
        <a:p>
          <a:r>
            <a:rPr lang="fr-FR" sz="1400" b="1" dirty="0"/>
            <a:t>Need </a:t>
          </a:r>
          <a:r>
            <a:rPr lang="fr-FR" sz="1400" b="1" dirty="0" err="1"/>
            <a:t>definition</a:t>
          </a:r>
          <a:endParaRPr lang="fr-FR" sz="1400" b="1" dirty="0"/>
        </a:p>
      </dgm:t>
    </dgm:pt>
    <dgm:pt modelId="{1CA61A7A-61C0-EE4D-801D-EBCF81831EF4}" type="parTrans" cxnId="{DB174C87-3449-624A-9AEA-B29E6342BAF2}">
      <dgm:prSet/>
      <dgm:spPr/>
      <dgm:t>
        <a:bodyPr/>
        <a:lstStyle/>
        <a:p>
          <a:endParaRPr lang="fr-FR"/>
        </a:p>
      </dgm:t>
    </dgm:pt>
    <dgm:pt modelId="{38F26BFA-38BC-A643-A647-4E39015899DC}" type="sibTrans" cxnId="{DB174C87-3449-624A-9AEA-B29E6342BAF2}">
      <dgm:prSet/>
      <dgm:spPr/>
      <dgm:t>
        <a:bodyPr/>
        <a:lstStyle/>
        <a:p>
          <a:endParaRPr lang="fr-FR"/>
        </a:p>
      </dgm:t>
    </dgm:pt>
    <dgm:pt modelId="{2531C2BD-46BE-A645-9ECC-7164A4FD48FC}">
      <dgm:prSet phldrT="[Texte]" custT="1"/>
      <dgm:spPr/>
      <dgm:t>
        <a:bodyPr/>
        <a:lstStyle/>
        <a:p>
          <a:r>
            <a:rPr lang="fr-FR" sz="1400" b="1" dirty="0"/>
            <a:t>Conception</a:t>
          </a:r>
        </a:p>
      </dgm:t>
    </dgm:pt>
    <dgm:pt modelId="{4125BF62-9027-FC40-BF03-37946A4E9B78}" type="parTrans" cxnId="{A3D3229B-1F9A-5D49-90AF-746E9EA25199}">
      <dgm:prSet/>
      <dgm:spPr/>
      <dgm:t>
        <a:bodyPr/>
        <a:lstStyle/>
        <a:p>
          <a:endParaRPr lang="fr-FR"/>
        </a:p>
      </dgm:t>
    </dgm:pt>
    <dgm:pt modelId="{00748A6C-B1FF-BE4A-98F7-DFCC12F3FB2E}" type="sibTrans" cxnId="{A3D3229B-1F9A-5D49-90AF-746E9EA25199}">
      <dgm:prSet/>
      <dgm:spPr/>
      <dgm:t>
        <a:bodyPr/>
        <a:lstStyle/>
        <a:p>
          <a:endParaRPr lang="fr-FR"/>
        </a:p>
      </dgm:t>
    </dgm:pt>
    <dgm:pt modelId="{EE6B921D-9A10-5E4E-A0C6-E902FD434D2C}">
      <dgm:prSet phldrT="[Texte]" custT="1"/>
      <dgm:spPr/>
      <dgm:t>
        <a:bodyPr/>
        <a:lstStyle/>
        <a:p>
          <a:r>
            <a:rPr lang="en-GB" sz="1400" b="1" noProof="0" dirty="0"/>
            <a:t>Development</a:t>
          </a:r>
        </a:p>
      </dgm:t>
    </dgm:pt>
    <dgm:pt modelId="{6BD42C1C-9362-574E-9DEC-802CCA716F90}" type="parTrans" cxnId="{60558B50-17D8-CE4E-A96E-AF7F3FA4E4A4}">
      <dgm:prSet/>
      <dgm:spPr/>
      <dgm:t>
        <a:bodyPr/>
        <a:lstStyle/>
        <a:p>
          <a:endParaRPr lang="fr-FR"/>
        </a:p>
      </dgm:t>
    </dgm:pt>
    <dgm:pt modelId="{43B3A523-5251-6E45-A562-7D7B3A3B7998}" type="sibTrans" cxnId="{60558B50-17D8-CE4E-A96E-AF7F3FA4E4A4}">
      <dgm:prSet/>
      <dgm:spPr/>
      <dgm:t>
        <a:bodyPr/>
        <a:lstStyle/>
        <a:p>
          <a:endParaRPr lang="fr-FR"/>
        </a:p>
      </dgm:t>
    </dgm:pt>
    <dgm:pt modelId="{37CE5AC4-6317-2345-AD17-D7FC084B8641}">
      <dgm:prSet phldrT="[Texte]" custT="1"/>
      <dgm:spPr/>
      <dgm:t>
        <a:bodyPr/>
        <a:lstStyle/>
        <a:p>
          <a:r>
            <a:rPr lang="fr-FR" sz="1400" b="1" dirty="0"/>
            <a:t>OER </a:t>
          </a:r>
          <a:r>
            <a:rPr lang="fr-FR" sz="1400" b="1" dirty="0" err="1"/>
            <a:t>discovery</a:t>
          </a:r>
          <a:endParaRPr lang="fr-FR" sz="1400" b="1" dirty="0"/>
        </a:p>
      </dgm:t>
    </dgm:pt>
    <dgm:pt modelId="{6E4929A8-A343-B340-9BBE-C2C330F3062C}" type="parTrans" cxnId="{D628172B-6F53-6A4C-A52C-2E7479775AE2}">
      <dgm:prSet/>
      <dgm:spPr/>
      <dgm:t>
        <a:bodyPr/>
        <a:lstStyle/>
        <a:p>
          <a:endParaRPr lang="fr-FR"/>
        </a:p>
      </dgm:t>
    </dgm:pt>
    <dgm:pt modelId="{9821E44B-0B5D-3945-93CF-5973AD89B380}" type="sibTrans" cxnId="{D628172B-6F53-6A4C-A52C-2E7479775AE2}">
      <dgm:prSet/>
      <dgm:spPr/>
      <dgm:t>
        <a:bodyPr/>
        <a:lstStyle/>
        <a:p>
          <a:endParaRPr lang="fr-FR"/>
        </a:p>
      </dgm:t>
    </dgm:pt>
    <dgm:pt modelId="{13C3DD82-6CE0-B448-AA36-71BBB5F74D05}">
      <dgm:prSet phldrT="[Texte]" custT="1"/>
      <dgm:spPr/>
      <dgm:t>
        <a:bodyPr/>
        <a:lstStyle/>
        <a:p>
          <a:r>
            <a:rPr lang="fr-FR" sz="1400" b="1" dirty="0" err="1"/>
            <a:t>Dissemination</a:t>
          </a:r>
          <a:endParaRPr lang="fr-FR" sz="1400" b="1" dirty="0"/>
        </a:p>
      </dgm:t>
    </dgm:pt>
    <dgm:pt modelId="{0A4E8357-0DFC-CE40-96F6-7228D8E31A7B}" type="parTrans" cxnId="{50014C6D-B19B-B24B-9DE0-BA36EE95BFF0}">
      <dgm:prSet/>
      <dgm:spPr/>
      <dgm:t>
        <a:bodyPr/>
        <a:lstStyle/>
        <a:p>
          <a:endParaRPr lang="fr-FR"/>
        </a:p>
      </dgm:t>
    </dgm:pt>
    <dgm:pt modelId="{2B613891-BE89-4F42-B24A-8A9D845147F0}" type="sibTrans" cxnId="{50014C6D-B19B-B24B-9DE0-BA36EE95BFF0}">
      <dgm:prSet/>
      <dgm:spPr/>
      <dgm:t>
        <a:bodyPr/>
        <a:lstStyle/>
        <a:p>
          <a:endParaRPr lang="fr-FR"/>
        </a:p>
      </dgm:t>
    </dgm:pt>
    <dgm:pt modelId="{E0CECB7E-6145-4E41-AC3C-9FBD3597617D}" type="pres">
      <dgm:prSet presAssocID="{91B9F7F1-DC77-C445-886E-15E0DA1F2B71}" presName="theList" presStyleCnt="0">
        <dgm:presLayoutVars>
          <dgm:dir/>
          <dgm:animLvl val="lvl"/>
          <dgm:resizeHandles val="exact"/>
        </dgm:presLayoutVars>
      </dgm:prSet>
      <dgm:spPr/>
    </dgm:pt>
    <dgm:pt modelId="{ACD3216D-FC7D-1941-A5EE-60CCBCCE4DA6}" type="pres">
      <dgm:prSet presAssocID="{865EA870-0D53-8340-B751-45627F5AAACF}" presName="compNode" presStyleCnt="0"/>
      <dgm:spPr/>
    </dgm:pt>
    <dgm:pt modelId="{407C324B-D6CC-104F-942D-98B7C9F64C5E}" type="pres">
      <dgm:prSet presAssocID="{865EA870-0D53-8340-B751-45627F5AAACF}" presName="noGeometry" presStyleCnt="0"/>
      <dgm:spPr/>
    </dgm:pt>
    <dgm:pt modelId="{3AC08670-5415-D740-8DEF-E1535774C01D}" type="pres">
      <dgm:prSet presAssocID="{865EA870-0D53-8340-B751-45627F5AAACF}" presName="childTextVisible" presStyleLbl="bgAccFollowNode1" presStyleIdx="0" presStyleCnt="5">
        <dgm:presLayoutVars>
          <dgm:bulletEnabled val="1"/>
        </dgm:presLayoutVars>
      </dgm:prSet>
      <dgm:spPr/>
    </dgm:pt>
    <dgm:pt modelId="{F7410DA8-E2CC-B04C-A34C-3C0E698E3B60}" type="pres">
      <dgm:prSet presAssocID="{865EA870-0D53-8340-B751-45627F5AAACF}" presName="childTextHidden" presStyleLbl="bgAccFollowNode1" presStyleIdx="0" presStyleCnt="5"/>
      <dgm:spPr/>
    </dgm:pt>
    <dgm:pt modelId="{CCBAE806-3E61-8141-9648-FB4727751A62}" type="pres">
      <dgm:prSet presAssocID="{865EA870-0D53-8340-B751-45627F5AAACF}" presName="parentText" presStyleLbl="node1" presStyleIdx="0" presStyleCnt="5" custScaleX="216490" custScaleY="216490">
        <dgm:presLayoutVars>
          <dgm:chMax val="1"/>
          <dgm:bulletEnabled val="1"/>
        </dgm:presLayoutVars>
      </dgm:prSet>
      <dgm:spPr/>
    </dgm:pt>
    <dgm:pt modelId="{084F4753-C5FD-2949-BB72-18343ACD4385}" type="pres">
      <dgm:prSet presAssocID="{865EA870-0D53-8340-B751-45627F5AAACF}" presName="aSpace" presStyleCnt="0"/>
      <dgm:spPr/>
    </dgm:pt>
    <dgm:pt modelId="{226A9D4C-D740-A242-8389-F1EA410A03F0}" type="pres">
      <dgm:prSet presAssocID="{37CE5AC4-6317-2345-AD17-D7FC084B8641}" presName="compNode" presStyleCnt="0"/>
      <dgm:spPr/>
    </dgm:pt>
    <dgm:pt modelId="{C60A5EB7-D92F-D045-8E32-669C3FDAB165}" type="pres">
      <dgm:prSet presAssocID="{37CE5AC4-6317-2345-AD17-D7FC084B8641}" presName="noGeometry" presStyleCnt="0"/>
      <dgm:spPr/>
    </dgm:pt>
    <dgm:pt modelId="{873BB3ED-A118-DE45-89D3-01D987596032}" type="pres">
      <dgm:prSet presAssocID="{37CE5AC4-6317-2345-AD17-D7FC084B8641}" presName="childTextVisible" presStyleLbl="bgAccFollowNode1" presStyleIdx="1" presStyleCnt="5">
        <dgm:presLayoutVars>
          <dgm:bulletEnabled val="1"/>
        </dgm:presLayoutVars>
      </dgm:prSet>
      <dgm:spPr/>
    </dgm:pt>
    <dgm:pt modelId="{739C9513-8BD7-5347-9AC4-FAE9BFF3A43C}" type="pres">
      <dgm:prSet presAssocID="{37CE5AC4-6317-2345-AD17-D7FC084B8641}" presName="childTextHidden" presStyleLbl="bgAccFollowNode1" presStyleIdx="1" presStyleCnt="5"/>
      <dgm:spPr/>
    </dgm:pt>
    <dgm:pt modelId="{38B45E83-D333-D745-9750-7D5DD9727E88}" type="pres">
      <dgm:prSet presAssocID="{37CE5AC4-6317-2345-AD17-D7FC084B8641}" presName="parentText" presStyleLbl="node1" presStyleIdx="1" presStyleCnt="5" custScaleX="223408" custScaleY="223408">
        <dgm:presLayoutVars>
          <dgm:chMax val="1"/>
          <dgm:bulletEnabled val="1"/>
        </dgm:presLayoutVars>
      </dgm:prSet>
      <dgm:spPr/>
    </dgm:pt>
    <dgm:pt modelId="{C9FEFD50-A4C6-B446-9B30-CB532B808C0D}" type="pres">
      <dgm:prSet presAssocID="{37CE5AC4-6317-2345-AD17-D7FC084B8641}" presName="aSpace" presStyleCnt="0"/>
      <dgm:spPr/>
    </dgm:pt>
    <dgm:pt modelId="{74C6CAB9-0424-0140-B37D-7D075F1A60D4}" type="pres">
      <dgm:prSet presAssocID="{2531C2BD-46BE-A645-9ECC-7164A4FD48FC}" presName="compNode" presStyleCnt="0"/>
      <dgm:spPr/>
    </dgm:pt>
    <dgm:pt modelId="{71283C6B-FABD-2245-97DD-ADDFED42622B}" type="pres">
      <dgm:prSet presAssocID="{2531C2BD-46BE-A645-9ECC-7164A4FD48FC}" presName="noGeometry" presStyleCnt="0"/>
      <dgm:spPr/>
    </dgm:pt>
    <dgm:pt modelId="{B478FA18-3ABE-0D4A-874C-968B42066344}" type="pres">
      <dgm:prSet presAssocID="{2531C2BD-46BE-A645-9ECC-7164A4FD48FC}" presName="childTextVisible" presStyleLbl="bgAccFollowNode1" presStyleIdx="2" presStyleCnt="5">
        <dgm:presLayoutVars>
          <dgm:bulletEnabled val="1"/>
        </dgm:presLayoutVars>
      </dgm:prSet>
      <dgm:spPr/>
    </dgm:pt>
    <dgm:pt modelId="{C129064F-5711-314F-8CBE-90BE83D1CD3E}" type="pres">
      <dgm:prSet presAssocID="{2531C2BD-46BE-A645-9ECC-7164A4FD48FC}" presName="childTextHidden" presStyleLbl="bgAccFollowNode1" presStyleIdx="2" presStyleCnt="5"/>
      <dgm:spPr/>
    </dgm:pt>
    <dgm:pt modelId="{A89E804C-47FD-C045-9834-A4D486E566AD}" type="pres">
      <dgm:prSet presAssocID="{2531C2BD-46BE-A645-9ECC-7164A4FD48FC}" presName="parentText" presStyleLbl="node1" presStyleIdx="2" presStyleCnt="5" custScaleX="226315" custScaleY="226315">
        <dgm:presLayoutVars>
          <dgm:chMax val="1"/>
          <dgm:bulletEnabled val="1"/>
        </dgm:presLayoutVars>
      </dgm:prSet>
      <dgm:spPr/>
    </dgm:pt>
    <dgm:pt modelId="{8DD80B6A-8C49-894D-B3C1-5E88509948D9}" type="pres">
      <dgm:prSet presAssocID="{2531C2BD-46BE-A645-9ECC-7164A4FD48FC}" presName="aSpace" presStyleCnt="0"/>
      <dgm:spPr/>
    </dgm:pt>
    <dgm:pt modelId="{FFC4F6EB-2DB0-9D40-8073-D781F8BA7C43}" type="pres">
      <dgm:prSet presAssocID="{EE6B921D-9A10-5E4E-A0C6-E902FD434D2C}" presName="compNode" presStyleCnt="0"/>
      <dgm:spPr/>
    </dgm:pt>
    <dgm:pt modelId="{F23A82F0-C074-CD40-8883-7E2783B0ED08}" type="pres">
      <dgm:prSet presAssocID="{EE6B921D-9A10-5E4E-A0C6-E902FD434D2C}" presName="noGeometry" presStyleCnt="0"/>
      <dgm:spPr/>
    </dgm:pt>
    <dgm:pt modelId="{23C88D3C-B6A0-1B44-ABFD-675FEF299B62}" type="pres">
      <dgm:prSet presAssocID="{EE6B921D-9A10-5E4E-A0C6-E902FD434D2C}" presName="childTextVisible" presStyleLbl="bgAccFollowNode1" presStyleIdx="3" presStyleCnt="5">
        <dgm:presLayoutVars>
          <dgm:bulletEnabled val="1"/>
        </dgm:presLayoutVars>
      </dgm:prSet>
      <dgm:spPr/>
    </dgm:pt>
    <dgm:pt modelId="{D170420D-DE1F-7D4B-87AC-899FDE0AFEE7}" type="pres">
      <dgm:prSet presAssocID="{EE6B921D-9A10-5E4E-A0C6-E902FD434D2C}" presName="childTextHidden" presStyleLbl="bgAccFollowNode1" presStyleIdx="3" presStyleCnt="5"/>
      <dgm:spPr/>
    </dgm:pt>
    <dgm:pt modelId="{66E2F07A-4F0F-C246-800C-2A638B3F55E7}" type="pres">
      <dgm:prSet presAssocID="{EE6B921D-9A10-5E4E-A0C6-E902FD434D2C}" presName="parentText" presStyleLbl="node1" presStyleIdx="3" presStyleCnt="5" custScaleX="233369" custScaleY="233369">
        <dgm:presLayoutVars>
          <dgm:chMax val="1"/>
          <dgm:bulletEnabled val="1"/>
        </dgm:presLayoutVars>
      </dgm:prSet>
      <dgm:spPr/>
    </dgm:pt>
    <dgm:pt modelId="{690A2D77-434C-2A47-8B46-B03B88700BB5}" type="pres">
      <dgm:prSet presAssocID="{EE6B921D-9A10-5E4E-A0C6-E902FD434D2C}" presName="aSpace" presStyleCnt="0"/>
      <dgm:spPr/>
    </dgm:pt>
    <dgm:pt modelId="{23BEC387-EFB0-F74D-9F33-AEB5D3376EA0}" type="pres">
      <dgm:prSet presAssocID="{13C3DD82-6CE0-B448-AA36-71BBB5F74D05}" presName="compNode" presStyleCnt="0"/>
      <dgm:spPr/>
    </dgm:pt>
    <dgm:pt modelId="{D7FC41FD-372C-4147-9482-BD5A37084E02}" type="pres">
      <dgm:prSet presAssocID="{13C3DD82-6CE0-B448-AA36-71BBB5F74D05}" presName="noGeometry" presStyleCnt="0"/>
      <dgm:spPr/>
    </dgm:pt>
    <dgm:pt modelId="{9BA1AA2C-FAAD-BE44-960E-272257072F96}" type="pres">
      <dgm:prSet presAssocID="{13C3DD82-6CE0-B448-AA36-71BBB5F74D05}" presName="childTextVisible" presStyleLbl="bgAccFollowNode1" presStyleIdx="4" presStyleCnt="5">
        <dgm:presLayoutVars>
          <dgm:bulletEnabled val="1"/>
        </dgm:presLayoutVars>
      </dgm:prSet>
      <dgm:spPr/>
    </dgm:pt>
    <dgm:pt modelId="{A828A749-5971-8E40-B835-0099C8CA8571}" type="pres">
      <dgm:prSet presAssocID="{13C3DD82-6CE0-B448-AA36-71BBB5F74D05}" presName="childTextHidden" presStyleLbl="bgAccFollowNode1" presStyleIdx="4" presStyleCnt="5"/>
      <dgm:spPr/>
    </dgm:pt>
    <dgm:pt modelId="{21CD9F7F-5DDE-4B48-8CF9-D4940FEC49D0}" type="pres">
      <dgm:prSet presAssocID="{13C3DD82-6CE0-B448-AA36-71BBB5F74D05}" presName="parentText" presStyleLbl="node1" presStyleIdx="4" presStyleCnt="5" custScaleX="233369" custScaleY="233369">
        <dgm:presLayoutVars>
          <dgm:chMax val="1"/>
          <dgm:bulletEnabled val="1"/>
        </dgm:presLayoutVars>
      </dgm:prSet>
      <dgm:spPr/>
    </dgm:pt>
  </dgm:ptLst>
  <dgm:cxnLst>
    <dgm:cxn modelId="{D628172B-6F53-6A4C-A52C-2E7479775AE2}" srcId="{91B9F7F1-DC77-C445-886E-15E0DA1F2B71}" destId="{37CE5AC4-6317-2345-AD17-D7FC084B8641}" srcOrd="1" destOrd="0" parTransId="{6E4929A8-A343-B340-9BBE-C2C330F3062C}" sibTransId="{9821E44B-0B5D-3945-93CF-5973AD89B380}"/>
    <dgm:cxn modelId="{F96E6B47-2E4C-684B-807C-686D35EE8C9C}" type="presOf" srcId="{EE6B921D-9A10-5E4E-A0C6-E902FD434D2C}" destId="{66E2F07A-4F0F-C246-800C-2A638B3F55E7}" srcOrd="0" destOrd="0" presId="urn:microsoft.com/office/officeart/2005/8/layout/hProcess6"/>
    <dgm:cxn modelId="{50014C6D-B19B-B24B-9DE0-BA36EE95BFF0}" srcId="{91B9F7F1-DC77-C445-886E-15E0DA1F2B71}" destId="{13C3DD82-6CE0-B448-AA36-71BBB5F74D05}" srcOrd="4" destOrd="0" parTransId="{0A4E8357-0DFC-CE40-96F6-7228D8E31A7B}" sibTransId="{2B613891-BE89-4F42-B24A-8A9D845147F0}"/>
    <dgm:cxn modelId="{60558B50-17D8-CE4E-A96E-AF7F3FA4E4A4}" srcId="{91B9F7F1-DC77-C445-886E-15E0DA1F2B71}" destId="{EE6B921D-9A10-5E4E-A0C6-E902FD434D2C}" srcOrd="3" destOrd="0" parTransId="{6BD42C1C-9362-574E-9DEC-802CCA716F90}" sibTransId="{43B3A523-5251-6E45-A562-7D7B3A3B7998}"/>
    <dgm:cxn modelId="{4E4D3E56-AFA6-8248-AF6A-01348D6B51C3}" type="presOf" srcId="{91B9F7F1-DC77-C445-886E-15E0DA1F2B71}" destId="{E0CECB7E-6145-4E41-AC3C-9FBD3597617D}" srcOrd="0" destOrd="0" presId="urn:microsoft.com/office/officeart/2005/8/layout/hProcess6"/>
    <dgm:cxn modelId="{5602A67C-79DA-0143-9EC6-BC0198BDEA8A}" type="presOf" srcId="{2531C2BD-46BE-A645-9ECC-7164A4FD48FC}" destId="{A89E804C-47FD-C045-9834-A4D486E566AD}" srcOrd="0" destOrd="0" presId="urn:microsoft.com/office/officeart/2005/8/layout/hProcess6"/>
    <dgm:cxn modelId="{DB174C87-3449-624A-9AEA-B29E6342BAF2}" srcId="{91B9F7F1-DC77-C445-886E-15E0DA1F2B71}" destId="{865EA870-0D53-8340-B751-45627F5AAACF}" srcOrd="0" destOrd="0" parTransId="{1CA61A7A-61C0-EE4D-801D-EBCF81831EF4}" sibTransId="{38F26BFA-38BC-A643-A647-4E39015899DC}"/>
    <dgm:cxn modelId="{1BA5DA95-622B-3649-A822-266F82724F8A}" type="presOf" srcId="{13C3DD82-6CE0-B448-AA36-71BBB5F74D05}" destId="{21CD9F7F-5DDE-4B48-8CF9-D4940FEC49D0}" srcOrd="0" destOrd="0" presId="urn:microsoft.com/office/officeart/2005/8/layout/hProcess6"/>
    <dgm:cxn modelId="{A3D3229B-1F9A-5D49-90AF-746E9EA25199}" srcId="{91B9F7F1-DC77-C445-886E-15E0DA1F2B71}" destId="{2531C2BD-46BE-A645-9ECC-7164A4FD48FC}" srcOrd="2" destOrd="0" parTransId="{4125BF62-9027-FC40-BF03-37946A4E9B78}" sibTransId="{00748A6C-B1FF-BE4A-98F7-DFCC12F3FB2E}"/>
    <dgm:cxn modelId="{23455BB8-0F3B-1043-B380-11F1DDDEC267}" type="presOf" srcId="{865EA870-0D53-8340-B751-45627F5AAACF}" destId="{CCBAE806-3E61-8141-9648-FB4727751A62}" srcOrd="0" destOrd="0" presId="urn:microsoft.com/office/officeart/2005/8/layout/hProcess6"/>
    <dgm:cxn modelId="{1F1938FA-B920-694A-99A0-36E115F11E93}" type="presOf" srcId="{37CE5AC4-6317-2345-AD17-D7FC084B8641}" destId="{38B45E83-D333-D745-9750-7D5DD9727E88}" srcOrd="0" destOrd="0" presId="urn:microsoft.com/office/officeart/2005/8/layout/hProcess6"/>
    <dgm:cxn modelId="{9D2DC8DE-EFE5-134B-912F-93718BAD0080}" type="presParOf" srcId="{E0CECB7E-6145-4E41-AC3C-9FBD3597617D}" destId="{ACD3216D-FC7D-1941-A5EE-60CCBCCE4DA6}" srcOrd="0" destOrd="0" presId="urn:microsoft.com/office/officeart/2005/8/layout/hProcess6"/>
    <dgm:cxn modelId="{C6F12B53-7A8B-C14E-9C55-DB0C22239103}" type="presParOf" srcId="{ACD3216D-FC7D-1941-A5EE-60CCBCCE4DA6}" destId="{407C324B-D6CC-104F-942D-98B7C9F64C5E}" srcOrd="0" destOrd="0" presId="urn:microsoft.com/office/officeart/2005/8/layout/hProcess6"/>
    <dgm:cxn modelId="{9BD63254-F3D7-0941-8F8D-04C8A94BD03E}" type="presParOf" srcId="{ACD3216D-FC7D-1941-A5EE-60CCBCCE4DA6}" destId="{3AC08670-5415-D740-8DEF-E1535774C01D}" srcOrd="1" destOrd="0" presId="urn:microsoft.com/office/officeart/2005/8/layout/hProcess6"/>
    <dgm:cxn modelId="{AC1E43C7-76B8-F34F-A3BC-3BCEA4F63542}" type="presParOf" srcId="{ACD3216D-FC7D-1941-A5EE-60CCBCCE4DA6}" destId="{F7410DA8-E2CC-B04C-A34C-3C0E698E3B60}" srcOrd="2" destOrd="0" presId="urn:microsoft.com/office/officeart/2005/8/layout/hProcess6"/>
    <dgm:cxn modelId="{D4BDA9E3-0EBC-284B-9054-AD7F5C304C36}" type="presParOf" srcId="{ACD3216D-FC7D-1941-A5EE-60CCBCCE4DA6}" destId="{CCBAE806-3E61-8141-9648-FB4727751A62}" srcOrd="3" destOrd="0" presId="urn:microsoft.com/office/officeart/2005/8/layout/hProcess6"/>
    <dgm:cxn modelId="{B9E263DC-A127-744D-9822-982C25738199}" type="presParOf" srcId="{E0CECB7E-6145-4E41-AC3C-9FBD3597617D}" destId="{084F4753-C5FD-2949-BB72-18343ACD4385}" srcOrd="1" destOrd="0" presId="urn:microsoft.com/office/officeart/2005/8/layout/hProcess6"/>
    <dgm:cxn modelId="{782E8F8C-2247-F643-A79B-3FFC2F0A59CF}" type="presParOf" srcId="{E0CECB7E-6145-4E41-AC3C-9FBD3597617D}" destId="{226A9D4C-D740-A242-8389-F1EA410A03F0}" srcOrd="2" destOrd="0" presId="urn:microsoft.com/office/officeart/2005/8/layout/hProcess6"/>
    <dgm:cxn modelId="{7C5232E3-FE59-7A4C-A478-5FE72742299C}" type="presParOf" srcId="{226A9D4C-D740-A242-8389-F1EA410A03F0}" destId="{C60A5EB7-D92F-D045-8E32-669C3FDAB165}" srcOrd="0" destOrd="0" presId="urn:microsoft.com/office/officeart/2005/8/layout/hProcess6"/>
    <dgm:cxn modelId="{29214A64-6C25-B642-B448-9F0BC8F4E00C}" type="presParOf" srcId="{226A9D4C-D740-A242-8389-F1EA410A03F0}" destId="{873BB3ED-A118-DE45-89D3-01D987596032}" srcOrd="1" destOrd="0" presId="urn:microsoft.com/office/officeart/2005/8/layout/hProcess6"/>
    <dgm:cxn modelId="{A4EA5691-6B68-C141-8C00-8E5BF80625AB}" type="presParOf" srcId="{226A9D4C-D740-A242-8389-F1EA410A03F0}" destId="{739C9513-8BD7-5347-9AC4-FAE9BFF3A43C}" srcOrd="2" destOrd="0" presId="urn:microsoft.com/office/officeart/2005/8/layout/hProcess6"/>
    <dgm:cxn modelId="{04307C97-3699-214C-B83A-E6A882290CF7}" type="presParOf" srcId="{226A9D4C-D740-A242-8389-F1EA410A03F0}" destId="{38B45E83-D333-D745-9750-7D5DD9727E88}" srcOrd="3" destOrd="0" presId="urn:microsoft.com/office/officeart/2005/8/layout/hProcess6"/>
    <dgm:cxn modelId="{7702F15E-7E65-104E-9A20-EABFD9D461C7}" type="presParOf" srcId="{E0CECB7E-6145-4E41-AC3C-9FBD3597617D}" destId="{C9FEFD50-A4C6-B446-9B30-CB532B808C0D}" srcOrd="3" destOrd="0" presId="urn:microsoft.com/office/officeart/2005/8/layout/hProcess6"/>
    <dgm:cxn modelId="{67E2022A-8BDA-604E-AD29-C7A824A211FA}" type="presParOf" srcId="{E0CECB7E-6145-4E41-AC3C-9FBD3597617D}" destId="{74C6CAB9-0424-0140-B37D-7D075F1A60D4}" srcOrd="4" destOrd="0" presId="urn:microsoft.com/office/officeart/2005/8/layout/hProcess6"/>
    <dgm:cxn modelId="{56D6597A-7B51-9E4A-AB9A-3CDB60FB4B14}" type="presParOf" srcId="{74C6CAB9-0424-0140-B37D-7D075F1A60D4}" destId="{71283C6B-FABD-2245-97DD-ADDFED42622B}" srcOrd="0" destOrd="0" presId="urn:microsoft.com/office/officeart/2005/8/layout/hProcess6"/>
    <dgm:cxn modelId="{A7911248-6D5C-F543-90D5-F054F33C1A36}" type="presParOf" srcId="{74C6CAB9-0424-0140-B37D-7D075F1A60D4}" destId="{B478FA18-3ABE-0D4A-874C-968B42066344}" srcOrd="1" destOrd="0" presId="urn:microsoft.com/office/officeart/2005/8/layout/hProcess6"/>
    <dgm:cxn modelId="{22C1A7E6-318A-904C-AFEF-A34C9F19F057}" type="presParOf" srcId="{74C6CAB9-0424-0140-B37D-7D075F1A60D4}" destId="{C129064F-5711-314F-8CBE-90BE83D1CD3E}" srcOrd="2" destOrd="0" presId="urn:microsoft.com/office/officeart/2005/8/layout/hProcess6"/>
    <dgm:cxn modelId="{BBE10A23-34A9-D04F-8513-2EE83885CB26}" type="presParOf" srcId="{74C6CAB9-0424-0140-B37D-7D075F1A60D4}" destId="{A89E804C-47FD-C045-9834-A4D486E566AD}" srcOrd="3" destOrd="0" presId="urn:microsoft.com/office/officeart/2005/8/layout/hProcess6"/>
    <dgm:cxn modelId="{610EC22C-3B96-FE45-8C83-6D676E9F4501}" type="presParOf" srcId="{E0CECB7E-6145-4E41-AC3C-9FBD3597617D}" destId="{8DD80B6A-8C49-894D-B3C1-5E88509948D9}" srcOrd="5" destOrd="0" presId="urn:microsoft.com/office/officeart/2005/8/layout/hProcess6"/>
    <dgm:cxn modelId="{00991F6B-4E0C-084E-847C-58F9A5BDDDB7}" type="presParOf" srcId="{E0CECB7E-6145-4E41-AC3C-9FBD3597617D}" destId="{FFC4F6EB-2DB0-9D40-8073-D781F8BA7C43}" srcOrd="6" destOrd="0" presId="urn:microsoft.com/office/officeart/2005/8/layout/hProcess6"/>
    <dgm:cxn modelId="{59C495A1-F3B1-C54A-9C2E-45F3391372DF}" type="presParOf" srcId="{FFC4F6EB-2DB0-9D40-8073-D781F8BA7C43}" destId="{F23A82F0-C074-CD40-8883-7E2783B0ED08}" srcOrd="0" destOrd="0" presId="urn:microsoft.com/office/officeart/2005/8/layout/hProcess6"/>
    <dgm:cxn modelId="{CB5C92D8-AB18-B641-A191-2DB6808944E4}" type="presParOf" srcId="{FFC4F6EB-2DB0-9D40-8073-D781F8BA7C43}" destId="{23C88D3C-B6A0-1B44-ABFD-675FEF299B62}" srcOrd="1" destOrd="0" presId="urn:microsoft.com/office/officeart/2005/8/layout/hProcess6"/>
    <dgm:cxn modelId="{0757CC20-D227-2744-8A72-9F46CB175889}" type="presParOf" srcId="{FFC4F6EB-2DB0-9D40-8073-D781F8BA7C43}" destId="{D170420D-DE1F-7D4B-87AC-899FDE0AFEE7}" srcOrd="2" destOrd="0" presId="urn:microsoft.com/office/officeart/2005/8/layout/hProcess6"/>
    <dgm:cxn modelId="{562BE36B-2519-BD42-B91B-EFB9AE9C540A}" type="presParOf" srcId="{FFC4F6EB-2DB0-9D40-8073-D781F8BA7C43}" destId="{66E2F07A-4F0F-C246-800C-2A638B3F55E7}" srcOrd="3" destOrd="0" presId="urn:microsoft.com/office/officeart/2005/8/layout/hProcess6"/>
    <dgm:cxn modelId="{5A7E7261-F4C8-CE40-8567-E883D2057EF7}" type="presParOf" srcId="{E0CECB7E-6145-4E41-AC3C-9FBD3597617D}" destId="{690A2D77-434C-2A47-8B46-B03B88700BB5}" srcOrd="7" destOrd="0" presId="urn:microsoft.com/office/officeart/2005/8/layout/hProcess6"/>
    <dgm:cxn modelId="{8A3D4ED9-338C-664C-BA9A-9810D4878F15}" type="presParOf" srcId="{E0CECB7E-6145-4E41-AC3C-9FBD3597617D}" destId="{23BEC387-EFB0-F74D-9F33-AEB5D3376EA0}" srcOrd="8" destOrd="0" presId="urn:microsoft.com/office/officeart/2005/8/layout/hProcess6"/>
    <dgm:cxn modelId="{09633052-F059-104E-9C1D-73841ACCA5B1}" type="presParOf" srcId="{23BEC387-EFB0-F74D-9F33-AEB5D3376EA0}" destId="{D7FC41FD-372C-4147-9482-BD5A37084E02}" srcOrd="0" destOrd="0" presId="urn:microsoft.com/office/officeart/2005/8/layout/hProcess6"/>
    <dgm:cxn modelId="{B6D1A61C-CB9F-DA49-AA8A-170422A31F70}" type="presParOf" srcId="{23BEC387-EFB0-F74D-9F33-AEB5D3376EA0}" destId="{9BA1AA2C-FAAD-BE44-960E-272257072F96}" srcOrd="1" destOrd="0" presId="urn:microsoft.com/office/officeart/2005/8/layout/hProcess6"/>
    <dgm:cxn modelId="{E65D2486-43CB-AC43-A7D7-A106BCE52C4F}" type="presParOf" srcId="{23BEC387-EFB0-F74D-9F33-AEB5D3376EA0}" destId="{A828A749-5971-8E40-B835-0099C8CA8571}" srcOrd="2" destOrd="0" presId="urn:microsoft.com/office/officeart/2005/8/layout/hProcess6"/>
    <dgm:cxn modelId="{B1A742B3-7DE5-994E-92C7-63799BE24658}" type="presParOf" srcId="{23BEC387-EFB0-F74D-9F33-AEB5D3376EA0}" destId="{21CD9F7F-5DDE-4B48-8CF9-D4940FEC49D0}"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EC0B6-11C6-49EE-A299-6E6A0B5EC822}">
      <dsp:nvSpPr>
        <dsp:cNvPr id="0" name=""/>
        <dsp:cNvSpPr/>
      </dsp:nvSpPr>
      <dsp:spPr>
        <a:xfrm>
          <a:off x="1391868" y="0"/>
          <a:ext cx="1391867" cy="993004"/>
        </a:xfrm>
        <a:prstGeom prst="trapezoid">
          <a:avLst>
            <a:gd name="adj" fmla="val 70084"/>
          </a:avLst>
        </a:prstGeom>
        <a:noFill/>
        <a:ln w="1905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100000"/>
            </a:lnSpc>
            <a:spcBef>
              <a:spcPct val="0"/>
            </a:spcBef>
            <a:spcAft>
              <a:spcPts val="0"/>
            </a:spcAft>
            <a:buNone/>
          </a:pPr>
          <a:r>
            <a:rPr lang="fr-CH" sz="2600" kern="1200" dirty="0"/>
            <a:t>Policy &amp; </a:t>
          </a:r>
        </a:p>
        <a:p>
          <a:pPr marL="0" lvl="0" indent="0" algn="ctr" defTabSz="1155700">
            <a:lnSpc>
              <a:spcPct val="100000"/>
            </a:lnSpc>
            <a:spcBef>
              <a:spcPct val="0"/>
            </a:spcBef>
            <a:spcAft>
              <a:spcPts val="0"/>
            </a:spcAft>
            <a:buNone/>
          </a:pPr>
          <a:r>
            <a:rPr lang="fr-CH" sz="2600" kern="1200" dirty="0"/>
            <a:t>Practice </a:t>
          </a:r>
        </a:p>
      </dsp:txBody>
      <dsp:txXfrm>
        <a:off x="1391868" y="0"/>
        <a:ext cx="1391867" cy="993004"/>
      </dsp:txXfrm>
    </dsp:sp>
    <dsp:sp modelId="{137842DF-0637-4898-A57D-646C6686EA90}">
      <dsp:nvSpPr>
        <dsp:cNvPr id="0" name=""/>
        <dsp:cNvSpPr/>
      </dsp:nvSpPr>
      <dsp:spPr>
        <a:xfrm>
          <a:off x="695934" y="993004"/>
          <a:ext cx="2783735" cy="993004"/>
        </a:xfrm>
        <a:prstGeom prst="trapezoid">
          <a:avLst>
            <a:gd name="adj" fmla="val 70084"/>
          </a:avLst>
        </a:prstGeom>
        <a:solidFill>
          <a:schemeClr val="tx2">
            <a:lumMod val="40000"/>
            <a:lumOff val="6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fr-CH" sz="2600" kern="1200" dirty="0" err="1">
              <a:solidFill>
                <a:schemeClr val="bg1"/>
              </a:solidFill>
            </a:rPr>
            <a:t>Purpose</a:t>
          </a:r>
          <a:endParaRPr lang="fr-CH" sz="2600" kern="1200" dirty="0">
            <a:solidFill>
              <a:schemeClr val="bg1"/>
            </a:solidFill>
          </a:endParaRPr>
        </a:p>
      </dsp:txBody>
      <dsp:txXfrm>
        <a:off x="1183087" y="993004"/>
        <a:ext cx="1809428" cy="993004"/>
      </dsp:txXfrm>
    </dsp:sp>
    <dsp:sp modelId="{B19FC0E2-B5BB-4346-B4C3-9845C49320FB}">
      <dsp:nvSpPr>
        <dsp:cNvPr id="0" name=""/>
        <dsp:cNvSpPr/>
      </dsp:nvSpPr>
      <dsp:spPr>
        <a:xfrm>
          <a:off x="0" y="1986009"/>
          <a:ext cx="4175604" cy="993004"/>
        </a:xfrm>
        <a:prstGeom prst="trapezoid">
          <a:avLst>
            <a:gd name="adj" fmla="val 70084"/>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fr-CH" sz="2600" kern="1200" dirty="0" err="1">
              <a:solidFill>
                <a:schemeClr val="bg1"/>
              </a:solidFill>
            </a:rPr>
            <a:t>Paradigm</a:t>
          </a:r>
          <a:endParaRPr lang="fr-CH" sz="2600" kern="1200" dirty="0">
            <a:solidFill>
              <a:schemeClr val="bg1"/>
            </a:solidFill>
          </a:endParaRPr>
        </a:p>
      </dsp:txBody>
      <dsp:txXfrm>
        <a:off x="730730" y="1986009"/>
        <a:ext cx="2714142" cy="9930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08670-5415-D740-8DEF-E1535774C01D}">
      <dsp:nvSpPr>
        <dsp:cNvPr id="0" name=""/>
        <dsp:cNvSpPr/>
      </dsp:nvSpPr>
      <dsp:spPr>
        <a:xfrm>
          <a:off x="794291" y="2363067"/>
          <a:ext cx="1459370" cy="1275673"/>
        </a:xfrm>
        <a:prstGeom prst="rightArrow">
          <a:avLst>
            <a:gd name="adj1" fmla="val 70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CCBAE806-3E61-8141-9648-FB4727751A62}">
      <dsp:nvSpPr>
        <dsp:cNvPr id="0" name=""/>
        <dsp:cNvSpPr/>
      </dsp:nvSpPr>
      <dsp:spPr>
        <a:xfrm>
          <a:off x="4443" y="2211056"/>
          <a:ext cx="1579695" cy="1579695"/>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b="1" kern="1200" dirty="0"/>
            <a:t>Need </a:t>
          </a:r>
          <a:r>
            <a:rPr lang="fr-FR" sz="1400" b="1" kern="1200" dirty="0" err="1"/>
            <a:t>definition</a:t>
          </a:r>
          <a:endParaRPr lang="fr-FR" sz="1400" b="1" kern="1200" dirty="0"/>
        </a:p>
      </dsp:txBody>
      <dsp:txXfrm>
        <a:off x="235784" y="2442397"/>
        <a:ext cx="1117013" cy="1117013"/>
      </dsp:txXfrm>
    </dsp:sp>
    <dsp:sp modelId="{873BB3ED-A118-DE45-89D3-01D987596032}">
      <dsp:nvSpPr>
        <dsp:cNvPr id="0" name=""/>
        <dsp:cNvSpPr/>
      </dsp:nvSpPr>
      <dsp:spPr>
        <a:xfrm>
          <a:off x="3159960" y="2363067"/>
          <a:ext cx="1459370" cy="1275673"/>
        </a:xfrm>
        <a:prstGeom prst="rightArrow">
          <a:avLst>
            <a:gd name="adj1" fmla="val 70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38B45E83-D333-D745-9750-7D5DD9727E88}">
      <dsp:nvSpPr>
        <dsp:cNvPr id="0" name=""/>
        <dsp:cNvSpPr/>
      </dsp:nvSpPr>
      <dsp:spPr>
        <a:xfrm>
          <a:off x="2344873" y="2185816"/>
          <a:ext cx="1630175" cy="1630175"/>
        </a:xfrm>
        <a:prstGeom prst="ellipse">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b="1" kern="1200" dirty="0"/>
            <a:t>OER </a:t>
          </a:r>
          <a:r>
            <a:rPr lang="fr-FR" sz="1400" b="1" kern="1200" dirty="0" err="1"/>
            <a:t>discovery</a:t>
          </a:r>
          <a:endParaRPr lang="fr-FR" sz="1400" b="1" kern="1200" dirty="0"/>
        </a:p>
      </dsp:txBody>
      <dsp:txXfrm>
        <a:off x="2583607" y="2424550"/>
        <a:ext cx="1152707" cy="1152707"/>
      </dsp:txXfrm>
    </dsp:sp>
    <dsp:sp modelId="{B478FA18-3ABE-0D4A-874C-968B42066344}">
      <dsp:nvSpPr>
        <dsp:cNvPr id="0" name=""/>
        <dsp:cNvSpPr/>
      </dsp:nvSpPr>
      <dsp:spPr>
        <a:xfrm>
          <a:off x="5536235" y="2363067"/>
          <a:ext cx="1459370" cy="1275673"/>
        </a:xfrm>
        <a:prstGeom prst="rightArrow">
          <a:avLst>
            <a:gd name="adj1" fmla="val 70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A89E804C-47FD-C045-9834-A4D486E566AD}">
      <dsp:nvSpPr>
        <dsp:cNvPr id="0" name=""/>
        <dsp:cNvSpPr/>
      </dsp:nvSpPr>
      <dsp:spPr>
        <a:xfrm>
          <a:off x="4710541" y="2175210"/>
          <a:ext cx="1651387" cy="1651387"/>
        </a:xfrm>
        <a:prstGeom prst="ellipse">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b="1" kern="1200" dirty="0"/>
            <a:t>Conception</a:t>
          </a:r>
        </a:p>
      </dsp:txBody>
      <dsp:txXfrm>
        <a:off x="4952381" y="2417050"/>
        <a:ext cx="1167707" cy="1167707"/>
      </dsp:txXfrm>
    </dsp:sp>
    <dsp:sp modelId="{23C88D3C-B6A0-1B44-ABFD-675FEF299B62}">
      <dsp:nvSpPr>
        <dsp:cNvPr id="0" name=""/>
        <dsp:cNvSpPr/>
      </dsp:nvSpPr>
      <dsp:spPr>
        <a:xfrm>
          <a:off x="7938246" y="2363067"/>
          <a:ext cx="1459370" cy="1275673"/>
        </a:xfrm>
        <a:prstGeom prst="rightArrow">
          <a:avLst>
            <a:gd name="adj1" fmla="val 70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66E2F07A-4F0F-C246-800C-2A638B3F55E7}">
      <dsp:nvSpPr>
        <dsp:cNvPr id="0" name=""/>
        <dsp:cNvSpPr/>
      </dsp:nvSpPr>
      <dsp:spPr>
        <a:xfrm>
          <a:off x="7086816" y="2149474"/>
          <a:ext cx="1702859" cy="1702859"/>
        </a:xfrm>
        <a:prstGeom prst="ellipse">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noProof="0" dirty="0"/>
            <a:t>Development</a:t>
          </a:r>
        </a:p>
      </dsp:txBody>
      <dsp:txXfrm>
        <a:off x="7336194" y="2398852"/>
        <a:ext cx="1204103" cy="1204103"/>
      </dsp:txXfrm>
    </dsp:sp>
    <dsp:sp modelId="{9BA1AA2C-FAAD-BE44-960E-272257072F96}">
      <dsp:nvSpPr>
        <dsp:cNvPr id="0" name=""/>
        <dsp:cNvSpPr/>
      </dsp:nvSpPr>
      <dsp:spPr>
        <a:xfrm>
          <a:off x="10340257" y="2363067"/>
          <a:ext cx="1459370" cy="1275673"/>
        </a:xfrm>
        <a:prstGeom prst="rightArrow">
          <a:avLst>
            <a:gd name="adj1" fmla="val 70000"/>
            <a:gd name="adj2" fmla="val 50000"/>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21CD9F7F-5DDE-4B48-8CF9-D4940FEC49D0}">
      <dsp:nvSpPr>
        <dsp:cNvPr id="0" name=""/>
        <dsp:cNvSpPr/>
      </dsp:nvSpPr>
      <dsp:spPr>
        <a:xfrm>
          <a:off x="9488827" y="2149474"/>
          <a:ext cx="1702859" cy="1702859"/>
        </a:xfrm>
        <a:prstGeom prst="ellipse">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b="1" kern="1200" dirty="0" err="1"/>
            <a:t>Dissemination</a:t>
          </a:r>
          <a:endParaRPr lang="fr-FR" sz="1400" b="1" kern="1200" dirty="0"/>
        </a:p>
      </dsp:txBody>
      <dsp:txXfrm>
        <a:off x="9738205" y="2398852"/>
        <a:ext cx="1204103" cy="120410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5T11:19:23.146"/>
    </inkml:context>
    <inkml:brush xml:id="br0">
      <inkml:brushProperty name="width" value="0.05" units="cm"/>
      <inkml:brushProperty name="height" value="0.05" units="cm"/>
    </inkml:brush>
  </inkml:definitions>
  <inkml:trace contextRef="#ctx0" brushRef="#br0">0 126 24575,'45'0'0,"32"0"0,24 0 0,-19 0 0,10 0 0,10 0 0,15 0-894,-34 0 0,10 0 1,8 0-1,6 0 0,5 0 1,2 0-1,1 0 0,0 0 1,-5 0-1,-4 0 0,-6 0 863,4 0 1,-4 0 0,-4 0 0,-2 0 0,1 0 0,1 0 0,5 0 0,4 0 30,-4 0 0,5 0 0,6 0 0,4 0 0,-1 0 0,1 0 0,-3 0 0,-3 0 0,-7 0 0,-7 0 0,-10 0 0,15 0 0,-11 0 0,-6 0 0,-5 0 0,1 0 502,9 0 0,-1 0 1,-4 0-1,-4 0-502,5 0 0,-3 0 0,-7 0 827,13 0 1,-10 0-828,23 0 0,-43 0 0,-39 0 5667,-7-2-5667,-22-12 741,-14-17-741,-5-4 0,4 7 0,7 12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5T11:19:23.147"/>
    </inkml:context>
    <inkml:brush xml:id="br0">
      <inkml:brushProperty name="width" value="0.05" units="cm"/>
      <inkml:brushProperty name="height" value="0.05" units="cm"/>
    </inkml:brush>
  </inkml:definitions>
  <inkml:trace contextRef="#ctx0" brushRef="#br0">858 477 24575,'-20'0'0,"-23"-7"0,-25-10 0,-18-10 0,39 10 0,0-2 0,0-1 0,-2-2 0,-2-3 0,0-2 0,0-3 0,1-2 0,3-1 0,2-1 0,9 3 0,3 0 0,-12-14 0,19 15 0,14 13 0,9 8 0,8 5 0,6 6 0,7 1 0,2 2 0,-4 1 0,-2-1 0,-2 1 0,27 17 0,-1-5 0,25 20 0,-8-7 0,-1 1 0,-5-2 0,-10-4 0,-10-7 0,-7-6 0,-7-2 0,-5-7-1696,0 7 0,-8-8 0,2 3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5T11:19:23.148"/>
    </inkml:context>
    <inkml:brush xml:id="br0">
      <inkml:brushProperty name="width" value="0.05" units="cm"/>
      <inkml:brushProperty name="height" value="0.05" units="cm"/>
    </inkml:brush>
  </inkml:definitions>
  <inkml:trace contextRef="#ctx0" brushRef="#br0">440 1 24575,'-11'0'0,"-5"0"0,-8 0 0,-5 7 0,-4 12 0,0 12 0,3 8 0,0 0 0,3-1 0,4-7 0,-1-4 0,6-1 0,2-1 0,1 4 0,1 2 0,1 0 0,1-6 0,2-2 0,1-6 0,1-1 0,1-5 0,3-4 0,1 0 0,1 0 0,2 1 0,0 3 0,-2 3 0,-3 4 0,0 0 0,0-3 0,0-4 0,3-3 0,0-3 0,0 0 0,2-3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6BFAE73-A315-9E4E-A8A6-83A715C9DA39}" type="datetimeFigureOut">
              <a:rPr lang="fr-FR" smtClean="0"/>
              <a:t>26/09/2024</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A205F70-B402-7C48-9013-32A745B0EECE}" type="slidenum">
              <a:rPr lang="fr-FR" smtClean="0"/>
              <a:t>‹N°›</a:t>
            </a:fld>
            <a:endParaRPr lang="fr-FR"/>
          </a:p>
        </p:txBody>
      </p:sp>
    </p:spTree>
    <p:extLst>
      <p:ext uri="{BB962C8B-B14F-4D97-AF65-F5344CB8AC3E}">
        <p14:creationId xmlns:p14="http://schemas.microsoft.com/office/powerpoint/2010/main" val="3523698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EA205F70-B402-7C48-9013-32A745B0EECE}" type="slidenum">
              <a:rPr lang="fr-FR" smtClean="0"/>
              <a:t>2</a:t>
            </a:fld>
            <a:endParaRPr lang="fr-FR"/>
          </a:p>
        </p:txBody>
      </p:sp>
    </p:spTree>
    <p:extLst>
      <p:ext uri="{BB962C8B-B14F-4D97-AF65-F5344CB8AC3E}">
        <p14:creationId xmlns:p14="http://schemas.microsoft.com/office/powerpoint/2010/main" val="22291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EA205F70-B402-7C48-9013-32A745B0EECE}" type="slidenum">
              <a:rPr lang="fr-FR" smtClean="0"/>
              <a:t>15</a:t>
            </a:fld>
            <a:endParaRPr lang="fr-FR"/>
          </a:p>
        </p:txBody>
      </p:sp>
    </p:spTree>
    <p:extLst>
      <p:ext uri="{BB962C8B-B14F-4D97-AF65-F5344CB8AC3E}">
        <p14:creationId xmlns:p14="http://schemas.microsoft.com/office/powerpoint/2010/main" val="1590077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EA205F70-B402-7C48-9013-32A745B0EECE}" type="slidenum">
              <a:rPr lang="fr-FR" smtClean="0"/>
              <a:t>16</a:t>
            </a:fld>
            <a:endParaRPr lang="fr-FR"/>
          </a:p>
        </p:txBody>
      </p:sp>
    </p:spTree>
    <p:extLst>
      <p:ext uri="{BB962C8B-B14F-4D97-AF65-F5344CB8AC3E}">
        <p14:creationId xmlns:p14="http://schemas.microsoft.com/office/powerpoint/2010/main" val="1955270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205F70-B402-7C48-9013-32A745B0EECE}" type="slidenum">
              <a:rPr lang="fr-FR" smtClean="0"/>
              <a:t>20</a:t>
            </a:fld>
            <a:endParaRPr lang="fr-FR"/>
          </a:p>
        </p:txBody>
      </p:sp>
    </p:spTree>
    <p:extLst>
      <p:ext uri="{BB962C8B-B14F-4D97-AF65-F5344CB8AC3E}">
        <p14:creationId xmlns:p14="http://schemas.microsoft.com/office/powerpoint/2010/main" val="3264593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205F70-B402-7C48-9013-32A745B0EECE}" type="slidenum">
              <a:rPr lang="fr-FR" smtClean="0"/>
              <a:t>28</a:t>
            </a:fld>
            <a:endParaRPr lang="fr-FR"/>
          </a:p>
        </p:txBody>
      </p:sp>
    </p:spTree>
    <p:extLst>
      <p:ext uri="{BB962C8B-B14F-4D97-AF65-F5344CB8AC3E}">
        <p14:creationId xmlns:p14="http://schemas.microsoft.com/office/powerpoint/2010/main" val="249241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EA205F70-B402-7C48-9013-32A745B0EECE}" type="slidenum">
              <a:rPr lang="fr-FR" smtClean="0"/>
              <a:t>33</a:t>
            </a:fld>
            <a:endParaRPr lang="fr-FR"/>
          </a:p>
        </p:txBody>
      </p:sp>
    </p:spTree>
    <p:extLst>
      <p:ext uri="{BB962C8B-B14F-4D97-AF65-F5344CB8AC3E}">
        <p14:creationId xmlns:p14="http://schemas.microsoft.com/office/powerpoint/2010/main" val="3316022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C8C7B-9A2B-0971-C33A-23F54C5E820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9C81644-094D-E94E-566F-ED7A84E124F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ED53AC5-B2AB-B178-34C0-D773444F7FB9}"/>
              </a:ext>
            </a:extLst>
          </p:cNvPr>
          <p:cNvSpPr>
            <a:spLocks noGrp="1"/>
          </p:cNvSpPr>
          <p:nvPr>
            <p:ph type="body" idx="1"/>
          </p:nvPr>
        </p:nvSpPr>
        <p:spPr/>
        <p:txBody>
          <a:bodyPr/>
          <a:lstStyle/>
          <a:p>
            <a:endParaRPr lang="fr-CH" dirty="0"/>
          </a:p>
        </p:txBody>
      </p:sp>
      <p:sp>
        <p:nvSpPr>
          <p:cNvPr id="4" name="Espace réservé du numéro de diapositive 3">
            <a:extLst>
              <a:ext uri="{FF2B5EF4-FFF2-40B4-BE49-F238E27FC236}">
                <a16:creationId xmlns:a16="http://schemas.microsoft.com/office/drawing/2014/main" id="{03D77E9E-AA79-31AD-F23A-1FEE256256EF}"/>
              </a:ext>
            </a:extLst>
          </p:cNvPr>
          <p:cNvSpPr>
            <a:spLocks noGrp="1"/>
          </p:cNvSpPr>
          <p:nvPr>
            <p:ph type="sldNum" sz="quarter" idx="5"/>
          </p:nvPr>
        </p:nvSpPr>
        <p:spPr/>
        <p:txBody>
          <a:bodyPr/>
          <a:lstStyle/>
          <a:p>
            <a:fld id="{EA205F70-B402-7C48-9013-32A745B0EECE}" type="slidenum">
              <a:rPr lang="fr-FR" smtClean="0"/>
              <a:t>34</a:t>
            </a:fld>
            <a:endParaRPr lang="fr-FR"/>
          </a:p>
        </p:txBody>
      </p:sp>
    </p:spTree>
    <p:extLst>
      <p:ext uri="{BB962C8B-B14F-4D97-AF65-F5344CB8AC3E}">
        <p14:creationId xmlns:p14="http://schemas.microsoft.com/office/powerpoint/2010/main" val="199649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EA205F70-B402-7C48-9013-32A745B0EECE}" type="slidenum">
              <a:rPr lang="fr-FR" smtClean="0"/>
              <a:t>3</a:t>
            </a:fld>
            <a:endParaRPr lang="fr-FR"/>
          </a:p>
        </p:txBody>
      </p:sp>
    </p:spTree>
    <p:extLst>
      <p:ext uri="{BB962C8B-B14F-4D97-AF65-F5344CB8AC3E}">
        <p14:creationId xmlns:p14="http://schemas.microsoft.com/office/powerpoint/2010/main" val="1371108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EA205F70-B402-7C48-9013-32A745B0EECE}" type="slidenum">
              <a:rPr lang="fr-FR" smtClean="0"/>
              <a:t>6</a:t>
            </a:fld>
            <a:endParaRPr lang="fr-FR"/>
          </a:p>
        </p:txBody>
      </p:sp>
    </p:spTree>
    <p:extLst>
      <p:ext uri="{BB962C8B-B14F-4D97-AF65-F5344CB8AC3E}">
        <p14:creationId xmlns:p14="http://schemas.microsoft.com/office/powerpoint/2010/main" val="977936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EA205F70-B402-7C48-9013-32A745B0EECE}" type="slidenum">
              <a:rPr lang="fr-FR" smtClean="0"/>
              <a:t>7</a:t>
            </a:fld>
            <a:endParaRPr lang="fr-FR"/>
          </a:p>
        </p:txBody>
      </p:sp>
    </p:spTree>
    <p:extLst>
      <p:ext uri="{BB962C8B-B14F-4D97-AF65-F5344CB8AC3E}">
        <p14:creationId xmlns:p14="http://schemas.microsoft.com/office/powerpoint/2010/main" val="1998988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EA205F70-B402-7C48-9013-32A745B0EECE}" type="slidenum">
              <a:rPr lang="fr-FR" smtClean="0"/>
              <a:t>8</a:t>
            </a:fld>
            <a:endParaRPr lang="fr-FR"/>
          </a:p>
        </p:txBody>
      </p:sp>
    </p:spTree>
    <p:extLst>
      <p:ext uri="{BB962C8B-B14F-4D97-AF65-F5344CB8AC3E}">
        <p14:creationId xmlns:p14="http://schemas.microsoft.com/office/powerpoint/2010/main" val="4287529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EA205F70-B402-7C48-9013-32A745B0EECE}" type="slidenum">
              <a:rPr lang="fr-FR" smtClean="0"/>
              <a:t>9</a:t>
            </a:fld>
            <a:endParaRPr lang="fr-FR"/>
          </a:p>
        </p:txBody>
      </p:sp>
    </p:spTree>
    <p:extLst>
      <p:ext uri="{BB962C8B-B14F-4D97-AF65-F5344CB8AC3E}">
        <p14:creationId xmlns:p14="http://schemas.microsoft.com/office/powerpoint/2010/main" val="1697645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EA205F70-B402-7C48-9013-32A745B0EECE}" type="slidenum">
              <a:rPr lang="fr-FR" smtClean="0"/>
              <a:t>10</a:t>
            </a:fld>
            <a:endParaRPr lang="fr-FR"/>
          </a:p>
        </p:txBody>
      </p:sp>
    </p:spTree>
    <p:extLst>
      <p:ext uri="{BB962C8B-B14F-4D97-AF65-F5344CB8AC3E}">
        <p14:creationId xmlns:p14="http://schemas.microsoft.com/office/powerpoint/2010/main" val="4281002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EA205F70-B402-7C48-9013-32A745B0EECE}" type="slidenum">
              <a:rPr lang="fr-FR" smtClean="0"/>
              <a:t>13</a:t>
            </a:fld>
            <a:endParaRPr lang="fr-FR"/>
          </a:p>
        </p:txBody>
      </p:sp>
    </p:spTree>
    <p:extLst>
      <p:ext uri="{BB962C8B-B14F-4D97-AF65-F5344CB8AC3E}">
        <p14:creationId xmlns:p14="http://schemas.microsoft.com/office/powerpoint/2010/main" val="4043690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EA205F70-B402-7C48-9013-32A745B0EECE}" type="slidenum">
              <a:rPr lang="fr-FR" smtClean="0"/>
              <a:t>14</a:t>
            </a:fld>
            <a:endParaRPr lang="fr-FR"/>
          </a:p>
        </p:txBody>
      </p:sp>
    </p:spTree>
    <p:extLst>
      <p:ext uri="{BB962C8B-B14F-4D97-AF65-F5344CB8AC3E}">
        <p14:creationId xmlns:p14="http://schemas.microsoft.com/office/powerpoint/2010/main" val="1277833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62B8F0-D403-4F62-E2B3-1180EC28837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0106B69-775F-F207-DF84-95693B71D2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2CDA188-94E8-F92D-F1C2-483F823485BF}"/>
              </a:ext>
            </a:extLst>
          </p:cNvPr>
          <p:cNvSpPr>
            <a:spLocks noGrp="1"/>
          </p:cNvSpPr>
          <p:nvPr>
            <p:ph type="dt" sz="half" idx="10"/>
          </p:nvPr>
        </p:nvSpPr>
        <p:spPr/>
        <p:txBody>
          <a:bodyPr/>
          <a:lstStyle/>
          <a:p>
            <a:fld id="{197BE04F-0E00-408D-BF50-28CA1B7416FC}" type="datetime1">
              <a:rPr lang="fr-FR" smtClean="0"/>
              <a:t>26/09/2024</a:t>
            </a:fld>
            <a:endParaRPr lang="fr-FR"/>
          </a:p>
        </p:txBody>
      </p:sp>
      <p:sp>
        <p:nvSpPr>
          <p:cNvPr id="5" name="Espace réservé du pied de page 4">
            <a:extLst>
              <a:ext uri="{FF2B5EF4-FFF2-40B4-BE49-F238E27FC236}">
                <a16:creationId xmlns:a16="http://schemas.microsoft.com/office/drawing/2014/main" id="{0F6A5E90-6BE8-6A95-F827-F139E4B7A7C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61D4F61-705C-9998-27B5-9DAA683FB945}"/>
              </a:ext>
            </a:extLst>
          </p:cNvPr>
          <p:cNvSpPr>
            <a:spLocks noGrp="1"/>
          </p:cNvSpPr>
          <p:nvPr>
            <p:ph type="sldNum" sz="quarter" idx="12"/>
          </p:nvPr>
        </p:nvSpPr>
        <p:spPr/>
        <p:txBody>
          <a:bodyPr/>
          <a:lstStyle/>
          <a:p>
            <a:fld id="{7CBFE581-B952-5C44-B14D-46AE04B2BB44}" type="slidenum">
              <a:rPr lang="fr-FR" smtClean="0"/>
              <a:t>‹N°›</a:t>
            </a:fld>
            <a:endParaRPr lang="fr-FR"/>
          </a:p>
        </p:txBody>
      </p:sp>
    </p:spTree>
    <p:extLst>
      <p:ext uri="{BB962C8B-B14F-4D97-AF65-F5344CB8AC3E}">
        <p14:creationId xmlns:p14="http://schemas.microsoft.com/office/powerpoint/2010/main" val="950960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9F7AC9-CADF-EBB9-7B27-F697115C82B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486E968-058E-D51E-FF40-63BBFF1FE1B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0264611-5B55-D179-FBB1-530F82BFE596}"/>
              </a:ext>
            </a:extLst>
          </p:cNvPr>
          <p:cNvSpPr>
            <a:spLocks noGrp="1"/>
          </p:cNvSpPr>
          <p:nvPr>
            <p:ph type="dt" sz="half" idx="10"/>
          </p:nvPr>
        </p:nvSpPr>
        <p:spPr/>
        <p:txBody>
          <a:bodyPr/>
          <a:lstStyle/>
          <a:p>
            <a:fld id="{AE49CE20-5FD1-41EB-A024-EBD613757715}" type="datetime1">
              <a:rPr lang="fr-FR" smtClean="0"/>
              <a:t>26/09/2024</a:t>
            </a:fld>
            <a:endParaRPr lang="fr-FR"/>
          </a:p>
        </p:txBody>
      </p:sp>
      <p:sp>
        <p:nvSpPr>
          <p:cNvPr id="5" name="Espace réservé du pied de page 4">
            <a:extLst>
              <a:ext uri="{FF2B5EF4-FFF2-40B4-BE49-F238E27FC236}">
                <a16:creationId xmlns:a16="http://schemas.microsoft.com/office/drawing/2014/main" id="{7FF9DE5D-809E-1EC1-DD3C-0024380025E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245BAF7-6716-A24D-739F-23C971BF7F6B}"/>
              </a:ext>
            </a:extLst>
          </p:cNvPr>
          <p:cNvSpPr>
            <a:spLocks noGrp="1"/>
          </p:cNvSpPr>
          <p:nvPr>
            <p:ph type="sldNum" sz="quarter" idx="12"/>
          </p:nvPr>
        </p:nvSpPr>
        <p:spPr/>
        <p:txBody>
          <a:bodyPr/>
          <a:lstStyle/>
          <a:p>
            <a:fld id="{7CBFE581-B952-5C44-B14D-46AE04B2BB44}" type="slidenum">
              <a:rPr lang="fr-FR" smtClean="0"/>
              <a:t>‹N°›</a:t>
            </a:fld>
            <a:endParaRPr lang="fr-FR"/>
          </a:p>
        </p:txBody>
      </p:sp>
    </p:spTree>
    <p:extLst>
      <p:ext uri="{BB962C8B-B14F-4D97-AF65-F5344CB8AC3E}">
        <p14:creationId xmlns:p14="http://schemas.microsoft.com/office/powerpoint/2010/main" val="3652392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89E4D8C-6063-A2B9-6F96-3B6B84E553E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E2C502B-6C92-A664-EEE2-0EAE755D1D5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8FB95DF-E5AD-D43A-482D-583FF05AC4BC}"/>
              </a:ext>
            </a:extLst>
          </p:cNvPr>
          <p:cNvSpPr>
            <a:spLocks noGrp="1"/>
          </p:cNvSpPr>
          <p:nvPr>
            <p:ph type="dt" sz="half" idx="10"/>
          </p:nvPr>
        </p:nvSpPr>
        <p:spPr/>
        <p:txBody>
          <a:bodyPr/>
          <a:lstStyle/>
          <a:p>
            <a:fld id="{830F91E3-B177-48EF-AB7C-8D4CF3EFE922}" type="datetime1">
              <a:rPr lang="fr-FR" smtClean="0"/>
              <a:t>26/09/2024</a:t>
            </a:fld>
            <a:endParaRPr lang="fr-FR"/>
          </a:p>
        </p:txBody>
      </p:sp>
      <p:sp>
        <p:nvSpPr>
          <p:cNvPr id="5" name="Espace réservé du pied de page 4">
            <a:extLst>
              <a:ext uri="{FF2B5EF4-FFF2-40B4-BE49-F238E27FC236}">
                <a16:creationId xmlns:a16="http://schemas.microsoft.com/office/drawing/2014/main" id="{8ED18467-A819-9E7A-0894-06D6D2E1FA2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81BF19C-36FE-9F1F-6C65-C7A7F5BC29C2}"/>
              </a:ext>
            </a:extLst>
          </p:cNvPr>
          <p:cNvSpPr>
            <a:spLocks noGrp="1"/>
          </p:cNvSpPr>
          <p:nvPr>
            <p:ph type="sldNum" sz="quarter" idx="12"/>
          </p:nvPr>
        </p:nvSpPr>
        <p:spPr/>
        <p:txBody>
          <a:bodyPr/>
          <a:lstStyle/>
          <a:p>
            <a:fld id="{7CBFE581-B952-5C44-B14D-46AE04B2BB44}" type="slidenum">
              <a:rPr lang="fr-FR" smtClean="0"/>
              <a:t>‹N°›</a:t>
            </a:fld>
            <a:endParaRPr lang="fr-FR"/>
          </a:p>
        </p:txBody>
      </p:sp>
    </p:spTree>
    <p:extLst>
      <p:ext uri="{BB962C8B-B14F-4D97-AF65-F5344CB8AC3E}">
        <p14:creationId xmlns:p14="http://schemas.microsoft.com/office/powerpoint/2010/main" val="91630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F2329F-217C-5568-92E2-72AD17DF578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F2A5C65-2061-F523-88BF-BA6883E2CE3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FFBE72F-23DB-8D78-1810-2EBE4DB12E01}"/>
              </a:ext>
            </a:extLst>
          </p:cNvPr>
          <p:cNvSpPr>
            <a:spLocks noGrp="1"/>
          </p:cNvSpPr>
          <p:nvPr>
            <p:ph type="dt" sz="half" idx="10"/>
          </p:nvPr>
        </p:nvSpPr>
        <p:spPr/>
        <p:txBody>
          <a:bodyPr/>
          <a:lstStyle/>
          <a:p>
            <a:fld id="{929E77F7-4685-42BB-8466-212088CB3762}" type="datetime1">
              <a:rPr lang="fr-FR" smtClean="0"/>
              <a:t>26/09/2024</a:t>
            </a:fld>
            <a:endParaRPr lang="fr-FR"/>
          </a:p>
        </p:txBody>
      </p:sp>
      <p:sp>
        <p:nvSpPr>
          <p:cNvPr id="5" name="Espace réservé du pied de page 4">
            <a:extLst>
              <a:ext uri="{FF2B5EF4-FFF2-40B4-BE49-F238E27FC236}">
                <a16:creationId xmlns:a16="http://schemas.microsoft.com/office/drawing/2014/main" id="{AEBAF9E4-4E93-DE2C-3779-D7B7FC62718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F178B6E-AEC6-0415-265C-510652F8D8BF}"/>
              </a:ext>
            </a:extLst>
          </p:cNvPr>
          <p:cNvSpPr>
            <a:spLocks noGrp="1"/>
          </p:cNvSpPr>
          <p:nvPr>
            <p:ph type="sldNum" sz="quarter" idx="12"/>
          </p:nvPr>
        </p:nvSpPr>
        <p:spPr/>
        <p:txBody>
          <a:bodyPr/>
          <a:lstStyle/>
          <a:p>
            <a:fld id="{7CBFE581-B952-5C44-B14D-46AE04B2BB44}" type="slidenum">
              <a:rPr lang="fr-FR" smtClean="0"/>
              <a:t>‹N°›</a:t>
            </a:fld>
            <a:endParaRPr lang="fr-FR"/>
          </a:p>
        </p:txBody>
      </p:sp>
    </p:spTree>
    <p:extLst>
      <p:ext uri="{BB962C8B-B14F-4D97-AF65-F5344CB8AC3E}">
        <p14:creationId xmlns:p14="http://schemas.microsoft.com/office/powerpoint/2010/main" val="3395273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BB2C69-DCCC-9EDF-F17F-C8422005153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124F68C-32A4-A3C4-58AD-63E1C5619E2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6D7A646-51A5-326D-A78E-268EBCCD40D8}"/>
              </a:ext>
            </a:extLst>
          </p:cNvPr>
          <p:cNvSpPr>
            <a:spLocks noGrp="1"/>
          </p:cNvSpPr>
          <p:nvPr>
            <p:ph type="dt" sz="half" idx="10"/>
          </p:nvPr>
        </p:nvSpPr>
        <p:spPr/>
        <p:txBody>
          <a:bodyPr/>
          <a:lstStyle/>
          <a:p>
            <a:fld id="{F1CF0E65-AC25-4B2C-A35B-EF23F7960193}" type="datetime1">
              <a:rPr lang="fr-FR" smtClean="0"/>
              <a:t>26/09/2024</a:t>
            </a:fld>
            <a:endParaRPr lang="fr-FR"/>
          </a:p>
        </p:txBody>
      </p:sp>
      <p:sp>
        <p:nvSpPr>
          <p:cNvPr id="5" name="Espace réservé du pied de page 4">
            <a:extLst>
              <a:ext uri="{FF2B5EF4-FFF2-40B4-BE49-F238E27FC236}">
                <a16:creationId xmlns:a16="http://schemas.microsoft.com/office/drawing/2014/main" id="{E2912A87-A0A2-D5DF-B378-F796D3A0645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D8ABCC7-81B7-8CC4-99BA-DDA761EB98A7}"/>
              </a:ext>
            </a:extLst>
          </p:cNvPr>
          <p:cNvSpPr>
            <a:spLocks noGrp="1"/>
          </p:cNvSpPr>
          <p:nvPr>
            <p:ph type="sldNum" sz="quarter" idx="12"/>
          </p:nvPr>
        </p:nvSpPr>
        <p:spPr/>
        <p:txBody>
          <a:bodyPr/>
          <a:lstStyle/>
          <a:p>
            <a:fld id="{7CBFE581-B952-5C44-B14D-46AE04B2BB44}" type="slidenum">
              <a:rPr lang="fr-FR" smtClean="0"/>
              <a:t>‹N°›</a:t>
            </a:fld>
            <a:endParaRPr lang="fr-FR"/>
          </a:p>
        </p:txBody>
      </p:sp>
    </p:spTree>
    <p:extLst>
      <p:ext uri="{BB962C8B-B14F-4D97-AF65-F5344CB8AC3E}">
        <p14:creationId xmlns:p14="http://schemas.microsoft.com/office/powerpoint/2010/main" val="100706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7D9A43-794F-88EB-842F-63326F06405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3781F50-EC0A-85ED-D805-E85F3A6C99A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EDE3B01-4284-0E07-473A-1B3DA6C540D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18D231A-66BD-A207-ECDB-15DBB7F805AD}"/>
              </a:ext>
            </a:extLst>
          </p:cNvPr>
          <p:cNvSpPr>
            <a:spLocks noGrp="1"/>
          </p:cNvSpPr>
          <p:nvPr>
            <p:ph type="dt" sz="half" idx="10"/>
          </p:nvPr>
        </p:nvSpPr>
        <p:spPr/>
        <p:txBody>
          <a:bodyPr/>
          <a:lstStyle/>
          <a:p>
            <a:fld id="{7DF0CF2C-D778-4FEA-A87B-858A80154B7B}" type="datetime1">
              <a:rPr lang="fr-FR" smtClean="0"/>
              <a:t>26/09/2024</a:t>
            </a:fld>
            <a:endParaRPr lang="fr-FR"/>
          </a:p>
        </p:txBody>
      </p:sp>
      <p:sp>
        <p:nvSpPr>
          <p:cNvPr id="6" name="Espace réservé du pied de page 5">
            <a:extLst>
              <a:ext uri="{FF2B5EF4-FFF2-40B4-BE49-F238E27FC236}">
                <a16:creationId xmlns:a16="http://schemas.microsoft.com/office/drawing/2014/main" id="{9CECC8F6-64D7-160A-2124-A04A040F1A1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3321863-1639-96BA-8C07-1A6DDA1A593B}"/>
              </a:ext>
            </a:extLst>
          </p:cNvPr>
          <p:cNvSpPr>
            <a:spLocks noGrp="1"/>
          </p:cNvSpPr>
          <p:nvPr>
            <p:ph type="sldNum" sz="quarter" idx="12"/>
          </p:nvPr>
        </p:nvSpPr>
        <p:spPr/>
        <p:txBody>
          <a:bodyPr/>
          <a:lstStyle/>
          <a:p>
            <a:fld id="{7CBFE581-B952-5C44-B14D-46AE04B2BB44}" type="slidenum">
              <a:rPr lang="fr-FR" smtClean="0"/>
              <a:t>‹N°›</a:t>
            </a:fld>
            <a:endParaRPr lang="fr-FR"/>
          </a:p>
        </p:txBody>
      </p:sp>
    </p:spTree>
    <p:extLst>
      <p:ext uri="{BB962C8B-B14F-4D97-AF65-F5344CB8AC3E}">
        <p14:creationId xmlns:p14="http://schemas.microsoft.com/office/powerpoint/2010/main" val="337315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F9D097-0CBC-D959-92FC-AD49B520346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FC6261F-4BC9-A938-763F-C8C9EA0B1C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3AC2608-80EA-D5DC-1CAC-A1CAEFB7CC8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B643A18-15ED-797B-3533-E25D92B8CF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84A9E57-23A7-6AD2-6A5C-94A15E89EC1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C3758B8-E1D9-AB08-48B3-9C4824DCEC9B}"/>
              </a:ext>
            </a:extLst>
          </p:cNvPr>
          <p:cNvSpPr>
            <a:spLocks noGrp="1"/>
          </p:cNvSpPr>
          <p:nvPr>
            <p:ph type="dt" sz="half" idx="10"/>
          </p:nvPr>
        </p:nvSpPr>
        <p:spPr/>
        <p:txBody>
          <a:bodyPr/>
          <a:lstStyle/>
          <a:p>
            <a:fld id="{9BA90A93-8B63-4882-8CDB-063ADDC6ACA1}" type="datetime1">
              <a:rPr lang="fr-FR" smtClean="0"/>
              <a:t>26/09/2024</a:t>
            </a:fld>
            <a:endParaRPr lang="fr-FR"/>
          </a:p>
        </p:txBody>
      </p:sp>
      <p:sp>
        <p:nvSpPr>
          <p:cNvPr id="8" name="Espace réservé du pied de page 7">
            <a:extLst>
              <a:ext uri="{FF2B5EF4-FFF2-40B4-BE49-F238E27FC236}">
                <a16:creationId xmlns:a16="http://schemas.microsoft.com/office/drawing/2014/main" id="{072BDF1F-C82D-F4EC-CEE0-2000761B4FB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B8503B6-B291-7AD7-BEA6-0C3780464CA1}"/>
              </a:ext>
            </a:extLst>
          </p:cNvPr>
          <p:cNvSpPr>
            <a:spLocks noGrp="1"/>
          </p:cNvSpPr>
          <p:nvPr>
            <p:ph type="sldNum" sz="quarter" idx="12"/>
          </p:nvPr>
        </p:nvSpPr>
        <p:spPr/>
        <p:txBody>
          <a:bodyPr/>
          <a:lstStyle/>
          <a:p>
            <a:fld id="{7CBFE581-B952-5C44-B14D-46AE04B2BB44}" type="slidenum">
              <a:rPr lang="fr-FR" smtClean="0"/>
              <a:t>‹N°›</a:t>
            </a:fld>
            <a:endParaRPr lang="fr-FR"/>
          </a:p>
        </p:txBody>
      </p:sp>
    </p:spTree>
    <p:extLst>
      <p:ext uri="{BB962C8B-B14F-4D97-AF65-F5344CB8AC3E}">
        <p14:creationId xmlns:p14="http://schemas.microsoft.com/office/powerpoint/2010/main" val="4132930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7CB602-A463-1AF4-B670-193B88489F2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8DF2800-F79E-593E-2A6C-613E99B65784}"/>
              </a:ext>
            </a:extLst>
          </p:cNvPr>
          <p:cNvSpPr>
            <a:spLocks noGrp="1"/>
          </p:cNvSpPr>
          <p:nvPr>
            <p:ph type="dt" sz="half" idx="10"/>
          </p:nvPr>
        </p:nvSpPr>
        <p:spPr/>
        <p:txBody>
          <a:bodyPr/>
          <a:lstStyle/>
          <a:p>
            <a:fld id="{61F02394-C093-4CF9-8514-5B2695544653}" type="datetime1">
              <a:rPr lang="fr-FR" smtClean="0"/>
              <a:t>26/09/2024</a:t>
            </a:fld>
            <a:endParaRPr lang="fr-FR"/>
          </a:p>
        </p:txBody>
      </p:sp>
      <p:sp>
        <p:nvSpPr>
          <p:cNvPr id="4" name="Espace réservé du pied de page 3">
            <a:extLst>
              <a:ext uri="{FF2B5EF4-FFF2-40B4-BE49-F238E27FC236}">
                <a16:creationId xmlns:a16="http://schemas.microsoft.com/office/drawing/2014/main" id="{59BE4979-EC12-0F53-9A35-7B81DFBDD59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232B1D0-D2BC-C24B-24DF-629C4ADFCA83}"/>
              </a:ext>
            </a:extLst>
          </p:cNvPr>
          <p:cNvSpPr>
            <a:spLocks noGrp="1"/>
          </p:cNvSpPr>
          <p:nvPr>
            <p:ph type="sldNum" sz="quarter" idx="12"/>
          </p:nvPr>
        </p:nvSpPr>
        <p:spPr/>
        <p:txBody>
          <a:bodyPr/>
          <a:lstStyle/>
          <a:p>
            <a:fld id="{7CBFE581-B952-5C44-B14D-46AE04B2BB44}" type="slidenum">
              <a:rPr lang="fr-FR" smtClean="0"/>
              <a:t>‹N°›</a:t>
            </a:fld>
            <a:endParaRPr lang="fr-FR"/>
          </a:p>
        </p:txBody>
      </p:sp>
    </p:spTree>
    <p:extLst>
      <p:ext uri="{BB962C8B-B14F-4D97-AF65-F5344CB8AC3E}">
        <p14:creationId xmlns:p14="http://schemas.microsoft.com/office/powerpoint/2010/main" val="3886631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3910C61-D4DC-DE4A-62FD-789A10B378E8}"/>
              </a:ext>
            </a:extLst>
          </p:cNvPr>
          <p:cNvSpPr>
            <a:spLocks noGrp="1"/>
          </p:cNvSpPr>
          <p:nvPr>
            <p:ph type="dt" sz="half" idx="10"/>
          </p:nvPr>
        </p:nvSpPr>
        <p:spPr/>
        <p:txBody>
          <a:bodyPr/>
          <a:lstStyle/>
          <a:p>
            <a:fld id="{85C2A757-FDBB-4F1B-9221-9B4597E28846}" type="datetime1">
              <a:rPr lang="fr-FR" smtClean="0"/>
              <a:t>26/09/2024</a:t>
            </a:fld>
            <a:endParaRPr lang="fr-FR"/>
          </a:p>
        </p:txBody>
      </p:sp>
      <p:sp>
        <p:nvSpPr>
          <p:cNvPr id="3" name="Espace réservé du pied de page 2">
            <a:extLst>
              <a:ext uri="{FF2B5EF4-FFF2-40B4-BE49-F238E27FC236}">
                <a16:creationId xmlns:a16="http://schemas.microsoft.com/office/drawing/2014/main" id="{17ACE5AD-2C3F-DA0A-C418-76FD0169E9E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30D64F8-5254-3BA8-8A9C-422AA7B4821C}"/>
              </a:ext>
            </a:extLst>
          </p:cNvPr>
          <p:cNvSpPr>
            <a:spLocks noGrp="1"/>
          </p:cNvSpPr>
          <p:nvPr>
            <p:ph type="sldNum" sz="quarter" idx="12"/>
          </p:nvPr>
        </p:nvSpPr>
        <p:spPr/>
        <p:txBody>
          <a:bodyPr/>
          <a:lstStyle/>
          <a:p>
            <a:fld id="{7CBFE581-B952-5C44-B14D-46AE04B2BB44}" type="slidenum">
              <a:rPr lang="fr-FR" smtClean="0"/>
              <a:t>‹N°›</a:t>
            </a:fld>
            <a:endParaRPr lang="fr-FR"/>
          </a:p>
        </p:txBody>
      </p:sp>
    </p:spTree>
    <p:extLst>
      <p:ext uri="{BB962C8B-B14F-4D97-AF65-F5344CB8AC3E}">
        <p14:creationId xmlns:p14="http://schemas.microsoft.com/office/powerpoint/2010/main" val="1128005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0FB3A2-29F9-20EE-7799-2619D54A4DE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07252F3-45B0-315A-C9C3-9306B46005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0A30B22-1928-0478-64B3-49642D5F58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3539717-81DA-7425-1699-A58C57B575BF}"/>
              </a:ext>
            </a:extLst>
          </p:cNvPr>
          <p:cNvSpPr>
            <a:spLocks noGrp="1"/>
          </p:cNvSpPr>
          <p:nvPr>
            <p:ph type="dt" sz="half" idx="10"/>
          </p:nvPr>
        </p:nvSpPr>
        <p:spPr/>
        <p:txBody>
          <a:bodyPr/>
          <a:lstStyle/>
          <a:p>
            <a:fld id="{152E25FE-12B0-4928-942A-A6AED0717B99}" type="datetime1">
              <a:rPr lang="fr-FR" smtClean="0"/>
              <a:t>26/09/2024</a:t>
            </a:fld>
            <a:endParaRPr lang="fr-FR"/>
          </a:p>
        </p:txBody>
      </p:sp>
      <p:sp>
        <p:nvSpPr>
          <p:cNvPr id="6" name="Espace réservé du pied de page 5">
            <a:extLst>
              <a:ext uri="{FF2B5EF4-FFF2-40B4-BE49-F238E27FC236}">
                <a16:creationId xmlns:a16="http://schemas.microsoft.com/office/drawing/2014/main" id="{B0BF7BC5-1C39-E705-E68B-4332E649AFF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D073CF3-F747-8539-53FB-A3FAC424AF46}"/>
              </a:ext>
            </a:extLst>
          </p:cNvPr>
          <p:cNvSpPr>
            <a:spLocks noGrp="1"/>
          </p:cNvSpPr>
          <p:nvPr>
            <p:ph type="sldNum" sz="quarter" idx="12"/>
          </p:nvPr>
        </p:nvSpPr>
        <p:spPr/>
        <p:txBody>
          <a:bodyPr/>
          <a:lstStyle/>
          <a:p>
            <a:fld id="{7CBFE581-B952-5C44-B14D-46AE04B2BB44}" type="slidenum">
              <a:rPr lang="fr-FR" smtClean="0"/>
              <a:t>‹N°›</a:t>
            </a:fld>
            <a:endParaRPr lang="fr-FR"/>
          </a:p>
        </p:txBody>
      </p:sp>
    </p:spTree>
    <p:extLst>
      <p:ext uri="{BB962C8B-B14F-4D97-AF65-F5344CB8AC3E}">
        <p14:creationId xmlns:p14="http://schemas.microsoft.com/office/powerpoint/2010/main" val="2510473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C92EA6-222E-E5A0-980B-CF5FCD7BA4C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6BCB81B-E735-B7CC-0894-1089455161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11E9D65-8DAA-5555-7586-73EE6D2E36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D285056-B190-12FD-6DD4-8A9EF50C7E69}"/>
              </a:ext>
            </a:extLst>
          </p:cNvPr>
          <p:cNvSpPr>
            <a:spLocks noGrp="1"/>
          </p:cNvSpPr>
          <p:nvPr>
            <p:ph type="dt" sz="half" idx="10"/>
          </p:nvPr>
        </p:nvSpPr>
        <p:spPr/>
        <p:txBody>
          <a:bodyPr/>
          <a:lstStyle/>
          <a:p>
            <a:fld id="{BE0FD17E-DCBC-44B8-84AC-169809D0371F}" type="datetime1">
              <a:rPr lang="fr-FR" smtClean="0"/>
              <a:t>26/09/2024</a:t>
            </a:fld>
            <a:endParaRPr lang="fr-FR"/>
          </a:p>
        </p:txBody>
      </p:sp>
      <p:sp>
        <p:nvSpPr>
          <p:cNvPr id="6" name="Espace réservé du pied de page 5">
            <a:extLst>
              <a:ext uri="{FF2B5EF4-FFF2-40B4-BE49-F238E27FC236}">
                <a16:creationId xmlns:a16="http://schemas.microsoft.com/office/drawing/2014/main" id="{2671DF2A-A882-8D09-63E5-365771AFC27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D6255CC-7FAC-4A44-E255-5719D55CAD58}"/>
              </a:ext>
            </a:extLst>
          </p:cNvPr>
          <p:cNvSpPr>
            <a:spLocks noGrp="1"/>
          </p:cNvSpPr>
          <p:nvPr>
            <p:ph type="sldNum" sz="quarter" idx="12"/>
          </p:nvPr>
        </p:nvSpPr>
        <p:spPr/>
        <p:txBody>
          <a:bodyPr/>
          <a:lstStyle/>
          <a:p>
            <a:fld id="{7CBFE581-B952-5C44-B14D-46AE04B2BB44}" type="slidenum">
              <a:rPr lang="fr-FR" smtClean="0"/>
              <a:t>‹N°›</a:t>
            </a:fld>
            <a:endParaRPr lang="fr-FR"/>
          </a:p>
        </p:txBody>
      </p:sp>
    </p:spTree>
    <p:extLst>
      <p:ext uri="{BB962C8B-B14F-4D97-AF65-F5344CB8AC3E}">
        <p14:creationId xmlns:p14="http://schemas.microsoft.com/office/powerpoint/2010/main" val="3729160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10F0204-F228-DEA3-7CEA-F6D399113B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F3D0F7C-9CA5-FDB4-D4A2-033AECE808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C3139F7-3915-458D-C308-A0D3C62BA3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F5D09E7-CD33-4FAD-9755-F6F6FE120D8C}" type="datetime1">
              <a:rPr lang="fr-FR" smtClean="0"/>
              <a:t>26/09/2024</a:t>
            </a:fld>
            <a:endParaRPr lang="fr-FR"/>
          </a:p>
        </p:txBody>
      </p:sp>
      <p:sp>
        <p:nvSpPr>
          <p:cNvPr id="5" name="Espace réservé du pied de page 4">
            <a:extLst>
              <a:ext uri="{FF2B5EF4-FFF2-40B4-BE49-F238E27FC236}">
                <a16:creationId xmlns:a16="http://schemas.microsoft.com/office/drawing/2014/main" id="{754C663E-4F6D-B3E5-8CE8-DEF315BB7D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249D465-49AD-9FD8-BFA1-E042E9700D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CBFE581-B952-5C44-B14D-46AE04B2BB44}" type="slidenum">
              <a:rPr lang="fr-FR" smtClean="0"/>
              <a:t>‹N°›</a:t>
            </a:fld>
            <a:endParaRPr lang="fr-FR"/>
          </a:p>
        </p:txBody>
      </p:sp>
    </p:spTree>
    <p:extLst>
      <p:ext uri="{BB962C8B-B14F-4D97-AF65-F5344CB8AC3E}">
        <p14:creationId xmlns:p14="http://schemas.microsoft.com/office/powerpoint/2010/main" val="45331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hyperlink" Target="https://www.hepl.ch/annuaire/mathilde.panes" TargetMode="External"/><Relationship Id="rId7" Type="http://schemas.openxmlformats.org/officeDocument/2006/relationships/image" Target="../media/image3.png"/><Relationship Id="rId2" Type="http://schemas.openxmlformats.org/officeDocument/2006/relationships/hyperlink" Target="https://tecfa.unige.ch/perso/class/" TargetMode="Externa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hyperlink" Target="https://creativecommons.org/licenses/by-sa/4.0/" TargetMode="Externa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flaticon.com/free-icon/thinking_11005516?term=thinking&amp;page=1&amp;position=80&amp;origin=tag&amp;related_id=11005516"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hyperlink" Target="https://shs.cairn.info/histoire-intellectuelle-de-l-occident-medieval--9782200016494-page-387?lang=fr&amp;tab=texte-integral" TargetMode="External"/><Relationship Id="rId13" Type="http://schemas.openxmlformats.org/officeDocument/2006/relationships/hyperlink" Target="https://doi.org/10.1080/00221546.2006.11778917" TargetMode="External"/><Relationship Id="rId3" Type="http://schemas.openxmlformats.org/officeDocument/2006/relationships/hyperlink" Target="https://medium.com/@timberners_lee/marking-the-webs-35th-birthday-an-open-letter-ebb410cc7d42" TargetMode="External"/><Relationship Id="rId7" Type="http://schemas.openxmlformats.org/officeDocument/2006/relationships/hyperlink" Target="https://doi.org/10.1017/9781009416368" TargetMode="External"/><Relationship Id="rId12" Type="http://schemas.openxmlformats.org/officeDocument/2006/relationships/hyperlink" Target="https://mje.mcgill.ca/article/view/971" TargetMode="External"/><Relationship Id="rId2" Type="http://schemas.openxmlformats.org/officeDocument/2006/relationships/notesSlide" Target="../notesSlides/notesSlide10.xml"/><Relationship Id="rId16" Type="http://schemas.openxmlformats.org/officeDocument/2006/relationships/hyperlink" Target="https://doi.org/10.1007/978-1-4614-3185-5_63" TargetMode="External"/><Relationship Id="rId1" Type="http://schemas.openxmlformats.org/officeDocument/2006/relationships/slideLayout" Target="../slideLayouts/slideLayout1.xml"/><Relationship Id="rId6" Type="http://schemas.openxmlformats.org/officeDocument/2006/relationships/hyperlink" Target="http://journals.openedition.org/pyramides/804" TargetMode="External"/><Relationship Id="rId11" Type="http://schemas.openxmlformats.org/officeDocument/2006/relationships/hyperlink" Target="https://www.slideshare.net/EADTU/open-education-2030-42824946?from_action=save%3Ffrom_action%3Dsave%3Ffrom_action%3Dsave" TargetMode="External"/><Relationship Id="rId5" Type="http://schemas.openxmlformats.org/officeDocument/2006/relationships/hyperlink" Target="https://doi.org/10.5334/ijc.1389" TargetMode="External"/><Relationship Id="rId15" Type="http://schemas.openxmlformats.org/officeDocument/2006/relationships/hyperlink" Target="https://doi.org/10.2307/jj.13473649" TargetMode="External"/><Relationship Id="rId10" Type="http://schemas.openxmlformats.org/officeDocument/2006/relationships/hyperlink" Target="https://doi.org/10.5210/fm.v21i5.6360" TargetMode="External"/><Relationship Id="rId4" Type="http://schemas.openxmlformats.org/officeDocument/2006/relationships/hyperlink" Target="https://www.enssib.fr/bibliotheque-numerique/notices/65413-dossier-bibliotheques-et-communs-de-la-connaissance" TargetMode="External"/><Relationship Id="rId9" Type="http://schemas.openxmlformats.org/officeDocument/2006/relationships/hyperlink" Target="https://doi.org/10.1007/978-981-287-532-7_415-1" TargetMode="External"/><Relationship Id="rId14" Type="http://schemas.openxmlformats.org/officeDocument/2006/relationships/hyperlink" Target="https://doi.org/10.3389/frsus.2021.743806"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30.png"/><Relationship Id="rId4" Type="http://schemas.openxmlformats.org/officeDocument/2006/relationships/customXml" Target="../ink/ink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bib.umontreal.ca/guides/types-documents/rel"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bib.umontreal.ca/guides/types-documents/rel"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www.unesco.org/en/open-educational-resources" TargetMode="External"/><Relationship Id="rId5" Type="http://schemas.openxmlformats.org/officeDocument/2006/relationships/hyperlink" Target="https://zenodo.org/records/10889503" TargetMode="External"/><Relationship Id="rId4" Type="http://schemas.openxmlformats.org/officeDocument/2006/relationships/hyperlink" Target="https://fabriquerel.org/processus-de-creat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Inclosure_acts"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oad.simmons.edu/oadwiki/Timeline"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digital-law-online.info/lpdi1.0/treatise17.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fr.wikipedia.org/wiki/Enclosure_des_communs_informationnels"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2FBE3F-E26E-E472-AC15-61DF96C1C850}"/>
              </a:ext>
            </a:extLst>
          </p:cNvPr>
          <p:cNvSpPr>
            <a:spLocks noGrp="1"/>
          </p:cNvSpPr>
          <p:nvPr>
            <p:ph type="title"/>
          </p:nvPr>
        </p:nvSpPr>
        <p:spPr>
          <a:xfrm>
            <a:off x="666327" y="1423904"/>
            <a:ext cx="10515600" cy="1325563"/>
          </a:xfrm>
        </p:spPr>
        <p:txBody>
          <a:bodyPr/>
          <a:lstStyle/>
          <a:p>
            <a:pPr algn="ctr"/>
            <a:r>
              <a:rPr lang="en-US" dirty="0"/>
              <a:t>One step away: embracing OER in libraries </a:t>
            </a:r>
            <a:br>
              <a:rPr lang="en-US" dirty="0"/>
            </a:br>
            <a:r>
              <a:rPr lang="en-US" dirty="0"/>
              <a:t>as a key element of Open Science</a:t>
            </a:r>
            <a:endParaRPr lang="fr-CH" dirty="0"/>
          </a:p>
        </p:txBody>
      </p:sp>
      <p:sp>
        <p:nvSpPr>
          <p:cNvPr id="4" name="Espace réservé du numéro de diapositive 3">
            <a:extLst>
              <a:ext uri="{FF2B5EF4-FFF2-40B4-BE49-F238E27FC236}">
                <a16:creationId xmlns:a16="http://schemas.microsoft.com/office/drawing/2014/main" id="{2A34355B-DEFB-D81D-349D-742815486EDC}"/>
              </a:ext>
            </a:extLst>
          </p:cNvPr>
          <p:cNvSpPr>
            <a:spLocks noGrp="1"/>
          </p:cNvSpPr>
          <p:nvPr>
            <p:ph type="sldNum" sz="quarter" idx="12"/>
          </p:nvPr>
        </p:nvSpPr>
        <p:spPr/>
        <p:txBody>
          <a:bodyPr/>
          <a:lstStyle/>
          <a:p>
            <a:fld id="{7CBFE581-B952-5C44-B14D-46AE04B2BB44}" type="slidenum">
              <a:rPr lang="fr-FR" smtClean="0"/>
              <a:t>1</a:t>
            </a:fld>
            <a:endParaRPr lang="fr-FR"/>
          </a:p>
        </p:txBody>
      </p:sp>
      <p:sp>
        <p:nvSpPr>
          <p:cNvPr id="5" name="ZoneTexte 4">
            <a:extLst>
              <a:ext uri="{FF2B5EF4-FFF2-40B4-BE49-F238E27FC236}">
                <a16:creationId xmlns:a16="http://schemas.microsoft.com/office/drawing/2014/main" id="{1011EB1E-A359-F6B6-16C8-FF33C34525FA}"/>
              </a:ext>
            </a:extLst>
          </p:cNvPr>
          <p:cNvSpPr txBox="1"/>
          <p:nvPr/>
        </p:nvSpPr>
        <p:spPr>
          <a:xfrm>
            <a:off x="3801030" y="5249430"/>
            <a:ext cx="4940199" cy="369332"/>
          </a:xfrm>
          <a:prstGeom prst="rect">
            <a:avLst/>
          </a:prstGeom>
          <a:noFill/>
        </p:spPr>
        <p:txBody>
          <a:bodyPr wrap="none" rtlCol="0">
            <a:spAutoFit/>
          </a:bodyPr>
          <a:lstStyle/>
          <a:p>
            <a:r>
              <a:rPr lang="fr-FR" sz="1800" dirty="0">
                <a:latin typeface="Lexend Light" pitchFamily="2" charset="77"/>
                <a:hlinkClick r:id="rId2"/>
              </a:rPr>
              <a:t>Barbara Class</a:t>
            </a:r>
            <a:r>
              <a:rPr lang="fr-FR" sz="1800" dirty="0">
                <a:latin typeface="Lexend Light" pitchFamily="2" charset="77"/>
              </a:rPr>
              <a:t> , UNIGE &amp; </a:t>
            </a:r>
            <a:r>
              <a:rPr lang="fr-FR" sz="1800" dirty="0">
                <a:latin typeface="Lexend Light" pitchFamily="2" charset="77"/>
                <a:hlinkClick r:id="rId3"/>
              </a:rPr>
              <a:t>Mathilde Panes</a:t>
            </a:r>
            <a:r>
              <a:rPr lang="fr-FR" sz="1800" dirty="0">
                <a:latin typeface="Lexend Light" pitchFamily="2" charset="77"/>
              </a:rPr>
              <a:t>, HEP Vaud</a:t>
            </a:r>
            <a:endParaRPr lang="fr-CH" dirty="0"/>
          </a:p>
        </p:txBody>
      </p:sp>
      <p:pic>
        <p:nvPicPr>
          <p:cNvPr id="6" name="Graphique 5">
            <a:hlinkClick r:id="rId4"/>
            <a:extLst>
              <a:ext uri="{FF2B5EF4-FFF2-40B4-BE49-F238E27FC236}">
                <a16:creationId xmlns:a16="http://schemas.microsoft.com/office/drawing/2014/main" id="{55E79DD5-FD23-A68F-E7F2-A8A0EB49F04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96550" y="5744768"/>
            <a:ext cx="857250" cy="300038"/>
          </a:xfrm>
          <a:prstGeom prst="rect">
            <a:avLst/>
          </a:prstGeom>
        </p:spPr>
      </p:pic>
      <p:pic>
        <p:nvPicPr>
          <p:cNvPr id="8" name="Graphique 7">
            <a:extLst>
              <a:ext uri="{FF2B5EF4-FFF2-40B4-BE49-F238E27FC236}">
                <a16:creationId xmlns:a16="http://schemas.microsoft.com/office/drawing/2014/main" id="{B37B43E2-41E6-E54A-8B22-BF52B84C4A8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38738" y="3235444"/>
            <a:ext cx="3514523" cy="406639"/>
          </a:xfrm>
          <a:prstGeom prst="rect">
            <a:avLst/>
          </a:prstGeom>
        </p:spPr>
      </p:pic>
      <p:sp>
        <p:nvSpPr>
          <p:cNvPr id="9" name="ZoneTexte 8">
            <a:extLst>
              <a:ext uri="{FF2B5EF4-FFF2-40B4-BE49-F238E27FC236}">
                <a16:creationId xmlns:a16="http://schemas.microsoft.com/office/drawing/2014/main" id="{DF8A5081-6B72-5425-C0DC-89A8863C5FE2}"/>
              </a:ext>
            </a:extLst>
          </p:cNvPr>
          <p:cNvSpPr txBox="1"/>
          <p:nvPr/>
        </p:nvSpPr>
        <p:spPr>
          <a:xfrm>
            <a:off x="2653454" y="4152166"/>
            <a:ext cx="6885090" cy="461665"/>
          </a:xfrm>
          <a:prstGeom prst="rect">
            <a:avLst/>
          </a:prstGeom>
          <a:noFill/>
        </p:spPr>
        <p:txBody>
          <a:bodyPr wrap="none" rtlCol="0">
            <a:spAutoFit/>
          </a:bodyPr>
          <a:lstStyle/>
          <a:p>
            <a:r>
              <a:rPr lang="en-US" sz="2400" dirty="0"/>
              <a:t>Swiss Library Network for Education and Research </a:t>
            </a:r>
            <a:endParaRPr lang="fr-CH" sz="2400" dirty="0"/>
          </a:p>
        </p:txBody>
      </p:sp>
      <p:sp>
        <p:nvSpPr>
          <p:cNvPr id="10" name="ZoneTexte 9">
            <a:extLst>
              <a:ext uri="{FF2B5EF4-FFF2-40B4-BE49-F238E27FC236}">
                <a16:creationId xmlns:a16="http://schemas.microsoft.com/office/drawing/2014/main" id="{EA01F835-3CC3-1010-8842-3A20B1D3B82B}"/>
              </a:ext>
            </a:extLst>
          </p:cNvPr>
          <p:cNvSpPr txBox="1"/>
          <p:nvPr/>
        </p:nvSpPr>
        <p:spPr>
          <a:xfrm>
            <a:off x="5024317" y="4683414"/>
            <a:ext cx="1993806" cy="369332"/>
          </a:xfrm>
          <a:prstGeom prst="rect">
            <a:avLst/>
          </a:prstGeom>
          <a:noFill/>
        </p:spPr>
        <p:txBody>
          <a:bodyPr wrap="square" rtlCol="0">
            <a:spAutoFit/>
          </a:bodyPr>
          <a:lstStyle/>
          <a:p>
            <a:r>
              <a:rPr lang="fr-CH" dirty="0"/>
              <a:t>Bern, 26.09.2024</a:t>
            </a:r>
          </a:p>
        </p:txBody>
      </p:sp>
      <p:pic>
        <p:nvPicPr>
          <p:cNvPr id="11" name="Image 10">
            <a:extLst>
              <a:ext uri="{FF2B5EF4-FFF2-40B4-BE49-F238E27FC236}">
                <a16:creationId xmlns:a16="http://schemas.microsoft.com/office/drawing/2014/main" id="{F28A3637-631C-5330-5A63-C1ED6923AE35}"/>
              </a:ext>
            </a:extLst>
          </p:cNvPr>
          <p:cNvPicPr>
            <a:picLocks noChangeAspect="1"/>
          </p:cNvPicPr>
          <p:nvPr/>
        </p:nvPicPr>
        <p:blipFill>
          <a:blip r:embed="rId9"/>
          <a:stretch>
            <a:fillRect/>
          </a:stretch>
        </p:blipFill>
        <p:spPr>
          <a:xfrm>
            <a:off x="9982200" y="2849954"/>
            <a:ext cx="2105235" cy="2136656"/>
          </a:xfrm>
          <a:prstGeom prst="rect">
            <a:avLst/>
          </a:prstGeom>
        </p:spPr>
      </p:pic>
    </p:spTree>
    <p:extLst>
      <p:ext uri="{BB962C8B-B14F-4D97-AF65-F5344CB8AC3E}">
        <p14:creationId xmlns:p14="http://schemas.microsoft.com/office/powerpoint/2010/main" val="2008960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4CA3F4E-D5AE-C44F-3980-84372DE6AC2E}"/>
              </a:ext>
            </a:extLst>
          </p:cNvPr>
          <p:cNvSpPr txBox="1"/>
          <p:nvPr/>
        </p:nvSpPr>
        <p:spPr>
          <a:xfrm>
            <a:off x="456927" y="405396"/>
            <a:ext cx="9697725" cy="584775"/>
          </a:xfrm>
          <a:prstGeom prst="rect">
            <a:avLst/>
          </a:prstGeom>
          <a:noFill/>
        </p:spPr>
        <p:txBody>
          <a:bodyPr wrap="square" rtlCol="0">
            <a:spAutoFit/>
          </a:bodyPr>
          <a:lstStyle/>
          <a:p>
            <a:r>
              <a:rPr lang="fr-CH" sz="3200" dirty="0">
                <a:solidFill>
                  <a:schemeClr val="tx2"/>
                </a:solidFill>
              </a:rPr>
              <a:t>1998: Split of the Free software </a:t>
            </a:r>
            <a:r>
              <a:rPr lang="fr-CH" sz="3200" dirty="0" err="1">
                <a:solidFill>
                  <a:schemeClr val="tx2"/>
                </a:solidFill>
              </a:rPr>
              <a:t>movement</a:t>
            </a:r>
            <a:endParaRPr lang="fr-CH" sz="3200" dirty="0">
              <a:solidFill>
                <a:schemeClr val="tx2"/>
              </a:solidFill>
            </a:endParaRPr>
          </a:p>
        </p:txBody>
      </p:sp>
      <p:sp>
        <p:nvSpPr>
          <p:cNvPr id="5" name="Espace réservé du numéro de diapositive 4">
            <a:extLst>
              <a:ext uri="{FF2B5EF4-FFF2-40B4-BE49-F238E27FC236}">
                <a16:creationId xmlns:a16="http://schemas.microsoft.com/office/drawing/2014/main" id="{5A404810-C8CC-C040-C573-DEC0DFC36B01}"/>
              </a:ext>
            </a:extLst>
          </p:cNvPr>
          <p:cNvSpPr>
            <a:spLocks noGrp="1"/>
          </p:cNvSpPr>
          <p:nvPr>
            <p:ph type="sldNum" sz="quarter" idx="12"/>
          </p:nvPr>
        </p:nvSpPr>
        <p:spPr/>
        <p:txBody>
          <a:bodyPr/>
          <a:lstStyle/>
          <a:p>
            <a:fld id="{7CBFE581-B952-5C44-B14D-46AE04B2BB44}" type="slidenum">
              <a:rPr lang="fr-FR" smtClean="0"/>
              <a:t>10</a:t>
            </a:fld>
            <a:endParaRPr lang="fr-FR" dirty="0"/>
          </a:p>
        </p:txBody>
      </p:sp>
      <p:graphicFrame>
        <p:nvGraphicFramePr>
          <p:cNvPr id="7" name="Tableau 6">
            <a:extLst>
              <a:ext uri="{FF2B5EF4-FFF2-40B4-BE49-F238E27FC236}">
                <a16:creationId xmlns:a16="http://schemas.microsoft.com/office/drawing/2014/main" id="{9AF81F47-BBA9-4AA9-E8B1-E20CB190096D}"/>
              </a:ext>
            </a:extLst>
          </p:cNvPr>
          <p:cNvGraphicFramePr>
            <a:graphicFrameLocks noGrp="1"/>
          </p:cNvGraphicFramePr>
          <p:nvPr>
            <p:extLst>
              <p:ext uri="{D42A27DB-BD31-4B8C-83A1-F6EECF244321}">
                <p14:modId xmlns:p14="http://schemas.microsoft.com/office/powerpoint/2010/main" val="2110118963"/>
              </p:ext>
            </p:extLst>
          </p:nvPr>
        </p:nvGraphicFramePr>
        <p:xfrm>
          <a:off x="575378" y="1383499"/>
          <a:ext cx="10778422" cy="4392753"/>
        </p:xfrm>
        <a:graphic>
          <a:graphicData uri="http://schemas.openxmlformats.org/drawingml/2006/table">
            <a:tbl>
              <a:tblPr firstRow="1" bandRow="1">
                <a:tableStyleId>{5C22544A-7EE6-4342-B048-85BDC9FD1C3A}</a:tableStyleId>
              </a:tblPr>
              <a:tblGrid>
                <a:gridCol w="5389211">
                  <a:extLst>
                    <a:ext uri="{9D8B030D-6E8A-4147-A177-3AD203B41FA5}">
                      <a16:colId xmlns:a16="http://schemas.microsoft.com/office/drawing/2014/main" val="1686534383"/>
                    </a:ext>
                  </a:extLst>
                </a:gridCol>
                <a:gridCol w="5389211">
                  <a:extLst>
                    <a:ext uri="{9D8B030D-6E8A-4147-A177-3AD203B41FA5}">
                      <a16:colId xmlns:a16="http://schemas.microsoft.com/office/drawing/2014/main" val="2736536039"/>
                    </a:ext>
                  </a:extLst>
                </a:gridCol>
              </a:tblGrid>
              <a:tr h="704741">
                <a:tc>
                  <a:txBody>
                    <a:bodyPr/>
                    <a:lstStyle/>
                    <a:p>
                      <a:r>
                        <a:rPr lang="fr-CH" sz="2800" dirty="0"/>
                        <a:t>Free software</a:t>
                      </a:r>
                    </a:p>
                  </a:txBody>
                  <a:tcPr/>
                </a:tc>
                <a:tc>
                  <a:txBody>
                    <a:bodyPr/>
                    <a:lstStyle/>
                    <a:p>
                      <a:r>
                        <a:rPr lang="fr-CH" sz="2800" dirty="0"/>
                        <a:t>Open source software</a:t>
                      </a:r>
                    </a:p>
                  </a:txBody>
                  <a:tcPr/>
                </a:tc>
                <a:extLst>
                  <a:ext uri="{0D108BD9-81ED-4DB2-BD59-A6C34878D82A}">
                    <a16:rowId xmlns:a16="http://schemas.microsoft.com/office/drawing/2014/main" val="3016870703"/>
                  </a:ext>
                </a:extLst>
              </a:tr>
              <a:tr h="697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2800" dirty="0"/>
                        <a:t>Copyleft, </a:t>
                      </a:r>
                      <a:r>
                        <a:rPr lang="fr-CH" sz="2800" dirty="0" err="1"/>
                        <a:t>decentralised</a:t>
                      </a:r>
                      <a:endParaRPr lang="fr-CH"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2800" dirty="0"/>
                        <a:t>Copyleft, </a:t>
                      </a:r>
                      <a:r>
                        <a:rPr lang="fr-CH" sz="2800" dirty="0" err="1"/>
                        <a:t>decentralised</a:t>
                      </a:r>
                      <a:endParaRPr lang="fr-CH" sz="2800" dirty="0"/>
                    </a:p>
                  </a:txBody>
                  <a:tcPr/>
                </a:tc>
                <a:extLst>
                  <a:ext uri="{0D108BD9-81ED-4DB2-BD59-A6C34878D82A}">
                    <a16:rowId xmlns:a16="http://schemas.microsoft.com/office/drawing/2014/main" val="1528897287"/>
                  </a:ext>
                </a:extLst>
              </a:tr>
              <a:tr h="697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2800" dirty="0"/>
                        <a:t>Social </a:t>
                      </a:r>
                      <a:r>
                        <a:rPr lang="fr-CH" sz="2800" dirty="0" err="1"/>
                        <a:t>movement</a:t>
                      </a:r>
                      <a:endParaRPr lang="fr-CH"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2800" dirty="0" err="1"/>
                        <a:t>Development</a:t>
                      </a:r>
                      <a:r>
                        <a:rPr lang="fr-CH" sz="2800" dirty="0"/>
                        <a:t> </a:t>
                      </a:r>
                      <a:r>
                        <a:rPr lang="fr-CH" sz="2800" dirty="0" err="1"/>
                        <a:t>methodology</a:t>
                      </a:r>
                      <a:endParaRPr lang="fr-CH" sz="2800" dirty="0"/>
                    </a:p>
                  </a:txBody>
                  <a:tcPr/>
                </a:tc>
                <a:extLst>
                  <a:ext uri="{0D108BD9-81ED-4DB2-BD59-A6C34878D82A}">
                    <a16:rowId xmlns:a16="http://schemas.microsoft.com/office/drawing/2014/main" val="1507688009"/>
                  </a:ext>
                </a:extLst>
              </a:tr>
              <a:tr h="6737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2800" dirty="0" err="1"/>
                        <a:t>Relational</a:t>
                      </a:r>
                      <a:r>
                        <a:rPr lang="fr-CH" sz="2800" dirty="0"/>
                        <a:t>, </a:t>
                      </a:r>
                      <a:r>
                        <a:rPr lang="fr-CH" sz="2800" dirty="0" err="1"/>
                        <a:t>connection-oriented</a:t>
                      </a:r>
                      <a:endParaRPr lang="fr-CH"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2800" dirty="0" err="1"/>
                        <a:t>Transactional</a:t>
                      </a:r>
                      <a:r>
                        <a:rPr lang="fr-CH" sz="2800" dirty="0"/>
                        <a:t>, </a:t>
                      </a:r>
                      <a:r>
                        <a:rPr lang="fr-CH" sz="2800" dirty="0" err="1"/>
                        <a:t>resource</a:t>
                      </a:r>
                      <a:r>
                        <a:rPr lang="fr-CH" sz="2800" dirty="0"/>
                        <a:t> and </a:t>
                      </a:r>
                      <a:r>
                        <a:rPr lang="fr-CH" sz="2800" dirty="0" err="1"/>
                        <a:t>object-oriented</a:t>
                      </a:r>
                      <a:endParaRPr lang="fr-CH" sz="2800" dirty="0"/>
                    </a:p>
                  </a:txBody>
                  <a:tcPr/>
                </a:tc>
                <a:extLst>
                  <a:ext uri="{0D108BD9-81ED-4DB2-BD59-A6C34878D82A}">
                    <a16:rowId xmlns:a16="http://schemas.microsoft.com/office/drawing/2014/main" val="2480641742"/>
                  </a:ext>
                </a:extLst>
              </a:tr>
              <a:tr h="673768">
                <a:tc>
                  <a:txBody>
                    <a:bodyPr/>
                    <a:lstStyle/>
                    <a:p>
                      <a:r>
                        <a:rPr lang="fr-CH" sz="2800" dirty="0"/>
                        <a:t>Grant </a:t>
                      </a:r>
                      <a:r>
                        <a:rPr lang="fr-CH" sz="2800" dirty="0" err="1"/>
                        <a:t>users</a:t>
                      </a:r>
                      <a:r>
                        <a:rPr lang="fr-CH" sz="2800" dirty="0"/>
                        <a:t> </a:t>
                      </a:r>
                      <a:r>
                        <a:rPr lang="fr-CH" sz="2800" b="1" dirty="0" err="1"/>
                        <a:t>Freedoms</a:t>
                      </a:r>
                      <a:endParaRPr lang="fr-CH" sz="2800" b="1" dirty="0"/>
                    </a:p>
                  </a:txBody>
                  <a:tcPr/>
                </a:tc>
                <a:tc>
                  <a:txBody>
                    <a:bodyPr/>
                    <a:lstStyle/>
                    <a:p>
                      <a:r>
                        <a:rPr lang="fr-CH" sz="2800" dirty="0"/>
                        <a:t>Grant </a:t>
                      </a:r>
                      <a:r>
                        <a:rPr lang="fr-CH" sz="2800" dirty="0" err="1"/>
                        <a:t>users</a:t>
                      </a:r>
                      <a:r>
                        <a:rPr lang="fr-CH" sz="2800" dirty="0"/>
                        <a:t> </a:t>
                      </a:r>
                      <a:r>
                        <a:rPr lang="fr-CH" sz="2800" b="1" dirty="0" err="1"/>
                        <a:t>Rights</a:t>
                      </a:r>
                      <a:endParaRPr lang="fr-CH" sz="2800" b="1" dirty="0"/>
                    </a:p>
                  </a:txBody>
                  <a:tcPr/>
                </a:tc>
                <a:extLst>
                  <a:ext uri="{0D108BD9-81ED-4DB2-BD59-A6C34878D82A}">
                    <a16:rowId xmlns:a16="http://schemas.microsoft.com/office/drawing/2014/main" val="3766082007"/>
                  </a:ext>
                </a:extLst>
              </a:tr>
              <a:tr h="6737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2800" dirty="0" err="1"/>
                        <a:t>Holistic</a:t>
                      </a:r>
                      <a:r>
                        <a:rPr lang="fr-CH" sz="2800" dirty="0"/>
                        <a:t> </a:t>
                      </a:r>
                      <a:r>
                        <a:rPr lang="fr-CH" sz="2800" dirty="0" err="1"/>
                        <a:t>paradigm</a:t>
                      </a:r>
                      <a:r>
                        <a:rPr lang="fr-CH" sz="28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2800" dirty="0" err="1"/>
                        <a:t>Mechanistic</a:t>
                      </a:r>
                      <a:r>
                        <a:rPr lang="fr-CH" sz="2800" dirty="0"/>
                        <a:t> </a:t>
                      </a:r>
                      <a:r>
                        <a:rPr lang="fr-CH" sz="2800" dirty="0" err="1"/>
                        <a:t>paradigm</a:t>
                      </a:r>
                      <a:r>
                        <a:rPr lang="fr-CH" sz="2800" dirty="0"/>
                        <a:t>?</a:t>
                      </a:r>
                    </a:p>
                  </a:txBody>
                  <a:tcPr/>
                </a:tc>
                <a:extLst>
                  <a:ext uri="{0D108BD9-81ED-4DB2-BD59-A6C34878D82A}">
                    <a16:rowId xmlns:a16="http://schemas.microsoft.com/office/drawing/2014/main" val="1062511627"/>
                  </a:ext>
                </a:extLst>
              </a:tr>
            </a:tbl>
          </a:graphicData>
        </a:graphic>
      </p:graphicFrame>
      <p:sp>
        <p:nvSpPr>
          <p:cNvPr id="9" name="ZoneTexte 8">
            <a:extLst>
              <a:ext uri="{FF2B5EF4-FFF2-40B4-BE49-F238E27FC236}">
                <a16:creationId xmlns:a16="http://schemas.microsoft.com/office/drawing/2014/main" id="{C66669F6-327D-1FD6-30A6-25A525A247E4}"/>
              </a:ext>
            </a:extLst>
          </p:cNvPr>
          <p:cNvSpPr txBox="1"/>
          <p:nvPr/>
        </p:nvSpPr>
        <p:spPr>
          <a:xfrm>
            <a:off x="6016439" y="6169580"/>
            <a:ext cx="5778570" cy="369332"/>
          </a:xfrm>
          <a:prstGeom prst="rect">
            <a:avLst/>
          </a:prstGeom>
          <a:noFill/>
        </p:spPr>
        <p:txBody>
          <a:bodyPr wrap="none" rtlCol="0">
            <a:spAutoFit/>
          </a:bodyPr>
          <a:lstStyle/>
          <a:p>
            <a:r>
              <a:rPr lang="fr-CH" dirty="0" err="1"/>
              <a:t>Bollier</a:t>
            </a:r>
            <a:r>
              <a:rPr lang="fr-CH" dirty="0"/>
              <a:t>, 2024; </a:t>
            </a:r>
            <a:r>
              <a:rPr lang="fr-CH" dirty="0" err="1"/>
              <a:t>Leonelli</a:t>
            </a:r>
            <a:r>
              <a:rPr lang="fr-CH" dirty="0"/>
              <a:t>, 2023; Peters, 2016; Sterling, 2021 </a:t>
            </a:r>
          </a:p>
        </p:txBody>
      </p:sp>
    </p:spTree>
    <p:extLst>
      <p:ext uri="{BB962C8B-B14F-4D97-AF65-F5344CB8AC3E}">
        <p14:creationId xmlns:p14="http://schemas.microsoft.com/office/powerpoint/2010/main" val="1157506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cteur droit avec flèche 9">
            <a:extLst>
              <a:ext uri="{FF2B5EF4-FFF2-40B4-BE49-F238E27FC236}">
                <a16:creationId xmlns:a16="http://schemas.microsoft.com/office/drawing/2014/main" id="{090A2EB0-4656-C7D9-D4C5-1DE0DF2C14A1}"/>
              </a:ext>
            </a:extLst>
          </p:cNvPr>
          <p:cNvCxnSpPr>
            <a:cxnSpLocks/>
          </p:cNvCxnSpPr>
          <p:nvPr/>
        </p:nvCxnSpPr>
        <p:spPr>
          <a:xfrm>
            <a:off x="3460821" y="3712813"/>
            <a:ext cx="0" cy="2886523"/>
          </a:xfrm>
          <a:prstGeom prst="straightConnector1">
            <a:avLst/>
          </a:prstGeom>
          <a:ln w="571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A4CA3F4E-D5AE-C44F-3980-84372DE6AC2E}"/>
              </a:ext>
            </a:extLst>
          </p:cNvPr>
          <p:cNvSpPr txBox="1"/>
          <p:nvPr/>
        </p:nvSpPr>
        <p:spPr>
          <a:xfrm>
            <a:off x="456927" y="405396"/>
            <a:ext cx="9897106" cy="584775"/>
          </a:xfrm>
          <a:prstGeom prst="rect">
            <a:avLst/>
          </a:prstGeom>
          <a:noFill/>
        </p:spPr>
        <p:txBody>
          <a:bodyPr wrap="square" rtlCol="0">
            <a:spAutoFit/>
          </a:bodyPr>
          <a:lstStyle/>
          <a:p>
            <a:r>
              <a:rPr lang="fr-CH" sz="3200" dirty="0" err="1">
                <a:solidFill>
                  <a:schemeClr val="tx2"/>
                </a:solidFill>
              </a:rPr>
              <a:t>Does</a:t>
            </a:r>
            <a:r>
              <a:rPr lang="fr-CH" sz="3200" dirty="0">
                <a:solidFill>
                  <a:schemeClr val="tx2"/>
                </a:solidFill>
              </a:rPr>
              <a:t> </a:t>
            </a:r>
            <a:r>
              <a:rPr lang="fr-CH" sz="3200" dirty="0" err="1">
                <a:solidFill>
                  <a:schemeClr val="tx2"/>
                </a:solidFill>
              </a:rPr>
              <a:t>paradigm</a:t>
            </a:r>
            <a:r>
              <a:rPr lang="fr-CH" sz="3200" dirty="0">
                <a:solidFill>
                  <a:schemeClr val="tx2"/>
                </a:solidFill>
              </a:rPr>
              <a:t> </a:t>
            </a:r>
            <a:r>
              <a:rPr lang="fr-CH" sz="3200" dirty="0" err="1">
                <a:solidFill>
                  <a:schemeClr val="tx2"/>
                </a:solidFill>
              </a:rPr>
              <a:t>matter</a:t>
            </a:r>
            <a:r>
              <a:rPr lang="fr-CH" sz="3200" dirty="0">
                <a:solidFill>
                  <a:schemeClr val="tx2"/>
                </a:solidFill>
              </a:rPr>
              <a:t>?</a:t>
            </a:r>
          </a:p>
        </p:txBody>
      </p:sp>
      <p:sp>
        <p:nvSpPr>
          <p:cNvPr id="4" name="ZoneTexte 3">
            <a:extLst>
              <a:ext uri="{FF2B5EF4-FFF2-40B4-BE49-F238E27FC236}">
                <a16:creationId xmlns:a16="http://schemas.microsoft.com/office/drawing/2014/main" id="{833C7F4A-CDF6-9E78-39E7-258E9E7E2083}"/>
              </a:ext>
            </a:extLst>
          </p:cNvPr>
          <p:cNvSpPr txBox="1"/>
          <p:nvPr/>
        </p:nvSpPr>
        <p:spPr>
          <a:xfrm>
            <a:off x="456926" y="1035157"/>
            <a:ext cx="11079291" cy="2246769"/>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solidFill>
                  <a:schemeClr val="tx2"/>
                </a:solidFill>
              </a:rPr>
              <a:t>Paradigm = underlying  set of perceptions, assumptions, values, and concepts with internal consistency</a:t>
            </a:r>
            <a:endParaRPr lang="fr-CH" sz="2800" dirty="0">
              <a:solidFill>
                <a:schemeClr val="tx2"/>
              </a:solidFill>
            </a:endParaRPr>
          </a:p>
          <a:p>
            <a:pPr marL="457200" indent="-457200">
              <a:buFont typeface="Wingdings" panose="05000000000000000000" pitchFamily="2" charset="2"/>
              <a:buChar char="Ø"/>
            </a:pPr>
            <a:r>
              <a:rPr lang="en-US" sz="2800" dirty="0">
                <a:solidFill>
                  <a:schemeClr val="tx2"/>
                </a:solidFill>
              </a:rPr>
              <a:t>Paradigm shapes purpose and determines practice and policy</a:t>
            </a:r>
          </a:p>
          <a:p>
            <a:pPr marL="457200" indent="-457200">
              <a:buFont typeface="Wingdings" panose="05000000000000000000" pitchFamily="2" charset="2"/>
              <a:buChar char="Ø"/>
            </a:pPr>
            <a:r>
              <a:rPr lang="en-US" sz="2800" dirty="0">
                <a:solidFill>
                  <a:schemeClr val="tx2"/>
                </a:solidFill>
              </a:rPr>
              <a:t>Two major paradigms in Europe: holistic (prior to 1500, focus on the whole) and mechanistic (post 1700, focus on parts)</a:t>
            </a:r>
          </a:p>
        </p:txBody>
      </p:sp>
      <p:sp>
        <p:nvSpPr>
          <p:cNvPr id="5" name="Espace réservé du numéro de diapositive 4">
            <a:extLst>
              <a:ext uri="{FF2B5EF4-FFF2-40B4-BE49-F238E27FC236}">
                <a16:creationId xmlns:a16="http://schemas.microsoft.com/office/drawing/2014/main" id="{5A404810-C8CC-C040-C573-DEC0DFC36B01}"/>
              </a:ext>
            </a:extLst>
          </p:cNvPr>
          <p:cNvSpPr>
            <a:spLocks noGrp="1"/>
          </p:cNvSpPr>
          <p:nvPr>
            <p:ph type="sldNum" sz="quarter" idx="12"/>
          </p:nvPr>
        </p:nvSpPr>
        <p:spPr/>
        <p:txBody>
          <a:bodyPr/>
          <a:lstStyle/>
          <a:p>
            <a:fld id="{7CBFE581-B952-5C44-B14D-46AE04B2BB44}" type="slidenum">
              <a:rPr lang="fr-FR" smtClean="0"/>
              <a:t>11</a:t>
            </a:fld>
            <a:endParaRPr lang="fr-FR"/>
          </a:p>
        </p:txBody>
      </p:sp>
      <p:sp>
        <p:nvSpPr>
          <p:cNvPr id="2" name="ZoneTexte 1">
            <a:extLst>
              <a:ext uri="{FF2B5EF4-FFF2-40B4-BE49-F238E27FC236}">
                <a16:creationId xmlns:a16="http://schemas.microsoft.com/office/drawing/2014/main" id="{75CA77CB-EE2E-6F9B-60DD-56663579FE2F}"/>
              </a:ext>
            </a:extLst>
          </p:cNvPr>
          <p:cNvSpPr txBox="1"/>
          <p:nvPr/>
        </p:nvSpPr>
        <p:spPr>
          <a:xfrm>
            <a:off x="9597097" y="5987018"/>
            <a:ext cx="2151999" cy="369332"/>
          </a:xfrm>
          <a:prstGeom prst="rect">
            <a:avLst/>
          </a:prstGeom>
          <a:noFill/>
        </p:spPr>
        <p:txBody>
          <a:bodyPr wrap="none" rtlCol="0">
            <a:spAutoFit/>
          </a:bodyPr>
          <a:lstStyle/>
          <a:p>
            <a:r>
              <a:rPr lang="fr-CH" dirty="0"/>
              <a:t>Sterling, 2021, 2024</a:t>
            </a:r>
          </a:p>
        </p:txBody>
      </p:sp>
      <p:pic>
        <p:nvPicPr>
          <p:cNvPr id="7" name="Image 6">
            <a:extLst>
              <a:ext uri="{FF2B5EF4-FFF2-40B4-BE49-F238E27FC236}">
                <a16:creationId xmlns:a16="http://schemas.microsoft.com/office/drawing/2014/main" id="{4F72643A-8447-CD34-4BCF-C529046FF409}"/>
              </a:ext>
            </a:extLst>
          </p:cNvPr>
          <p:cNvPicPr>
            <a:picLocks noChangeAspect="1"/>
          </p:cNvPicPr>
          <p:nvPr/>
        </p:nvPicPr>
        <p:blipFill>
          <a:blip r:embed="rId2"/>
          <a:stretch>
            <a:fillRect/>
          </a:stretch>
        </p:blipFill>
        <p:spPr>
          <a:xfrm>
            <a:off x="7897212" y="3984940"/>
            <a:ext cx="820660" cy="2614396"/>
          </a:xfrm>
          <a:prstGeom prst="rect">
            <a:avLst/>
          </a:prstGeom>
        </p:spPr>
      </p:pic>
      <p:graphicFrame>
        <p:nvGraphicFramePr>
          <p:cNvPr id="8" name="Diagramme 7">
            <a:extLst>
              <a:ext uri="{FF2B5EF4-FFF2-40B4-BE49-F238E27FC236}">
                <a16:creationId xmlns:a16="http://schemas.microsoft.com/office/drawing/2014/main" id="{9F932CD3-D17C-CC62-0C19-7D3217DF8918}"/>
              </a:ext>
            </a:extLst>
          </p:cNvPr>
          <p:cNvGraphicFramePr/>
          <p:nvPr/>
        </p:nvGraphicFramePr>
        <p:xfrm>
          <a:off x="3704411" y="3634917"/>
          <a:ext cx="4175604" cy="29790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Connecteur droit 8">
            <a:extLst>
              <a:ext uri="{FF2B5EF4-FFF2-40B4-BE49-F238E27FC236}">
                <a16:creationId xmlns:a16="http://schemas.microsoft.com/office/drawing/2014/main" id="{0C461CB7-3BB4-AC15-34C0-3957D751A7DB}"/>
              </a:ext>
            </a:extLst>
          </p:cNvPr>
          <p:cNvCxnSpPr>
            <a:cxnSpLocks/>
          </p:cNvCxnSpPr>
          <p:nvPr/>
        </p:nvCxnSpPr>
        <p:spPr>
          <a:xfrm>
            <a:off x="3450779" y="5093188"/>
            <a:ext cx="1614117" cy="0"/>
          </a:xfrm>
          <a:prstGeom prst="line">
            <a:avLst/>
          </a:prstGeom>
          <a:ln w="476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90CC3768-8506-6FBC-5F11-BBA5413AB858}"/>
              </a:ext>
            </a:extLst>
          </p:cNvPr>
          <p:cNvSpPr txBox="1"/>
          <p:nvPr/>
        </p:nvSpPr>
        <p:spPr>
          <a:xfrm>
            <a:off x="6824589" y="4142261"/>
            <a:ext cx="956930" cy="492443"/>
          </a:xfrm>
          <a:prstGeom prst="rect">
            <a:avLst/>
          </a:prstGeom>
          <a:noFill/>
        </p:spPr>
        <p:txBody>
          <a:bodyPr wrap="square" rtlCol="0">
            <a:spAutoFit/>
          </a:bodyPr>
          <a:lstStyle/>
          <a:p>
            <a:r>
              <a:rPr lang="fr-CH" sz="2600" dirty="0"/>
              <a:t>ORD</a:t>
            </a:r>
          </a:p>
        </p:txBody>
      </p:sp>
      <p:sp>
        <p:nvSpPr>
          <p:cNvPr id="12" name="ZoneTexte 11">
            <a:extLst>
              <a:ext uri="{FF2B5EF4-FFF2-40B4-BE49-F238E27FC236}">
                <a16:creationId xmlns:a16="http://schemas.microsoft.com/office/drawing/2014/main" id="{F34A149B-1C86-FDB5-3B87-3DA67025BDC3}"/>
              </a:ext>
            </a:extLst>
          </p:cNvPr>
          <p:cNvSpPr txBox="1"/>
          <p:nvPr/>
        </p:nvSpPr>
        <p:spPr>
          <a:xfrm>
            <a:off x="6943828" y="3763919"/>
            <a:ext cx="671555" cy="492443"/>
          </a:xfrm>
          <a:prstGeom prst="rect">
            <a:avLst/>
          </a:prstGeom>
          <a:noFill/>
        </p:spPr>
        <p:txBody>
          <a:bodyPr wrap="square" rtlCol="0">
            <a:spAutoFit/>
          </a:bodyPr>
          <a:lstStyle/>
          <a:p>
            <a:r>
              <a:rPr lang="fr-CH" sz="2600" dirty="0"/>
              <a:t>OA</a:t>
            </a:r>
          </a:p>
        </p:txBody>
      </p:sp>
      <p:sp>
        <p:nvSpPr>
          <p:cNvPr id="13" name="ZoneTexte 12">
            <a:extLst>
              <a:ext uri="{FF2B5EF4-FFF2-40B4-BE49-F238E27FC236}">
                <a16:creationId xmlns:a16="http://schemas.microsoft.com/office/drawing/2014/main" id="{48ABE446-D952-CB6B-A83A-DB51D0118C6F}"/>
              </a:ext>
            </a:extLst>
          </p:cNvPr>
          <p:cNvSpPr txBox="1"/>
          <p:nvPr/>
        </p:nvSpPr>
        <p:spPr>
          <a:xfrm>
            <a:off x="6824589" y="4520603"/>
            <a:ext cx="910034" cy="492443"/>
          </a:xfrm>
          <a:prstGeom prst="rect">
            <a:avLst/>
          </a:prstGeom>
          <a:noFill/>
        </p:spPr>
        <p:txBody>
          <a:bodyPr wrap="square" rtlCol="0">
            <a:spAutoFit/>
          </a:bodyPr>
          <a:lstStyle/>
          <a:p>
            <a:r>
              <a:rPr lang="fr-CH" sz="2600" dirty="0"/>
              <a:t>OER</a:t>
            </a:r>
          </a:p>
        </p:txBody>
      </p:sp>
      <p:cxnSp>
        <p:nvCxnSpPr>
          <p:cNvPr id="14" name="Connecteur droit 13">
            <a:extLst>
              <a:ext uri="{FF2B5EF4-FFF2-40B4-BE49-F238E27FC236}">
                <a16:creationId xmlns:a16="http://schemas.microsoft.com/office/drawing/2014/main" id="{0D9B7481-C856-B697-278B-43D4BAE25103}"/>
              </a:ext>
            </a:extLst>
          </p:cNvPr>
          <p:cNvCxnSpPr>
            <a:cxnSpLocks/>
          </p:cNvCxnSpPr>
          <p:nvPr/>
        </p:nvCxnSpPr>
        <p:spPr>
          <a:xfrm>
            <a:off x="6555801" y="5093188"/>
            <a:ext cx="2162071" cy="0"/>
          </a:xfrm>
          <a:prstGeom prst="line">
            <a:avLst/>
          </a:prstGeom>
          <a:ln w="476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3F037B96-B87D-91B8-C88A-7B07D1500CB1}"/>
              </a:ext>
            </a:extLst>
          </p:cNvPr>
          <p:cNvSpPr txBox="1"/>
          <p:nvPr/>
        </p:nvSpPr>
        <p:spPr>
          <a:xfrm>
            <a:off x="9290548" y="3542096"/>
            <a:ext cx="2983247" cy="1692771"/>
          </a:xfrm>
          <a:prstGeom prst="rect">
            <a:avLst/>
          </a:prstGeom>
          <a:noFill/>
        </p:spPr>
        <p:txBody>
          <a:bodyPr wrap="square" rtlCol="0">
            <a:spAutoFit/>
          </a:bodyPr>
          <a:lstStyle/>
          <a:p>
            <a:r>
              <a:rPr lang="fr-CH" sz="2600" dirty="0" err="1"/>
              <a:t>Could</a:t>
            </a:r>
            <a:r>
              <a:rPr lang="fr-CH" sz="2600" dirty="0"/>
              <a:t> </a:t>
            </a:r>
            <a:r>
              <a:rPr lang="fr-CH" sz="2600" dirty="0" err="1"/>
              <a:t>paradigm</a:t>
            </a:r>
            <a:r>
              <a:rPr lang="fr-CH" sz="2600" dirty="0"/>
              <a:t> </a:t>
            </a:r>
            <a:r>
              <a:rPr lang="fr-CH" sz="2600" dirty="0" err="1"/>
              <a:t>explain</a:t>
            </a:r>
            <a:r>
              <a:rPr lang="fr-CH" sz="2600" dirty="0"/>
              <a:t> </a:t>
            </a:r>
            <a:r>
              <a:rPr lang="fr-CH" sz="2600" dirty="0" err="1"/>
              <a:t>why</a:t>
            </a:r>
            <a:r>
              <a:rPr lang="fr-CH" sz="2600" dirty="0"/>
              <a:t> non- </a:t>
            </a:r>
            <a:r>
              <a:rPr lang="fr-CH" sz="2600" dirty="0" err="1"/>
              <a:t>grassroot</a:t>
            </a:r>
            <a:r>
              <a:rPr lang="fr-CH" sz="2600" dirty="0"/>
              <a:t> OA </a:t>
            </a:r>
            <a:r>
              <a:rPr lang="fr-CH" sz="2600" dirty="0" err="1"/>
              <a:t>did</a:t>
            </a:r>
            <a:r>
              <a:rPr lang="fr-CH" sz="2600" dirty="0"/>
              <a:t> not </a:t>
            </a:r>
            <a:r>
              <a:rPr lang="fr-CH" sz="2600" dirty="0" err="1"/>
              <a:t>work</a:t>
            </a:r>
            <a:r>
              <a:rPr lang="fr-CH" sz="2600" dirty="0"/>
              <a:t>?</a:t>
            </a:r>
          </a:p>
        </p:txBody>
      </p:sp>
      <p:sp>
        <p:nvSpPr>
          <p:cNvPr id="6" name="ZoneTexte 5">
            <a:extLst>
              <a:ext uri="{FF2B5EF4-FFF2-40B4-BE49-F238E27FC236}">
                <a16:creationId xmlns:a16="http://schemas.microsoft.com/office/drawing/2014/main" id="{7160BC75-A27D-16E6-01FD-39AA865D47BA}"/>
              </a:ext>
            </a:extLst>
          </p:cNvPr>
          <p:cNvSpPr txBox="1"/>
          <p:nvPr/>
        </p:nvSpPr>
        <p:spPr>
          <a:xfrm>
            <a:off x="227036" y="3678694"/>
            <a:ext cx="2969153" cy="2677656"/>
          </a:xfrm>
          <a:prstGeom prst="rect">
            <a:avLst/>
          </a:prstGeom>
          <a:noFill/>
        </p:spPr>
        <p:txBody>
          <a:bodyPr wrap="square">
            <a:spAutoFit/>
          </a:bodyPr>
          <a:lstStyle/>
          <a:p>
            <a:r>
              <a:rPr lang="en-US" sz="2800" i="1" dirty="0"/>
              <a:t>“With Open Access, we had such big dreams and now we are locked in and pay fees” </a:t>
            </a:r>
            <a:r>
              <a:rPr lang="en-US" dirty="0"/>
              <a:t>Nicole Krüger, 2024</a:t>
            </a:r>
            <a:endParaRPr lang="fr-CH" dirty="0"/>
          </a:p>
        </p:txBody>
      </p:sp>
    </p:spTree>
    <p:extLst>
      <p:ext uri="{BB962C8B-B14F-4D97-AF65-F5344CB8AC3E}">
        <p14:creationId xmlns:p14="http://schemas.microsoft.com/office/powerpoint/2010/main" val="2935904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4CA3F4E-D5AE-C44F-3980-84372DE6AC2E}"/>
              </a:ext>
            </a:extLst>
          </p:cNvPr>
          <p:cNvSpPr txBox="1"/>
          <p:nvPr/>
        </p:nvSpPr>
        <p:spPr>
          <a:xfrm>
            <a:off x="456927" y="405396"/>
            <a:ext cx="11334020" cy="584775"/>
          </a:xfrm>
          <a:prstGeom prst="rect">
            <a:avLst/>
          </a:prstGeom>
          <a:noFill/>
        </p:spPr>
        <p:txBody>
          <a:bodyPr wrap="square" rtlCol="0">
            <a:spAutoFit/>
          </a:bodyPr>
          <a:lstStyle/>
          <a:p>
            <a:r>
              <a:rPr lang="fr-CH" sz="3200" dirty="0">
                <a:solidFill>
                  <a:schemeClr val="tx2"/>
                </a:solidFill>
              </a:rPr>
              <a:t>A </a:t>
            </a:r>
            <a:r>
              <a:rPr lang="fr-CH" sz="3200" dirty="0" err="1">
                <a:solidFill>
                  <a:schemeClr val="tx2"/>
                </a:solidFill>
              </a:rPr>
              <a:t>starting</a:t>
            </a:r>
            <a:r>
              <a:rPr lang="fr-CH" sz="3200" dirty="0">
                <a:solidFill>
                  <a:schemeClr val="tx2"/>
                </a:solidFill>
              </a:rPr>
              <a:t> point to </a:t>
            </a:r>
            <a:r>
              <a:rPr lang="fr-CH" sz="3200" dirty="0" err="1">
                <a:solidFill>
                  <a:schemeClr val="tx2"/>
                </a:solidFill>
              </a:rPr>
              <a:t>discuss</a:t>
            </a:r>
            <a:r>
              <a:rPr lang="fr-CH" sz="3200" dirty="0">
                <a:solidFill>
                  <a:schemeClr val="tx2"/>
                </a:solidFill>
              </a:rPr>
              <a:t> </a:t>
            </a:r>
            <a:r>
              <a:rPr lang="fr-CH" sz="3200" dirty="0" err="1">
                <a:solidFill>
                  <a:schemeClr val="tx2"/>
                </a:solidFill>
              </a:rPr>
              <a:t>paradigm</a:t>
            </a:r>
            <a:r>
              <a:rPr lang="fr-CH" sz="3200" dirty="0">
                <a:solidFill>
                  <a:schemeClr val="tx2"/>
                </a:solidFill>
              </a:rPr>
              <a:t>?</a:t>
            </a:r>
          </a:p>
        </p:txBody>
      </p:sp>
      <p:sp>
        <p:nvSpPr>
          <p:cNvPr id="4" name="ZoneTexte 3">
            <a:extLst>
              <a:ext uri="{FF2B5EF4-FFF2-40B4-BE49-F238E27FC236}">
                <a16:creationId xmlns:a16="http://schemas.microsoft.com/office/drawing/2014/main" id="{833C7F4A-CDF6-9E78-39E7-258E9E7E2083}"/>
              </a:ext>
            </a:extLst>
          </p:cNvPr>
          <p:cNvSpPr txBox="1"/>
          <p:nvPr/>
        </p:nvSpPr>
        <p:spPr>
          <a:xfrm>
            <a:off x="456927" y="1189625"/>
            <a:ext cx="11079291" cy="4708981"/>
          </a:xfrm>
          <a:prstGeom prst="rect">
            <a:avLst/>
          </a:prstGeom>
          <a:noFill/>
        </p:spPr>
        <p:txBody>
          <a:bodyPr wrap="square" rtlCol="0">
            <a:spAutoFit/>
          </a:bodyPr>
          <a:lstStyle/>
          <a:p>
            <a:r>
              <a:rPr lang="en-US" sz="2800" dirty="0">
                <a:solidFill>
                  <a:schemeClr val="tx2"/>
                </a:solidFill>
              </a:rPr>
              <a:t>In Switzerland, why do we use concepts of Openness in English in official documents? What about the Revise device of the 5R to translate it and embed it in the diversity of our cultures?</a:t>
            </a:r>
          </a:p>
          <a:p>
            <a:endParaRPr lang="en-US" sz="1000" dirty="0">
              <a:solidFill>
                <a:schemeClr val="tx2"/>
              </a:solidFill>
            </a:endParaRPr>
          </a:p>
          <a:p>
            <a:pPr algn="ctr"/>
            <a:r>
              <a:rPr lang="fr-CH" sz="2800" dirty="0">
                <a:solidFill>
                  <a:schemeClr val="tx2"/>
                </a:solidFill>
              </a:rPr>
              <a:t>5 R: </a:t>
            </a:r>
            <a:r>
              <a:rPr lang="fr-CH" sz="2800" dirty="0" err="1">
                <a:solidFill>
                  <a:schemeClr val="tx2"/>
                </a:solidFill>
              </a:rPr>
              <a:t>Retain</a:t>
            </a:r>
            <a:r>
              <a:rPr lang="fr-CH" sz="2800" dirty="0">
                <a:solidFill>
                  <a:schemeClr val="tx2"/>
                </a:solidFill>
              </a:rPr>
              <a:t>, </a:t>
            </a:r>
            <a:r>
              <a:rPr lang="fr-CH" sz="2800" dirty="0" err="1">
                <a:solidFill>
                  <a:schemeClr val="tx2"/>
                </a:solidFill>
              </a:rPr>
              <a:t>Reuse</a:t>
            </a:r>
            <a:r>
              <a:rPr lang="fr-CH" sz="2800" dirty="0">
                <a:solidFill>
                  <a:schemeClr val="tx2"/>
                </a:solidFill>
              </a:rPr>
              <a:t>, </a:t>
            </a:r>
            <a:r>
              <a:rPr lang="fr-CH" sz="2800" b="1" dirty="0" err="1"/>
              <a:t>Revise</a:t>
            </a:r>
            <a:r>
              <a:rPr lang="fr-CH" sz="2800" dirty="0">
                <a:solidFill>
                  <a:schemeClr val="tx2"/>
                </a:solidFill>
              </a:rPr>
              <a:t>, Remix, </a:t>
            </a:r>
            <a:r>
              <a:rPr lang="fr-CH" sz="2800" dirty="0" err="1">
                <a:solidFill>
                  <a:schemeClr val="tx2"/>
                </a:solidFill>
              </a:rPr>
              <a:t>Redistribute</a:t>
            </a:r>
            <a:endParaRPr lang="fr-CH" sz="2800" dirty="0">
              <a:solidFill>
                <a:schemeClr val="tx2"/>
              </a:solidFill>
            </a:endParaRPr>
          </a:p>
          <a:p>
            <a:endParaRPr lang="fr-CH" sz="1000" dirty="0">
              <a:solidFill>
                <a:schemeClr val="tx2"/>
              </a:solidFill>
            </a:endParaRPr>
          </a:p>
          <a:p>
            <a:r>
              <a:rPr lang="fr-CH" sz="2800" dirty="0">
                <a:solidFill>
                  <a:schemeClr val="tx2"/>
                </a:solidFill>
              </a:rPr>
              <a:t>The memory of </a:t>
            </a:r>
            <a:r>
              <a:rPr lang="fr-CH" sz="2800" dirty="0" err="1">
                <a:solidFill>
                  <a:schemeClr val="tx2"/>
                </a:solidFill>
              </a:rPr>
              <a:t>freedom</a:t>
            </a:r>
            <a:r>
              <a:rPr lang="fr-CH" sz="2800" dirty="0">
                <a:solidFill>
                  <a:schemeClr val="tx2"/>
                </a:solidFill>
              </a:rPr>
              <a:t> </a:t>
            </a:r>
            <a:r>
              <a:rPr lang="fr-CH" sz="2800" dirty="0" err="1">
                <a:solidFill>
                  <a:schemeClr val="tx2"/>
                </a:solidFill>
              </a:rPr>
              <a:t>is</a:t>
            </a:r>
            <a:r>
              <a:rPr lang="fr-CH" sz="2800" dirty="0">
                <a:solidFill>
                  <a:schemeClr val="tx2"/>
                </a:solidFill>
              </a:rPr>
              <a:t> </a:t>
            </a:r>
            <a:r>
              <a:rPr lang="fr-CH" sz="2800" dirty="0" err="1">
                <a:solidFill>
                  <a:schemeClr val="tx2"/>
                </a:solidFill>
              </a:rPr>
              <a:t>present</a:t>
            </a:r>
            <a:r>
              <a:rPr lang="fr-CH" sz="2800" dirty="0">
                <a:solidFill>
                  <a:schemeClr val="tx2"/>
                </a:solidFill>
              </a:rPr>
              <a:t> in at least </a:t>
            </a:r>
            <a:r>
              <a:rPr lang="fr-CH" sz="2800" dirty="0" err="1">
                <a:solidFill>
                  <a:schemeClr val="tx2"/>
                </a:solidFill>
              </a:rPr>
              <a:t>two</a:t>
            </a:r>
            <a:r>
              <a:rPr lang="fr-CH" sz="2800" dirty="0">
                <a:solidFill>
                  <a:schemeClr val="tx2"/>
                </a:solidFill>
              </a:rPr>
              <a:t> of </a:t>
            </a:r>
            <a:r>
              <a:rPr lang="fr-CH" sz="2800" dirty="0" err="1">
                <a:solidFill>
                  <a:schemeClr val="tx2"/>
                </a:solidFill>
              </a:rPr>
              <a:t>our</a:t>
            </a:r>
            <a:r>
              <a:rPr lang="fr-CH" sz="2800" dirty="0">
                <a:solidFill>
                  <a:schemeClr val="tx2"/>
                </a:solidFill>
              </a:rPr>
              <a:t> national </a:t>
            </a:r>
            <a:r>
              <a:rPr lang="fr-CH" sz="2800" dirty="0" err="1">
                <a:solidFill>
                  <a:schemeClr val="tx2"/>
                </a:solidFill>
              </a:rPr>
              <a:t>languages</a:t>
            </a:r>
            <a:r>
              <a:rPr lang="fr-CH" sz="2800" dirty="0">
                <a:solidFill>
                  <a:schemeClr val="tx2"/>
                </a:solidFill>
              </a:rPr>
              <a:t> and </a:t>
            </a:r>
            <a:r>
              <a:rPr lang="fr-CH" sz="2800" dirty="0" err="1">
                <a:solidFill>
                  <a:schemeClr val="tx2"/>
                </a:solidFill>
              </a:rPr>
              <a:t>decentralisation</a:t>
            </a:r>
            <a:r>
              <a:rPr lang="fr-CH" sz="2800" dirty="0">
                <a:solidFill>
                  <a:schemeClr val="tx2"/>
                </a:solidFill>
              </a:rPr>
              <a:t> </a:t>
            </a:r>
            <a:r>
              <a:rPr lang="fr-CH" sz="2800" dirty="0" err="1">
                <a:solidFill>
                  <a:schemeClr val="tx2"/>
                </a:solidFill>
              </a:rPr>
              <a:t>is</a:t>
            </a:r>
            <a:r>
              <a:rPr lang="fr-CH" sz="2800" dirty="0">
                <a:solidFill>
                  <a:schemeClr val="tx2"/>
                </a:solidFill>
              </a:rPr>
              <a:t> </a:t>
            </a:r>
            <a:r>
              <a:rPr lang="fr-CH" sz="2800" dirty="0" err="1">
                <a:solidFill>
                  <a:schemeClr val="tx2"/>
                </a:solidFill>
              </a:rPr>
              <a:t>also</a:t>
            </a:r>
            <a:r>
              <a:rPr lang="fr-CH" sz="2800" dirty="0">
                <a:solidFill>
                  <a:schemeClr val="tx2"/>
                </a:solidFill>
              </a:rPr>
              <a:t> in </a:t>
            </a:r>
            <a:r>
              <a:rPr lang="fr-CH" sz="2800" dirty="0" err="1">
                <a:solidFill>
                  <a:schemeClr val="tx2"/>
                </a:solidFill>
              </a:rPr>
              <a:t>our</a:t>
            </a:r>
            <a:r>
              <a:rPr lang="fr-CH" sz="2800" dirty="0">
                <a:solidFill>
                  <a:schemeClr val="tx2"/>
                </a:solidFill>
              </a:rPr>
              <a:t> culture </a:t>
            </a:r>
            <a:r>
              <a:rPr lang="fr-CH" sz="2800" dirty="0" err="1">
                <a:solidFill>
                  <a:schemeClr val="tx2"/>
                </a:solidFill>
              </a:rPr>
              <a:t>since</a:t>
            </a:r>
            <a:r>
              <a:rPr lang="fr-CH" sz="2800" dirty="0">
                <a:solidFill>
                  <a:schemeClr val="tx2"/>
                </a:solidFill>
              </a:rPr>
              <a:t> the Middle Ages…</a:t>
            </a:r>
          </a:p>
          <a:p>
            <a:pPr marL="914400" lvl="1" indent="-457200">
              <a:buFont typeface="Wingdings" panose="05000000000000000000" pitchFamily="2" charset="2"/>
              <a:buChar char="Ø"/>
            </a:pPr>
            <a:r>
              <a:rPr lang="fr-CH" sz="2800" dirty="0">
                <a:solidFill>
                  <a:schemeClr val="tx2"/>
                </a:solidFill>
              </a:rPr>
              <a:t>Ressources éducatives </a:t>
            </a:r>
            <a:r>
              <a:rPr lang="fr-CH" sz="2800" b="1" dirty="0">
                <a:solidFill>
                  <a:schemeClr val="tx2"/>
                </a:solidFill>
              </a:rPr>
              <a:t>libres</a:t>
            </a:r>
          </a:p>
          <a:p>
            <a:pPr marL="914400" lvl="1" indent="-457200">
              <a:buFont typeface="Wingdings" panose="05000000000000000000" pitchFamily="2" charset="2"/>
              <a:buChar char="Ø"/>
            </a:pPr>
            <a:r>
              <a:rPr lang="fr-CH" sz="2800" b="1" dirty="0" err="1">
                <a:solidFill>
                  <a:schemeClr val="tx2"/>
                </a:solidFill>
              </a:rPr>
              <a:t>Freie</a:t>
            </a:r>
            <a:r>
              <a:rPr lang="fr-CH" sz="2800" dirty="0">
                <a:solidFill>
                  <a:schemeClr val="tx2"/>
                </a:solidFill>
              </a:rPr>
              <a:t> </a:t>
            </a:r>
            <a:r>
              <a:rPr lang="fr-CH" sz="2800" dirty="0" err="1">
                <a:solidFill>
                  <a:schemeClr val="tx2"/>
                </a:solidFill>
              </a:rPr>
              <a:t>Bildungsresourcen</a:t>
            </a:r>
            <a:endParaRPr lang="fr-CH" sz="2800" dirty="0">
              <a:solidFill>
                <a:schemeClr val="tx2"/>
              </a:solidFill>
            </a:endParaRPr>
          </a:p>
          <a:p>
            <a:pPr marL="914400" lvl="1" indent="-457200">
              <a:buFont typeface="Wingdings" panose="05000000000000000000" pitchFamily="2" charset="2"/>
              <a:buChar char="Ø"/>
            </a:pPr>
            <a:r>
              <a:rPr lang="fr-CH" sz="2800" dirty="0" err="1">
                <a:solidFill>
                  <a:schemeClr val="tx2"/>
                </a:solidFill>
              </a:rPr>
              <a:t>Risorse</a:t>
            </a:r>
            <a:r>
              <a:rPr lang="fr-CH" sz="2800" dirty="0">
                <a:solidFill>
                  <a:schemeClr val="tx2"/>
                </a:solidFill>
              </a:rPr>
              <a:t> </a:t>
            </a:r>
            <a:r>
              <a:rPr lang="fr-CH" sz="2800" dirty="0" err="1">
                <a:solidFill>
                  <a:schemeClr val="tx2"/>
                </a:solidFill>
              </a:rPr>
              <a:t>educative</a:t>
            </a:r>
            <a:r>
              <a:rPr lang="fr-CH" sz="2800" dirty="0">
                <a:solidFill>
                  <a:schemeClr val="tx2"/>
                </a:solidFill>
              </a:rPr>
              <a:t> aperte</a:t>
            </a:r>
          </a:p>
        </p:txBody>
      </p:sp>
      <p:sp>
        <p:nvSpPr>
          <p:cNvPr id="5" name="Espace réservé du numéro de diapositive 4">
            <a:extLst>
              <a:ext uri="{FF2B5EF4-FFF2-40B4-BE49-F238E27FC236}">
                <a16:creationId xmlns:a16="http://schemas.microsoft.com/office/drawing/2014/main" id="{5A404810-C8CC-C040-C573-DEC0DFC36B01}"/>
              </a:ext>
            </a:extLst>
          </p:cNvPr>
          <p:cNvSpPr>
            <a:spLocks noGrp="1"/>
          </p:cNvSpPr>
          <p:nvPr>
            <p:ph type="sldNum" sz="quarter" idx="12"/>
          </p:nvPr>
        </p:nvSpPr>
        <p:spPr/>
        <p:txBody>
          <a:bodyPr/>
          <a:lstStyle/>
          <a:p>
            <a:fld id="{7CBFE581-B952-5C44-B14D-46AE04B2BB44}" type="slidenum">
              <a:rPr lang="fr-FR" smtClean="0"/>
              <a:t>12</a:t>
            </a:fld>
            <a:endParaRPr lang="fr-FR"/>
          </a:p>
        </p:txBody>
      </p:sp>
      <p:sp>
        <p:nvSpPr>
          <p:cNvPr id="2" name="ZoneTexte 1">
            <a:extLst>
              <a:ext uri="{FF2B5EF4-FFF2-40B4-BE49-F238E27FC236}">
                <a16:creationId xmlns:a16="http://schemas.microsoft.com/office/drawing/2014/main" id="{75CA77CB-EE2E-6F9B-60DD-56663579FE2F}"/>
              </a:ext>
            </a:extLst>
          </p:cNvPr>
          <p:cNvSpPr txBox="1"/>
          <p:nvPr/>
        </p:nvSpPr>
        <p:spPr>
          <a:xfrm>
            <a:off x="10119611" y="5977475"/>
            <a:ext cx="1318566" cy="369332"/>
          </a:xfrm>
          <a:prstGeom prst="rect">
            <a:avLst/>
          </a:prstGeom>
          <a:noFill/>
        </p:spPr>
        <p:txBody>
          <a:bodyPr wrap="none" rtlCol="0">
            <a:spAutoFit/>
          </a:bodyPr>
          <a:lstStyle/>
          <a:p>
            <a:r>
              <a:rPr lang="fr-CH" dirty="0" err="1"/>
              <a:t>Wiley</a:t>
            </a:r>
            <a:r>
              <a:rPr lang="fr-CH" dirty="0"/>
              <a:t>, 2014</a:t>
            </a:r>
          </a:p>
        </p:txBody>
      </p:sp>
    </p:spTree>
    <p:extLst>
      <p:ext uri="{BB962C8B-B14F-4D97-AF65-F5344CB8AC3E}">
        <p14:creationId xmlns:p14="http://schemas.microsoft.com/office/powerpoint/2010/main" val="523127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4CA3F4E-D5AE-C44F-3980-84372DE6AC2E}"/>
              </a:ext>
            </a:extLst>
          </p:cNvPr>
          <p:cNvSpPr txBox="1"/>
          <p:nvPr/>
        </p:nvSpPr>
        <p:spPr>
          <a:xfrm>
            <a:off x="456927" y="405396"/>
            <a:ext cx="11127765" cy="584775"/>
          </a:xfrm>
          <a:prstGeom prst="rect">
            <a:avLst/>
          </a:prstGeom>
          <a:noFill/>
        </p:spPr>
        <p:txBody>
          <a:bodyPr wrap="square" rtlCol="0">
            <a:spAutoFit/>
          </a:bodyPr>
          <a:lstStyle/>
          <a:p>
            <a:r>
              <a:rPr lang="fr-CH" sz="3200" dirty="0" err="1">
                <a:solidFill>
                  <a:schemeClr val="tx2"/>
                </a:solidFill>
              </a:rPr>
              <a:t>GenAI</a:t>
            </a:r>
            <a:r>
              <a:rPr lang="fr-CH" sz="3200" dirty="0">
                <a:solidFill>
                  <a:schemeClr val="tx2"/>
                </a:solidFill>
              </a:rPr>
              <a:t>: A </a:t>
            </a:r>
            <a:r>
              <a:rPr lang="fr-CH" sz="3200" dirty="0" err="1">
                <a:solidFill>
                  <a:schemeClr val="tx2"/>
                </a:solidFill>
              </a:rPr>
              <a:t>third</a:t>
            </a:r>
            <a:r>
              <a:rPr lang="fr-CH" sz="3200" dirty="0">
                <a:solidFill>
                  <a:schemeClr val="tx2"/>
                </a:solidFill>
              </a:rPr>
              <a:t> enclosure or a lever </a:t>
            </a:r>
            <a:r>
              <a:rPr lang="fr-CH" sz="3200" dirty="0" err="1">
                <a:solidFill>
                  <a:schemeClr val="tx2"/>
                </a:solidFill>
              </a:rPr>
              <a:t>towards</a:t>
            </a:r>
            <a:r>
              <a:rPr lang="fr-CH" sz="3200" dirty="0">
                <a:solidFill>
                  <a:schemeClr val="tx2"/>
                </a:solidFill>
              </a:rPr>
              <a:t> </a:t>
            </a:r>
            <a:r>
              <a:rPr lang="fr-CH" sz="3200" dirty="0" err="1">
                <a:solidFill>
                  <a:schemeClr val="tx2"/>
                </a:solidFill>
              </a:rPr>
              <a:t>freedom</a:t>
            </a:r>
            <a:r>
              <a:rPr lang="fr-CH" sz="3200" dirty="0">
                <a:solidFill>
                  <a:schemeClr val="tx2"/>
                </a:solidFill>
              </a:rPr>
              <a:t>?</a:t>
            </a:r>
          </a:p>
        </p:txBody>
      </p:sp>
      <p:sp>
        <p:nvSpPr>
          <p:cNvPr id="4" name="ZoneTexte 3">
            <a:extLst>
              <a:ext uri="{FF2B5EF4-FFF2-40B4-BE49-F238E27FC236}">
                <a16:creationId xmlns:a16="http://schemas.microsoft.com/office/drawing/2014/main" id="{833C7F4A-CDF6-9E78-39E7-258E9E7E2083}"/>
              </a:ext>
            </a:extLst>
          </p:cNvPr>
          <p:cNvSpPr txBox="1"/>
          <p:nvPr/>
        </p:nvSpPr>
        <p:spPr>
          <a:xfrm>
            <a:off x="456927" y="1191567"/>
            <a:ext cx="9085835" cy="4832092"/>
          </a:xfrm>
          <a:prstGeom prst="rect">
            <a:avLst/>
          </a:prstGeom>
          <a:noFill/>
        </p:spPr>
        <p:txBody>
          <a:bodyPr wrap="square" rtlCol="0">
            <a:spAutoFit/>
          </a:bodyPr>
          <a:lstStyle/>
          <a:p>
            <a:r>
              <a:rPr lang="fr-FR" sz="2800" dirty="0" err="1">
                <a:solidFill>
                  <a:schemeClr val="tx2"/>
                </a:solidFill>
              </a:rPr>
              <a:t>PgB</a:t>
            </a:r>
            <a:r>
              <a:rPr lang="fr-FR" sz="2800" dirty="0">
                <a:solidFill>
                  <a:schemeClr val="tx2"/>
                </a:solidFill>
              </a:rPr>
              <a:t> Open Education 2025-28 =&gt; </a:t>
            </a:r>
            <a:r>
              <a:rPr lang="fr-FR" sz="2800" dirty="0" err="1">
                <a:solidFill>
                  <a:schemeClr val="tx2"/>
                </a:solidFill>
              </a:rPr>
              <a:t>mostly</a:t>
            </a:r>
            <a:r>
              <a:rPr lang="fr-FR" sz="2800" dirty="0">
                <a:solidFill>
                  <a:schemeClr val="tx2"/>
                </a:solidFill>
              </a:rPr>
              <a:t> </a:t>
            </a:r>
            <a:r>
              <a:rPr lang="fr-FR" sz="2800" dirty="0" err="1">
                <a:solidFill>
                  <a:schemeClr val="tx2"/>
                </a:solidFill>
              </a:rPr>
              <a:t>answered</a:t>
            </a:r>
            <a:r>
              <a:rPr lang="fr-FR" sz="2800" dirty="0">
                <a:solidFill>
                  <a:schemeClr val="tx2"/>
                </a:solidFill>
              </a:rPr>
              <a:t> </a:t>
            </a:r>
            <a:r>
              <a:rPr lang="fr-FR" sz="2800" dirty="0" err="1">
                <a:solidFill>
                  <a:schemeClr val="tx2"/>
                </a:solidFill>
              </a:rPr>
              <a:t>with</a:t>
            </a:r>
            <a:r>
              <a:rPr lang="fr-FR" sz="2800" dirty="0">
                <a:solidFill>
                  <a:schemeClr val="tx2"/>
                </a:solidFill>
              </a:rPr>
              <a:t> </a:t>
            </a:r>
            <a:r>
              <a:rPr lang="fr-FR" sz="2800" dirty="0" err="1">
                <a:solidFill>
                  <a:schemeClr val="tx2"/>
                </a:solidFill>
              </a:rPr>
              <a:t>GenAI</a:t>
            </a:r>
            <a:r>
              <a:rPr lang="fr-FR" sz="2800" dirty="0">
                <a:solidFill>
                  <a:schemeClr val="tx2"/>
                </a:solidFill>
              </a:rPr>
              <a:t> </a:t>
            </a:r>
            <a:r>
              <a:rPr lang="fr-FR" sz="2800" dirty="0" err="1">
                <a:solidFill>
                  <a:schemeClr val="tx2"/>
                </a:solidFill>
              </a:rPr>
              <a:t>proposals</a:t>
            </a:r>
            <a:r>
              <a:rPr lang="fr-FR" sz="2800" dirty="0">
                <a:solidFill>
                  <a:schemeClr val="tx2"/>
                </a:solidFill>
              </a:rPr>
              <a:t>…</a:t>
            </a:r>
          </a:p>
          <a:p>
            <a:endParaRPr lang="fr-FR" sz="2800" dirty="0">
              <a:solidFill>
                <a:schemeClr val="tx2"/>
              </a:solidFill>
            </a:endParaRPr>
          </a:p>
          <a:p>
            <a:pPr marL="457200" indent="-457200">
              <a:buFont typeface="Wingdings" panose="05000000000000000000" pitchFamily="2" charset="2"/>
              <a:buChar char="Ø"/>
            </a:pPr>
            <a:r>
              <a:rPr lang="fr-FR" sz="2800" dirty="0" err="1">
                <a:solidFill>
                  <a:schemeClr val="tx2"/>
                </a:solidFill>
              </a:rPr>
              <a:t>Threshold</a:t>
            </a:r>
            <a:r>
              <a:rPr lang="fr-FR" sz="2800" dirty="0">
                <a:solidFill>
                  <a:schemeClr val="tx2"/>
                </a:solidFill>
              </a:rPr>
              <a:t> </a:t>
            </a:r>
            <a:r>
              <a:rPr lang="fr-FR" sz="2800" dirty="0" err="1">
                <a:solidFill>
                  <a:schemeClr val="tx2"/>
                </a:solidFill>
              </a:rPr>
              <a:t>period</a:t>
            </a:r>
            <a:endParaRPr lang="fr-FR" sz="2800" dirty="0">
              <a:solidFill>
                <a:schemeClr val="tx2"/>
              </a:solidFill>
            </a:endParaRPr>
          </a:p>
          <a:p>
            <a:pPr marL="457200" indent="-457200">
              <a:buFont typeface="Wingdings" panose="05000000000000000000" pitchFamily="2" charset="2"/>
              <a:buChar char="Ø"/>
            </a:pPr>
            <a:r>
              <a:rPr lang="fr-FR" sz="2800" dirty="0" err="1">
                <a:solidFill>
                  <a:schemeClr val="tx2"/>
                </a:solidFill>
              </a:rPr>
              <a:t>Responsiblity</a:t>
            </a:r>
            <a:r>
              <a:rPr lang="fr-FR" sz="2800" dirty="0">
                <a:solidFill>
                  <a:schemeClr val="tx2"/>
                </a:solidFill>
              </a:rPr>
              <a:t> to </a:t>
            </a:r>
            <a:r>
              <a:rPr lang="fr-FR" sz="2800" dirty="0" err="1">
                <a:solidFill>
                  <a:schemeClr val="tx2"/>
                </a:solidFill>
              </a:rPr>
              <a:t>choose</a:t>
            </a:r>
            <a:r>
              <a:rPr lang="fr-FR" sz="2800" dirty="0">
                <a:solidFill>
                  <a:schemeClr val="tx2"/>
                </a:solidFill>
              </a:rPr>
              <a:t> the </a:t>
            </a:r>
            <a:r>
              <a:rPr lang="fr-FR" sz="2800" dirty="0" err="1">
                <a:solidFill>
                  <a:schemeClr val="tx2"/>
                </a:solidFill>
              </a:rPr>
              <a:t>Openness</a:t>
            </a:r>
            <a:r>
              <a:rPr lang="fr-FR" sz="2800" dirty="0">
                <a:solidFill>
                  <a:schemeClr val="tx2"/>
                </a:solidFill>
              </a:rPr>
              <a:t> </a:t>
            </a:r>
            <a:r>
              <a:rPr lang="fr-FR" sz="2800" dirty="0" err="1">
                <a:solidFill>
                  <a:schemeClr val="tx2"/>
                </a:solidFill>
              </a:rPr>
              <a:t>we</a:t>
            </a:r>
            <a:r>
              <a:rPr lang="fr-FR" sz="2800" dirty="0">
                <a:solidFill>
                  <a:schemeClr val="tx2"/>
                </a:solidFill>
              </a:rPr>
              <a:t> </a:t>
            </a:r>
            <a:r>
              <a:rPr lang="fr-FR" sz="2800" dirty="0" err="1">
                <a:solidFill>
                  <a:schemeClr val="tx2"/>
                </a:solidFill>
              </a:rPr>
              <a:t>want</a:t>
            </a:r>
            <a:endParaRPr lang="fr-FR" sz="2800" dirty="0">
              <a:solidFill>
                <a:schemeClr val="tx2"/>
              </a:solidFill>
            </a:endParaRPr>
          </a:p>
          <a:p>
            <a:pPr marL="914400" lvl="1" indent="-457200">
              <a:buFont typeface="Courier New" panose="02070309020205020404" pitchFamily="49" charset="0"/>
              <a:buChar char="o"/>
            </a:pPr>
            <a:r>
              <a:rPr lang="fr-FR" sz="2800" dirty="0">
                <a:solidFill>
                  <a:schemeClr val="tx2"/>
                </a:solidFill>
              </a:rPr>
              <a:t>Free software </a:t>
            </a:r>
            <a:r>
              <a:rPr lang="fr-FR" sz="2800" dirty="0" err="1">
                <a:solidFill>
                  <a:schemeClr val="tx2"/>
                </a:solidFill>
              </a:rPr>
              <a:t>movement</a:t>
            </a:r>
            <a:r>
              <a:rPr lang="fr-FR" sz="2800" dirty="0">
                <a:solidFill>
                  <a:schemeClr val="tx2"/>
                </a:solidFill>
              </a:rPr>
              <a:t> of 1985?</a:t>
            </a:r>
          </a:p>
          <a:p>
            <a:pPr marL="914400" lvl="1" indent="-457200">
              <a:buFont typeface="Courier New" panose="02070309020205020404" pitchFamily="49" charset="0"/>
              <a:buChar char="o"/>
            </a:pPr>
            <a:r>
              <a:rPr lang="fr-FR" sz="2800" dirty="0">
                <a:solidFill>
                  <a:schemeClr val="tx2"/>
                </a:solidFill>
              </a:rPr>
              <a:t>Open source of 1998?</a:t>
            </a:r>
          </a:p>
          <a:p>
            <a:pPr marL="457200" indent="-457200">
              <a:buFont typeface="Wingdings" panose="05000000000000000000" pitchFamily="2" charset="2"/>
              <a:buChar char="Ø"/>
            </a:pPr>
            <a:r>
              <a:rPr lang="fr-FR" sz="2800" dirty="0">
                <a:solidFill>
                  <a:schemeClr val="tx2"/>
                </a:solidFill>
              </a:rPr>
              <a:t>How can </a:t>
            </a:r>
            <a:r>
              <a:rPr lang="fr-FR" sz="2800" dirty="0" err="1">
                <a:solidFill>
                  <a:schemeClr val="tx2"/>
                </a:solidFill>
              </a:rPr>
              <a:t>librarians</a:t>
            </a:r>
            <a:r>
              <a:rPr lang="fr-FR" sz="2800" dirty="0">
                <a:solidFill>
                  <a:schemeClr val="tx2"/>
                </a:solidFill>
              </a:rPr>
              <a:t>, </a:t>
            </a:r>
            <a:r>
              <a:rPr lang="fr-FR" sz="2800" dirty="0" err="1">
                <a:solidFill>
                  <a:schemeClr val="tx2"/>
                </a:solidFill>
              </a:rPr>
              <a:t>who</a:t>
            </a:r>
            <a:r>
              <a:rPr lang="fr-FR" sz="2800" dirty="0">
                <a:solidFill>
                  <a:schemeClr val="tx2"/>
                </a:solidFill>
              </a:rPr>
              <a:t> have the </a:t>
            </a:r>
            <a:r>
              <a:rPr lang="fr-FR" sz="2800" dirty="0" err="1">
                <a:solidFill>
                  <a:schemeClr val="tx2"/>
                </a:solidFill>
              </a:rPr>
              <a:t>common</a:t>
            </a:r>
            <a:r>
              <a:rPr lang="fr-FR" sz="2800" dirty="0">
                <a:solidFill>
                  <a:schemeClr val="tx2"/>
                </a:solidFill>
              </a:rPr>
              <a:t> good, </a:t>
            </a:r>
            <a:r>
              <a:rPr lang="fr-FR" sz="2800" dirty="0" err="1">
                <a:solidFill>
                  <a:schemeClr val="tx2"/>
                </a:solidFill>
              </a:rPr>
              <a:t>understood</a:t>
            </a:r>
            <a:r>
              <a:rPr lang="fr-FR" sz="2800" dirty="0">
                <a:solidFill>
                  <a:schemeClr val="tx2"/>
                </a:solidFill>
              </a:rPr>
              <a:t> as </a:t>
            </a:r>
            <a:r>
              <a:rPr lang="fr-FR" sz="2800" dirty="0" err="1">
                <a:solidFill>
                  <a:schemeClr val="tx2"/>
                </a:solidFill>
              </a:rPr>
              <a:t>integrated</a:t>
            </a:r>
            <a:r>
              <a:rPr lang="fr-FR" sz="2800" dirty="0">
                <a:solidFill>
                  <a:schemeClr val="tx2"/>
                </a:solidFill>
              </a:rPr>
              <a:t> social </a:t>
            </a:r>
            <a:r>
              <a:rPr lang="fr-FR" sz="2800" dirty="0" err="1">
                <a:solidFill>
                  <a:schemeClr val="tx2"/>
                </a:solidFill>
              </a:rPr>
              <a:t>organism</a:t>
            </a:r>
            <a:r>
              <a:rPr lang="fr-FR" sz="2800" dirty="0">
                <a:solidFill>
                  <a:schemeClr val="tx2"/>
                </a:solidFill>
              </a:rPr>
              <a:t> in </a:t>
            </a:r>
            <a:r>
              <a:rPr lang="fr-FR" sz="2800" dirty="0" err="1">
                <a:solidFill>
                  <a:schemeClr val="tx2"/>
                </a:solidFill>
              </a:rPr>
              <a:t>your</a:t>
            </a:r>
            <a:r>
              <a:rPr lang="fr-FR" sz="2800" dirty="0">
                <a:solidFill>
                  <a:schemeClr val="tx2"/>
                </a:solidFill>
              </a:rPr>
              <a:t> DNA, help to </a:t>
            </a:r>
            <a:r>
              <a:rPr lang="fr-FR" sz="2800" dirty="0" err="1">
                <a:solidFill>
                  <a:schemeClr val="tx2"/>
                </a:solidFill>
              </a:rPr>
              <a:t>be</a:t>
            </a:r>
            <a:r>
              <a:rPr lang="fr-FR" sz="2800" dirty="0">
                <a:solidFill>
                  <a:schemeClr val="tx2"/>
                </a:solidFill>
              </a:rPr>
              <a:t> attentive to </a:t>
            </a:r>
            <a:r>
              <a:rPr lang="fr-FR" sz="2800" dirty="0" err="1">
                <a:solidFill>
                  <a:schemeClr val="tx2"/>
                </a:solidFill>
              </a:rPr>
              <a:t>details</a:t>
            </a:r>
            <a:r>
              <a:rPr lang="fr-FR" sz="2800" dirty="0">
                <a:solidFill>
                  <a:schemeClr val="tx2"/>
                </a:solidFill>
              </a:rPr>
              <a:t> and </a:t>
            </a:r>
            <a:r>
              <a:rPr lang="fr-FR" sz="2800" dirty="0" err="1">
                <a:solidFill>
                  <a:schemeClr val="tx2"/>
                </a:solidFill>
              </a:rPr>
              <a:t>reflect</a:t>
            </a:r>
            <a:r>
              <a:rPr lang="fr-FR" sz="2800" dirty="0">
                <a:solidFill>
                  <a:schemeClr val="tx2"/>
                </a:solidFill>
              </a:rPr>
              <a:t> at the </a:t>
            </a:r>
            <a:r>
              <a:rPr lang="fr-FR" sz="2800" dirty="0" err="1">
                <a:solidFill>
                  <a:schemeClr val="tx2"/>
                </a:solidFill>
              </a:rPr>
              <a:t>paradigm</a:t>
            </a:r>
            <a:r>
              <a:rPr lang="fr-FR" sz="2800" dirty="0">
                <a:solidFill>
                  <a:schemeClr val="tx2"/>
                </a:solidFill>
              </a:rPr>
              <a:t> </a:t>
            </a:r>
            <a:r>
              <a:rPr lang="fr-FR" sz="2800" dirty="0" err="1">
                <a:solidFill>
                  <a:schemeClr val="tx2"/>
                </a:solidFill>
              </a:rPr>
              <a:t>level</a:t>
            </a:r>
            <a:r>
              <a:rPr lang="fr-FR" sz="2800" dirty="0">
                <a:solidFill>
                  <a:schemeClr val="tx2"/>
                </a:solidFill>
              </a:rPr>
              <a:t>?</a:t>
            </a:r>
            <a:endParaRPr lang="fr-FR" sz="2600" dirty="0">
              <a:solidFill>
                <a:schemeClr val="tx2"/>
              </a:solidFill>
            </a:endParaRPr>
          </a:p>
        </p:txBody>
      </p:sp>
      <p:sp>
        <p:nvSpPr>
          <p:cNvPr id="5" name="Espace réservé du numéro de diapositive 4">
            <a:extLst>
              <a:ext uri="{FF2B5EF4-FFF2-40B4-BE49-F238E27FC236}">
                <a16:creationId xmlns:a16="http://schemas.microsoft.com/office/drawing/2014/main" id="{5A404810-C8CC-C040-C573-DEC0DFC36B01}"/>
              </a:ext>
            </a:extLst>
          </p:cNvPr>
          <p:cNvSpPr>
            <a:spLocks noGrp="1"/>
          </p:cNvSpPr>
          <p:nvPr>
            <p:ph type="sldNum" sz="quarter" idx="12"/>
          </p:nvPr>
        </p:nvSpPr>
        <p:spPr/>
        <p:txBody>
          <a:bodyPr/>
          <a:lstStyle/>
          <a:p>
            <a:fld id="{7CBFE581-B952-5C44-B14D-46AE04B2BB44}" type="slidenum">
              <a:rPr lang="fr-FR" smtClean="0"/>
              <a:t>13</a:t>
            </a:fld>
            <a:endParaRPr lang="fr-FR" dirty="0"/>
          </a:p>
        </p:txBody>
      </p:sp>
      <p:pic>
        <p:nvPicPr>
          <p:cNvPr id="6" name="Image 5" descr="Une image contenant émoticône, dessin humoristique, clipart, smiley&#10;&#10;Description générée automatiquement">
            <a:hlinkClick r:id="rId3"/>
            <a:extLst>
              <a:ext uri="{FF2B5EF4-FFF2-40B4-BE49-F238E27FC236}">
                <a16:creationId xmlns:a16="http://schemas.microsoft.com/office/drawing/2014/main" id="{36593FCA-D2D4-0262-E1CF-A9C7579CBAFD}"/>
              </a:ext>
            </a:extLst>
          </p:cNvPr>
          <p:cNvPicPr>
            <a:picLocks noChangeAspect="1"/>
          </p:cNvPicPr>
          <p:nvPr/>
        </p:nvPicPr>
        <p:blipFill>
          <a:blip r:embed="rId4"/>
          <a:stretch>
            <a:fillRect/>
          </a:stretch>
        </p:blipFill>
        <p:spPr>
          <a:xfrm>
            <a:off x="8868419" y="1429540"/>
            <a:ext cx="3287723" cy="3287723"/>
          </a:xfrm>
          <a:prstGeom prst="rect">
            <a:avLst/>
          </a:prstGeom>
        </p:spPr>
      </p:pic>
    </p:spTree>
    <p:extLst>
      <p:ext uri="{BB962C8B-B14F-4D97-AF65-F5344CB8AC3E}">
        <p14:creationId xmlns:p14="http://schemas.microsoft.com/office/powerpoint/2010/main" val="3256469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4CA3F4E-D5AE-C44F-3980-84372DE6AC2E}"/>
              </a:ext>
            </a:extLst>
          </p:cNvPr>
          <p:cNvSpPr txBox="1"/>
          <p:nvPr/>
        </p:nvSpPr>
        <p:spPr>
          <a:xfrm>
            <a:off x="3358257" y="3136612"/>
            <a:ext cx="6762020" cy="584775"/>
          </a:xfrm>
          <a:prstGeom prst="rect">
            <a:avLst/>
          </a:prstGeom>
          <a:noFill/>
        </p:spPr>
        <p:txBody>
          <a:bodyPr wrap="square" rtlCol="0">
            <a:spAutoFit/>
          </a:bodyPr>
          <a:lstStyle/>
          <a:p>
            <a:r>
              <a:rPr lang="fr-CH" sz="3200" dirty="0" err="1">
                <a:solidFill>
                  <a:schemeClr val="tx2"/>
                </a:solidFill>
              </a:rPr>
              <a:t>Thank</a:t>
            </a:r>
            <a:r>
              <a:rPr lang="fr-CH" sz="3200" dirty="0">
                <a:solidFill>
                  <a:schemeClr val="tx2"/>
                </a:solidFill>
              </a:rPr>
              <a:t> </a:t>
            </a:r>
            <a:r>
              <a:rPr lang="fr-CH" sz="3200" dirty="0" err="1">
                <a:solidFill>
                  <a:schemeClr val="tx2"/>
                </a:solidFill>
              </a:rPr>
              <a:t>you</a:t>
            </a:r>
            <a:r>
              <a:rPr lang="fr-CH" sz="3200" dirty="0">
                <a:solidFill>
                  <a:schemeClr val="tx2"/>
                </a:solidFill>
              </a:rPr>
              <a:t> for </a:t>
            </a:r>
            <a:r>
              <a:rPr lang="fr-CH" sz="3200" dirty="0" err="1">
                <a:solidFill>
                  <a:schemeClr val="tx2"/>
                </a:solidFill>
              </a:rPr>
              <a:t>your</a:t>
            </a:r>
            <a:r>
              <a:rPr lang="fr-CH" sz="3200" dirty="0">
                <a:solidFill>
                  <a:schemeClr val="tx2"/>
                </a:solidFill>
              </a:rPr>
              <a:t> attention :)</a:t>
            </a:r>
          </a:p>
        </p:txBody>
      </p:sp>
      <p:sp>
        <p:nvSpPr>
          <p:cNvPr id="5" name="Espace réservé du numéro de diapositive 4">
            <a:extLst>
              <a:ext uri="{FF2B5EF4-FFF2-40B4-BE49-F238E27FC236}">
                <a16:creationId xmlns:a16="http://schemas.microsoft.com/office/drawing/2014/main" id="{5A404810-C8CC-C040-C573-DEC0DFC36B01}"/>
              </a:ext>
            </a:extLst>
          </p:cNvPr>
          <p:cNvSpPr>
            <a:spLocks noGrp="1"/>
          </p:cNvSpPr>
          <p:nvPr>
            <p:ph type="sldNum" sz="quarter" idx="12"/>
          </p:nvPr>
        </p:nvSpPr>
        <p:spPr/>
        <p:txBody>
          <a:bodyPr/>
          <a:lstStyle/>
          <a:p>
            <a:fld id="{7CBFE581-B952-5C44-B14D-46AE04B2BB44}" type="slidenum">
              <a:rPr lang="fr-FR" smtClean="0"/>
              <a:t>14</a:t>
            </a:fld>
            <a:endParaRPr lang="fr-FR" dirty="0"/>
          </a:p>
        </p:txBody>
      </p:sp>
    </p:spTree>
    <p:extLst>
      <p:ext uri="{BB962C8B-B14F-4D97-AF65-F5344CB8AC3E}">
        <p14:creationId xmlns:p14="http://schemas.microsoft.com/office/powerpoint/2010/main" val="2535910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4CA3F4E-D5AE-C44F-3980-84372DE6AC2E}"/>
              </a:ext>
            </a:extLst>
          </p:cNvPr>
          <p:cNvSpPr txBox="1"/>
          <p:nvPr/>
        </p:nvSpPr>
        <p:spPr>
          <a:xfrm>
            <a:off x="456927" y="405396"/>
            <a:ext cx="9697725" cy="584775"/>
          </a:xfrm>
          <a:prstGeom prst="rect">
            <a:avLst/>
          </a:prstGeom>
          <a:noFill/>
        </p:spPr>
        <p:txBody>
          <a:bodyPr wrap="square" rtlCol="0">
            <a:spAutoFit/>
          </a:bodyPr>
          <a:lstStyle/>
          <a:p>
            <a:r>
              <a:rPr lang="fr-CH" sz="3200" dirty="0" err="1">
                <a:solidFill>
                  <a:schemeClr val="tx2"/>
                </a:solidFill>
              </a:rPr>
              <a:t>References</a:t>
            </a:r>
            <a:endParaRPr lang="fr-CH" sz="3200" dirty="0">
              <a:solidFill>
                <a:schemeClr val="tx2"/>
              </a:solidFill>
            </a:endParaRPr>
          </a:p>
        </p:txBody>
      </p:sp>
      <p:sp>
        <p:nvSpPr>
          <p:cNvPr id="4" name="ZoneTexte 3">
            <a:extLst>
              <a:ext uri="{FF2B5EF4-FFF2-40B4-BE49-F238E27FC236}">
                <a16:creationId xmlns:a16="http://schemas.microsoft.com/office/drawing/2014/main" id="{833C7F4A-CDF6-9E78-39E7-258E9E7E2083}"/>
              </a:ext>
            </a:extLst>
          </p:cNvPr>
          <p:cNvSpPr txBox="1"/>
          <p:nvPr/>
        </p:nvSpPr>
        <p:spPr>
          <a:xfrm>
            <a:off x="456926" y="1035157"/>
            <a:ext cx="11079291" cy="5470728"/>
          </a:xfrm>
          <a:prstGeom prst="rect">
            <a:avLst/>
          </a:prstGeom>
          <a:noFill/>
        </p:spPr>
        <p:txBody>
          <a:bodyPr wrap="square" rtlCol="0">
            <a:spAutoFit/>
          </a:bodyPr>
          <a:lstStyle/>
          <a:p>
            <a:pPr marL="457200" indent="-457200">
              <a:spcAft>
                <a:spcPts val="3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Bergson, H. (1932).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Les Deux sources de la morale et de la religion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Félix Alcan. </a:t>
            </a:r>
            <a:endParaRPr lang="fr-CH" sz="12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indent="-457200">
              <a:spcAft>
                <a:spcPts val="3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Berners-Lee, T. (2024).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Marking the Web’s 35th Birthday: An Open Letter</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https://medium.com/@timberners_lee/marking-the-webs-35th-birthday-an-open-letter-ebb410cc7d42</a:t>
            </a:r>
            <a:endParaRPr lang="fr-CH" sz="12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indent="-457200">
              <a:spcAft>
                <a:spcPts val="300"/>
              </a:spcAft>
            </a:pPr>
            <a:r>
              <a:rPr lang="en-US" sz="1200" i="1" kern="100" dirty="0">
                <a:effectLst/>
                <a:latin typeface="Aptos" panose="020B0004020202020204" pitchFamily="34" charset="0"/>
                <a:ea typeface="Aptos" panose="020B0004020202020204" pitchFamily="34" charset="0"/>
                <a:cs typeface="Times New Roman" panose="02020603050405020304" pitchFamily="18" charset="0"/>
              </a:rPr>
              <a:t>Bibliothèques et </a:t>
            </a:r>
            <a:r>
              <a:rPr lang="en-US" sz="1200" i="1" kern="100" dirty="0" err="1">
                <a:effectLst/>
                <a:latin typeface="Aptos" panose="020B0004020202020204" pitchFamily="34" charset="0"/>
                <a:ea typeface="Aptos" panose="020B0004020202020204" pitchFamily="34" charset="0"/>
                <a:cs typeface="Times New Roman" panose="02020603050405020304" pitchFamily="18" charset="0"/>
              </a:rPr>
              <a:t>communs</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 de la </a:t>
            </a:r>
            <a:r>
              <a:rPr lang="en-US" sz="1200" i="1" kern="100" dirty="0" err="1">
                <a:effectLst/>
                <a:latin typeface="Aptos" panose="020B0004020202020204" pitchFamily="34" charset="0"/>
                <a:ea typeface="Aptos" panose="020B0004020202020204" pitchFamily="34" charset="0"/>
                <a:cs typeface="Times New Roman" panose="02020603050405020304" pitchFamily="18" charset="0"/>
              </a:rPr>
              <a:t>connaissance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(2014). (Vol. 76).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https://www.enssib.fr/bibliotheque-numerique/notices/65413-dossier-bibliotheques-et-communs-de-la-connaissance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fr-CH" sz="12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indent="-457200">
              <a:spcAft>
                <a:spcPts val="300"/>
              </a:spcAft>
            </a:pP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Bollier</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D. (2024). Challenges in Expanding the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Commonsverse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International Journal of the Commons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https://doi.org/10.5334/ijc.1389</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fr-CH" sz="12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indent="-457200">
              <a:spcAft>
                <a:spcPts val="3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De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Meulemeester</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J.-L. (2011).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Quels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modèles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d’université</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pour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quel</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type de motivation des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acteurs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 Une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vue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évolutionniste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err="1">
                <a:effectLst/>
                <a:latin typeface="Aptos" panose="020B0004020202020204" pitchFamily="34" charset="0"/>
                <a:ea typeface="Aptos" panose="020B0004020202020204" pitchFamily="34" charset="0"/>
                <a:cs typeface="Times New Roman" panose="02020603050405020304" pitchFamily="18" charset="0"/>
              </a:rPr>
              <a:t>Pyramides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 21</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261-289.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6"/>
              </a:rPr>
              <a:t>http://journals.openedition.org/pyramides/804</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fr-CH" sz="12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indent="-457200">
              <a:spcAft>
                <a:spcPts val="300"/>
              </a:spcAft>
            </a:pP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Leonelli</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S. (2023).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Philosophy of Open Science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Cambridge University Press.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7"/>
              </a:rPr>
              <a:t>https://doi.org/10.1017/9781009416368</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fr-CH" sz="12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indent="-457200">
              <a:spcAft>
                <a:spcPts val="3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Paul, J. (2014). Les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universités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Histoire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intellectuelle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de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l'Occident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médiéval</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 In (pp. 387-421). Armand Colin.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8"/>
              </a:rPr>
              <a:t>https://shs.cairn.info/histoire-intellectuelle-de-l-occident-medieval--9782200016494-page-387?lang=fr&amp;tab=texte-integral</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fr-CH" sz="12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indent="-457200">
              <a:spcAft>
                <a:spcPts val="3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Peters, M. A. (2016). Scientific Communication and the Open Society: The Emerging Paradigm of “Open Knowledge Production”. In M. A. Peters (Ed.),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Encyclopedia of Educational Philosophy and Theory</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(pp. 1-14). Springer Singapore.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9"/>
              </a:rPr>
              <a:t>https://doi.org/10.1007/978-981-287-532-7_415-1</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fr-CH" sz="12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indent="-457200">
              <a:spcAft>
                <a:spcPts val="3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Pomerantz, J., &amp; Peek, R. (2016). Fifty shades of open.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First Monday</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 21</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(5).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10"/>
              </a:rPr>
              <a:t>https://doi.org/10.5210/fm.v21i5.6360</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fr-CH" sz="12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indent="-457200">
              <a:spcAft>
                <a:spcPts val="3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Popper, K. (1945).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The Open Society and Its Enemies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Routledge. </a:t>
            </a:r>
            <a:endParaRPr lang="fr-CH" sz="12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indent="-457200">
              <a:spcAft>
                <a:spcPts val="3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Punie, Y. (2014).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Open Education 2030: Towards new models of learning, teaching and </a:t>
            </a:r>
            <a:r>
              <a:rPr lang="en-US" sz="1200" i="1" kern="100" dirty="0" err="1">
                <a:effectLst/>
                <a:latin typeface="Aptos" panose="020B0004020202020204" pitchFamily="34" charset="0"/>
                <a:ea typeface="Aptos" panose="020B0004020202020204" pitchFamily="34" charset="0"/>
                <a:cs typeface="Times New Roman" panose="02020603050405020304" pitchFamily="18" charset="0"/>
              </a:rPr>
              <a:t>organising</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 EADTU</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11"/>
              </a:rPr>
              <a:t>https://www.slideshare.net/EADTU/open-education-2030-42824946?from_action=save%3Ffrom_action%3Dsave%3Ffrom_action%3Dsave</a:t>
            </a:r>
            <a:endParaRPr lang="fr-CH" sz="12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indent="-457200">
              <a:spcAft>
                <a:spcPts val="3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Rangel, H. (2007). Le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principe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de liberté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académique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dans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l’ére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du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conservatisme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et de la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globalisation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Parcours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des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libertés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civiles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et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universitaires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en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Amérique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du Nord.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McGill Journal of Education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 42</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(1).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12"/>
              </a:rPr>
              <a:t>https://mje.mcgill.ca/article/view/971</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fr-CH" sz="12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indent="-457200">
              <a:spcAft>
                <a:spcPts val="3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Scott, J. C. (2006). The Mission of the University: Medieval to Postmodern Transformations.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The Journal of Higher Education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 77</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(1), 1-39.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13"/>
              </a:rPr>
              <a:t>https://doi.org/10.1080/00221546.2006.11778917</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fr-CH" sz="12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indent="-457200">
              <a:spcAft>
                <a:spcPts val="3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Sterling, S. (2021). Concern, Conception, and Consequence: Re-thinking the Paradigm of Higher Education in Dangerous Times [Original Research].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Frontiers in Sustainability</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 2</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14"/>
              </a:rPr>
              <a:t>https://doi.org/10.3389/frsus.2021.743806</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fr-CH" sz="12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indent="-457200">
              <a:spcAft>
                <a:spcPts val="3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Sterling, S. (2024).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Learning and Sustainability in Dangerous Times: The Stephen Sterling Reader</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Agenda Publishing.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15"/>
              </a:rPr>
              <a:t>https://doi.org/10.2307/jj.13473649</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fr-CH" sz="12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indent="-457200">
              <a:spcAft>
                <a:spcPts val="3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Wiley, D., Bliss, T., &amp; McEwen, M. (2014). Open Educational Resources: A Review of the Literature. In J. Spector, M. Merrill, J.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Elen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&amp; M. Bishop (Eds.),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Handbook of Research on Educational Communications and Technology</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(pp. 781-789). Springer.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16"/>
              </a:rPr>
              <a:t>https://doi.org/10.1007/978-1-4614-3185-5_63</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fr-CH"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Espace réservé du numéro de diapositive 4">
            <a:extLst>
              <a:ext uri="{FF2B5EF4-FFF2-40B4-BE49-F238E27FC236}">
                <a16:creationId xmlns:a16="http://schemas.microsoft.com/office/drawing/2014/main" id="{5A404810-C8CC-C040-C573-DEC0DFC36B01}"/>
              </a:ext>
            </a:extLst>
          </p:cNvPr>
          <p:cNvSpPr>
            <a:spLocks noGrp="1"/>
          </p:cNvSpPr>
          <p:nvPr>
            <p:ph type="sldNum" sz="quarter" idx="12"/>
          </p:nvPr>
        </p:nvSpPr>
        <p:spPr/>
        <p:txBody>
          <a:bodyPr/>
          <a:lstStyle/>
          <a:p>
            <a:fld id="{7CBFE581-B952-5C44-B14D-46AE04B2BB44}" type="slidenum">
              <a:rPr lang="fr-FR" smtClean="0"/>
              <a:t>15</a:t>
            </a:fld>
            <a:endParaRPr lang="fr-FR" dirty="0"/>
          </a:p>
        </p:txBody>
      </p:sp>
    </p:spTree>
    <p:extLst>
      <p:ext uri="{BB962C8B-B14F-4D97-AF65-F5344CB8AC3E}">
        <p14:creationId xmlns:p14="http://schemas.microsoft.com/office/powerpoint/2010/main" val="3534650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4CA3F4E-D5AE-C44F-3980-84372DE6AC2E}"/>
              </a:ext>
            </a:extLst>
          </p:cNvPr>
          <p:cNvSpPr txBox="1"/>
          <p:nvPr/>
        </p:nvSpPr>
        <p:spPr>
          <a:xfrm>
            <a:off x="456928" y="405396"/>
            <a:ext cx="7621418" cy="584775"/>
          </a:xfrm>
          <a:prstGeom prst="rect">
            <a:avLst/>
          </a:prstGeom>
          <a:noFill/>
        </p:spPr>
        <p:txBody>
          <a:bodyPr wrap="square" rtlCol="0">
            <a:spAutoFit/>
          </a:bodyPr>
          <a:lstStyle/>
          <a:p>
            <a:r>
              <a:rPr lang="fr-CH" sz="3200" dirty="0">
                <a:solidFill>
                  <a:schemeClr val="tx2"/>
                </a:solidFill>
              </a:rPr>
              <a:t>A </a:t>
            </a:r>
            <a:r>
              <a:rPr lang="fr-CH" sz="3200" dirty="0" err="1">
                <a:solidFill>
                  <a:schemeClr val="tx2"/>
                </a:solidFill>
              </a:rPr>
              <a:t>keynote</a:t>
            </a:r>
            <a:r>
              <a:rPr lang="fr-CH" sz="3200" dirty="0">
                <a:solidFill>
                  <a:schemeClr val="tx2"/>
                </a:solidFill>
              </a:rPr>
              <a:t> on </a:t>
            </a:r>
            <a:r>
              <a:rPr lang="fr-CH" sz="3200" dirty="0" err="1">
                <a:solidFill>
                  <a:schemeClr val="tx2"/>
                </a:solidFill>
              </a:rPr>
              <a:t>Openness</a:t>
            </a:r>
            <a:r>
              <a:rPr lang="fr-CH" sz="3200" dirty="0">
                <a:solidFill>
                  <a:schemeClr val="tx2"/>
                </a:solidFill>
              </a:rPr>
              <a:t> in </a:t>
            </a:r>
            <a:r>
              <a:rPr lang="fr-CH" sz="3200" dirty="0" err="1">
                <a:solidFill>
                  <a:schemeClr val="tx2"/>
                </a:solidFill>
              </a:rPr>
              <a:t>two</a:t>
            </a:r>
            <a:r>
              <a:rPr lang="fr-CH" sz="3200" dirty="0">
                <a:solidFill>
                  <a:schemeClr val="tx2"/>
                </a:solidFill>
              </a:rPr>
              <a:t> parts</a:t>
            </a:r>
          </a:p>
        </p:txBody>
      </p:sp>
      <p:sp>
        <p:nvSpPr>
          <p:cNvPr id="4" name="ZoneTexte 3">
            <a:extLst>
              <a:ext uri="{FF2B5EF4-FFF2-40B4-BE49-F238E27FC236}">
                <a16:creationId xmlns:a16="http://schemas.microsoft.com/office/drawing/2014/main" id="{833C7F4A-CDF6-9E78-39E7-258E9E7E2083}"/>
              </a:ext>
            </a:extLst>
          </p:cNvPr>
          <p:cNvSpPr txBox="1"/>
          <p:nvPr/>
        </p:nvSpPr>
        <p:spPr>
          <a:xfrm>
            <a:off x="1112710" y="2060089"/>
            <a:ext cx="9669172" cy="1292662"/>
          </a:xfrm>
          <a:prstGeom prst="rect">
            <a:avLst/>
          </a:prstGeom>
          <a:noFill/>
        </p:spPr>
        <p:txBody>
          <a:bodyPr wrap="square" rtlCol="0">
            <a:spAutoFit/>
          </a:bodyPr>
          <a:lstStyle/>
          <a:p>
            <a:r>
              <a:rPr lang="fr-FR" sz="2600" dirty="0">
                <a:solidFill>
                  <a:schemeClr val="tx2"/>
                </a:solidFill>
              </a:rPr>
              <a:t>Part 1: </a:t>
            </a:r>
            <a:r>
              <a:rPr lang="fr-FR" sz="2600" dirty="0" err="1">
                <a:solidFill>
                  <a:schemeClr val="tx2"/>
                </a:solidFill>
              </a:rPr>
              <a:t>Conceptual</a:t>
            </a:r>
            <a:r>
              <a:rPr lang="fr-FR" sz="2600" dirty="0">
                <a:solidFill>
                  <a:schemeClr val="tx2"/>
                </a:solidFill>
              </a:rPr>
              <a:t> and </a:t>
            </a:r>
            <a:r>
              <a:rPr lang="fr-FR" sz="2600" dirty="0" err="1">
                <a:solidFill>
                  <a:schemeClr val="tx2"/>
                </a:solidFill>
              </a:rPr>
              <a:t>historical</a:t>
            </a:r>
            <a:r>
              <a:rPr lang="fr-FR" sz="2600" dirty="0">
                <a:solidFill>
                  <a:schemeClr val="tx2"/>
                </a:solidFill>
              </a:rPr>
              <a:t> background</a:t>
            </a:r>
          </a:p>
          <a:p>
            <a:endParaRPr lang="fr-FR" sz="2600" dirty="0">
              <a:solidFill>
                <a:schemeClr val="tx2"/>
              </a:solidFill>
            </a:endParaRPr>
          </a:p>
          <a:p>
            <a:r>
              <a:rPr lang="fr-FR" sz="2600" b="1" dirty="0">
                <a:solidFill>
                  <a:schemeClr val="tx2"/>
                </a:solidFill>
              </a:rPr>
              <a:t>Part 2: </a:t>
            </a:r>
            <a:r>
              <a:rPr lang="fr-FR" sz="2600" b="1" dirty="0" err="1">
                <a:solidFill>
                  <a:schemeClr val="tx2"/>
                </a:solidFill>
              </a:rPr>
              <a:t>Closer</a:t>
            </a:r>
            <a:r>
              <a:rPr lang="fr-FR" sz="2600" b="1" dirty="0">
                <a:solidFill>
                  <a:schemeClr val="tx2"/>
                </a:solidFill>
              </a:rPr>
              <a:t> to </a:t>
            </a:r>
            <a:r>
              <a:rPr lang="fr-FR" sz="2600" b="1" dirty="0" err="1">
                <a:solidFill>
                  <a:schemeClr val="tx2"/>
                </a:solidFill>
              </a:rPr>
              <a:t>librarians</a:t>
            </a:r>
            <a:r>
              <a:rPr lang="fr-FR" sz="2600" b="1" dirty="0">
                <a:solidFill>
                  <a:schemeClr val="tx2"/>
                </a:solidFill>
              </a:rPr>
              <a:t>’ reality</a:t>
            </a:r>
          </a:p>
        </p:txBody>
      </p:sp>
      <p:sp>
        <p:nvSpPr>
          <p:cNvPr id="5" name="Espace réservé du numéro de diapositive 4">
            <a:extLst>
              <a:ext uri="{FF2B5EF4-FFF2-40B4-BE49-F238E27FC236}">
                <a16:creationId xmlns:a16="http://schemas.microsoft.com/office/drawing/2014/main" id="{5A404810-C8CC-C040-C573-DEC0DFC36B01}"/>
              </a:ext>
            </a:extLst>
          </p:cNvPr>
          <p:cNvSpPr>
            <a:spLocks noGrp="1"/>
          </p:cNvSpPr>
          <p:nvPr>
            <p:ph type="sldNum" sz="quarter" idx="12"/>
          </p:nvPr>
        </p:nvSpPr>
        <p:spPr>
          <a:xfrm>
            <a:off x="9126290" y="6345660"/>
            <a:ext cx="2743200" cy="365125"/>
          </a:xfrm>
        </p:spPr>
        <p:txBody>
          <a:bodyPr/>
          <a:lstStyle/>
          <a:p>
            <a:fld id="{7CBFE581-B952-5C44-B14D-46AE04B2BB44}" type="slidenum">
              <a:rPr lang="fr-FR" smtClean="0"/>
              <a:t>16</a:t>
            </a:fld>
            <a:endParaRPr lang="fr-FR" dirty="0"/>
          </a:p>
        </p:txBody>
      </p:sp>
    </p:spTree>
    <p:extLst>
      <p:ext uri="{BB962C8B-B14F-4D97-AF65-F5344CB8AC3E}">
        <p14:creationId xmlns:p14="http://schemas.microsoft.com/office/powerpoint/2010/main" val="3364392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677FA7-05FA-7540-E0E1-6D76AE9BF573}"/>
              </a:ext>
            </a:extLst>
          </p:cNvPr>
          <p:cNvSpPr>
            <a:spLocks noGrp="1"/>
          </p:cNvSpPr>
          <p:nvPr>
            <p:ph type="title"/>
          </p:nvPr>
        </p:nvSpPr>
        <p:spPr/>
        <p:txBody>
          <a:bodyPr>
            <a:normAutofit/>
          </a:bodyPr>
          <a:lstStyle/>
          <a:p>
            <a:r>
              <a:rPr lang="fr-FR" sz="3200" dirty="0"/>
              <a:t>OER : a document / UNESCO </a:t>
            </a:r>
            <a:r>
              <a:rPr lang="fr-FR" sz="3200" dirty="0" err="1"/>
              <a:t>definition</a:t>
            </a:r>
            <a:endParaRPr lang="fr-FR" sz="3200" dirty="0"/>
          </a:p>
        </p:txBody>
      </p:sp>
      <p:sp>
        <p:nvSpPr>
          <p:cNvPr id="3" name="Espace réservé du contenu 2">
            <a:extLst>
              <a:ext uri="{FF2B5EF4-FFF2-40B4-BE49-F238E27FC236}">
                <a16:creationId xmlns:a16="http://schemas.microsoft.com/office/drawing/2014/main" id="{52BA583A-1945-34DC-43B3-D8AEC48CFA19}"/>
              </a:ext>
            </a:extLst>
          </p:cNvPr>
          <p:cNvSpPr>
            <a:spLocks noGrp="1"/>
          </p:cNvSpPr>
          <p:nvPr>
            <p:ph idx="1"/>
          </p:nvPr>
        </p:nvSpPr>
        <p:spPr/>
        <p:txBody>
          <a:bodyPr/>
          <a:lstStyle/>
          <a:p>
            <a:pPr marL="0" indent="0">
              <a:buNone/>
            </a:pPr>
            <a:r>
              <a:rPr lang="fr-CH" sz="2800" dirty="0">
                <a:latin typeface="Aptos" panose="020B0004020202020204" pitchFamily="34" charset="0"/>
              </a:rPr>
              <a:t>Open </a:t>
            </a:r>
            <a:r>
              <a:rPr lang="fr-CH" sz="2800" dirty="0" err="1">
                <a:latin typeface="Aptos" panose="020B0004020202020204" pitchFamily="34" charset="0"/>
              </a:rPr>
              <a:t>Educational</a:t>
            </a:r>
            <a:r>
              <a:rPr lang="fr-CH" sz="2800" dirty="0">
                <a:latin typeface="Aptos" panose="020B0004020202020204" pitchFamily="34" charset="0"/>
              </a:rPr>
              <a:t> </a:t>
            </a:r>
            <a:r>
              <a:rPr lang="fr-CH" sz="2800" dirty="0" err="1">
                <a:latin typeface="Aptos" panose="020B0004020202020204" pitchFamily="34" charset="0"/>
              </a:rPr>
              <a:t>Resources</a:t>
            </a:r>
            <a:r>
              <a:rPr lang="fr-CH" sz="2800" dirty="0">
                <a:latin typeface="Aptos" panose="020B0004020202020204" pitchFamily="34" charset="0"/>
              </a:rPr>
              <a:t> (OER) are </a:t>
            </a:r>
            <a:r>
              <a:rPr lang="fr-CH" sz="2800" dirty="0" err="1">
                <a:latin typeface="Aptos" panose="020B0004020202020204" pitchFamily="34" charset="0"/>
              </a:rPr>
              <a:t>learning</a:t>
            </a:r>
            <a:r>
              <a:rPr lang="fr-CH" sz="2800" dirty="0">
                <a:latin typeface="Aptos" panose="020B0004020202020204" pitchFamily="34" charset="0"/>
              </a:rPr>
              <a:t>, </a:t>
            </a:r>
            <a:r>
              <a:rPr lang="fr-CH" sz="2800" dirty="0" err="1">
                <a:latin typeface="Aptos" panose="020B0004020202020204" pitchFamily="34" charset="0"/>
              </a:rPr>
              <a:t>teaching</a:t>
            </a:r>
            <a:r>
              <a:rPr lang="fr-CH" sz="2800" dirty="0">
                <a:latin typeface="Aptos" panose="020B0004020202020204" pitchFamily="34" charset="0"/>
              </a:rPr>
              <a:t> and </a:t>
            </a:r>
            <a:r>
              <a:rPr lang="fr-CH" sz="2800" dirty="0" err="1">
                <a:latin typeface="Aptos" panose="020B0004020202020204" pitchFamily="34" charset="0"/>
              </a:rPr>
              <a:t>research</a:t>
            </a:r>
            <a:r>
              <a:rPr lang="fr-CH" sz="2800" dirty="0">
                <a:latin typeface="Aptos" panose="020B0004020202020204" pitchFamily="34" charset="0"/>
              </a:rPr>
              <a:t> </a:t>
            </a:r>
            <a:r>
              <a:rPr lang="fr-CH" sz="2800" dirty="0" err="1">
                <a:latin typeface="Aptos" panose="020B0004020202020204" pitchFamily="34" charset="0"/>
              </a:rPr>
              <a:t>materials</a:t>
            </a:r>
            <a:r>
              <a:rPr lang="fr-CH" sz="2800" dirty="0">
                <a:latin typeface="Aptos" panose="020B0004020202020204" pitchFamily="34" charset="0"/>
              </a:rPr>
              <a:t> in </a:t>
            </a:r>
            <a:r>
              <a:rPr lang="fr-CH" sz="2800" dirty="0" err="1">
                <a:latin typeface="Aptos" panose="020B0004020202020204" pitchFamily="34" charset="0"/>
              </a:rPr>
              <a:t>any</a:t>
            </a:r>
            <a:r>
              <a:rPr lang="fr-CH" sz="2800" dirty="0">
                <a:latin typeface="Aptos" panose="020B0004020202020204" pitchFamily="34" charset="0"/>
              </a:rPr>
              <a:t> format and medium </a:t>
            </a:r>
            <a:r>
              <a:rPr lang="fr-CH" sz="2800" dirty="0" err="1">
                <a:latin typeface="Aptos" panose="020B0004020202020204" pitchFamily="34" charset="0"/>
              </a:rPr>
              <a:t>that</a:t>
            </a:r>
            <a:r>
              <a:rPr lang="fr-CH" sz="2800" dirty="0">
                <a:latin typeface="Aptos" panose="020B0004020202020204" pitchFamily="34" charset="0"/>
              </a:rPr>
              <a:t> </a:t>
            </a:r>
            <a:r>
              <a:rPr lang="fr-CH" sz="2800" dirty="0" err="1">
                <a:latin typeface="Aptos" panose="020B0004020202020204" pitchFamily="34" charset="0"/>
              </a:rPr>
              <a:t>reside</a:t>
            </a:r>
            <a:r>
              <a:rPr lang="fr-CH" sz="2800" dirty="0">
                <a:latin typeface="Aptos" panose="020B0004020202020204" pitchFamily="34" charset="0"/>
              </a:rPr>
              <a:t> in the public </a:t>
            </a:r>
            <a:r>
              <a:rPr lang="fr-CH" sz="2800" dirty="0" err="1">
                <a:latin typeface="Aptos" panose="020B0004020202020204" pitchFamily="34" charset="0"/>
              </a:rPr>
              <a:t>domain</a:t>
            </a:r>
            <a:r>
              <a:rPr lang="fr-CH" sz="2800" dirty="0">
                <a:latin typeface="Aptos" panose="020B0004020202020204" pitchFamily="34" charset="0"/>
              </a:rPr>
              <a:t> or are </a:t>
            </a:r>
            <a:r>
              <a:rPr lang="fr-CH" sz="2800" dirty="0" err="1">
                <a:latin typeface="Aptos" panose="020B0004020202020204" pitchFamily="34" charset="0"/>
              </a:rPr>
              <a:t>under</a:t>
            </a:r>
            <a:r>
              <a:rPr lang="fr-CH" sz="2800" dirty="0">
                <a:latin typeface="Aptos" panose="020B0004020202020204" pitchFamily="34" charset="0"/>
              </a:rPr>
              <a:t> copyright </a:t>
            </a:r>
            <a:r>
              <a:rPr lang="fr-CH" sz="2800" dirty="0" err="1">
                <a:latin typeface="Aptos" panose="020B0004020202020204" pitchFamily="34" charset="0"/>
              </a:rPr>
              <a:t>that</a:t>
            </a:r>
            <a:r>
              <a:rPr lang="fr-CH" sz="2800" dirty="0">
                <a:latin typeface="Aptos" panose="020B0004020202020204" pitchFamily="34" charset="0"/>
              </a:rPr>
              <a:t> have been </a:t>
            </a:r>
            <a:r>
              <a:rPr lang="fr-CH" sz="2800" dirty="0" err="1">
                <a:latin typeface="Aptos" panose="020B0004020202020204" pitchFamily="34" charset="0"/>
              </a:rPr>
              <a:t>released</a:t>
            </a:r>
            <a:r>
              <a:rPr lang="fr-CH" sz="2800" dirty="0">
                <a:latin typeface="Aptos" panose="020B0004020202020204" pitchFamily="34" charset="0"/>
              </a:rPr>
              <a:t> </a:t>
            </a:r>
            <a:r>
              <a:rPr lang="fr-CH" sz="2800" dirty="0" err="1">
                <a:latin typeface="Aptos" panose="020B0004020202020204" pitchFamily="34" charset="0"/>
              </a:rPr>
              <a:t>under</a:t>
            </a:r>
            <a:r>
              <a:rPr lang="fr-CH" sz="2800" dirty="0">
                <a:latin typeface="Aptos" panose="020B0004020202020204" pitchFamily="34" charset="0"/>
              </a:rPr>
              <a:t> an open </a:t>
            </a:r>
            <a:r>
              <a:rPr lang="fr-CH" sz="2800" dirty="0" err="1">
                <a:latin typeface="Aptos" panose="020B0004020202020204" pitchFamily="34" charset="0"/>
              </a:rPr>
              <a:t>license</a:t>
            </a:r>
            <a:r>
              <a:rPr lang="fr-CH" sz="2800" dirty="0">
                <a:latin typeface="Aptos" panose="020B0004020202020204" pitchFamily="34" charset="0"/>
              </a:rPr>
              <a:t>, </a:t>
            </a:r>
            <a:r>
              <a:rPr lang="fr-CH" sz="2800" dirty="0" err="1">
                <a:latin typeface="Aptos" panose="020B0004020202020204" pitchFamily="34" charset="0"/>
              </a:rPr>
              <a:t>that</a:t>
            </a:r>
            <a:r>
              <a:rPr lang="fr-CH" sz="2800" dirty="0">
                <a:latin typeface="Aptos" panose="020B0004020202020204" pitchFamily="34" charset="0"/>
              </a:rPr>
              <a:t> permit no-</a:t>
            </a:r>
            <a:r>
              <a:rPr lang="fr-CH" sz="2800" dirty="0" err="1">
                <a:latin typeface="Aptos" panose="020B0004020202020204" pitchFamily="34" charset="0"/>
              </a:rPr>
              <a:t>cost</a:t>
            </a:r>
            <a:r>
              <a:rPr lang="fr-CH" sz="2800" dirty="0">
                <a:latin typeface="Aptos" panose="020B0004020202020204" pitchFamily="34" charset="0"/>
              </a:rPr>
              <a:t> </a:t>
            </a:r>
            <a:r>
              <a:rPr lang="fr-CH" sz="2800" dirty="0" err="1">
                <a:latin typeface="Aptos" panose="020B0004020202020204" pitchFamily="34" charset="0"/>
              </a:rPr>
              <a:t>access</a:t>
            </a:r>
            <a:r>
              <a:rPr lang="fr-CH" sz="2800" dirty="0">
                <a:latin typeface="Aptos" panose="020B0004020202020204" pitchFamily="34" charset="0"/>
              </a:rPr>
              <a:t>, re-use, re-</a:t>
            </a:r>
            <a:r>
              <a:rPr lang="fr-CH" sz="2800" dirty="0" err="1">
                <a:latin typeface="Aptos" panose="020B0004020202020204" pitchFamily="34" charset="0"/>
              </a:rPr>
              <a:t>purpose</a:t>
            </a:r>
            <a:r>
              <a:rPr lang="fr-CH" sz="2800" dirty="0">
                <a:latin typeface="Aptos" panose="020B0004020202020204" pitchFamily="34" charset="0"/>
              </a:rPr>
              <a:t>, adaptation and redistribution by </a:t>
            </a:r>
            <a:r>
              <a:rPr lang="fr-CH" sz="2800" dirty="0" err="1">
                <a:latin typeface="Aptos" panose="020B0004020202020204" pitchFamily="34" charset="0"/>
              </a:rPr>
              <a:t>others</a:t>
            </a:r>
            <a:r>
              <a:rPr lang="fr-CH" sz="2800" dirty="0">
                <a:latin typeface="Aptos" panose="020B0004020202020204" pitchFamily="34" charset="0"/>
              </a:rPr>
              <a:t>.</a:t>
            </a:r>
            <a:r>
              <a:rPr lang="fr-FR" sz="1800" i="1" spc="-1" dirty="0">
                <a:solidFill>
                  <a:srgbClr val="000000"/>
                </a:solidFill>
                <a:latin typeface="Aptos" panose="020B0004020202020204" pitchFamily="34" charset="0"/>
              </a:rPr>
              <a:t> </a:t>
            </a:r>
            <a:endParaRPr lang="fr-FR" sz="1800" spc="-1" dirty="0">
              <a:solidFill>
                <a:srgbClr val="000000"/>
              </a:solidFill>
              <a:latin typeface="Aptos" panose="020B0004020202020204" pitchFamily="34" charset="0"/>
            </a:endParaRPr>
          </a:p>
          <a:p>
            <a:pPr marL="0" indent="0">
              <a:buNone/>
            </a:pPr>
            <a:endParaRPr lang="fr-FR" dirty="0"/>
          </a:p>
        </p:txBody>
      </p:sp>
      <p:sp>
        <p:nvSpPr>
          <p:cNvPr id="4" name="Espace réservé du numéro de diapositive 3">
            <a:extLst>
              <a:ext uri="{FF2B5EF4-FFF2-40B4-BE49-F238E27FC236}">
                <a16:creationId xmlns:a16="http://schemas.microsoft.com/office/drawing/2014/main" id="{BB8A26E5-636D-A2CC-286C-7713D9DA932F}"/>
              </a:ext>
            </a:extLst>
          </p:cNvPr>
          <p:cNvSpPr>
            <a:spLocks noGrp="1"/>
          </p:cNvSpPr>
          <p:nvPr>
            <p:ph type="sldNum" sz="quarter" idx="12"/>
          </p:nvPr>
        </p:nvSpPr>
        <p:spPr/>
        <p:txBody>
          <a:bodyPr/>
          <a:lstStyle/>
          <a:p>
            <a:fld id="{7CBFE581-B952-5C44-B14D-46AE04B2BB44}" type="slidenum">
              <a:rPr lang="fr-FR" smtClean="0"/>
              <a:t>17</a:t>
            </a:fld>
            <a:endParaRPr lang="fr-FR"/>
          </a:p>
        </p:txBody>
      </p:sp>
      <p:sp>
        <p:nvSpPr>
          <p:cNvPr id="6" name="ZoneTexte 5">
            <a:extLst>
              <a:ext uri="{FF2B5EF4-FFF2-40B4-BE49-F238E27FC236}">
                <a16:creationId xmlns:a16="http://schemas.microsoft.com/office/drawing/2014/main" id="{7361EA2C-56DF-FED5-33F7-ED3C2C48515C}"/>
              </a:ext>
            </a:extLst>
          </p:cNvPr>
          <p:cNvSpPr txBox="1"/>
          <p:nvPr/>
        </p:nvSpPr>
        <p:spPr>
          <a:xfrm>
            <a:off x="7028890" y="4225969"/>
            <a:ext cx="3163420" cy="646331"/>
          </a:xfrm>
          <a:prstGeom prst="rect">
            <a:avLst/>
          </a:prstGeom>
          <a:noFill/>
        </p:spPr>
        <p:txBody>
          <a:bodyPr wrap="square">
            <a:spAutoFit/>
          </a:bodyPr>
          <a:lstStyle/>
          <a:p>
            <a:r>
              <a:rPr lang="fr-FR" sz="1800" dirty="0" err="1"/>
              <a:t>Any</a:t>
            </a:r>
            <a:r>
              <a:rPr lang="fr-FR" sz="1800" dirty="0"/>
              <a:t> document </a:t>
            </a:r>
            <a:r>
              <a:rPr lang="fr-FR" sz="1800" dirty="0" err="1"/>
              <a:t>that</a:t>
            </a:r>
            <a:r>
              <a:rPr lang="fr-FR" sz="1800" dirty="0"/>
              <a:t> </a:t>
            </a:r>
            <a:r>
              <a:rPr lang="fr-FR" sz="1800" dirty="0" err="1"/>
              <a:t>is</a:t>
            </a:r>
            <a:r>
              <a:rPr lang="fr-FR" sz="1800" dirty="0"/>
              <a:t> open </a:t>
            </a:r>
            <a:r>
              <a:rPr lang="fr-FR" sz="1800" dirty="0" err="1"/>
              <a:t>under</a:t>
            </a:r>
            <a:r>
              <a:rPr lang="fr-FR" sz="1800" dirty="0"/>
              <a:t> the 5 R?</a:t>
            </a:r>
          </a:p>
        </p:txBody>
      </p:sp>
      <mc:AlternateContent xmlns:mc="http://schemas.openxmlformats.org/markup-compatibility/2006" xmlns:p14="http://schemas.microsoft.com/office/powerpoint/2010/main">
        <mc:Choice Requires="p14">
          <p:contentPart p14:bwMode="auto" r:id="rId2">
            <p14:nvContentPartPr>
              <p14:cNvPr id="7" name="Encre 6">
                <a:extLst>
                  <a:ext uri="{FF2B5EF4-FFF2-40B4-BE49-F238E27FC236}">
                    <a16:creationId xmlns:a16="http://schemas.microsoft.com/office/drawing/2014/main" id="{77E71E6C-B5D4-DE71-F117-330CA3766ADF}"/>
                  </a:ext>
                </a:extLst>
              </p14:cNvPr>
              <p14:cNvContentPartPr/>
              <p14:nvPr/>
            </p14:nvContentPartPr>
            <p14:xfrm>
              <a:off x="4736631" y="4353994"/>
              <a:ext cx="1839502" cy="45719"/>
            </p14:xfrm>
          </p:contentPart>
        </mc:Choice>
        <mc:Fallback xmlns="">
          <p:pic>
            <p:nvPicPr>
              <p:cNvPr id="7" name="Encre 6">
                <a:extLst>
                  <a:ext uri="{FF2B5EF4-FFF2-40B4-BE49-F238E27FC236}">
                    <a16:creationId xmlns:a16="http://schemas.microsoft.com/office/drawing/2014/main" id="{77E71E6C-B5D4-DE71-F117-330CA3766ADF}"/>
                  </a:ext>
                </a:extLst>
              </p:cNvPr>
              <p:cNvPicPr/>
              <p:nvPr/>
            </p:nvPicPr>
            <p:blipFill>
              <a:blip r:embed="rId3"/>
              <a:stretch>
                <a:fillRect/>
              </a:stretch>
            </p:blipFill>
            <p:spPr>
              <a:xfrm>
                <a:off x="4727633" y="4344994"/>
                <a:ext cx="1857138" cy="63359"/>
              </a:xfrm>
              <a:prstGeom prst="rect">
                <a:avLst/>
              </a:prstGeom>
            </p:spPr>
          </p:pic>
        </mc:Fallback>
      </mc:AlternateContent>
      <p:grpSp>
        <p:nvGrpSpPr>
          <p:cNvPr id="8" name="Groupe 7">
            <a:extLst>
              <a:ext uri="{FF2B5EF4-FFF2-40B4-BE49-F238E27FC236}">
                <a16:creationId xmlns:a16="http://schemas.microsoft.com/office/drawing/2014/main" id="{C2CA31DA-2C16-B86C-B95E-B0FA862BE2E5}"/>
              </a:ext>
            </a:extLst>
          </p:cNvPr>
          <p:cNvGrpSpPr/>
          <p:nvPr/>
        </p:nvGrpSpPr>
        <p:grpSpPr>
          <a:xfrm>
            <a:off x="6255838" y="4223487"/>
            <a:ext cx="341850" cy="385567"/>
            <a:chOff x="6078657" y="4463777"/>
            <a:chExt cx="374400" cy="422280"/>
          </a:xfrm>
        </p:grpSpPr>
        <mc:AlternateContent xmlns:mc="http://schemas.openxmlformats.org/markup-compatibility/2006" xmlns:p14="http://schemas.microsoft.com/office/powerpoint/2010/main">
          <mc:Choice Requires="p14">
            <p:contentPart p14:bwMode="auto" r:id="rId4">
              <p14:nvContentPartPr>
                <p14:cNvPr id="9" name="Encre 8">
                  <a:extLst>
                    <a:ext uri="{FF2B5EF4-FFF2-40B4-BE49-F238E27FC236}">
                      <a16:creationId xmlns:a16="http://schemas.microsoft.com/office/drawing/2014/main" id="{4D6C2E8C-506D-276B-69AE-9B6C40410990}"/>
                    </a:ext>
                  </a:extLst>
                </p14:cNvPr>
                <p14:cNvContentPartPr/>
                <p14:nvPr/>
              </p14:nvContentPartPr>
              <p14:xfrm>
                <a:off x="6078657" y="4463777"/>
                <a:ext cx="338760" cy="188280"/>
              </p14:xfrm>
            </p:contentPart>
          </mc:Choice>
          <mc:Fallback xmlns="">
            <p:pic>
              <p:nvPicPr>
                <p:cNvPr id="6" name="Encre 5">
                  <a:extLst>
                    <a:ext uri="{FF2B5EF4-FFF2-40B4-BE49-F238E27FC236}">
                      <a16:creationId xmlns:a16="http://schemas.microsoft.com/office/drawing/2014/main" id="{8A0BCF37-780C-7B9F-2C04-FD5A54282E77}"/>
                    </a:ext>
                  </a:extLst>
                </p:cNvPr>
                <p:cNvPicPr/>
                <p:nvPr/>
              </p:nvPicPr>
              <p:blipFill>
                <a:blip r:embed="rId5"/>
                <a:stretch>
                  <a:fillRect/>
                </a:stretch>
              </p:blipFill>
              <p:spPr>
                <a:xfrm>
                  <a:off x="6070017" y="4454777"/>
                  <a:ext cx="3564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Encre 9">
                  <a:extLst>
                    <a:ext uri="{FF2B5EF4-FFF2-40B4-BE49-F238E27FC236}">
                      <a16:creationId xmlns:a16="http://schemas.microsoft.com/office/drawing/2014/main" id="{DEDB6835-6E26-FC56-CF47-C74833EAE981}"/>
                    </a:ext>
                  </a:extLst>
                </p14:cNvPr>
                <p14:cNvContentPartPr/>
                <p14:nvPr/>
              </p14:nvContentPartPr>
              <p14:xfrm>
                <a:off x="6279537" y="4648817"/>
                <a:ext cx="173520" cy="237240"/>
              </p14:xfrm>
            </p:contentPart>
          </mc:Choice>
          <mc:Fallback xmlns="">
            <p:pic>
              <p:nvPicPr>
                <p:cNvPr id="7" name="Encre 6">
                  <a:extLst>
                    <a:ext uri="{FF2B5EF4-FFF2-40B4-BE49-F238E27FC236}">
                      <a16:creationId xmlns:a16="http://schemas.microsoft.com/office/drawing/2014/main" id="{A660A257-8425-F19B-D010-D22C258D4DCA}"/>
                    </a:ext>
                  </a:extLst>
                </p:cNvPr>
                <p:cNvPicPr/>
                <p:nvPr/>
              </p:nvPicPr>
              <p:blipFill>
                <a:blip r:embed="rId7"/>
                <a:stretch>
                  <a:fillRect/>
                </a:stretch>
              </p:blipFill>
              <p:spPr>
                <a:xfrm>
                  <a:off x="6270897" y="4640177"/>
                  <a:ext cx="191160" cy="254880"/>
                </a:xfrm>
                <a:prstGeom prst="rect">
                  <a:avLst/>
                </a:prstGeom>
              </p:spPr>
            </p:pic>
          </mc:Fallback>
        </mc:AlternateContent>
      </p:grpSp>
      <p:sp>
        <p:nvSpPr>
          <p:cNvPr id="13" name="ZoneTexte 12">
            <a:extLst>
              <a:ext uri="{FF2B5EF4-FFF2-40B4-BE49-F238E27FC236}">
                <a16:creationId xmlns:a16="http://schemas.microsoft.com/office/drawing/2014/main" id="{BC7EA533-99E3-A86C-8692-465CD8AB5B8A}"/>
              </a:ext>
            </a:extLst>
          </p:cNvPr>
          <p:cNvSpPr txBox="1"/>
          <p:nvPr/>
        </p:nvSpPr>
        <p:spPr>
          <a:xfrm>
            <a:off x="9513454" y="5632216"/>
            <a:ext cx="1736436" cy="338554"/>
          </a:xfrm>
          <a:prstGeom prst="rect">
            <a:avLst/>
          </a:prstGeom>
          <a:noFill/>
        </p:spPr>
        <p:txBody>
          <a:bodyPr wrap="square">
            <a:spAutoFit/>
          </a:bodyPr>
          <a:lstStyle/>
          <a:p>
            <a:r>
              <a:rPr lang="fr-CH" sz="1600" dirty="0">
                <a:effectLst/>
              </a:rPr>
              <a:t>UNESCO, 2023</a:t>
            </a:r>
          </a:p>
        </p:txBody>
      </p:sp>
    </p:spTree>
    <p:extLst>
      <p:ext uri="{BB962C8B-B14F-4D97-AF65-F5344CB8AC3E}">
        <p14:creationId xmlns:p14="http://schemas.microsoft.com/office/powerpoint/2010/main" val="4289258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6A303-8C3C-80FC-FE92-2596C6D605D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0967231-38ED-A0D4-D27E-57A9A7A536E6}"/>
              </a:ext>
            </a:extLst>
          </p:cNvPr>
          <p:cNvSpPr>
            <a:spLocks noGrp="1"/>
          </p:cNvSpPr>
          <p:nvPr>
            <p:ph type="title"/>
          </p:nvPr>
        </p:nvSpPr>
        <p:spPr/>
        <p:txBody>
          <a:bodyPr>
            <a:normAutofit/>
          </a:bodyPr>
          <a:lstStyle/>
          <a:p>
            <a:r>
              <a:rPr lang="fr-FR" sz="3200" dirty="0"/>
              <a:t>5R </a:t>
            </a:r>
            <a:r>
              <a:rPr lang="fr-FR" sz="3200" dirty="0" err="1"/>
              <a:t>principles</a:t>
            </a:r>
            <a:r>
              <a:rPr lang="fr-FR" sz="3200" dirty="0"/>
              <a:t> for open </a:t>
            </a:r>
            <a:r>
              <a:rPr lang="fr-FR" sz="3200" dirty="0" err="1"/>
              <a:t>resources</a:t>
            </a:r>
            <a:endParaRPr lang="fr-FR" sz="3200" dirty="0"/>
          </a:p>
        </p:txBody>
      </p:sp>
      <p:sp>
        <p:nvSpPr>
          <p:cNvPr id="3" name="Espace réservé du contenu 2">
            <a:extLst>
              <a:ext uri="{FF2B5EF4-FFF2-40B4-BE49-F238E27FC236}">
                <a16:creationId xmlns:a16="http://schemas.microsoft.com/office/drawing/2014/main" id="{B382F706-A8B6-3B04-9477-B447DA720C6F}"/>
              </a:ext>
            </a:extLst>
          </p:cNvPr>
          <p:cNvSpPr>
            <a:spLocks noGrp="1"/>
          </p:cNvSpPr>
          <p:nvPr>
            <p:ph idx="1"/>
          </p:nvPr>
        </p:nvSpPr>
        <p:spPr/>
        <p:txBody>
          <a:bodyPr>
            <a:normAutofit fontScale="92500" lnSpcReduction="20000"/>
          </a:bodyPr>
          <a:lstStyle/>
          <a:p>
            <a:pPr>
              <a:buFont typeface="Arial" panose="020B0604020202020204" pitchFamily="34" charset="0"/>
              <a:buChar char="•"/>
            </a:pPr>
            <a:r>
              <a:rPr lang="fr-CH" b="1" dirty="0" err="1">
                <a:effectLst/>
              </a:rPr>
              <a:t>Revise</a:t>
            </a:r>
            <a:r>
              <a:rPr lang="fr-CH" b="0" dirty="0">
                <a:effectLst/>
              </a:rPr>
              <a:t> – the right to </a:t>
            </a:r>
            <a:r>
              <a:rPr lang="fr-CH" b="0" dirty="0" err="1">
                <a:effectLst/>
              </a:rPr>
              <a:t>adapt</a:t>
            </a:r>
            <a:r>
              <a:rPr lang="fr-CH" b="0" dirty="0">
                <a:effectLst/>
              </a:rPr>
              <a:t>, </a:t>
            </a:r>
            <a:r>
              <a:rPr lang="fr-CH" b="0" dirty="0" err="1">
                <a:effectLst/>
              </a:rPr>
              <a:t>adjust</a:t>
            </a:r>
            <a:r>
              <a:rPr lang="fr-CH" b="0" dirty="0">
                <a:effectLst/>
              </a:rPr>
              <a:t>, </a:t>
            </a:r>
            <a:r>
              <a:rPr lang="fr-CH" b="0" dirty="0" err="1">
                <a:effectLst/>
              </a:rPr>
              <a:t>modify</a:t>
            </a:r>
            <a:r>
              <a:rPr lang="fr-CH" b="0" dirty="0">
                <a:effectLst/>
              </a:rPr>
              <a:t>, or alter the content </a:t>
            </a:r>
            <a:r>
              <a:rPr lang="fr-CH" b="0" dirty="0" err="1">
                <a:effectLst/>
              </a:rPr>
              <a:t>itself</a:t>
            </a:r>
            <a:r>
              <a:rPr lang="fr-CH" b="0" dirty="0">
                <a:effectLst/>
              </a:rPr>
              <a:t> (e.g., translate the content </a:t>
            </a:r>
            <a:r>
              <a:rPr lang="fr-CH" b="0" dirty="0" err="1">
                <a:effectLst/>
              </a:rPr>
              <a:t>into</a:t>
            </a:r>
            <a:r>
              <a:rPr lang="fr-CH" b="0" dirty="0">
                <a:effectLst/>
              </a:rPr>
              <a:t> </a:t>
            </a:r>
            <a:r>
              <a:rPr lang="fr-CH" b="0" dirty="0" err="1">
                <a:effectLst/>
              </a:rPr>
              <a:t>another</a:t>
            </a:r>
            <a:r>
              <a:rPr lang="fr-CH" b="0" dirty="0">
                <a:effectLst/>
              </a:rPr>
              <a:t> </a:t>
            </a:r>
            <a:r>
              <a:rPr lang="fr-CH" b="0" dirty="0" err="1">
                <a:effectLst/>
              </a:rPr>
              <a:t>language</a:t>
            </a:r>
            <a:r>
              <a:rPr lang="fr-CH" b="0" dirty="0">
                <a:effectLst/>
              </a:rPr>
              <a:t>)</a:t>
            </a:r>
          </a:p>
          <a:p>
            <a:pPr>
              <a:buFont typeface="Arial" panose="020B0604020202020204" pitchFamily="34" charset="0"/>
              <a:buChar char="•"/>
            </a:pPr>
            <a:r>
              <a:rPr lang="fr-CH" b="1" dirty="0">
                <a:effectLst/>
              </a:rPr>
              <a:t>Remix</a:t>
            </a:r>
            <a:r>
              <a:rPr lang="fr-CH" b="0" dirty="0">
                <a:effectLst/>
              </a:rPr>
              <a:t> – the right to combine the original or </a:t>
            </a:r>
            <a:r>
              <a:rPr lang="fr-CH" b="0" dirty="0" err="1">
                <a:effectLst/>
              </a:rPr>
              <a:t>revised</a:t>
            </a:r>
            <a:r>
              <a:rPr lang="fr-CH" b="0" dirty="0">
                <a:effectLst/>
              </a:rPr>
              <a:t> content </a:t>
            </a:r>
            <a:r>
              <a:rPr lang="fr-CH" b="0" dirty="0" err="1">
                <a:effectLst/>
              </a:rPr>
              <a:t>with</a:t>
            </a:r>
            <a:r>
              <a:rPr lang="fr-CH" b="0" dirty="0">
                <a:effectLst/>
              </a:rPr>
              <a:t> </a:t>
            </a:r>
            <a:r>
              <a:rPr lang="fr-CH" b="0" dirty="0" err="1">
                <a:effectLst/>
              </a:rPr>
              <a:t>other</a:t>
            </a:r>
            <a:r>
              <a:rPr lang="fr-CH" b="0" dirty="0">
                <a:effectLst/>
              </a:rPr>
              <a:t> </a:t>
            </a:r>
            <a:r>
              <a:rPr lang="fr-CH" b="0" dirty="0" err="1">
                <a:effectLst/>
              </a:rPr>
              <a:t>material</a:t>
            </a:r>
            <a:r>
              <a:rPr lang="fr-CH" b="0" dirty="0">
                <a:effectLst/>
              </a:rPr>
              <a:t> to </a:t>
            </a:r>
            <a:r>
              <a:rPr lang="fr-CH" b="0" dirty="0" err="1">
                <a:effectLst/>
              </a:rPr>
              <a:t>create</a:t>
            </a:r>
            <a:r>
              <a:rPr lang="fr-CH" b="0" dirty="0">
                <a:effectLst/>
              </a:rPr>
              <a:t> </a:t>
            </a:r>
            <a:r>
              <a:rPr lang="fr-CH" b="0" dirty="0" err="1">
                <a:effectLst/>
              </a:rPr>
              <a:t>something</a:t>
            </a:r>
            <a:r>
              <a:rPr lang="fr-CH" b="0" dirty="0">
                <a:effectLst/>
              </a:rPr>
              <a:t> new (e.g., </a:t>
            </a:r>
            <a:r>
              <a:rPr lang="fr-CH" b="0" dirty="0" err="1">
                <a:effectLst/>
              </a:rPr>
              <a:t>incorporate</a:t>
            </a:r>
            <a:r>
              <a:rPr lang="fr-CH" b="0" dirty="0">
                <a:effectLst/>
              </a:rPr>
              <a:t> the content </a:t>
            </a:r>
            <a:r>
              <a:rPr lang="fr-CH" b="0" dirty="0" err="1">
                <a:effectLst/>
              </a:rPr>
              <a:t>into</a:t>
            </a:r>
            <a:r>
              <a:rPr lang="fr-CH" b="0" dirty="0">
                <a:effectLst/>
              </a:rPr>
              <a:t> a mashup)</a:t>
            </a:r>
          </a:p>
          <a:p>
            <a:pPr>
              <a:buFont typeface="Arial" panose="020B0604020202020204" pitchFamily="34" charset="0"/>
              <a:buChar char="•"/>
            </a:pPr>
            <a:r>
              <a:rPr lang="fr-CH" b="1" dirty="0" err="1">
                <a:effectLst/>
              </a:rPr>
              <a:t>Reuse</a:t>
            </a:r>
            <a:r>
              <a:rPr lang="fr-CH" b="0" dirty="0">
                <a:effectLst/>
              </a:rPr>
              <a:t> – the right to use the content in a </a:t>
            </a:r>
            <a:r>
              <a:rPr lang="fr-CH" b="0" dirty="0" err="1">
                <a:effectLst/>
              </a:rPr>
              <a:t>wide</a:t>
            </a:r>
            <a:r>
              <a:rPr lang="fr-CH" b="0" dirty="0">
                <a:effectLst/>
              </a:rPr>
              <a:t> range of </a:t>
            </a:r>
            <a:r>
              <a:rPr lang="fr-CH" b="0" dirty="0" err="1">
                <a:effectLst/>
              </a:rPr>
              <a:t>ways</a:t>
            </a:r>
            <a:r>
              <a:rPr lang="fr-CH" b="0" dirty="0">
                <a:effectLst/>
              </a:rPr>
              <a:t> (e.g., in a class, in a </a:t>
            </a:r>
            <a:r>
              <a:rPr lang="fr-CH" b="0" dirty="0" err="1">
                <a:effectLst/>
              </a:rPr>
              <a:t>study</a:t>
            </a:r>
            <a:r>
              <a:rPr lang="fr-CH" b="0" dirty="0">
                <a:effectLst/>
              </a:rPr>
              <a:t> group, on a </a:t>
            </a:r>
            <a:r>
              <a:rPr lang="fr-CH" b="0" dirty="0" err="1">
                <a:effectLst/>
              </a:rPr>
              <a:t>website</a:t>
            </a:r>
            <a:r>
              <a:rPr lang="fr-CH" b="0" dirty="0">
                <a:effectLst/>
              </a:rPr>
              <a:t>, in a </a:t>
            </a:r>
            <a:r>
              <a:rPr lang="fr-CH" b="0" dirty="0" err="1">
                <a:effectLst/>
              </a:rPr>
              <a:t>video</a:t>
            </a:r>
            <a:r>
              <a:rPr lang="fr-CH" b="0" dirty="0">
                <a:effectLst/>
              </a:rPr>
              <a:t>)</a:t>
            </a:r>
          </a:p>
          <a:p>
            <a:pPr>
              <a:buFont typeface="Arial" panose="020B0604020202020204" pitchFamily="34" charset="0"/>
              <a:buChar char="•"/>
            </a:pPr>
            <a:r>
              <a:rPr lang="fr-CH" b="1" dirty="0" err="1">
                <a:effectLst/>
              </a:rPr>
              <a:t>Retain</a:t>
            </a:r>
            <a:r>
              <a:rPr lang="fr-CH" b="0" dirty="0">
                <a:effectLst/>
              </a:rPr>
              <a:t> – the right to </a:t>
            </a:r>
            <a:r>
              <a:rPr lang="fr-CH" b="0" dirty="0" err="1">
                <a:effectLst/>
              </a:rPr>
              <a:t>make</a:t>
            </a:r>
            <a:r>
              <a:rPr lang="fr-CH" b="0" dirty="0">
                <a:effectLst/>
              </a:rPr>
              <a:t>, </a:t>
            </a:r>
            <a:r>
              <a:rPr lang="fr-CH" b="0" dirty="0" err="1">
                <a:effectLst/>
              </a:rPr>
              <a:t>own</a:t>
            </a:r>
            <a:r>
              <a:rPr lang="fr-CH" b="0" dirty="0">
                <a:effectLst/>
              </a:rPr>
              <a:t>, and control copies of the content (e.g., download, duplicate, store, and manage)</a:t>
            </a:r>
          </a:p>
          <a:p>
            <a:pPr>
              <a:buFont typeface="Arial" panose="020B0604020202020204" pitchFamily="34" charset="0"/>
              <a:buChar char="•"/>
            </a:pPr>
            <a:r>
              <a:rPr lang="fr-CH" b="1" dirty="0" err="1">
                <a:effectLst/>
              </a:rPr>
              <a:t>Redistribute</a:t>
            </a:r>
            <a:r>
              <a:rPr lang="fr-CH" b="0" dirty="0">
                <a:effectLst/>
              </a:rPr>
              <a:t> – the right to </a:t>
            </a:r>
            <a:r>
              <a:rPr lang="fr-CH" b="0" dirty="0" err="1">
                <a:effectLst/>
              </a:rPr>
              <a:t>share</a:t>
            </a:r>
            <a:r>
              <a:rPr lang="fr-CH" b="0" dirty="0">
                <a:effectLst/>
              </a:rPr>
              <a:t> copies of the original content, </a:t>
            </a:r>
            <a:r>
              <a:rPr lang="fr-CH" b="0" dirty="0" err="1">
                <a:effectLst/>
              </a:rPr>
              <a:t>your</a:t>
            </a:r>
            <a:r>
              <a:rPr lang="fr-CH" b="0" dirty="0">
                <a:effectLst/>
              </a:rPr>
              <a:t> </a:t>
            </a:r>
            <a:r>
              <a:rPr lang="fr-CH" b="0" dirty="0" err="1">
                <a:effectLst/>
              </a:rPr>
              <a:t>revisions</a:t>
            </a:r>
            <a:r>
              <a:rPr lang="fr-CH" b="0" dirty="0">
                <a:effectLst/>
              </a:rPr>
              <a:t>, or </a:t>
            </a:r>
            <a:r>
              <a:rPr lang="fr-CH" b="0" dirty="0" err="1">
                <a:effectLst/>
              </a:rPr>
              <a:t>your</a:t>
            </a:r>
            <a:r>
              <a:rPr lang="fr-CH" b="0" dirty="0">
                <a:effectLst/>
              </a:rPr>
              <a:t> remixes </a:t>
            </a:r>
            <a:r>
              <a:rPr lang="fr-CH" b="0" dirty="0" err="1">
                <a:effectLst/>
              </a:rPr>
              <a:t>with</a:t>
            </a:r>
            <a:r>
              <a:rPr lang="fr-CH" b="0" dirty="0">
                <a:effectLst/>
              </a:rPr>
              <a:t> </a:t>
            </a:r>
            <a:r>
              <a:rPr lang="fr-CH" b="0" dirty="0" err="1">
                <a:effectLst/>
              </a:rPr>
              <a:t>others</a:t>
            </a:r>
            <a:r>
              <a:rPr lang="fr-CH" b="0" dirty="0">
                <a:effectLst/>
              </a:rPr>
              <a:t> (e.g., </a:t>
            </a:r>
            <a:r>
              <a:rPr lang="fr-CH" b="0" dirty="0" err="1">
                <a:effectLst/>
              </a:rPr>
              <a:t>give</a:t>
            </a:r>
            <a:r>
              <a:rPr lang="fr-CH" b="0" dirty="0">
                <a:effectLst/>
              </a:rPr>
              <a:t> a copy of the content to a </a:t>
            </a:r>
            <a:r>
              <a:rPr lang="fr-CH" b="0" dirty="0" err="1">
                <a:effectLst/>
              </a:rPr>
              <a:t>friend</a:t>
            </a:r>
            <a:r>
              <a:rPr lang="fr-CH" b="0" dirty="0">
                <a:effectLst/>
              </a:rPr>
              <a:t>)</a:t>
            </a:r>
          </a:p>
        </p:txBody>
      </p:sp>
      <p:sp>
        <p:nvSpPr>
          <p:cNvPr id="4" name="Espace réservé du numéro de diapositive 3">
            <a:extLst>
              <a:ext uri="{FF2B5EF4-FFF2-40B4-BE49-F238E27FC236}">
                <a16:creationId xmlns:a16="http://schemas.microsoft.com/office/drawing/2014/main" id="{ED9FAC18-2874-667C-37D9-273B16B29F96}"/>
              </a:ext>
            </a:extLst>
          </p:cNvPr>
          <p:cNvSpPr>
            <a:spLocks noGrp="1"/>
          </p:cNvSpPr>
          <p:nvPr>
            <p:ph type="sldNum" sz="quarter" idx="12"/>
          </p:nvPr>
        </p:nvSpPr>
        <p:spPr/>
        <p:txBody>
          <a:bodyPr/>
          <a:lstStyle/>
          <a:p>
            <a:fld id="{7CBFE581-B952-5C44-B14D-46AE04B2BB44}" type="slidenum">
              <a:rPr lang="fr-FR" smtClean="0"/>
              <a:t>18</a:t>
            </a:fld>
            <a:endParaRPr lang="fr-FR"/>
          </a:p>
        </p:txBody>
      </p:sp>
      <p:sp>
        <p:nvSpPr>
          <p:cNvPr id="13" name="ZoneTexte 12">
            <a:extLst>
              <a:ext uri="{FF2B5EF4-FFF2-40B4-BE49-F238E27FC236}">
                <a16:creationId xmlns:a16="http://schemas.microsoft.com/office/drawing/2014/main" id="{733CEA2C-71F1-52F4-0DBF-48B5916147EC}"/>
              </a:ext>
            </a:extLst>
          </p:cNvPr>
          <p:cNvSpPr txBox="1"/>
          <p:nvPr/>
        </p:nvSpPr>
        <p:spPr>
          <a:xfrm>
            <a:off x="9513454" y="5632216"/>
            <a:ext cx="1736436" cy="338554"/>
          </a:xfrm>
          <a:prstGeom prst="rect">
            <a:avLst/>
          </a:prstGeom>
          <a:noFill/>
        </p:spPr>
        <p:txBody>
          <a:bodyPr wrap="square">
            <a:spAutoFit/>
          </a:bodyPr>
          <a:lstStyle/>
          <a:p>
            <a:r>
              <a:rPr lang="fr-CH" sz="1600" dirty="0" err="1"/>
              <a:t>Wiley</a:t>
            </a:r>
            <a:r>
              <a:rPr lang="fr-CH" sz="1600" dirty="0">
                <a:effectLst/>
              </a:rPr>
              <a:t>, 2014</a:t>
            </a:r>
          </a:p>
        </p:txBody>
      </p:sp>
    </p:spTree>
    <p:extLst>
      <p:ext uri="{BB962C8B-B14F-4D97-AF65-F5344CB8AC3E}">
        <p14:creationId xmlns:p14="http://schemas.microsoft.com/office/powerpoint/2010/main" val="3315448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6DE9F-E824-E0A3-364A-83271E45375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387667C-7C22-9CBF-84B8-C59E0BEA0946}"/>
              </a:ext>
            </a:extLst>
          </p:cNvPr>
          <p:cNvSpPr>
            <a:spLocks noGrp="1"/>
          </p:cNvSpPr>
          <p:nvPr>
            <p:ph type="title"/>
          </p:nvPr>
        </p:nvSpPr>
        <p:spPr/>
        <p:txBody>
          <a:bodyPr>
            <a:normAutofit/>
          </a:bodyPr>
          <a:lstStyle/>
          <a:p>
            <a:r>
              <a:rPr lang="fr-FR" sz="3200" dirty="0"/>
              <a:t>OER : </a:t>
            </a:r>
            <a:r>
              <a:rPr lang="fr-FR" sz="3200" dirty="0" err="1"/>
              <a:t>beyond</a:t>
            </a:r>
            <a:r>
              <a:rPr lang="fr-FR" sz="3200" dirty="0"/>
              <a:t> </a:t>
            </a:r>
            <a:r>
              <a:rPr lang="fr-FR" sz="3200" dirty="0" err="1"/>
              <a:t>resources</a:t>
            </a:r>
            <a:endParaRPr lang="fr-FR" sz="3200" dirty="0"/>
          </a:p>
        </p:txBody>
      </p:sp>
      <p:sp>
        <p:nvSpPr>
          <p:cNvPr id="3" name="Espace réservé du contenu 2">
            <a:extLst>
              <a:ext uri="{FF2B5EF4-FFF2-40B4-BE49-F238E27FC236}">
                <a16:creationId xmlns:a16="http://schemas.microsoft.com/office/drawing/2014/main" id="{437E0312-8E9B-159E-D894-21EC7F2D966C}"/>
              </a:ext>
            </a:extLst>
          </p:cNvPr>
          <p:cNvSpPr>
            <a:spLocks noGrp="1"/>
          </p:cNvSpPr>
          <p:nvPr>
            <p:ph idx="1"/>
          </p:nvPr>
        </p:nvSpPr>
        <p:spPr/>
        <p:txBody>
          <a:bodyPr>
            <a:normAutofit/>
          </a:bodyPr>
          <a:lstStyle/>
          <a:p>
            <a:pPr marL="391910" indent="-293933">
              <a:spcBef>
                <a:spcPts val="1412"/>
              </a:spcBef>
              <a:buClr>
                <a:srgbClr val="000000"/>
              </a:buClr>
              <a:buSzPct val="45000"/>
              <a:buFont typeface="Wingdings" charset="2"/>
              <a:buChar char=""/>
            </a:pPr>
            <a:r>
              <a:rPr lang="fr-FR" sz="2800" spc="-1" dirty="0">
                <a:solidFill>
                  <a:srgbClr val="000000"/>
                </a:solidFill>
                <a:latin typeface="Aptos" panose="020B0004020202020204" pitchFamily="34" charset="0"/>
                <a:ea typeface="ＭＳ Ｐゴシック"/>
              </a:rPr>
              <a:t>OER are </a:t>
            </a:r>
            <a:r>
              <a:rPr lang="fr-FR" sz="2800" spc="-1" dirty="0" err="1">
                <a:solidFill>
                  <a:srgbClr val="000000"/>
                </a:solidFill>
                <a:latin typeface="Aptos" panose="020B0004020202020204" pitchFamily="34" charset="0"/>
                <a:ea typeface="ＭＳ Ｐゴシック"/>
              </a:rPr>
              <a:t>resources</a:t>
            </a:r>
            <a:r>
              <a:rPr lang="fr-FR" sz="2800" spc="-1" dirty="0">
                <a:solidFill>
                  <a:srgbClr val="000000"/>
                </a:solidFill>
                <a:latin typeface="Aptos" panose="020B0004020202020204" pitchFamily="34" charset="0"/>
                <a:ea typeface="ＭＳ Ｐゴシック"/>
              </a:rPr>
              <a:t> </a:t>
            </a:r>
            <a:r>
              <a:rPr lang="fr-FR" sz="2800" spc="-1" dirty="0" err="1">
                <a:solidFill>
                  <a:srgbClr val="000000"/>
                </a:solidFill>
                <a:latin typeface="Aptos" panose="020B0004020202020204" pitchFamily="34" charset="0"/>
                <a:ea typeface="ＭＳ Ｐゴシック"/>
              </a:rPr>
              <a:t>that</a:t>
            </a:r>
            <a:r>
              <a:rPr lang="fr-FR" sz="2800" spc="-1" dirty="0">
                <a:solidFill>
                  <a:srgbClr val="000000"/>
                </a:solidFill>
                <a:latin typeface="Aptos" panose="020B0004020202020204" pitchFamily="34" charset="0"/>
                <a:ea typeface="ＭＳ Ｐゴシック"/>
              </a:rPr>
              <a:t> are </a:t>
            </a:r>
            <a:r>
              <a:rPr lang="fr-FR" sz="2800" spc="-1" dirty="0" err="1">
                <a:solidFill>
                  <a:srgbClr val="000000"/>
                </a:solidFill>
                <a:latin typeface="Aptos" panose="020B0004020202020204" pitchFamily="34" charset="0"/>
                <a:ea typeface="ＭＳ Ｐゴシック"/>
              </a:rPr>
              <a:t>created</a:t>
            </a:r>
            <a:r>
              <a:rPr lang="fr-FR" sz="2800" spc="-1" dirty="0">
                <a:solidFill>
                  <a:srgbClr val="000000"/>
                </a:solidFill>
                <a:latin typeface="Aptos" panose="020B0004020202020204" pitchFamily="34" charset="0"/>
                <a:ea typeface="ＭＳ Ｐゴシック"/>
              </a:rPr>
              <a:t> </a:t>
            </a:r>
            <a:r>
              <a:rPr lang="fr-FR" sz="2800" spc="-1" dirty="0" err="1">
                <a:solidFill>
                  <a:srgbClr val="000000"/>
                </a:solidFill>
                <a:latin typeface="Aptos" panose="020B0004020202020204" pitchFamily="34" charset="0"/>
                <a:ea typeface="ＭＳ Ｐゴシック"/>
              </a:rPr>
              <a:t>with</a:t>
            </a:r>
            <a:r>
              <a:rPr lang="fr-FR" sz="2800" spc="-1" dirty="0">
                <a:solidFill>
                  <a:srgbClr val="000000"/>
                </a:solidFill>
                <a:latin typeface="Aptos" panose="020B0004020202020204" pitchFamily="34" charset="0"/>
                <a:ea typeface="ＭＳ Ｐゴシック"/>
              </a:rPr>
              <a:t> the goal of </a:t>
            </a:r>
            <a:r>
              <a:rPr lang="fr-FR" sz="2800" spc="-1" dirty="0" err="1">
                <a:solidFill>
                  <a:srgbClr val="000000"/>
                </a:solidFill>
                <a:latin typeface="Aptos" panose="020B0004020202020204" pitchFamily="34" charset="0"/>
                <a:ea typeface="ＭＳ Ｐゴシック"/>
              </a:rPr>
              <a:t>being</a:t>
            </a:r>
            <a:r>
              <a:rPr lang="fr-FR" sz="2800" spc="-1" dirty="0">
                <a:solidFill>
                  <a:srgbClr val="000000"/>
                </a:solidFill>
                <a:latin typeface="Aptos" panose="020B0004020202020204" pitchFamily="34" charset="0"/>
                <a:ea typeface="ＭＳ Ｐゴシック"/>
              </a:rPr>
              <a:t> </a:t>
            </a:r>
            <a:r>
              <a:rPr lang="fr-FR" sz="2800" spc="-1" dirty="0" err="1">
                <a:solidFill>
                  <a:srgbClr val="000000"/>
                </a:solidFill>
                <a:latin typeface="Aptos" panose="020B0004020202020204" pitchFamily="34" charset="0"/>
                <a:ea typeface="ＭＳ Ｐゴシック"/>
              </a:rPr>
              <a:t>shared</a:t>
            </a:r>
            <a:endParaRPr lang="fr-FR" sz="2800" spc="-1" dirty="0">
              <a:solidFill>
                <a:srgbClr val="000000"/>
              </a:solidFill>
              <a:latin typeface="Aptos" panose="020B0004020202020204" pitchFamily="34" charset="0"/>
              <a:ea typeface="ＭＳ Ｐゴシック"/>
            </a:endParaRPr>
          </a:p>
          <a:p>
            <a:pPr marL="391910" indent="-293933">
              <a:spcBef>
                <a:spcPts val="1412"/>
              </a:spcBef>
              <a:buClr>
                <a:srgbClr val="000000"/>
              </a:buClr>
              <a:buSzPct val="45000"/>
              <a:buFont typeface="Wingdings" charset="2"/>
              <a:buChar char=""/>
            </a:pPr>
            <a:r>
              <a:rPr lang="fr-FR" sz="2800" spc="-1" dirty="0">
                <a:solidFill>
                  <a:srgbClr val="000000"/>
                </a:solidFill>
                <a:latin typeface="Aptos" panose="020B0004020202020204" pitchFamily="34" charset="0"/>
                <a:ea typeface="ＭＳ Ｐゴシック"/>
              </a:rPr>
              <a:t>New practices </a:t>
            </a:r>
            <a:r>
              <a:rPr lang="fr-FR" sz="2800" spc="-1" dirty="0" err="1">
                <a:solidFill>
                  <a:srgbClr val="000000"/>
                </a:solidFill>
                <a:latin typeface="Aptos" panose="020B0004020202020204" pitchFamily="34" charset="0"/>
                <a:ea typeface="ＭＳ Ｐゴシック"/>
              </a:rPr>
              <a:t>when</a:t>
            </a:r>
            <a:r>
              <a:rPr lang="fr-FR" sz="2800" spc="-1" dirty="0">
                <a:solidFill>
                  <a:srgbClr val="000000"/>
                </a:solidFill>
                <a:latin typeface="Aptos" panose="020B0004020202020204" pitchFamily="34" charset="0"/>
                <a:ea typeface="ＭＳ Ｐゴシック"/>
              </a:rPr>
              <a:t> </a:t>
            </a:r>
            <a:r>
              <a:rPr lang="fr-FR" sz="2800" spc="-1" dirty="0" err="1">
                <a:solidFill>
                  <a:srgbClr val="000000"/>
                </a:solidFill>
                <a:latin typeface="Aptos" panose="020B0004020202020204" pitchFamily="34" charset="0"/>
                <a:ea typeface="ＭＳ Ｐゴシック"/>
              </a:rPr>
              <a:t>creating</a:t>
            </a:r>
            <a:r>
              <a:rPr lang="fr-FR" sz="2800" spc="-1" dirty="0">
                <a:solidFill>
                  <a:srgbClr val="000000"/>
                </a:solidFill>
                <a:latin typeface="Aptos" panose="020B0004020202020204" pitchFamily="34" charset="0"/>
                <a:ea typeface="ＭＳ Ｐゴシック"/>
              </a:rPr>
              <a:t> content = collaboration, issues of </a:t>
            </a:r>
            <a:r>
              <a:rPr lang="fr-FR" sz="2800" spc="-1" dirty="0" err="1">
                <a:solidFill>
                  <a:srgbClr val="000000"/>
                </a:solidFill>
                <a:latin typeface="Aptos" panose="020B0004020202020204" pitchFamily="34" charset="0"/>
                <a:ea typeface="ＭＳ Ｐゴシック"/>
              </a:rPr>
              <a:t>rights</a:t>
            </a:r>
            <a:r>
              <a:rPr lang="fr-FR" sz="2800" spc="-1" dirty="0">
                <a:solidFill>
                  <a:srgbClr val="000000"/>
                </a:solidFill>
                <a:latin typeface="Aptos" panose="020B0004020202020204" pitchFamily="34" charset="0"/>
                <a:ea typeface="ＭＳ Ｐゴシック"/>
              </a:rPr>
              <a:t> and </a:t>
            </a:r>
            <a:r>
              <a:rPr lang="fr-FR" sz="2800" spc="-1" dirty="0" err="1">
                <a:solidFill>
                  <a:srgbClr val="000000"/>
                </a:solidFill>
                <a:latin typeface="Aptos" panose="020B0004020202020204" pitchFamily="34" charset="0"/>
                <a:ea typeface="ＭＳ Ｐゴシック"/>
              </a:rPr>
              <a:t>licensing</a:t>
            </a:r>
            <a:r>
              <a:rPr lang="fr-FR" sz="2800" spc="-1" dirty="0">
                <a:solidFill>
                  <a:srgbClr val="000000"/>
                </a:solidFill>
                <a:latin typeface="Aptos" panose="020B0004020202020204" pitchFamily="34" charset="0"/>
                <a:ea typeface="ＭＳ Ｐゴシック"/>
              </a:rPr>
              <a:t>, formats, </a:t>
            </a:r>
            <a:r>
              <a:rPr lang="fr-FR" sz="2800" spc="-1" dirty="0" err="1">
                <a:solidFill>
                  <a:srgbClr val="000000"/>
                </a:solidFill>
                <a:latin typeface="Aptos" panose="020B0004020202020204" pitchFamily="34" charset="0"/>
                <a:ea typeface="ＭＳ Ｐゴシック"/>
              </a:rPr>
              <a:t>metadata</a:t>
            </a:r>
            <a:r>
              <a:rPr lang="fr-FR" sz="2800" spc="-1" dirty="0">
                <a:solidFill>
                  <a:srgbClr val="000000"/>
                </a:solidFill>
                <a:latin typeface="Aptos" panose="020B0004020202020204" pitchFamily="34" charset="0"/>
                <a:ea typeface="ＭＳ Ｐゴシック"/>
              </a:rPr>
              <a:t>…</a:t>
            </a:r>
          </a:p>
          <a:p>
            <a:pPr marL="391910" indent="-293933">
              <a:spcBef>
                <a:spcPts val="1412"/>
              </a:spcBef>
              <a:buClr>
                <a:srgbClr val="000000"/>
              </a:buClr>
              <a:buSzPct val="45000"/>
              <a:buFont typeface="Wingdings" charset="2"/>
              <a:buChar char=""/>
            </a:pPr>
            <a:r>
              <a:rPr lang="fr-FR" sz="2800" spc="-1" dirty="0">
                <a:solidFill>
                  <a:srgbClr val="000000"/>
                </a:solidFill>
                <a:latin typeface="Aptos" panose="020B0004020202020204" pitchFamily="34" charset="0"/>
                <a:ea typeface="ＭＳ Ｐゴシック"/>
              </a:rPr>
              <a:t>Sharing </a:t>
            </a:r>
            <a:r>
              <a:rPr lang="fr-FR" sz="2800" spc="-1" dirty="0" err="1">
                <a:solidFill>
                  <a:srgbClr val="000000"/>
                </a:solidFill>
                <a:latin typeface="Aptos" panose="020B0004020202020204" pitchFamily="34" charset="0"/>
                <a:ea typeface="ＭＳ Ｐゴシック"/>
              </a:rPr>
              <a:t>happens</a:t>
            </a:r>
            <a:r>
              <a:rPr lang="fr-FR" sz="2800" spc="-1" dirty="0">
                <a:solidFill>
                  <a:srgbClr val="000000"/>
                </a:solidFill>
                <a:latin typeface="Aptos" panose="020B0004020202020204" pitchFamily="34" charset="0"/>
                <a:ea typeface="ＭＳ Ｐゴシック"/>
              </a:rPr>
              <a:t> </a:t>
            </a:r>
            <a:r>
              <a:rPr lang="fr-FR" sz="2800" spc="-1" dirty="0" err="1">
                <a:solidFill>
                  <a:srgbClr val="000000"/>
                </a:solidFill>
                <a:latin typeface="Aptos" panose="020B0004020202020204" pitchFamily="34" charset="0"/>
                <a:ea typeface="ＭＳ Ｐゴシック"/>
              </a:rPr>
              <a:t>with</a:t>
            </a:r>
            <a:r>
              <a:rPr lang="fr-FR" sz="2800" spc="-1" dirty="0">
                <a:solidFill>
                  <a:srgbClr val="000000"/>
                </a:solidFill>
                <a:latin typeface="Aptos" panose="020B0004020202020204" pitchFamily="34" charset="0"/>
                <a:ea typeface="ＭＳ Ｐゴシック"/>
              </a:rPr>
              <a:t> the document </a:t>
            </a:r>
            <a:r>
              <a:rPr lang="fr-FR" sz="2800" b="1" spc="-1" dirty="0">
                <a:solidFill>
                  <a:srgbClr val="000000"/>
                </a:solidFill>
                <a:latin typeface="Aptos" panose="020B0004020202020204" pitchFamily="34" charset="0"/>
                <a:ea typeface="ＭＳ Ｐゴシック"/>
              </a:rPr>
              <a:t>and in a </a:t>
            </a:r>
            <a:r>
              <a:rPr lang="fr-FR" sz="2800" b="1" spc="-1" dirty="0" err="1">
                <a:solidFill>
                  <a:srgbClr val="000000"/>
                </a:solidFill>
                <a:latin typeface="Aptos" panose="020B0004020202020204" pitchFamily="34" charset="0"/>
                <a:ea typeface="ＭＳ Ｐゴシック"/>
              </a:rPr>
              <a:t>context</a:t>
            </a:r>
            <a:r>
              <a:rPr lang="fr-FR" sz="2800" spc="-1" dirty="0">
                <a:solidFill>
                  <a:srgbClr val="000000"/>
                </a:solidFill>
                <a:latin typeface="Aptos" panose="020B0004020202020204" pitchFamily="34" charset="0"/>
                <a:ea typeface="ＭＳ Ｐゴシック"/>
              </a:rPr>
              <a:t>: </a:t>
            </a:r>
            <a:r>
              <a:rPr lang="fr-FR" sz="2800" spc="-1" dirty="0" err="1">
                <a:solidFill>
                  <a:srgbClr val="000000"/>
                </a:solidFill>
                <a:latin typeface="Aptos" panose="020B0004020202020204" pitchFamily="34" charset="0"/>
                <a:ea typeface="ＭＳ Ｐゴシック"/>
              </a:rPr>
              <a:t>sequence</a:t>
            </a:r>
            <a:r>
              <a:rPr lang="fr-FR" sz="2800" spc="-1" dirty="0">
                <a:solidFill>
                  <a:srgbClr val="000000"/>
                </a:solidFill>
                <a:latin typeface="Aptos" panose="020B0004020202020204" pitchFamily="34" charset="0"/>
                <a:ea typeface="ＭＳ Ｐゴシック"/>
              </a:rPr>
              <a:t>, </a:t>
            </a:r>
            <a:r>
              <a:rPr lang="fr-FR" sz="2800" spc="-1" dirty="0" err="1">
                <a:solidFill>
                  <a:srgbClr val="000000"/>
                </a:solidFill>
                <a:latin typeface="Aptos" panose="020B0004020202020204" pitchFamily="34" charset="0"/>
                <a:ea typeface="ＭＳ Ｐゴシック"/>
              </a:rPr>
              <a:t>whole</a:t>
            </a:r>
            <a:r>
              <a:rPr lang="fr-FR" sz="2800" spc="-1" dirty="0">
                <a:solidFill>
                  <a:srgbClr val="000000"/>
                </a:solidFill>
                <a:latin typeface="Aptos" panose="020B0004020202020204" pitchFamily="34" charset="0"/>
                <a:ea typeface="ＭＳ Ｐゴシック"/>
              </a:rPr>
              <a:t> </a:t>
            </a:r>
            <a:r>
              <a:rPr lang="fr-FR" sz="2800" spc="-1" dirty="0" err="1">
                <a:solidFill>
                  <a:srgbClr val="000000"/>
                </a:solidFill>
                <a:latin typeface="Aptos" panose="020B0004020202020204" pitchFamily="34" charset="0"/>
                <a:ea typeface="ＭＳ Ｐゴシック"/>
              </a:rPr>
              <a:t>lesson</a:t>
            </a:r>
            <a:r>
              <a:rPr lang="fr-FR" sz="2800" spc="-1" dirty="0">
                <a:solidFill>
                  <a:srgbClr val="000000"/>
                </a:solidFill>
                <a:latin typeface="Aptos" panose="020B0004020202020204" pitchFamily="34" charset="0"/>
                <a:ea typeface="ＭＳ Ｐゴシック"/>
              </a:rPr>
              <a:t>, notes for </a:t>
            </a:r>
            <a:r>
              <a:rPr lang="fr-FR" sz="2800" spc="-1" dirty="0" err="1">
                <a:solidFill>
                  <a:srgbClr val="000000"/>
                </a:solidFill>
                <a:latin typeface="Aptos" panose="020B0004020202020204" pitchFamily="34" charset="0"/>
                <a:ea typeface="ＭＳ Ｐゴシック"/>
              </a:rPr>
              <a:t>teachers</a:t>
            </a:r>
            <a:r>
              <a:rPr lang="fr-FR" sz="2800" spc="-1" dirty="0">
                <a:solidFill>
                  <a:srgbClr val="000000"/>
                </a:solidFill>
                <a:latin typeface="Aptos" panose="020B0004020202020204" pitchFamily="34" charset="0"/>
                <a:ea typeface="ＭＳ Ｐゴシック"/>
              </a:rPr>
              <a:t>, etc. </a:t>
            </a:r>
          </a:p>
          <a:p>
            <a:pPr marL="391910" indent="-293933">
              <a:spcBef>
                <a:spcPts val="1412"/>
              </a:spcBef>
              <a:buClr>
                <a:srgbClr val="000000"/>
              </a:buClr>
              <a:buSzPct val="45000"/>
              <a:buFont typeface="Wingdings" charset="2"/>
              <a:buChar char=""/>
            </a:pPr>
            <a:r>
              <a:rPr lang="fr-FR" sz="2800" spc="-1" dirty="0">
                <a:solidFill>
                  <a:srgbClr val="000000"/>
                </a:solidFill>
                <a:latin typeface="Aptos" panose="020B0004020202020204" pitchFamily="34" charset="0"/>
                <a:ea typeface="ＭＳ Ｐゴシック"/>
              </a:rPr>
              <a:t>Cultural shift to </a:t>
            </a:r>
            <a:r>
              <a:rPr lang="fr-FR" sz="2800" spc="-1" dirty="0" err="1">
                <a:solidFill>
                  <a:srgbClr val="000000"/>
                </a:solidFill>
                <a:latin typeface="Aptos" panose="020B0004020202020204" pitchFamily="34" charset="0"/>
                <a:ea typeface="ＭＳ Ｐゴシック"/>
              </a:rPr>
              <a:t>foster</a:t>
            </a:r>
            <a:r>
              <a:rPr lang="fr-FR" sz="2800" spc="-1" dirty="0">
                <a:solidFill>
                  <a:srgbClr val="000000"/>
                </a:solidFill>
                <a:latin typeface="Aptos" panose="020B0004020202020204" pitchFamily="34" charset="0"/>
                <a:ea typeface="ＭＳ Ｐゴシック"/>
              </a:rPr>
              <a:t> / </a:t>
            </a:r>
            <a:r>
              <a:rPr lang="fr-FR" sz="2800" spc="-1" dirty="0" err="1">
                <a:solidFill>
                  <a:srgbClr val="000000"/>
                </a:solidFill>
                <a:latin typeface="Aptos" panose="020B0004020202020204" pitchFamily="34" charset="0"/>
                <a:ea typeface="ＭＳ Ｐゴシック"/>
              </a:rPr>
              <a:t>endorse</a:t>
            </a:r>
            <a:endParaRPr lang="fr-FR" sz="2800" spc="-1" dirty="0">
              <a:solidFill>
                <a:srgbClr val="000000"/>
              </a:solidFill>
              <a:latin typeface="Aptos" panose="020B0004020202020204" pitchFamily="34" charset="0"/>
            </a:endParaRPr>
          </a:p>
        </p:txBody>
      </p:sp>
      <p:sp>
        <p:nvSpPr>
          <p:cNvPr id="4" name="Espace réservé du numéro de diapositive 3">
            <a:extLst>
              <a:ext uri="{FF2B5EF4-FFF2-40B4-BE49-F238E27FC236}">
                <a16:creationId xmlns:a16="http://schemas.microsoft.com/office/drawing/2014/main" id="{6E4A3F6B-CECA-B14E-4789-469BF0B3EFB7}"/>
              </a:ext>
            </a:extLst>
          </p:cNvPr>
          <p:cNvSpPr>
            <a:spLocks noGrp="1"/>
          </p:cNvSpPr>
          <p:nvPr>
            <p:ph type="sldNum" sz="quarter" idx="12"/>
          </p:nvPr>
        </p:nvSpPr>
        <p:spPr/>
        <p:txBody>
          <a:bodyPr/>
          <a:lstStyle/>
          <a:p>
            <a:fld id="{7CBFE581-B952-5C44-B14D-46AE04B2BB44}" type="slidenum">
              <a:rPr lang="fr-FR" smtClean="0"/>
              <a:t>19</a:t>
            </a:fld>
            <a:endParaRPr lang="fr-FR"/>
          </a:p>
        </p:txBody>
      </p:sp>
    </p:spTree>
    <p:extLst>
      <p:ext uri="{BB962C8B-B14F-4D97-AF65-F5344CB8AC3E}">
        <p14:creationId xmlns:p14="http://schemas.microsoft.com/office/powerpoint/2010/main" val="1019059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4CA3F4E-D5AE-C44F-3980-84372DE6AC2E}"/>
              </a:ext>
            </a:extLst>
          </p:cNvPr>
          <p:cNvSpPr txBox="1"/>
          <p:nvPr/>
        </p:nvSpPr>
        <p:spPr>
          <a:xfrm>
            <a:off x="456928" y="405396"/>
            <a:ext cx="7621418" cy="584775"/>
          </a:xfrm>
          <a:prstGeom prst="rect">
            <a:avLst/>
          </a:prstGeom>
          <a:noFill/>
        </p:spPr>
        <p:txBody>
          <a:bodyPr wrap="square" rtlCol="0">
            <a:spAutoFit/>
          </a:bodyPr>
          <a:lstStyle/>
          <a:p>
            <a:r>
              <a:rPr lang="fr-CH" sz="3200" dirty="0">
                <a:solidFill>
                  <a:schemeClr val="tx2"/>
                </a:solidFill>
              </a:rPr>
              <a:t>A </a:t>
            </a:r>
            <a:r>
              <a:rPr lang="fr-CH" sz="3200" dirty="0" err="1">
                <a:solidFill>
                  <a:schemeClr val="tx2"/>
                </a:solidFill>
              </a:rPr>
              <a:t>keynote</a:t>
            </a:r>
            <a:r>
              <a:rPr lang="fr-CH" sz="3200" dirty="0">
                <a:solidFill>
                  <a:schemeClr val="tx2"/>
                </a:solidFill>
              </a:rPr>
              <a:t> on </a:t>
            </a:r>
            <a:r>
              <a:rPr lang="fr-CH" sz="3200" dirty="0" err="1">
                <a:solidFill>
                  <a:schemeClr val="tx2"/>
                </a:solidFill>
              </a:rPr>
              <a:t>Openness</a:t>
            </a:r>
            <a:r>
              <a:rPr lang="fr-CH" sz="3200" dirty="0">
                <a:solidFill>
                  <a:schemeClr val="tx2"/>
                </a:solidFill>
              </a:rPr>
              <a:t> in </a:t>
            </a:r>
            <a:r>
              <a:rPr lang="fr-CH" sz="3200" dirty="0" err="1">
                <a:solidFill>
                  <a:schemeClr val="tx2"/>
                </a:solidFill>
              </a:rPr>
              <a:t>two</a:t>
            </a:r>
            <a:r>
              <a:rPr lang="fr-CH" sz="3200" dirty="0">
                <a:solidFill>
                  <a:schemeClr val="tx2"/>
                </a:solidFill>
              </a:rPr>
              <a:t> parts</a:t>
            </a:r>
          </a:p>
        </p:txBody>
      </p:sp>
      <p:sp>
        <p:nvSpPr>
          <p:cNvPr id="4" name="ZoneTexte 3">
            <a:extLst>
              <a:ext uri="{FF2B5EF4-FFF2-40B4-BE49-F238E27FC236}">
                <a16:creationId xmlns:a16="http://schemas.microsoft.com/office/drawing/2014/main" id="{833C7F4A-CDF6-9E78-39E7-258E9E7E2083}"/>
              </a:ext>
            </a:extLst>
          </p:cNvPr>
          <p:cNvSpPr txBox="1"/>
          <p:nvPr/>
        </p:nvSpPr>
        <p:spPr>
          <a:xfrm>
            <a:off x="1112710" y="2060089"/>
            <a:ext cx="9669172" cy="1292662"/>
          </a:xfrm>
          <a:prstGeom prst="rect">
            <a:avLst/>
          </a:prstGeom>
          <a:noFill/>
        </p:spPr>
        <p:txBody>
          <a:bodyPr wrap="square" rtlCol="0">
            <a:spAutoFit/>
          </a:bodyPr>
          <a:lstStyle/>
          <a:p>
            <a:r>
              <a:rPr lang="fr-FR" sz="2600" b="1" dirty="0">
                <a:solidFill>
                  <a:schemeClr val="tx2"/>
                </a:solidFill>
              </a:rPr>
              <a:t>Part 1: </a:t>
            </a:r>
            <a:r>
              <a:rPr lang="fr-FR" sz="2600" b="1" dirty="0" err="1">
                <a:solidFill>
                  <a:schemeClr val="tx2"/>
                </a:solidFill>
              </a:rPr>
              <a:t>Conceptual</a:t>
            </a:r>
            <a:r>
              <a:rPr lang="fr-FR" sz="2600" b="1" dirty="0">
                <a:solidFill>
                  <a:schemeClr val="tx2"/>
                </a:solidFill>
              </a:rPr>
              <a:t> and </a:t>
            </a:r>
            <a:r>
              <a:rPr lang="fr-FR" sz="2600" b="1" dirty="0" err="1">
                <a:solidFill>
                  <a:schemeClr val="tx2"/>
                </a:solidFill>
              </a:rPr>
              <a:t>historical</a:t>
            </a:r>
            <a:r>
              <a:rPr lang="fr-FR" sz="2600" b="1" dirty="0">
                <a:solidFill>
                  <a:schemeClr val="tx2"/>
                </a:solidFill>
              </a:rPr>
              <a:t> background</a:t>
            </a:r>
          </a:p>
          <a:p>
            <a:endParaRPr lang="fr-FR" sz="2600" dirty="0">
              <a:solidFill>
                <a:schemeClr val="tx2"/>
              </a:solidFill>
            </a:endParaRPr>
          </a:p>
          <a:p>
            <a:r>
              <a:rPr lang="fr-FR" sz="2600" dirty="0">
                <a:solidFill>
                  <a:schemeClr val="tx2"/>
                </a:solidFill>
              </a:rPr>
              <a:t>Part 2: </a:t>
            </a:r>
            <a:r>
              <a:rPr lang="fr-FR" sz="2600" dirty="0" err="1">
                <a:solidFill>
                  <a:schemeClr val="tx2"/>
                </a:solidFill>
              </a:rPr>
              <a:t>Closer</a:t>
            </a:r>
            <a:r>
              <a:rPr lang="fr-FR" sz="2600" dirty="0">
                <a:solidFill>
                  <a:schemeClr val="tx2"/>
                </a:solidFill>
              </a:rPr>
              <a:t> to </a:t>
            </a:r>
            <a:r>
              <a:rPr lang="fr-FR" sz="2600" dirty="0" err="1">
                <a:solidFill>
                  <a:schemeClr val="tx2"/>
                </a:solidFill>
              </a:rPr>
              <a:t>librarians</a:t>
            </a:r>
            <a:r>
              <a:rPr lang="fr-FR" sz="2600" dirty="0">
                <a:solidFill>
                  <a:schemeClr val="tx2"/>
                </a:solidFill>
              </a:rPr>
              <a:t>’ reality</a:t>
            </a:r>
          </a:p>
        </p:txBody>
      </p:sp>
      <p:sp>
        <p:nvSpPr>
          <p:cNvPr id="5" name="Espace réservé du numéro de diapositive 4">
            <a:extLst>
              <a:ext uri="{FF2B5EF4-FFF2-40B4-BE49-F238E27FC236}">
                <a16:creationId xmlns:a16="http://schemas.microsoft.com/office/drawing/2014/main" id="{5A404810-C8CC-C040-C573-DEC0DFC36B01}"/>
              </a:ext>
            </a:extLst>
          </p:cNvPr>
          <p:cNvSpPr>
            <a:spLocks noGrp="1"/>
          </p:cNvSpPr>
          <p:nvPr>
            <p:ph type="sldNum" sz="quarter" idx="12"/>
          </p:nvPr>
        </p:nvSpPr>
        <p:spPr>
          <a:xfrm>
            <a:off x="9126290" y="6345660"/>
            <a:ext cx="2743200" cy="365125"/>
          </a:xfrm>
        </p:spPr>
        <p:txBody>
          <a:bodyPr/>
          <a:lstStyle/>
          <a:p>
            <a:fld id="{7CBFE581-B952-5C44-B14D-46AE04B2BB44}" type="slidenum">
              <a:rPr lang="fr-FR" smtClean="0"/>
              <a:t>2</a:t>
            </a:fld>
            <a:endParaRPr lang="fr-FR" dirty="0"/>
          </a:p>
        </p:txBody>
      </p:sp>
    </p:spTree>
    <p:extLst>
      <p:ext uri="{BB962C8B-B14F-4D97-AF65-F5344CB8AC3E}">
        <p14:creationId xmlns:p14="http://schemas.microsoft.com/office/powerpoint/2010/main" val="3636378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1891A-9173-503C-14A6-EAA7F2863F0A}"/>
            </a:ext>
          </a:extLst>
        </p:cNvPr>
        <p:cNvGrpSpPr/>
        <p:nvPr/>
      </p:nvGrpSpPr>
      <p:grpSpPr>
        <a:xfrm>
          <a:off x="0" y="0"/>
          <a:ext cx="0" cy="0"/>
          <a:chOff x="0" y="0"/>
          <a:chExt cx="0" cy="0"/>
        </a:xfrm>
      </p:grpSpPr>
      <p:graphicFrame>
        <p:nvGraphicFramePr>
          <p:cNvPr id="5" name="Diagramme 4">
            <a:extLst>
              <a:ext uri="{FF2B5EF4-FFF2-40B4-BE49-F238E27FC236}">
                <a16:creationId xmlns:a16="http://schemas.microsoft.com/office/drawing/2014/main" id="{04AC4596-D4F6-A6BB-968A-FECF5F2CAAD0}"/>
              </a:ext>
            </a:extLst>
          </p:cNvPr>
          <p:cNvGraphicFramePr/>
          <p:nvPr>
            <p:extLst>
              <p:ext uri="{D42A27DB-BD31-4B8C-83A1-F6EECF244321}">
                <p14:modId xmlns:p14="http://schemas.microsoft.com/office/powerpoint/2010/main" val="3129754116"/>
              </p:ext>
            </p:extLst>
          </p:nvPr>
        </p:nvGraphicFramePr>
        <p:xfrm>
          <a:off x="267855" y="329702"/>
          <a:ext cx="11804072" cy="6001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re 1">
            <a:extLst>
              <a:ext uri="{FF2B5EF4-FFF2-40B4-BE49-F238E27FC236}">
                <a16:creationId xmlns:a16="http://schemas.microsoft.com/office/drawing/2014/main" id="{8146C049-ADD8-C637-021A-AAF3095A9D27}"/>
              </a:ext>
            </a:extLst>
          </p:cNvPr>
          <p:cNvSpPr>
            <a:spLocks noGrp="1"/>
          </p:cNvSpPr>
          <p:nvPr>
            <p:ph type="title"/>
          </p:nvPr>
        </p:nvSpPr>
        <p:spPr/>
        <p:txBody>
          <a:bodyPr>
            <a:normAutofit/>
          </a:bodyPr>
          <a:lstStyle/>
          <a:p>
            <a:r>
              <a:rPr lang="fr-FR" sz="3200" dirty="0"/>
              <a:t>OER life cycle</a:t>
            </a:r>
          </a:p>
        </p:txBody>
      </p:sp>
      <p:sp>
        <p:nvSpPr>
          <p:cNvPr id="3" name="Espace réservé du contenu 2">
            <a:extLst>
              <a:ext uri="{FF2B5EF4-FFF2-40B4-BE49-F238E27FC236}">
                <a16:creationId xmlns:a16="http://schemas.microsoft.com/office/drawing/2014/main" id="{62DDE478-D979-9389-64BC-B0068B6277E8}"/>
              </a:ext>
            </a:extLst>
          </p:cNvPr>
          <p:cNvSpPr>
            <a:spLocks noGrp="1"/>
          </p:cNvSpPr>
          <p:nvPr>
            <p:ph idx="1"/>
          </p:nvPr>
        </p:nvSpPr>
        <p:spPr/>
        <p:txBody>
          <a:bodyPr>
            <a:normAutofit/>
          </a:bodyPr>
          <a:lstStyle/>
          <a:p>
            <a:pPr marL="97977" indent="0">
              <a:spcBef>
                <a:spcPts val="1412"/>
              </a:spcBef>
              <a:buClr>
                <a:srgbClr val="000000"/>
              </a:buClr>
              <a:buSzPct val="45000"/>
              <a:buNone/>
            </a:pPr>
            <a:endParaRPr lang="fr-FR" sz="2800" spc="-1" dirty="0">
              <a:solidFill>
                <a:srgbClr val="000000"/>
              </a:solidFill>
              <a:latin typeface="ChaletBookTT"/>
            </a:endParaRPr>
          </a:p>
        </p:txBody>
      </p:sp>
      <p:sp>
        <p:nvSpPr>
          <p:cNvPr id="4" name="Espace réservé du numéro de diapositive 3">
            <a:extLst>
              <a:ext uri="{FF2B5EF4-FFF2-40B4-BE49-F238E27FC236}">
                <a16:creationId xmlns:a16="http://schemas.microsoft.com/office/drawing/2014/main" id="{B6D48436-1871-3784-B40E-E598ACB0CDC1}"/>
              </a:ext>
            </a:extLst>
          </p:cNvPr>
          <p:cNvSpPr>
            <a:spLocks noGrp="1"/>
          </p:cNvSpPr>
          <p:nvPr>
            <p:ph type="sldNum" sz="quarter" idx="12"/>
          </p:nvPr>
        </p:nvSpPr>
        <p:spPr/>
        <p:txBody>
          <a:bodyPr/>
          <a:lstStyle/>
          <a:p>
            <a:fld id="{7CBFE581-B952-5C44-B14D-46AE04B2BB44}" type="slidenum">
              <a:rPr lang="fr-FR" smtClean="0"/>
              <a:t>20</a:t>
            </a:fld>
            <a:endParaRPr lang="fr-FR"/>
          </a:p>
        </p:txBody>
      </p:sp>
      <p:sp>
        <p:nvSpPr>
          <p:cNvPr id="6" name="ZoneTexte 5">
            <a:extLst>
              <a:ext uri="{FF2B5EF4-FFF2-40B4-BE49-F238E27FC236}">
                <a16:creationId xmlns:a16="http://schemas.microsoft.com/office/drawing/2014/main" id="{58A870B3-58C4-B8A6-3283-F3C47022F90D}"/>
              </a:ext>
            </a:extLst>
          </p:cNvPr>
          <p:cNvSpPr txBox="1"/>
          <p:nvPr/>
        </p:nvSpPr>
        <p:spPr>
          <a:xfrm>
            <a:off x="7333673" y="5929745"/>
            <a:ext cx="3740727" cy="646331"/>
          </a:xfrm>
          <a:prstGeom prst="rect">
            <a:avLst/>
          </a:prstGeom>
          <a:noFill/>
        </p:spPr>
        <p:txBody>
          <a:bodyPr wrap="square" rtlCol="0">
            <a:spAutoFit/>
          </a:bodyPr>
          <a:lstStyle/>
          <a:p>
            <a:r>
              <a:rPr lang="fr-FR" dirty="0" err="1"/>
              <a:t>Translated</a:t>
            </a:r>
            <a:r>
              <a:rPr lang="fr-FR" dirty="0"/>
              <a:t> and </a:t>
            </a:r>
            <a:r>
              <a:rPr lang="fr-FR" dirty="0" err="1"/>
              <a:t>adapted</a:t>
            </a:r>
            <a:r>
              <a:rPr lang="fr-FR" dirty="0"/>
              <a:t> </a:t>
            </a:r>
            <a:r>
              <a:rPr lang="fr-FR" dirty="0" err="1"/>
              <a:t>from</a:t>
            </a:r>
            <a:r>
              <a:rPr lang="fr-FR" dirty="0"/>
              <a:t> </a:t>
            </a:r>
            <a:r>
              <a:rPr lang="fr-FR" dirty="0" err="1"/>
              <a:t>FabriqueREL</a:t>
            </a:r>
            <a:r>
              <a:rPr lang="fr-FR" dirty="0"/>
              <a:t>, 2020</a:t>
            </a:r>
          </a:p>
        </p:txBody>
      </p:sp>
      <p:sp>
        <p:nvSpPr>
          <p:cNvPr id="7" name="ZoneTexte 6">
            <a:extLst>
              <a:ext uri="{FF2B5EF4-FFF2-40B4-BE49-F238E27FC236}">
                <a16:creationId xmlns:a16="http://schemas.microsoft.com/office/drawing/2014/main" id="{6CD99F97-883F-9889-3BCC-2730DA74D006}"/>
              </a:ext>
            </a:extLst>
          </p:cNvPr>
          <p:cNvSpPr txBox="1"/>
          <p:nvPr/>
        </p:nvSpPr>
        <p:spPr>
          <a:xfrm>
            <a:off x="267855" y="4776909"/>
            <a:ext cx="5540188" cy="1477328"/>
          </a:xfrm>
          <a:prstGeom prst="rect">
            <a:avLst/>
          </a:prstGeom>
          <a:noFill/>
        </p:spPr>
        <p:txBody>
          <a:bodyPr wrap="square" rtlCol="0">
            <a:spAutoFit/>
          </a:bodyPr>
          <a:lstStyle/>
          <a:p>
            <a:pPr marL="285750" indent="-285750">
              <a:buFontTx/>
              <a:buChar char="-"/>
            </a:pPr>
            <a:r>
              <a:rPr lang="fr-FR" dirty="0" err="1"/>
              <a:t>Get</a:t>
            </a:r>
            <a:r>
              <a:rPr lang="fr-FR" dirty="0"/>
              <a:t> </a:t>
            </a:r>
            <a:r>
              <a:rPr lang="fr-FR" dirty="0" err="1"/>
              <a:t>involved</a:t>
            </a:r>
            <a:r>
              <a:rPr lang="fr-FR" dirty="0"/>
              <a:t> in parts of the cycle</a:t>
            </a:r>
          </a:p>
          <a:p>
            <a:pPr marL="285750" indent="-285750">
              <a:buFontTx/>
              <a:buChar char="-"/>
            </a:pPr>
            <a:r>
              <a:rPr lang="fr-FR" dirty="0"/>
              <a:t>Host the life cycle</a:t>
            </a:r>
          </a:p>
          <a:p>
            <a:pPr marL="285750" indent="-285750">
              <a:buFontTx/>
              <a:buChar char="-"/>
            </a:pPr>
            <a:r>
              <a:rPr lang="fr-FR" dirty="0"/>
              <a:t>This life cycle </a:t>
            </a:r>
            <a:r>
              <a:rPr lang="fr-FR" dirty="0" err="1"/>
              <a:t>is</a:t>
            </a:r>
            <a:r>
              <a:rPr lang="fr-FR" dirty="0"/>
              <a:t> not </a:t>
            </a:r>
            <a:r>
              <a:rPr lang="fr-FR" dirty="0" err="1"/>
              <a:t>locked</a:t>
            </a:r>
            <a:r>
              <a:rPr lang="fr-FR" dirty="0"/>
              <a:t> </a:t>
            </a:r>
            <a:r>
              <a:rPr lang="fr-FR" dirty="0" err="1"/>
              <a:t>with</a:t>
            </a:r>
            <a:r>
              <a:rPr lang="fr-FR" dirty="0"/>
              <a:t> by commercial solutions, </a:t>
            </a:r>
            <a:r>
              <a:rPr lang="fr-FR" dirty="0" err="1"/>
              <a:t>there</a:t>
            </a:r>
            <a:r>
              <a:rPr lang="fr-FR" dirty="0"/>
              <a:t> </a:t>
            </a:r>
            <a:r>
              <a:rPr lang="fr-FR" dirty="0" err="1"/>
              <a:t>is</a:t>
            </a:r>
            <a:r>
              <a:rPr lang="fr-FR" dirty="0"/>
              <a:t> room for exploration</a:t>
            </a:r>
          </a:p>
          <a:p>
            <a:pPr marL="285750" indent="-285750">
              <a:buFontTx/>
              <a:buChar char="-"/>
            </a:pPr>
            <a:r>
              <a:rPr lang="fr-FR" dirty="0" err="1"/>
              <a:t>Outside</a:t>
            </a:r>
            <a:r>
              <a:rPr lang="fr-FR" dirty="0"/>
              <a:t> of the </a:t>
            </a:r>
            <a:r>
              <a:rPr lang="fr-FR" dirty="0" err="1"/>
              <a:t>research</a:t>
            </a:r>
            <a:r>
              <a:rPr lang="fr-FR" dirty="0"/>
              <a:t> </a:t>
            </a:r>
            <a:r>
              <a:rPr lang="fr-FR" dirty="0" err="1"/>
              <a:t>prism</a:t>
            </a:r>
            <a:r>
              <a:rPr lang="fr-FR" dirty="0"/>
              <a:t> ?</a:t>
            </a:r>
          </a:p>
        </p:txBody>
      </p:sp>
    </p:spTree>
    <p:extLst>
      <p:ext uri="{BB962C8B-B14F-4D97-AF65-F5344CB8AC3E}">
        <p14:creationId xmlns:p14="http://schemas.microsoft.com/office/powerpoint/2010/main" val="441400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EE3A9-6017-37FE-8D55-00B38CF1347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6862A57-4940-101A-5343-9561557A0246}"/>
              </a:ext>
            </a:extLst>
          </p:cNvPr>
          <p:cNvSpPr>
            <a:spLocks noGrp="1"/>
          </p:cNvSpPr>
          <p:nvPr>
            <p:ph type="title"/>
          </p:nvPr>
        </p:nvSpPr>
        <p:spPr/>
        <p:txBody>
          <a:bodyPr>
            <a:normAutofit/>
          </a:bodyPr>
          <a:lstStyle/>
          <a:p>
            <a:r>
              <a:rPr lang="fr-FR" sz="3200" dirty="0"/>
              <a:t>The </a:t>
            </a:r>
            <a:r>
              <a:rPr lang="fr-FR" sz="3200" dirty="0" err="1"/>
              <a:t>role</a:t>
            </a:r>
            <a:r>
              <a:rPr lang="fr-FR" sz="3200" dirty="0"/>
              <a:t> of </a:t>
            </a:r>
            <a:r>
              <a:rPr lang="fr-FR" sz="3200" dirty="0" err="1"/>
              <a:t>libraries</a:t>
            </a:r>
            <a:r>
              <a:rPr lang="fr-FR" sz="3200" dirty="0"/>
              <a:t> &amp; </a:t>
            </a:r>
            <a:r>
              <a:rPr lang="fr-FR" sz="3200" dirty="0" err="1"/>
              <a:t>librarians</a:t>
            </a:r>
            <a:r>
              <a:rPr lang="fr-FR" sz="3200" dirty="0"/>
              <a:t>’ </a:t>
            </a:r>
            <a:r>
              <a:rPr lang="fr-FR" sz="3200" dirty="0" err="1"/>
              <a:t>skillset</a:t>
            </a:r>
            <a:endParaRPr lang="fr-FR" sz="3200" dirty="0"/>
          </a:p>
        </p:txBody>
      </p:sp>
      <p:sp>
        <p:nvSpPr>
          <p:cNvPr id="4" name="Espace réservé du numéro de diapositive 3">
            <a:extLst>
              <a:ext uri="{FF2B5EF4-FFF2-40B4-BE49-F238E27FC236}">
                <a16:creationId xmlns:a16="http://schemas.microsoft.com/office/drawing/2014/main" id="{8AA61CC8-FF02-268E-FC59-97C3D7E29CA2}"/>
              </a:ext>
            </a:extLst>
          </p:cNvPr>
          <p:cNvSpPr>
            <a:spLocks noGrp="1"/>
          </p:cNvSpPr>
          <p:nvPr>
            <p:ph type="sldNum" sz="quarter" idx="12"/>
          </p:nvPr>
        </p:nvSpPr>
        <p:spPr/>
        <p:txBody>
          <a:bodyPr/>
          <a:lstStyle/>
          <a:p>
            <a:fld id="{7CBFE581-B952-5C44-B14D-46AE04B2BB44}" type="slidenum">
              <a:rPr lang="fr-FR" smtClean="0"/>
              <a:t>21</a:t>
            </a:fld>
            <a:endParaRPr lang="fr-FR"/>
          </a:p>
        </p:txBody>
      </p:sp>
      <p:pic>
        <p:nvPicPr>
          <p:cNvPr id="5" name="Image 4">
            <a:extLst>
              <a:ext uri="{FF2B5EF4-FFF2-40B4-BE49-F238E27FC236}">
                <a16:creationId xmlns:a16="http://schemas.microsoft.com/office/drawing/2014/main" id="{874DAE9B-6FBD-AE5A-92E7-F9D42C3312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055" y="1368562"/>
            <a:ext cx="6183328" cy="5489438"/>
          </a:xfrm>
          <a:prstGeom prst="rect">
            <a:avLst/>
          </a:prstGeom>
        </p:spPr>
      </p:pic>
      <p:sp>
        <p:nvSpPr>
          <p:cNvPr id="8" name="Espace réservé du contenu 2">
            <a:extLst>
              <a:ext uri="{FF2B5EF4-FFF2-40B4-BE49-F238E27FC236}">
                <a16:creationId xmlns:a16="http://schemas.microsoft.com/office/drawing/2014/main" id="{98BDDA84-B113-7C36-3685-265CFC1D02E1}"/>
              </a:ext>
            </a:extLst>
          </p:cNvPr>
          <p:cNvSpPr txBox="1">
            <a:spLocks/>
          </p:cNvSpPr>
          <p:nvPr/>
        </p:nvSpPr>
        <p:spPr>
          <a:xfrm>
            <a:off x="6271493" y="1752572"/>
            <a:ext cx="5082309" cy="448627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100" b="1" dirty="0"/>
              <a:t>SPARC Report 2024: </a:t>
            </a:r>
          </a:p>
          <a:p>
            <a:endParaRPr lang="fr-FR" sz="2100" dirty="0"/>
          </a:p>
          <a:p>
            <a:r>
              <a:rPr lang="fr-FR" sz="2100" dirty="0"/>
              <a:t>116 </a:t>
            </a:r>
            <a:r>
              <a:rPr lang="fr-FR" sz="2100" dirty="0" err="1"/>
              <a:t>respondents</a:t>
            </a:r>
            <a:r>
              <a:rPr lang="fr-FR" sz="2100" dirty="0"/>
              <a:t>, </a:t>
            </a:r>
            <a:r>
              <a:rPr lang="fr-FR" sz="2100" dirty="0" err="1"/>
              <a:t>including</a:t>
            </a:r>
            <a:r>
              <a:rPr lang="fr-FR" sz="2100" dirty="0"/>
              <a:t> 8 </a:t>
            </a:r>
            <a:r>
              <a:rPr lang="fr-FR" sz="2100" dirty="0" err="1"/>
              <a:t>swiss</a:t>
            </a:r>
            <a:r>
              <a:rPr lang="fr-FR" sz="2100" dirty="0"/>
              <a:t> institutions</a:t>
            </a:r>
          </a:p>
          <a:p>
            <a:r>
              <a:rPr lang="en-US" sz="2100" dirty="0">
                <a:ea typeface="Aptos" panose="020B0004020202020204" pitchFamily="34" charset="0"/>
                <a:cs typeface="Times New Roman" panose="02020603050405020304" pitchFamily="18" charset="0"/>
              </a:rPr>
              <a:t>Libraries are central in supporting Open Education and Open Educational Resources, particularly by providing advice on copyright, open licensing, information literacy, and training for educators.</a:t>
            </a:r>
            <a:endParaRPr lang="fr-CH" sz="2100" dirty="0">
              <a:ea typeface="Aptos" panose="020B0004020202020204" pitchFamily="34" charset="0"/>
              <a:cs typeface="Times New Roman" panose="02020603050405020304" pitchFamily="18" charset="0"/>
            </a:endParaRPr>
          </a:p>
          <a:p>
            <a:r>
              <a:rPr lang="en-US" sz="2100" dirty="0">
                <a:ea typeface="Aptos" panose="020B0004020202020204" pitchFamily="34" charset="0"/>
                <a:cs typeface="Times New Roman" panose="02020603050405020304" pitchFamily="18" charset="0"/>
              </a:rPr>
              <a:t>Challenges include resource constraints like funding and staffing, as well as uncertainties around legal aspects. </a:t>
            </a:r>
            <a:endParaRPr lang="fr-FR" sz="2100" dirty="0">
              <a:highlight>
                <a:srgbClr val="FFFF00"/>
              </a:highlight>
            </a:endParaRPr>
          </a:p>
          <a:p>
            <a:pPr marL="259232" indent="-259232">
              <a:buFontTx/>
              <a:buChar char="-"/>
            </a:pPr>
            <a:endParaRPr lang="fr-FR" dirty="0">
              <a:highlight>
                <a:srgbClr val="FFFF00"/>
              </a:highlight>
            </a:endParaRPr>
          </a:p>
          <a:p>
            <a:pPr marL="259232" indent="-259232">
              <a:buFontTx/>
              <a:buChar char="-"/>
            </a:pPr>
            <a:endParaRPr lang="fr-FR" dirty="0">
              <a:highlight>
                <a:srgbClr val="FFFF00"/>
              </a:highlight>
            </a:endParaRPr>
          </a:p>
          <a:p>
            <a:pPr marL="0" indent="0" algn="r">
              <a:buFont typeface="Arial" panose="020B0604020202020204" pitchFamily="34" charset="0"/>
              <a:buNone/>
            </a:pPr>
            <a:r>
              <a:rPr lang="fr-CH" sz="1600" dirty="0" err="1"/>
              <a:t>Treadway</a:t>
            </a:r>
            <a:r>
              <a:rPr lang="fr-CH" sz="1600" dirty="0"/>
              <a:t> et al, 2024</a:t>
            </a:r>
          </a:p>
          <a:p>
            <a:pPr marL="259232" indent="-259232">
              <a:buFontTx/>
              <a:buChar char="-"/>
            </a:pPr>
            <a:endParaRPr lang="fr-FR" dirty="0">
              <a:highlight>
                <a:srgbClr val="FFFF00"/>
              </a:highlight>
            </a:endParaRPr>
          </a:p>
          <a:p>
            <a:pPr marL="391910" indent="-293933">
              <a:spcBef>
                <a:spcPts val="1412"/>
              </a:spcBef>
              <a:buClr>
                <a:srgbClr val="000000"/>
              </a:buClr>
              <a:buSzPct val="45000"/>
              <a:buFont typeface="Wingdings" charset="2"/>
              <a:buChar char=""/>
            </a:pPr>
            <a:endParaRPr lang="fr-FR" spc="-1" dirty="0">
              <a:solidFill>
                <a:srgbClr val="000000"/>
              </a:solidFill>
              <a:latin typeface="ChaletBookTT"/>
            </a:endParaRPr>
          </a:p>
        </p:txBody>
      </p:sp>
    </p:spTree>
    <p:extLst>
      <p:ext uri="{BB962C8B-B14F-4D97-AF65-F5344CB8AC3E}">
        <p14:creationId xmlns:p14="http://schemas.microsoft.com/office/powerpoint/2010/main" val="2155126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35482-C043-C6AA-4B1B-E66BDEBCCFC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CE99D86-EABB-71D7-1B6A-0241EA509AD6}"/>
              </a:ext>
            </a:extLst>
          </p:cNvPr>
          <p:cNvSpPr>
            <a:spLocks noGrp="1"/>
          </p:cNvSpPr>
          <p:nvPr>
            <p:ph type="title"/>
          </p:nvPr>
        </p:nvSpPr>
        <p:spPr/>
        <p:txBody>
          <a:bodyPr>
            <a:normAutofit/>
          </a:bodyPr>
          <a:lstStyle/>
          <a:p>
            <a:r>
              <a:rPr lang="fr-FR" sz="3200" dirty="0" err="1"/>
              <a:t>Potential</a:t>
            </a:r>
            <a:r>
              <a:rPr lang="fr-FR" sz="3200" dirty="0"/>
              <a:t> </a:t>
            </a:r>
            <a:r>
              <a:rPr lang="fr-FR" sz="3200" dirty="0" err="1"/>
              <a:t>roles</a:t>
            </a:r>
            <a:r>
              <a:rPr lang="fr-FR" sz="3200" dirty="0"/>
              <a:t> and services</a:t>
            </a:r>
          </a:p>
        </p:txBody>
      </p:sp>
      <p:sp>
        <p:nvSpPr>
          <p:cNvPr id="3" name="Espace réservé du contenu 2">
            <a:extLst>
              <a:ext uri="{FF2B5EF4-FFF2-40B4-BE49-F238E27FC236}">
                <a16:creationId xmlns:a16="http://schemas.microsoft.com/office/drawing/2014/main" id="{3D25D523-85EB-E244-BEDA-95D7644198FC}"/>
              </a:ext>
            </a:extLst>
          </p:cNvPr>
          <p:cNvSpPr>
            <a:spLocks noGrp="1"/>
          </p:cNvSpPr>
          <p:nvPr>
            <p:ph idx="1"/>
          </p:nvPr>
        </p:nvSpPr>
        <p:spPr/>
        <p:txBody>
          <a:bodyPr>
            <a:normAutofit/>
          </a:bodyPr>
          <a:lstStyle/>
          <a:p>
            <a:pPr>
              <a:spcBef>
                <a:spcPts val="545"/>
              </a:spcBef>
            </a:pPr>
            <a:r>
              <a:rPr lang="fr-FR" sz="2800" spc="-1" dirty="0">
                <a:solidFill>
                  <a:srgbClr val="000000"/>
                </a:solidFill>
                <a:ea typeface="ＭＳ Ｐゴシック"/>
              </a:rPr>
              <a:t>OER </a:t>
            </a:r>
            <a:r>
              <a:rPr lang="fr-FR" sz="2800" spc="-1" dirty="0" err="1">
                <a:solidFill>
                  <a:srgbClr val="000000"/>
                </a:solidFill>
                <a:ea typeface="ＭＳ Ｐゴシック"/>
              </a:rPr>
              <a:t>discovery</a:t>
            </a:r>
            <a:endParaRPr lang="fr-FR" sz="2800" spc="-1" dirty="0">
              <a:solidFill>
                <a:srgbClr val="000000"/>
              </a:solidFill>
            </a:endParaRPr>
          </a:p>
          <a:p>
            <a:pPr>
              <a:spcBef>
                <a:spcPts val="545"/>
              </a:spcBef>
            </a:pPr>
            <a:r>
              <a:rPr lang="fr-FR" sz="2800" spc="-1" dirty="0" err="1">
                <a:solidFill>
                  <a:srgbClr val="000000"/>
                </a:solidFill>
                <a:ea typeface="ＭＳ Ｐゴシック"/>
              </a:rPr>
              <a:t>Referencing</a:t>
            </a:r>
            <a:r>
              <a:rPr lang="fr-FR" sz="2800" spc="-1" dirty="0">
                <a:solidFill>
                  <a:srgbClr val="000000"/>
                </a:solidFill>
                <a:ea typeface="ＭＳ Ｐゴシック"/>
              </a:rPr>
              <a:t>, checking </a:t>
            </a:r>
            <a:r>
              <a:rPr lang="fr-FR" sz="2800" spc="-1" dirty="0" err="1">
                <a:solidFill>
                  <a:srgbClr val="000000"/>
                </a:solidFill>
                <a:ea typeface="ＭＳ Ｐゴシック"/>
              </a:rPr>
              <a:t>metadata</a:t>
            </a:r>
            <a:endParaRPr lang="fr-FR" sz="2800" spc="-1" dirty="0">
              <a:solidFill>
                <a:srgbClr val="000000"/>
              </a:solidFill>
              <a:ea typeface="ＭＳ Ｐゴシック"/>
            </a:endParaRPr>
          </a:p>
          <a:p>
            <a:pPr>
              <a:spcBef>
                <a:spcPts val="545"/>
              </a:spcBef>
            </a:pPr>
            <a:r>
              <a:rPr lang="fr-FR" spc="-1" dirty="0">
                <a:solidFill>
                  <a:srgbClr val="000000"/>
                </a:solidFill>
                <a:ea typeface="ＭＳ Ｐゴシック"/>
              </a:rPr>
              <a:t>Training and support</a:t>
            </a:r>
            <a:endParaRPr lang="fr-FR" sz="2800" spc="-1" dirty="0">
              <a:solidFill>
                <a:srgbClr val="000000"/>
              </a:solidFill>
            </a:endParaRPr>
          </a:p>
          <a:p>
            <a:pPr>
              <a:spcBef>
                <a:spcPts val="545"/>
              </a:spcBef>
            </a:pPr>
            <a:r>
              <a:rPr lang="fr-FR" sz="2800" spc="-1" dirty="0">
                <a:solidFill>
                  <a:srgbClr val="000000"/>
                </a:solidFill>
                <a:ea typeface="ＭＳ Ｐゴシック"/>
              </a:rPr>
              <a:t>Provision of a repository</a:t>
            </a:r>
          </a:p>
          <a:p>
            <a:pPr>
              <a:spcBef>
                <a:spcPts val="545"/>
              </a:spcBef>
            </a:pPr>
            <a:r>
              <a:rPr lang="fr-FR" sz="2800" spc="-1" dirty="0" err="1">
                <a:solidFill>
                  <a:srgbClr val="000000"/>
                </a:solidFill>
                <a:ea typeface="ＭＳ Ｐゴシック"/>
              </a:rPr>
              <a:t>Advocacy</a:t>
            </a:r>
            <a:r>
              <a:rPr lang="fr-FR" sz="2800" spc="-1" dirty="0">
                <a:solidFill>
                  <a:srgbClr val="000000"/>
                </a:solidFill>
                <a:ea typeface="ＭＳ Ｐゴシック"/>
              </a:rPr>
              <a:t> and OER </a:t>
            </a:r>
            <a:r>
              <a:rPr lang="fr-FR" sz="2800" spc="-1" dirty="0" err="1">
                <a:solidFill>
                  <a:srgbClr val="000000"/>
                </a:solidFill>
                <a:ea typeface="ＭＳ Ｐゴシック"/>
              </a:rPr>
              <a:t>embassy</a:t>
            </a:r>
            <a:endParaRPr lang="fr-FR" sz="2800" spc="-1" dirty="0">
              <a:solidFill>
                <a:srgbClr val="000000"/>
              </a:solidFill>
            </a:endParaRPr>
          </a:p>
          <a:p>
            <a:pPr>
              <a:spcBef>
                <a:spcPts val="545"/>
              </a:spcBef>
            </a:pPr>
            <a:r>
              <a:rPr lang="fr-FR" sz="2800" spc="-1" dirty="0">
                <a:solidFill>
                  <a:srgbClr val="000000"/>
                </a:solidFill>
                <a:ea typeface="ＭＳ Ｐゴシック"/>
              </a:rPr>
              <a:t>OER </a:t>
            </a:r>
            <a:r>
              <a:rPr lang="fr-FR" sz="2800" spc="-1" dirty="0" err="1">
                <a:solidFill>
                  <a:srgbClr val="000000"/>
                </a:solidFill>
                <a:ea typeface="ＭＳ Ｐゴシック"/>
              </a:rPr>
              <a:t>co-creation</a:t>
            </a:r>
            <a:r>
              <a:rPr lang="fr-FR" sz="2800" spc="-1" dirty="0">
                <a:solidFill>
                  <a:srgbClr val="000000"/>
                </a:solidFill>
                <a:ea typeface="ＭＳ Ｐゴシック"/>
              </a:rPr>
              <a:t> and </a:t>
            </a:r>
            <a:r>
              <a:rPr lang="fr-FR" sz="2800" spc="-1" dirty="0" err="1">
                <a:solidFill>
                  <a:srgbClr val="000000"/>
                </a:solidFill>
                <a:ea typeface="ＭＳ Ｐゴシック"/>
              </a:rPr>
              <a:t>project</a:t>
            </a:r>
            <a:r>
              <a:rPr lang="fr-FR" sz="2800" spc="-1" dirty="0">
                <a:solidFill>
                  <a:srgbClr val="000000"/>
                </a:solidFill>
                <a:ea typeface="ＭＳ Ｐゴシック"/>
              </a:rPr>
              <a:t> curation</a:t>
            </a:r>
            <a:endParaRPr lang="fr-FR" sz="2800" spc="-1" dirty="0">
              <a:solidFill>
                <a:srgbClr val="000000"/>
              </a:solidFill>
            </a:endParaRPr>
          </a:p>
          <a:p>
            <a:pPr marL="0" indent="0">
              <a:spcBef>
                <a:spcPts val="545"/>
              </a:spcBef>
              <a:buNone/>
            </a:pPr>
            <a:endParaRPr lang="fr-FR" sz="2800" b="1" spc="-1" dirty="0">
              <a:solidFill>
                <a:srgbClr val="000000"/>
              </a:solidFill>
              <a:latin typeface="ChaletBookTT"/>
              <a:ea typeface="ＭＳ Ｐゴシック"/>
            </a:endParaRPr>
          </a:p>
        </p:txBody>
      </p:sp>
      <p:sp>
        <p:nvSpPr>
          <p:cNvPr id="4" name="Espace réservé du numéro de diapositive 3">
            <a:extLst>
              <a:ext uri="{FF2B5EF4-FFF2-40B4-BE49-F238E27FC236}">
                <a16:creationId xmlns:a16="http://schemas.microsoft.com/office/drawing/2014/main" id="{E92D97BD-E5A1-2C44-BEAF-96D57803194D}"/>
              </a:ext>
            </a:extLst>
          </p:cNvPr>
          <p:cNvSpPr>
            <a:spLocks noGrp="1"/>
          </p:cNvSpPr>
          <p:nvPr>
            <p:ph type="sldNum" sz="quarter" idx="12"/>
          </p:nvPr>
        </p:nvSpPr>
        <p:spPr/>
        <p:txBody>
          <a:bodyPr/>
          <a:lstStyle/>
          <a:p>
            <a:fld id="{7CBFE581-B952-5C44-B14D-46AE04B2BB44}" type="slidenum">
              <a:rPr lang="fr-FR" smtClean="0"/>
              <a:t>22</a:t>
            </a:fld>
            <a:endParaRPr lang="fr-FR"/>
          </a:p>
        </p:txBody>
      </p:sp>
    </p:spTree>
    <p:extLst>
      <p:ext uri="{BB962C8B-B14F-4D97-AF65-F5344CB8AC3E}">
        <p14:creationId xmlns:p14="http://schemas.microsoft.com/office/powerpoint/2010/main" val="1364151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1934C-0D7C-3F26-7FB6-F795EECDD6A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4B35799-4E2F-0887-DCD4-ABCA34F9DE53}"/>
              </a:ext>
            </a:extLst>
          </p:cNvPr>
          <p:cNvSpPr>
            <a:spLocks noGrp="1"/>
          </p:cNvSpPr>
          <p:nvPr>
            <p:ph type="title"/>
          </p:nvPr>
        </p:nvSpPr>
        <p:spPr/>
        <p:txBody>
          <a:bodyPr>
            <a:normAutofit/>
          </a:bodyPr>
          <a:lstStyle/>
          <a:p>
            <a:r>
              <a:rPr lang="fr-FR" sz="3200" dirty="0"/>
              <a:t>1. OER </a:t>
            </a:r>
            <a:r>
              <a:rPr lang="fr-FR" sz="3200" dirty="0" err="1"/>
              <a:t>discovery</a:t>
            </a:r>
            <a:endParaRPr lang="fr-FR" sz="3200" dirty="0"/>
          </a:p>
        </p:txBody>
      </p:sp>
      <p:sp>
        <p:nvSpPr>
          <p:cNvPr id="3" name="Espace réservé du contenu 2">
            <a:extLst>
              <a:ext uri="{FF2B5EF4-FFF2-40B4-BE49-F238E27FC236}">
                <a16:creationId xmlns:a16="http://schemas.microsoft.com/office/drawing/2014/main" id="{13A39014-AAFA-62CF-33D3-E94763979554}"/>
              </a:ext>
            </a:extLst>
          </p:cNvPr>
          <p:cNvSpPr>
            <a:spLocks noGrp="1"/>
          </p:cNvSpPr>
          <p:nvPr>
            <p:ph idx="1"/>
          </p:nvPr>
        </p:nvSpPr>
        <p:spPr>
          <a:xfrm>
            <a:off x="1013691" y="1698977"/>
            <a:ext cx="5082309" cy="4486275"/>
          </a:xfrm>
        </p:spPr>
        <p:txBody>
          <a:bodyPr>
            <a:normAutofit/>
          </a:bodyPr>
          <a:lstStyle/>
          <a:p>
            <a:pPr marL="97977" indent="0">
              <a:spcBef>
                <a:spcPts val="1412"/>
              </a:spcBef>
              <a:buClr>
                <a:srgbClr val="000000"/>
              </a:buClr>
              <a:buSzPct val="45000"/>
              <a:buNone/>
            </a:pPr>
            <a:r>
              <a:rPr lang="fr-FR" spc="-1" dirty="0" err="1">
                <a:solidFill>
                  <a:srgbClr val="000000"/>
                </a:solidFill>
                <a:latin typeface="ChaletBookTT"/>
              </a:rPr>
              <a:t>Skills</a:t>
            </a:r>
            <a:r>
              <a:rPr lang="fr-FR" spc="-1" dirty="0">
                <a:solidFill>
                  <a:srgbClr val="000000"/>
                </a:solidFill>
                <a:latin typeface="ChaletBookTT"/>
              </a:rPr>
              <a:t> : </a:t>
            </a:r>
            <a:endParaRPr lang="fr-FR" sz="2800" spc="-1" dirty="0">
              <a:solidFill>
                <a:srgbClr val="000000"/>
              </a:solidFill>
              <a:latin typeface="ChaletBookTT"/>
            </a:endParaRPr>
          </a:p>
        </p:txBody>
      </p:sp>
      <p:sp>
        <p:nvSpPr>
          <p:cNvPr id="4" name="Espace réservé du numéro de diapositive 3">
            <a:extLst>
              <a:ext uri="{FF2B5EF4-FFF2-40B4-BE49-F238E27FC236}">
                <a16:creationId xmlns:a16="http://schemas.microsoft.com/office/drawing/2014/main" id="{04FD1A14-9A32-CAFE-7589-BE1E664F73E1}"/>
              </a:ext>
            </a:extLst>
          </p:cNvPr>
          <p:cNvSpPr>
            <a:spLocks noGrp="1"/>
          </p:cNvSpPr>
          <p:nvPr>
            <p:ph type="sldNum" sz="quarter" idx="12"/>
          </p:nvPr>
        </p:nvSpPr>
        <p:spPr/>
        <p:txBody>
          <a:bodyPr/>
          <a:lstStyle/>
          <a:p>
            <a:fld id="{7CBFE581-B952-5C44-B14D-46AE04B2BB44}" type="slidenum">
              <a:rPr lang="fr-FR" smtClean="0"/>
              <a:t>23</a:t>
            </a:fld>
            <a:endParaRPr lang="fr-FR"/>
          </a:p>
        </p:txBody>
      </p:sp>
      <p:sp>
        <p:nvSpPr>
          <p:cNvPr id="7" name="ZoneTexte 6">
            <a:extLst>
              <a:ext uri="{FF2B5EF4-FFF2-40B4-BE49-F238E27FC236}">
                <a16:creationId xmlns:a16="http://schemas.microsoft.com/office/drawing/2014/main" id="{3844E0F2-D5D0-0EEA-2BDA-1E7C8BCB1BB3}"/>
              </a:ext>
            </a:extLst>
          </p:cNvPr>
          <p:cNvSpPr txBox="1"/>
          <p:nvPr/>
        </p:nvSpPr>
        <p:spPr>
          <a:xfrm>
            <a:off x="6728012" y="1695336"/>
            <a:ext cx="5082309" cy="2646878"/>
          </a:xfrm>
          <a:prstGeom prst="rect">
            <a:avLst/>
          </a:prstGeom>
          <a:noFill/>
        </p:spPr>
        <p:txBody>
          <a:bodyPr wrap="square">
            <a:spAutoFit/>
          </a:bodyPr>
          <a:lstStyle/>
          <a:p>
            <a:r>
              <a:rPr lang="fr-FR" sz="2800" dirty="0"/>
              <a:t>Challenges</a:t>
            </a:r>
          </a:p>
          <a:p>
            <a:pPr marL="285750" indent="-285750">
              <a:buFontTx/>
              <a:buChar char="-"/>
            </a:pPr>
            <a:r>
              <a:rPr lang="fr-FR" sz="2000" dirty="0" err="1"/>
              <a:t>Search</a:t>
            </a:r>
            <a:r>
              <a:rPr lang="fr-FR" sz="2000" dirty="0"/>
              <a:t> </a:t>
            </a:r>
            <a:r>
              <a:rPr lang="fr-FR" sz="2000" dirty="0" err="1"/>
              <a:t>skills</a:t>
            </a:r>
            <a:r>
              <a:rPr lang="fr-FR" sz="2000" dirty="0"/>
              <a:t> and </a:t>
            </a:r>
            <a:r>
              <a:rPr lang="fr-FR" sz="2000" dirty="0" err="1"/>
              <a:t>needs</a:t>
            </a:r>
            <a:r>
              <a:rPr lang="fr-FR" sz="2000" dirty="0"/>
              <a:t> </a:t>
            </a:r>
            <a:r>
              <a:rPr lang="fr-FR" sz="2000" dirty="0" err="1"/>
              <a:t>differ</a:t>
            </a:r>
            <a:r>
              <a:rPr lang="fr-FR" sz="2000" dirty="0"/>
              <a:t> for OER </a:t>
            </a:r>
            <a:r>
              <a:rPr lang="fr-FR" sz="2000" dirty="0" err="1"/>
              <a:t>creators</a:t>
            </a:r>
            <a:r>
              <a:rPr lang="fr-FR" sz="2000" dirty="0"/>
              <a:t>, </a:t>
            </a:r>
            <a:r>
              <a:rPr lang="fr-FR" sz="2000" dirty="0" err="1"/>
              <a:t>teachers</a:t>
            </a:r>
            <a:r>
              <a:rPr lang="fr-FR" sz="2000" dirty="0"/>
              <a:t> and </a:t>
            </a:r>
            <a:r>
              <a:rPr lang="fr-FR" sz="2000" dirty="0" err="1"/>
              <a:t>students</a:t>
            </a:r>
            <a:r>
              <a:rPr lang="fr-FR" sz="2000" dirty="0"/>
              <a:t> : </a:t>
            </a:r>
            <a:r>
              <a:rPr lang="fr-FR" sz="2000" dirty="0" err="1"/>
              <a:t>tailor</a:t>
            </a:r>
            <a:r>
              <a:rPr lang="fr-FR" sz="2000" dirty="0"/>
              <a:t> support</a:t>
            </a:r>
          </a:p>
          <a:p>
            <a:pPr marL="285750" indent="-285750">
              <a:buFontTx/>
              <a:buChar char="-"/>
            </a:pPr>
            <a:r>
              <a:rPr lang="fr-FR" sz="2000" dirty="0"/>
              <a:t>Multiple repos / </a:t>
            </a:r>
            <a:r>
              <a:rPr lang="fr-FR" sz="2000" dirty="0" err="1"/>
              <a:t>catalogs</a:t>
            </a:r>
            <a:r>
              <a:rPr lang="fr-FR" sz="2000" dirty="0"/>
              <a:t>, </a:t>
            </a:r>
            <a:r>
              <a:rPr lang="fr-FR" sz="2000" dirty="0" err="1"/>
              <a:t>various</a:t>
            </a:r>
            <a:r>
              <a:rPr lang="fr-FR" sz="2000" dirty="0"/>
              <a:t> types of contents : </a:t>
            </a:r>
            <a:r>
              <a:rPr lang="fr-FR" sz="2000" dirty="0" err="1"/>
              <a:t>lack</a:t>
            </a:r>
            <a:r>
              <a:rPr lang="fr-FR" sz="2000" dirty="0"/>
              <a:t> of standardisation</a:t>
            </a:r>
          </a:p>
          <a:p>
            <a:pPr marL="285750" indent="-285750">
              <a:buFontTx/>
              <a:buChar char="-"/>
            </a:pPr>
            <a:r>
              <a:rPr lang="fr-FR" sz="2000" dirty="0"/>
              <a:t>Source </a:t>
            </a:r>
            <a:r>
              <a:rPr lang="fr-FR" sz="2000" dirty="0" err="1"/>
              <a:t>evaluation</a:t>
            </a:r>
            <a:r>
              <a:rPr lang="fr-FR" sz="2000" dirty="0"/>
              <a:t> : new </a:t>
            </a:r>
            <a:r>
              <a:rPr lang="fr-FR" sz="2000" dirty="0" err="1"/>
              <a:t>criterias</a:t>
            </a:r>
            <a:r>
              <a:rPr lang="fr-FR" sz="2000" dirty="0"/>
              <a:t> ?</a:t>
            </a:r>
          </a:p>
          <a:p>
            <a:pPr marL="285750" indent="-285750">
              <a:buFontTx/>
              <a:buChar char="-"/>
            </a:pPr>
            <a:endParaRPr lang="fr-FR" dirty="0"/>
          </a:p>
        </p:txBody>
      </p:sp>
      <p:pic>
        <p:nvPicPr>
          <p:cNvPr id="6" name="Graphique 5" descr="Case cochée avec un remplissage uni">
            <a:extLst>
              <a:ext uri="{FF2B5EF4-FFF2-40B4-BE49-F238E27FC236}">
                <a16:creationId xmlns:a16="http://schemas.microsoft.com/office/drawing/2014/main" id="{AF86AAB4-D745-3374-E6EB-5C17D2C632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82906" y="1477125"/>
            <a:ext cx="914400" cy="914400"/>
          </a:xfrm>
          <a:prstGeom prst="rect">
            <a:avLst/>
          </a:prstGeom>
        </p:spPr>
      </p:pic>
    </p:spTree>
    <p:extLst>
      <p:ext uri="{BB962C8B-B14F-4D97-AF65-F5344CB8AC3E}">
        <p14:creationId xmlns:p14="http://schemas.microsoft.com/office/powerpoint/2010/main" val="2794578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E7939-A35F-7B57-A30D-D82094BBB0A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A7E430D-B853-3108-A220-3FDC7628B5A6}"/>
              </a:ext>
            </a:extLst>
          </p:cNvPr>
          <p:cNvSpPr>
            <a:spLocks noGrp="1"/>
          </p:cNvSpPr>
          <p:nvPr>
            <p:ph type="title"/>
          </p:nvPr>
        </p:nvSpPr>
        <p:spPr/>
        <p:txBody>
          <a:bodyPr>
            <a:normAutofit/>
          </a:bodyPr>
          <a:lstStyle/>
          <a:p>
            <a:r>
              <a:rPr lang="fr-FR" sz="3200" dirty="0"/>
              <a:t>2. Reference and </a:t>
            </a:r>
            <a:r>
              <a:rPr lang="fr-FR" sz="3200" dirty="0" err="1"/>
              <a:t>metadata</a:t>
            </a:r>
            <a:endParaRPr lang="fr-FR" sz="3200" dirty="0"/>
          </a:p>
        </p:txBody>
      </p:sp>
      <p:sp>
        <p:nvSpPr>
          <p:cNvPr id="3" name="Espace réservé du contenu 2">
            <a:extLst>
              <a:ext uri="{FF2B5EF4-FFF2-40B4-BE49-F238E27FC236}">
                <a16:creationId xmlns:a16="http://schemas.microsoft.com/office/drawing/2014/main" id="{6FD966B5-FD06-ED6A-D0A5-84ECDB37956B}"/>
              </a:ext>
            </a:extLst>
          </p:cNvPr>
          <p:cNvSpPr>
            <a:spLocks noGrp="1"/>
          </p:cNvSpPr>
          <p:nvPr>
            <p:ph idx="1"/>
          </p:nvPr>
        </p:nvSpPr>
        <p:spPr>
          <a:xfrm>
            <a:off x="1013691" y="1690688"/>
            <a:ext cx="5082309" cy="4486275"/>
          </a:xfrm>
        </p:spPr>
        <p:txBody>
          <a:bodyPr>
            <a:normAutofit/>
          </a:bodyPr>
          <a:lstStyle/>
          <a:p>
            <a:pPr marL="97977" indent="0">
              <a:spcBef>
                <a:spcPts val="1412"/>
              </a:spcBef>
              <a:buClr>
                <a:srgbClr val="000000"/>
              </a:buClr>
              <a:buSzPct val="45000"/>
              <a:buNone/>
            </a:pPr>
            <a:r>
              <a:rPr lang="fr-FR" spc="-1" dirty="0" err="1">
                <a:solidFill>
                  <a:srgbClr val="000000"/>
                </a:solidFill>
                <a:latin typeface="ChaletBookTT"/>
              </a:rPr>
              <a:t>Skills</a:t>
            </a:r>
            <a:r>
              <a:rPr lang="fr-FR" spc="-1" dirty="0">
                <a:solidFill>
                  <a:srgbClr val="000000"/>
                </a:solidFill>
                <a:latin typeface="ChaletBookTT"/>
              </a:rPr>
              <a:t> : </a:t>
            </a:r>
          </a:p>
          <a:p>
            <a:pPr marL="391910" indent="-293933">
              <a:spcBef>
                <a:spcPts val="1412"/>
              </a:spcBef>
              <a:buClr>
                <a:srgbClr val="000000"/>
              </a:buClr>
              <a:buSzPct val="45000"/>
              <a:buFont typeface="Wingdings" charset="2"/>
              <a:buChar char=""/>
            </a:pPr>
            <a:endParaRPr lang="fr-FR" sz="2800" spc="-1" dirty="0">
              <a:solidFill>
                <a:srgbClr val="000000"/>
              </a:solidFill>
              <a:latin typeface="ChaletBookTT"/>
            </a:endParaRPr>
          </a:p>
        </p:txBody>
      </p:sp>
      <p:sp>
        <p:nvSpPr>
          <p:cNvPr id="4" name="Espace réservé du numéro de diapositive 3">
            <a:extLst>
              <a:ext uri="{FF2B5EF4-FFF2-40B4-BE49-F238E27FC236}">
                <a16:creationId xmlns:a16="http://schemas.microsoft.com/office/drawing/2014/main" id="{B90237F0-6CDC-B1A0-312A-40AF34BA6AB6}"/>
              </a:ext>
            </a:extLst>
          </p:cNvPr>
          <p:cNvSpPr>
            <a:spLocks noGrp="1"/>
          </p:cNvSpPr>
          <p:nvPr>
            <p:ph type="sldNum" sz="quarter" idx="12"/>
          </p:nvPr>
        </p:nvSpPr>
        <p:spPr/>
        <p:txBody>
          <a:bodyPr/>
          <a:lstStyle/>
          <a:p>
            <a:fld id="{7CBFE581-B952-5C44-B14D-46AE04B2BB44}" type="slidenum">
              <a:rPr lang="fr-FR" smtClean="0"/>
              <a:t>24</a:t>
            </a:fld>
            <a:endParaRPr lang="fr-FR"/>
          </a:p>
        </p:txBody>
      </p:sp>
      <p:sp>
        <p:nvSpPr>
          <p:cNvPr id="7" name="ZoneTexte 6">
            <a:extLst>
              <a:ext uri="{FF2B5EF4-FFF2-40B4-BE49-F238E27FC236}">
                <a16:creationId xmlns:a16="http://schemas.microsoft.com/office/drawing/2014/main" id="{E57AB003-39D0-59B9-6E00-5F8F79CC9D67}"/>
              </a:ext>
            </a:extLst>
          </p:cNvPr>
          <p:cNvSpPr txBox="1"/>
          <p:nvPr/>
        </p:nvSpPr>
        <p:spPr>
          <a:xfrm>
            <a:off x="5880848" y="1654456"/>
            <a:ext cx="5082309" cy="3293209"/>
          </a:xfrm>
          <a:prstGeom prst="rect">
            <a:avLst/>
          </a:prstGeom>
          <a:noFill/>
        </p:spPr>
        <p:txBody>
          <a:bodyPr wrap="square">
            <a:spAutoFit/>
          </a:bodyPr>
          <a:lstStyle/>
          <a:p>
            <a:r>
              <a:rPr lang="fr-FR" sz="2800" dirty="0"/>
              <a:t>Challenges</a:t>
            </a:r>
          </a:p>
          <a:p>
            <a:pPr marL="285750" indent="-285750">
              <a:buFontTx/>
              <a:buChar char="-"/>
            </a:pPr>
            <a:r>
              <a:rPr lang="fr-FR" sz="2000" dirty="0" err="1"/>
              <a:t>Where</a:t>
            </a:r>
            <a:r>
              <a:rPr lang="fr-FR" sz="2000" dirty="0"/>
              <a:t> to start ?</a:t>
            </a:r>
          </a:p>
          <a:p>
            <a:pPr marL="742950" lvl="1" indent="-285750">
              <a:buFontTx/>
              <a:buChar char="-"/>
            </a:pPr>
            <a:r>
              <a:rPr lang="fr-FR" sz="2000" dirty="0"/>
              <a:t>Contents </a:t>
            </a:r>
            <a:r>
              <a:rPr lang="fr-FR" sz="2000" dirty="0" err="1"/>
              <a:t>created</a:t>
            </a:r>
            <a:r>
              <a:rPr lang="fr-FR" sz="2000" dirty="0"/>
              <a:t> </a:t>
            </a:r>
            <a:r>
              <a:rPr lang="fr-FR" sz="2000" dirty="0" err="1"/>
              <a:t>outside</a:t>
            </a:r>
            <a:r>
              <a:rPr lang="fr-FR" sz="2000" dirty="0"/>
              <a:t> the </a:t>
            </a:r>
            <a:r>
              <a:rPr lang="fr-FR" sz="2000" dirty="0" err="1"/>
              <a:t>org</a:t>
            </a:r>
            <a:r>
              <a:rPr lang="fr-FR" sz="2000" dirty="0"/>
              <a:t> </a:t>
            </a:r>
            <a:r>
              <a:rPr lang="fr-FR" sz="2000" dirty="0" err="1"/>
              <a:t>that</a:t>
            </a:r>
            <a:r>
              <a:rPr lang="fr-FR" sz="2000" dirty="0"/>
              <a:t> are </a:t>
            </a:r>
            <a:r>
              <a:rPr lang="fr-FR" sz="2000" dirty="0" err="1"/>
              <a:t>valuable</a:t>
            </a:r>
            <a:r>
              <a:rPr lang="fr-FR" sz="2000" dirty="0"/>
              <a:t> for </a:t>
            </a:r>
            <a:r>
              <a:rPr lang="fr-FR" sz="2000" dirty="0" err="1"/>
              <a:t>learners</a:t>
            </a:r>
            <a:r>
              <a:rPr lang="fr-FR" sz="2000" dirty="0"/>
              <a:t> ?</a:t>
            </a:r>
          </a:p>
          <a:p>
            <a:pPr marL="742950" lvl="1" indent="-285750">
              <a:buFontTx/>
              <a:buChar char="-"/>
            </a:pPr>
            <a:r>
              <a:rPr lang="fr-FR" sz="2000" dirty="0" err="1"/>
              <a:t>Find</a:t>
            </a:r>
            <a:r>
              <a:rPr lang="fr-FR" sz="2000" dirty="0"/>
              <a:t> contents </a:t>
            </a:r>
            <a:r>
              <a:rPr lang="fr-FR" sz="2000" dirty="0" err="1"/>
              <a:t>created</a:t>
            </a:r>
            <a:r>
              <a:rPr lang="fr-FR" sz="2000" dirty="0"/>
              <a:t> </a:t>
            </a:r>
            <a:r>
              <a:rPr lang="fr-FR" sz="2000" dirty="0" err="1"/>
              <a:t>within</a:t>
            </a:r>
            <a:r>
              <a:rPr lang="fr-FR" sz="2000" dirty="0"/>
              <a:t> the institution but not </a:t>
            </a:r>
            <a:r>
              <a:rPr lang="fr-FR" sz="2000" dirty="0" err="1"/>
              <a:t>referenced</a:t>
            </a:r>
            <a:endParaRPr lang="fr-FR" sz="2000" dirty="0"/>
          </a:p>
          <a:p>
            <a:pPr marL="285750" indent="-285750">
              <a:buFontTx/>
              <a:buChar char="-"/>
            </a:pPr>
            <a:r>
              <a:rPr lang="fr-FR" sz="2000" dirty="0" err="1"/>
              <a:t>Where</a:t>
            </a:r>
            <a:r>
              <a:rPr lang="fr-FR" sz="2000" dirty="0"/>
              <a:t> to </a:t>
            </a:r>
            <a:r>
              <a:rPr lang="fr-FR" sz="2000" dirty="0" err="1"/>
              <a:t>include</a:t>
            </a:r>
            <a:r>
              <a:rPr lang="fr-FR" sz="2000" dirty="0"/>
              <a:t> </a:t>
            </a:r>
            <a:r>
              <a:rPr lang="fr-FR" sz="2000" dirty="0" err="1"/>
              <a:t>it</a:t>
            </a:r>
            <a:r>
              <a:rPr lang="fr-FR" sz="2000" dirty="0"/>
              <a:t> ?</a:t>
            </a:r>
          </a:p>
          <a:p>
            <a:pPr marL="742950" lvl="1" indent="-285750">
              <a:buFontTx/>
              <a:buChar char="-"/>
            </a:pPr>
            <a:r>
              <a:rPr lang="fr-FR" sz="2000" dirty="0"/>
              <a:t>Library </a:t>
            </a:r>
            <a:r>
              <a:rPr lang="fr-FR" sz="2000" dirty="0" err="1"/>
              <a:t>catalog</a:t>
            </a:r>
            <a:r>
              <a:rPr lang="fr-FR" sz="2000" dirty="0"/>
              <a:t> </a:t>
            </a:r>
          </a:p>
          <a:p>
            <a:pPr marL="742950" lvl="1" indent="-285750">
              <a:buFontTx/>
              <a:buChar char="-"/>
            </a:pPr>
            <a:r>
              <a:rPr lang="fr-FR" sz="2000" dirty="0" err="1"/>
              <a:t>Dedicated</a:t>
            </a:r>
            <a:r>
              <a:rPr lang="fr-FR" sz="2000" dirty="0"/>
              <a:t> repo </a:t>
            </a:r>
          </a:p>
          <a:p>
            <a:pPr marL="742950" lvl="1" indent="-285750">
              <a:buFontTx/>
              <a:buChar char="-"/>
            </a:pPr>
            <a:r>
              <a:rPr lang="fr-FR" sz="2000" dirty="0" err="1"/>
              <a:t>Somewhere</a:t>
            </a:r>
            <a:r>
              <a:rPr lang="fr-FR" sz="2000" dirty="0"/>
              <a:t> </a:t>
            </a:r>
            <a:r>
              <a:rPr lang="fr-FR" sz="2000" dirty="0" err="1"/>
              <a:t>else</a:t>
            </a:r>
            <a:r>
              <a:rPr lang="fr-FR" sz="2000" dirty="0"/>
              <a:t> (i.e. </a:t>
            </a:r>
            <a:r>
              <a:rPr lang="fr-FR" sz="2000" dirty="0" err="1"/>
              <a:t>Zenodo</a:t>
            </a:r>
            <a:r>
              <a:rPr lang="fr-FR" sz="2000" dirty="0"/>
              <a:t>)</a:t>
            </a:r>
          </a:p>
        </p:txBody>
      </p:sp>
      <p:pic>
        <p:nvPicPr>
          <p:cNvPr id="5" name="Graphique 4" descr="Case cochée avec un remplissage uni">
            <a:extLst>
              <a:ext uri="{FF2B5EF4-FFF2-40B4-BE49-F238E27FC236}">
                <a16:creationId xmlns:a16="http://schemas.microsoft.com/office/drawing/2014/main" id="{0FCDCF51-07E8-9236-91D1-15A631CEEB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09800" y="1511301"/>
            <a:ext cx="914400" cy="914400"/>
          </a:xfrm>
          <a:prstGeom prst="rect">
            <a:avLst/>
          </a:prstGeom>
        </p:spPr>
      </p:pic>
    </p:spTree>
    <p:extLst>
      <p:ext uri="{BB962C8B-B14F-4D97-AF65-F5344CB8AC3E}">
        <p14:creationId xmlns:p14="http://schemas.microsoft.com/office/powerpoint/2010/main" val="3886623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810AC-60D6-6291-FB4C-8AE72BF102F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6054465-8EFC-F119-52AC-CE9ABEF0AA9A}"/>
              </a:ext>
            </a:extLst>
          </p:cNvPr>
          <p:cNvSpPr>
            <a:spLocks noGrp="1"/>
          </p:cNvSpPr>
          <p:nvPr>
            <p:ph type="title"/>
          </p:nvPr>
        </p:nvSpPr>
        <p:spPr/>
        <p:txBody>
          <a:bodyPr>
            <a:normAutofit/>
          </a:bodyPr>
          <a:lstStyle/>
          <a:p>
            <a:r>
              <a:rPr lang="fr-FR" sz="3200" dirty="0"/>
              <a:t>3. Training and support </a:t>
            </a:r>
          </a:p>
        </p:txBody>
      </p:sp>
      <p:sp>
        <p:nvSpPr>
          <p:cNvPr id="3" name="Espace réservé du contenu 2">
            <a:extLst>
              <a:ext uri="{FF2B5EF4-FFF2-40B4-BE49-F238E27FC236}">
                <a16:creationId xmlns:a16="http://schemas.microsoft.com/office/drawing/2014/main" id="{1D7A2CC1-C7AD-066B-97A4-379C99A45130}"/>
              </a:ext>
            </a:extLst>
          </p:cNvPr>
          <p:cNvSpPr>
            <a:spLocks noGrp="1"/>
          </p:cNvSpPr>
          <p:nvPr>
            <p:ph idx="1"/>
          </p:nvPr>
        </p:nvSpPr>
        <p:spPr>
          <a:xfrm>
            <a:off x="838199" y="1625500"/>
            <a:ext cx="5082309" cy="4486275"/>
          </a:xfrm>
        </p:spPr>
        <p:txBody>
          <a:bodyPr>
            <a:normAutofit/>
          </a:bodyPr>
          <a:lstStyle/>
          <a:p>
            <a:pPr marL="97977" indent="0">
              <a:spcBef>
                <a:spcPts val="1412"/>
              </a:spcBef>
              <a:buClr>
                <a:srgbClr val="000000"/>
              </a:buClr>
              <a:buSzPct val="45000"/>
              <a:buNone/>
            </a:pPr>
            <a:r>
              <a:rPr lang="fr-FR" spc="-1" dirty="0" err="1">
                <a:solidFill>
                  <a:srgbClr val="000000"/>
                </a:solidFill>
                <a:latin typeface="ChaletBookTT"/>
              </a:rPr>
              <a:t>Skills</a:t>
            </a:r>
            <a:r>
              <a:rPr lang="fr-FR" spc="-1" dirty="0">
                <a:solidFill>
                  <a:srgbClr val="000000"/>
                </a:solidFill>
                <a:latin typeface="ChaletBookTT"/>
              </a:rPr>
              <a:t> : </a:t>
            </a:r>
          </a:p>
          <a:p>
            <a:pPr marL="97977" indent="0">
              <a:spcBef>
                <a:spcPts val="1412"/>
              </a:spcBef>
              <a:buClr>
                <a:srgbClr val="000000"/>
              </a:buClr>
              <a:buSzPct val="45000"/>
              <a:buNone/>
            </a:pPr>
            <a:r>
              <a:rPr lang="fr-FR" sz="2000" spc="-1" dirty="0">
                <a:solidFill>
                  <a:srgbClr val="000000"/>
                </a:solidFill>
              </a:rPr>
              <a:t>- Habit of training </a:t>
            </a:r>
            <a:r>
              <a:rPr lang="fr-FR" sz="2000" spc="-1" dirty="0" err="1">
                <a:solidFill>
                  <a:srgbClr val="000000"/>
                </a:solidFill>
              </a:rPr>
              <a:t>students</a:t>
            </a:r>
            <a:r>
              <a:rPr lang="fr-FR" sz="2000" spc="-1" dirty="0">
                <a:solidFill>
                  <a:srgbClr val="000000"/>
                </a:solidFill>
              </a:rPr>
              <a:t> and </a:t>
            </a:r>
            <a:r>
              <a:rPr lang="fr-FR" sz="2000" spc="-1" dirty="0" err="1">
                <a:solidFill>
                  <a:srgbClr val="000000"/>
                </a:solidFill>
              </a:rPr>
              <a:t>researchers</a:t>
            </a:r>
            <a:endParaRPr lang="fr-FR" sz="2000" spc="-1" dirty="0">
              <a:solidFill>
                <a:srgbClr val="000000"/>
              </a:solidFill>
            </a:endParaRPr>
          </a:p>
          <a:p>
            <a:pPr marL="97977" indent="0">
              <a:spcBef>
                <a:spcPts val="1412"/>
              </a:spcBef>
              <a:buClr>
                <a:srgbClr val="000000"/>
              </a:buClr>
              <a:buSzPct val="45000"/>
              <a:buNone/>
            </a:pPr>
            <a:r>
              <a:rPr lang="fr-FR" sz="2000" spc="-1" dirty="0">
                <a:solidFill>
                  <a:srgbClr val="000000"/>
                </a:solidFill>
              </a:rPr>
              <a:t>- Lots of </a:t>
            </a:r>
            <a:r>
              <a:rPr lang="fr-FR" sz="2000" spc="-1" dirty="0" err="1">
                <a:solidFill>
                  <a:srgbClr val="000000"/>
                </a:solidFill>
              </a:rPr>
              <a:t>knowledge</a:t>
            </a:r>
            <a:r>
              <a:rPr lang="fr-FR" sz="2000" spc="-1" dirty="0">
                <a:solidFill>
                  <a:srgbClr val="000000"/>
                </a:solidFill>
              </a:rPr>
              <a:t> </a:t>
            </a:r>
            <a:r>
              <a:rPr lang="fr-FR" sz="2000" spc="-1" dirty="0" err="1">
                <a:solidFill>
                  <a:srgbClr val="000000"/>
                </a:solidFill>
              </a:rPr>
              <a:t>regarding</a:t>
            </a:r>
            <a:r>
              <a:rPr lang="fr-FR" sz="2000" spc="-1" dirty="0">
                <a:solidFill>
                  <a:srgbClr val="000000"/>
                </a:solidFill>
              </a:rPr>
              <a:t> content:  copyright, Creative </a:t>
            </a:r>
            <a:r>
              <a:rPr lang="fr-FR" sz="2000" spc="-1" dirty="0" err="1">
                <a:solidFill>
                  <a:srgbClr val="000000"/>
                </a:solidFill>
              </a:rPr>
              <a:t>commons</a:t>
            </a:r>
            <a:r>
              <a:rPr lang="fr-FR" sz="2000" spc="-1" dirty="0">
                <a:solidFill>
                  <a:srgbClr val="000000"/>
                </a:solidFill>
              </a:rPr>
              <a:t> licences, and sharing formats</a:t>
            </a:r>
          </a:p>
          <a:p>
            <a:pPr marL="259232" indent="-259232">
              <a:buFontTx/>
              <a:buChar char="-"/>
            </a:pPr>
            <a:endParaRPr lang="fr-FR" sz="2800" dirty="0">
              <a:highlight>
                <a:srgbClr val="FFFF00"/>
              </a:highlight>
            </a:endParaRPr>
          </a:p>
          <a:p>
            <a:pPr marL="391910" indent="-293933">
              <a:spcBef>
                <a:spcPts val="1412"/>
              </a:spcBef>
              <a:buClr>
                <a:srgbClr val="000000"/>
              </a:buClr>
              <a:buSzPct val="45000"/>
              <a:buFont typeface="Wingdings" charset="2"/>
              <a:buChar char=""/>
            </a:pPr>
            <a:endParaRPr lang="fr-FR" sz="2800" spc="-1" dirty="0">
              <a:solidFill>
                <a:srgbClr val="000000"/>
              </a:solidFill>
              <a:latin typeface="ChaletBookTT"/>
            </a:endParaRPr>
          </a:p>
        </p:txBody>
      </p:sp>
      <p:sp>
        <p:nvSpPr>
          <p:cNvPr id="4" name="Espace réservé du numéro de diapositive 3">
            <a:extLst>
              <a:ext uri="{FF2B5EF4-FFF2-40B4-BE49-F238E27FC236}">
                <a16:creationId xmlns:a16="http://schemas.microsoft.com/office/drawing/2014/main" id="{10D2AD94-EE57-B16A-8BF0-4956636B64E8}"/>
              </a:ext>
            </a:extLst>
          </p:cNvPr>
          <p:cNvSpPr>
            <a:spLocks noGrp="1"/>
          </p:cNvSpPr>
          <p:nvPr>
            <p:ph type="sldNum" sz="quarter" idx="12"/>
          </p:nvPr>
        </p:nvSpPr>
        <p:spPr/>
        <p:txBody>
          <a:bodyPr/>
          <a:lstStyle/>
          <a:p>
            <a:fld id="{7CBFE581-B952-5C44-B14D-46AE04B2BB44}" type="slidenum">
              <a:rPr lang="fr-FR" smtClean="0"/>
              <a:t>25</a:t>
            </a:fld>
            <a:endParaRPr lang="fr-FR"/>
          </a:p>
        </p:txBody>
      </p:sp>
      <p:sp>
        <p:nvSpPr>
          <p:cNvPr id="7" name="ZoneTexte 6">
            <a:extLst>
              <a:ext uri="{FF2B5EF4-FFF2-40B4-BE49-F238E27FC236}">
                <a16:creationId xmlns:a16="http://schemas.microsoft.com/office/drawing/2014/main" id="{0741E205-0B87-A3E8-155F-0C7BB4BAF990}"/>
              </a:ext>
            </a:extLst>
          </p:cNvPr>
          <p:cNvSpPr txBox="1"/>
          <p:nvPr/>
        </p:nvSpPr>
        <p:spPr>
          <a:xfrm>
            <a:off x="6271494" y="1581597"/>
            <a:ext cx="5082309" cy="1446550"/>
          </a:xfrm>
          <a:prstGeom prst="rect">
            <a:avLst/>
          </a:prstGeom>
          <a:noFill/>
        </p:spPr>
        <p:txBody>
          <a:bodyPr wrap="square">
            <a:spAutoFit/>
          </a:bodyPr>
          <a:lstStyle/>
          <a:p>
            <a:r>
              <a:rPr lang="fr-CH" sz="2800" dirty="0">
                <a:effectLst/>
                <a:latin typeface="Aptos" panose="020B0004020202020204" pitchFamily="34" charset="0"/>
                <a:ea typeface="Aptos" panose="020B0004020202020204" pitchFamily="34" charset="0"/>
                <a:cs typeface="Times New Roman" panose="02020603050405020304" pitchFamily="18" charset="0"/>
              </a:rPr>
              <a:t>Challenges</a:t>
            </a:r>
          </a:p>
          <a:p>
            <a:pPr marL="285750" indent="-285750">
              <a:buFontTx/>
              <a:buChar char="-"/>
            </a:pPr>
            <a:r>
              <a:rPr lang="fr-CH" sz="2000" dirty="0">
                <a:latin typeface="Aptos" panose="020B0004020202020204" pitchFamily="34" charset="0"/>
                <a:cs typeface="Times New Roman" panose="02020603050405020304" pitchFamily="18" charset="0"/>
              </a:rPr>
              <a:t>New </a:t>
            </a:r>
            <a:r>
              <a:rPr lang="fr-CH" sz="2000" dirty="0" err="1">
                <a:latin typeface="Aptos" panose="020B0004020202020204" pitchFamily="34" charset="0"/>
                <a:cs typeface="Times New Roman" panose="02020603050405020304" pitchFamily="18" charset="0"/>
              </a:rPr>
              <a:t>material</a:t>
            </a:r>
            <a:r>
              <a:rPr lang="fr-CH" sz="2000" dirty="0">
                <a:latin typeface="Aptos" panose="020B0004020202020204" pitchFamily="34" charset="0"/>
                <a:cs typeface="Times New Roman" panose="02020603050405020304" pitchFamily="18" charset="0"/>
              </a:rPr>
              <a:t> to </a:t>
            </a:r>
            <a:r>
              <a:rPr lang="fr-CH" sz="2000" dirty="0" err="1">
                <a:latin typeface="Aptos" panose="020B0004020202020204" pitchFamily="34" charset="0"/>
                <a:cs typeface="Times New Roman" panose="02020603050405020304" pitchFamily="18" charset="0"/>
              </a:rPr>
              <a:t>create</a:t>
            </a:r>
            <a:r>
              <a:rPr lang="fr-CH" sz="2000" dirty="0">
                <a:latin typeface="Aptos" panose="020B0004020202020204" pitchFamily="34" charset="0"/>
                <a:cs typeface="Times New Roman" panose="02020603050405020304" pitchFamily="18" charset="0"/>
              </a:rPr>
              <a:t> (or use OER)</a:t>
            </a:r>
          </a:p>
          <a:p>
            <a:pPr marL="285750" indent="-285750">
              <a:buFontTx/>
              <a:buChar char="-"/>
            </a:pPr>
            <a:r>
              <a:rPr lang="fr-CH" sz="2000" dirty="0" err="1">
                <a:latin typeface="Aptos" panose="020B0004020202020204" pitchFamily="34" charset="0"/>
                <a:cs typeface="Times New Roman" panose="02020603050405020304" pitchFamily="18" charset="0"/>
              </a:rPr>
              <a:t>Reframe</a:t>
            </a:r>
            <a:r>
              <a:rPr lang="fr-CH" sz="2000" dirty="0">
                <a:latin typeface="Aptos" panose="020B0004020202020204" pitchFamily="34" charset="0"/>
                <a:cs typeface="Times New Roman" panose="02020603050405020304" pitchFamily="18" charset="0"/>
              </a:rPr>
              <a:t> </a:t>
            </a:r>
            <a:r>
              <a:rPr lang="fr-CH" sz="2000" dirty="0" err="1">
                <a:latin typeface="Aptos" panose="020B0004020202020204" pitchFamily="34" charset="0"/>
                <a:cs typeface="Times New Roman" panose="02020603050405020304" pitchFamily="18" charset="0"/>
              </a:rPr>
              <a:t>previous</a:t>
            </a:r>
            <a:r>
              <a:rPr lang="fr-CH" sz="2000" dirty="0">
                <a:latin typeface="Aptos" panose="020B0004020202020204" pitchFamily="34" charset="0"/>
                <a:cs typeface="Times New Roman" panose="02020603050405020304" pitchFamily="18" charset="0"/>
              </a:rPr>
              <a:t> expertise </a:t>
            </a:r>
          </a:p>
          <a:p>
            <a:pPr marL="285750" indent="-285750">
              <a:buFontTx/>
              <a:buChar char="-"/>
            </a:pPr>
            <a:r>
              <a:rPr lang="fr-CH" sz="2000" dirty="0" err="1">
                <a:latin typeface="Aptos" panose="020B0004020202020204" pitchFamily="34" charset="0"/>
                <a:cs typeface="Times New Roman" panose="02020603050405020304" pitchFamily="18" charset="0"/>
              </a:rPr>
              <a:t>Collaborate</a:t>
            </a:r>
            <a:r>
              <a:rPr lang="fr-CH" sz="2000" dirty="0">
                <a:latin typeface="Aptos" panose="020B0004020202020204" pitchFamily="34" charset="0"/>
                <a:cs typeface="Times New Roman" panose="02020603050405020304" pitchFamily="18" charset="0"/>
              </a:rPr>
              <a:t> </a:t>
            </a:r>
            <a:r>
              <a:rPr lang="fr-CH" sz="2000" dirty="0" err="1">
                <a:latin typeface="Aptos" panose="020B0004020202020204" pitchFamily="34" charset="0"/>
                <a:cs typeface="Times New Roman" panose="02020603050405020304" pitchFamily="18" charset="0"/>
              </a:rPr>
              <a:t>with</a:t>
            </a:r>
            <a:r>
              <a:rPr lang="fr-CH" sz="2000" dirty="0">
                <a:latin typeface="Aptos" panose="020B0004020202020204" pitchFamily="34" charset="0"/>
                <a:cs typeface="Times New Roman" panose="02020603050405020304" pitchFamily="18" charset="0"/>
              </a:rPr>
              <a:t> </a:t>
            </a:r>
            <a:r>
              <a:rPr lang="fr-CH" sz="2000" dirty="0" err="1">
                <a:latin typeface="Aptos" panose="020B0004020202020204" pitchFamily="34" charset="0"/>
                <a:cs typeface="Times New Roman" panose="02020603050405020304" pitchFamily="18" charset="0"/>
              </a:rPr>
              <a:t>others</a:t>
            </a:r>
            <a:r>
              <a:rPr lang="fr-CH" sz="2000" dirty="0">
                <a:latin typeface="Aptos" panose="020B0004020202020204" pitchFamily="34" charset="0"/>
                <a:cs typeface="Times New Roman" panose="02020603050405020304" pitchFamily="18" charset="0"/>
              </a:rPr>
              <a:t> stakeholders </a:t>
            </a:r>
            <a:endParaRPr lang="fr-FR" sz="2000" dirty="0"/>
          </a:p>
        </p:txBody>
      </p:sp>
      <p:pic>
        <p:nvPicPr>
          <p:cNvPr id="5" name="Graphique 4" descr="Case cochée avec un remplissage uni">
            <a:extLst>
              <a:ext uri="{FF2B5EF4-FFF2-40B4-BE49-F238E27FC236}">
                <a16:creationId xmlns:a16="http://schemas.microsoft.com/office/drawing/2014/main" id="{24810945-33C8-9F7C-9888-9662276262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40859" y="1396443"/>
            <a:ext cx="914400" cy="914400"/>
          </a:xfrm>
          <a:prstGeom prst="rect">
            <a:avLst/>
          </a:prstGeom>
        </p:spPr>
      </p:pic>
    </p:spTree>
    <p:extLst>
      <p:ext uri="{BB962C8B-B14F-4D97-AF65-F5344CB8AC3E}">
        <p14:creationId xmlns:p14="http://schemas.microsoft.com/office/powerpoint/2010/main" val="1696602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43B97-317A-9CF8-BFC4-76F43635768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223762D-C4F4-9785-5365-419670FA98AE}"/>
              </a:ext>
            </a:extLst>
          </p:cNvPr>
          <p:cNvSpPr>
            <a:spLocks noGrp="1"/>
          </p:cNvSpPr>
          <p:nvPr>
            <p:ph type="title"/>
          </p:nvPr>
        </p:nvSpPr>
        <p:spPr/>
        <p:txBody>
          <a:bodyPr>
            <a:normAutofit/>
          </a:bodyPr>
          <a:lstStyle/>
          <a:p>
            <a:r>
              <a:rPr lang="fr-FR" sz="3200" dirty="0"/>
              <a:t>4. Repository provision</a:t>
            </a:r>
          </a:p>
        </p:txBody>
      </p:sp>
      <p:sp>
        <p:nvSpPr>
          <p:cNvPr id="11" name="Espace réservé du contenu 2">
            <a:extLst>
              <a:ext uri="{FF2B5EF4-FFF2-40B4-BE49-F238E27FC236}">
                <a16:creationId xmlns:a16="http://schemas.microsoft.com/office/drawing/2014/main" id="{4FE8AA60-FF2C-E3E7-DFCA-883F922AB372}"/>
              </a:ext>
            </a:extLst>
          </p:cNvPr>
          <p:cNvSpPr txBox="1">
            <a:spLocks/>
          </p:cNvSpPr>
          <p:nvPr/>
        </p:nvSpPr>
        <p:spPr>
          <a:xfrm>
            <a:off x="838199" y="1689094"/>
            <a:ext cx="5082309" cy="4486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7977" indent="0">
              <a:spcBef>
                <a:spcPts val="1412"/>
              </a:spcBef>
              <a:buClr>
                <a:srgbClr val="000000"/>
              </a:buClr>
              <a:buSzPct val="45000"/>
              <a:buFont typeface="Arial" panose="020B0604020202020204" pitchFamily="34" charset="0"/>
              <a:buNone/>
            </a:pPr>
            <a:r>
              <a:rPr lang="fr-FR" spc="-1" dirty="0" err="1">
                <a:solidFill>
                  <a:srgbClr val="000000"/>
                </a:solidFill>
                <a:latin typeface="ChaletBookTT"/>
              </a:rPr>
              <a:t>Skills</a:t>
            </a:r>
            <a:r>
              <a:rPr lang="fr-FR" spc="-1" dirty="0">
                <a:solidFill>
                  <a:srgbClr val="000000"/>
                </a:solidFill>
                <a:latin typeface="ChaletBookTT"/>
              </a:rPr>
              <a:t> : </a:t>
            </a:r>
          </a:p>
          <a:p>
            <a:pPr marL="97977" indent="0">
              <a:spcBef>
                <a:spcPts val="1412"/>
              </a:spcBef>
              <a:buClr>
                <a:srgbClr val="000000"/>
              </a:buClr>
              <a:buSzPct val="45000"/>
              <a:buNone/>
            </a:pPr>
            <a:r>
              <a:rPr lang="fr-FR" sz="2000" spc="-1" dirty="0">
                <a:solidFill>
                  <a:srgbClr val="000000"/>
                </a:solidFill>
              </a:rPr>
              <a:t>- Long tradition of provision information </a:t>
            </a:r>
            <a:r>
              <a:rPr lang="fr-FR" sz="2000" spc="-1" dirty="0" err="1">
                <a:solidFill>
                  <a:srgbClr val="000000"/>
                </a:solidFill>
              </a:rPr>
              <a:t>systems</a:t>
            </a:r>
            <a:r>
              <a:rPr lang="fr-FR" sz="2000" spc="-1" dirty="0">
                <a:solidFill>
                  <a:srgbClr val="000000"/>
                </a:solidFill>
              </a:rPr>
              <a:t> (repositories, </a:t>
            </a:r>
            <a:r>
              <a:rPr lang="fr-FR" sz="2000" spc="-1" dirty="0" err="1">
                <a:solidFill>
                  <a:srgbClr val="000000"/>
                </a:solidFill>
              </a:rPr>
              <a:t>library</a:t>
            </a:r>
            <a:r>
              <a:rPr lang="fr-FR" sz="2000" spc="-1" dirty="0">
                <a:solidFill>
                  <a:srgbClr val="000000"/>
                </a:solidFill>
              </a:rPr>
              <a:t> </a:t>
            </a:r>
            <a:r>
              <a:rPr lang="fr-FR" sz="2000" spc="-1" dirty="0" err="1">
                <a:solidFill>
                  <a:srgbClr val="000000"/>
                </a:solidFill>
              </a:rPr>
              <a:t>catalogs</a:t>
            </a:r>
            <a:r>
              <a:rPr lang="fr-FR" sz="2000" spc="-1" dirty="0">
                <a:solidFill>
                  <a:srgbClr val="000000"/>
                </a:solidFill>
              </a:rPr>
              <a:t>)</a:t>
            </a:r>
            <a:endParaRPr lang="fr-FR" dirty="0"/>
          </a:p>
          <a:p>
            <a:pPr marL="391910" indent="-293933">
              <a:spcBef>
                <a:spcPts val="1412"/>
              </a:spcBef>
              <a:buClr>
                <a:srgbClr val="000000"/>
              </a:buClr>
              <a:buSzPct val="45000"/>
              <a:buFont typeface="Wingdings" charset="2"/>
              <a:buChar char=""/>
            </a:pPr>
            <a:endParaRPr lang="fr-FR" spc="-1" dirty="0">
              <a:solidFill>
                <a:srgbClr val="000000"/>
              </a:solidFill>
              <a:latin typeface="ChaletBookTT"/>
            </a:endParaRPr>
          </a:p>
        </p:txBody>
      </p:sp>
      <p:sp>
        <p:nvSpPr>
          <p:cNvPr id="12" name="Espace réservé du numéro de diapositive 3">
            <a:extLst>
              <a:ext uri="{FF2B5EF4-FFF2-40B4-BE49-F238E27FC236}">
                <a16:creationId xmlns:a16="http://schemas.microsoft.com/office/drawing/2014/main" id="{D7F3F2FA-2F85-B2F7-219E-0915FA814659}"/>
              </a:ext>
            </a:extLst>
          </p:cNvPr>
          <p:cNvSpPr>
            <a:spLocks noGrp="1"/>
          </p:cNvSpPr>
          <p:nvPr>
            <p:ph type="sldNum" sz="quarter" idx="12"/>
          </p:nvPr>
        </p:nvSpPr>
        <p:spPr>
          <a:xfrm>
            <a:off x="8610600" y="6356350"/>
            <a:ext cx="2743200" cy="365125"/>
          </a:xfrm>
        </p:spPr>
        <p:txBody>
          <a:bodyPr/>
          <a:lstStyle/>
          <a:p>
            <a:fld id="{7CBFE581-B952-5C44-B14D-46AE04B2BB44}" type="slidenum">
              <a:rPr lang="fr-FR" smtClean="0"/>
              <a:t>26</a:t>
            </a:fld>
            <a:endParaRPr lang="fr-FR"/>
          </a:p>
        </p:txBody>
      </p:sp>
      <p:sp>
        <p:nvSpPr>
          <p:cNvPr id="13" name="ZoneTexte 12">
            <a:extLst>
              <a:ext uri="{FF2B5EF4-FFF2-40B4-BE49-F238E27FC236}">
                <a16:creationId xmlns:a16="http://schemas.microsoft.com/office/drawing/2014/main" id="{35FCC27D-E282-D328-7CF9-6D7918653FBE}"/>
              </a:ext>
            </a:extLst>
          </p:cNvPr>
          <p:cNvSpPr txBox="1"/>
          <p:nvPr/>
        </p:nvSpPr>
        <p:spPr>
          <a:xfrm>
            <a:off x="6728011" y="1689094"/>
            <a:ext cx="5082309" cy="1754326"/>
          </a:xfrm>
          <a:prstGeom prst="rect">
            <a:avLst/>
          </a:prstGeom>
          <a:noFill/>
        </p:spPr>
        <p:txBody>
          <a:bodyPr wrap="square">
            <a:spAutoFit/>
          </a:bodyPr>
          <a:lstStyle/>
          <a:p>
            <a:r>
              <a:rPr lang="fr-CH" sz="2800" dirty="0">
                <a:effectLst/>
                <a:latin typeface="Aptos" panose="020B0004020202020204" pitchFamily="34" charset="0"/>
                <a:ea typeface="Aptos" panose="020B0004020202020204" pitchFamily="34" charset="0"/>
                <a:cs typeface="Times New Roman" panose="02020603050405020304" pitchFamily="18" charset="0"/>
              </a:rPr>
              <a:t>Challenges </a:t>
            </a:r>
          </a:p>
          <a:p>
            <a:pPr marL="457200" indent="-457200">
              <a:buFontTx/>
              <a:buChar char="-"/>
            </a:pPr>
            <a:r>
              <a:rPr lang="fr-CH" sz="2000" dirty="0" err="1">
                <a:latin typeface="Aptos" panose="020B0004020202020204" pitchFamily="34" charset="0"/>
                <a:ea typeface="Aptos" panose="020B0004020202020204" pitchFamily="34" charset="0"/>
                <a:cs typeface="Times New Roman" panose="02020603050405020304" pitchFamily="18" charset="0"/>
              </a:rPr>
              <a:t>Funding</a:t>
            </a:r>
            <a:r>
              <a:rPr lang="fr-CH" sz="2000" dirty="0">
                <a:latin typeface="Aptos" panose="020B0004020202020204" pitchFamily="34" charset="0"/>
                <a:ea typeface="Aptos" panose="020B0004020202020204" pitchFamily="34" charset="0"/>
                <a:cs typeface="Times New Roman" panose="02020603050405020304" pitchFamily="18" charset="0"/>
              </a:rPr>
              <a:t> </a:t>
            </a:r>
          </a:p>
          <a:p>
            <a:pPr marL="457200" indent="-457200">
              <a:buFontTx/>
              <a:buChar char="-"/>
            </a:pPr>
            <a:r>
              <a:rPr lang="fr-CH" sz="2000" dirty="0">
                <a:latin typeface="Aptos" panose="020B0004020202020204" pitchFamily="34" charset="0"/>
                <a:ea typeface="Aptos" panose="020B0004020202020204" pitchFamily="34" charset="0"/>
                <a:cs typeface="Times New Roman" panose="02020603050405020304" pitchFamily="18" charset="0"/>
              </a:rPr>
              <a:t>Re-</a:t>
            </a:r>
            <a:r>
              <a:rPr lang="fr-CH" sz="2000" dirty="0" err="1">
                <a:latin typeface="Aptos" panose="020B0004020202020204" pitchFamily="34" charset="0"/>
                <a:ea typeface="Aptos" panose="020B0004020202020204" pitchFamily="34" charset="0"/>
                <a:cs typeface="Times New Roman" panose="02020603050405020304" pitchFamily="18" charset="0"/>
              </a:rPr>
              <a:t>inventing</a:t>
            </a:r>
            <a:r>
              <a:rPr lang="fr-CH" sz="2000" dirty="0">
                <a:latin typeface="Aptos" panose="020B0004020202020204" pitchFamily="34" charset="0"/>
                <a:ea typeface="Aptos" panose="020B0004020202020204" pitchFamily="34" charset="0"/>
                <a:cs typeface="Times New Roman" panose="02020603050405020304" pitchFamily="18" charset="0"/>
              </a:rPr>
              <a:t> the </a:t>
            </a:r>
            <a:r>
              <a:rPr lang="fr-CH" sz="2000" dirty="0" err="1">
                <a:latin typeface="Aptos" panose="020B0004020202020204" pitchFamily="34" charset="0"/>
                <a:ea typeface="Aptos" panose="020B0004020202020204" pitchFamily="34" charset="0"/>
                <a:cs typeface="Times New Roman" panose="02020603050405020304" pitchFamily="18" charset="0"/>
              </a:rPr>
              <a:t>wheel</a:t>
            </a:r>
            <a:r>
              <a:rPr lang="fr-CH" sz="2000" dirty="0">
                <a:latin typeface="Aptos" panose="020B0004020202020204" pitchFamily="34" charset="0"/>
                <a:ea typeface="Aptos" panose="020B0004020202020204" pitchFamily="34" charset="0"/>
                <a:cs typeface="Times New Roman" panose="02020603050405020304" pitchFamily="18" charset="0"/>
              </a:rPr>
              <a:t> or </a:t>
            </a:r>
            <a:r>
              <a:rPr lang="fr-CH" sz="2000" dirty="0" err="1">
                <a:latin typeface="Aptos" panose="020B0004020202020204" pitchFamily="34" charset="0"/>
                <a:ea typeface="Aptos" panose="020B0004020202020204" pitchFamily="34" charset="0"/>
                <a:cs typeface="Times New Roman" panose="02020603050405020304" pitchFamily="18" charset="0"/>
              </a:rPr>
              <a:t>joining</a:t>
            </a:r>
            <a:r>
              <a:rPr lang="fr-CH" sz="2000" dirty="0">
                <a:latin typeface="Aptos" panose="020B0004020202020204" pitchFamily="34" charset="0"/>
                <a:ea typeface="Aptos" panose="020B0004020202020204" pitchFamily="34" charset="0"/>
                <a:cs typeface="Times New Roman" panose="02020603050405020304" pitchFamily="18" charset="0"/>
              </a:rPr>
              <a:t> </a:t>
            </a:r>
            <a:r>
              <a:rPr lang="fr-CH" sz="2000" dirty="0" err="1">
                <a:latin typeface="Aptos" panose="020B0004020202020204" pitchFamily="34" charset="0"/>
                <a:ea typeface="Aptos" panose="020B0004020202020204" pitchFamily="34" charset="0"/>
                <a:cs typeface="Times New Roman" panose="02020603050405020304" pitchFamily="18" charset="0"/>
              </a:rPr>
              <a:t>something</a:t>
            </a:r>
            <a:r>
              <a:rPr lang="fr-CH" sz="2000" dirty="0">
                <a:latin typeface="Aptos" panose="020B0004020202020204" pitchFamily="34" charset="0"/>
                <a:ea typeface="Aptos" panose="020B0004020202020204" pitchFamily="34" charset="0"/>
                <a:cs typeface="Times New Roman" panose="02020603050405020304" pitchFamily="18" charset="0"/>
              </a:rPr>
              <a:t> </a:t>
            </a:r>
            <a:r>
              <a:rPr lang="fr-CH" sz="2000" dirty="0" err="1">
                <a:latin typeface="Aptos" panose="020B0004020202020204" pitchFamily="34" charset="0"/>
                <a:ea typeface="Aptos" panose="020B0004020202020204" pitchFamily="34" charset="0"/>
                <a:cs typeface="Times New Roman" panose="02020603050405020304" pitchFamily="18" charset="0"/>
              </a:rPr>
              <a:t>existing</a:t>
            </a:r>
            <a:endParaRPr lang="fr-CH" sz="2000" dirty="0">
              <a:latin typeface="Aptos" panose="020B0004020202020204" pitchFamily="34" charset="0"/>
              <a:ea typeface="Aptos" panose="020B0004020202020204" pitchFamily="34" charset="0"/>
              <a:cs typeface="Times New Roman" panose="02020603050405020304" pitchFamily="18" charset="0"/>
            </a:endParaRPr>
          </a:p>
          <a:p>
            <a:pPr marL="457200" indent="-457200">
              <a:buFontTx/>
              <a:buChar char="-"/>
            </a:pPr>
            <a:r>
              <a:rPr lang="fr-CH" sz="2000" dirty="0">
                <a:latin typeface="Aptos" panose="020B0004020202020204" pitchFamily="34" charset="0"/>
                <a:ea typeface="Aptos" panose="020B0004020202020204" pitchFamily="34" charset="0"/>
                <a:cs typeface="Times New Roman" panose="02020603050405020304" pitchFamily="18" charset="0"/>
              </a:rPr>
              <a:t>User adoption</a:t>
            </a:r>
          </a:p>
        </p:txBody>
      </p:sp>
      <p:pic>
        <p:nvPicPr>
          <p:cNvPr id="3" name="Graphique 2" descr="Case cochée avec un remplissage uni">
            <a:extLst>
              <a:ext uri="{FF2B5EF4-FFF2-40B4-BE49-F238E27FC236}">
                <a16:creationId xmlns:a16="http://schemas.microsoft.com/office/drawing/2014/main" id="{23C158C2-B2FF-E033-5DCB-73DD4EC8A11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94647" y="1461607"/>
            <a:ext cx="914400" cy="914400"/>
          </a:xfrm>
          <a:prstGeom prst="rect">
            <a:avLst/>
          </a:prstGeom>
        </p:spPr>
      </p:pic>
    </p:spTree>
    <p:extLst>
      <p:ext uri="{BB962C8B-B14F-4D97-AF65-F5344CB8AC3E}">
        <p14:creationId xmlns:p14="http://schemas.microsoft.com/office/powerpoint/2010/main" val="299513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C722C-BF86-E782-2884-98F6EAF83A5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75C842D-D462-785E-0569-CE90D5AC5B03}"/>
              </a:ext>
            </a:extLst>
          </p:cNvPr>
          <p:cNvSpPr>
            <a:spLocks noGrp="1"/>
          </p:cNvSpPr>
          <p:nvPr>
            <p:ph type="title"/>
          </p:nvPr>
        </p:nvSpPr>
        <p:spPr/>
        <p:txBody>
          <a:bodyPr>
            <a:normAutofit/>
          </a:bodyPr>
          <a:lstStyle/>
          <a:p>
            <a:r>
              <a:rPr lang="fr-FR" sz="3200" dirty="0"/>
              <a:t>5. </a:t>
            </a:r>
            <a:r>
              <a:rPr lang="fr-FR" sz="3200" spc="-1" dirty="0" err="1">
                <a:solidFill>
                  <a:srgbClr val="000000"/>
                </a:solidFill>
                <a:ea typeface="ＭＳ Ｐゴシック"/>
              </a:rPr>
              <a:t>Advocacy</a:t>
            </a:r>
            <a:r>
              <a:rPr lang="fr-FR" sz="3200" spc="-1" dirty="0">
                <a:solidFill>
                  <a:srgbClr val="000000"/>
                </a:solidFill>
                <a:ea typeface="ＭＳ Ｐゴシック"/>
              </a:rPr>
              <a:t> and OER </a:t>
            </a:r>
            <a:r>
              <a:rPr lang="fr-FR" sz="3200" spc="-1" dirty="0" err="1">
                <a:solidFill>
                  <a:srgbClr val="000000"/>
                </a:solidFill>
                <a:ea typeface="ＭＳ Ｐゴシック"/>
              </a:rPr>
              <a:t>embassy</a:t>
            </a:r>
            <a:endParaRPr lang="fr-FR" sz="3200" dirty="0"/>
          </a:p>
        </p:txBody>
      </p:sp>
      <p:sp>
        <p:nvSpPr>
          <p:cNvPr id="11" name="Espace réservé du contenu 2">
            <a:extLst>
              <a:ext uri="{FF2B5EF4-FFF2-40B4-BE49-F238E27FC236}">
                <a16:creationId xmlns:a16="http://schemas.microsoft.com/office/drawing/2014/main" id="{A35A9716-2EB0-F58A-9526-305EAF23EF3F}"/>
              </a:ext>
            </a:extLst>
          </p:cNvPr>
          <p:cNvSpPr txBox="1">
            <a:spLocks/>
          </p:cNvSpPr>
          <p:nvPr/>
        </p:nvSpPr>
        <p:spPr>
          <a:xfrm>
            <a:off x="1040246" y="2371725"/>
            <a:ext cx="5082309" cy="4486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7977" indent="0">
              <a:spcBef>
                <a:spcPts val="1412"/>
              </a:spcBef>
              <a:buClr>
                <a:srgbClr val="000000"/>
              </a:buClr>
              <a:buSzPct val="45000"/>
              <a:buFont typeface="Arial" panose="020B0604020202020204" pitchFamily="34" charset="0"/>
              <a:buNone/>
            </a:pPr>
            <a:r>
              <a:rPr lang="fr-FR" spc="-1" dirty="0" err="1">
                <a:solidFill>
                  <a:srgbClr val="000000"/>
                </a:solidFill>
                <a:latin typeface="ChaletBookTT"/>
              </a:rPr>
              <a:t>Skills</a:t>
            </a:r>
            <a:r>
              <a:rPr lang="fr-FR" spc="-1" dirty="0">
                <a:solidFill>
                  <a:srgbClr val="000000"/>
                </a:solidFill>
                <a:latin typeface="ChaletBookTT"/>
              </a:rPr>
              <a:t> : </a:t>
            </a:r>
          </a:p>
          <a:p>
            <a:pPr marL="259232" indent="-259232">
              <a:buFontTx/>
              <a:buChar char="-"/>
            </a:pPr>
            <a:endParaRPr lang="fr-FR" dirty="0">
              <a:highlight>
                <a:srgbClr val="FFFF00"/>
              </a:highlight>
            </a:endParaRPr>
          </a:p>
          <a:p>
            <a:pPr marL="391910" indent="-293933">
              <a:spcBef>
                <a:spcPts val="1412"/>
              </a:spcBef>
              <a:buClr>
                <a:srgbClr val="000000"/>
              </a:buClr>
              <a:buSzPct val="45000"/>
              <a:buFont typeface="Wingdings" charset="2"/>
              <a:buChar char=""/>
            </a:pPr>
            <a:endParaRPr lang="fr-FR" spc="-1" dirty="0">
              <a:solidFill>
                <a:srgbClr val="000000"/>
              </a:solidFill>
              <a:latin typeface="ChaletBookTT"/>
            </a:endParaRPr>
          </a:p>
        </p:txBody>
      </p:sp>
      <p:sp>
        <p:nvSpPr>
          <p:cNvPr id="12" name="Espace réservé du numéro de diapositive 3">
            <a:extLst>
              <a:ext uri="{FF2B5EF4-FFF2-40B4-BE49-F238E27FC236}">
                <a16:creationId xmlns:a16="http://schemas.microsoft.com/office/drawing/2014/main" id="{7F002427-C2C8-191A-6A95-FCD05182443E}"/>
              </a:ext>
            </a:extLst>
          </p:cNvPr>
          <p:cNvSpPr>
            <a:spLocks noGrp="1"/>
          </p:cNvSpPr>
          <p:nvPr>
            <p:ph type="sldNum" sz="quarter" idx="12"/>
          </p:nvPr>
        </p:nvSpPr>
        <p:spPr>
          <a:xfrm>
            <a:off x="8610600" y="6356350"/>
            <a:ext cx="2743200" cy="365125"/>
          </a:xfrm>
        </p:spPr>
        <p:txBody>
          <a:bodyPr/>
          <a:lstStyle/>
          <a:p>
            <a:fld id="{7CBFE581-B952-5C44-B14D-46AE04B2BB44}" type="slidenum">
              <a:rPr lang="fr-FR" smtClean="0"/>
              <a:t>27</a:t>
            </a:fld>
            <a:endParaRPr lang="fr-FR"/>
          </a:p>
        </p:txBody>
      </p:sp>
      <p:sp>
        <p:nvSpPr>
          <p:cNvPr id="13" name="ZoneTexte 12">
            <a:extLst>
              <a:ext uri="{FF2B5EF4-FFF2-40B4-BE49-F238E27FC236}">
                <a16:creationId xmlns:a16="http://schemas.microsoft.com/office/drawing/2014/main" id="{1EDB52F4-9F66-CF3E-7494-7AB56F543E34}"/>
              </a:ext>
            </a:extLst>
          </p:cNvPr>
          <p:cNvSpPr txBox="1"/>
          <p:nvPr/>
        </p:nvSpPr>
        <p:spPr>
          <a:xfrm>
            <a:off x="6271493" y="2427843"/>
            <a:ext cx="5082309" cy="2369880"/>
          </a:xfrm>
          <a:prstGeom prst="rect">
            <a:avLst/>
          </a:prstGeom>
          <a:noFill/>
        </p:spPr>
        <p:txBody>
          <a:bodyPr wrap="square">
            <a:spAutoFit/>
          </a:bodyPr>
          <a:lstStyle/>
          <a:p>
            <a:r>
              <a:rPr lang="fr-CH" sz="2800" dirty="0">
                <a:effectLst/>
                <a:latin typeface="Aptos" panose="020B0004020202020204" pitchFamily="34" charset="0"/>
                <a:ea typeface="Aptos" panose="020B0004020202020204" pitchFamily="34" charset="0"/>
                <a:cs typeface="Times New Roman" panose="02020603050405020304" pitchFamily="18" charset="0"/>
              </a:rPr>
              <a:t>Challenges</a:t>
            </a:r>
          </a:p>
          <a:p>
            <a:pPr marL="285750" indent="-285750">
              <a:buFontTx/>
              <a:buChar char="-"/>
            </a:pPr>
            <a:r>
              <a:rPr lang="fr-CH" sz="2000" dirty="0">
                <a:latin typeface="Aptos" panose="020B0004020202020204" pitchFamily="34" charset="0"/>
                <a:cs typeface="Times New Roman" panose="02020603050405020304" pitchFamily="18" charset="0"/>
              </a:rPr>
              <a:t>OER are </a:t>
            </a:r>
            <a:r>
              <a:rPr lang="fr-CH" sz="2000" dirty="0" err="1">
                <a:latin typeface="Aptos" panose="020B0004020202020204" pitchFamily="34" charset="0"/>
                <a:cs typeface="Times New Roman" panose="02020603050405020304" pitchFamily="18" charset="0"/>
              </a:rPr>
              <a:t>becoming</a:t>
            </a:r>
            <a:r>
              <a:rPr lang="fr-CH" sz="2000" dirty="0">
                <a:latin typeface="Aptos" panose="020B0004020202020204" pitchFamily="34" charset="0"/>
                <a:cs typeface="Times New Roman" panose="02020603050405020304" pitchFamily="18" charset="0"/>
              </a:rPr>
              <a:t> «</a:t>
            </a:r>
            <a:r>
              <a:rPr lang="fr-CH" sz="2000" dirty="0" err="1">
                <a:latin typeface="Aptos" panose="020B0004020202020204" pitchFamily="34" charset="0"/>
                <a:cs typeface="Times New Roman" panose="02020603050405020304" pitchFamily="18" charset="0"/>
              </a:rPr>
              <a:t>trendy</a:t>
            </a:r>
            <a:r>
              <a:rPr lang="fr-CH" sz="2000" dirty="0">
                <a:latin typeface="Aptos" panose="020B0004020202020204" pitchFamily="34" charset="0"/>
                <a:cs typeface="Times New Roman" panose="02020603050405020304" pitchFamily="18" charset="0"/>
              </a:rPr>
              <a:t>» (association </a:t>
            </a:r>
            <a:r>
              <a:rPr lang="fr-CH" sz="2000" dirty="0" err="1">
                <a:latin typeface="Aptos" panose="020B0004020202020204" pitchFamily="34" charset="0"/>
                <a:cs typeface="Times New Roman" panose="02020603050405020304" pitchFamily="18" charset="0"/>
              </a:rPr>
              <a:t>with</a:t>
            </a:r>
            <a:r>
              <a:rPr lang="fr-CH" sz="2000" dirty="0">
                <a:latin typeface="Aptos" panose="020B0004020202020204" pitchFamily="34" charset="0"/>
                <a:cs typeface="Times New Roman" panose="02020603050405020304" pitchFamily="18" charset="0"/>
              </a:rPr>
              <a:t> digital </a:t>
            </a:r>
            <a:r>
              <a:rPr lang="fr-CH" sz="2000" dirty="0" err="1">
                <a:latin typeface="Aptos" panose="020B0004020202020204" pitchFamily="34" charset="0"/>
                <a:cs typeface="Times New Roman" panose="02020603050405020304" pitchFamily="18" charset="0"/>
              </a:rPr>
              <a:t>skills</a:t>
            </a:r>
            <a:r>
              <a:rPr lang="fr-CH" sz="2000" dirty="0">
                <a:latin typeface="Aptos" panose="020B0004020202020204" pitchFamily="34" charset="0"/>
                <a:cs typeface="Times New Roman" panose="02020603050405020304" pitchFamily="18" charset="0"/>
              </a:rPr>
              <a:t> </a:t>
            </a:r>
            <a:r>
              <a:rPr lang="fr-CH" sz="2000" dirty="0" err="1">
                <a:latin typeface="Aptos" panose="020B0004020202020204" pitchFamily="34" charset="0"/>
                <a:cs typeface="Times New Roman" panose="02020603050405020304" pitchFamily="18" charset="0"/>
              </a:rPr>
              <a:t>within</a:t>
            </a:r>
            <a:r>
              <a:rPr lang="fr-CH" sz="2000" dirty="0">
                <a:latin typeface="Aptos" panose="020B0004020202020204" pitchFamily="34" charset="0"/>
                <a:cs typeface="Times New Roman" panose="02020603050405020304" pitchFamily="18" charset="0"/>
              </a:rPr>
              <a:t> the </a:t>
            </a:r>
            <a:r>
              <a:rPr lang="fr-CH" sz="2000" dirty="0" err="1">
                <a:latin typeface="Aptos" panose="020B0004020202020204" pitchFamily="34" charset="0"/>
                <a:cs typeface="Times New Roman" panose="02020603050405020304" pitchFamily="18" charset="0"/>
              </a:rPr>
              <a:t>latest</a:t>
            </a:r>
            <a:r>
              <a:rPr lang="fr-CH" sz="2000" dirty="0">
                <a:latin typeface="Aptos" panose="020B0004020202020204" pitchFamily="34" charset="0"/>
                <a:cs typeface="Times New Roman" panose="02020603050405020304" pitchFamily="18" charset="0"/>
              </a:rPr>
              <a:t> </a:t>
            </a:r>
            <a:r>
              <a:rPr lang="fr-CH" sz="2000" dirty="0" err="1">
                <a:latin typeface="Aptos" panose="020B0004020202020204" pitchFamily="34" charset="0"/>
                <a:cs typeface="Times New Roman" panose="02020603050405020304" pitchFamily="18" charset="0"/>
              </a:rPr>
              <a:t>PgB</a:t>
            </a:r>
            <a:r>
              <a:rPr lang="fr-CH" sz="2000" dirty="0">
                <a:latin typeface="Aptos" panose="020B0004020202020204" pitchFamily="34" charset="0"/>
                <a:cs typeface="Times New Roman" panose="02020603050405020304" pitchFamily="18" charset="0"/>
              </a:rPr>
              <a:t>, association </a:t>
            </a:r>
            <a:r>
              <a:rPr lang="fr-CH" sz="2000" dirty="0" err="1">
                <a:latin typeface="Aptos" panose="020B0004020202020204" pitchFamily="34" charset="0"/>
                <a:cs typeface="Times New Roman" panose="02020603050405020304" pitchFamily="18" charset="0"/>
              </a:rPr>
              <a:t>with</a:t>
            </a:r>
            <a:r>
              <a:rPr lang="fr-CH" sz="2000" dirty="0">
                <a:latin typeface="Aptos" panose="020B0004020202020204" pitchFamily="34" charset="0"/>
                <a:cs typeface="Times New Roman" panose="02020603050405020304" pitchFamily="18" charset="0"/>
              </a:rPr>
              <a:t> </a:t>
            </a:r>
            <a:r>
              <a:rPr lang="fr-CH" sz="2000" dirty="0" err="1">
                <a:latin typeface="Aptos" panose="020B0004020202020204" pitchFamily="34" charset="0"/>
                <a:cs typeface="Times New Roman" panose="02020603050405020304" pitchFamily="18" charset="0"/>
              </a:rPr>
              <a:t>generative</a:t>
            </a:r>
            <a:r>
              <a:rPr lang="fr-CH" sz="2000" dirty="0">
                <a:latin typeface="Aptos" panose="020B0004020202020204" pitchFamily="34" charset="0"/>
                <a:cs typeface="Times New Roman" panose="02020603050405020304" pitchFamily="18" charset="0"/>
              </a:rPr>
              <a:t> AI)</a:t>
            </a:r>
          </a:p>
          <a:p>
            <a:pPr marL="285750" indent="-285750">
              <a:buFontTx/>
              <a:buChar char="-"/>
            </a:pPr>
            <a:r>
              <a:rPr lang="fr-CH" sz="2000" dirty="0">
                <a:latin typeface="Aptos" panose="020B0004020202020204" pitchFamily="34" charset="0"/>
                <a:cs typeface="Times New Roman" panose="02020603050405020304" pitchFamily="18" charset="0"/>
              </a:rPr>
              <a:t>OER are </a:t>
            </a:r>
            <a:r>
              <a:rPr lang="fr-CH" sz="2000" dirty="0" err="1">
                <a:latin typeface="Aptos" panose="020B0004020202020204" pitchFamily="34" charset="0"/>
                <a:cs typeface="Times New Roman" panose="02020603050405020304" pitchFamily="18" charset="0"/>
              </a:rPr>
              <a:t>sometimes</a:t>
            </a:r>
            <a:r>
              <a:rPr lang="fr-CH" sz="2000" dirty="0">
                <a:latin typeface="Aptos" panose="020B0004020202020204" pitchFamily="34" charset="0"/>
                <a:cs typeface="Times New Roman" panose="02020603050405020304" pitchFamily="18" charset="0"/>
              </a:rPr>
              <a:t> </a:t>
            </a:r>
            <a:r>
              <a:rPr lang="fr-CH" sz="2000" dirty="0" err="1">
                <a:latin typeface="Aptos" panose="020B0004020202020204" pitchFamily="34" charset="0"/>
                <a:cs typeface="Times New Roman" panose="02020603050405020304" pitchFamily="18" charset="0"/>
              </a:rPr>
              <a:t>assimilated</a:t>
            </a:r>
            <a:r>
              <a:rPr lang="fr-CH" sz="2000" dirty="0">
                <a:latin typeface="Aptos" panose="020B0004020202020204" pitchFamily="34" charset="0"/>
                <a:cs typeface="Times New Roman" panose="02020603050405020304" pitchFamily="18" charset="0"/>
              </a:rPr>
              <a:t> to </a:t>
            </a:r>
            <a:r>
              <a:rPr lang="fr-CH" sz="2000" dirty="0" err="1">
                <a:latin typeface="Aptos" panose="020B0004020202020204" pitchFamily="34" charset="0"/>
                <a:cs typeface="Times New Roman" panose="02020603050405020304" pitchFamily="18" charset="0"/>
              </a:rPr>
              <a:t>MOOCs</a:t>
            </a:r>
            <a:endParaRPr lang="fr-CH" sz="2000" dirty="0">
              <a:latin typeface="Aptos" panose="020B0004020202020204" pitchFamily="34" charset="0"/>
              <a:cs typeface="Times New Roman" panose="02020603050405020304" pitchFamily="18" charset="0"/>
            </a:endParaRPr>
          </a:p>
          <a:p>
            <a:pPr marL="285750" indent="-285750">
              <a:buFontTx/>
              <a:buChar char="-"/>
            </a:pPr>
            <a:r>
              <a:rPr lang="fr-CH" sz="2000" dirty="0" err="1">
                <a:latin typeface="Aptos" panose="020B0004020202020204" pitchFamily="34" charset="0"/>
                <a:cs typeface="Times New Roman" panose="02020603050405020304" pitchFamily="18" charset="0"/>
              </a:rPr>
              <a:t>Considerations</a:t>
            </a:r>
            <a:r>
              <a:rPr lang="fr-CH" sz="2000" dirty="0">
                <a:latin typeface="Aptos" panose="020B0004020202020204" pitchFamily="34" charset="0"/>
                <a:cs typeface="Times New Roman" panose="02020603050405020304" pitchFamily="18" charset="0"/>
              </a:rPr>
              <a:t> </a:t>
            </a:r>
            <a:r>
              <a:rPr lang="fr-CH" sz="2000" dirty="0" err="1">
                <a:latin typeface="Aptos" panose="020B0004020202020204" pitchFamily="34" charset="0"/>
                <a:cs typeface="Times New Roman" panose="02020603050405020304" pitchFamily="18" charset="0"/>
              </a:rPr>
              <a:t>around</a:t>
            </a:r>
            <a:r>
              <a:rPr lang="fr-CH" sz="2000" dirty="0">
                <a:latin typeface="Aptos" panose="020B0004020202020204" pitchFamily="34" charset="0"/>
                <a:cs typeface="Times New Roman" panose="02020603050405020304" pitchFamily="18" charset="0"/>
              </a:rPr>
              <a:t> </a:t>
            </a:r>
            <a:r>
              <a:rPr lang="fr-CH" sz="2000" dirty="0" err="1">
                <a:latin typeface="Aptos" panose="020B0004020202020204" pitchFamily="34" charset="0"/>
                <a:cs typeface="Times New Roman" panose="02020603050405020304" pitchFamily="18" charset="0"/>
              </a:rPr>
              <a:t>teaching</a:t>
            </a:r>
            <a:endParaRPr lang="fr-CH" sz="2000" dirty="0">
              <a:latin typeface="Aptos" panose="020B0004020202020204" pitchFamily="34" charset="0"/>
              <a:cs typeface="Times New Roman" panose="02020603050405020304" pitchFamily="18" charset="0"/>
            </a:endParaRPr>
          </a:p>
        </p:txBody>
      </p:sp>
      <p:pic>
        <p:nvPicPr>
          <p:cNvPr id="3" name="Graphique 2" descr="Case cochée avec un remplissage uni">
            <a:extLst>
              <a:ext uri="{FF2B5EF4-FFF2-40B4-BE49-F238E27FC236}">
                <a16:creationId xmlns:a16="http://schemas.microsoft.com/office/drawing/2014/main" id="{1FBA8576-2D73-4B67-8971-4148A6FE6C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50142" y="2178465"/>
            <a:ext cx="914400" cy="914400"/>
          </a:xfrm>
          <a:prstGeom prst="rect">
            <a:avLst/>
          </a:prstGeom>
        </p:spPr>
      </p:pic>
      <p:sp>
        <p:nvSpPr>
          <p:cNvPr id="4" name="ZoneTexte 3">
            <a:extLst>
              <a:ext uri="{FF2B5EF4-FFF2-40B4-BE49-F238E27FC236}">
                <a16:creationId xmlns:a16="http://schemas.microsoft.com/office/drawing/2014/main" id="{B71C9E2B-4470-EA4B-359F-A5ACE1F14C21}"/>
              </a:ext>
            </a:extLst>
          </p:cNvPr>
          <p:cNvSpPr txBox="1"/>
          <p:nvPr/>
        </p:nvSpPr>
        <p:spPr>
          <a:xfrm>
            <a:off x="1085850" y="1371600"/>
            <a:ext cx="9589770" cy="923330"/>
          </a:xfrm>
          <a:prstGeom prst="rect">
            <a:avLst/>
          </a:prstGeom>
          <a:noFill/>
        </p:spPr>
        <p:txBody>
          <a:bodyPr wrap="square" rtlCol="0">
            <a:spAutoFit/>
          </a:bodyPr>
          <a:lstStyle/>
          <a:p>
            <a:r>
              <a:rPr lang="fr-FR" i="1" dirty="0" err="1"/>
              <a:t>Advocacy</a:t>
            </a:r>
            <a:r>
              <a:rPr lang="fr-FR" i="1" dirty="0"/>
              <a:t> </a:t>
            </a:r>
            <a:r>
              <a:rPr lang="fr-FR" i="1" dirty="0" err="1"/>
              <a:t>within</a:t>
            </a:r>
            <a:r>
              <a:rPr lang="fr-FR" i="1" dirty="0"/>
              <a:t> the institution to </a:t>
            </a:r>
            <a:r>
              <a:rPr lang="fr-FR" i="1" dirty="0" err="1"/>
              <a:t>promote</a:t>
            </a:r>
            <a:r>
              <a:rPr lang="fr-FR" i="1" dirty="0"/>
              <a:t> OER as part of Open Science</a:t>
            </a:r>
          </a:p>
          <a:p>
            <a:r>
              <a:rPr lang="fr-FR" i="1" dirty="0"/>
              <a:t>OER </a:t>
            </a:r>
            <a:r>
              <a:rPr lang="fr-FR" i="1" dirty="0" err="1"/>
              <a:t>embassy</a:t>
            </a:r>
            <a:r>
              <a:rPr lang="fr-FR" i="1" dirty="0"/>
              <a:t> : position the </a:t>
            </a:r>
            <a:r>
              <a:rPr lang="fr-FR" i="1" dirty="0" err="1"/>
              <a:t>library</a:t>
            </a:r>
            <a:r>
              <a:rPr lang="fr-FR" i="1" dirty="0"/>
              <a:t> as a </a:t>
            </a:r>
            <a:r>
              <a:rPr lang="en-GB" i="1" dirty="0"/>
              <a:t>place</a:t>
            </a:r>
            <a:r>
              <a:rPr lang="fr-FR" i="1" dirty="0"/>
              <a:t> to </a:t>
            </a:r>
            <a:r>
              <a:rPr lang="fr-FR" i="1" dirty="0" err="1"/>
              <a:t>ask</a:t>
            </a:r>
            <a:r>
              <a:rPr lang="fr-FR" i="1" dirty="0"/>
              <a:t> about OER, </a:t>
            </a:r>
            <a:r>
              <a:rPr lang="fr-FR" i="1" dirty="0" err="1"/>
              <a:t>create</a:t>
            </a:r>
            <a:r>
              <a:rPr lang="fr-FR" i="1" dirty="0"/>
              <a:t> OER, </a:t>
            </a:r>
            <a:r>
              <a:rPr lang="fr-FR" i="1" dirty="0" err="1"/>
              <a:t>share</a:t>
            </a:r>
            <a:r>
              <a:rPr lang="fr-FR" i="1" dirty="0"/>
              <a:t> OER, etc. (</a:t>
            </a:r>
            <a:r>
              <a:rPr lang="fr-FR" i="1" dirty="0" err="1"/>
              <a:t>whether</a:t>
            </a:r>
            <a:r>
              <a:rPr lang="fr-FR" i="1" dirty="0"/>
              <a:t> </a:t>
            </a:r>
            <a:r>
              <a:rPr lang="fr-FR" i="1" dirty="0" err="1"/>
              <a:t>this</a:t>
            </a:r>
            <a:r>
              <a:rPr lang="fr-FR" i="1" dirty="0"/>
              <a:t> position </a:t>
            </a:r>
            <a:r>
              <a:rPr lang="fr-FR" i="1" dirty="0" err="1"/>
              <a:t>is</a:t>
            </a:r>
            <a:r>
              <a:rPr lang="fr-FR" i="1" dirty="0"/>
              <a:t> </a:t>
            </a:r>
            <a:r>
              <a:rPr lang="fr-FR" i="1" dirty="0" err="1"/>
              <a:t>officially</a:t>
            </a:r>
            <a:r>
              <a:rPr lang="fr-FR" i="1" dirty="0"/>
              <a:t> </a:t>
            </a:r>
            <a:r>
              <a:rPr lang="fr-FR" i="1" dirty="0" err="1"/>
              <a:t>attributed</a:t>
            </a:r>
            <a:r>
              <a:rPr lang="fr-FR" i="1" dirty="0"/>
              <a:t> by the institution or if </a:t>
            </a:r>
            <a:r>
              <a:rPr lang="fr-FR" i="1" dirty="0" err="1"/>
              <a:t>it</a:t>
            </a:r>
            <a:r>
              <a:rPr lang="fr-FR" i="1" dirty="0"/>
              <a:t> </a:t>
            </a:r>
            <a:r>
              <a:rPr lang="fr-FR" i="1" dirty="0" err="1"/>
              <a:t>is</a:t>
            </a:r>
            <a:r>
              <a:rPr lang="fr-FR" i="1" dirty="0"/>
              <a:t> ‘de facto’)</a:t>
            </a:r>
          </a:p>
        </p:txBody>
      </p:sp>
    </p:spTree>
    <p:extLst>
      <p:ext uri="{BB962C8B-B14F-4D97-AF65-F5344CB8AC3E}">
        <p14:creationId xmlns:p14="http://schemas.microsoft.com/office/powerpoint/2010/main" val="4067541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AFF75-9749-FFAA-84B1-F8A4D4F62B5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F775F4F-1F99-BC6D-B655-2C7B4A1E7A68}"/>
              </a:ext>
            </a:extLst>
          </p:cNvPr>
          <p:cNvSpPr>
            <a:spLocks noGrp="1"/>
          </p:cNvSpPr>
          <p:nvPr>
            <p:ph type="title"/>
          </p:nvPr>
        </p:nvSpPr>
        <p:spPr/>
        <p:txBody>
          <a:bodyPr>
            <a:normAutofit/>
          </a:bodyPr>
          <a:lstStyle/>
          <a:p>
            <a:r>
              <a:rPr lang="fr-FR" sz="3200" dirty="0"/>
              <a:t>6. OER </a:t>
            </a:r>
            <a:r>
              <a:rPr lang="fr-FR" sz="3200" dirty="0" err="1"/>
              <a:t>co-creation</a:t>
            </a:r>
            <a:r>
              <a:rPr lang="fr-FR" sz="3200" dirty="0"/>
              <a:t> and OER </a:t>
            </a:r>
            <a:r>
              <a:rPr lang="fr-FR" sz="3200" dirty="0" err="1"/>
              <a:t>project</a:t>
            </a:r>
            <a:r>
              <a:rPr lang="fr-FR" sz="3200" dirty="0"/>
              <a:t> (</a:t>
            </a:r>
            <a:r>
              <a:rPr lang="fr-FR" sz="3200" dirty="0" err="1"/>
              <a:t>co</a:t>
            </a:r>
            <a:r>
              <a:rPr lang="fr-FR" sz="3200" dirty="0"/>
              <a:t>-curation)</a:t>
            </a:r>
          </a:p>
        </p:txBody>
      </p:sp>
      <p:sp>
        <p:nvSpPr>
          <p:cNvPr id="4" name="Espace réservé du numéro de diapositive 3">
            <a:extLst>
              <a:ext uri="{FF2B5EF4-FFF2-40B4-BE49-F238E27FC236}">
                <a16:creationId xmlns:a16="http://schemas.microsoft.com/office/drawing/2014/main" id="{6A48134D-41E4-4B33-DCF7-09ADA0586BFB}"/>
              </a:ext>
            </a:extLst>
          </p:cNvPr>
          <p:cNvSpPr>
            <a:spLocks noGrp="1"/>
          </p:cNvSpPr>
          <p:nvPr>
            <p:ph type="sldNum" sz="quarter" idx="12"/>
          </p:nvPr>
        </p:nvSpPr>
        <p:spPr/>
        <p:txBody>
          <a:bodyPr/>
          <a:lstStyle/>
          <a:p>
            <a:fld id="{7CBFE581-B952-5C44-B14D-46AE04B2BB44}" type="slidenum">
              <a:rPr lang="fr-FR" smtClean="0"/>
              <a:t>28</a:t>
            </a:fld>
            <a:endParaRPr lang="fr-FR"/>
          </a:p>
        </p:txBody>
      </p:sp>
      <p:sp>
        <p:nvSpPr>
          <p:cNvPr id="8" name="Espace réservé du contenu 2">
            <a:extLst>
              <a:ext uri="{FF2B5EF4-FFF2-40B4-BE49-F238E27FC236}">
                <a16:creationId xmlns:a16="http://schemas.microsoft.com/office/drawing/2014/main" id="{E94ECB42-53CF-B9F9-E17E-C8E4E0B479E9}"/>
              </a:ext>
            </a:extLst>
          </p:cNvPr>
          <p:cNvSpPr txBox="1">
            <a:spLocks/>
          </p:cNvSpPr>
          <p:nvPr/>
        </p:nvSpPr>
        <p:spPr>
          <a:xfrm>
            <a:off x="1013691" y="2298794"/>
            <a:ext cx="5082309" cy="4486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7977" indent="0">
              <a:spcBef>
                <a:spcPts val="1412"/>
              </a:spcBef>
              <a:buClr>
                <a:srgbClr val="000000"/>
              </a:buClr>
              <a:buSzPct val="45000"/>
              <a:buFont typeface="Arial" panose="020B0604020202020204" pitchFamily="34" charset="0"/>
              <a:buNone/>
            </a:pPr>
            <a:r>
              <a:rPr lang="fr-FR" spc="-1" dirty="0" err="1">
                <a:solidFill>
                  <a:srgbClr val="000000"/>
                </a:solidFill>
                <a:latin typeface="ChaletBookTT"/>
              </a:rPr>
              <a:t>Skills</a:t>
            </a:r>
            <a:r>
              <a:rPr lang="fr-FR" spc="-1" dirty="0">
                <a:solidFill>
                  <a:srgbClr val="000000"/>
                </a:solidFill>
                <a:latin typeface="ChaletBookTT"/>
              </a:rPr>
              <a:t> : </a:t>
            </a:r>
          </a:p>
          <a:p>
            <a:pPr marL="259232" indent="-259232">
              <a:buFontTx/>
              <a:buChar char="-"/>
            </a:pPr>
            <a:endParaRPr lang="fr-FR" dirty="0">
              <a:highlight>
                <a:srgbClr val="FFFF00"/>
              </a:highlight>
            </a:endParaRPr>
          </a:p>
          <a:p>
            <a:pPr marL="391910" indent="-293933">
              <a:spcBef>
                <a:spcPts val="1412"/>
              </a:spcBef>
              <a:buClr>
                <a:srgbClr val="000000"/>
              </a:buClr>
              <a:buSzPct val="45000"/>
              <a:buFont typeface="Wingdings" charset="2"/>
              <a:buChar char=""/>
            </a:pPr>
            <a:endParaRPr lang="fr-FR" spc="-1" dirty="0">
              <a:solidFill>
                <a:srgbClr val="000000"/>
              </a:solidFill>
              <a:latin typeface="ChaletBookTT"/>
            </a:endParaRPr>
          </a:p>
        </p:txBody>
      </p:sp>
      <p:sp>
        <p:nvSpPr>
          <p:cNvPr id="9" name="Espace réservé du numéro de diapositive 3">
            <a:extLst>
              <a:ext uri="{FF2B5EF4-FFF2-40B4-BE49-F238E27FC236}">
                <a16:creationId xmlns:a16="http://schemas.microsoft.com/office/drawing/2014/main" id="{76177E65-B1CF-4680-7F62-F083BF948E83}"/>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BFE581-B952-5C44-B14D-46AE04B2BB44}" type="slidenum">
              <a:rPr lang="fr-FR" smtClean="0"/>
              <a:pPr/>
              <a:t>28</a:t>
            </a:fld>
            <a:endParaRPr lang="fr-FR"/>
          </a:p>
        </p:txBody>
      </p:sp>
      <p:sp>
        <p:nvSpPr>
          <p:cNvPr id="10" name="ZoneTexte 9">
            <a:extLst>
              <a:ext uri="{FF2B5EF4-FFF2-40B4-BE49-F238E27FC236}">
                <a16:creationId xmlns:a16="http://schemas.microsoft.com/office/drawing/2014/main" id="{4104DA95-C0D3-8F0B-7AA7-6D2CF808CB8F}"/>
              </a:ext>
            </a:extLst>
          </p:cNvPr>
          <p:cNvSpPr txBox="1"/>
          <p:nvPr/>
        </p:nvSpPr>
        <p:spPr>
          <a:xfrm>
            <a:off x="6271491" y="2305615"/>
            <a:ext cx="5082309" cy="2369880"/>
          </a:xfrm>
          <a:prstGeom prst="rect">
            <a:avLst/>
          </a:prstGeom>
          <a:noFill/>
        </p:spPr>
        <p:txBody>
          <a:bodyPr wrap="square">
            <a:spAutoFit/>
          </a:bodyPr>
          <a:lstStyle/>
          <a:p>
            <a:r>
              <a:rPr lang="fr-CH" sz="2800" dirty="0">
                <a:effectLst/>
                <a:latin typeface="Aptos" panose="020B0004020202020204" pitchFamily="34" charset="0"/>
                <a:ea typeface="Aptos" panose="020B0004020202020204" pitchFamily="34" charset="0"/>
                <a:cs typeface="Times New Roman" panose="02020603050405020304" pitchFamily="18" charset="0"/>
              </a:rPr>
              <a:t>Challenges</a:t>
            </a:r>
          </a:p>
          <a:p>
            <a:pPr marL="285750" indent="-285750">
              <a:buFontTx/>
              <a:buChar char="-"/>
            </a:pPr>
            <a:r>
              <a:rPr lang="fr-CH" sz="2000" dirty="0">
                <a:latin typeface="Aptos" panose="020B0004020202020204" pitchFamily="34" charset="0"/>
                <a:cs typeface="Times New Roman" panose="02020603050405020304" pitchFamily="18" charset="0"/>
              </a:rPr>
              <a:t>For </a:t>
            </a:r>
            <a:r>
              <a:rPr lang="fr-CH" sz="2000" dirty="0" err="1">
                <a:latin typeface="Aptos" panose="020B0004020202020204" pitchFamily="34" charset="0"/>
                <a:cs typeface="Times New Roman" panose="02020603050405020304" pitchFamily="18" charset="0"/>
              </a:rPr>
              <a:t>this</a:t>
            </a:r>
            <a:r>
              <a:rPr lang="fr-CH" sz="2000" dirty="0">
                <a:latin typeface="Aptos" panose="020B0004020202020204" pitchFamily="34" charset="0"/>
                <a:cs typeface="Times New Roman" panose="02020603050405020304" pitchFamily="18" charset="0"/>
              </a:rPr>
              <a:t> </a:t>
            </a:r>
            <a:r>
              <a:rPr lang="fr-CH" sz="2000" dirty="0" err="1">
                <a:latin typeface="Aptos" panose="020B0004020202020204" pitchFamily="34" charset="0"/>
                <a:cs typeface="Times New Roman" panose="02020603050405020304" pitchFamily="18" charset="0"/>
              </a:rPr>
              <a:t>role</a:t>
            </a:r>
            <a:r>
              <a:rPr lang="fr-CH" sz="2000" dirty="0">
                <a:latin typeface="Aptos" panose="020B0004020202020204" pitchFamily="34" charset="0"/>
                <a:cs typeface="Times New Roman" panose="02020603050405020304" pitchFamily="18" charset="0"/>
              </a:rPr>
              <a:t>, </a:t>
            </a:r>
            <a:r>
              <a:rPr lang="fr-CH" sz="2000" dirty="0" err="1">
                <a:latin typeface="Aptos" panose="020B0004020202020204" pitchFamily="34" charset="0"/>
                <a:cs typeface="Times New Roman" panose="02020603050405020304" pitchFamily="18" charset="0"/>
              </a:rPr>
              <a:t>libraries</a:t>
            </a:r>
            <a:r>
              <a:rPr lang="fr-CH" sz="2000" dirty="0">
                <a:latin typeface="Aptos" panose="020B0004020202020204" pitchFamily="34" charset="0"/>
                <a:cs typeface="Times New Roman" panose="02020603050405020304" pitchFamily="18" charset="0"/>
              </a:rPr>
              <a:t> </a:t>
            </a:r>
            <a:r>
              <a:rPr lang="fr-CH" sz="2000" dirty="0" err="1">
                <a:latin typeface="Aptos" panose="020B0004020202020204" pitchFamily="34" charset="0"/>
                <a:cs typeface="Times New Roman" panose="02020603050405020304" pitchFamily="18" charset="0"/>
              </a:rPr>
              <a:t>need</a:t>
            </a:r>
            <a:r>
              <a:rPr lang="fr-CH" sz="2000" dirty="0">
                <a:latin typeface="Aptos" panose="020B0004020202020204" pitchFamily="34" charset="0"/>
                <a:cs typeface="Times New Roman" panose="02020603050405020304" pitchFamily="18" charset="0"/>
              </a:rPr>
              <a:t> to </a:t>
            </a:r>
            <a:r>
              <a:rPr lang="fr-CH" sz="2000" dirty="0" err="1">
                <a:latin typeface="Aptos" panose="020B0004020202020204" pitchFamily="34" charset="0"/>
                <a:cs typeface="Times New Roman" panose="02020603050405020304" pitchFamily="18" charset="0"/>
              </a:rPr>
              <a:t>be</a:t>
            </a:r>
            <a:r>
              <a:rPr lang="fr-CH" sz="2000" dirty="0">
                <a:latin typeface="Aptos" panose="020B0004020202020204" pitchFamily="34" charset="0"/>
                <a:cs typeface="Times New Roman" panose="02020603050405020304" pitchFamily="18" charset="0"/>
              </a:rPr>
              <a:t> at the </a:t>
            </a:r>
            <a:r>
              <a:rPr lang="fr-CH" sz="2000" dirty="0" err="1">
                <a:latin typeface="Aptos" panose="020B0004020202020204" pitchFamily="34" charset="0"/>
                <a:cs typeface="Times New Roman" panose="02020603050405020304" pitchFamily="18" charset="0"/>
              </a:rPr>
              <a:t>forefront</a:t>
            </a:r>
            <a:r>
              <a:rPr lang="fr-CH" sz="2000" dirty="0">
                <a:latin typeface="Aptos" panose="020B0004020202020204" pitchFamily="34" charset="0"/>
                <a:cs typeface="Times New Roman" panose="02020603050405020304" pitchFamily="18" charset="0"/>
              </a:rPr>
              <a:t> of OER </a:t>
            </a:r>
            <a:r>
              <a:rPr lang="fr-CH" sz="2000" dirty="0" err="1">
                <a:latin typeface="Aptos" panose="020B0004020202020204" pitchFamily="34" charset="0"/>
                <a:cs typeface="Times New Roman" panose="02020603050405020304" pitchFamily="18" charset="0"/>
              </a:rPr>
              <a:t>within</a:t>
            </a:r>
            <a:r>
              <a:rPr lang="fr-CH" sz="2000" dirty="0">
                <a:latin typeface="Aptos" panose="020B0004020202020204" pitchFamily="34" charset="0"/>
                <a:cs typeface="Times New Roman" panose="02020603050405020304" pitchFamily="18" charset="0"/>
              </a:rPr>
              <a:t> the institution</a:t>
            </a:r>
          </a:p>
          <a:p>
            <a:pPr marL="285750" indent="-285750">
              <a:buFontTx/>
              <a:buChar char="-"/>
            </a:pPr>
            <a:r>
              <a:rPr lang="fr-CH" sz="2000" dirty="0">
                <a:latin typeface="Aptos" panose="020B0004020202020204" pitchFamily="34" charset="0"/>
                <a:cs typeface="Times New Roman" panose="02020603050405020304" pitchFamily="18" charset="0"/>
              </a:rPr>
              <a:t>It </a:t>
            </a:r>
            <a:r>
              <a:rPr lang="fr-CH" sz="2000" dirty="0" err="1">
                <a:latin typeface="Aptos" panose="020B0004020202020204" pitchFamily="34" charset="0"/>
                <a:cs typeface="Times New Roman" panose="02020603050405020304" pitchFamily="18" charset="0"/>
              </a:rPr>
              <a:t>is</a:t>
            </a:r>
            <a:r>
              <a:rPr lang="fr-CH" sz="2000" dirty="0">
                <a:latin typeface="Aptos" panose="020B0004020202020204" pitchFamily="34" charset="0"/>
                <a:cs typeface="Times New Roman" panose="02020603050405020304" pitchFamily="18" charset="0"/>
              </a:rPr>
              <a:t> a new </a:t>
            </a:r>
            <a:r>
              <a:rPr lang="fr-CH" sz="2000" dirty="0" err="1">
                <a:latin typeface="Aptos" panose="020B0004020202020204" pitchFamily="34" charset="0"/>
                <a:cs typeface="Times New Roman" panose="02020603050405020304" pitchFamily="18" charset="0"/>
              </a:rPr>
              <a:t>role</a:t>
            </a:r>
            <a:r>
              <a:rPr lang="fr-CH" sz="2000" dirty="0">
                <a:latin typeface="Aptos" panose="020B0004020202020204" pitchFamily="34" charset="0"/>
                <a:cs typeface="Times New Roman" panose="02020603050405020304" pitchFamily="18" charset="0"/>
              </a:rPr>
              <a:t> for </a:t>
            </a:r>
            <a:r>
              <a:rPr lang="fr-CH" sz="2000" dirty="0" err="1">
                <a:latin typeface="Aptos" panose="020B0004020202020204" pitchFamily="34" charset="0"/>
                <a:cs typeface="Times New Roman" panose="02020603050405020304" pitchFamily="18" charset="0"/>
              </a:rPr>
              <a:t>most</a:t>
            </a:r>
            <a:r>
              <a:rPr lang="fr-CH" sz="2000" dirty="0">
                <a:latin typeface="Aptos" panose="020B0004020202020204" pitchFamily="34" charset="0"/>
                <a:cs typeface="Times New Roman" panose="02020603050405020304" pitchFamily="18" charset="0"/>
              </a:rPr>
              <a:t> </a:t>
            </a:r>
            <a:r>
              <a:rPr lang="fr-CH" sz="2000" dirty="0" err="1">
                <a:latin typeface="Aptos" panose="020B0004020202020204" pitchFamily="34" charset="0"/>
                <a:cs typeface="Times New Roman" panose="02020603050405020304" pitchFamily="18" charset="0"/>
              </a:rPr>
              <a:t>libraries</a:t>
            </a:r>
            <a:r>
              <a:rPr lang="fr-CH" sz="2000" dirty="0">
                <a:latin typeface="Aptos" panose="020B0004020202020204" pitchFamily="34" charset="0"/>
                <a:cs typeface="Times New Roman" panose="02020603050405020304" pitchFamily="18" charset="0"/>
              </a:rPr>
              <a:t> to </a:t>
            </a:r>
            <a:r>
              <a:rPr lang="fr-CH" sz="2000" dirty="0" err="1">
                <a:latin typeface="Aptos" panose="020B0004020202020204" pitchFamily="34" charset="0"/>
                <a:cs typeface="Times New Roman" panose="02020603050405020304" pitchFamily="18" charset="0"/>
              </a:rPr>
              <a:t>be</a:t>
            </a:r>
            <a:r>
              <a:rPr lang="fr-CH" sz="2000" dirty="0">
                <a:latin typeface="Aptos" panose="020B0004020202020204" pitchFamily="34" charset="0"/>
                <a:cs typeface="Times New Roman" panose="02020603050405020304" pitchFamily="18" charset="0"/>
              </a:rPr>
              <a:t> </a:t>
            </a:r>
            <a:r>
              <a:rPr lang="fr-CH" sz="2000" dirty="0" err="1">
                <a:latin typeface="Aptos" panose="020B0004020202020204" pitchFamily="34" charset="0"/>
                <a:cs typeface="Times New Roman" panose="02020603050405020304" pitchFamily="18" charset="0"/>
              </a:rPr>
              <a:t>involved</a:t>
            </a:r>
            <a:r>
              <a:rPr lang="fr-CH" sz="2000" dirty="0">
                <a:latin typeface="Aptos" panose="020B0004020202020204" pitchFamily="34" charset="0"/>
                <a:cs typeface="Times New Roman" panose="02020603050405020304" pitchFamily="18" charset="0"/>
              </a:rPr>
              <a:t> as content editors</a:t>
            </a:r>
          </a:p>
          <a:p>
            <a:pPr marL="285750" indent="-285750">
              <a:buFontTx/>
              <a:buChar char="-"/>
            </a:pPr>
            <a:r>
              <a:rPr lang="fr-CH" sz="2000" dirty="0" err="1">
                <a:latin typeface="Aptos" panose="020B0004020202020204" pitchFamily="34" charset="0"/>
                <a:cs typeface="Times New Roman" panose="02020603050405020304" pitchFamily="18" charset="0"/>
              </a:rPr>
              <a:t>Potentially</a:t>
            </a:r>
            <a:r>
              <a:rPr lang="fr-CH" sz="2000" dirty="0">
                <a:latin typeface="Aptos" panose="020B0004020202020204" pitchFamily="34" charset="0"/>
                <a:cs typeface="Times New Roman" panose="02020603050405020304" pitchFamily="18" charset="0"/>
              </a:rPr>
              <a:t> </a:t>
            </a:r>
            <a:r>
              <a:rPr lang="fr-CH" sz="2000" dirty="0" err="1">
                <a:latin typeface="Aptos" panose="020B0004020202020204" pitchFamily="34" charset="0"/>
                <a:cs typeface="Times New Roman" panose="02020603050405020304" pitchFamily="18" charset="0"/>
              </a:rPr>
              <a:t>managing</a:t>
            </a:r>
            <a:r>
              <a:rPr lang="fr-CH" sz="2000" dirty="0">
                <a:latin typeface="Aptos" panose="020B0004020202020204" pitchFamily="34" charset="0"/>
                <a:cs typeface="Times New Roman" panose="02020603050405020304" pitchFamily="18" charset="0"/>
              </a:rPr>
              <a:t> </a:t>
            </a:r>
            <a:r>
              <a:rPr lang="fr-CH" sz="2000" dirty="0" err="1">
                <a:latin typeface="Aptos" panose="020B0004020202020204" pitchFamily="34" charset="0"/>
                <a:cs typeface="Times New Roman" panose="02020603050405020304" pitchFamily="18" charset="0"/>
              </a:rPr>
              <a:t>funds</a:t>
            </a:r>
            <a:r>
              <a:rPr lang="fr-CH" sz="2000" dirty="0">
                <a:latin typeface="Aptos" panose="020B0004020202020204" pitchFamily="34" charset="0"/>
                <a:cs typeface="Times New Roman" panose="02020603050405020304" pitchFamily="18" charset="0"/>
              </a:rPr>
              <a:t> and </a:t>
            </a:r>
            <a:r>
              <a:rPr lang="fr-CH" sz="2000" dirty="0" err="1">
                <a:latin typeface="Aptos" panose="020B0004020202020204" pitchFamily="34" charset="0"/>
                <a:cs typeface="Times New Roman" panose="02020603050405020304" pitchFamily="18" charset="0"/>
              </a:rPr>
              <a:t>allocating</a:t>
            </a:r>
            <a:r>
              <a:rPr lang="fr-CH" sz="2000" dirty="0">
                <a:latin typeface="Aptos" panose="020B0004020202020204" pitchFamily="34" charset="0"/>
                <a:cs typeface="Times New Roman" panose="02020603050405020304" pitchFamily="18" charset="0"/>
              </a:rPr>
              <a:t> </a:t>
            </a:r>
            <a:r>
              <a:rPr lang="fr-CH" sz="2000" dirty="0" err="1">
                <a:latin typeface="Aptos" panose="020B0004020202020204" pitchFamily="34" charset="0"/>
                <a:cs typeface="Times New Roman" panose="02020603050405020304" pitchFamily="18" charset="0"/>
              </a:rPr>
              <a:t>resources</a:t>
            </a:r>
            <a:endParaRPr lang="fr-CH" sz="2000" dirty="0">
              <a:latin typeface="Aptos" panose="020B000402020202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944BCE3E-1EFB-9939-B89C-B42CB61E8E42}"/>
              </a:ext>
            </a:extLst>
          </p:cNvPr>
          <p:cNvSpPr txBox="1"/>
          <p:nvPr/>
        </p:nvSpPr>
        <p:spPr>
          <a:xfrm>
            <a:off x="1085850" y="1371600"/>
            <a:ext cx="9589770" cy="646331"/>
          </a:xfrm>
          <a:prstGeom prst="rect">
            <a:avLst/>
          </a:prstGeom>
          <a:noFill/>
        </p:spPr>
        <p:txBody>
          <a:bodyPr wrap="square" rtlCol="0">
            <a:spAutoFit/>
          </a:bodyPr>
          <a:lstStyle/>
          <a:p>
            <a:r>
              <a:rPr lang="fr-FR" i="1" dirty="0"/>
              <a:t>OER </a:t>
            </a:r>
            <a:r>
              <a:rPr lang="fr-FR" i="1" dirty="0" err="1"/>
              <a:t>co-creation</a:t>
            </a:r>
            <a:r>
              <a:rPr lang="fr-FR" i="1" dirty="0"/>
              <a:t> : </a:t>
            </a:r>
            <a:r>
              <a:rPr lang="fr-FR" i="1" dirty="0" err="1"/>
              <a:t>being</a:t>
            </a:r>
            <a:r>
              <a:rPr lang="fr-FR" i="1" dirty="0"/>
              <a:t> </a:t>
            </a:r>
            <a:r>
              <a:rPr lang="fr-FR" i="1" dirty="0" err="1"/>
              <a:t>actively</a:t>
            </a:r>
            <a:r>
              <a:rPr lang="fr-FR" i="1" dirty="0"/>
              <a:t> </a:t>
            </a:r>
            <a:r>
              <a:rPr lang="fr-FR" i="1" dirty="0" err="1"/>
              <a:t>involved</a:t>
            </a:r>
            <a:r>
              <a:rPr lang="fr-FR" i="1" dirty="0"/>
              <a:t> in the </a:t>
            </a:r>
            <a:r>
              <a:rPr lang="fr-FR" i="1" dirty="0" err="1"/>
              <a:t>creation</a:t>
            </a:r>
            <a:r>
              <a:rPr lang="fr-FR" i="1" dirty="0"/>
              <a:t> process of OER</a:t>
            </a:r>
          </a:p>
          <a:p>
            <a:r>
              <a:rPr lang="fr-FR" i="1" dirty="0"/>
              <a:t>OER </a:t>
            </a:r>
            <a:r>
              <a:rPr lang="fr-FR" i="1" dirty="0" err="1"/>
              <a:t>project</a:t>
            </a:r>
            <a:r>
              <a:rPr lang="fr-FR" i="1" dirty="0"/>
              <a:t> curation : select, </a:t>
            </a:r>
            <a:r>
              <a:rPr lang="fr-FR" i="1" dirty="0" err="1"/>
              <a:t>fund</a:t>
            </a:r>
            <a:r>
              <a:rPr lang="fr-FR" i="1" dirty="0"/>
              <a:t>, </a:t>
            </a:r>
            <a:r>
              <a:rPr lang="fr-FR" i="1" dirty="0" err="1"/>
              <a:t>coordinate</a:t>
            </a:r>
            <a:r>
              <a:rPr lang="fr-FR" i="1" dirty="0"/>
              <a:t> for OER </a:t>
            </a:r>
            <a:r>
              <a:rPr lang="fr-FR" i="1" dirty="0" err="1"/>
              <a:t>creation</a:t>
            </a:r>
            <a:r>
              <a:rPr lang="fr-FR" i="1" dirty="0"/>
              <a:t> </a:t>
            </a:r>
            <a:r>
              <a:rPr lang="fr-FR" i="1" dirty="0" err="1"/>
              <a:t>projects</a:t>
            </a:r>
            <a:r>
              <a:rPr lang="fr-FR" i="1" dirty="0"/>
              <a:t> (</a:t>
            </a:r>
            <a:r>
              <a:rPr lang="fr-FR" i="1" dirty="0" err="1"/>
              <a:t>example</a:t>
            </a:r>
            <a:r>
              <a:rPr lang="fr-FR" i="1" dirty="0"/>
              <a:t> </a:t>
            </a:r>
            <a:r>
              <a:rPr lang="fr-FR" i="1" dirty="0" err="1"/>
              <a:t>follows</a:t>
            </a:r>
            <a:r>
              <a:rPr lang="fr-FR" i="1" dirty="0"/>
              <a:t>)</a:t>
            </a:r>
          </a:p>
        </p:txBody>
      </p:sp>
      <p:pic>
        <p:nvPicPr>
          <p:cNvPr id="13" name="Graphique 12" descr="Point d’interrogation avec un remplissage uni">
            <a:extLst>
              <a:ext uri="{FF2B5EF4-FFF2-40B4-BE49-F238E27FC236}">
                <a16:creationId xmlns:a16="http://schemas.microsoft.com/office/drawing/2014/main" id="{319E41BE-2C38-E58A-75A8-99BFE8558D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75509" y="2208522"/>
            <a:ext cx="649333" cy="633004"/>
          </a:xfrm>
          <a:prstGeom prst="rect">
            <a:avLst/>
          </a:prstGeom>
        </p:spPr>
      </p:pic>
    </p:spTree>
    <p:extLst>
      <p:ext uri="{BB962C8B-B14F-4D97-AF65-F5344CB8AC3E}">
        <p14:creationId xmlns:p14="http://schemas.microsoft.com/office/powerpoint/2010/main" val="3643524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7197F-F6DF-123E-3765-6C677A8D52B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58ACF56-2E5C-419C-8AD7-B90F09BFEE44}"/>
              </a:ext>
            </a:extLst>
          </p:cNvPr>
          <p:cNvSpPr>
            <a:spLocks noGrp="1"/>
          </p:cNvSpPr>
          <p:nvPr>
            <p:ph type="title"/>
          </p:nvPr>
        </p:nvSpPr>
        <p:spPr/>
        <p:txBody>
          <a:bodyPr>
            <a:normAutofit/>
          </a:bodyPr>
          <a:lstStyle/>
          <a:p>
            <a:r>
              <a:rPr lang="fr-FR" sz="3200" dirty="0"/>
              <a:t>Support for OER </a:t>
            </a:r>
            <a:r>
              <a:rPr lang="fr-FR" sz="3200" dirty="0" err="1"/>
              <a:t>creation</a:t>
            </a:r>
            <a:r>
              <a:rPr lang="fr-FR" sz="3200" dirty="0"/>
              <a:t> and </a:t>
            </a:r>
            <a:r>
              <a:rPr lang="fr-FR" sz="3200" dirty="0" err="1"/>
              <a:t>project</a:t>
            </a:r>
            <a:r>
              <a:rPr lang="fr-FR" sz="3200" dirty="0"/>
              <a:t> curation</a:t>
            </a:r>
          </a:p>
        </p:txBody>
      </p:sp>
      <p:sp>
        <p:nvSpPr>
          <p:cNvPr id="4" name="Espace réservé du numéro de diapositive 3">
            <a:extLst>
              <a:ext uri="{FF2B5EF4-FFF2-40B4-BE49-F238E27FC236}">
                <a16:creationId xmlns:a16="http://schemas.microsoft.com/office/drawing/2014/main" id="{1D39C095-CED4-AFE8-5EA6-A80CD066D8C0}"/>
              </a:ext>
            </a:extLst>
          </p:cNvPr>
          <p:cNvSpPr>
            <a:spLocks noGrp="1"/>
          </p:cNvSpPr>
          <p:nvPr>
            <p:ph type="sldNum" sz="quarter" idx="12"/>
          </p:nvPr>
        </p:nvSpPr>
        <p:spPr/>
        <p:txBody>
          <a:bodyPr/>
          <a:lstStyle/>
          <a:p>
            <a:fld id="{7CBFE581-B952-5C44-B14D-46AE04B2BB44}" type="slidenum">
              <a:rPr lang="fr-FR" smtClean="0"/>
              <a:t>29</a:t>
            </a:fld>
            <a:endParaRPr lang="fr-FR"/>
          </a:p>
        </p:txBody>
      </p:sp>
      <p:pic>
        <p:nvPicPr>
          <p:cNvPr id="8" name="Image 7">
            <a:extLst>
              <a:ext uri="{FF2B5EF4-FFF2-40B4-BE49-F238E27FC236}">
                <a16:creationId xmlns:a16="http://schemas.microsoft.com/office/drawing/2014/main" id="{E663DF1F-71CA-B04E-21D9-B8870D75D6E0}"/>
              </a:ext>
            </a:extLst>
          </p:cNvPr>
          <p:cNvPicPr>
            <a:picLocks noChangeAspect="1"/>
          </p:cNvPicPr>
          <p:nvPr/>
        </p:nvPicPr>
        <p:blipFill>
          <a:blip r:embed="rId2"/>
          <a:stretch>
            <a:fillRect/>
          </a:stretch>
        </p:blipFill>
        <p:spPr>
          <a:xfrm>
            <a:off x="915393" y="1690688"/>
            <a:ext cx="10017065" cy="4807386"/>
          </a:xfrm>
          <a:prstGeom prst="rect">
            <a:avLst/>
          </a:prstGeom>
        </p:spPr>
      </p:pic>
    </p:spTree>
    <p:extLst>
      <p:ext uri="{BB962C8B-B14F-4D97-AF65-F5344CB8AC3E}">
        <p14:creationId xmlns:p14="http://schemas.microsoft.com/office/powerpoint/2010/main" val="1780047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AD25603-6655-566D-1794-8359DAA8ADB4}"/>
              </a:ext>
            </a:extLst>
          </p:cNvPr>
          <p:cNvSpPr>
            <a:spLocks noGrp="1"/>
          </p:cNvSpPr>
          <p:nvPr>
            <p:ph type="sldNum" sz="quarter" idx="12"/>
          </p:nvPr>
        </p:nvSpPr>
        <p:spPr/>
        <p:txBody>
          <a:bodyPr/>
          <a:lstStyle/>
          <a:p>
            <a:fld id="{7CBFE581-B952-5C44-B14D-46AE04B2BB44}" type="slidenum">
              <a:rPr lang="fr-FR" smtClean="0"/>
              <a:t>3</a:t>
            </a:fld>
            <a:endParaRPr lang="fr-FR"/>
          </a:p>
        </p:txBody>
      </p:sp>
      <p:sp>
        <p:nvSpPr>
          <p:cNvPr id="4" name="ZoneTexte 3">
            <a:extLst>
              <a:ext uri="{FF2B5EF4-FFF2-40B4-BE49-F238E27FC236}">
                <a16:creationId xmlns:a16="http://schemas.microsoft.com/office/drawing/2014/main" id="{BF2F74E9-1323-A27B-9DB3-C6BD0950642C}"/>
              </a:ext>
            </a:extLst>
          </p:cNvPr>
          <p:cNvSpPr txBox="1"/>
          <p:nvPr/>
        </p:nvSpPr>
        <p:spPr>
          <a:xfrm>
            <a:off x="456928" y="405396"/>
            <a:ext cx="11123512" cy="584775"/>
          </a:xfrm>
          <a:prstGeom prst="rect">
            <a:avLst/>
          </a:prstGeom>
          <a:noFill/>
        </p:spPr>
        <p:txBody>
          <a:bodyPr wrap="square" rtlCol="0">
            <a:spAutoFit/>
          </a:bodyPr>
          <a:lstStyle/>
          <a:p>
            <a:r>
              <a:rPr lang="en-US" sz="3200" dirty="0"/>
              <a:t>Where do Open Science and Open Education come from? </a:t>
            </a:r>
          </a:p>
        </p:txBody>
      </p:sp>
      <p:grpSp>
        <p:nvGrpSpPr>
          <p:cNvPr id="6" name="Zone de dessin 15">
            <a:extLst>
              <a:ext uri="{FF2B5EF4-FFF2-40B4-BE49-F238E27FC236}">
                <a16:creationId xmlns:a16="http://schemas.microsoft.com/office/drawing/2014/main" id="{CA6CB06B-F793-D0A0-6279-B71248E4948E}"/>
              </a:ext>
            </a:extLst>
          </p:cNvPr>
          <p:cNvGrpSpPr/>
          <p:nvPr/>
        </p:nvGrpSpPr>
        <p:grpSpPr>
          <a:xfrm>
            <a:off x="611560" y="1242786"/>
            <a:ext cx="11384282" cy="5084630"/>
            <a:chOff x="0" y="-170881"/>
            <a:chExt cx="7576820" cy="3259358"/>
          </a:xfrm>
        </p:grpSpPr>
        <p:sp>
          <p:nvSpPr>
            <p:cNvPr id="7" name="Rectangle 6">
              <a:extLst>
                <a:ext uri="{FF2B5EF4-FFF2-40B4-BE49-F238E27FC236}">
                  <a16:creationId xmlns:a16="http://schemas.microsoft.com/office/drawing/2014/main" id="{EE23D834-64AC-CF93-89BF-E87234059C3C}"/>
                </a:ext>
              </a:extLst>
            </p:cNvPr>
            <p:cNvSpPr/>
            <p:nvPr/>
          </p:nvSpPr>
          <p:spPr>
            <a:xfrm>
              <a:off x="0" y="0"/>
              <a:ext cx="7576820" cy="3035935"/>
            </a:xfrm>
            <a:prstGeom prst="rect">
              <a:avLst/>
            </a:prstGeom>
          </p:spPr>
          <p:txBody>
            <a:bodyPr/>
            <a:lstStyle/>
            <a:p>
              <a:endParaRPr lang="fr-CH" dirty="0"/>
            </a:p>
          </p:txBody>
        </p:sp>
        <p:sp>
          <p:nvSpPr>
            <p:cNvPr id="8" name="AutoShape 15">
              <a:extLst>
                <a:ext uri="{FF2B5EF4-FFF2-40B4-BE49-F238E27FC236}">
                  <a16:creationId xmlns:a16="http://schemas.microsoft.com/office/drawing/2014/main" id="{740D728E-0855-E061-8756-293773FFD4E1}"/>
                </a:ext>
              </a:extLst>
            </p:cNvPr>
            <p:cNvSpPr>
              <a:spLocks noChangeArrowheads="1"/>
            </p:cNvSpPr>
            <p:nvPr/>
          </p:nvSpPr>
          <p:spPr bwMode="auto">
            <a:xfrm>
              <a:off x="38100" y="1269136"/>
              <a:ext cx="7502818" cy="609600"/>
            </a:xfrm>
            <a:prstGeom prst="rightArrow">
              <a:avLst>
                <a:gd name="adj1" fmla="val 50000"/>
                <a:gd name="adj2" fmla="val 94226"/>
              </a:avLst>
            </a:prstGeom>
            <a:solidFill>
              <a:schemeClr val="accent4">
                <a:lumMod val="20000"/>
                <a:lumOff val="80000"/>
              </a:schemeClr>
            </a:solidFill>
            <a:ln w="9525">
              <a:solidFill>
                <a:srgbClr val="000000"/>
              </a:solidFill>
              <a:miter lim="800000"/>
              <a:headEnd/>
              <a:tailEnd/>
            </a:ln>
          </p:spPr>
          <p:txBody>
            <a:bodyPr rot="0" vert="horz" wrap="square" lIns="91440" tIns="45720" rIns="91440" bIns="45720" anchor="t" anchorCtr="0" upright="1">
              <a:noAutofit/>
            </a:bodyPr>
            <a:lstStyle/>
            <a:p>
              <a:endParaRPr lang="fr-CH"/>
            </a:p>
          </p:txBody>
        </p:sp>
        <p:sp>
          <p:nvSpPr>
            <p:cNvPr id="10" name="AutoShape 8">
              <a:extLst>
                <a:ext uri="{FF2B5EF4-FFF2-40B4-BE49-F238E27FC236}">
                  <a16:creationId xmlns:a16="http://schemas.microsoft.com/office/drawing/2014/main" id="{FD9CD2E2-36C1-D9D8-94A0-6887354C8E92}"/>
                </a:ext>
              </a:extLst>
            </p:cNvPr>
            <p:cNvSpPr>
              <a:spLocks noChangeArrowheads="1"/>
            </p:cNvSpPr>
            <p:nvPr/>
          </p:nvSpPr>
          <p:spPr bwMode="auto">
            <a:xfrm flipV="1">
              <a:off x="3630470" y="1734116"/>
              <a:ext cx="1235541" cy="1350096"/>
            </a:xfrm>
            <a:prstGeom prst="downArrowCallout">
              <a:avLst>
                <a:gd name="adj1" fmla="val 6382"/>
                <a:gd name="adj2" fmla="val 7333"/>
                <a:gd name="adj3" fmla="val 13523"/>
                <a:gd name="adj4" fmla="val 79317"/>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600"/>
                </a:spcAft>
              </a:pPr>
              <a:r>
                <a:rPr lang="fr-CH" sz="1600" b="1" dirty="0">
                  <a:latin typeface="Times New Roman" panose="02020603050405020304" pitchFamily="18" charset="0"/>
                  <a:ea typeface="Times New Roman" panose="02020603050405020304" pitchFamily="18" charset="0"/>
                </a:rPr>
                <a:t>Free software </a:t>
              </a:r>
              <a:endParaRPr lang="fr-CH" sz="1600" b="1" dirty="0">
                <a:effectLst/>
                <a:latin typeface="Times New Roman" panose="02020603050405020304" pitchFamily="18" charset="0"/>
                <a:ea typeface="Times New Roman" panose="02020603050405020304" pitchFamily="18" charset="0"/>
              </a:endParaRPr>
            </a:p>
            <a:p>
              <a:pPr>
                <a:spcAft>
                  <a:spcPts val="600"/>
                </a:spcAft>
              </a:pPr>
              <a:r>
                <a:rPr lang="en-US" sz="1600" dirty="0">
                  <a:effectLst/>
                  <a:latin typeface="Times New Roman" panose="02020603050405020304" pitchFamily="18" charset="0"/>
                  <a:ea typeface="Times New Roman" panose="02020603050405020304" pitchFamily="18" charset="0"/>
                </a:rPr>
                <a:t>R. Stallman creates the Free software as a social movement with copyleft as a tool </a:t>
              </a:r>
              <a:endParaRPr lang="fr-CH" sz="1600" dirty="0">
                <a:effectLst/>
                <a:latin typeface="Times New Roman" panose="02020603050405020304" pitchFamily="18" charset="0"/>
                <a:ea typeface="Times New Roman" panose="02020603050405020304" pitchFamily="18" charset="0"/>
              </a:endParaRPr>
            </a:p>
          </p:txBody>
        </p:sp>
        <p:sp>
          <p:nvSpPr>
            <p:cNvPr id="12" name="Text Box 19">
              <a:extLst>
                <a:ext uri="{FF2B5EF4-FFF2-40B4-BE49-F238E27FC236}">
                  <a16:creationId xmlns:a16="http://schemas.microsoft.com/office/drawing/2014/main" id="{59FD79F1-F62C-5BE4-5439-62968B1A84E6}"/>
                </a:ext>
              </a:extLst>
            </p:cNvPr>
            <p:cNvSpPr txBox="1">
              <a:spLocks noChangeArrowheads="1"/>
            </p:cNvSpPr>
            <p:nvPr/>
          </p:nvSpPr>
          <p:spPr bwMode="auto">
            <a:xfrm>
              <a:off x="4042167" y="1464503"/>
              <a:ext cx="511487" cy="245110"/>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600"/>
                </a:spcAft>
              </a:pPr>
              <a:r>
                <a:rPr lang="fr-CH" sz="1600" dirty="0">
                  <a:effectLst/>
                  <a:latin typeface="Times New Roman" panose="02020603050405020304" pitchFamily="18" charset="0"/>
                  <a:ea typeface="Times New Roman" panose="02020603050405020304" pitchFamily="18" charset="0"/>
                </a:rPr>
                <a:t>1985</a:t>
              </a:r>
            </a:p>
          </p:txBody>
        </p:sp>
        <p:sp>
          <p:nvSpPr>
            <p:cNvPr id="13" name="AutoShape 8">
              <a:extLst>
                <a:ext uri="{FF2B5EF4-FFF2-40B4-BE49-F238E27FC236}">
                  <a16:creationId xmlns:a16="http://schemas.microsoft.com/office/drawing/2014/main" id="{922BC22E-5E31-7B4E-2B57-5FC2F224D41C}"/>
                </a:ext>
              </a:extLst>
            </p:cNvPr>
            <p:cNvSpPr>
              <a:spLocks noChangeArrowheads="1"/>
            </p:cNvSpPr>
            <p:nvPr/>
          </p:nvSpPr>
          <p:spPr bwMode="auto">
            <a:xfrm>
              <a:off x="28501" y="-170881"/>
              <a:ext cx="1395046" cy="1583838"/>
            </a:xfrm>
            <a:prstGeom prst="downArrowCallout">
              <a:avLst>
                <a:gd name="adj1" fmla="val 6382"/>
                <a:gd name="adj2" fmla="val 7333"/>
                <a:gd name="adj3" fmla="val 12211"/>
                <a:gd name="adj4" fmla="val 85734"/>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600"/>
                </a:spcAft>
              </a:pPr>
              <a:r>
                <a:rPr lang="en-GB" sz="1600" b="1" dirty="0">
                  <a:effectLst/>
                  <a:latin typeface="Times New Roman" panose="02020603050405020304" pitchFamily="18" charset="0"/>
                  <a:ea typeface="Times New Roman" panose="02020603050405020304" pitchFamily="18" charset="0"/>
                </a:rPr>
                <a:t>University of Bologna</a:t>
              </a:r>
              <a:endParaRPr lang="fr-CH" sz="1600" dirty="0">
                <a:effectLst/>
                <a:latin typeface="Times New Roman" panose="02020603050405020304" pitchFamily="18" charset="0"/>
                <a:ea typeface="Times New Roman" panose="02020603050405020304" pitchFamily="18" charset="0"/>
              </a:endParaRPr>
            </a:p>
            <a:p>
              <a:pPr>
                <a:spcAft>
                  <a:spcPts val="0"/>
                </a:spcAft>
              </a:pPr>
              <a:r>
                <a:rPr lang="en-GB" sz="1600" dirty="0">
                  <a:effectLst/>
                  <a:latin typeface="Times New Roman" panose="02020603050405020304" pitchFamily="18" charset="0"/>
                  <a:ea typeface="Times New Roman" panose="02020603050405020304" pitchFamily="18" charset="0"/>
                </a:rPr>
                <a:t>Foundation – student led. Teaching focused.</a:t>
              </a:r>
            </a:p>
            <a:p>
              <a:pPr>
                <a:spcAft>
                  <a:spcPts val="0"/>
                </a:spcAft>
              </a:pPr>
              <a:endParaRPr lang="en-GB" sz="400" dirty="0">
                <a:effectLst/>
                <a:latin typeface="Times New Roman" panose="02020603050405020304" pitchFamily="18" charset="0"/>
                <a:ea typeface="Times New Roman" panose="02020603050405020304" pitchFamily="18" charset="0"/>
              </a:endParaRPr>
            </a:p>
            <a:p>
              <a:pPr>
                <a:spcAft>
                  <a:spcPts val="0"/>
                </a:spcAft>
              </a:pPr>
              <a:r>
                <a:rPr lang="en-GB" sz="1600" dirty="0">
                  <a:latin typeface="Times New Roman" panose="02020603050405020304" pitchFamily="18" charset="0"/>
                  <a:ea typeface="Times New Roman" panose="02020603050405020304" pitchFamily="18" charset="0"/>
                </a:rPr>
                <a:t>Academic freedom created to protect the </a:t>
              </a:r>
              <a:r>
                <a:rPr lang="en-GB" sz="1600" i="1" dirty="0">
                  <a:latin typeface="Times New Roman" panose="02020603050405020304" pitchFamily="18" charset="0"/>
                  <a:ea typeface="Times New Roman" panose="02020603050405020304" pitchFamily="18" charset="0"/>
                </a:rPr>
                <a:t>Universitas</a:t>
              </a:r>
              <a:r>
                <a:rPr lang="en-GB" sz="1600" dirty="0">
                  <a:latin typeface="Times New Roman" panose="02020603050405020304" pitchFamily="18" charset="0"/>
                  <a:ea typeface="Times New Roman" panose="02020603050405020304" pitchFamily="18" charset="0"/>
                </a:rPr>
                <a:t> </a:t>
              </a:r>
              <a:endParaRPr lang="fr-CH" sz="1600" dirty="0">
                <a:effectLst/>
                <a:latin typeface="Times New Roman" panose="02020603050405020304" pitchFamily="18" charset="0"/>
                <a:ea typeface="Times New Roman" panose="02020603050405020304" pitchFamily="18" charset="0"/>
              </a:endParaRPr>
            </a:p>
          </p:txBody>
        </p:sp>
        <p:sp>
          <p:nvSpPr>
            <p:cNvPr id="14" name="Text Box 19">
              <a:extLst>
                <a:ext uri="{FF2B5EF4-FFF2-40B4-BE49-F238E27FC236}">
                  <a16:creationId xmlns:a16="http://schemas.microsoft.com/office/drawing/2014/main" id="{359A5494-825D-82E8-C79D-0DB2963F601D}"/>
                </a:ext>
              </a:extLst>
            </p:cNvPr>
            <p:cNvSpPr txBox="1">
              <a:spLocks noChangeArrowheads="1"/>
            </p:cNvSpPr>
            <p:nvPr/>
          </p:nvSpPr>
          <p:spPr bwMode="auto">
            <a:xfrm>
              <a:off x="473755" y="1461235"/>
              <a:ext cx="473649" cy="245110"/>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600"/>
                </a:spcAft>
              </a:pPr>
              <a:r>
                <a:rPr lang="fr-CH" sz="1600" dirty="0">
                  <a:effectLst/>
                  <a:latin typeface="Times New Roman" panose="02020603050405020304" pitchFamily="18" charset="0"/>
                  <a:ea typeface="Times New Roman" panose="02020603050405020304" pitchFamily="18" charset="0"/>
                </a:rPr>
                <a:t>1088</a:t>
              </a:r>
            </a:p>
          </p:txBody>
        </p:sp>
        <p:sp>
          <p:nvSpPr>
            <p:cNvPr id="17" name="AutoShape 8">
              <a:extLst>
                <a:ext uri="{FF2B5EF4-FFF2-40B4-BE49-F238E27FC236}">
                  <a16:creationId xmlns:a16="http://schemas.microsoft.com/office/drawing/2014/main" id="{AE01B290-DF0B-F7C5-9133-66272E506B51}"/>
                </a:ext>
              </a:extLst>
            </p:cNvPr>
            <p:cNvSpPr>
              <a:spLocks noChangeArrowheads="1"/>
            </p:cNvSpPr>
            <p:nvPr/>
          </p:nvSpPr>
          <p:spPr bwMode="auto">
            <a:xfrm>
              <a:off x="1478013" y="-162628"/>
              <a:ext cx="1423622" cy="1581526"/>
            </a:xfrm>
            <a:prstGeom prst="downArrowCallout">
              <a:avLst>
                <a:gd name="adj1" fmla="val 6382"/>
                <a:gd name="adj2" fmla="val 7333"/>
                <a:gd name="adj3" fmla="val 13523"/>
                <a:gd name="adj4" fmla="val 85096"/>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600"/>
                </a:spcAft>
              </a:pPr>
              <a:r>
                <a:rPr lang="fr-CH" sz="1600" b="1" dirty="0">
                  <a:effectLst/>
                  <a:latin typeface="Times New Roman" panose="02020603050405020304" pitchFamily="18" charset="0"/>
                  <a:ea typeface="Times New Roman" panose="02020603050405020304" pitchFamily="18" charset="0"/>
                </a:rPr>
                <a:t>Open Society</a:t>
              </a:r>
              <a:endParaRPr lang="fr-CH" sz="1600" dirty="0">
                <a:effectLst/>
                <a:latin typeface="Times New Roman" panose="02020603050405020304" pitchFamily="18" charset="0"/>
                <a:ea typeface="Times New Roman" panose="02020603050405020304" pitchFamily="18" charset="0"/>
              </a:endParaRPr>
            </a:p>
            <a:p>
              <a:pPr>
                <a:spcAft>
                  <a:spcPts val="600"/>
                </a:spcAft>
              </a:pPr>
              <a:r>
                <a:rPr lang="fr-CH" sz="1600" dirty="0">
                  <a:effectLst/>
                  <a:latin typeface="Times New Roman" panose="02020603050405020304" pitchFamily="18" charset="0"/>
                  <a:ea typeface="Times New Roman" panose="02020603050405020304" pitchFamily="18" charset="0"/>
                </a:rPr>
                <a:t>Henri Bergson, </a:t>
              </a:r>
              <a:r>
                <a:rPr lang="fr-CH" sz="1600" i="1" dirty="0">
                  <a:effectLst/>
                  <a:latin typeface="Times New Roman" panose="02020603050405020304" pitchFamily="18" charset="0"/>
                  <a:ea typeface="Times New Roman" panose="02020603050405020304" pitchFamily="18" charset="0"/>
                </a:rPr>
                <a:t>Les Deux sources de la morale et de la religion </a:t>
              </a:r>
            </a:p>
            <a:p>
              <a:pPr>
                <a:spcAft>
                  <a:spcPts val="600"/>
                </a:spcAft>
              </a:pPr>
              <a:r>
                <a:rPr lang="en-US" sz="1600" dirty="0">
                  <a:latin typeface="Times New Roman" panose="02020603050405020304" pitchFamily="18" charset="0"/>
                  <a:ea typeface="Times New Roman" panose="02020603050405020304" pitchFamily="18" charset="0"/>
                </a:rPr>
                <a:t>Karl Popper, </a:t>
              </a:r>
              <a:r>
                <a:rPr lang="en-US" sz="1600" i="1" dirty="0">
                  <a:latin typeface="Times New Roman" panose="02020603050405020304" pitchFamily="18" charset="0"/>
                  <a:ea typeface="Times New Roman" panose="02020603050405020304" pitchFamily="18" charset="0"/>
                </a:rPr>
                <a:t>The Open Society and its Enemies</a:t>
              </a:r>
              <a:r>
                <a:rPr lang="en-GB" sz="1600" i="1" dirty="0">
                  <a:effectLst/>
                  <a:latin typeface="Times New Roman" panose="02020603050405020304" pitchFamily="18" charset="0"/>
                  <a:ea typeface="Times New Roman" panose="02020603050405020304" pitchFamily="18" charset="0"/>
                </a:rPr>
                <a:t> </a:t>
              </a:r>
              <a:endParaRPr lang="fr-CH" sz="1600" i="1" dirty="0">
                <a:effectLst/>
                <a:latin typeface="Times New Roman" panose="02020603050405020304" pitchFamily="18" charset="0"/>
                <a:ea typeface="Times New Roman" panose="02020603050405020304" pitchFamily="18" charset="0"/>
              </a:endParaRPr>
            </a:p>
            <a:p>
              <a:pPr>
                <a:spcAft>
                  <a:spcPts val="0"/>
                </a:spcAft>
              </a:pPr>
              <a:endParaRPr lang="fr-CH" sz="1600" dirty="0">
                <a:effectLst/>
                <a:latin typeface="Times New Roman" panose="02020603050405020304" pitchFamily="18" charset="0"/>
                <a:ea typeface="Times New Roman" panose="02020603050405020304" pitchFamily="18" charset="0"/>
              </a:endParaRPr>
            </a:p>
          </p:txBody>
        </p:sp>
        <p:sp>
          <p:nvSpPr>
            <p:cNvPr id="18" name="Text Box 19">
              <a:extLst>
                <a:ext uri="{FF2B5EF4-FFF2-40B4-BE49-F238E27FC236}">
                  <a16:creationId xmlns:a16="http://schemas.microsoft.com/office/drawing/2014/main" id="{C6998E85-2761-7AF4-81A5-83A12FDEC325}"/>
                </a:ext>
              </a:extLst>
            </p:cNvPr>
            <p:cNvSpPr txBox="1">
              <a:spLocks noChangeArrowheads="1"/>
            </p:cNvSpPr>
            <p:nvPr/>
          </p:nvSpPr>
          <p:spPr bwMode="auto">
            <a:xfrm>
              <a:off x="1757033" y="1460890"/>
              <a:ext cx="913158" cy="223430"/>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600"/>
                </a:spcAft>
              </a:pPr>
              <a:r>
                <a:rPr lang="fr-CH" sz="1600" dirty="0">
                  <a:effectLst/>
                  <a:latin typeface="Times New Roman" panose="02020603050405020304" pitchFamily="18" charset="0"/>
                  <a:ea typeface="Times New Roman" panose="02020603050405020304" pitchFamily="18" charset="0"/>
                </a:rPr>
                <a:t>1932 &amp; 1945</a:t>
              </a:r>
            </a:p>
          </p:txBody>
        </p:sp>
        <p:sp>
          <p:nvSpPr>
            <p:cNvPr id="19" name="AutoShape 8">
              <a:extLst>
                <a:ext uri="{FF2B5EF4-FFF2-40B4-BE49-F238E27FC236}">
                  <a16:creationId xmlns:a16="http://schemas.microsoft.com/office/drawing/2014/main" id="{C1405826-EF80-3B55-544B-5C3D6826D638}"/>
                </a:ext>
              </a:extLst>
            </p:cNvPr>
            <p:cNvSpPr>
              <a:spLocks noChangeArrowheads="1"/>
            </p:cNvSpPr>
            <p:nvPr/>
          </p:nvSpPr>
          <p:spPr bwMode="auto">
            <a:xfrm flipV="1">
              <a:off x="1993441" y="1725723"/>
              <a:ext cx="1601129" cy="1362754"/>
            </a:xfrm>
            <a:prstGeom prst="downArrowCallout">
              <a:avLst>
                <a:gd name="adj1" fmla="val 6382"/>
                <a:gd name="adj2" fmla="val 7333"/>
                <a:gd name="adj3" fmla="val 13523"/>
                <a:gd name="adj4" fmla="val 78764"/>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600"/>
                </a:spcAft>
              </a:pPr>
              <a:r>
                <a:rPr lang="fr-CH" sz="1600" b="1" dirty="0">
                  <a:effectLst/>
                  <a:latin typeface="Times New Roman" panose="02020603050405020304" pitchFamily="18" charset="0"/>
                  <a:ea typeface="Times New Roman" panose="02020603050405020304" pitchFamily="18" charset="0"/>
                </a:rPr>
                <a:t>Computers / Internet Open </a:t>
              </a:r>
              <a:r>
                <a:rPr lang="fr-CH" sz="1600" b="1" dirty="0" err="1">
                  <a:effectLst/>
                  <a:latin typeface="Times New Roman" panose="02020603050405020304" pitchFamily="18" charset="0"/>
                  <a:ea typeface="Times New Roman" panose="02020603050405020304" pitchFamily="18" charset="0"/>
                </a:rPr>
                <a:t>Knowledge</a:t>
              </a:r>
              <a:r>
                <a:rPr lang="fr-CH" sz="1600" b="1" dirty="0">
                  <a:effectLst/>
                  <a:latin typeface="Times New Roman" panose="02020603050405020304" pitchFamily="18" charset="0"/>
                  <a:ea typeface="Times New Roman" panose="02020603050405020304" pitchFamily="18" charset="0"/>
                </a:rPr>
                <a:t> </a:t>
              </a:r>
            </a:p>
            <a:p>
              <a:pPr>
                <a:spcAft>
                  <a:spcPts val="600"/>
                </a:spcAft>
              </a:pPr>
              <a:r>
                <a:rPr lang="fr-CH" sz="1600" dirty="0">
                  <a:effectLst/>
                  <a:latin typeface="Times New Roman" panose="02020603050405020304" pitchFamily="18" charset="0"/>
                  <a:ea typeface="Times New Roman" panose="02020603050405020304" pitchFamily="18" charset="0"/>
                </a:rPr>
                <a:t>Code </a:t>
              </a:r>
              <a:r>
                <a:rPr lang="fr-CH" sz="1600" dirty="0" err="1">
                  <a:effectLst/>
                  <a:latin typeface="Times New Roman" panose="02020603050405020304" pitchFamily="18" charset="0"/>
                  <a:ea typeface="Times New Roman" panose="02020603050405020304" pitchFamily="18" charset="0"/>
                </a:rPr>
                <a:t>is</a:t>
              </a:r>
              <a:r>
                <a:rPr lang="fr-CH" sz="1600" dirty="0">
                  <a:effectLst/>
                  <a:latin typeface="Times New Roman" panose="02020603050405020304" pitchFamily="18" charset="0"/>
                  <a:ea typeface="Times New Roman" panose="02020603050405020304" pitchFamily="18" charset="0"/>
                </a:rPr>
                <a:t> </a:t>
              </a:r>
              <a:r>
                <a:rPr lang="fr-CH" sz="1600" dirty="0" err="1">
                  <a:effectLst/>
                  <a:latin typeface="Times New Roman" panose="02020603050405020304" pitchFamily="18" charset="0"/>
                  <a:ea typeface="Times New Roman" panose="02020603050405020304" pitchFamily="18" charset="0"/>
                </a:rPr>
                <a:t>openly</a:t>
              </a:r>
              <a:r>
                <a:rPr lang="fr-CH" sz="1600" dirty="0">
                  <a:effectLst/>
                  <a:latin typeface="Times New Roman" panose="02020603050405020304" pitchFamily="18" charset="0"/>
                  <a:ea typeface="Times New Roman" panose="02020603050405020304" pitchFamily="18" charset="0"/>
                </a:rPr>
                <a:t> </a:t>
              </a:r>
              <a:r>
                <a:rPr lang="fr-CH" sz="1600" dirty="0" err="1">
                  <a:effectLst/>
                  <a:latin typeface="Times New Roman" panose="02020603050405020304" pitchFamily="18" charset="0"/>
                  <a:ea typeface="Times New Roman" panose="02020603050405020304" pitchFamily="18" charset="0"/>
                </a:rPr>
                <a:t>shared</a:t>
              </a:r>
              <a:r>
                <a:rPr lang="fr-CH" sz="1600" dirty="0">
                  <a:effectLst/>
                  <a:latin typeface="Times New Roman" panose="02020603050405020304" pitchFamily="18" charset="0"/>
                  <a:ea typeface="Times New Roman" panose="02020603050405020304" pitchFamily="18" charset="0"/>
                </a:rPr>
                <a:t>, </a:t>
              </a:r>
              <a:r>
                <a:rPr lang="fr-CH" sz="1600" dirty="0" err="1">
                  <a:effectLst/>
                  <a:latin typeface="Times New Roman" panose="02020603050405020304" pitchFamily="18" charset="0"/>
                  <a:ea typeface="Times New Roman" panose="02020603050405020304" pitchFamily="18" charset="0"/>
                </a:rPr>
                <a:t>working</a:t>
              </a:r>
              <a:r>
                <a:rPr lang="fr-CH" sz="1600" dirty="0">
                  <a:effectLst/>
                  <a:latin typeface="Times New Roman" panose="02020603050405020304" pitchFamily="18" charset="0"/>
                  <a:ea typeface="Times New Roman" panose="02020603050405020304" pitchFamily="18" charset="0"/>
                </a:rPr>
                <a:t> </a:t>
              </a:r>
              <a:r>
                <a:rPr lang="fr-CH" sz="1600" dirty="0" err="1">
                  <a:effectLst/>
                  <a:latin typeface="Times New Roman" panose="02020603050405020304" pitchFamily="18" charset="0"/>
                  <a:ea typeface="Times New Roman" panose="02020603050405020304" pitchFamily="18" charset="0"/>
                </a:rPr>
                <a:t>together</a:t>
              </a:r>
              <a:r>
                <a:rPr lang="fr-CH" sz="1600" dirty="0">
                  <a:effectLst/>
                  <a:latin typeface="Times New Roman" panose="02020603050405020304" pitchFamily="18" charset="0"/>
                  <a:ea typeface="Times New Roman" panose="02020603050405020304" pitchFamily="18" charset="0"/>
                </a:rPr>
                <a:t> to </a:t>
              </a:r>
              <a:r>
                <a:rPr lang="fr-CH" sz="1600" dirty="0" err="1">
                  <a:effectLst/>
                  <a:latin typeface="Times New Roman" panose="02020603050405020304" pitchFamily="18" charset="0"/>
                  <a:ea typeface="Times New Roman" panose="02020603050405020304" pitchFamily="18" charset="0"/>
                </a:rPr>
                <a:t>understand</a:t>
              </a:r>
              <a:r>
                <a:rPr lang="fr-CH" sz="1600" dirty="0">
                  <a:effectLst/>
                  <a:latin typeface="Times New Roman" panose="02020603050405020304" pitchFamily="18" charset="0"/>
                  <a:ea typeface="Times New Roman" panose="02020603050405020304" pitchFamily="18" charset="0"/>
                </a:rPr>
                <a:t> </a:t>
              </a:r>
              <a:r>
                <a:rPr lang="fr-CH" sz="1600" dirty="0" err="1">
                  <a:effectLst/>
                  <a:latin typeface="Times New Roman" panose="02020603050405020304" pitchFamily="18" charset="0"/>
                  <a:ea typeface="Times New Roman" panose="02020603050405020304" pitchFamily="18" charset="0"/>
                </a:rPr>
                <a:t>this</a:t>
              </a:r>
              <a:r>
                <a:rPr lang="fr-CH" sz="1600" dirty="0">
                  <a:effectLst/>
                  <a:latin typeface="Times New Roman" panose="02020603050405020304" pitchFamily="18" charset="0"/>
                  <a:ea typeface="Times New Roman" panose="02020603050405020304" pitchFamily="18" charset="0"/>
                </a:rPr>
                <a:t> new science</a:t>
              </a:r>
              <a:r>
                <a:rPr lang="en-GB" sz="1200" dirty="0">
                  <a:effectLst/>
                  <a:latin typeface="Times New Roman" panose="02020603050405020304" pitchFamily="18" charset="0"/>
                  <a:ea typeface="Times New Roman" panose="02020603050405020304" pitchFamily="18" charset="0"/>
                </a:rPr>
                <a:t> </a:t>
              </a:r>
              <a:endParaRPr lang="fr-CH" sz="1200" dirty="0">
                <a:effectLst/>
                <a:latin typeface="Times New Roman" panose="02020603050405020304" pitchFamily="18" charset="0"/>
                <a:ea typeface="Times New Roman" panose="02020603050405020304" pitchFamily="18" charset="0"/>
              </a:endParaRPr>
            </a:p>
          </p:txBody>
        </p:sp>
        <p:sp>
          <p:nvSpPr>
            <p:cNvPr id="20" name="Text Box 19">
              <a:extLst>
                <a:ext uri="{FF2B5EF4-FFF2-40B4-BE49-F238E27FC236}">
                  <a16:creationId xmlns:a16="http://schemas.microsoft.com/office/drawing/2014/main" id="{758A146B-0437-3D90-D7C1-F96D27DFBB5B}"/>
                </a:ext>
              </a:extLst>
            </p:cNvPr>
            <p:cNvSpPr txBox="1">
              <a:spLocks noChangeArrowheads="1"/>
            </p:cNvSpPr>
            <p:nvPr/>
          </p:nvSpPr>
          <p:spPr bwMode="auto">
            <a:xfrm>
              <a:off x="2600457" y="1463349"/>
              <a:ext cx="613421" cy="245110"/>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600"/>
                </a:spcAft>
              </a:pPr>
              <a:r>
                <a:rPr lang="fr-CH" sz="1600" dirty="0">
                  <a:effectLst/>
                  <a:latin typeface="Times New Roman" panose="02020603050405020304" pitchFamily="18" charset="0"/>
                  <a:ea typeface="Times New Roman" panose="02020603050405020304" pitchFamily="18" charset="0"/>
                </a:rPr>
                <a:t>1950/60</a:t>
              </a:r>
            </a:p>
          </p:txBody>
        </p:sp>
        <p:sp>
          <p:nvSpPr>
            <p:cNvPr id="21" name="AutoShape 8">
              <a:extLst>
                <a:ext uri="{FF2B5EF4-FFF2-40B4-BE49-F238E27FC236}">
                  <a16:creationId xmlns:a16="http://schemas.microsoft.com/office/drawing/2014/main" id="{56AE7F08-020D-3BD1-AD02-2CD30D439238}"/>
                </a:ext>
              </a:extLst>
            </p:cNvPr>
            <p:cNvSpPr>
              <a:spLocks noChangeArrowheads="1"/>
            </p:cNvSpPr>
            <p:nvPr/>
          </p:nvSpPr>
          <p:spPr bwMode="auto">
            <a:xfrm>
              <a:off x="2956101" y="-158467"/>
              <a:ext cx="1235541" cy="1547786"/>
            </a:xfrm>
            <a:prstGeom prst="downArrowCallout">
              <a:avLst>
                <a:gd name="adj1" fmla="val 6382"/>
                <a:gd name="adj2" fmla="val 7333"/>
                <a:gd name="adj3" fmla="val 13523"/>
                <a:gd name="adj4" fmla="val 86579"/>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600"/>
                </a:spcAft>
              </a:pPr>
              <a:r>
                <a:rPr lang="fr-CH" sz="1600" b="1" dirty="0">
                  <a:latin typeface="Times New Roman" panose="02020603050405020304" pitchFamily="18" charset="0"/>
                  <a:ea typeface="Times New Roman" panose="02020603050405020304" pitchFamily="18" charset="0"/>
                </a:rPr>
                <a:t>Copyright on software in public </a:t>
              </a:r>
              <a:r>
                <a:rPr lang="fr-CH" sz="1600" b="1" dirty="0" err="1">
                  <a:latin typeface="Times New Roman" panose="02020603050405020304" pitchFamily="18" charset="0"/>
                  <a:ea typeface="Times New Roman" panose="02020603050405020304" pitchFamily="18" charset="0"/>
                </a:rPr>
                <a:t>law</a:t>
              </a:r>
              <a:endParaRPr lang="fr-CH" sz="1600" b="1" dirty="0">
                <a:effectLst/>
                <a:latin typeface="Times New Roman" panose="02020603050405020304" pitchFamily="18" charset="0"/>
                <a:ea typeface="Times New Roman" panose="02020603050405020304" pitchFamily="18" charset="0"/>
              </a:endParaRPr>
            </a:p>
            <a:p>
              <a:pPr>
                <a:spcAft>
                  <a:spcPts val="600"/>
                </a:spcAft>
              </a:pPr>
              <a:r>
                <a:rPr lang="fr-CH" sz="1600" dirty="0" err="1">
                  <a:effectLst/>
                  <a:latin typeface="Times New Roman" panose="02020603050405020304" pitchFamily="18" charset="0"/>
                  <a:ea typeface="Times New Roman" panose="02020603050405020304" pitchFamily="18" charset="0"/>
                </a:rPr>
                <a:t>Started</a:t>
              </a:r>
              <a:r>
                <a:rPr lang="fr-CH" sz="1600" dirty="0">
                  <a:effectLst/>
                  <a:latin typeface="Times New Roman" panose="02020603050405020304" pitchFamily="18" charset="0"/>
                  <a:ea typeface="Times New Roman" panose="02020603050405020304" pitchFamily="18" charset="0"/>
                </a:rPr>
                <a:t> </a:t>
              </a:r>
              <a:r>
                <a:rPr lang="fr-CH" sz="1600" dirty="0" err="1">
                  <a:effectLst/>
                  <a:latin typeface="Times New Roman" panose="02020603050405020304" pitchFamily="18" charset="0"/>
                  <a:ea typeface="Times New Roman" panose="02020603050405020304" pitchFamily="18" charset="0"/>
                </a:rPr>
                <a:t>under</a:t>
              </a:r>
              <a:r>
                <a:rPr lang="fr-CH" sz="1600" dirty="0">
                  <a:effectLst/>
                  <a:latin typeface="Times New Roman" panose="02020603050405020304" pitchFamily="18" charset="0"/>
                  <a:ea typeface="Times New Roman" panose="02020603050405020304" pitchFamily="18" charset="0"/>
                </a:rPr>
                <a:t> the 1976 </a:t>
              </a:r>
              <a:r>
                <a:rPr lang="fr-CH" sz="1600" dirty="0" err="1">
                  <a:effectLst/>
                  <a:latin typeface="Times New Roman" panose="02020603050405020304" pitchFamily="18" charset="0"/>
                  <a:ea typeface="Times New Roman" panose="02020603050405020304" pitchFamily="18" charset="0"/>
                </a:rPr>
                <a:t>Act</a:t>
              </a:r>
              <a:r>
                <a:rPr lang="fr-CH" sz="1600" dirty="0">
                  <a:effectLst/>
                  <a:latin typeface="Times New Roman" panose="02020603050405020304" pitchFamily="18" charset="0"/>
                  <a:ea typeface="Times New Roman" panose="02020603050405020304" pitchFamily="18" charset="0"/>
                </a:rPr>
                <a:t>, software </a:t>
              </a:r>
              <a:r>
                <a:rPr lang="fr-CH" sz="1600" dirty="0" err="1">
                  <a:effectLst/>
                  <a:latin typeface="Times New Roman" panose="02020603050405020304" pitchFamily="18" charset="0"/>
                  <a:ea typeface="Times New Roman" panose="02020603050405020304" pitchFamily="18" charset="0"/>
                </a:rPr>
                <a:t>is</a:t>
              </a:r>
              <a:r>
                <a:rPr lang="fr-CH" sz="1600" dirty="0">
                  <a:effectLst/>
                  <a:latin typeface="Times New Roman" panose="02020603050405020304" pitchFamily="18" charset="0"/>
                  <a:ea typeface="Times New Roman" panose="02020603050405020304" pitchFamily="18" charset="0"/>
                </a:rPr>
                <a:t> </a:t>
              </a:r>
              <a:r>
                <a:rPr lang="fr-CH" sz="1600" dirty="0" err="1">
                  <a:effectLst/>
                  <a:latin typeface="Times New Roman" panose="02020603050405020304" pitchFamily="18" charset="0"/>
                  <a:ea typeface="Times New Roman" panose="02020603050405020304" pitchFamily="18" charset="0"/>
                </a:rPr>
                <a:t>under</a:t>
              </a:r>
              <a:r>
                <a:rPr lang="fr-CH" sz="1600" dirty="0">
                  <a:effectLst/>
                  <a:latin typeface="Times New Roman" panose="02020603050405020304" pitchFamily="18" charset="0"/>
                  <a:ea typeface="Times New Roman" panose="02020603050405020304" pitchFamily="18" charset="0"/>
                </a:rPr>
                <a:t> copyright in the USA </a:t>
              </a:r>
              <a:endParaRPr lang="fr-CH" sz="1600" i="1" dirty="0">
                <a:effectLst/>
                <a:latin typeface="Times New Roman" panose="02020603050405020304" pitchFamily="18" charset="0"/>
                <a:ea typeface="Times New Roman" panose="02020603050405020304" pitchFamily="18" charset="0"/>
              </a:endParaRPr>
            </a:p>
            <a:p>
              <a:pPr>
                <a:spcAft>
                  <a:spcPts val="0"/>
                </a:spcAft>
              </a:pPr>
              <a:endParaRPr lang="fr-CH" sz="16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5E26CE48-D4B8-B0D2-2AD0-BA75FFC48384}"/>
                </a:ext>
              </a:extLst>
            </p:cNvPr>
            <p:cNvSpPr txBox="1">
              <a:spLocks noChangeArrowheads="1"/>
            </p:cNvSpPr>
            <p:nvPr/>
          </p:nvSpPr>
          <p:spPr bwMode="auto">
            <a:xfrm>
              <a:off x="3373877" y="1460846"/>
              <a:ext cx="552595" cy="222885"/>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600"/>
                </a:spcAft>
              </a:pPr>
              <a:r>
                <a:rPr lang="fr-CH" sz="1600" dirty="0">
                  <a:effectLst/>
                  <a:latin typeface="Times New Roman" panose="02020603050405020304" pitchFamily="18" charset="0"/>
                  <a:ea typeface="Times New Roman" panose="02020603050405020304" pitchFamily="18" charset="0"/>
                </a:rPr>
                <a:t>1980</a:t>
              </a:r>
            </a:p>
          </p:txBody>
        </p:sp>
      </p:grpSp>
      <p:sp>
        <p:nvSpPr>
          <p:cNvPr id="5" name="AutoShape 8">
            <a:extLst>
              <a:ext uri="{FF2B5EF4-FFF2-40B4-BE49-F238E27FC236}">
                <a16:creationId xmlns:a16="http://schemas.microsoft.com/office/drawing/2014/main" id="{98CBB035-43E2-5830-985A-CE7FE18796AC}"/>
              </a:ext>
            </a:extLst>
          </p:cNvPr>
          <p:cNvSpPr>
            <a:spLocks noChangeArrowheads="1"/>
          </p:cNvSpPr>
          <p:nvPr/>
        </p:nvSpPr>
        <p:spPr bwMode="auto">
          <a:xfrm flipV="1">
            <a:off x="8075937" y="4214598"/>
            <a:ext cx="1569952" cy="2100460"/>
          </a:xfrm>
          <a:prstGeom prst="downArrowCallout">
            <a:avLst>
              <a:gd name="adj1" fmla="val 6382"/>
              <a:gd name="adj2" fmla="val 7333"/>
              <a:gd name="adj3" fmla="val 13523"/>
              <a:gd name="adj4" fmla="val 79649"/>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600"/>
              </a:spcAft>
            </a:pPr>
            <a:r>
              <a:rPr lang="fr-CH" sz="1600" b="1" dirty="0">
                <a:effectLst/>
                <a:latin typeface="Times New Roman" panose="02020603050405020304" pitchFamily="18" charset="0"/>
                <a:ea typeface="Times New Roman" panose="02020603050405020304" pitchFamily="18" charset="0"/>
              </a:rPr>
              <a:t>Public </a:t>
            </a:r>
            <a:r>
              <a:rPr lang="fr-CH" sz="1600" b="1" dirty="0" err="1">
                <a:effectLst/>
                <a:latin typeface="Times New Roman" panose="02020603050405020304" pitchFamily="18" charset="0"/>
                <a:ea typeface="Times New Roman" panose="02020603050405020304" pitchFamily="18" charset="0"/>
              </a:rPr>
              <a:t>domain</a:t>
            </a:r>
            <a:endParaRPr lang="fr-CH" sz="1600" b="1" dirty="0">
              <a:effectLst/>
              <a:latin typeface="Times New Roman" panose="02020603050405020304" pitchFamily="18" charset="0"/>
              <a:ea typeface="Times New Roman" panose="02020603050405020304" pitchFamily="18" charset="0"/>
            </a:endParaRPr>
          </a:p>
          <a:p>
            <a:pPr>
              <a:spcAft>
                <a:spcPts val="600"/>
              </a:spcAft>
            </a:pPr>
            <a:r>
              <a:rPr lang="fr-CH" sz="1600" dirty="0">
                <a:latin typeface="Times New Roman" panose="02020603050405020304" pitchFamily="18" charset="0"/>
                <a:ea typeface="Times New Roman" panose="02020603050405020304" pitchFamily="18" charset="0"/>
              </a:rPr>
              <a:t>Copyright </a:t>
            </a:r>
            <a:r>
              <a:rPr lang="fr-CH" sz="1600" dirty="0" err="1">
                <a:latin typeface="Times New Roman" panose="02020603050405020304" pitchFamily="18" charset="0"/>
                <a:ea typeface="Times New Roman" panose="02020603050405020304" pitchFamily="18" charset="0"/>
              </a:rPr>
              <a:t>creates</a:t>
            </a:r>
            <a:r>
              <a:rPr lang="fr-CH" sz="1600" dirty="0">
                <a:latin typeface="Times New Roman" panose="02020603050405020304" pitchFamily="18" charset="0"/>
                <a:ea typeface="Times New Roman" panose="02020603050405020304" pitchFamily="18" charset="0"/>
              </a:rPr>
              <a:t> the </a:t>
            </a:r>
            <a:r>
              <a:rPr lang="fr-CH" sz="1600" dirty="0" err="1">
                <a:latin typeface="Times New Roman" panose="02020603050405020304" pitchFamily="18" charset="0"/>
                <a:ea typeface="Times New Roman" panose="02020603050405020304" pitchFamily="18" charset="0"/>
              </a:rPr>
              <a:t>legal</a:t>
            </a:r>
            <a:r>
              <a:rPr lang="fr-CH" sz="1600" dirty="0">
                <a:latin typeface="Times New Roman" panose="02020603050405020304" pitchFamily="18" charset="0"/>
                <a:ea typeface="Times New Roman" panose="02020603050405020304" pitchFamily="18" charset="0"/>
              </a:rPr>
              <a:t>  concept of public </a:t>
            </a:r>
            <a:r>
              <a:rPr lang="fr-CH" sz="1600" dirty="0" err="1">
                <a:latin typeface="Times New Roman" panose="02020603050405020304" pitchFamily="18" charset="0"/>
                <a:ea typeface="Times New Roman" panose="02020603050405020304" pitchFamily="18" charset="0"/>
              </a:rPr>
              <a:t>domain</a:t>
            </a:r>
            <a:endParaRPr lang="fr-CH" sz="1600" dirty="0">
              <a:effectLst/>
              <a:latin typeface="Times New Roman" panose="02020603050405020304" pitchFamily="18" charset="0"/>
              <a:ea typeface="Times New Roman" panose="02020603050405020304" pitchFamily="18" charset="0"/>
            </a:endParaRPr>
          </a:p>
          <a:p>
            <a:pPr>
              <a:spcAft>
                <a:spcPts val="0"/>
              </a:spcAft>
            </a:pPr>
            <a:r>
              <a:rPr lang="en-GB" sz="1600" dirty="0">
                <a:effectLst/>
                <a:latin typeface="Times New Roman" panose="02020603050405020304" pitchFamily="18" charset="0"/>
                <a:ea typeface="Times New Roman" panose="02020603050405020304" pitchFamily="18" charset="0"/>
              </a:rPr>
              <a:t> </a:t>
            </a:r>
            <a:endParaRPr lang="fr-CH" sz="1600" dirty="0">
              <a:effectLst/>
              <a:latin typeface="Times New Roman" panose="02020603050405020304" pitchFamily="18" charset="0"/>
              <a:ea typeface="Times New Roman" panose="02020603050405020304" pitchFamily="18" charset="0"/>
            </a:endParaRPr>
          </a:p>
        </p:txBody>
      </p:sp>
      <p:sp>
        <p:nvSpPr>
          <p:cNvPr id="9" name="Text Box 19">
            <a:extLst>
              <a:ext uri="{FF2B5EF4-FFF2-40B4-BE49-F238E27FC236}">
                <a16:creationId xmlns:a16="http://schemas.microsoft.com/office/drawing/2014/main" id="{9D648344-1102-41AD-F423-6B70DFE82843}"/>
              </a:ext>
            </a:extLst>
          </p:cNvPr>
          <p:cNvSpPr txBox="1">
            <a:spLocks noChangeArrowheads="1"/>
          </p:cNvSpPr>
          <p:nvPr/>
        </p:nvSpPr>
        <p:spPr bwMode="auto">
          <a:xfrm>
            <a:off x="8488577" y="3773919"/>
            <a:ext cx="709615" cy="382374"/>
          </a:xfrm>
          <a:prstGeom prst="rect">
            <a:avLst/>
          </a:prstGeom>
          <a:solidFill>
            <a:schemeClr val="accent4">
              <a:lumMod val="20000"/>
              <a:lumOff val="80000"/>
            </a:schemeClr>
          </a:solidFill>
          <a:ln>
            <a:noFill/>
          </a:ln>
        </p:spPr>
        <p:txBody>
          <a:bodyPr rot="0" vert="horz" wrap="square" lIns="91440" tIns="45720" rIns="91440" bIns="45720" anchor="t" anchorCtr="0" upright="1">
            <a:noAutofit/>
          </a:bodyPr>
          <a:lstStyle/>
          <a:p>
            <a:pPr>
              <a:spcAft>
                <a:spcPts val="600"/>
              </a:spcAft>
            </a:pPr>
            <a:r>
              <a:rPr lang="fr-CH" sz="1600" dirty="0">
                <a:effectLst/>
                <a:latin typeface="Times New Roman" panose="02020603050405020304" pitchFamily="18" charset="0"/>
                <a:ea typeface="Times New Roman" panose="02020603050405020304" pitchFamily="18" charset="0"/>
              </a:rPr>
              <a:t>1992</a:t>
            </a:r>
          </a:p>
        </p:txBody>
      </p:sp>
      <p:sp>
        <p:nvSpPr>
          <p:cNvPr id="11" name="AutoShape 8">
            <a:extLst>
              <a:ext uri="{FF2B5EF4-FFF2-40B4-BE49-F238E27FC236}">
                <a16:creationId xmlns:a16="http://schemas.microsoft.com/office/drawing/2014/main" id="{50E3AB15-078E-B001-DD50-12DAA71E23F8}"/>
              </a:ext>
            </a:extLst>
          </p:cNvPr>
          <p:cNvSpPr>
            <a:spLocks noChangeArrowheads="1"/>
          </p:cNvSpPr>
          <p:nvPr/>
        </p:nvSpPr>
        <p:spPr bwMode="auto">
          <a:xfrm>
            <a:off x="6991399" y="1262152"/>
            <a:ext cx="1619201" cy="2456535"/>
          </a:xfrm>
          <a:prstGeom prst="downArrowCallout">
            <a:avLst>
              <a:gd name="adj1" fmla="val 6382"/>
              <a:gd name="adj2" fmla="val 7333"/>
              <a:gd name="adj3" fmla="val 13523"/>
              <a:gd name="adj4" fmla="val 86045"/>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600"/>
              </a:spcAft>
            </a:pPr>
            <a:r>
              <a:rPr lang="fr-CH" sz="1600" b="1" dirty="0">
                <a:latin typeface="Times New Roman" panose="02020603050405020304" pitchFamily="18" charset="0"/>
                <a:ea typeface="Times New Roman" panose="02020603050405020304" pitchFamily="18" charset="0"/>
              </a:rPr>
              <a:t>Web </a:t>
            </a:r>
            <a:r>
              <a:rPr lang="fr-CH" sz="1600" b="1" dirty="0" err="1">
                <a:latin typeface="Times New Roman" panose="02020603050405020304" pitchFamily="18" charset="0"/>
                <a:ea typeface="Times New Roman" panose="02020603050405020304" pitchFamily="18" charset="0"/>
              </a:rPr>
              <a:t>created</a:t>
            </a:r>
            <a:r>
              <a:rPr lang="fr-CH" sz="1600" b="1" dirty="0">
                <a:latin typeface="Times New Roman" panose="02020603050405020304" pitchFamily="18" charset="0"/>
                <a:ea typeface="Times New Roman" panose="02020603050405020304" pitchFamily="18" charset="0"/>
              </a:rPr>
              <a:t> at CERN</a:t>
            </a:r>
            <a:endParaRPr lang="fr-CH" sz="1600" b="1" dirty="0">
              <a:effectLst/>
              <a:latin typeface="Times New Roman" panose="02020603050405020304" pitchFamily="18" charset="0"/>
              <a:ea typeface="Times New Roman" panose="02020603050405020304" pitchFamily="18" charset="0"/>
            </a:endParaRPr>
          </a:p>
          <a:p>
            <a:pPr>
              <a:spcAft>
                <a:spcPts val="600"/>
              </a:spcAft>
            </a:pPr>
            <a:r>
              <a:rPr lang="fr-CH" sz="1600" dirty="0" err="1">
                <a:effectLst/>
                <a:latin typeface="Times New Roman" panose="02020603050405020304" pitchFamily="18" charset="0"/>
                <a:ea typeface="Times New Roman" panose="02020603050405020304" pitchFamily="18" charset="0"/>
              </a:rPr>
              <a:t>Connect</a:t>
            </a:r>
            <a:r>
              <a:rPr lang="fr-CH" sz="1600" dirty="0">
                <a:effectLst/>
                <a:latin typeface="Times New Roman" panose="02020603050405020304" pitchFamily="18" charset="0"/>
                <a:ea typeface="Times New Roman" panose="02020603050405020304" pitchFamily="18" charset="0"/>
              </a:rPr>
              <a:t> </a:t>
            </a:r>
            <a:r>
              <a:rPr lang="fr-CH" sz="1600" dirty="0" err="1">
                <a:effectLst/>
                <a:latin typeface="Times New Roman" panose="02020603050405020304" pitchFamily="18" charset="0"/>
                <a:ea typeface="Times New Roman" panose="02020603050405020304" pitchFamily="18" charset="0"/>
              </a:rPr>
              <a:t>researchers</a:t>
            </a:r>
            <a:r>
              <a:rPr lang="fr-CH" sz="1600" dirty="0">
                <a:effectLst/>
                <a:latin typeface="Times New Roman" panose="02020603050405020304" pitchFamily="18" charset="0"/>
                <a:ea typeface="Times New Roman" panose="02020603050405020304" pitchFamily="18" charset="0"/>
              </a:rPr>
              <a:t> </a:t>
            </a:r>
            <a:r>
              <a:rPr lang="fr-CH" sz="1600" dirty="0" err="1">
                <a:effectLst/>
                <a:latin typeface="Times New Roman" panose="02020603050405020304" pitchFamily="18" charset="0"/>
                <a:ea typeface="Times New Roman" panose="02020603050405020304" pitchFamily="18" charset="0"/>
              </a:rPr>
              <a:t>worldwide</a:t>
            </a:r>
            <a:r>
              <a:rPr lang="fr-CH" sz="1600" dirty="0">
                <a:effectLst/>
                <a:latin typeface="Times New Roman" panose="02020603050405020304" pitchFamily="18" charset="0"/>
                <a:ea typeface="Times New Roman" panose="02020603050405020304" pitchFamily="18" charset="0"/>
              </a:rPr>
              <a:t> – Collaboration, Compassion, </a:t>
            </a:r>
            <a:r>
              <a:rPr lang="fr-CH" sz="1600" dirty="0" err="1">
                <a:effectLst/>
                <a:latin typeface="Times New Roman" panose="02020603050405020304" pitchFamily="18" charset="0"/>
                <a:ea typeface="Times New Roman" panose="02020603050405020304" pitchFamily="18" charset="0"/>
              </a:rPr>
              <a:t>Creativity</a:t>
            </a:r>
            <a:endParaRPr lang="fr-CH" sz="1600" dirty="0">
              <a:effectLst/>
              <a:latin typeface="Times New Roman" panose="02020603050405020304" pitchFamily="18" charset="0"/>
              <a:ea typeface="Times New Roman" panose="02020603050405020304" pitchFamily="18" charset="0"/>
            </a:endParaRPr>
          </a:p>
          <a:p>
            <a:pPr>
              <a:spcAft>
                <a:spcPts val="0"/>
              </a:spcAft>
            </a:pPr>
            <a:endParaRPr lang="fr-CH" sz="1600" dirty="0">
              <a:effectLst/>
              <a:latin typeface="Times New Roman" panose="02020603050405020304" pitchFamily="18" charset="0"/>
              <a:ea typeface="Times New Roman" panose="02020603050405020304" pitchFamily="18" charset="0"/>
            </a:endParaRPr>
          </a:p>
        </p:txBody>
      </p:sp>
      <p:sp>
        <p:nvSpPr>
          <p:cNvPr id="23" name="Text Box 19">
            <a:extLst>
              <a:ext uri="{FF2B5EF4-FFF2-40B4-BE49-F238E27FC236}">
                <a16:creationId xmlns:a16="http://schemas.microsoft.com/office/drawing/2014/main" id="{FECC09F8-8BDE-1D38-971E-A9C8C0308CC8}"/>
              </a:ext>
            </a:extLst>
          </p:cNvPr>
          <p:cNvSpPr txBox="1">
            <a:spLocks noChangeArrowheads="1"/>
          </p:cNvSpPr>
          <p:nvPr/>
        </p:nvSpPr>
        <p:spPr bwMode="auto">
          <a:xfrm>
            <a:off x="7556896" y="3788296"/>
            <a:ext cx="830282" cy="347703"/>
          </a:xfrm>
          <a:prstGeom prst="rect">
            <a:avLst/>
          </a:prstGeom>
          <a:solidFill>
            <a:schemeClr val="accent4">
              <a:lumMod val="20000"/>
              <a:lumOff val="80000"/>
            </a:schemeClr>
          </a:solidFill>
          <a:ln>
            <a:noFill/>
          </a:ln>
        </p:spPr>
        <p:txBody>
          <a:bodyPr rot="0" vert="horz" wrap="square" lIns="91440" tIns="45720" rIns="91440" bIns="45720" anchor="t" anchorCtr="0" upright="1">
            <a:noAutofit/>
          </a:bodyPr>
          <a:lstStyle/>
          <a:p>
            <a:pPr>
              <a:spcAft>
                <a:spcPts val="600"/>
              </a:spcAft>
            </a:pPr>
            <a:r>
              <a:rPr lang="fr-CH" sz="1600" dirty="0">
                <a:effectLst/>
                <a:latin typeface="Times New Roman" panose="02020603050405020304" pitchFamily="18" charset="0"/>
                <a:ea typeface="Times New Roman" panose="02020603050405020304" pitchFamily="18" charset="0"/>
              </a:rPr>
              <a:t>1989</a:t>
            </a:r>
          </a:p>
        </p:txBody>
      </p:sp>
      <p:sp>
        <p:nvSpPr>
          <p:cNvPr id="30" name="Text Box 19">
            <a:extLst>
              <a:ext uri="{FF2B5EF4-FFF2-40B4-BE49-F238E27FC236}">
                <a16:creationId xmlns:a16="http://schemas.microsoft.com/office/drawing/2014/main" id="{1A12009D-0DB0-33ED-D0AD-7059BBDEBBF7}"/>
              </a:ext>
            </a:extLst>
          </p:cNvPr>
          <p:cNvSpPr txBox="1">
            <a:spLocks noChangeArrowheads="1"/>
          </p:cNvSpPr>
          <p:nvPr/>
        </p:nvSpPr>
        <p:spPr bwMode="auto">
          <a:xfrm>
            <a:off x="9263880" y="3784265"/>
            <a:ext cx="709615" cy="382374"/>
          </a:xfrm>
          <a:prstGeom prst="rect">
            <a:avLst/>
          </a:prstGeom>
          <a:solidFill>
            <a:schemeClr val="accent4">
              <a:lumMod val="20000"/>
              <a:lumOff val="80000"/>
            </a:schemeClr>
          </a:solidFill>
          <a:ln>
            <a:noFill/>
          </a:ln>
        </p:spPr>
        <p:txBody>
          <a:bodyPr rot="0" vert="horz" wrap="square" lIns="91440" tIns="45720" rIns="91440" bIns="45720" anchor="t" anchorCtr="0" upright="1">
            <a:noAutofit/>
          </a:bodyPr>
          <a:lstStyle/>
          <a:p>
            <a:pPr>
              <a:spcAft>
                <a:spcPts val="600"/>
              </a:spcAft>
            </a:pPr>
            <a:r>
              <a:rPr lang="fr-CH" sz="1600" dirty="0">
                <a:effectLst/>
                <a:latin typeface="Times New Roman" panose="02020603050405020304" pitchFamily="18" charset="0"/>
                <a:ea typeface="Times New Roman" panose="02020603050405020304" pitchFamily="18" charset="0"/>
              </a:rPr>
              <a:t>1998</a:t>
            </a:r>
          </a:p>
        </p:txBody>
      </p:sp>
      <p:sp>
        <p:nvSpPr>
          <p:cNvPr id="31" name="AutoShape 8">
            <a:extLst>
              <a:ext uri="{FF2B5EF4-FFF2-40B4-BE49-F238E27FC236}">
                <a16:creationId xmlns:a16="http://schemas.microsoft.com/office/drawing/2014/main" id="{173E0E80-B6C9-9E99-4724-4317F4637267}"/>
              </a:ext>
            </a:extLst>
          </p:cNvPr>
          <p:cNvSpPr>
            <a:spLocks noChangeArrowheads="1"/>
          </p:cNvSpPr>
          <p:nvPr/>
        </p:nvSpPr>
        <p:spPr bwMode="auto">
          <a:xfrm>
            <a:off x="8738036" y="1262286"/>
            <a:ext cx="1619201" cy="2456535"/>
          </a:xfrm>
          <a:prstGeom prst="downArrowCallout">
            <a:avLst>
              <a:gd name="adj1" fmla="val 6382"/>
              <a:gd name="adj2" fmla="val 7333"/>
              <a:gd name="adj3" fmla="val 13523"/>
              <a:gd name="adj4" fmla="val 86045"/>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600"/>
              </a:spcAft>
            </a:pPr>
            <a:r>
              <a:rPr lang="fr-CH" sz="1600" b="1" dirty="0">
                <a:latin typeface="Times New Roman" panose="02020603050405020304" pitchFamily="18" charset="0"/>
                <a:ea typeface="Times New Roman" panose="02020603050405020304" pitchFamily="18" charset="0"/>
              </a:rPr>
              <a:t>Split of the Free software </a:t>
            </a:r>
            <a:r>
              <a:rPr lang="fr-CH" sz="1600" b="1" dirty="0" err="1">
                <a:latin typeface="Times New Roman" panose="02020603050405020304" pitchFamily="18" charset="0"/>
                <a:ea typeface="Times New Roman" panose="02020603050405020304" pitchFamily="18" charset="0"/>
              </a:rPr>
              <a:t>movement</a:t>
            </a:r>
            <a:r>
              <a:rPr lang="fr-CH" sz="1600" b="1" dirty="0">
                <a:latin typeface="Times New Roman" panose="02020603050405020304" pitchFamily="18" charset="0"/>
                <a:ea typeface="Times New Roman" panose="02020603050405020304" pitchFamily="18" charset="0"/>
              </a:rPr>
              <a:t> </a:t>
            </a:r>
            <a:r>
              <a:rPr lang="fr-CH" sz="1600" b="1" dirty="0" err="1">
                <a:latin typeface="Times New Roman" panose="02020603050405020304" pitchFamily="18" charset="0"/>
                <a:ea typeface="Times New Roman" panose="02020603050405020304" pitchFamily="18" charset="0"/>
              </a:rPr>
              <a:t>into</a:t>
            </a:r>
            <a:r>
              <a:rPr lang="fr-CH" sz="1600" b="1" dirty="0">
                <a:latin typeface="Times New Roman" panose="02020603050405020304" pitchFamily="18" charset="0"/>
                <a:ea typeface="Times New Roman" panose="02020603050405020304" pitchFamily="18" charset="0"/>
              </a:rPr>
              <a:t> Open Source</a:t>
            </a:r>
            <a:endParaRPr lang="fr-CH" sz="1600" b="1" dirty="0">
              <a:effectLst/>
              <a:latin typeface="Times New Roman" panose="02020603050405020304" pitchFamily="18" charset="0"/>
              <a:ea typeface="Times New Roman" panose="02020603050405020304" pitchFamily="18" charset="0"/>
            </a:endParaRPr>
          </a:p>
          <a:p>
            <a:pPr>
              <a:spcAft>
                <a:spcPts val="600"/>
              </a:spcAft>
            </a:pPr>
            <a:r>
              <a:rPr lang="fr-CH" sz="1600" dirty="0">
                <a:effectLst/>
                <a:latin typeface="Times New Roman" panose="02020603050405020304" pitchFamily="18" charset="0"/>
                <a:ea typeface="Times New Roman" panose="02020603050405020304" pitchFamily="18" charset="0"/>
              </a:rPr>
              <a:t>Social </a:t>
            </a:r>
            <a:r>
              <a:rPr lang="fr-CH" sz="1600" dirty="0" err="1">
                <a:effectLst/>
                <a:latin typeface="Times New Roman" panose="02020603050405020304" pitchFamily="18" charset="0"/>
                <a:ea typeface="Times New Roman" panose="02020603050405020304" pitchFamily="18" charset="0"/>
              </a:rPr>
              <a:t>movement</a:t>
            </a:r>
            <a:r>
              <a:rPr lang="fr-CH" sz="1600" dirty="0">
                <a:effectLst/>
                <a:latin typeface="Times New Roman" panose="02020603050405020304" pitchFamily="18" charset="0"/>
                <a:ea typeface="Times New Roman" panose="02020603050405020304" pitchFamily="18" charset="0"/>
              </a:rPr>
              <a:t> </a:t>
            </a:r>
            <a:r>
              <a:rPr lang="fr-CH" sz="1600" i="1" dirty="0">
                <a:effectLst/>
                <a:latin typeface="Times New Roman" panose="02020603050405020304" pitchFamily="18" charset="0"/>
                <a:ea typeface="Times New Roman" panose="02020603050405020304" pitchFamily="18" charset="0"/>
              </a:rPr>
              <a:t>vs</a:t>
            </a:r>
            <a:r>
              <a:rPr lang="fr-CH" sz="1600" dirty="0">
                <a:effectLst/>
                <a:latin typeface="Times New Roman" panose="02020603050405020304" pitchFamily="18" charset="0"/>
                <a:ea typeface="Times New Roman" panose="02020603050405020304" pitchFamily="18" charset="0"/>
              </a:rPr>
              <a:t> </a:t>
            </a:r>
            <a:r>
              <a:rPr lang="fr-CH" sz="1600" dirty="0" err="1">
                <a:effectLst/>
                <a:latin typeface="Times New Roman" panose="02020603050405020304" pitchFamily="18" charset="0"/>
                <a:ea typeface="Times New Roman" panose="02020603050405020304" pitchFamily="18" charset="0"/>
              </a:rPr>
              <a:t>development</a:t>
            </a:r>
            <a:r>
              <a:rPr lang="fr-CH" sz="1600" dirty="0">
                <a:effectLst/>
                <a:latin typeface="Times New Roman" panose="02020603050405020304" pitchFamily="18" charset="0"/>
                <a:ea typeface="Times New Roman" panose="02020603050405020304" pitchFamily="18" charset="0"/>
              </a:rPr>
              <a:t> </a:t>
            </a:r>
            <a:r>
              <a:rPr lang="fr-CH" sz="1600" dirty="0" err="1">
                <a:effectLst/>
                <a:latin typeface="Times New Roman" panose="02020603050405020304" pitchFamily="18" charset="0"/>
                <a:ea typeface="Times New Roman" panose="02020603050405020304" pitchFamily="18" charset="0"/>
              </a:rPr>
              <a:t>methodology</a:t>
            </a:r>
            <a:endParaRPr lang="fr-CH" sz="1600" dirty="0">
              <a:effectLst/>
              <a:latin typeface="Times New Roman" panose="02020603050405020304" pitchFamily="18" charset="0"/>
              <a:ea typeface="Times New Roman" panose="02020603050405020304" pitchFamily="18" charset="0"/>
            </a:endParaRPr>
          </a:p>
          <a:p>
            <a:pPr>
              <a:spcAft>
                <a:spcPts val="0"/>
              </a:spcAft>
            </a:pPr>
            <a:endParaRPr lang="fr-CH" sz="1600" dirty="0">
              <a:effectLst/>
              <a:latin typeface="Times New Roman" panose="02020603050405020304" pitchFamily="18" charset="0"/>
              <a:ea typeface="Times New Roman" panose="02020603050405020304" pitchFamily="18" charset="0"/>
            </a:endParaRPr>
          </a:p>
        </p:txBody>
      </p:sp>
      <p:sp>
        <p:nvSpPr>
          <p:cNvPr id="32" name="Text Box 19">
            <a:extLst>
              <a:ext uri="{FF2B5EF4-FFF2-40B4-BE49-F238E27FC236}">
                <a16:creationId xmlns:a16="http://schemas.microsoft.com/office/drawing/2014/main" id="{C74999CE-BF3F-075F-F48E-A84B152E5378}"/>
              </a:ext>
            </a:extLst>
          </p:cNvPr>
          <p:cNvSpPr txBox="1">
            <a:spLocks noChangeArrowheads="1"/>
          </p:cNvSpPr>
          <p:nvPr/>
        </p:nvSpPr>
        <p:spPr bwMode="auto">
          <a:xfrm>
            <a:off x="10280215" y="3788296"/>
            <a:ext cx="709615" cy="382374"/>
          </a:xfrm>
          <a:prstGeom prst="rect">
            <a:avLst/>
          </a:prstGeom>
          <a:solidFill>
            <a:schemeClr val="accent4">
              <a:lumMod val="20000"/>
              <a:lumOff val="80000"/>
            </a:schemeClr>
          </a:solidFill>
          <a:ln>
            <a:noFill/>
          </a:ln>
        </p:spPr>
        <p:txBody>
          <a:bodyPr rot="0" vert="horz" wrap="square" lIns="91440" tIns="45720" rIns="91440" bIns="45720" anchor="t" anchorCtr="0" upright="1">
            <a:noAutofit/>
          </a:bodyPr>
          <a:lstStyle/>
          <a:p>
            <a:pPr>
              <a:spcAft>
                <a:spcPts val="600"/>
              </a:spcAft>
            </a:pPr>
            <a:r>
              <a:rPr lang="fr-CH" sz="1600" dirty="0">
                <a:effectLst/>
                <a:latin typeface="Times New Roman" panose="02020603050405020304" pitchFamily="18" charset="0"/>
                <a:ea typeface="Times New Roman" panose="02020603050405020304" pitchFamily="18" charset="0"/>
              </a:rPr>
              <a:t>2008</a:t>
            </a:r>
          </a:p>
        </p:txBody>
      </p:sp>
      <p:sp>
        <p:nvSpPr>
          <p:cNvPr id="33" name="AutoShape 8">
            <a:extLst>
              <a:ext uri="{FF2B5EF4-FFF2-40B4-BE49-F238E27FC236}">
                <a16:creationId xmlns:a16="http://schemas.microsoft.com/office/drawing/2014/main" id="{AB03D2F8-0B52-BDD4-20DC-7D680D9DB08D}"/>
              </a:ext>
            </a:extLst>
          </p:cNvPr>
          <p:cNvSpPr>
            <a:spLocks noChangeArrowheads="1"/>
          </p:cNvSpPr>
          <p:nvPr/>
        </p:nvSpPr>
        <p:spPr bwMode="auto">
          <a:xfrm flipV="1">
            <a:off x="9783848" y="4226956"/>
            <a:ext cx="1677090" cy="2100460"/>
          </a:xfrm>
          <a:prstGeom prst="downArrowCallout">
            <a:avLst>
              <a:gd name="adj1" fmla="val 6382"/>
              <a:gd name="adj2" fmla="val 7333"/>
              <a:gd name="adj3" fmla="val 13523"/>
              <a:gd name="adj4" fmla="val 79649"/>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600"/>
              </a:spcAft>
            </a:pPr>
            <a:r>
              <a:rPr lang="fr-CH" sz="1600" b="1" dirty="0">
                <a:effectLst/>
                <a:latin typeface="Times New Roman" panose="02020603050405020304" pitchFamily="18" charset="0"/>
                <a:ea typeface="Times New Roman" panose="02020603050405020304" pitchFamily="18" charset="0"/>
              </a:rPr>
              <a:t>First </a:t>
            </a:r>
            <a:r>
              <a:rPr lang="fr-CH" sz="1600" b="1" dirty="0" err="1">
                <a:effectLst/>
                <a:latin typeface="Times New Roman" panose="02020603050405020304" pitchFamily="18" charset="0"/>
                <a:ea typeface="Times New Roman" panose="02020603050405020304" pitchFamily="18" charset="0"/>
              </a:rPr>
              <a:t>cMooc</a:t>
            </a:r>
            <a:endParaRPr lang="fr-CH" sz="1600" b="1" dirty="0">
              <a:effectLst/>
              <a:latin typeface="Times New Roman" panose="02020603050405020304" pitchFamily="18" charset="0"/>
              <a:ea typeface="Times New Roman" panose="02020603050405020304" pitchFamily="18" charset="0"/>
            </a:endParaRPr>
          </a:p>
          <a:p>
            <a:pPr>
              <a:spcAft>
                <a:spcPts val="600"/>
              </a:spcAft>
            </a:pPr>
            <a:r>
              <a:rPr lang="fr-CH" sz="1600" b="1" dirty="0" err="1">
                <a:effectLst/>
                <a:latin typeface="Times New Roman" panose="02020603050405020304" pitchFamily="18" charset="0"/>
                <a:ea typeface="Times New Roman" panose="02020603050405020304" pitchFamily="18" charset="0"/>
              </a:rPr>
              <a:t>C</a:t>
            </a:r>
            <a:r>
              <a:rPr lang="fr-CH" sz="1600" dirty="0" err="1">
                <a:effectLst/>
                <a:latin typeface="Times New Roman" panose="02020603050405020304" pitchFamily="18" charset="0"/>
                <a:ea typeface="Times New Roman" panose="02020603050405020304" pitchFamily="18" charset="0"/>
              </a:rPr>
              <a:t>onnect</a:t>
            </a:r>
            <a:r>
              <a:rPr lang="fr-CH" sz="1600" dirty="0">
                <a:effectLst/>
                <a:latin typeface="Times New Roman" panose="02020603050405020304" pitchFamily="18" charset="0"/>
                <a:ea typeface="Times New Roman" panose="02020603050405020304" pitchFamily="18" charset="0"/>
              </a:rPr>
              <a:t> </a:t>
            </a:r>
            <a:r>
              <a:rPr lang="fr-CH" sz="1600" dirty="0" err="1">
                <a:effectLst/>
                <a:latin typeface="Times New Roman" panose="02020603050405020304" pitchFamily="18" charset="0"/>
                <a:ea typeface="Times New Roman" panose="02020603050405020304" pitchFamily="18" charset="0"/>
              </a:rPr>
              <a:t>massively</a:t>
            </a:r>
            <a:r>
              <a:rPr lang="fr-CH" sz="1600" dirty="0">
                <a:effectLst/>
                <a:latin typeface="Times New Roman" panose="02020603050405020304" pitchFamily="18" charset="0"/>
                <a:ea typeface="Times New Roman" panose="02020603050405020304" pitchFamily="18" charset="0"/>
              </a:rPr>
              <a:t> </a:t>
            </a:r>
            <a:r>
              <a:rPr lang="fr-CH" sz="1600" dirty="0" err="1">
                <a:effectLst/>
                <a:latin typeface="Times New Roman" panose="02020603050405020304" pitchFamily="18" charset="0"/>
                <a:ea typeface="Times New Roman" panose="02020603050405020304" pitchFamily="18" charset="0"/>
              </a:rPr>
              <a:t>worldwide</a:t>
            </a:r>
            <a:r>
              <a:rPr lang="fr-CH" sz="1600" dirty="0">
                <a:effectLst/>
                <a:latin typeface="Times New Roman" panose="02020603050405020304" pitchFamily="18" charset="0"/>
                <a:ea typeface="Times New Roman" panose="02020603050405020304" pitchFamily="18" charset="0"/>
              </a:rPr>
              <a:t> and </a:t>
            </a:r>
            <a:r>
              <a:rPr lang="fr-CH" sz="1600" dirty="0" err="1">
                <a:effectLst/>
                <a:latin typeface="Times New Roman" panose="02020603050405020304" pitchFamily="18" charset="0"/>
                <a:ea typeface="Times New Roman" panose="02020603050405020304" pitchFamily="18" charset="0"/>
              </a:rPr>
              <a:t>create</a:t>
            </a:r>
            <a:r>
              <a:rPr lang="fr-CH" sz="1600" dirty="0">
                <a:effectLst/>
                <a:latin typeface="Times New Roman" panose="02020603050405020304" pitchFamily="18" charset="0"/>
                <a:ea typeface="Times New Roman" panose="02020603050405020304" pitchFamily="18" charset="0"/>
              </a:rPr>
              <a:t> </a:t>
            </a:r>
            <a:r>
              <a:rPr lang="fr-CH" sz="1600" dirty="0" err="1">
                <a:effectLst/>
                <a:latin typeface="Times New Roman" panose="02020603050405020304" pitchFamily="18" charset="0"/>
                <a:ea typeface="Times New Roman" panose="02020603050405020304" pitchFamily="18" charset="0"/>
              </a:rPr>
              <a:t>knowledge</a:t>
            </a:r>
            <a:r>
              <a:rPr lang="fr-CH" sz="1600" dirty="0">
                <a:effectLst/>
                <a:latin typeface="Times New Roman" panose="02020603050405020304" pitchFamily="18" charset="0"/>
                <a:ea typeface="Times New Roman" panose="02020603050405020304" pitchFamily="18" charset="0"/>
              </a:rPr>
              <a:t> </a:t>
            </a:r>
            <a:r>
              <a:rPr lang="fr-CH" sz="1600" dirty="0" err="1">
                <a:effectLst/>
                <a:latin typeface="Times New Roman" panose="02020603050405020304" pitchFamily="18" charset="0"/>
                <a:ea typeface="Times New Roman" panose="02020603050405020304" pitchFamily="18" charset="0"/>
              </a:rPr>
              <a:t>together</a:t>
            </a:r>
            <a:endParaRPr lang="fr-CH" sz="1600" dirty="0">
              <a:effectLst/>
              <a:latin typeface="Times New Roman" panose="02020603050405020304" pitchFamily="18" charset="0"/>
              <a:ea typeface="Times New Roman" panose="02020603050405020304" pitchFamily="18" charset="0"/>
            </a:endParaRPr>
          </a:p>
          <a:p>
            <a:pPr>
              <a:spcAft>
                <a:spcPts val="0"/>
              </a:spcAft>
            </a:pPr>
            <a:r>
              <a:rPr lang="en-GB" sz="1600" dirty="0">
                <a:effectLst/>
                <a:latin typeface="Times New Roman" panose="02020603050405020304" pitchFamily="18" charset="0"/>
                <a:ea typeface="Times New Roman" panose="02020603050405020304" pitchFamily="18" charset="0"/>
              </a:rPr>
              <a:t> </a:t>
            </a:r>
            <a:endParaRPr lang="fr-CH" sz="1600" dirty="0">
              <a:effectLst/>
              <a:latin typeface="Times New Roman" panose="02020603050405020304" pitchFamily="18" charset="0"/>
              <a:ea typeface="Times New Roman" panose="02020603050405020304" pitchFamily="18" charset="0"/>
            </a:endParaRPr>
          </a:p>
        </p:txBody>
      </p:sp>
      <p:pic>
        <p:nvPicPr>
          <p:cNvPr id="15" name="Image 14">
            <a:extLst>
              <a:ext uri="{FF2B5EF4-FFF2-40B4-BE49-F238E27FC236}">
                <a16:creationId xmlns:a16="http://schemas.microsoft.com/office/drawing/2014/main" id="{7CEEA75F-3073-94C3-3664-049831CC6E73}"/>
              </a:ext>
            </a:extLst>
          </p:cNvPr>
          <p:cNvPicPr>
            <a:picLocks noChangeAspect="1"/>
          </p:cNvPicPr>
          <p:nvPr/>
        </p:nvPicPr>
        <p:blipFill>
          <a:blip r:embed="rId3"/>
          <a:stretch>
            <a:fillRect/>
          </a:stretch>
        </p:blipFill>
        <p:spPr>
          <a:xfrm>
            <a:off x="39721" y="4440208"/>
            <a:ext cx="3541680" cy="1983629"/>
          </a:xfrm>
          <a:prstGeom prst="rect">
            <a:avLst/>
          </a:prstGeom>
        </p:spPr>
      </p:pic>
      <p:sp>
        <p:nvSpPr>
          <p:cNvPr id="16" name="ZoneTexte 15">
            <a:extLst>
              <a:ext uri="{FF2B5EF4-FFF2-40B4-BE49-F238E27FC236}">
                <a16:creationId xmlns:a16="http://schemas.microsoft.com/office/drawing/2014/main" id="{D1FA3331-9BFD-CCD3-A0C9-4EE9CAB88B8B}"/>
              </a:ext>
            </a:extLst>
          </p:cNvPr>
          <p:cNvSpPr txBox="1"/>
          <p:nvPr/>
        </p:nvSpPr>
        <p:spPr>
          <a:xfrm>
            <a:off x="962673" y="6459769"/>
            <a:ext cx="1293944" cy="369332"/>
          </a:xfrm>
          <a:prstGeom prst="rect">
            <a:avLst/>
          </a:prstGeom>
          <a:noFill/>
        </p:spPr>
        <p:txBody>
          <a:bodyPr wrap="none" rtlCol="0">
            <a:spAutoFit/>
          </a:bodyPr>
          <a:lstStyle/>
          <a:p>
            <a:r>
              <a:rPr lang="fr-CH" dirty="0"/>
              <a:t>Punie, 2014</a:t>
            </a:r>
          </a:p>
        </p:txBody>
      </p:sp>
    </p:spTree>
    <p:extLst>
      <p:ext uri="{BB962C8B-B14F-4D97-AF65-F5344CB8AC3E}">
        <p14:creationId xmlns:p14="http://schemas.microsoft.com/office/powerpoint/2010/main" val="3133269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4D53E-4A20-15E7-E3F3-FF70C4E899E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04D4CD3-5875-DA18-DE10-63CAD5719B52}"/>
              </a:ext>
            </a:extLst>
          </p:cNvPr>
          <p:cNvSpPr>
            <a:spLocks noGrp="1"/>
          </p:cNvSpPr>
          <p:nvPr>
            <p:ph type="title"/>
          </p:nvPr>
        </p:nvSpPr>
        <p:spPr/>
        <p:txBody>
          <a:bodyPr>
            <a:normAutofit/>
          </a:bodyPr>
          <a:lstStyle/>
          <a:p>
            <a:r>
              <a:rPr lang="fr-FR" sz="3200" dirty="0" err="1"/>
              <a:t>Pooling</a:t>
            </a:r>
            <a:r>
              <a:rPr lang="fr-FR" sz="3200" dirty="0"/>
              <a:t> expertise in repository management (Repository provision)</a:t>
            </a:r>
          </a:p>
        </p:txBody>
      </p:sp>
      <p:sp>
        <p:nvSpPr>
          <p:cNvPr id="4" name="Espace réservé du numéro de diapositive 3">
            <a:extLst>
              <a:ext uri="{FF2B5EF4-FFF2-40B4-BE49-F238E27FC236}">
                <a16:creationId xmlns:a16="http://schemas.microsoft.com/office/drawing/2014/main" id="{103E3032-66EF-A04D-837B-5C2982D0402B}"/>
              </a:ext>
            </a:extLst>
          </p:cNvPr>
          <p:cNvSpPr>
            <a:spLocks noGrp="1"/>
          </p:cNvSpPr>
          <p:nvPr>
            <p:ph type="sldNum" sz="quarter" idx="12"/>
          </p:nvPr>
        </p:nvSpPr>
        <p:spPr/>
        <p:txBody>
          <a:bodyPr/>
          <a:lstStyle/>
          <a:p>
            <a:fld id="{7CBFE581-B952-5C44-B14D-46AE04B2BB44}" type="slidenum">
              <a:rPr lang="fr-FR" smtClean="0"/>
              <a:t>30</a:t>
            </a:fld>
            <a:endParaRPr lang="fr-FR"/>
          </a:p>
        </p:txBody>
      </p:sp>
      <p:sp>
        <p:nvSpPr>
          <p:cNvPr id="6" name="Espace réservé du contenu 5">
            <a:extLst>
              <a:ext uri="{FF2B5EF4-FFF2-40B4-BE49-F238E27FC236}">
                <a16:creationId xmlns:a16="http://schemas.microsoft.com/office/drawing/2014/main" id="{245D9CDC-4220-A121-D770-83BD764AFE8D}"/>
              </a:ext>
            </a:extLst>
          </p:cNvPr>
          <p:cNvSpPr>
            <a:spLocks noGrp="1"/>
          </p:cNvSpPr>
          <p:nvPr>
            <p:ph idx="1"/>
          </p:nvPr>
        </p:nvSpPr>
        <p:spPr/>
        <p:txBody>
          <a:bodyPr>
            <a:normAutofit fontScale="85000" lnSpcReduction="20000"/>
          </a:bodyPr>
          <a:lstStyle/>
          <a:p>
            <a:pPr marL="0" indent="0">
              <a:buNone/>
            </a:pPr>
            <a:r>
              <a:rPr lang="fr-FR" b="1" dirty="0" err="1"/>
              <a:t>Requirements</a:t>
            </a:r>
            <a:r>
              <a:rPr lang="fr-FR" b="1" dirty="0"/>
              <a:t> / </a:t>
            </a:r>
            <a:r>
              <a:rPr lang="fr-FR" b="1" dirty="0" err="1"/>
              <a:t>need</a:t>
            </a:r>
            <a:endParaRPr lang="fr-FR" b="1" dirty="0"/>
          </a:p>
          <a:p>
            <a:pPr marL="0" indent="0">
              <a:buNone/>
            </a:pPr>
            <a:r>
              <a:rPr lang="fr-FR" dirty="0"/>
              <a:t>Platform for </a:t>
            </a:r>
            <a:r>
              <a:rPr lang="fr-FR" dirty="0" err="1"/>
              <a:t>teachers</a:t>
            </a:r>
            <a:r>
              <a:rPr lang="fr-FR" dirty="0"/>
              <a:t> to exchange </a:t>
            </a:r>
            <a:r>
              <a:rPr lang="fr-FR" dirty="0" err="1"/>
              <a:t>teaching</a:t>
            </a:r>
            <a:r>
              <a:rPr lang="fr-FR" dirty="0"/>
              <a:t> </a:t>
            </a:r>
            <a:r>
              <a:rPr lang="fr-FR" dirty="0" err="1"/>
              <a:t>materials</a:t>
            </a:r>
            <a:endParaRPr lang="fr-FR" dirty="0"/>
          </a:p>
          <a:p>
            <a:pPr marL="0" indent="0">
              <a:buNone/>
            </a:pPr>
            <a:r>
              <a:rPr lang="fr-FR" dirty="0"/>
              <a:t>Clear licences (Creative Commons)</a:t>
            </a:r>
          </a:p>
          <a:p>
            <a:pPr marL="0" indent="0">
              <a:buNone/>
            </a:pPr>
            <a:r>
              <a:rPr lang="fr-FR" dirty="0" err="1"/>
              <a:t>Easy</a:t>
            </a:r>
            <a:r>
              <a:rPr lang="fr-FR" dirty="0"/>
              <a:t> </a:t>
            </a:r>
            <a:r>
              <a:rPr lang="fr-FR" dirty="0" err="1"/>
              <a:t>search</a:t>
            </a:r>
            <a:r>
              <a:rPr lang="fr-FR" dirty="0"/>
              <a:t> and </a:t>
            </a:r>
            <a:r>
              <a:rPr lang="fr-FR" dirty="0" err="1"/>
              <a:t>discovery</a:t>
            </a:r>
            <a:r>
              <a:rPr lang="fr-FR" dirty="0"/>
              <a:t> </a:t>
            </a:r>
            <a:r>
              <a:rPr lang="fr-FR" dirty="0" err="1"/>
              <a:t>thanks</a:t>
            </a:r>
            <a:r>
              <a:rPr lang="fr-FR" dirty="0"/>
              <a:t> to </a:t>
            </a:r>
            <a:r>
              <a:rPr lang="fr-FR" dirty="0" err="1"/>
              <a:t>metadata</a:t>
            </a:r>
            <a:endParaRPr lang="fr-FR" dirty="0"/>
          </a:p>
          <a:p>
            <a:pPr marL="0" indent="0">
              <a:buNone/>
            </a:pPr>
            <a:r>
              <a:rPr lang="fr-FR" dirty="0"/>
              <a:t>Low </a:t>
            </a:r>
            <a:r>
              <a:rPr lang="fr-FR" dirty="0" err="1"/>
              <a:t>cost</a:t>
            </a:r>
            <a:r>
              <a:rPr lang="fr-FR" dirty="0"/>
              <a:t> per </a:t>
            </a:r>
            <a:r>
              <a:rPr lang="fr-FR" dirty="0" err="1"/>
              <a:t>higher</a:t>
            </a:r>
            <a:r>
              <a:rPr lang="fr-FR" dirty="0"/>
              <a:t> </a:t>
            </a:r>
            <a:r>
              <a:rPr lang="fr-FR" dirty="0" err="1"/>
              <a:t>ed</a:t>
            </a:r>
            <a:r>
              <a:rPr lang="fr-FR" dirty="0"/>
              <a:t> institution // </a:t>
            </a:r>
            <a:r>
              <a:rPr lang="fr-FR" dirty="0" err="1"/>
              <a:t>scaling</a:t>
            </a:r>
            <a:r>
              <a:rPr lang="fr-FR" dirty="0"/>
              <a:t> up</a:t>
            </a:r>
          </a:p>
          <a:p>
            <a:pPr marL="0" indent="0">
              <a:buNone/>
            </a:pPr>
            <a:endParaRPr lang="fr-FR" dirty="0"/>
          </a:p>
          <a:p>
            <a:pPr marL="0" indent="0">
              <a:buNone/>
            </a:pPr>
            <a:r>
              <a:rPr lang="fr-FR" b="1" dirty="0"/>
              <a:t>Solution</a:t>
            </a:r>
          </a:p>
          <a:p>
            <a:pPr marL="0" indent="0">
              <a:buNone/>
            </a:pPr>
            <a:r>
              <a:rPr lang="fr-FR" dirty="0"/>
              <a:t>Central OER entry point for </a:t>
            </a:r>
            <a:r>
              <a:rPr lang="fr-FR" dirty="0" err="1"/>
              <a:t>higher</a:t>
            </a:r>
            <a:r>
              <a:rPr lang="fr-FR" dirty="0"/>
              <a:t> </a:t>
            </a:r>
            <a:r>
              <a:rPr lang="fr-FR" dirty="0" err="1"/>
              <a:t>education</a:t>
            </a:r>
            <a:r>
              <a:rPr lang="fr-FR" dirty="0"/>
              <a:t> institutions</a:t>
            </a:r>
          </a:p>
          <a:p>
            <a:pPr marL="0" indent="0">
              <a:buNone/>
            </a:pPr>
            <a:r>
              <a:rPr lang="fr-FR" dirty="0"/>
              <a:t>Pilot </a:t>
            </a:r>
            <a:r>
              <a:rPr lang="fr-FR" dirty="0" err="1"/>
              <a:t>project</a:t>
            </a:r>
            <a:r>
              <a:rPr lang="fr-FR" dirty="0"/>
              <a:t> </a:t>
            </a:r>
            <a:r>
              <a:rPr lang="fr-FR" dirty="0" err="1"/>
              <a:t>underway</a:t>
            </a:r>
            <a:r>
              <a:rPr lang="fr-FR" dirty="0"/>
              <a:t> </a:t>
            </a:r>
            <a:r>
              <a:rPr lang="fr-FR" dirty="0" err="1"/>
              <a:t>since</a:t>
            </a:r>
            <a:r>
              <a:rPr lang="fr-FR" dirty="0"/>
              <a:t> </a:t>
            </a:r>
            <a:r>
              <a:rPr lang="fr-FR" dirty="0" err="1"/>
              <a:t>November</a:t>
            </a:r>
            <a:r>
              <a:rPr lang="fr-FR" dirty="0"/>
              <a:t> 2023</a:t>
            </a:r>
          </a:p>
          <a:p>
            <a:pPr marL="0" indent="0">
              <a:buNone/>
            </a:pPr>
            <a:endParaRPr lang="fr-FR" dirty="0"/>
          </a:p>
          <a:p>
            <a:pPr marL="0" indent="0">
              <a:buNone/>
            </a:pPr>
            <a:r>
              <a:rPr lang="fr-FR" dirty="0" err="1"/>
              <a:t>oer.switch.ch</a:t>
            </a:r>
            <a:endParaRPr lang="fr-FR" dirty="0"/>
          </a:p>
          <a:p>
            <a:pPr marL="0" indent="0">
              <a:buNone/>
            </a:pPr>
            <a:endParaRPr lang="fr-FR" dirty="0"/>
          </a:p>
        </p:txBody>
      </p:sp>
      <p:pic>
        <p:nvPicPr>
          <p:cNvPr id="3" name="Image 2">
            <a:extLst>
              <a:ext uri="{FF2B5EF4-FFF2-40B4-BE49-F238E27FC236}">
                <a16:creationId xmlns:a16="http://schemas.microsoft.com/office/drawing/2014/main" id="{DA33E6B3-10D3-10B1-72AD-22639D8E811C}"/>
              </a:ext>
            </a:extLst>
          </p:cNvPr>
          <p:cNvPicPr>
            <a:picLocks noChangeAspect="1"/>
          </p:cNvPicPr>
          <p:nvPr/>
        </p:nvPicPr>
        <p:blipFill>
          <a:blip r:embed="rId2"/>
          <a:stretch>
            <a:fillRect/>
          </a:stretch>
        </p:blipFill>
        <p:spPr>
          <a:xfrm>
            <a:off x="6443002" y="5281982"/>
            <a:ext cx="5748997" cy="1576018"/>
          </a:xfrm>
          <a:prstGeom prst="rect">
            <a:avLst/>
          </a:prstGeom>
        </p:spPr>
      </p:pic>
    </p:spTree>
    <p:extLst>
      <p:ext uri="{BB962C8B-B14F-4D97-AF65-F5344CB8AC3E}">
        <p14:creationId xmlns:p14="http://schemas.microsoft.com/office/powerpoint/2010/main" val="2508031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CAFF8-C5FE-41A5-31ED-0FFE6804295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B4015BC-8F95-7AC5-9EE0-A61E01E02384}"/>
              </a:ext>
            </a:extLst>
          </p:cNvPr>
          <p:cNvSpPr>
            <a:spLocks noGrp="1"/>
          </p:cNvSpPr>
          <p:nvPr>
            <p:ph type="title"/>
          </p:nvPr>
        </p:nvSpPr>
        <p:spPr/>
        <p:txBody>
          <a:bodyPr>
            <a:normAutofit/>
          </a:bodyPr>
          <a:lstStyle/>
          <a:p>
            <a:r>
              <a:rPr lang="fr-FR" sz="3200" dirty="0"/>
              <a:t>OER repository </a:t>
            </a:r>
            <a:r>
              <a:rPr lang="fr-FR" sz="3200" dirty="0" err="1"/>
              <a:t>selection</a:t>
            </a:r>
            <a:r>
              <a:rPr lang="fr-FR" sz="3200" dirty="0"/>
              <a:t> (OER </a:t>
            </a:r>
            <a:r>
              <a:rPr lang="fr-FR" sz="3200" dirty="0" err="1"/>
              <a:t>discovery</a:t>
            </a:r>
            <a:r>
              <a:rPr lang="fr-FR" sz="3200" dirty="0"/>
              <a:t>)</a:t>
            </a:r>
          </a:p>
        </p:txBody>
      </p:sp>
      <p:sp>
        <p:nvSpPr>
          <p:cNvPr id="4" name="Espace réservé du numéro de diapositive 3">
            <a:extLst>
              <a:ext uri="{FF2B5EF4-FFF2-40B4-BE49-F238E27FC236}">
                <a16:creationId xmlns:a16="http://schemas.microsoft.com/office/drawing/2014/main" id="{74F4B014-C91C-99DD-E187-C7BEC9595E21}"/>
              </a:ext>
            </a:extLst>
          </p:cNvPr>
          <p:cNvSpPr>
            <a:spLocks noGrp="1"/>
          </p:cNvSpPr>
          <p:nvPr>
            <p:ph type="sldNum" sz="quarter" idx="12"/>
          </p:nvPr>
        </p:nvSpPr>
        <p:spPr/>
        <p:txBody>
          <a:bodyPr/>
          <a:lstStyle/>
          <a:p>
            <a:fld id="{7CBFE581-B952-5C44-B14D-46AE04B2BB44}" type="slidenum">
              <a:rPr lang="fr-FR" smtClean="0"/>
              <a:t>31</a:t>
            </a:fld>
            <a:endParaRPr lang="fr-FR"/>
          </a:p>
        </p:txBody>
      </p:sp>
      <p:sp>
        <p:nvSpPr>
          <p:cNvPr id="6" name="Espace réservé du contenu 5">
            <a:extLst>
              <a:ext uri="{FF2B5EF4-FFF2-40B4-BE49-F238E27FC236}">
                <a16:creationId xmlns:a16="http://schemas.microsoft.com/office/drawing/2014/main" id="{B2BC10AE-D63B-6733-725B-0A4171E9E1D7}"/>
              </a:ext>
            </a:extLst>
          </p:cNvPr>
          <p:cNvSpPr>
            <a:spLocks noGrp="1"/>
          </p:cNvSpPr>
          <p:nvPr>
            <p:ph idx="1"/>
          </p:nvPr>
        </p:nvSpPr>
        <p:spPr/>
        <p:txBody>
          <a:bodyPr/>
          <a:lstStyle/>
          <a:p>
            <a:endParaRPr lang="fr-FR" dirty="0"/>
          </a:p>
        </p:txBody>
      </p:sp>
      <p:pic>
        <p:nvPicPr>
          <p:cNvPr id="3" name="Image 2">
            <a:extLst>
              <a:ext uri="{FF2B5EF4-FFF2-40B4-BE49-F238E27FC236}">
                <a16:creationId xmlns:a16="http://schemas.microsoft.com/office/drawing/2014/main" id="{5734C89A-80BA-8B6F-8376-06ED2EFF1551}"/>
              </a:ext>
            </a:extLst>
          </p:cNvPr>
          <p:cNvPicPr/>
          <p:nvPr/>
        </p:nvPicPr>
        <p:blipFill>
          <a:blip r:embed="rId2"/>
          <a:stretch/>
        </p:blipFill>
        <p:spPr>
          <a:xfrm>
            <a:off x="838200" y="1825625"/>
            <a:ext cx="8424599" cy="6857968"/>
          </a:xfrm>
          <a:prstGeom prst="rect">
            <a:avLst/>
          </a:prstGeom>
          <a:ln w="0">
            <a:noFill/>
          </a:ln>
        </p:spPr>
      </p:pic>
      <p:sp>
        <p:nvSpPr>
          <p:cNvPr id="5" name="ZoneTexte 4">
            <a:extLst>
              <a:ext uri="{FF2B5EF4-FFF2-40B4-BE49-F238E27FC236}">
                <a16:creationId xmlns:a16="http://schemas.microsoft.com/office/drawing/2014/main" id="{C469EC2C-98D2-EEAA-1651-BB4A5CB8CDC6}"/>
              </a:ext>
            </a:extLst>
          </p:cNvPr>
          <p:cNvSpPr txBox="1"/>
          <p:nvPr/>
        </p:nvSpPr>
        <p:spPr>
          <a:xfrm rot="16200000">
            <a:off x="8719457" y="4027714"/>
            <a:ext cx="3748975" cy="276999"/>
          </a:xfrm>
          <a:prstGeom prst="rect">
            <a:avLst/>
          </a:prstGeom>
          <a:noFill/>
        </p:spPr>
        <p:txBody>
          <a:bodyPr wrap="none" rtlCol="0">
            <a:spAutoFit/>
          </a:bodyPr>
          <a:lstStyle/>
          <a:p>
            <a:r>
              <a:rPr lang="fr-CH" sz="1200" dirty="0">
                <a:effectLst/>
                <a:hlinkClick r:id="rId3"/>
              </a:rPr>
              <a:t>https://bib.umontreal.ca/guides/types-documents/rel</a:t>
            </a:r>
            <a:endParaRPr lang="fr-CH" sz="1200" dirty="0">
              <a:effectLst/>
            </a:endParaRPr>
          </a:p>
        </p:txBody>
      </p:sp>
    </p:spTree>
    <p:extLst>
      <p:ext uri="{BB962C8B-B14F-4D97-AF65-F5344CB8AC3E}">
        <p14:creationId xmlns:p14="http://schemas.microsoft.com/office/powerpoint/2010/main" val="3348367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4CA3F4E-D5AE-C44F-3980-84372DE6AC2E}"/>
              </a:ext>
            </a:extLst>
          </p:cNvPr>
          <p:cNvSpPr txBox="1"/>
          <p:nvPr/>
        </p:nvSpPr>
        <p:spPr>
          <a:xfrm>
            <a:off x="456927" y="405396"/>
            <a:ext cx="9897106" cy="584775"/>
          </a:xfrm>
          <a:prstGeom prst="rect">
            <a:avLst/>
          </a:prstGeom>
          <a:noFill/>
        </p:spPr>
        <p:txBody>
          <a:bodyPr wrap="square" rtlCol="0">
            <a:spAutoFit/>
          </a:bodyPr>
          <a:lstStyle/>
          <a:p>
            <a:r>
              <a:rPr lang="fr-CH" sz="3200" dirty="0" err="1">
                <a:solidFill>
                  <a:schemeClr val="tx2"/>
                </a:solidFill>
              </a:rPr>
              <a:t>Take</a:t>
            </a:r>
            <a:r>
              <a:rPr lang="fr-CH" sz="3200" dirty="0">
                <a:solidFill>
                  <a:schemeClr val="tx2"/>
                </a:solidFill>
              </a:rPr>
              <a:t> </a:t>
            </a:r>
            <a:r>
              <a:rPr lang="fr-CH" sz="3200" dirty="0" err="1">
                <a:solidFill>
                  <a:schemeClr val="tx2"/>
                </a:solidFill>
              </a:rPr>
              <a:t>away</a:t>
            </a:r>
            <a:r>
              <a:rPr lang="fr-CH" sz="3200" dirty="0">
                <a:solidFill>
                  <a:schemeClr val="tx2"/>
                </a:solidFill>
              </a:rPr>
              <a:t> message</a:t>
            </a:r>
          </a:p>
        </p:txBody>
      </p:sp>
      <p:sp>
        <p:nvSpPr>
          <p:cNvPr id="4" name="ZoneTexte 3">
            <a:extLst>
              <a:ext uri="{FF2B5EF4-FFF2-40B4-BE49-F238E27FC236}">
                <a16:creationId xmlns:a16="http://schemas.microsoft.com/office/drawing/2014/main" id="{833C7F4A-CDF6-9E78-39E7-258E9E7E2083}"/>
              </a:ext>
            </a:extLst>
          </p:cNvPr>
          <p:cNvSpPr txBox="1"/>
          <p:nvPr/>
        </p:nvSpPr>
        <p:spPr>
          <a:xfrm>
            <a:off x="456926" y="1035157"/>
            <a:ext cx="11079291" cy="3539430"/>
          </a:xfrm>
          <a:prstGeom prst="rect">
            <a:avLst/>
          </a:prstGeom>
          <a:noFill/>
        </p:spPr>
        <p:txBody>
          <a:bodyPr wrap="square" rtlCol="0">
            <a:spAutoFit/>
          </a:bodyPr>
          <a:lstStyle/>
          <a:p>
            <a:r>
              <a:rPr lang="fr-CH" sz="2800" dirty="0" err="1">
                <a:solidFill>
                  <a:schemeClr val="tx2"/>
                </a:solidFill>
              </a:rPr>
              <a:t>Libraries</a:t>
            </a:r>
            <a:r>
              <a:rPr lang="fr-CH" sz="2800" dirty="0">
                <a:solidFill>
                  <a:schemeClr val="tx2"/>
                </a:solidFill>
              </a:rPr>
              <a:t> are in a unique position, as </a:t>
            </a:r>
            <a:r>
              <a:rPr lang="fr-CH" sz="2800" dirty="0" err="1">
                <a:solidFill>
                  <a:schemeClr val="tx2"/>
                </a:solidFill>
              </a:rPr>
              <a:t>third</a:t>
            </a:r>
            <a:r>
              <a:rPr lang="fr-CH" sz="2800" dirty="0">
                <a:solidFill>
                  <a:schemeClr val="tx2"/>
                </a:solidFill>
              </a:rPr>
              <a:t> places in </a:t>
            </a:r>
            <a:r>
              <a:rPr lang="fr-CH" sz="2800" dirty="0" err="1">
                <a:solidFill>
                  <a:schemeClr val="tx2"/>
                </a:solidFill>
              </a:rPr>
              <a:t>higher</a:t>
            </a:r>
            <a:r>
              <a:rPr lang="fr-CH" sz="2800" dirty="0">
                <a:solidFill>
                  <a:schemeClr val="tx2"/>
                </a:solidFill>
              </a:rPr>
              <a:t> </a:t>
            </a:r>
            <a:r>
              <a:rPr lang="fr-CH" sz="2800" dirty="0" err="1">
                <a:solidFill>
                  <a:schemeClr val="tx2"/>
                </a:solidFill>
              </a:rPr>
              <a:t>education</a:t>
            </a:r>
            <a:r>
              <a:rPr lang="fr-CH" sz="2800" dirty="0">
                <a:solidFill>
                  <a:schemeClr val="tx2"/>
                </a:solidFill>
              </a:rPr>
              <a:t> institutions, to host </a:t>
            </a:r>
            <a:r>
              <a:rPr lang="fr-CH" sz="2800" dirty="0" err="1">
                <a:solidFill>
                  <a:schemeClr val="tx2"/>
                </a:solidFill>
              </a:rPr>
              <a:t>reflexions</a:t>
            </a:r>
            <a:r>
              <a:rPr lang="fr-CH" sz="2800" dirty="0">
                <a:solidFill>
                  <a:schemeClr val="tx2"/>
                </a:solidFill>
              </a:rPr>
              <a:t> on </a:t>
            </a:r>
            <a:r>
              <a:rPr lang="fr-CH" sz="2800" dirty="0" err="1">
                <a:solidFill>
                  <a:schemeClr val="tx2"/>
                </a:solidFill>
              </a:rPr>
              <a:t>Openness</a:t>
            </a:r>
            <a:endParaRPr lang="fr-CH" sz="2800" dirty="0">
              <a:solidFill>
                <a:schemeClr val="tx2"/>
              </a:solidFill>
            </a:endParaRPr>
          </a:p>
          <a:p>
            <a:pPr marL="914400" lvl="1" indent="-457200">
              <a:buFont typeface="Wingdings" panose="05000000000000000000" pitchFamily="2" charset="2"/>
              <a:buChar char="Ø"/>
            </a:pPr>
            <a:r>
              <a:rPr lang="fr-CH" sz="2800" dirty="0" err="1">
                <a:solidFill>
                  <a:schemeClr val="tx2"/>
                </a:solidFill>
              </a:rPr>
              <a:t>Guarantee</a:t>
            </a:r>
            <a:r>
              <a:rPr lang="fr-CH" sz="2800" dirty="0">
                <a:solidFill>
                  <a:schemeClr val="tx2"/>
                </a:solidFill>
              </a:rPr>
              <a:t> </a:t>
            </a:r>
            <a:r>
              <a:rPr lang="fr-CH" sz="2800" dirty="0" err="1">
                <a:solidFill>
                  <a:schemeClr val="tx2"/>
                </a:solidFill>
              </a:rPr>
              <a:t>critical</a:t>
            </a:r>
            <a:r>
              <a:rPr lang="fr-CH" sz="2800" dirty="0">
                <a:solidFill>
                  <a:schemeClr val="tx2"/>
                </a:solidFill>
              </a:rPr>
              <a:t> </a:t>
            </a:r>
            <a:r>
              <a:rPr lang="fr-CH" sz="2800" dirty="0" err="1">
                <a:solidFill>
                  <a:schemeClr val="tx2"/>
                </a:solidFill>
              </a:rPr>
              <a:t>thinking</a:t>
            </a:r>
            <a:endParaRPr lang="fr-CH" sz="2800" dirty="0">
              <a:solidFill>
                <a:schemeClr val="tx2"/>
              </a:solidFill>
            </a:endParaRPr>
          </a:p>
          <a:p>
            <a:pPr marL="914400" lvl="1" indent="-457200">
              <a:buFont typeface="Wingdings" panose="05000000000000000000" pitchFamily="2" charset="2"/>
              <a:buChar char="Ø"/>
            </a:pPr>
            <a:r>
              <a:rPr lang="fr-CH" sz="2800" dirty="0" err="1">
                <a:solidFill>
                  <a:schemeClr val="tx2"/>
                </a:solidFill>
              </a:rPr>
              <a:t>Guarantee</a:t>
            </a:r>
            <a:r>
              <a:rPr lang="fr-CH" sz="2800" dirty="0">
                <a:solidFill>
                  <a:schemeClr val="tx2"/>
                </a:solidFill>
              </a:rPr>
              <a:t> a </a:t>
            </a:r>
            <a:r>
              <a:rPr lang="fr-CH" sz="2800" dirty="0" err="1">
                <a:solidFill>
                  <a:schemeClr val="tx2"/>
                </a:solidFill>
              </a:rPr>
              <a:t>deontology</a:t>
            </a:r>
            <a:r>
              <a:rPr lang="fr-CH" sz="2800" dirty="0">
                <a:solidFill>
                  <a:schemeClr val="tx2"/>
                </a:solidFill>
              </a:rPr>
              <a:t> </a:t>
            </a:r>
            <a:r>
              <a:rPr lang="fr-CH" sz="2800" dirty="0" err="1">
                <a:solidFill>
                  <a:schemeClr val="tx2"/>
                </a:solidFill>
              </a:rPr>
              <a:t>oriented</a:t>
            </a:r>
            <a:r>
              <a:rPr lang="fr-CH" sz="2800" dirty="0">
                <a:solidFill>
                  <a:schemeClr val="tx2"/>
                </a:solidFill>
              </a:rPr>
              <a:t> </a:t>
            </a:r>
            <a:r>
              <a:rPr lang="fr-CH" sz="2800" dirty="0" err="1">
                <a:solidFill>
                  <a:schemeClr val="tx2"/>
                </a:solidFill>
              </a:rPr>
              <a:t>towards</a:t>
            </a:r>
            <a:r>
              <a:rPr lang="fr-CH" sz="2800" dirty="0">
                <a:solidFill>
                  <a:schemeClr val="tx2"/>
                </a:solidFill>
              </a:rPr>
              <a:t> the </a:t>
            </a:r>
            <a:r>
              <a:rPr lang="fr-CH" sz="2800" dirty="0" err="1">
                <a:solidFill>
                  <a:schemeClr val="tx2"/>
                </a:solidFill>
              </a:rPr>
              <a:t>common</a:t>
            </a:r>
            <a:r>
              <a:rPr lang="fr-CH" sz="2800" dirty="0">
                <a:solidFill>
                  <a:schemeClr val="tx2"/>
                </a:solidFill>
              </a:rPr>
              <a:t> good</a:t>
            </a:r>
          </a:p>
          <a:p>
            <a:pPr marL="914400" lvl="1" indent="-457200">
              <a:buFont typeface="Wingdings" panose="05000000000000000000" pitchFamily="2" charset="2"/>
              <a:buChar char="Ø"/>
            </a:pPr>
            <a:r>
              <a:rPr lang="fr-CH" sz="2800" dirty="0" err="1">
                <a:solidFill>
                  <a:schemeClr val="tx2"/>
                </a:solidFill>
              </a:rPr>
              <a:t>Guarantee</a:t>
            </a:r>
            <a:r>
              <a:rPr lang="fr-CH" sz="2800" dirty="0">
                <a:solidFill>
                  <a:schemeClr val="tx2"/>
                </a:solidFill>
              </a:rPr>
              <a:t> </a:t>
            </a:r>
            <a:r>
              <a:rPr lang="fr-CH" sz="2800" dirty="0" err="1">
                <a:solidFill>
                  <a:schemeClr val="tx2"/>
                </a:solidFill>
              </a:rPr>
              <a:t>freedoms</a:t>
            </a:r>
            <a:r>
              <a:rPr lang="fr-CH" sz="2800" dirty="0">
                <a:solidFill>
                  <a:schemeClr val="tx2"/>
                </a:solidFill>
              </a:rPr>
              <a:t> to </a:t>
            </a:r>
            <a:r>
              <a:rPr lang="fr-CH" sz="2800" dirty="0" err="1">
                <a:solidFill>
                  <a:schemeClr val="tx2"/>
                </a:solidFill>
              </a:rPr>
              <a:t>users</a:t>
            </a:r>
            <a:r>
              <a:rPr lang="fr-CH" sz="2800" dirty="0">
                <a:solidFill>
                  <a:schemeClr val="tx2"/>
                </a:solidFill>
              </a:rPr>
              <a:t> </a:t>
            </a:r>
            <a:r>
              <a:rPr lang="fr-CH" sz="2800" dirty="0" err="1">
                <a:solidFill>
                  <a:schemeClr val="tx2"/>
                </a:solidFill>
              </a:rPr>
              <a:t>towards</a:t>
            </a:r>
            <a:r>
              <a:rPr lang="fr-CH" sz="2800" dirty="0">
                <a:solidFill>
                  <a:schemeClr val="tx2"/>
                </a:solidFill>
              </a:rPr>
              <a:t> </a:t>
            </a:r>
            <a:r>
              <a:rPr lang="fr-CH" sz="2800" dirty="0" err="1">
                <a:solidFill>
                  <a:schemeClr val="tx2"/>
                </a:solidFill>
              </a:rPr>
              <a:t>learning</a:t>
            </a:r>
            <a:r>
              <a:rPr lang="fr-CH" sz="2800" dirty="0">
                <a:solidFill>
                  <a:schemeClr val="tx2"/>
                </a:solidFill>
              </a:rPr>
              <a:t>, exchange and </a:t>
            </a:r>
            <a:r>
              <a:rPr lang="fr-CH" sz="2800" dirty="0" err="1">
                <a:solidFill>
                  <a:schemeClr val="tx2"/>
                </a:solidFill>
              </a:rPr>
              <a:t>creativity</a:t>
            </a:r>
            <a:endParaRPr lang="fr-CH" sz="2800" dirty="0">
              <a:solidFill>
                <a:schemeClr val="tx2"/>
              </a:solidFill>
            </a:endParaRPr>
          </a:p>
          <a:p>
            <a:r>
              <a:rPr lang="fr-CH" sz="2800" dirty="0" err="1">
                <a:solidFill>
                  <a:schemeClr val="tx2"/>
                </a:solidFill>
              </a:rPr>
              <a:t>Libraries</a:t>
            </a:r>
            <a:r>
              <a:rPr lang="fr-CH" sz="2800" dirty="0">
                <a:solidFill>
                  <a:schemeClr val="tx2"/>
                </a:solidFill>
              </a:rPr>
              <a:t> have the </a:t>
            </a:r>
            <a:r>
              <a:rPr lang="fr-CH" sz="2800" dirty="0" err="1">
                <a:solidFill>
                  <a:schemeClr val="tx2"/>
                </a:solidFill>
              </a:rPr>
              <a:t>skills</a:t>
            </a:r>
            <a:r>
              <a:rPr lang="fr-CH" sz="2800" dirty="0">
                <a:solidFill>
                  <a:schemeClr val="tx2"/>
                </a:solidFill>
              </a:rPr>
              <a:t> and </a:t>
            </a:r>
            <a:r>
              <a:rPr lang="fr-CH" sz="2800" dirty="0" err="1">
                <a:solidFill>
                  <a:schemeClr val="tx2"/>
                </a:solidFill>
              </a:rPr>
              <a:t>knowledge</a:t>
            </a:r>
            <a:r>
              <a:rPr lang="fr-CH" sz="2800" dirty="0">
                <a:solidFill>
                  <a:schemeClr val="tx2"/>
                </a:solidFill>
              </a:rPr>
              <a:t> of </a:t>
            </a:r>
            <a:r>
              <a:rPr lang="fr-CH" sz="2800" dirty="0" err="1">
                <a:solidFill>
                  <a:schemeClr val="tx2"/>
                </a:solidFill>
              </a:rPr>
              <a:t>Openness</a:t>
            </a:r>
            <a:r>
              <a:rPr lang="fr-CH" sz="2800" dirty="0">
                <a:solidFill>
                  <a:schemeClr val="tx2"/>
                </a:solidFill>
              </a:rPr>
              <a:t> in </a:t>
            </a:r>
            <a:r>
              <a:rPr lang="fr-CH" sz="2800" dirty="0" err="1">
                <a:solidFill>
                  <a:schemeClr val="tx2"/>
                </a:solidFill>
              </a:rPr>
              <a:t>their</a:t>
            </a:r>
            <a:r>
              <a:rPr lang="fr-CH" sz="2800" dirty="0">
                <a:solidFill>
                  <a:schemeClr val="tx2"/>
                </a:solidFill>
              </a:rPr>
              <a:t> DNA…</a:t>
            </a:r>
          </a:p>
          <a:p>
            <a:pPr marL="457200" indent="-457200">
              <a:buFont typeface="Wingdings" panose="05000000000000000000" pitchFamily="2" charset="2"/>
              <a:buChar char="Ø"/>
            </a:pPr>
            <a:endParaRPr lang="fr-CH" sz="2800" dirty="0">
              <a:solidFill>
                <a:schemeClr val="tx2"/>
              </a:solidFill>
            </a:endParaRPr>
          </a:p>
        </p:txBody>
      </p:sp>
      <p:sp>
        <p:nvSpPr>
          <p:cNvPr id="5" name="Espace réservé du numéro de diapositive 4">
            <a:extLst>
              <a:ext uri="{FF2B5EF4-FFF2-40B4-BE49-F238E27FC236}">
                <a16:creationId xmlns:a16="http://schemas.microsoft.com/office/drawing/2014/main" id="{5A404810-C8CC-C040-C573-DEC0DFC36B01}"/>
              </a:ext>
            </a:extLst>
          </p:cNvPr>
          <p:cNvSpPr>
            <a:spLocks noGrp="1"/>
          </p:cNvSpPr>
          <p:nvPr>
            <p:ph type="sldNum" sz="quarter" idx="12"/>
          </p:nvPr>
        </p:nvSpPr>
        <p:spPr/>
        <p:txBody>
          <a:bodyPr/>
          <a:lstStyle/>
          <a:p>
            <a:fld id="{7CBFE581-B952-5C44-B14D-46AE04B2BB44}" type="slidenum">
              <a:rPr lang="fr-FR" smtClean="0"/>
              <a:t>32</a:t>
            </a:fld>
            <a:endParaRPr lang="fr-FR"/>
          </a:p>
        </p:txBody>
      </p:sp>
    </p:spTree>
    <p:extLst>
      <p:ext uri="{BB962C8B-B14F-4D97-AF65-F5344CB8AC3E}">
        <p14:creationId xmlns:p14="http://schemas.microsoft.com/office/powerpoint/2010/main" val="3483464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4CA3F4E-D5AE-C44F-3980-84372DE6AC2E}"/>
              </a:ext>
            </a:extLst>
          </p:cNvPr>
          <p:cNvSpPr txBox="1"/>
          <p:nvPr/>
        </p:nvSpPr>
        <p:spPr>
          <a:xfrm>
            <a:off x="3220180" y="3136612"/>
            <a:ext cx="6762020" cy="584775"/>
          </a:xfrm>
          <a:prstGeom prst="rect">
            <a:avLst/>
          </a:prstGeom>
          <a:noFill/>
        </p:spPr>
        <p:txBody>
          <a:bodyPr wrap="square" rtlCol="0">
            <a:spAutoFit/>
          </a:bodyPr>
          <a:lstStyle/>
          <a:p>
            <a:r>
              <a:rPr lang="fr-CH" sz="3200" dirty="0" err="1">
                <a:solidFill>
                  <a:schemeClr val="tx2"/>
                </a:solidFill>
              </a:rPr>
              <a:t>Looking</a:t>
            </a:r>
            <a:r>
              <a:rPr lang="fr-CH" sz="3200" dirty="0">
                <a:solidFill>
                  <a:schemeClr val="tx2"/>
                </a:solidFill>
              </a:rPr>
              <a:t> </a:t>
            </a:r>
            <a:r>
              <a:rPr lang="fr-CH" sz="3200" dirty="0" err="1">
                <a:solidFill>
                  <a:schemeClr val="tx2"/>
                </a:solidFill>
              </a:rPr>
              <a:t>forward</a:t>
            </a:r>
            <a:r>
              <a:rPr lang="fr-CH" sz="3200" dirty="0">
                <a:solidFill>
                  <a:schemeClr val="tx2"/>
                </a:solidFill>
              </a:rPr>
              <a:t> to </a:t>
            </a:r>
            <a:r>
              <a:rPr lang="fr-CH" sz="3200" dirty="0" err="1">
                <a:solidFill>
                  <a:schemeClr val="tx2"/>
                </a:solidFill>
              </a:rPr>
              <a:t>your</a:t>
            </a:r>
            <a:r>
              <a:rPr lang="fr-CH" sz="3200" dirty="0">
                <a:solidFill>
                  <a:schemeClr val="tx2"/>
                </a:solidFill>
              </a:rPr>
              <a:t> </a:t>
            </a:r>
            <a:r>
              <a:rPr lang="fr-CH" sz="3200" dirty="0" err="1">
                <a:solidFill>
                  <a:schemeClr val="tx2"/>
                </a:solidFill>
              </a:rPr>
              <a:t>reactions</a:t>
            </a:r>
            <a:r>
              <a:rPr lang="fr-CH" sz="3200" dirty="0">
                <a:solidFill>
                  <a:schemeClr val="tx2"/>
                </a:solidFill>
              </a:rPr>
              <a:t>!</a:t>
            </a:r>
          </a:p>
        </p:txBody>
      </p:sp>
      <p:sp>
        <p:nvSpPr>
          <p:cNvPr id="5" name="Espace réservé du numéro de diapositive 4">
            <a:extLst>
              <a:ext uri="{FF2B5EF4-FFF2-40B4-BE49-F238E27FC236}">
                <a16:creationId xmlns:a16="http://schemas.microsoft.com/office/drawing/2014/main" id="{5A404810-C8CC-C040-C573-DEC0DFC36B01}"/>
              </a:ext>
            </a:extLst>
          </p:cNvPr>
          <p:cNvSpPr>
            <a:spLocks noGrp="1"/>
          </p:cNvSpPr>
          <p:nvPr>
            <p:ph type="sldNum" sz="quarter" idx="12"/>
          </p:nvPr>
        </p:nvSpPr>
        <p:spPr/>
        <p:txBody>
          <a:bodyPr/>
          <a:lstStyle/>
          <a:p>
            <a:fld id="{7CBFE581-B952-5C44-B14D-46AE04B2BB44}" type="slidenum">
              <a:rPr lang="fr-FR" smtClean="0"/>
              <a:t>33</a:t>
            </a:fld>
            <a:endParaRPr lang="fr-FR" dirty="0"/>
          </a:p>
        </p:txBody>
      </p:sp>
    </p:spTree>
    <p:extLst>
      <p:ext uri="{BB962C8B-B14F-4D97-AF65-F5344CB8AC3E}">
        <p14:creationId xmlns:p14="http://schemas.microsoft.com/office/powerpoint/2010/main" val="1523855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DCA73-5C32-4148-FD7C-D25D3580D2AA}"/>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33862EC3-C5E1-98F1-AA12-FD5D9EF323E1}"/>
              </a:ext>
            </a:extLst>
          </p:cNvPr>
          <p:cNvSpPr txBox="1"/>
          <p:nvPr/>
        </p:nvSpPr>
        <p:spPr>
          <a:xfrm>
            <a:off x="456927" y="405396"/>
            <a:ext cx="9697725" cy="584775"/>
          </a:xfrm>
          <a:prstGeom prst="rect">
            <a:avLst/>
          </a:prstGeom>
          <a:noFill/>
        </p:spPr>
        <p:txBody>
          <a:bodyPr wrap="square" rtlCol="0">
            <a:spAutoFit/>
          </a:bodyPr>
          <a:lstStyle/>
          <a:p>
            <a:r>
              <a:rPr lang="fr-CH" sz="3200" dirty="0" err="1">
                <a:solidFill>
                  <a:schemeClr val="tx2"/>
                </a:solidFill>
              </a:rPr>
              <a:t>References</a:t>
            </a:r>
            <a:r>
              <a:rPr lang="fr-CH" sz="3200" dirty="0">
                <a:solidFill>
                  <a:schemeClr val="tx2"/>
                </a:solidFill>
              </a:rPr>
              <a:t> (part II)</a:t>
            </a:r>
          </a:p>
        </p:txBody>
      </p:sp>
      <p:sp>
        <p:nvSpPr>
          <p:cNvPr id="5" name="Espace réservé du numéro de diapositive 4">
            <a:extLst>
              <a:ext uri="{FF2B5EF4-FFF2-40B4-BE49-F238E27FC236}">
                <a16:creationId xmlns:a16="http://schemas.microsoft.com/office/drawing/2014/main" id="{B642B531-634B-119A-AFC5-271450A9B2A3}"/>
              </a:ext>
            </a:extLst>
          </p:cNvPr>
          <p:cNvSpPr>
            <a:spLocks noGrp="1"/>
          </p:cNvSpPr>
          <p:nvPr>
            <p:ph type="sldNum" sz="quarter" idx="12"/>
          </p:nvPr>
        </p:nvSpPr>
        <p:spPr/>
        <p:txBody>
          <a:bodyPr/>
          <a:lstStyle/>
          <a:p>
            <a:fld id="{7CBFE581-B952-5C44-B14D-46AE04B2BB44}" type="slidenum">
              <a:rPr lang="fr-FR" smtClean="0"/>
              <a:t>34</a:t>
            </a:fld>
            <a:endParaRPr lang="fr-FR" dirty="0"/>
          </a:p>
        </p:txBody>
      </p:sp>
      <p:sp>
        <p:nvSpPr>
          <p:cNvPr id="2" name="ZoneTexte 1">
            <a:extLst>
              <a:ext uri="{FF2B5EF4-FFF2-40B4-BE49-F238E27FC236}">
                <a16:creationId xmlns:a16="http://schemas.microsoft.com/office/drawing/2014/main" id="{3F8B4AF9-5AD7-6CFA-29AB-53ED74A25738}"/>
              </a:ext>
            </a:extLst>
          </p:cNvPr>
          <p:cNvSpPr txBox="1"/>
          <p:nvPr/>
        </p:nvSpPr>
        <p:spPr>
          <a:xfrm>
            <a:off x="456927" y="1457268"/>
            <a:ext cx="10896873" cy="3293209"/>
          </a:xfrm>
          <a:prstGeom prst="rect">
            <a:avLst/>
          </a:prstGeom>
          <a:noFill/>
        </p:spPr>
        <p:txBody>
          <a:bodyPr wrap="square" rtlCol="0">
            <a:spAutoFit/>
          </a:bodyPr>
          <a:lstStyle/>
          <a:p>
            <a:r>
              <a:rPr lang="fr-CH" sz="1600" dirty="0">
                <a:effectLst/>
              </a:rPr>
              <a:t>BIBLIOTHÈQUES - UNIVERSITÉ DE MONTRÉAL, [sans date]. Ressources éducatives libres (REL). </a:t>
            </a:r>
            <a:r>
              <a:rPr lang="fr-CH" sz="1600" i="1" dirty="0">
                <a:effectLst/>
              </a:rPr>
              <a:t>Bibliothèques - Université de Montréal</a:t>
            </a:r>
            <a:r>
              <a:rPr lang="fr-CH" sz="1600" dirty="0">
                <a:effectLst/>
              </a:rPr>
              <a:t> [en ligne]. [Consulté le 25 septembre 2024]. Disponible à l’adresse : </a:t>
            </a:r>
            <a:r>
              <a:rPr lang="fr-CH" sz="1600" dirty="0">
                <a:effectLst/>
                <a:hlinkClick r:id="rId3"/>
              </a:rPr>
              <a:t>https://bib.umontreal.ca/guides/types-documents/rel</a:t>
            </a:r>
            <a:endParaRPr lang="fr-CH" sz="1600" dirty="0">
              <a:effectLst/>
            </a:endParaRPr>
          </a:p>
          <a:p>
            <a:endParaRPr lang="fr-CH" sz="1600" dirty="0">
              <a:effectLst/>
            </a:endParaRPr>
          </a:p>
          <a:p>
            <a:r>
              <a:rPr lang="fr-CH" sz="1600" dirty="0">
                <a:effectLst/>
              </a:rPr>
              <a:t>FABRIQUE REL, 2020. Le parcours de création. [en ligne]. 2020. [Consulté le 25 septembre 2024]. Disponible à l’adresse : </a:t>
            </a:r>
            <a:r>
              <a:rPr lang="fr-CH" sz="1600" dirty="0">
                <a:effectLst/>
                <a:hlinkClick r:id="rId4"/>
              </a:rPr>
              <a:t>https://fabriquerel.org/processus-de-creation/</a:t>
            </a:r>
            <a:endParaRPr lang="fr-CH" sz="1600" dirty="0">
              <a:effectLst/>
            </a:endParaRPr>
          </a:p>
          <a:p>
            <a:endParaRPr lang="fr-CH" sz="1600" dirty="0">
              <a:effectLst/>
            </a:endParaRPr>
          </a:p>
          <a:p>
            <a:r>
              <a:rPr lang="fr-CH" sz="1600" dirty="0">
                <a:effectLst/>
              </a:rPr>
              <a:t>TREADWAY, Jon, CORTI, Paola et PROUDMAN, Vanessa, 2024. </a:t>
            </a:r>
            <a:r>
              <a:rPr lang="fr-CH" sz="1600" i="1" dirty="0">
                <a:effectLst/>
              </a:rPr>
              <a:t>Open Education in </a:t>
            </a:r>
            <a:r>
              <a:rPr lang="fr-CH" sz="1600" i="1" dirty="0" err="1">
                <a:effectLst/>
              </a:rPr>
              <a:t>European</a:t>
            </a:r>
            <a:r>
              <a:rPr lang="fr-CH" sz="1600" i="1" dirty="0">
                <a:effectLst/>
              </a:rPr>
              <a:t> </a:t>
            </a:r>
            <a:r>
              <a:rPr lang="fr-CH" sz="1600" i="1" dirty="0" err="1">
                <a:effectLst/>
              </a:rPr>
              <a:t>Libraries</a:t>
            </a:r>
            <a:r>
              <a:rPr lang="fr-CH" sz="1600" i="1" dirty="0">
                <a:effectLst/>
              </a:rPr>
              <a:t> of </a:t>
            </a:r>
            <a:r>
              <a:rPr lang="fr-CH" sz="1600" i="1" dirty="0" err="1">
                <a:effectLst/>
              </a:rPr>
              <a:t>Higher</a:t>
            </a:r>
            <a:r>
              <a:rPr lang="fr-CH" sz="1600" i="1" dirty="0">
                <a:effectLst/>
              </a:rPr>
              <a:t> Education 2023</a:t>
            </a:r>
            <a:r>
              <a:rPr lang="fr-CH" sz="1600" dirty="0">
                <a:effectLst/>
              </a:rPr>
              <a:t> [en ligne]. </a:t>
            </a:r>
            <a:r>
              <a:rPr lang="fr-CH" sz="1600" dirty="0" err="1">
                <a:effectLst/>
              </a:rPr>
              <a:t>Zenodo</a:t>
            </a:r>
            <a:r>
              <a:rPr lang="fr-CH" sz="1600" dirty="0">
                <a:effectLst/>
              </a:rPr>
              <a:t>. [Consulté le 20 septembre 2024]. Disponible à l’adresse : </a:t>
            </a:r>
            <a:r>
              <a:rPr lang="fr-CH" sz="1600" dirty="0">
                <a:effectLst/>
                <a:hlinkClick r:id="rId5"/>
              </a:rPr>
              <a:t>https://zenodo.org/records/10889503</a:t>
            </a:r>
            <a:endParaRPr lang="fr-CH" sz="1600" dirty="0">
              <a:effectLst/>
            </a:endParaRPr>
          </a:p>
          <a:p>
            <a:endParaRPr lang="fr-CH" sz="1600" dirty="0">
              <a:effectLst/>
            </a:endParaRPr>
          </a:p>
          <a:p>
            <a:r>
              <a:rPr lang="fr-CH" sz="1600" dirty="0">
                <a:effectLst/>
              </a:rPr>
              <a:t>UNESCO, 2023. Open </a:t>
            </a:r>
            <a:r>
              <a:rPr lang="fr-CH" sz="1600" dirty="0" err="1">
                <a:effectLst/>
              </a:rPr>
              <a:t>Educational</a:t>
            </a:r>
            <a:r>
              <a:rPr lang="fr-CH" sz="1600" dirty="0">
                <a:effectLst/>
              </a:rPr>
              <a:t> </a:t>
            </a:r>
            <a:r>
              <a:rPr lang="fr-CH" sz="1600" dirty="0" err="1">
                <a:effectLst/>
              </a:rPr>
              <a:t>Resources</a:t>
            </a:r>
            <a:r>
              <a:rPr lang="fr-CH" sz="1600" dirty="0">
                <a:effectLst/>
              </a:rPr>
              <a:t>. [en ligne]. 2023. [Consulté le 22 septembre 2024]. Disponible à l’adresse : </a:t>
            </a:r>
            <a:r>
              <a:rPr lang="fr-CH" sz="1600" dirty="0">
                <a:effectLst/>
                <a:hlinkClick r:id="rId6"/>
              </a:rPr>
              <a:t>https://www.unesco.org/en/open-educational-resources</a:t>
            </a:r>
            <a:endParaRPr lang="fr-CH" sz="1600" dirty="0">
              <a:effectLst/>
            </a:endParaRPr>
          </a:p>
          <a:p>
            <a:endParaRPr lang="fr-FR" sz="1600" dirty="0"/>
          </a:p>
        </p:txBody>
      </p:sp>
    </p:spTree>
    <p:extLst>
      <p:ext uri="{BB962C8B-B14F-4D97-AF65-F5344CB8AC3E}">
        <p14:creationId xmlns:p14="http://schemas.microsoft.com/office/powerpoint/2010/main" val="3916713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4CA3F4E-D5AE-C44F-3980-84372DE6AC2E}"/>
              </a:ext>
            </a:extLst>
          </p:cNvPr>
          <p:cNvSpPr txBox="1"/>
          <p:nvPr/>
        </p:nvSpPr>
        <p:spPr>
          <a:xfrm>
            <a:off x="456927" y="405396"/>
            <a:ext cx="9274723" cy="584775"/>
          </a:xfrm>
          <a:prstGeom prst="rect">
            <a:avLst/>
          </a:prstGeom>
          <a:noFill/>
        </p:spPr>
        <p:txBody>
          <a:bodyPr wrap="square" rtlCol="0">
            <a:spAutoFit/>
          </a:bodyPr>
          <a:lstStyle/>
          <a:p>
            <a:r>
              <a:rPr lang="fr-CH" sz="3200" dirty="0" err="1">
                <a:solidFill>
                  <a:schemeClr val="tx2"/>
                </a:solidFill>
              </a:rPr>
              <a:t>Openness</a:t>
            </a:r>
            <a:r>
              <a:rPr lang="fr-CH" sz="3200" dirty="0">
                <a:solidFill>
                  <a:schemeClr val="tx2"/>
                </a:solidFill>
              </a:rPr>
              <a:t>: the </a:t>
            </a:r>
            <a:r>
              <a:rPr lang="fr-CH" sz="3200" dirty="0" err="1">
                <a:solidFill>
                  <a:schemeClr val="tx2"/>
                </a:solidFill>
              </a:rPr>
              <a:t>many</a:t>
            </a:r>
            <a:r>
              <a:rPr lang="fr-CH" sz="3200" dirty="0">
                <a:solidFill>
                  <a:schemeClr val="tx2"/>
                </a:solidFill>
              </a:rPr>
              <a:t> conceptions</a:t>
            </a:r>
          </a:p>
        </p:txBody>
      </p:sp>
      <p:sp>
        <p:nvSpPr>
          <p:cNvPr id="4" name="ZoneTexte 3">
            <a:extLst>
              <a:ext uri="{FF2B5EF4-FFF2-40B4-BE49-F238E27FC236}">
                <a16:creationId xmlns:a16="http://schemas.microsoft.com/office/drawing/2014/main" id="{833C7F4A-CDF6-9E78-39E7-258E9E7E2083}"/>
              </a:ext>
            </a:extLst>
          </p:cNvPr>
          <p:cNvSpPr txBox="1"/>
          <p:nvPr/>
        </p:nvSpPr>
        <p:spPr>
          <a:xfrm>
            <a:off x="456927" y="1963307"/>
            <a:ext cx="11079291" cy="3108543"/>
          </a:xfrm>
          <a:prstGeom prst="rect">
            <a:avLst/>
          </a:prstGeom>
          <a:noFill/>
        </p:spPr>
        <p:txBody>
          <a:bodyPr wrap="square" rtlCol="0">
            <a:spAutoFit/>
          </a:bodyPr>
          <a:lstStyle/>
          <a:p>
            <a:r>
              <a:rPr lang="en-US" sz="2800" dirty="0">
                <a:solidFill>
                  <a:schemeClr val="tx2"/>
                </a:solidFill>
              </a:rPr>
              <a:t>“Despite the </a:t>
            </a:r>
            <a:r>
              <a:rPr lang="en-US" sz="2800" b="1" dirty="0">
                <a:solidFill>
                  <a:schemeClr val="tx2"/>
                </a:solidFill>
              </a:rPr>
              <a:t>illustrious history of openness as the cornerstone of liberal thinking</a:t>
            </a:r>
            <a:r>
              <a:rPr lang="en-US" sz="2800" dirty="0">
                <a:solidFill>
                  <a:schemeClr val="tx2"/>
                </a:solidFill>
              </a:rPr>
              <a:t>, the </a:t>
            </a:r>
            <a:r>
              <a:rPr lang="en-US" sz="2800" b="1" dirty="0">
                <a:solidFill>
                  <a:schemeClr val="tx2"/>
                </a:solidFill>
              </a:rPr>
              <a:t>2020s are not a time for naïve calls for ‘openness for its own sake’</a:t>
            </a:r>
            <a:r>
              <a:rPr lang="en-US" sz="2800" dirty="0">
                <a:solidFill>
                  <a:schemeClr val="tx2"/>
                </a:solidFill>
              </a:rPr>
              <a:t>, whatever that may mean. As the </a:t>
            </a:r>
            <a:r>
              <a:rPr lang="en-US" sz="2800" b="1" dirty="0">
                <a:solidFill>
                  <a:schemeClr val="tx2"/>
                </a:solidFill>
              </a:rPr>
              <a:t>Internet</a:t>
            </a:r>
            <a:r>
              <a:rPr lang="en-US" sz="2800" dirty="0">
                <a:solidFill>
                  <a:schemeClr val="tx2"/>
                </a:solidFill>
              </a:rPr>
              <a:t> becomes a playground for </a:t>
            </a:r>
            <a:r>
              <a:rPr lang="en-US" sz="2800" b="1" dirty="0">
                <a:solidFill>
                  <a:schemeClr val="tx2"/>
                </a:solidFill>
              </a:rPr>
              <a:t>corporate monopoly and fake news threatens</a:t>
            </a:r>
            <a:r>
              <a:rPr lang="en-US" sz="2800" dirty="0">
                <a:solidFill>
                  <a:schemeClr val="tx2"/>
                </a:solidFill>
              </a:rPr>
              <a:t> to overwhelm attempts at earnest debate, the dangers and </a:t>
            </a:r>
            <a:r>
              <a:rPr lang="en-US" sz="2800" b="1" dirty="0">
                <a:solidFill>
                  <a:schemeClr val="tx2"/>
                </a:solidFill>
              </a:rPr>
              <a:t>misuses of the idea of free information </a:t>
            </a:r>
            <a:r>
              <a:rPr lang="en-US" sz="2800" dirty="0">
                <a:solidFill>
                  <a:schemeClr val="tx2"/>
                </a:solidFill>
              </a:rPr>
              <a:t>have become apparent for all to see.”</a:t>
            </a:r>
            <a:endParaRPr lang="fr-FR" sz="2800" dirty="0">
              <a:solidFill>
                <a:schemeClr val="tx2"/>
              </a:solidFill>
            </a:endParaRPr>
          </a:p>
        </p:txBody>
      </p:sp>
      <p:sp>
        <p:nvSpPr>
          <p:cNvPr id="5" name="Espace réservé du numéro de diapositive 4">
            <a:extLst>
              <a:ext uri="{FF2B5EF4-FFF2-40B4-BE49-F238E27FC236}">
                <a16:creationId xmlns:a16="http://schemas.microsoft.com/office/drawing/2014/main" id="{5A404810-C8CC-C040-C573-DEC0DFC36B01}"/>
              </a:ext>
            </a:extLst>
          </p:cNvPr>
          <p:cNvSpPr>
            <a:spLocks noGrp="1"/>
          </p:cNvSpPr>
          <p:nvPr>
            <p:ph type="sldNum" sz="quarter" idx="12"/>
          </p:nvPr>
        </p:nvSpPr>
        <p:spPr/>
        <p:txBody>
          <a:bodyPr/>
          <a:lstStyle/>
          <a:p>
            <a:fld id="{7CBFE581-B952-5C44-B14D-46AE04B2BB44}" type="slidenum">
              <a:rPr lang="fr-FR" smtClean="0"/>
              <a:t>4</a:t>
            </a:fld>
            <a:endParaRPr lang="fr-FR"/>
          </a:p>
        </p:txBody>
      </p:sp>
      <p:sp>
        <p:nvSpPr>
          <p:cNvPr id="2" name="ZoneTexte 1">
            <a:extLst>
              <a:ext uri="{FF2B5EF4-FFF2-40B4-BE49-F238E27FC236}">
                <a16:creationId xmlns:a16="http://schemas.microsoft.com/office/drawing/2014/main" id="{A6B191C7-8603-2C6A-9FA4-5B032EFECAFC}"/>
              </a:ext>
            </a:extLst>
          </p:cNvPr>
          <p:cNvSpPr txBox="1"/>
          <p:nvPr/>
        </p:nvSpPr>
        <p:spPr>
          <a:xfrm>
            <a:off x="9509422" y="5638177"/>
            <a:ext cx="1954381" cy="369332"/>
          </a:xfrm>
          <a:prstGeom prst="rect">
            <a:avLst/>
          </a:prstGeom>
          <a:noFill/>
        </p:spPr>
        <p:txBody>
          <a:bodyPr wrap="none" rtlCol="0">
            <a:spAutoFit/>
          </a:bodyPr>
          <a:lstStyle/>
          <a:p>
            <a:r>
              <a:rPr lang="fr-CH" dirty="0" err="1"/>
              <a:t>Leonelli</a:t>
            </a:r>
            <a:r>
              <a:rPr lang="fr-CH" dirty="0"/>
              <a:t>, 2023, p. 3</a:t>
            </a:r>
          </a:p>
        </p:txBody>
      </p:sp>
    </p:spTree>
    <p:extLst>
      <p:ext uri="{BB962C8B-B14F-4D97-AF65-F5344CB8AC3E}">
        <p14:creationId xmlns:p14="http://schemas.microsoft.com/office/powerpoint/2010/main" val="1280693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4CA3F4E-D5AE-C44F-3980-84372DE6AC2E}"/>
              </a:ext>
            </a:extLst>
          </p:cNvPr>
          <p:cNvSpPr txBox="1"/>
          <p:nvPr/>
        </p:nvSpPr>
        <p:spPr>
          <a:xfrm>
            <a:off x="456927" y="405396"/>
            <a:ext cx="9897106" cy="584775"/>
          </a:xfrm>
          <a:prstGeom prst="rect">
            <a:avLst/>
          </a:prstGeom>
          <a:noFill/>
        </p:spPr>
        <p:txBody>
          <a:bodyPr wrap="square" rtlCol="0">
            <a:spAutoFit/>
          </a:bodyPr>
          <a:lstStyle/>
          <a:p>
            <a:r>
              <a:rPr lang="fr-CH" sz="3200" dirty="0">
                <a:solidFill>
                  <a:schemeClr val="tx2"/>
                </a:solidFill>
              </a:rPr>
              <a:t>1088: the </a:t>
            </a:r>
            <a:r>
              <a:rPr lang="fr-CH" sz="3200" dirty="0" err="1">
                <a:solidFill>
                  <a:schemeClr val="tx2"/>
                </a:solidFill>
              </a:rPr>
              <a:t>Bologna</a:t>
            </a:r>
            <a:r>
              <a:rPr lang="fr-CH" sz="3200" dirty="0">
                <a:solidFill>
                  <a:schemeClr val="tx2"/>
                </a:solidFill>
              </a:rPr>
              <a:t> </a:t>
            </a:r>
            <a:r>
              <a:rPr lang="fr-CH" sz="3200" i="1" dirty="0" err="1">
                <a:solidFill>
                  <a:schemeClr val="tx2"/>
                </a:solidFill>
              </a:rPr>
              <a:t>Universitas</a:t>
            </a:r>
            <a:endParaRPr lang="fr-CH" sz="3200" i="1" dirty="0">
              <a:solidFill>
                <a:schemeClr val="tx2"/>
              </a:solidFill>
            </a:endParaRPr>
          </a:p>
        </p:txBody>
      </p:sp>
      <p:sp>
        <p:nvSpPr>
          <p:cNvPr id="5" name="Espace réservé du numéro de diapositive 4">
            <a:extLst>
              <a:ext uri="{FF2B5EF4-FFF2-40B4-BE49-F238E27FC236}">
                <a16:creationId xmlns:a16="http://schemas.microsoft.com/office/drawing/2014/main" id="{5A404810-C8CC-C040-C573-DEC0DFC36B01}"/>
              </a:ext>
            </a:extLst>
          </p:cNvPr>
          <p:cNvSpPr>
            <a:spLocks noGrp="1"/>
          </p:cNvSpPr>
          <p:nvPr>
            <p:ph type="sldNum" sz="quarter" idx="12"/>
          </p:nvPr>
        </p:nvSpPr>
        <p:spPr/>
        <p:txBody>
          <a:bodyPr/>
          <a:lstStyle/>
          <a:p>
            <a:fld id="{7CBFE581-B952-5C44-B14D-46AE04B2BB44}" type="slidenum">
              <a:rPr lang="fr-FR" smtClean="0"/>
              <a:t>5</a:t>
            </a:fld>
            <a:endParaRPr lang="fr-FR"/>
          </a:p>
        </p:txBody>
      </p:sp>
      <p:sp>
        <p:nvSpPr>
          <p:cNvPr id="2" name="ZoneTexte 1">
            <a:extLst>
              <a:ext uri="{FF2B5EF4-FFF2-40B4-BE49-F238E27FC236}">
                <a16:creationId xmlns:a16="http://schemas.microsoft.com/office/drawing/2014/main" id="{75CA77CB-EE2E-6F9B-60DD-56663579FE2F}"/>
              </a:ext>
            </a:extLst>
          </p:cNvPr>
          <p:cNvSpPr txBox="1"/>
          <p:nvPr/>
        </p:nvSpPr>
        <p:spPr>
          <a:xfrm>
            <a:off x="9214854" y="5143383"/>
            <a:ext cx="2537746" cy="1200329"/>
          </a:xfrm>
          <a:prstGeom prst="rect">
            <a:avLst/>
          </a:prstGeom>
          <a:noFill/>
        </p:spPr>
        <p:txBody>
          <a:bodyPr wrap="none" rtlCol="0">
            <a:spAutoFit/>
          </a:bodyPr>
          <a:lstStyle/>
          <a:p>
            <a:r>
              <a:rPr lang="fr-CH" dirty="0"/>
              <a:t>De </a:t>
            </a:r>
            <a:r>
              <a:rPr lang="fr-CH" dirty="0" err="1"/>
              <a:t>Meulemeester</a:t>
            </a:r>
            <a:r>
              <a:rPr lang="fr-CH" dirty="0"/>
              <a:t>, 2011</a:t>
            </a:r>
          </a:p>
          <a:p>
            <a:r>
              <a:rPr lang="fr-CH" dirty="0"/>
              <a:t>Paul, 2014</a:t>
            </a:r>
          </a:p>
          <a:p>
            <a:r>
              <a:rPr lang="fr-CH" dirty="0" err="1"/>
              <a:t>Rangel</a:t>
            </a:r>
            <a:r>
              <a:rPr lang="fr-CH" dirty="0"/>
              <a:t>, 2007</a:t>
            </a:r>
          </a:p>
          <a:p>
            <a:r>
              <a:rPr lang="fr-CH" dirty="0"/>
              <a:t>Scott, 2006</a:t>
            </a:r>
          </a:p>
        </p:txBody>
      </p:sp>
      <p:sp>
        <p:nvSpPr>
          <p:cNvPr id="8" name="Triangle isocèle 7">
            <a:extLst>
              <a:ext uri="{FF2B5EF4-FFF2-40B4-BE49-F238E27FC236}">
                <a16:creationId xmlns:a16="http://schemas.microsoft.com/office/drawing/2014/main" id="{86DB0963-3785-302F-1025-268F77B3D9E5}"/>
              </a:ext>
            </a:extLst>
          </p:cNvPr>
          <p:cNvSpPr/>
          <p:nvPr/>
        </p:nvSpPr>
        <p:spPr>
          <a:xfrm>
            <a:off x="2288178" y="2449258"/>
            <a:ext cx="2791326" cy="2475069"/>
          </a:xfrm>
          <a:prstGeom prst="triangl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ZoneTexte 8">
            <a:extLst>
              <a:ext uri="{FF2B5EF4-FFF2-40B4-BE49-F238E27FC236}">
                <a16:creationId xmlns:a16="http://schemas.microsoft.com/office/drawing/2014/main" id="{89F41A16-F7E5-1B20-3450-071365736618}"/>
              </a:ext>
            </a:extLst>
          </p:cNvPr>
          <p:cNvSpPr txBox="1"/>
          <p:nvPr/>
        </p:nvSpPr>
        <p:spPr>
          <a:xfrm>
            <a:off x="2782694" y="1809481"/>
            <a:ext cx="1915461" cy="523220"/>
          </a:xfrm>
          <a:prstGeom prst="rect">
            <a:avLst/>
          </a:prstGeom>
          <a:noFill/>
        </p:spPr>
        <p:txBody>
          <a:bodyPr wrap="none" rtlCol="0">
            <a:spAutoFit/>
          </a:bodyPr>
          <a:lstStyle/>
          <a:p>
            <a:r>
              <a:rPr lang="fr-CH" sz="2800" i="1" dirty="0" err="1"/>
              <a:t>Universitas</a:t>
            </a:r>
            <a:endParaRPr lang="fr-CH" sz="2800" i="1" dirty="0"/>
          </a:p>
        </p:txBody>
      </p:sp>
      <p:sp>
        <p:nvSpPr>
          <p:cNvPr id="10" name="ZoneTexte 9">
            <a:extLst>
              <a:ext uri="{FF2B5EF4-FFF2-40B4-BE49-F238E27FC236}">
                <a16:creationId xmlns:a16="http://schemas.microsoft.com/office/drawing/2014/main" id="{56B5EE84-6E1B-35DB-9F45-82823C1A4943}"/>
              </a:ext>
            </a:extLst>
          </p:cNvPr>
          <p:cNvSpPr txBox="1"/>
          <p:nvPr/>
        </p:nvSpPr>
        <p:spPr>
          <a:xfrm>
            <a:off x="439400" y="4863210"/>
            <a:ext cx="1424429" cy="523220"/>
          </a:xfrm>
          <a:prstGeom prst="rect">
            <a:avLst/>
          </a:prstGeom>
          <a:noFill/>
        </p:spPr>
        <p:txBody>
          <a:bodyPr wrap="none" rtlCol="0">
            <a:spAutoFit/>
          </a:bodyPr>
          <a:lstStyle/>
          <a:p>
            <a:r>
              <a:rPr lang="fr-CH" sz="2800" dirty="0"/>
              <a:t>Masters</a:t>
            </a:r>
          </a:p>
        </p:txBody>
      </p:sp>
      <p:sp>
        <p:nvSpPr>
          <p:cNvPr id="11" name="ZoneTexte 10">
            <a:extLst>
              <a:ext uri="{FF2B5EF4-FFF2-40B4-BE49-F238E27FC236}">
                <a16:creationId xmlns:a16="http://schemas.microsoft.com/office/drawing/2014/main" id="{C96F97D4-8FC0-BE97-619B-ED279B92B866}"/>
              </a:ext>
            </a:extLst>
          </p:cNvPr>
          <p:cNvSpPr txBox="1"/>
          <p:nvPr/>
        </p:nvSpPr>
        <p:spPr>
          <a:xfrm>
            <a:off x="5363180" y="4924327"/>
            <a:ext cx="2518959" cy="523220"/>
          </a:xfrm>
          <a:prstGeom prst="rect">
            <a:avLst/>
          </a:prstGeom>
          <a:noFill/>
        </p:spPr>
        <p:txBody>
          <a:bodyPr wrap="none" rtlCol="0">
            <a:spAutoFit/>
          </a:bodyPr>
          <a:lstStyle/>
          <a:p>
            <a:r>
              <a:rPr lang="fr-CH" sz="2800" dirty="0"/>
              <a:t>City of </a:t>
            </a:r>
            <a:r>
              <a:rPr lang="fr-CH" sz="2800" dirty="0" err="1"/>
              <a:t>Bologna</a:t>
            </a:r>
            <a:endParaRPr lang="fr-CH" sz="2800" dirty="0"/>
          </a:p>
        </p:txBody>
      </p:sp>
      <p:cxnSp>
        <p:nvCxnSpPr>
          <p:cNvPr id="15" name="Connecteur droit avec flèche 14">
            <a:extLst>
              <a:ext uri="{FF2B5EF4-FFF2-40B4-BE49-F238E27FC236}">
                <a16:creationId xmlns:a16="http://schemas.microsoft.com/office/drawing/2014/main" id="{DD09CF9A-18FB-73D5-F0A5-2A2D7409CDE8}"/>
              </a:ext>
            </a:extLst>
          </p:cNvPr>
          <p:cNvCxnSpPr/>
          <p:nvPr/>
        </p:nvCxnSpPr>
        <p:spPr>
          <a:xfrm flipH="1">
            <a:off x="3815729" y="3227014"/>
            <a:ext cx="1491916" cy="91955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6" name="ZoneTexte 15">
            <a:extLst>
              <a:ext uri="{FF2B5EF4-FFF2-40B4-BE49-F238E27FC236}">
                <a16:creationId xmlns:a16="http://schemas.microsoft.com/office/drawing/2014/main" id="{1AFE5FD7-A5C9-B96E-2483-84F3D9D07009}"/>
              </a:ext>
            </a:extLst>
          </p:cNvPr>
          <p:cNvSpPr txBox="1"/>
          <p:nvPr/>
        </p:nvSpPr>
        <p:spPr>
          <a:xfrm>
            <a:off x="5370055" y="2449258"/>
            <a:ext cx="6075830" cy="954107"/>
          </a:xfrm>
          <a:prstGeom prst="rect">
            <a:avLst/>
          </a:prstGeom>
          <a:noFill/>
        </p:spPr>
        <p:txBody>
          <a:bodyPr wrap="none" rtlCol="0">
            <a:spAutoFit/>
          </a:bodyPr>
          <a:lstStyle/>
          <a:p>
            <a:r>
              <a:rPr lang="fr-CH" sz="2800" dirty="0"/>
              <a:t>Aim: </a:t>
            </a:r>
            <a:r>
              <a:rPr lang="fr-CH" sz="2800" dirty="0" err="1"/>
              <a:t>Create</a:t>
            </a:r>
            <a:r>
              <a:rPr lang="fr-CH" sz="2800" dirty="0"/>
              <a:t> new </a:t>
            </a:r>
            <a:r>
              <a:rPr lang="fr-CH" sz="2800" dirty="0" err="1"/>
              <a:t>knowledge</a:t>
            </a:r>
            <a:endParaRPr lang="fr-CH" sz="2800" dirty="0"/>
          </a:p>
          <a:p>
            <a:r>
              <a:rPr lang="fr-CH" sz="2800" dirty="0"/>
              <a:t>Protection </a:t>
            </a:r>
            <a:r>
              <a:rPr lang="fr-CH" sz="2800" dirty="0" err="1"/>
              <a:t>device</a:t>
            </a:r>
            <a:r>
              <a:rPr lang="fr-CH" sz="2800" dirty="0"/>
              <a:t>: Academic Freedom</a:t>
            </a:r>
          </a:p>
        </p:txBody>
      </p:sp>
      <p:sp>
        <p:nvSpPr>
          <p:cNvPr id="17" name="ZoneTexte 16">
            <a:extLst>
              <a:ext uri="{FF2B5EF4-FFF2-40B4-BE49-F238E27FC236}">
                <a16:creationId xmlns:a16="http://schemas.microsoft.com/office/drawing/2014/main" id="{B60548A4-FD5E-D339-EA91-D7310A3B8FA9}"/>
              </a:ext>
            </a:extLst>
          </p:cNvPr>
          <p:cNvSpPr txBox="1"/>
          <p:nvPr/>
        </p:nvSpPr>
        <p:spPr>
          <a:xfrm>
            <a:off x="6000126" y="3834253"/>
            <a:ext cx="6130484" cy="954107"/>
          </a:xfrm>
          <a:prstGeom prst="rect">
            <a:avLst/>
          </a:prstGeom>
          <a:noFill/>
        </p:spPr>
        <p:txBody>
          <a:bodyPr wrap="square" rtlCol="0">
            <a:spAutoFit/>
          </a:bodyPr>
          <a:lstStyle/>
          <a:p>
            <a:pPr algn="ctr"/>
            <a:r>
              <a:rPr lang="fr-CH" sz="2800" dirty="0" err="1">
                <a:solidFill>
                  <a:schemeClr val="tx2">
                    <a:lumMod val="75000"/>
                    <a:lumOff val="25000"/>
                  </a:schemeClr>
                </a:solidFill>
              </a:rPr>
              <a:t>Decentralised</a:t>
            </a:r>
            <a:r>
              <a:rPr lang="fr-CH" sz="2800" dirty="0">
                <a:solidFill>
                  <a:schemeClr val="tx2">
                    <a:lumMod val="75000"/>
                    <a:lumOff val="25000"/>
                  </a:schemeClr>
                </a:solidFill>
              </a:rPr>
              <a:t> </a:t>
            </a:r>
            <a:r>
              <a:rPr lang="fr-CH" sz="2800" dirty="0" err="1">
                <a:solidFill>
                  <a:schemeClr val="tx2">
                    <a:lumMod val="75000"/>
                    <a:lumOff val="25000"/>
                  </a:schemeClr>
                </a:solidFill>
              </a:rPr>
              <a:t>form</a:t>
            </a:r>
            <a:r>
              <a:rPr lang="fr-CH" sz="2800" dirty="0">
                <a:solidFill>
                  <a:schemeClr val="tx2">
                    <a:lumMod val="75000"/>
                    <a:lumOff val="25000"/>
                  </a:schemeClr>
                </a:solidFill>
              </a:rPr>
              <a:t> &amp; </a:t>
            </a:r>
          </a:p>
          <a:p>
            <a:pPr algn="ctr"/>
            <a:r>
              <a:rPr lang="fr-CH" sz="2800" dirty="0" err="1">
                <a:solidFill>
                  <a:schemeClr val="tx2">
                    <a:lumMod val="75000"/>
                    <a:lumOff val="25000"/>
                  </a:schemeClr>
                </a:solidFill>
              </a:rPr>
              <a:t>Grassroot</a:t>
            </a:r>
            <a:r>
              <a:rPr lang="fr-CH" sz="2800" dirty="0">
                <a:solidFill>
                  <a:schemeClr val="tx2">
                    <a:lumMod val="75000"/>
                    <a:lumOff val="25000"/>
                  </a:schemeClr>
                </a:solidFill>
              </a:rPr>
              <a:t> </a:t>
            </a:r>
            <a:r>
              <a:rPr lang="fr-CH" sz="2800" dirty="0" err="1">
                <a:solidFill>
                  <a:schemeClr val="tx2">
                    <a:lumMod val="75000"/>
                    <a:lumOff val="25000"/>
                  </a:schemeClr>
                </a:solidFill>
              </a:rPr>
              <a:t>movement</a:t>
            </a:r>
            <a:endParaRPr lang="fr-CH" sz="2800" dirty="0">
              <a:solidFill>
                <a:schemeClr val="tx2">
                  <a:lumMod val="75000"/>
                  <a:lumOff val="25000"/>
                </a:schemeClr>
              </a:solidFill>
            </a:endParaRPr>
          </a:p>
        </p:txBody>
      </p:sp>
    </p:spTree>
    <p:extLst>
      <p:ext uri="{BB962C8B-B14F-4D97-AF65-F5344CB8AC3E}">
        <p14:creationId xmlns:p14="http://schemas.microsoft.com/office/powerpoint/2010/main" val="2608253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4CA3F4E-D5AE-C44F-3980-84372DE6AC2E}"/>
              </a:ext>
            </a:extLst>
          </p:cNvPr>
          <p:cNvSpPr txBox="1"/>
          <p:nvPr/>
        </p:nvSpPr>
        <p:spPr>
          <a:xfrm>
            <a:off x="456927" y="405396"/>
            <a:ext cx="9897106" cy="584775"/>
          </a:xfrm>
          <a:prstGeom prst="rect">
            <a:avLst/>
          </a:prstGeom>
          <a:noFill/>
        </p:spPr>
        <p:txBody>
          <a:bodyPr wrap="square" rtlCol="0">
            <a:spAutoFit/>
          </a:bodyPr>
          <a:lstStyle/>
          <a:p>
            <a:r>
              <a:rPr lang="fr-CH" sz="3200" dirty="0">
                <a:solidFill>
                  <a:schemeClr val="tx2"/>
                </a:solidFill>
              </a:rPr>
              <a:t>Enclosure 1</a:t>
            </a:r>
          </a:p>
        </p:txBody>
      </p:sp>
      <p:sp>
        <p:nvSpPr>
          <p:cNvPr id="5" name="Espace réservé du numéro de diapositive 4">
            <a:extLst>
              <a:ext uri="{FF2B5EF4-FFF2-40B4-BE49-F238E27FC236}">
                <a16:creationId xmlns:a16="http://schemas.microsoft.com/office/drawing/2014/main" id="{5A404810-C8CC-C040-C573-DEC0DFC36B01}"/>
              </a:ext>
            </a:extLst>
          </p:cNvPr>
          <p:cNvSpPr>
            <a:spLocks noGrp="1"/>
          </p:cNvSpPr>
          <p:nvPr>
            <p:ph type="sldNum" sz="quarter" idx="12"/>
          </p:nvPr>
        </p:nvSpPr>
        <p:spPr/>
        <p:txBody>
          <a:bodyPr/>
          <a:lstStyle/>
          <a:p>
            <a:fld id="{7CBFE581-B952-5C44-B14D-46AE04B2BB44}" type="slidenum">
              <a:rPr lang="fr-FR" smtClean="0"/>
              <a:t>6</a:t>
            </a:fld>
            <a:endParaRPr lang="fr-FR"/>
          </a:p>
        </p:txBody>
      </p:sp>
      <p:sp>
        <p:nvSpPr>
          <p:cNvPr id="9" name="ZoneTexte 8">
            <a:extLst>
              <a:ext uri="{FF2B5EF4-FFF2-40B4-BE49-F238E27FC236}">
                <a16:creationId xmlns:a16="http://schemas.microsoft.com/office/drawing/2014/main" id="{F51B9D85-23DD-85B2-A7AB-40AEFAA9957A}"/>
              </a:ext>
            </a:extLst>
          </p:cNvPr>
          <p:cNvSpPr txBox="1"/>
          <p:nvPr/>
        </p:nvSpPr>
        <p:spPr>
          <a:xfrm>
            <a:off x="3292763" y="3943657"/>
            <a:ext cx="4153065" cy="523220"/>
          </a:xfrm>
          <a:prstGeom prst="rect">
            <a:avLst/>
          </a:prstGeom>
          <a:noFill/>
        </p:spPr>
        <p:txBody>
          <a:bodyPr wrap="square" rtlCol="0">
            <a:spAutoFit/>
          </a:bodyPr>
          <a:lstStyle/>
          <a:p>
            <a:pPr algn="ctr"/>
            <a:r>
              <a:rPr lang="fr-CH" sz="2800" b="1" dirty="0" err="1">
                <a:solidFill>
                  <a:srgbClr val="FF0000"/>
                </a:solidFill>
              </a:rPr>
              <a:t>XVI</a:t>
            </a:r>
            <a:r>
              <a:rPr lang="fr-CH" sz="2800" b="1" baseline="30000" dirty="0" err="1">
                <a:solidFill>
                  <a:srgbClr val="FF0000"/>
                </a:solidFill>
              </a:rPr>
              <a:t>th</a:t>
            </a:r>
            <a:r>
              <a:rPr lang="fr-CH" sz="2800" b="1" baseline="30000" dirty="0"/>
              <a:t> </a:t>
            </a:r>
            <a:r>
              <a:rPr lang="fr-CH" sz="2800" b="1" dirty="0">
                <a:solidFill>
                  <a:srgbClr val="FF0000"/>
                </a:solidFill>
              </a:rPr>
              <a:t>– </a:t>
            </a:r>
            <a:r>
              <a:rPr lang="fr-CH" sz="2800" b="1" dirty="0" err="1">
                <a:solidFill>
                  <a:srgbClr val="FF0000"/>
                </a:solidFill>
              </a:rPr>
              <a:t>XIX</a:t>
            </a:r>
            <a:r>
              <a:rPr lang="fr-CH" sz="2800" b="1" baseline="30000" dirty="0" err="1">
                <a:solidFill>
                  <a:srgbClr val="FF0000"/>
                </a:solidFill>
              </a:rPr>
              <a:t>th</a:t>
            </a:r>
            <a:r>
              <a:rPr lang="fr-CH" sz="2800" b="1" dirty="0">
                <a:solidFill>
                  <a:srgbClr val="FF0000"/>
                </a:solidFill>
              </a:rPr>
              <a:t> Enclosure</a:t>
            </a:r>
          </a:p>
        </p:txBody>
      </p:sp>
      <p:sp>
        <p:nvSpPr>
          <p:cNvPr id="14" name="ZoneTexte 13">
            <a:extLst>
              <a:ext uri="{FF2B5EF4-FFF2-40B4-BE49-F238E27FC236}">
                <a16:creationId xmlns:a16="http://schemas.microsoft.com/office/drawing/2014/main" id="{27A2AB8E-F20D-DBAF-3EAF-079440DD67C0}"/>
              </a:ext>
            </a:extLst>
          </p:cNvPr>
          <p:cNvSpPr txBox="1"/>
          <p:nvPr/>
        </p:nvSpPr>
        <p:spPr>
          <a:xfrm>
            <a:off x="609180" y="1636514"/>
            <a:ext cx="8016938" cy="1815882"/>
          </a:xfrm>
          <a:prstGeom prst="rect">
            <a:avLst/>
          </a:prstGeom>
          <a:noFill/>
        </p:spPr>
        <p:txBody>
          <a:bodyPr wrap="none" rtlCol="0">
            <a:spAutoFit/>
          </a:bodyPr>
          <a:lstStyle/>
          <a:p>
            <a:r>
              <a:rPr lang="en-US" sz="2800" dirty="0">
                <a:solidFill>
                  <a:schemeClr val="tx2"/>
                </a:solidFill>
              </a:rPr>
              <a:t>Middle Ages</a:t>
            </a:r>
          </a:p>
          <a:p>
            <a:r>
              <a:rPr lang="en-US" sz="2800" b="1" dirty="0">
                <a:solidFill>
                  <a:schemeClr val="tx2"/>
                </a:solidFill>
              </a:rPr>
              <a:t>Open</a:t>
            </a:r>
            <a:r>
              <a:rPr lang="en-US" sz="2800" dirty="0">
                <a:solidFill>
                  <a:schemeClr val="tx2"/>
                </a:solidFill>
              </a:rPr>
              <a:t> = “</a:t>
            </a:r>
            <a:r>
              <a:rPr lang="en-US" sz="2800" b="1" dirty="0">
                <a:solidFill>
                  <a:schemeClr val="tx2"/>
                </a:solidFill>
              </a:rPr>
              <a:t>commons</a:t>
            </a:r>
            <a:r>
              <a:rPr lang="en-US" sz="2800" dirty="0">
                <a:solidFill>
                  <a:schemeClr val="tx2"/>
                </a:solidFill>
              </a:rPr>
              <a:t>-oriented”, e.g. Open Field </a:t>
            </a:r>
          </a:p>
          <a:p>
            <a:r>
              <a:rPr lang="en-US" sz="2800" dirty="0">
                <a:solidFill>
                  <a:schemeClr val="tx2"/>
                </a:solidFill>
              </a:rPr>
              <a:t>i.e. integrated social organism, relational dynamics</a:t>
            </a:r>
          </a:p>
          <a:p>
            <a:r>
              <a:rPr lang="en-US" sz="2800" b="1" dirty="0">
                <a:solidFill>
                  <a:schemeClr val="tx2"/>
                </a:solidFill>
              </a:rPr>
              <a:t>Freedom</a:t>
            </a:r>
            <a:r>
              <a:rPr lang="en-US" sz="2800" dirty="0">
                <a:solidFill>
                  <a:schemeClr val="tx2"/>
                </a:solidFill>
              </a:rPr>
              <a:t> to use</a:t>
            </a:r>
          </a:p>
        </p:txBody>
      </p:sp>
      <p:sp>
        <p:nvSpPr>
          <p:cNvPr id="4" name="ZoneTexte 3">
            <a:extLst>
              <a:ext uri="{FF2B5EF4-FFF2-40B4-BE49-F238E27FC236}">
                <a16:creationId xmlns:a16="http://schemas.microsoft.com/office/drawing/2014/main" id="{DFB14A5B-A4EA-F442-90FF-44CFD3100CA1}"/>
              </a:ext>
            </a:extLst>
          </p:cNvPr>
          <p:cNvSpPr txBox="1"/>
          <p:nvPr/>
        </p:nvSpPr>
        <p:spPr>
          <a:xfrm>
            <a:off x="9570262" y="5449569"/>
            <a:ext cx="2635658" cy="800219"/>
          </a:xfrm>
          <a:prstGeom prst="rect">
            <a:avLst/>
          </a:prstGeom>
          <a:noFill/>
        </p:spPr>
        <p:txBody>
          <a:bodyPr wrap="none" rtlCol="0">
            <a:spAutoFit/>
          </a:bodyPr>
          <a:lstStyle/>
          <a:p>
            <a:r>
              <a:rPr lang="fr-CH" dirty="0" err="1"/>
              <a:t>Pomerantz</a:t>
            </a:r>
            <a:endParaRPr lang="fr-CH" dirty="0"/>
          </a:p>
          <a:p>
            <a:r>
              <a:rPr lang="fr-CH" dirty="0" err="1"/>
              <a:t>Bollier</a:t>
            </a:r>
            <a:r>
              <a:rPr lang="fr-CH" dirty="0"/>
              <a:t>, 2024</a:t>
            </a:r>
          </a:p>
          <a:p>
            <a:r>
              <a:rPr lang="fr-CH" sz="1000" dirty="0">
                <a:hlinkClick r:id="rId3"/>
              </a:rPr>
              <a:t>https://en.wikipedia.org/wiki/Inclosure_acts</a:t>
            </a:r>
            <a:endParaRPr lang="fr-CH" sz="1000" dirty="0"/>
          </a:p>
        </p:txBody>
      </p:sp>
      <p:sp>
        <p:nvSpPr>
          <p:cNvPr id="7" name="ZoneTexte 6">
            <a:extLst>
              <a:ext uri="{FF2B5EF4-FFF2-40B4-BE49-F238E27FC236}">
                <a16:creationId xmlns:a16="http://schemas.microsoft.com/office/drawing/2014/main" id="{95466BB7-0848-2170-942D-9B57B466B87D}"/>
              </a:ext>
            </a:extLst>
          </p:cNvPr>
          <p:cNvSpPr txBox="1"/>
          <p:nvPr/>
        </p:nvSpPr>
        <p:spPr>
          <a:xfrm>
            <a:off x="2259985" y="4383531"/>
            <a:ext cx="2388539" cy="523220"/>
          </a:xfrm>
          <a:prstGeom prst="rect">
            <a:avLst/>
          </a:prstGeom>
          <a:noFill/>
        </p:spPr>
        <p:txBody>
          <a:bodyPr wrap="none" rtlCol="0">
            <a:spAutoFit/>
          </a:bodyPr>
          <a:lstStyle/>
          <a:p>
            <a:r>
              <a:rPr lang="fr-CH" sz="2800" dirty="0">
                <a:solidFill>
                  <a:srgbClr val="FF0000"/>
                </a:solidFill>
              </a:rPr>
              <a:t>Legal </a:t>
            </a:r>
            <a:r>
              <a:rPr lang="fr-CH" sz="2800" dirty="0" err="1">
                <a:solidFill>
                  <a:srgbClr val="FF0000"/>
                </a:solidFill>
              </a:rPr>
              <a:t>property</a:t>
            </a:r>
            <a:endParaRPr lang="fr-CH" sz="2800" dirty="0">
              <a:solidFill>
                <a:srgbClr val="FF0000"/>
              </a:solidFill>
            </a:endParaRPr>
          </a:p>
        </p:txBody>
      </p:sp>
      <p:sp>
        <p:nvSpPr>
          <p:cNvPr id="11" name="ZoneTexte 10">
            <a:extLst>
              <a:ext uri="{FF2B5EF4-FFF2-40B4-BE49-F238E27FC236}">
                <a16:creationId xmlns:a16="http://schemas.microsoft.com/office/drawing/2014/main" id="{095A7141-6DCE-E618-EE0A-95EA3FFE304D}"/>
              </a:ext>
            </a:extLst>
          </p:cNvPr>
          <p:cNvSpPr txBox="1"/>
          <p:nvPr/>
        </p:nvSpPr>
        <p:spPr>
          <a:xfrm>
            <a:off x="5784532" y="4383531"/>
            <a:ext cx="5185843" cy="523220"/>
          </a:xfrm>
          <a:prstGeom prst="rect">
            <a:avLst/>
          </a:prstGeom>
          <a:noFill/>
        </p:spPr>
        <p:txBody>
          <a:bodyPr wrap="none" rtlCol="0">
            <a:spAutoFit/>
          </a:bodyPr>
          <a:lstStyle/>
          <a:p>
            <a:r>
              <a:rPr lang="fr-CH" sz="2800" dirty="0">
                <a:solidFill>
                  <a:srgbClr val="FF0000"/>
                </a:solidFill>
              </a:rPr>
              <a:t>Copyright (1710 </a:t>
            </a:r>
            <a:r>
              <a:rPr lang="fr-CH" sz="2800" dirty="0" err="1">
                <a:solidFill>
                  <a:srgbClr val="FF0000"/>
                </a:solidFill>
              </a:rPr>
              <a:t>Statute</a:t>
            </a:r>
            <a:r>
              <a:rPr lang="fr-CH" sz="2800" dirty="0">
                <a:solidFill>
                  <a:srgbClr val="FF0000"/>
                </a:solidFill>
              </a:rPr>
              <a:t> of Anne)</a:t>
            </a:r>
          </a:p>
        </p:txBody>
      </p:sp>
      <p:cxnSp>
        <p:nvCxnSpPr>
          <p:cNvPr id="12" name="Connecteur droit 11">
            <a:extLst>
              <a:ext uri="{FF2B5EF4-FFF2-40B4-BE49-F238E27FC236}">
                <a16:creationId xmlns:a16="http://schemas.microsoft.com/office/drawing/2014/main" id="{A29D27B0-6DB0-0BE3-9F21-0F15CA7B6233}"/>
              </a:ext>
            </a:extLst>
          </p:cNvPr>
          <p:cNvCxnSpPr>
            <a:cxnSpLocks/>
          </p:cNvCxnSpPr>
          <p:nvPr/>
        </p:nvCxnSpPr>
        <p:spPr>
          <a:xfrm>
            <a:off x="0" y="3762774"/>
            <a:ext cx="1219200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2C493954-91B1-41D1-D313-80EE2B9F5864}"/>
              </a:ext>
            </a:extLst>
          </p:cNvPr>
          <p:cNvCxnSpPr>
            <a:cxnSpLocks/>
          </p:cNvCxnSpPr>
          <p:nvPr/>
        </p:nvCxnSpPr>
        <p:spPr>
          <a:xfrm>
            <a:off x="0" y="5001454"/>
            <a:ext cx="1219200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8255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4CA3F4E-D5AE-C44F-3980-84372DE6AC2E}"/>
              </a:ext>
            </a:extLst>
          </p:cNvPr>
          <p:cNvSpPr txBox="1"/>
          <p:nvPr/>
        </p:nvSpPr>
        <p:spPr>
          <a:xfrm>
            <a:off x="456928" y="405396"/>
            <a:ext cx="9144272" cy="584775"/>
          </a:xfrm>
          <a:prstGeom prst="rect">
            <a:avLst/>
          </a:prstGeom>
          <a:noFill/>
        </p:spPr>
        <p:txBody>
          <a:bodyPr wrap="square" rtlCol="0">
            <a:spAutoFit/>
          </a:bodyPr>
          <a:lstStyle/>
          <a:p>
            <a:r>
              <a:rPr lang="fr-CH" sz="3200" dirty="0">
                <a:solidFill>
                  <a:schemeClr val="tx2"/>
                </a:solidFill>
              </a:rPr>
              <a:t>The concept of Open Society: </a:t>
            </a:r>
            <a:r>
              <a:rPr lang="fr-CH" sz="3200" i="1" dirty="0">
                <a:solidFill>
                  <a:schemeClr val="tx2"/>
                </a:solidFill>
              </a:rPr>
              <a:t>Open</a:t>
            </a:r>
            <a:r>
              <a:rPr lang="fr-CH" sz="3200" dirty="0">
                <a:solidFill>
                  <a:schemeClr val="tx2"/>
                </a:solidFill>
              </a:rPr>
              <a:t> </a:t>
            </a:r>
            <a:r>
              <a:rPr lang="fr-CH" sz="3200" dirty="0" err="1">
                <a:solidFill>
                  <a:schemeClr val="tx2"/>
                </a:solidFill>
              </a:rPr>
              <a:t>is</a:t>
            </a:r>
            <a:r>
              <a:rPr lang="fr-CH" sz="3200" dirty="0">
                <a:solidFill>
                  <a:schemeClr val="tx2"/>
                </a:solidFill>
              </a:rPr>
              <a:t> back </a:t>
            </a:r>
          </a:p>
        </p:txBody>
      </p:sp>
      <p:sp>
        <p:nvSpPr>
          <p:cNvPr id="5" name="Espace réservé du numéro de diapositive 4">
            <a:extLst>
              <a:ext uri="{FF2B5EF4-FFF2-40B4-BE49-F238E27FC236}">
                <a16:creationId xmlns:a16="http://schemas.microsoft.com/office/drawing/2014/main" id="{5A404810-C8CC-C040-C573-DEC0DFC36B01}"/>
              </a:ext>
            </a:extLst>
          </p:cNvPr>
          <p:cNvSpPr>
            <a:spLocks noGrp="1"/>
          </p:cNvSpPr>
          <p:nvPr>
            <p:ph type="sldNum" sz="quarter" idx="12"/>
          </p:nvPr>
        </p:nvSpPr>
        <p:spPr/>
        <p:txBody>
          <a:bodyPr/>
          <a:lstStyle/>
          <a:p>
            <a:fld id="{7CBFE581-B952-5C44-B14D-46AE04B2BB44}" type="slidenum">
              <a:rPr lang="fr-FR" smtClean="0"/>
              <a:t>7</a:t>
            </a:fld>
            <a:endParaRPr lang="fr-FR" dirty="0"/>
          </a:p>
        </p:txBody>
      </p:sp>
      <p:graphicFrame>
        <p:nvGraphicFramePr>
          <p:cNvPr id="2" name="Tableau 1">
            <a:extLst>
              <a:ext uri="{FF2B5EF4-FFF2-40B4-BE49-F238E27FC236}">
                <a16:creationId xmlns:a16="http://schemas.microsoft.com/office/drawing/2014/main" id="{51F7696C-5DD8-23D9-F2A7-317F262ED5D6}"/>
              </a:ext>
            </a:extLst>
          </p:cNvPr>
          <p:cNvGraphicFramePr>
            <a:graphicFrameLocks noGrp="1"/>
          </p:cNvGraphicFramePr>
          <p:nvPr>
            <p:extLst>
              <p:ext uri="{D42A27DB-BD31-4B8C-83A1-F6EECF244321}">
                <p14:modId xmlns:p14="http://schemas.microsoft.com/office/powerpoint/2010/main" val="2590571632"/>
              </p:ext>
            </p:extLst>
          </p:nvPr>
        </p:nvGraphicFramePr>
        <p:xfrm>
          <a:off x="564997" y="1201033"/>
          <a:ext cx="10434922" cy="4303506"/>
        </p:xfrm>
        <a:graphic>
          <a:graphicData uri="http://schemas.openxmlformats.org/drawingml/2006/table">
            <a:tbl>
              <a:tblPr firstRow="1" bandRow="1">
                <a:tableStyleId>{5C22544A-7EE6-4342-B048-85BDC9FD1C3A}</a:tableStyleId>
              </a:tblPr>
              <a:tblGrid>
                <a:gridCol w="5217461">
                  <a:extLst>
                    <a:ext uri="{9D8B030D-6E8A-4147-A177-3AD203B41FA5}">
                      <a16:colId xmlns:a16="http://schemas.microsoft.com/office/drawing/2014/main" val="1014912128"/>
                    </a:ext>
                  </a:extLst>
                </a:gridCol>
                <a:gridCol w="5217461">
                  <a:extLst>
                    <a:ext uri="{9D8B030D-6E8A-4147-A177-3AD203B41FA5}">
                      <a16:colId xmlns:a16="http://schemas.microsoft.com/office/drawing/2014/main" val="659239006"/>
                    </a:ext>
                  </a:extLst>
                </a:gridCol>
              </a:tblGrid>
              <a:tr h="706866">
                <a:tc>
                  <a:txBody>
                    <a:bodyPr/>
                    <a:lstStyle/>
                    <a:p>
                      <a:r>
                        <a:rPr lang="fr-CH" sz="2800" dirty="0"/>
                        <a:t>Bergson - 1932</a:t>
                      </a:r>
                    </a:p>
                  </a:txBody>
                  <a:tcPr/>
                </a:tc>
                <a:tc>
                  <a:txBody>
                    <a:bodyPr/>
                    <a:lstStyle/>
                    <a:p>
                      <a:r>
                        <a:rPr lang="fr-CH" sz="2800" dirty="0"/>
                        <a:t>Popper - 1945</a:t>
                      </a:r>
                    </a:p>
                  </a:txBody>
                  <a:tcPr/>
                </a:tc>
                <a:extLst>
                  <a:ext uri="{0D108BD9-81ED-4DB2-BD59-A6C34878D82A}">
                    <a16:rowId xmlns:a16="http://schemas.microsoft.com/office/drawing/2014/main" val="4056127996"/>
                  </a:ext>
                </a:extLst>
              </a:tr>
              <a:tr h="1404821">
                <a:tc>
                  <a:txBody>
                    <a:bodyPr/>
                    <a:lstStyle/>
                    <a:p>
                      <a:r>
                        <a:rPr lang="fr-CH" sz="2800" dirty="0"/>
                        <a:t>Open society, inclusive of the </a:t>
                      </a:r>
                      <a:r>
                        <a:rPr lang="fr-CH" sz="2800" b="1" dirty="0" err="1"/>
                        <a:t>entire</a:t>
                      </a:r>
                      <a:r>
                        <a:rPr lang="fr-CH" sz="2800" b="1" dirty="0"/>
                        <a:t> </a:t>
                      </a:r>
                      <a:r>
                        <a:rPr lang="fr-CH" sz="2800" b="1" dirty="0" err="1"/>
                        <a:t>humanity</a:t>
                      </a:r>
                      <a:r>
                        <a:rPr lang="fr-CH" sz="2800" b="1" dirty="0"/>
                        <a:t> </a:t>
                      </a:r>
                      <a:r>
                        <a:rPr lang="fr-CH" sz="2800" dirty="0"/>
                        <a:t>- </a:t>
                      </a:r>
                      <a:r>
                        <a:rPr lang="fr-CH" sz="2800" dirty="0" err="1"/>
                        <a:t>opposed</a:t>
                      </a:r>
                      <a:r>
                        <a:rPr lang="fr-CH" sz="2800" dirty="0"/>
                        <a:t> to a </a:t>
                      </a:r>
                      <a:r>
                        <a:rPr lang="fr-CH" sz="2800" dirty="0" err="1"/>
                        <a:t>closed</a:t>
                      </a:r>
                      <a:r>
                        <a:rPr lang="fr-CH" sz="2800" dirty="0"/>
                        <a:t> society</a:t>
                      </a:r>
                    </a:p>
                  </a:txBody>
                  <a:tcPr/>
                </a:tc>
                <a:tc>
                  <a:txBody>
                    <a:bodyPr/>
                    <a:lstStyle/>
                    <a:p>
                      <a:r>
                        <a:rPr lang="fr-CH" sz="2800" dirty="0"/>
                        <a:t>Open and </a:t>
                      </a:r>
                      <a:r>
                        <a:rPr lang="fr-CH" sz="2800" b="1" dirty="0" err="1"/>
                        <a:t>liberal</a:t>
                      </a:r>
                      <a:r>
                        <a:rPr lang="fr-CH" sz="2800" dirty="0"/>
                        <a:t> society, </a:t>
                      </a:r>
                      <a:r>
                        <a:rPr lang="fr-CH" sz="2800" dirty="0" err="1"/>
                        <a:t>focusing</a:t>
                      </a:r>
                      <a:r>
                        <a:rPr lang="fr-CH" sz="2800" dirty="0"/>
                        <a:t> on </a:t>
                      </a:r>
                      <a:r>
                        <a:rPr lang="fr-CH" sz="2800" b="1" dirty="0" err="1"/>
                        <a:t>freedom</a:t>
                      </a:r>
                      <a:r>
                        <a:rPr lang="fr-CH" sz="2800" dirty="0"/>
                        <a:t> and </a:t>
                      </a:r>
                      <a:r>
                        <a:rPr lang="fr-CH" sz="2800" b="1" dirty="0" err="1"/>
                        <a:t>democracy</a:t>
                      </a:r>
                      <a:r>
                        <a:rPr lang="fr-CH" sz="2800" dirty="0"/>
                        <a:t> – </a:t>
                      </a:r>
                      <a:r>
                        <a:rPr lang="fr-CH" sz="2800" dirty="0" err="1"/>
                        <a:t>opposed</a:t>
                      </a:r>
                      <a:r>
                        <a:rPr lang="fr-CH" sz="2800" dirty="0"/>
                        <a:t> to a </a:t>
                      </a:r>
                      <a:r>
                        <a:rPr lang="fr-CH" sz="2800" dirty="0" err="1"/>
                        <a:t>totalitarian</a:t>
                      </a:r>
                      <a:r>
                        <a:rPr lang="fr-CH" sz="2800" dirty="0"/>
                        <a:t> society</a:t>
                      </a:r>
                    </a:p>
                  </a:txBody>
                  <a:tcPr/>
                </a:tc>
                <a:extLst>
                  <a:ext uri="{0D108BD9-81ED-4DB2-BD59-A6C34878D82A}">
                    <a16:rowId xmlns:a16="http://schemas.microsoft.com/office/drawing/2014/main" val="2912970772"/>
                  </a:ext>
                </a:extLst>
              </a:tr>
              <a:tr h="1404821">
                <a:tc>
                  <a:txBody>
                    <a:bodyPr/>
                    <a:lstStyle/>
                    <a:p>
                      <a:r>
                        <a:rPr lang="fr-CH" sz="2800" dirty="0"/>
                        <a:t>Dynamic, </a:t>
                      </a:r>
                      <a:r>
                        <a:rPr lang="fr-CH" sz="2800" dirty="0" err="1"/>
                        <a:t>creative</a:t>
                      </a:r>
                      <a:r>
                        <a:rPr lang="fr-CH" sz="2800" dirty="0"/>
                        <a:t>, </a:t>
                      </a:r>
                      <a:r>
                        <a:rPr lang="fr-CH" sz="2800" b="1" dirty="0" err="1"/>
                        <a:t>universal</a:t>
                      </a:r>
                      <a:r>
                        <a:rPr lang="fr-CH" sz="2800" dirty="0"/>
                        <a:t> </a:t>
                      </a:r>
                      <a:r>
                        <a:rPr lang="fr-CH" sz="2800" dirty="0" err="1"/>
                        <a:t>oriented</a:t>
                      </a:r>
                      <a:r>
                        <a:rPr lang="fr-CH" sz="2800" dirty="0"/>
                        <a:t> moral </a:t>
                      </a:r>
                      <a:r>
                        <a:rPr lang="fr-CH" sz="2800" dirty="0" err="1"/>
                        <a:t>which</a:t>
                      </a:r>
                      <a:r>
                        <a:rPr lang="fr-CH" sz="2800" dirty="0"/>
                        <a:t> </a:t>
                      </a:r>
                      <a:r>
                        <a:rPr lang="fr-CH" sz="2800" dirty="0" err="1"/>
                        <a:t>aims</a:t>
                      </a:r>
                      <a:r>
                        <a:rPr lang="fr-CH" sz="2800" dirty="0"/>
                        <a:t> at </a:t>
                      </a:r>
                      <a:r>
                        <a:rPr lang="fr-CH" sz="2800" dirty="0" err="1"/>
                        <a:t>peace</a:t>
                      </a:r>
                      <a:r>
                        <a:rPr lang="fr-CH" sz="2800" dirty="0"/>
                        <a:t>. Uses intuition and imagination.</a:t>
                      </a:r>
                    </a:p>
                  </a:txBody>
                  <a:tcPr/>
                </a:tc>
                <a:tc>
                  <a:txBody>
                    <a:bodyPr/>
                    <a:lstStyle/>
                    <a:p>
                      <a:r>
                        <a:rPr lang="fr-CH" sz="2800" dirty="0"/>
                        <a:t>Scientific </a:t>
                      </a:r>
                      <a:r>
                        <a:rPr lang="fr-CH" sz="2800" dirty="0" err="1"/>
                        <a:t>oriented</a:t>
                      </a:r>
                      <a:r>
                        <a:rPr lang="fr-CH" sz="2800" dirty="0"/>
                        <a:t> </a:t>
                      </a:r>
                      <a:r>
                        <a:rPr lang="fr-CH" sz="2800" dirty="0" err="1"/>
                        <a:t>with</a:t>
                      </a:r>
                      <a:r>
                        <a:rPr lang="fr-CH" sz="2800" dirty="0"/>
                        <a:t> rational </a:t>
                      </a:r>
                      <a:r>
                        <a:rPr lang="fr-CH" sz="2800" dirty="0" err="1"/>
                        <a:t>thinking</a:t>
                      </a:r>
                      <a:r>
                        <a:rPr lang="fr-CH" sz="2800" dirty="0"/>
                        <a:t>, </a:t>
                      </a:r>
                      <a:r>
                        <a:rPr lang="fr-CH" sz="2800" dirty="0" err="1"/>
                        <a:t>experience</a:t>
                      </a:r>
                      <a:r>
                        <a:rPr lang="fr-CH" sz="2800" dirty="0"/>
                        <a:t>, and the value of </a:t>
                      </a:r>
                      <a:r>
                        <a:rPr lang="fr-CH" sz="2800" b="1" dirty="0" err="1"/>
                        <a:t>critical</a:t>
                      </a:r>
                      <a:r>
                        <a:rPr lang="fr-CH" sz="2800" b="1" dirty="0"/>
                        <a:t> </a:t>
                      </a:r>
                      <a:r>
                        <a:rPr lang="fr-CH" sz="2800" b="1" dirty="0" err="1"/>
                        <a:t>thinking</a:t>
                      </a:r>
                      <a:r>
                        <a:rPr lang="fr-CH" sz="2800" b="1" dirty="0"/>
                        <a:t> </a:t>
                      </a:r>
                      <a:r>
                        <a:rPr lang="fr-CH" sz="2800" dirty="0"/>
                        <a:t>in the </a:t>
                      </a:r>
                      <a:r>
                        <a:rPr lang="fr-CH" sz="2800" dirty="0" err="1"/>
                        <a:t>scientific</a:t>
                      </a:r>
                      <a:r>
                        <a:rPr lang="fr-CH" sz="2800" dirty="0"/>
                        <a:t> process</a:t>
                      </a:r>
                    </a:p>
                  </a:txBody>
                  <a:tcPr/>
                </a:tc>
                <a:extLst>
                  <a:ext uri="{0D108BD9-81ED-4DB2-BD59-A6C34878D82A}">
                    <a16:rowId xmlns:a16="http://schemas.microsoft.com/office/drawing/2014/main" val="4054250704"/>
                  </a:ext>
                </a:extLst>
              </a:tr>
            </a:tbl>
          </a:graphicData>
        </a:graphic>
      </p:graphicFrame>
      <p:sp>
        <p:nvSpPr>
          <p:cNvPr id="6" name="ZoneTexte 5">
            <a:extLst>
              <a:ext uri="{FF2B5EF4-FFF2-40B4-BE49-F238E27FC236}">
                <a16:creationId xmlns:a16="http://schemas.microsoft.com/office/drawing/2014/main" id="{29F41F5A-BEC8-8F64-ED2A-4FCD9457EB68}"/>
              </a:ext>
            </a:extLst>
          </p:cNvPr>
          <p:cNvSpPr txBox="1"/>
          <p:nvPr/>
        </p:nvSpPr>
        <p:spPr>
          <a:xfrm>
            <a:off x="9751310" y="5892581"/>
            <a:ext cx="1602490" cy="646331"/>
          </a:xfrm>
          <a:prstGeom prst="rect">
            <a:avLst/>
          </a:prstGeom>
          <a:noFill/>
        </p:spPr>
        <p:txBody>
          <a:bodyPr wrap="none" rtlCol="0">
            <a:spAutoFit/>
          </a:bodyPr>
          <a:lstStyle/>
          <a:p>
            <a:r>
              <a:rPr lang="fr-CH" dirty="0"/>
              <a:t>Bergson, 1932</a:t>
            </a:r>
          </a:p>
          <a:p>
            <a:r>
              <a:rPr lang="fr-CH" dirty="0"/>
              <a:t>Popper, 1945</a:t>
            </a:r>
          </a:p>
        </p:txBody>
      </p:sp>
      <p:sp>
        <p:nvSpPr>
          <p:cNvPr id="4" name="ZoneTexte 3">
            <a:extLst>
              <a:ext uri="{FF2B5EF4-FFF2-40B4-BE49-F238E27FC236}">
                <a16:creationId xmlns:a16="http://schemas.microsoft.com/office/drawing/2014/main" id="{102030AE-5627-AA75-B82C-EACD320543BF}"/>
              </a:ext>
            </a:extLst>
          </p:cNvPr>
          <p:cNvSpPr txBox="1"/>
          <p:nvPr/>
        </p:nvSpPr>
        <p:spPr>
          <a:xfrm>
            <a:off x="1457540" y="5644257"/>
            <a:ext cx="8025402" cy="907941"/>
          </a:xfrm>
          <a:prstGeom prst="rect">
            <a:avLst/>
          </a:prstGeom>
          <a:noFill/>
        </p:spPr>
        <p:txBody>
          <a:bodyPr wrap="none" rtlCol="0">
            <a:spAutoFit/>
          </a:bodyPr>
          <a:lstStyle/>
          <a:p>
            <a:pPr>
              <a:spcAft>
                <a:spcPts val="600"/>
              </a:spcAft>
            </a:pPr>
            <a:r>
              <a:rPr lang="fr-CH" sz="2400" dirty="0">
                <a:effectLst/>
                <a:latin typeface="Times New Roman" panose="02020603050405020304" pitchFamily="18" charset="0"/>
                <a:ea typeface="Times New Roman" panose="02020603050405020304" pitchFamily="18" charset="0"/>
              </a:rPr>
              <a:t>Henri Bergson, </a:t>
            </a:r>
            <a:r>
              <a:rPr lang="fr-CH" sz="2400" i="1" dirty="0">
                <a:effectLst/>
                <a:latin typeface="Times New Roman" panose="02020603050405020304" pitchFamily="18" charset="0"/>
                <a:ea typeface="Times New Roman" panose="02020603050405020304" pitchFamily="18" charset="0"/>
              </a:rPr>
              <a:t>Les Deux sources de la morale et de la religion </a:t>
            </a:r>
          </a:p>
          <a:p>
            <a:pPr>
              <a:spcAft>
                <a:spcPts val="600"/>
              </a:spcAft>
            </a:pPr>
            <a:r>
              <a:rPr lang="en-US" sz="2400" dirty="0">
                <a:latin typeface="Times New Roman" panose="02020603050405020304" pitchFamily="18" charset="0"/>
                <a:ea typeface="Times New Roman" panose="02020603050405020304" pitchFamily="18" charset="0"/>
              </a:rPr>
              <a:t>Karl Popper, </a:t>
            </a:r>
            <a:r>
              <a:rPr lang="en-US" sz="2400" i="1" dirty="0">
                <a:latin typeface="Times New Roman" panose="02020603050405020304" pitchFamily="18" charset="0"/>
                <a:ea typeface="Times New Roman" panose="02020603050405020304" pitchFamily="18" charset="0"/>
              </a:rPr>
              <a:t>The Open Society and its Enemies</a:t>
            </a:r>
            <a:r>
              <a:rPr lang="en-GB" sz="2400" i="1" dirty="0">
                <a:effectLst/>
                <a:latin typeface="Times New Roman" panose="02020603050405020304" pitchFamily="18" charset="0"/>
                <a:ea typeface="Times New Roman" panose="02020603050405020304" pitchFamily="18" charset="0"/>
              </a:rPr>
              <a:t> </a:t>
            </a:r>
            <a:endParaRPr lang="fr-CH" dirty="0"/>
          </a:p>
        </p:txBody>
      </p:sp>
    </p:spTree>
    <p:extLst>
      <p:ext uri="{BB962C8B-B14F-4D97-AF65-F5344CB8AC3E}">
        <p14:creationId xmlns:p14="http://schemas.microsoft.com/office/powerpoint/2010/main" val="3173836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4CA3F4E-D5AE-C44F-3980-84372DE6AC2E}"/>
              </a:ext>
            </a:extLst>
          </p:cNvPr>
          <p:cNvSpPr txBox="1"/>
          <p:nvPr/>
        </p:nvSpPr>
        <p:spPr>
          <a:xfrm>
            <a:off x="456928" y="405396"/>
            <a:ext cx="5878646" cy="584775"/>
          </a:xfrm>
          <a:prstGeom prst="rect">
            <a:avLst/>
          </a:prstGeom>
          <a:noFill/>
        </p:spPr>
        <p:txBody>
          <a:bodyPr wrap="square" rtlCol="0">
            <a:spAutoFit/>
          </a:bodyPr>
          <a:lstStyle/>
          <a:p>
            <a:r>
              <a:rPr lang="fr-CH" sz="3200" dirty="0">
                <a:solidFill>
                  <a:schemeClr val="tx2"/>
                </a:solidFill>
              </a:rPr>
              <a:t>1950/60: Open </a:t>
            </a:r>
            <a:r>
              <a:rPr lang="fr-CH" sz="3200" dirty="0" err="1">
                <a:solidFill>
                  <a:schemeClr val="tx2"/>
                </a:solidFill>
              </a:rPr>
              <a:t>Knowledge</a:t>
            </a:r>
            <a:endParaRPr lang="fr-CH" sz="3200" dirty="0">
              <a:solidFill>
                <a:schemeClr val="tx2"/>
              </a:solidFill>
            </a:endParaRPr>
          </a:p>
        </p:txBody>
      </p:sp>
      <p:sp>
        <p:nvSpPr>
          <p:cNvPr id="4" name="ZoneTexte 3">
            <a:extLst>
              <a:ext uri="{FF2B5EF4-FFF2-40B4-BE49-F238E27FC236}">
                <a16:creationId xmlns:a16="http://schemas.microsoft.com/office/drawing/2014/main" id="{833C7F4A-CDF6-9E78-39E7-258E9E7E2083}"/>
              </a:ext>
            </a:extLst>
          </p:cNvPr>
          <p:cNvSpPr txBox="1"/>
          <p:nvPr/>
        </p:nvSpPr>
        <p:spPr>
          <a:xfrm>
            <a:off x="456926" y="1035157"/>
            <a:ext cx="11079291" cy="3539430"/>
          </a:xfrm>
          <a:prstGeom prst="rect">
            <a:avLst/>
          </a:prstGeom>
          <a:noFill/>
        </p:spPr>
        <p:txBody>
          <a:bodyPr wrap="square" rtlCol="0">
            <a:spAutoFit/>
          </a:bodyPr>
          <a:lstStyle/>
          <a:p>
            <a:r>
              <a:rPr lang="fr-FR" sz="2800" dirty="0" err="1">
                <a:solidFill>
                  <a:schemeClr val="tx2"/>
                </a:solidFill>
              </a:rPr>
              <a:t>Begining</a:t>
            </a:r>
            <a:r>
              <a:rPr lang="fr-FR" sz="2800" dirty="0">
                <a:solidFill>
                  <a:schemeClr val="tx2"/>
                </a:solidFill>
              </a:rPr>
              <a:t> of computers and </a:t>
            </a:r>
            <a:r>
              <a:rPr lang="fr-FR" sz="2800" dirty="0" err="1">
                <a:solidFill>
                  <a:schemeClr val="tx2"/>
                </a:solidFill>
              </a:rPr>
              <a:t>informatics</a:t>
            </a:r>
            <a:endParaRPr lang="fr-FR" sz="2800" dirty="0">
              <a:solidFill>
                <a:schemeClr val="tx2"/>
              </a:solidFill>
            </a:endParaRPr>
          </a:p>
          <a:p>
            <a:pPr marL="914400" lvl="1" indent="-457200">
              <a:buFont typeface="Wingdings" panose="05000000000000000000" pitchFamily="2" charset="2"/>
              <a:buChar char="Ø"/>
            </a:pPr>
            <a:r>
              <a:rPr lang="fr-FR" sz="2800" dirty="0" err="1">
                <a:solidFill>
                  <a:schemeClr val="tx2"/>
                </a:solidFill>
              </a:rPr>
              <a:t>Universities</a:t>
            </a:r>
            <a:r>
              <a:rPr lang="fr-FR" sz="2800" dirty="0">
                <a:solidFill>
                  <a:schemeClr val="tx2"/>
                </a:solidFill>
              </a:rPr>
              <a:t> are </a:t>
            </a:r>
            <a:r>
              <a:rPr lang="fr-FR" sz="2800" dirty="0" err="1">
                <a:solidFill>
                  <a:schemeClr val="tx2"/>
                </a:solidFill>
              </a:rPr>
              <a:t>early</a:t>
            </a:r>
            <a:r>
              <a:rPr lang="fr-FR" sz="2800" dirty="0">
                <a:solidFill>
                  <a:schemeClr val="tx2"/>
                </a:solidFill>
              </a:rPr>
              <a:t> </a:t>
            </a:r>
            <a:r>
              <a:rPr lang="fr-FR" sz="2800" dirty="0" err="1">
                <a:solidFill>
                  <a:schemeClr val="tx2"/>
                </a:solidFill>
              </a:rPr>
              <a:t>adopters</a:t>
            </a:r>
            <a:r>
              <a:rPr lang="fr-FR" sz="2800" dirty="0">
                <a:solidFill>
                  <a:schemeClr val="tx2"/>
                </a:solidFill>
              </a:rPr>
              <a:t> </a:t>
            </a:r>
          </a:p>
          <a:p>
            <a:pPr marL="914400" lvl="1" indent="-457200">
              <a:buFont typeface="Wingdings" panose="05000000000000000000" pitchFamily="2" charset="2"/>
              <a:buChar char="Ø"/>
            </a:pPr>
            <a:r>
              <a:rPr lang="fr-FR" sz="2800" dirty="0" err="1">
                <a:solidFill>
                  <a:schemeClr val="tx2"/>
                </a:solidFill>
              </a:rPr>
              <a:t>They</a:t>
            </a:r>
            <a:r>
              <a:rPr lang="fr-FR" sz="2800" dirty="0">
                <a:solidFill>
                  <a:schemeClr val="tx2"/>
                </a:solidFill>
              </a:rPr>
              <a:t> </a:t>
            </a:r>
            <a:r>
              <a:rPr lang="fr-FR" sz="2800" dirty="0" err="1">
                <a:solidFill>
                  <a:schemeClr val="tx2"/>
                </a:solidFill>
              </a:rPr>
              <a:t>apply</a:t>
            </a:r>
            <a:r>
              <a:rPr lang="fr-FR" sz="2800" dirty="0">
                <a:solidFill>
                  <a:schemeClr val="tx2"/>
                </a:solidFill>
              </a:rPr>
              <a:t> </a:t>
            </a:r>
            <a:r>
              <a:rPr lang="fr-FR" sz="2800" dirty="0" err="1">
                <a:solidFill>
                  <a:schemeClr val="tx2"/>
                </a:solidFill>
              </a:rPr>
              <a:t>their</a:t>
            </a:r>
            <a:r>
              <a:rPr lang="fr-FR" sz="2800" dirty="0">
                <a:solidFill>
                  <a:schemeClr val="tx2"/>
                </a:solidFill>
              </a:rPr>
              <a:t> sharing culture to </a:t>
            </a:r>
            <a:r>
              <a:rPr lang="fr-FR" sz="2800" dirty="0" err="1">
                <a:solidFill>
                  <a:schemeClr val="tx2"/>
                </a:solidFill>
              </a:rPr>
              <a:t>advance</a:t>
            </a:r>
            <a:r>
              <a:rPr lang="fr-FR" sz="2800" dirty="0">
                <a:solidFill>
                  <a:schemeClr val="tx2"/>
                </a:solidFill>
              </a:rPr>
              <a:t> </a:t>
            </a:r>
            <a:r>
              <a:rPr lang="fr-FR" sz="2800" dirty="0" err="1">
                <a:solidFill>
                  <a:schemeClr val="tx2"/>
                </a:solidFill>
              </a:rPr>
              <a:t>this</a:t>
            </a:r>
            <a:r>
              <a:rPr lang="fr-FR" sz="2800" dirty="0">
                <a:solidFill>
                  <a:schemeClr val="tx2"/>
                </a:solidFill>
              </a:rPr>
              <a:t> new science</a:t>
            </a:r>
          </a:p>
          <a:p>
            <a:pPr marL="914400" lvl="1" indent="-457200">
              <a:buFont typeface="Wingdings" panose="05000000000000000000" pitchFamily="2" charset="2"/>
              <a:buChar char="Ø"/>
            </a:pPr>
            <a:r>
              <a:rPr lang="fr-FR" sz="2800" dirty="0" err="1">
                <a:solidFill>
                  <a:schemeClr val="tx2"/>
                </a:solidFill>
              </a:rPr>
              <a:t>Technology</a:t>
            </a:r>
            <a:r>
              <a:rPr lang="fr-FR" sz="2800" dirty="0">
                <a:solidFill>
                  <a:schemeClr val="tx2"/>
                </a:solidFill>
              </a:rPr>
              <a:t> </a:t>
            </a:r>
            <a:r>
              <a:rPr lang="fr-FR" sz="2800" dirty="0" err="1">
                <a:solidFill>
                  <a:schemeClr val="tx2"/>
                </a:solidFill>
              </a:rPr>
              <a:t>is</a:t>
            </a:r>
            <a:r>
              <a:rPr lang="fr-FR" sz="2800" dirty="0">
                <a:solidFill>
                  <a:schemeClr val="tx2"/>
                </a:solidFill>
              </a:rPr>
              <a:t> </a:t>
            </a:r>
            <a:r>
              <a:rPr lang="fr-FR" sz="2800" dirty="0" err="1">
                <a:solidFill>
                  <a:schemeClr val="tx2"/>
                </a:solidFill>
              </a:rPr>
              <a:t>dencentralisation-oriented</a:t>
            </a:r>
            <a:r>
              <a:rPr lang="fr-FR" sz="2800" dirty="0">
                <a:solidFill>
                  <a:schemeClr val="tx2"/>
                </a:solidFill>
              </a:rPr>
              <a:t> and </a:t>
            </a:r>
            <a:r>
              <a:rPr lang="fr-FR" sz="2800" dirty="0" err="1">
                <a:solidFill>
                  <a:schemeClr val="tx2"/>
                </a:solidFill>
              </a:rPr>
              <a:t>facilitates</a:t>
            </a:r>
            <a:r>
              <a:rPr lang="fr-FR" sz="2800" dirty="0">
                <a:solidFill>
                  <a:schemeClr val="tx2"/>
                </a:solidFill>
              </a:rPr>
              <a:t> sharing (Internet, </a:t>
            </a:r>
            <a:r>
              <a:rPr lang="fr-FR" sz="2800" dirty="0" err="1">
                <a:solidFill>
                  <a:schemeClr val="tx2"/>
                </a:solidFill>
              </a:rPr>
              <a:t>Hypertext</a:t>
            </a:r>
            <a:r>
              <a:rPr lang="fr-FR" sz="2800" dirty="0">
                <a:solidFill>
                  <a:schemeClr val="tx2"/>
                </a:solidFill>
              </a:rPr>
              <a:t>) </a:t>
            </a:r>
          </a:p>
          <a:p>
            <a:pPr marL="914400" lvl="1" indent="-457200">
              <a:buFont typeface="Wingdings" panose="05000000000000000000" pitchFamily="2" charset="2"/>
              <a:buChar char="Ø"/>
            </a:pPr>
            <a:r>
              <a:rPr lang="fr-FR" sz="2800" dirty="0" err="1">
                <a:solidFill>
                  <a:schemeClr val="tx2"/>
                </a:solidFill>
              </a:rPr>
              <a:t>Librarians</a:t>
            </a:r>
            <a:r>
              <a:rPr lang="fr-FR" sz="2800" dirty="0">
                <a:solidFill>
                  <a:schemeClr val="tx2"/>
                </a:solidFill>
              </a:rPr>
              <a:t> are </a:t>
            </a:r>
            <a:r>
              <a:rPr lang="fr-FR" sz="2800" dirty="0" err="1">
                <a:solidFill>
                  <a:schemeClr val="tx2"/>
                </a:solidFill>
              </a:rPr>
              <a:t>involved</a:t>
            </a:r>
            <a:r>
              <a:rPr lang="fr-FR" sz="2800" dirty="0">
                <a:solidFill>
                  <a:schemeClr val="tx2"/>
                </a:solidFill>
              </a:rPr>
              <a:t> (ERIC </a:t>
            </a:r>
            <a:r>
              <a:rPr lang="fr-CH" sz="2400" dirty="0">
                <a:solidFill>
                  <a:schemeClr val="tx2"/>
                </a:solidFill>
              </a:rPr>
              <a:t>Education </a:t>
            </a:r>
            <a:r>
              <a:rPr lang="fr-CH" sz="2400" dirty="0" err="1">
                <a:solidFill>
                  <a:schemeClr val="tx2"/>
                </a:solidFill>
              </a:rPr>
              <a:t>Resources</a:t>
            </a:r>
            <a:r>
              <a:rPr lang="fr-CH" sz="2400" dirty="0">
                <a:solidFill>
                  <a:schemeClr val="tx2"/>
                </a:solidFill>
              </a:rPr>
              <a:t> Information Center </a:t>
            </a:r>
            <a:r>
              <a:rPr lang="fr-CH" sz="2800" dirty="0">
                <a:solidFill>
                  <a:schemeClr val="tx2"/>
                </a:solidFill>
              </a:rPr>
              <a:t>) </a:t>
            </a:r>
            <a:endParaRPr lang="fr-FR" sz="2800" dirty="0">
              <a:solidFill>
                <a:schemeClr val="tx2"/>
              </a:solidFill>
            </a:endParaRPr>
          </a:p>
          <a:p>
            <a:r>
              <a:rPr lang="fr-FR" sz="2800" dirty="0">
                <a:solidFill>
                  <a:schemeClr val="tx2"/>
                </a:solidFill>
              </a:rPr>
              <a:t>Open </a:t>
            </a:r>
            <a:r>
              <a:rPr lang="fr-FR" sz="2800" dirty="0" err="1">
                <a:solidFill>
                  <a:schemeClr val="tx2"/>
                </a:solidFill>
              </a:rPr>
              <a:t>Knowledge</a:t>
            </a:r>
            <a:r>
              <a:rPr lang="fr-FR" sz="2800" dirty="0">
                <a:solidFill>
                  <a:schemeClr val="tx2"/>
                </a:solidFill>
              </a:rPr>
              <a:t> </a:t>
            </a:r>
            <a:r>
              <a:rPr lang="fr-FR" sz="2800" dirty="0" err="1">
                <a:solidFill>
                  <a:schemeClr val="tx2"/>
                </a:solidFill>
              </a:rPr>
              <a:t>takes</a:t>
            </a:r>
            <a:r>
              <a:rPr lang="fr-FR" sz="2800" dirty="0">
                <a:solidFill>
                  <a:schemeClr val="tx2"/>
                </a:solidFill>
              </a:rPr>
              <a:t> the </a:t>
            </a:r>
            <a:r>
              <a:rPr lang="fr-FR" sz="2800" dirty="0" err="1">
                <a:solidFill>
                  <a:schemeClr val="tx2"/>
                </a:solidFill>
              </a:rPr>
              <a:t>form</a:t>
            </a:r>
            <a:r>
              <a:rPr lang="fr-FR" sz="2800" dirty="0">
                <a:solidFill>
                  <a:schemeClr val="tx2"/>
                </a:solidFill>
              </a:rPr>
              <a:t> of </a:t>
            </a:r>
            <a:r>
              <a:rPr lang="fr-FR" sz="2800" dirty="0" err="1">
                <a:solidFill>
                  <a:schemeClr val="tx2"/>
                </a:solidFill>
              </a:rPr>
              <a:t>peer</a:t>
            </a:r>
            <a:r>
              <a:rPr lang="fr-FR" sz="2800" dirty="0">
                <a:solidFill>
                  <a:schemeClr val="tx2"/>
                </a:solidFill>
              </a:rPr>
              <a:t> production and </a:t>
            </a:r>
            <a:r>
              <a:rPr lang="fr-FR" sz="2800" dirty="0" err="1">
                <a:solidFill>
                  <a:schemeClr val="tx2"/>
                </a:solidFill>
              </a:rPr>
              <a:t>peer</a:t>
            </a:r>
            <a:r>
              <a:rPr lang="fr-FR" sz="2800" dirty="0">
                <a:solidFill>
                  <a:schemeClr val="tx2"/>
                </a:solidFill>
              </a:rPr>
              <a:t> </a:t>
            </a:r>
            <a:r>
              <a:rPr lang="fr-FR" sz="2800" dirty="0" err="1">
                <a:solidFill>
                  <a:schemeClr val="tx2"/>
                </a:solidFill>
              </a:rPr>
              <a:t>governance</a:t>
            </a:r>
            <a:r>
              <a:rPr lang="fr-FR" sz="2800" dirty="0">
                <a:solidFill>
                  <a:schemeClr val="tx2"/>
                </a:solidFill>
              </a:rPr>
              <a:t> to </a:t>
            </a:r>
            <a:r>
              <a:rPr lang="fr-FR" sz="2800" dirty="0" err="1">
                <a:solidFill>
                  <a:schemeClr val="tx2"/>
                </a:solidFill>
              </a:rPr>
              <a:t>advance</a:t>
            </a:r>
            <a:r>
              <a:rPr lang="fr-FR" sz="2800" dirty="0">
                <a:solidFill>
                  <a:schemeClr val="tx2"/>
                </a:solidFill>
              </a:rPr>
              <a:t> new </a:t>
            </a:r>
            <a:r>
              <a:rPr lang="fr-FR" sz="2800" dirty="0" err="1">
                <a:solidFill>
                  <a:schemeClr val="tx2"/>
                </a:solidFill>
              </a:rPr>
              <a:t>knowledge</a:t>
            </a:r>
            <a:r>
              <a:rPr lang="fr-FR" sz="2800" dirty="0">
                <a:solidFill>
                  <a:schemeClr val="tx2"/>
                </a:solidFill>
              </a:rPr>
              <a:t> </a:t>
            </a:r>
          </a:p>
        </p:txBody>
      </p:sp>
      <p:sp>
        <p:nvSpPr>
          <p:cNvPr id="5" name="Espace réservé du numéro de diapositive 4">
            <a:extLst>
              <a:ext uri="{FF2B5EF4-FFF2-40B4-BE49-F238E27FC236}">
                <a16:creationId xmlns:a16="http://schemas.microsoft.com/office/drawing/2014/main" id="{5A404810-C8CC-C040-C573-DEC0DFC36B01}"/>
              </a:ext>
            </a:extLst>
          </p:cNvPr>
          <p:cNvSpPr>
            <a:spLocks noGrp="1"/>
          </p:cNvSpPr>
          <p:nvPr>
            <p:ph type="sldNum" sz="quarter" idx="12"/>
          </p:nvPr>
        </p:nvSpPr>
        <p:spPr/>
        <p:txBody>
          <a:bodyPr/>
          <a:lstStyle/>
          <a:p>
            <a:fld id="{7CBFE581-B952-5C44-B14D-46AE04B2BB44}" type="slidenum">
              <a:rPr lang="fr-FR" smtClean="0"/>
              <a:t>8</a:t>
            </a:fld>
            <a:endParaRPr lang="fr-FR" dirty="0"/>
          </a:p>
        </p:txBody>
      </p:sp>
      <p:sp>
        <p:nvSpPr>
          <p:cNvPr id="6" name="ZoneTexte 5">
            <a:extLst>
              <a:ext uri="{FF2B5EF4-FFF2-40B4-BE49-F238E27FC236}">
                <a16:creationId xmlns:a16="http://schemas.microsoft.com/office/drawing/2014/main" id="{127D0751-8728-D9D6-DF9D-DFA5FCF40F42}"/>
              </a:ext>
            </a:extLst>
          </p:cNvPr>
          <p:cNvSpPr txBox="1"/>
          <p:nvPr/>
        </p:nvSpPr>
        <p:spPr>
          <a:xfrm>
            <a:off x="10119611" y="5867249"/>
            <a:ext cx="1416606" cy="369332"/>
          </a:xfrm>
          <a:prstGeom prst="rect">
            <a:avLst/>
          </a:prstGeom>
          <a:noFill/>
        </p:spPr>
        <p:txBody>
          <a:bodyPr wrap="none" rtlCol="0">
            <a:spAutoFit/>
          </a:bodyPr>
          <a:lstStyle/>
          <a:p>
            <a:r>
              <a:rPr lang="fr-CH" dirty="0"/>
              <a:t>Peters, 2016</a:t>
            </a:r>
          </a:p>
        </p:txBody>
      </p:sp>
      <p:sp>
        <p:nvSpPr>
          <p:cNvPr id="7" name="ZoneTexte 6">
            <a:extLst>
              <a:ext uri="{FF2B5EF4-FFF2-40B4-BE49-F238E27FC236}">
                <a16:creationId xmlns:a16="http://schemas.microsoft.com/office/drawing/2014/main" id="{47A8FA2E-B269-B99D-963C-FF7CE526CF8B}"/>
              </a:ext>
            </a:extLst>
          </p:cNvPr>
          <p:cNvSpPr txBox="1"/>
          <p:nvPr/>
        </p:nvSpPr>
        <p:spPr>
          <a:xfrm>
            <a:off x="7705597" y="6164136"/>
            <a:ext cx="3770391" cy="369332"/>
          </a:xfrm>
          <a:prstGeom prst="rect">
            <a:avLst/>
          </a:prstGeom>
          <a:noFill/>
        </p:spPr>
        <p:txBody>
          <a:bodyPr wrap="none" rtlCol="0">
            <a:spAutoFit/>
          </a:bodyPr>
          <a:lstStyle/>
          <a:p>
            <a:r>
              <a:rPr lang="fr-CH" sz="1000" dirty="0">
                <a:hlinkClick r:id="rId3"/>
              </a:rPr>
              <a:t>https://oad.simmons.edu/oadwiki/Timeline</a:t>
            </a:r>
            <a:r>
              <a:rPr lang="fr-CH" sz="1000" dirty="0"/>
              <a:t> </a:t>
            </a:r>
            <a:r>
              <a:rPr lang="fr-CH" dirty="0"/>
              <a:t>Peter Suber</a:t>
            </a:r>
          </a:p>
        </p:txBody>
      </p:sp>
      <p:sp>
        <p:nvSpPr>
          <p:cNvPr id="2" name="ZoneTexte 1">
            <a:extLst>
              <a:ext uri="{FF2B5EF4-FFF2-40B4-BE49-F238E27FC236}">
                <a16:creationId xmlns:a16="http://schemas.microsoft.com/office/drawing/2014/main" id="{09BAB2B4-4C49-8C82-69AD-9BB7DA6C1DF3}"/>
              </a:ext>
            </a:extLst>
          </p:cNvPr>
          <p:cNvSpPr txBox="1"/>
          <p:nvPr/>
        </p:nvSpPr>
        <p:spPr>
          <a:xfrm>
            <a:off x="2295860" y="4800637"/>
            <a:ext cx="6944392" cy="523220"/>
          </a:xfrm>
          <a:prstGeom prst="rect">
            <a:avLst/>
          </a:prstGeom>
          <a:noFill/>
        </p:spPr>
        <p:txBody>
          <a:bodyPr wrap="square" rtlCol="0">
            <a:spAutoFit/>
          </a:bodyPr>
          <a:lstStyle/>
          <a:p>
            <a:pPr algn="ctr"/>
            <a:r>
              <a:rPr lang="fr-CH" sz="2800" b="1" dirty="0">
                <a:solidFill>
                  <a:srgbClr val="FF0000"/>
                </a:solidFill>
              </a:rPr>
              <a:t>1970-1980 Copyright on software</a:t>
            </a:r>
          </a:p>
        </p:txBody>
      </p:sp>
      <p:cxnSp>
        <p:nvCxnSpPr>
          <p:cNvPr id="8" name="Connecteur droit 7">
            <a:extLst>
              <a:ext uri="{FF2B5EF4-FFF2-40B4-BE49-F238E27FC236}">
                <a16:creationId xmlns:a16="http://schemas.microsoft.com/office/drawing/2014/main" id="{24FE4FDA-8238-B066-E444-B0ABF07DA5E0}"/>
              </a:ext>
            </a:extLst>
          </p:cNvPr>
          <p:cNvCxnSpPr>
            <a:cxnSpLocks/>
          </p:cNvCxnSpPr>
          <p:nvPr/>
        </p:nvCxnSpPr>
        <p:spPr>
          <a:xfrm>
            <a:off x="0" y="4608422"/>
            <a:ext cx="1219200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B07DE3CE-D37C-854A-60DB-B1BBF1BB362C}"/>
              </a:ext>
            </a:extLst>
          </p:cNvPr>
          <p:cNvCxnSpPr>
            <a:cxnSpLocks/>
          </p:cNvCxnSpPr>
          <p:nvPr/>
        </p:nvCxnSpPr>
        <p:spPr>
          <a:xfrm>
            <a:off x="0" y="5847102"/>
            <a:ext cx="1219200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5373E787-C7D6-6EA3-8B5A-E201EEF458D1}"/>
              </a:ext>
            </a:extLst>
          </p:cNvPr>
          <p:cNvSpPr txBox="1"/>
          <p:nvPr/>
        </p:nvSpPr>
        <p:spPr>
          <a:xfrm>
            <a:off x="4693802" y="5220764"/>
            <a:ext cx="1968809" cy="523220"/>
          </a:xfrm>
          <a:prstGeom prst="rect">
            <a:avLst/>
          </a:prstGeom>
          <a:noFill/>
        </p:spPr>
        <p:txBody>
          <a:bodyPr wrap="none" rtlCol="0">
            <a:spAutoFit/>
          </a:bodyPr>
          <a:lstStyle/>
          <a:p>
            <a:r>
              <a:rPr lang="fr-CH" sz="2800" dirty="0">
                <a:solidFill>
                  <a:srgbClr val="FF0000"/>
                </a:solidFill>
              </a:rPr>
              <a:t>Serial </a:t>
            </a:r>
            <a:r>
              <a:rPr lang="fr-CH" sz="2800" dirty="0" err="1">
                <a:solidFill>
                  <a:srgbClr val="FF0000"/>
                </a:solidFill>
              </a:rPr>
              <a:t>crisis</a:t>
            </a:r>
            <a:endParaRPr lang="fr-CH" sz="2800" dirty="0">
              <a:solidFill>
                <a:srgbClr val="FF0000"/>
              </a:solidFill>
            </a:endParaRPr>
          </a:p>
        </p:txBody>
      </p:sp>
      <p:sp>
        <p:nvSpPr>
          <p:cNvPr id="11" name="ZoneTexte 10">
            <a:extLst>
              <a:ext uri="{FF2B5EF4-FFF2-40B4-BE49-F238E27FC236}">
                <a16:creationId xmlns:a16="http://schemas.microsoft.com/office/drawing/2014/main" id="{16E7F31D-C325-1789-5096-B4BF643488D4}"/>
              </a:ext>
            </a:extLst>
          </p:cNvPr>
          <p:cNvSpPr txBox="1"/>
          <p:nvPr/>
        </p:nvSpPr>
        <p:spPr>
          <a:xfrm>
            <a:off x="7705597" y="6475254"/>
            <a:ext cx="3236784" cy="246221"/>
          </a:xfrm>
          <a:prstGeom prst="rect">
            <a:avLst/>
          </a:prstGeom>
          <a:noFill/>
        </p:spPr>
        <p:txBody>
          <a:bodyPr wrap="none" rtlCol="0">
            <a:spAutoFit/>
          </a:bodyPr>
          <a:lstStyle/>
          <a:p>
            <a:r>
              <a:rPr lang="fr-CH" sz="1000" dirty="0">
                <a:hlinkClick r:id="rId4"/>
              </a:rPr>
              <a:t>https://digital-law-online.info/lpdi1.0/treatise17.html</a:t>
            </a:r>
            <a:r>
              <a:rPr lang="fr-CH" sz="1000" dirty="0"/>
              <a:t> </a:t>
            </a:r>
          </a:p>
        </p:txBody>
      </p:sp>
    </p:spTree>
    <p:extLst>
      <p:ext uri="{BB962C8B-B14F-4D97-AF65-F5344CB8AC3E}">
        <p14:creationId xmlns:p14="http://schemas.microsoft.com/office/powerpoint/2010/main" val="2446269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4CA3F4E-D5AE-C44F-3980-84372DE6AC2E}"/>
              </a:ext>
            </a:extLst>
          </p:cNvPr>
          <p:cNvSpPr txBox="1"/>
          <p:nvPr/>
        </p:nvSpPr>
        <p:spPr>
          <a:xfrm>
            <a:off x="456928" y="405396"/>
            <a:ext cx="9993358" cy="584775"/>
          </a:xfrm>
          <a:prstGeom prst="rect">
            <a:avLst/>
          </a:prstGeom>
          <a:noFill/>
        </p:spPr>
        <p:txBody>
          <a:bodyPr wrap="square" rtlCol="0">
            <a:spAutoFit/>
          </a:bodyPr>
          <a:lstStyle/>
          <a:p>
            <a:r>
              <a:rPr lang="fr-CH" sz="3200" dirty="0">
                <a:solidFill>
                  <a:schemeClr val="tx2"/>
                </a:solidFill>
              </a:rPr>
              <a:t>1980s: 4th key </a:t>
            </a:r>
            <a:r>
              <a:rPr lang="fr-CH" sz="3200" dirty="0" err="1">
                <a:solidFill>
                  <a:schemeClr val="tx2"/>
                </a:solidFill>
              </a:rPr>
              <a:t>historical</a:t>
            </a:r>
            <a:r>
              <a:rPr lang="fr-CH" sz="3200" dirty="0">
                <a:solidFill>
                  <a:schemeClr val="tx2"/>
                </a:solidFill>
              </a:rPr>
              <a:t> moment of </a:t>
            </a:r>
            <a:r>
              <a:rPr lang="fr-CH" sz="3200" dirty="0" err="1">
                <a:solidFill>
                  <a:schemeClr val="tx2"/>
                </a:solidFill>
              </a:rPr>
              <a:t>Openness</a:t>
            </a:r>
            <a:r>
              <a:rPr lang="fr-CH" sz="3200" dirty="0">
                <a:solidFill>
                  <a:schemeClr val="tx2"/>
                </a:solidFill>
              </a:rPr>
              <a:t> </a:t>
            </a:r>
          </a:p>
        </p:txBody>
      </p:sp>
      <p:sp>
        <p:nvSpPr>
          <p:cNvPr id="4" name="ZoneTexte 3">
            <a:extLst>
              <a:ext uri="{FF2B5EF4-FFF2-40B4-BE49-F238E27FC236}">
                <a16:creationId xmlns:a16="http://schemas.microsoft.com/office/drawing/2014/main" id="{833C7F4A-CDF6-9E78-39E7-258E9E7E2083}"/>
              </a:ext>
            </a:extLst>
          </p:cNvPr>
          <p:cNvSpPr txBox="1"/>
          <p:nvPr/>
        </p:nvSpPr>
        <p:spPr>
          <a:xfrm>
            <a:off x="456926" y="1035157"/>
            <a:ext cx="11560903" cy="3539430"/>
          </a:xfrm>
          <a:prstGeom prst="rect">
            <a:avLst/>
          </a:prstGeom>
          <a:noFill/>
        </p:spPr>
        <p:txBody>
          <a:bodyPr wrap="square" rtlCol="0">
            <a:spAutoFit/>
          </a:bodyPr>
          <a:lstStyle/>
          <a:p>
            <a:pPr marL="457200" indent="-457200">
              <a:buFont typeface="Wingdings" panose="05000000000000000000" pitchFamily="2" charset="2"/>
              <a:buChar char="Ø"/>
            </a:pPr>
            <a:r>
              <a:rPr lang="fr-CH" sz="2800" dirty="0"/>
              <a:t>1985: Free software </a:t>
            </a:r>
            <a:r>
              <a:rPr lang="fr-CH" sz="2800" dirty="0" err="1"/>
              <a:t>movement</a:t>
            </a:r>
            <a:r>
              <a:rPr lang="fr-CH" sz="2800" dirty="0"/>
              <a:t> </a:t>
            </a:r>
            <a:r>
              <a:rPr lang="fr-CH" sz="2800" dirty="0" err="1"/>
              <a:t>created</a:t>
            </a:r>
            <a:endParaRPr lang="fr-CH" sz="2800" dirty="0"/>
          </a:p>
          <a:p>
            <a:pPr marL="1371600" lvl="2" indent="-457200">
              <a:buFont typeface="Courier New" panose="02070309020205020404" pitchFamily="49" charset="0"/>
              <a:buChar char="o"/>
            </a:pPr>
            <a:r>
              <a:rPr lang="en-US" sz="2800" dirty="0"/>
              <a:t>Continuing decentralized forms of knowledge production</a:t>
            </a:r>
          </a:p>
          <a:p>
            <a:pPr marL="1371600" lvl="2" indent="-457200">
              <a:buFont typeface="Courier New" panose="02070309020205020404" pitchFamily="49" charset="0"/>
              <a:buChar char="o"/>
            </a:pPr>
            <a:r>
              <a:rPr lang="en-US" sz="2800" dirty="0"/>
              <a:t>Copyleft to create information commons </a:t>
            </a:r>
          </a:p>
          <a:p>
            <a:pPr marL="457200" indent="-457200">
              <a:buFont typeface="Wingdings" panose="05000000000000000000" pitchFamily="2" charset="2"/>
              <a:buChar char="Ø"/>
            </a:pPr>
            <a:r>
              <a:rPr lang="en-US" sz="2800" dirty="0"/>
              <a:t>1989: World Wide Web THE technology to empower Open Knowledge </a:t>
            </a:r>
          </a:p>
          <a:p>
            <a:pPr marL="1371600" lvl="2" indent="-457200">
              <a:buFont typeface="Courier New" panose="02070309020205020404" pitchFamily="49" charset="0"/>
              <a:buChar char="o"/>
            </a:pPr>
            <a:r>
              <a:rPr lang="en-US" sz="2800" dirty="0"/>
              <a:t>Aim: Information sharing </a:t>
            </a:r>
            <a:r>
              <a:rPr lang="en-US" sz="2800" dirty="0" err="1"/>
              <a:t>wolrdwide</a:t>
            </a:r>
            <a:r>
              <a:rPr lang="en-US" sz="2800" dirty="0"/>
              <a:t> among scientists</a:t>
            </a:r>
          </a:p>
          <a:p>
            <a:pPr marL="1371600" lvl="2" indent="-457200">
              <a:buFont typeface="Courier New" panose="02070309020205020404" pitchFamily="49" charset="0"/>
              <a:buChar char="o"/>
            </a:pPr>
            <a:r>
              <a:rPr lang="en-US" sz="2800" dirty="0"/>
              <a:t>Values: Collaboration, Compassion, Creativity</a:t>
            </a:r>
          </a:p>
          <a:p>
            <a:pPr marL="457200" indent="-457200">
              <a:buFont typeface="Wingdings" panose="05000000000000000000" pitchFamily="2" charset="2"/>
              <a:buChar char="Ø"/>
            </a:pPr>
            <a:r>
              <a:rPr lang="en-US" sz="2800" dirty="0"/>
              <a:t>1991: </a:t>
            </a:r>
            <a:r>
              <a:rPr lang="en-US" sz="2800" dirty="0" err="1"/>
              <a:t>ArXiv</a:t>
            </a:r>
            <a:r>
              <a:rPr lang="en-US" sz="2800" dirty="0"/>
              <a:t> Open Access grassroot initiative</a:t>
            </a:r>
          </a:p>
          <a:p>
            <a:pPr marL="1371600" lvl="2" indent="-457200">
              <a:buFont typeface="Courier New" panose="02070309020205020404" pitchFamily="49" charset="0"/>
              <a:buChar char="o"/>
            </a:pPr>
            <a:endParaRPr lang="fr-CH" sz="2800" dirty="0"/>
          </a:p>
        </p:txBody>
      </p:sp>
      <p:sp>
        <p:nvSpPr>
          <p:cNvPr id="5" name="Espace réservé du numéro de diapositive 4">
            <a:extLst>
              <a:ext uri="{FF2B5EF4-FFF2-40B4-BE49-F238E27FC236}">
                <a16:creationId xmlns:a16="http://schemas.microsoft.com/office/drawing/2014/main" id="{5A404810-C8CC-C040-C573-DEC0DFC36B01}"/>
              </a:ext>
            </a:extLst>
          </p:cNvPr>
          <p:cNvSpPr>
            <a:spLocks noGrp="1"/>
          </p:cNvSpPr>
          <p:nvPr>
            <p:ph type="sldNum" sz="quarter" idx="12"/>
          </p:nvPr>
        </p:nvSpPr>
        <p:spPr/>
        <p:txBody>
          <a:bodyPr/>
          <a:lstStyle/>
          <a:p>
            <a:fld id="{7CBFE581-B952-5C44-B14D-46AE04B2BB44}" type="slidenum">
              <a:rPr lang="fr-FR" smtClean="0"/>
              <a:t>9</a:t>
            </a:fld>
            <a:endParaRPr lang="fr-FR" dirty="0"/>
          </a:p>
        </p:txBody>
      </p:sp>
      <p:sp>
        <p:nvSpPr>
          <p:cNvPr id="2" name="ZoneTexte 1">
            <a:extLst>
              <a:ext uri="{FF2B5EF4-FFF2-40B4-BE49-F238E27FC236}">
                <a16:creationId xmlns:a16="http://schemas.microsoft.com/office/drawing/2014/main" id="{09BAB2B4-4C49-8C82-69AD-9BB7DA6C1DF3}"/>
              </a:ext>
            </a:extLst>
          </p:cNvPr>
          <p:cNvSpPr txBox="1"/>
          <p:nvPr/>
        </p:nvSpPr>
        <p:spPr>
          <a:xfrm>
            <a:off x="2075347" y="4960182"/>
            <a:ext cx="8800693" cy="523220"/>
          </a:xfrm>
          <a:prstGeom prst="rect">
            <a:avLst/>
          </a:prstGeom>
          <a:noFill/>
        </p:spPr>
        <p:txBody>
          <a:bodyPr wrap="square" rtlCol="0">
            <a:spAutoFit/>
          </a:bodyPr>
          <a:lstStyle/>
          <a:p>
            <a:pPr algn="ctr"/>
            <a:r>
              <a:rPr lang="fr-CH" sz="2800" dirty="0">
                <a:solidFill>
                  <a:srgbClr val="FF0000"/>
                </a:solidFill>
              </a:rPr>
              <a:t>1992/3 </a:t>
            </a:r>
            <a:r>
              <a:rPr lang="en-US" sz="2800" dirty="0">
                <a:solidFill>
                  <a:srgbClr val="FF0000"/>
                </a:solidFill>
              </a:rPr>
              <a:t>Public domain is created in European law </a:t>
            </a:r>
            <a:endParaRPr lang="fr-CH" sz="2800" dirty="0">
              <a:solidFill>
                <a:srgbClr val="FF0000"/>
              </a:solidFill>
            </a:endParaRPr>
          </a:p>
        </p:txBody>
      </p:sp>
      <p:cxnSp>
        <p:nvCxnSpPr>
          <p:cNvPr id="8" name="Connecteur droit 7">
            <a:extLst>
              <a:ext uri="{FF2B5EF4-FFF2-40B4-BE49-F238E27FC236}">
                <a16:creationId xmlns:a16="http://schemas.microsoft.com/office/drawing/2014/main" id="{24FE4FDA-8238-B066-E444-B0ABF07DA5E0}"/>
              </a:ext>
            </a:extLst>
          </p:cNvPr>
          <p:cNvCxnSpPr>
            <a:cxnSpLocks/>
          </p:cNvCxnSpPr>
          <p:nvPr/>
        </p:nvCxnSpPr>
        <p:spPr>
          <a:xfrm>
            <a:off x="0" y="4367796"/>
            <a:ext cx="1219200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B07DE3CE-D37C-854A-60DB-B1BBF1BB362C}"/>
              </a:ext>
            </a:extLst>
          </p:cNvPr>
          <p:cNvCxnSpPr>
            <a:cxnSpLocks/>
          </p:cNvCxnSpPr>
          <p:nvPr/>
        </p:nvCxnSpPr>
        <p:spPr>
          <a:xfrm>
            <a:off x="0" y="5606476"/>
            <a:ext cx="1219200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2C403BD1-8109-1C53-168A-6747895A9BC4}"/>
              </a:ext>
            </a:extLst>
          </p:cNvPr>
          <p:cNvSpPr txBox="1"/>
          <p:nvPr/>
        </p:nvSpPr>
        <p:spPr>
          <a:xfrm>
            <a:off x="2295860" y="4453730"/>
            <a:ext cx="6944392" cy="523220"/>
          </a:xfrm>
          <a:prstGeom prst="rect">
            <a:avLst/>
          </a:prstGeom>
          <a:noFill/>
        </p:spPr>
        <p:txBody>
          <a:bodyPr wrap="square" rtlCol="0">
            <a:spAutoFit/>
          </a:bodyPr>
          <a:lstStyle/>
          <a:p>
            <a:pPr algn="ctr"/>
            <a:r>
              <a:rPr lang="fr-CH" sz="2800" b="1" dirty="0">
                <a:solidFill>
                  <a:srgbClr val="FF0000"/>
                </a:solidFill>
              </a:rPr>
              <a:t>Enclosure 2</a:t>
            </a:r>
          </a:p>
        </p:txBody>
      </p:sp>
      <p:sp>
        <p:nvSpPr>
          <p:cNvPr id="15" name="ZoneTexte 14">
            <a:extLst>
              <a:ext uri="{FF2B5EF4-FFF2-40B4-BE49-F238E27FC236}">
                <a16:creationId xmlns:a16="http://schemas.microsoft.com/office/drawing/2014/main" id="{B75F865B-A609-9680-6E92-0E796B2EE497}"/>
              </a:ext>
            </a:extLst>
          </p:cNvPr>
          <p:cNvSpPr txBox="1"/>
          <p:nvPr/>
        </p:nvSpPr>
        <p:spPr>
          <a:xfrm>
            <a:off x="6544445" y="5591961"/>
            <a:ext cx="6105166" cy="923330"/>
          </a:xfrm>
          <a:prstGeom prst="rect">
            <a:avLst/>
          </a:prstGeom>
          <a:noFill/>
        </p:spPr>
        <p:txBody>
          <a:bodyPr wrap="square">
            <a:spAutoFit/>
          </a:bodyPr>
          <a:lstStyle/>
          <a:p>
            <a:r>
              <a:rPr lang="fr-CH" dirty="0"/>
              <a:t>Peters, 2016</a:t>
            </a:r>
          </a:p>
          <a:p>
            <a:r>
              <a:rPr lang="fr-CH" dirty="0"/>
              <a:t>Berners-Lee, 2024</a:t>
            </a:r>
          </a:p>
          <a:p>
            <a:r>
              <a:rPr lang="fr-CH" dirty="0"/>
              <a:t>Bibliothèques et communs de la connaissance, 2014</a:t>
            </a:r>
            <a:endParaRPr lang="fr-CH" sz="1000" dirty="0">
              <a:latin typeface="Segoe UI" panose="020B0502040204020203" pitchFamily="34" charset="0"/>
            </a:endParaRPr>
          </a:p>
        </p:txBody>
      </p:sp>
      <p:sp>
        <p:nvSpPr>
          <p:cNvPr id="16" name="ZoneTexte 15">
            <a:extLst>
              <a:ext uri="{FF2B5EF4-FFF2-40B4-BE49-F238E27FC236}">
                <a16:creationId xmlns:a16="http://schemas.microsoft.com/office/drawing/2014/main" id="{77869065-9958-ECB2-1BC2-1BF09492868B}"/>
              </a:ext>
            </a:extLst>
          </p:cNvPr>
          <p:cNvSpPr txBox="1"/>
          <p:nvPr/>
        </p:nvSpPr>
        <p:spPr>
          <a:xfrm>
            <a:off x="6544445" y="6461345"/>
            <a:ext cx="4161717" cy="246221"/>
          </a:xfrm>
          <a:prstGeom prst="rect">
            <a:avLst/>
          </a:prstGeom>
          <a:noFill/>
        </p:spPr>
        <p:txBody>
          <a:bodyPr wrap="none" rtlCol="0">
            <a:spAutoFit/>
          </a:bodyPr>
          <a:lstStyle/>
          <a:p>
            <a:r>
              <a:rPr lang="fr-CH" sz="1000" dirty="0">
                <a:hlinkClick r:id="rId3"/>
              </a:rPr>
              <a:t>https://fr.wikipedia.org/wiki/Enclosure_des_communs_informationnels</a:t>
            </a:r>
            <a:r>
              <a:rPr lang="fr-CH" sz="1000" dirty="0"/>
              <a:t> </a:t>
            </a:r>
          </a:p>
        </p:txBody>
      </p:sp>
    </p:spTree>
    <p:extLst>
      <p:ext uri="{BB962C8B-B14F-4D97-AF65-F5344CB8AC3E}">
        <p14:creationId xmlns:p14="http://schemas.microsoft.com/office/powerpoint/2010/main" val="194919940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e86ae83-8c6e-4369-ac28-4f909ac29a82" xsi:nil="true"/>
    <lcf76f155ced4ddcb4097134ff3c332f xmlns="68635093-a265-490a-98d7-2f7eb9fdf57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AAA843413C0F84EBBC7213ADE1033EA" ma:contentTypeVersion="14" ma:contentTypeDescription="Crée un document." ma:contentTypeScope="" ma:versionID="31fb034451872d1003803627d2b09fee">
  <xsd:schema xmlns:xsd="http://www.w3.org/2001/XMLSchema" xmlns:xs="http://www.w3.org/2001/XMLSchema" xmlns:p="http://schemas.microsoft.com/office/2006/metadata/properties" xmlns:ns2="68635093-a265-490a-98d7-2f7eb9fdf579" xmlns:ns3="8e86ae83-8c6e-4369-ac28-4f909ac29a82" targetNamespace="http://schemas.microsoft.com/office/2006/metadata/properties" ma:root="true" ma:fieldsID="5f35f077e2f63e3a0727883d92b9b4ac" ns2:_="" ns3:_="">
    <xsd:import namespace="68635093-a265-490a-98d7-2f7eb9fdf579"/>
    <xsd:import namespace="8e86ae83-8c6e-4369-ac28-4f909ac29a8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635093-a265-490a-98d7-2f7eb9fdf5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alises d’images" ma:readOnly="false" ma:fieldId="{5cf76f15-5ced-4ddc-b409-7134ff3c332f}" ma:taxonomyMulti="true" ma:sspId="3bf8dbf1-8dcf-487f-977b-681a8a5f30a9"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e86ae83-8c6e-4369-ac28-4f909ac29a8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afb81bf1-a133-44e8-8ce8-ce87c1d4b51a}" ma:internalName="TaxCatchAll" ma:showField="CatchAllData" ma:web="8e86ae83-8c6e-4369-ac28-4f909ac29a8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C92B67-1124-4494-930E-1141EB6C1ABD}">
  <ds:schemaRefs>
    <ds:schemaRef ds:uri="http://schemas.microsoft.com/sharepoint/v3/contenttype/forms"/>
  </ds:schemaRefs>
</ds:datastoreItem>
</file>

<file path=customXml/itemProps2.xml><?xml version="1.0" encoding="utf-8"?>
<ds:datastoreItem xmlns:ds="http://schemas.openxmlformats.org/officeDocument/2006/customXml" ds:itemID="{E973A1E1-DAAD-491B-8DBB-7D196AD1E2F2}">
  <ds:schemaRefs>
    <ds:schemaRef ds:uri="http://purl.org/dc/terms/"/>
    <ds:schemaRef ds:uri="http://purl.org/dc/elements/1.1/"/>
    <ds:schemaRef ds:uri="http://schemas.microsoft.com/office/2006/metadata/properties"/>
    <ds:schemaRef ds:uri="8e86ae83-8c6e-4369-ac28-4f909ac29a82"/>
    <ds:schemaRef ds:uri="http://purl.org/dc/dcmitype/"/>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68635093-a265-490a-98d7-2f7eb9fdf579"/>
  </ds:schemaRefs>
</ds:datastoreItem>
</file>

<file path=customXml/itemProps3.xml><?xml version="1.0" encoding="utf-8"?>
<ds:datastoreItem xmlns:ds="http://schemas.openxmlformats.org/officeDocument/2006/customXml" ds:itemID="{513D6380-36CA-4EA6-9CA7-9BECEE7184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635093-a265-490a-98d7-2f7eb9fdf579"/>
    <ds:schemaRef ds:uri="8e86ae83-8c6e-4369-ac28-4f909ac29a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9424</TotalTime>
  <Words>2827</Words>
  <Application>Microsoft Office PowerPoint</Application>
  <PresentationFormat>Grand écran</PresentationFormat>
  <Paragraphs>343</Paragraphs>
  <Slides>34</Slides>
  <Notes>15</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34</vt:i4>
      </vt:variant>
    </vt:vector>
  </HeadingPairs>
  <TitlesOfParts>
    <vt:vector size="45" baseType="lpstr">
      <vt:lpstr>ＭＳ Ｐゴシック</vt:lpstr>
      <vt:lpstr>Aptos</vt:lpstr>
      <vt:lpstr>Aptos Display</vt:lpstr>
      <vt:lpstr>Arial</vt:lpstr>
      <vt:lpstr>ChaletBookTT</vt:lpstr>
      <vt:lpstr>Courier New</vt:lpstr>
      <vt:lpstr>Lexend Light</vt:lpstr>
      <vt:lpstr>Segoe UI</vt:lpstr>
      <vt:lpstr>Times New Roman</vt:lpstr>
      <vt:lpstr>Wingdings</vt:lpstr>
      <vt:lpstr>Thème Office</vt:lpstr>
      <vt:lpstr>One step away: embracing OER in libraries  as a key element of Open Science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OER : a document / UNESCO definition</vt:lpstr>
      <vt:lpstr>5R principles for open resources</vt:lpstr>
      <vt:lpstr>OER : beyond resources</vt:lpstr>
      <vt:lpstr>OER life cycle</vt:lpstr>
      <vt:lpstr>The role of libraries &amp; librarians’ skillset</vt:lpstr>
      <vt:lpstr>Potential roles and services</vt:lpstr>
      <vt:lpstr>1. OER discovery</vt:lpstr>
      <vt:lpstr>2. Reference and metadata</vt:lpstr>
      <vt:lpstr>3. Training and support </vt:lpstr>
      <vt:lpstr>4. Repository provision</vt:lpstr>
      <vt:lpstr>5. Advocacy and OER embassy</vt:lpstr>
      <vt:lpstr>6. OER co-creation and OER project (co-curation)</vt:lpstr>
      <vt:lpstr>Support for OER creation and project curation</vt:lpstr>
      <vt:lpstr>Pooling expertise in repository management (Repository provision)</vt:lpstr>
      <vt:lpstr>OER repository selection (OER discovery)</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Marie Nançoz Castella</dc:creator>
  <cp:lastModifiedBy>Barbara Class</cp:lastModifiedBy>
  <cp:revision>22</cp:revision>
  <cp:lastPrinted>2024-09-02T17:12:36Z</cp:lastPrinted>
  <dcterms:created xsi:type="dcterms:W3CDTF">2024-07-02T15:17:48Z</dcterms:created>
  <dcterms:modified xsi:type="dcterms:W3CDTF">2024-09-26T08:49:03Z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0x010100FAAA843413C0F84EBBC7213ADE1033EA</vt:lpwstr>
  </property>
</Properties>
</file>