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7"/>
  </p:notesMasterIdLst>
  <p:handoutMasterIdLst>
    <p:handoutMasterId r:id="rId38"/>
  </p:handoutMasterIdLst>
  <p:sldIdLst>
    <p:sldId id="271" r:id="rId2"/>
    <p:sldId id="358" r:id="rId3"/>
    <p:sldId id="366" r:id="rId4"/>
    <p:sldId id="426" r:id="rId5"/>
    <p:sldId id="397" r:id="rId6"/>
    <p:sldId id="427" r:id="rId7"/>
    <p:sldId id="424" r:id="rId8"/>
    <p:sldId id="369" r:id="rId9"/>
    <p:sldId id="370" r:id="rId10"/>
    <p:sldId id="371" r:id="rId11"/>
    <p:sldId id="384" r:id="rId12"/>
    <p:sldId id="378" r:id="rId13"/>
    <p:sldId id="385" r:id="rId14"/>
    <p:sldId id="379" r:id="rId15"/>
    <p:sldId id="373" r:id="rId16"/>
    <p:sldId id="381" r:id="rId17"/>
    <p:sldId id="380" r:id="rId18"/>
    <p:sldId id="382" r:id="rId19"/>
    <p:sldId id="383" r:id="rId20"/>
    <p:sldId id="363" r:id="rId21"/>
    <p:sldId id="375" r:id="rId22"/>
    <p:sldId id="377" r:id="rId23"/>
    <p:sldId id="428" r:id="rId24"/>
    <p:sldId id="429" r:id="rId25"/>
    <p:sldId id="430" r:id="rId26"/>
    <p:sldId id="431" r:id="rId27"/>
    <p:sldId id="432" r:id="rId28"/>
    <p:sldId id="433" r:id="rId29"/>
    <p:sldId id="434" r:id="rId30"/>
    <p:sldId id="435" r:id="rId31"/>
    <p:sldId id="367" r:id="rId32"/>
    <p:sldId id="368" r:id="rId33"/>
    <p:sldId id="436" r:id="rId34"/>
    <p:sldId id="425" r:id="rId35"/>
    <p:sldId id="365" r:id="rId36"/>
  </p:sldIdLst>
  <p:sldSz cx="9144000" cy="5143500" type="screen16x9"/>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366"/>
    <a:srgbClr val="C5931F"/>
    <a:srgbClr val="00B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BD1669-3BF2-47F6-89C2-DCD382C40A2B}" v="1" dt="2024-12-22T17:13:03.9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3883" autoAdjust="0"/>
  </p:normalViewPr>
  <p:slideViewPr>
    <p:cSldViewPr>
      <p:cViewPr varScale="1">
        <p:scale>
          <a:sx n="152" d="100"/>
          <a:sy n="152" d="100"/>
        </p:scale>
        <p:origin x="792" y="8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Class" userId="ce38c013-f14e-4d1b-851f-f693be5c662b" providerId="ADAL" clId="{9CBD1669-3BF2-47F6-89C2-DCD382C40A2B}"/>
    <pc:docChg chg="modSld">
      <pc:chgData name="Barbara Class" userId="ce38c013-f14e-4d1b-851f-f693be5c662b" providerId="ADAL" clId="{9CBD1669-3BF2-47F6-89C2-DCD382C40A2B}" dt="2024-12-22T17:13:03.929" v="111" actId="20577"/>
      <pc:docMkLst>
        <pc:docMk/>
      </pc:docMkLst>
      <pc:sldChg chg="modSp mod">
        <pc:chgData name="Barbara Class" userId="ce38c013-f14e-4d1b-851f-f693be5c662b" providerId="ADAL" clId="{9CBD1669-3BF2-47F6-89C2-DCD382C40A2B}" dt="2024-12-22T17:13:03.929" v="111" actId="20577"/>
        <pc:sldMkLst>
          <pc:docMk/>
          <pc:sldMk cId="3393604085" sldId="436"/>
        </pc:sldMkLst>
        <pc:spChg chg="mod">
          <ac:chgData name="Barbara Class" userId="ce38c013-f14e-4d1b-851f-f693be5c662b" providerId="ADAL" clId="{9CBD1669-3BF2-47F6-89C2-DCD382C40A2B}" dt="2024-12-22T17:13:03.929" v="111" actId="20577"/>
          <ac:spMkLst>
            <pc:docMk/>
            <pc:sldMk cId="3393604085" sldId="436"/>
            <ac:spMk id="17" creationId="{4D91F89B-BC40-F119-8F83-72A81C324D84}"/>
          </ac:spMkLst>
        </pc:spChg>
        <pc:spChg chg="mod">
          <ac:chgData name="Barbara Class" userId="ce38c013-f14e-4d1b-851f-f693be5c662b" providerId="ADAL" clId="{9CBD1669-3BF2-47F6-89C2-DCD382C40A2B}" dt="2024-12-22T17:10:11.804" v="0" actId="1076"/>
          <ac:spMkLst>
            <pc:docMk/>
            <pc:sldMk cId="3393604085" sldId="436"/>
            <ac:spMk id="36" creationId="{2B1F043C-83A6-42DB-12D1-65CA6D6137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67E617C-A72D-4627-81B6-B6148C566C3A}" type="datetimeFigureOut">
              <a:rPr lang="fr-FR" smtClean="0"/>
              <a:pPr/>
              <a:t>22/12/2024</a:t>
            </a:fld>
            <a:endParaRPr lang="fr-FR"/>
          </a:p>
        </p:txBody>
      </p:sp>
      <p:sp>
        <p:nvSpPr>
          <p:cNvPr id="4" name="Espace réservé du pied de page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9C7B286A-B21B-4E4A-8F02-9AD8A27FDB48}"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DD47E923-A4DC-4347-88F3-01F83145E0D3}" type="datetimeFigureOut">
              <a:rPr lang="fr-FR" smtClean="0"/>
              <a:pPr/>
              <a:t>22/12/2024</a:t>
            </a:fld>
            <a:endParaRPr lang="fr-FR"/>
          </a:p>
        </p:txBody>
      </p:sp>
      <p:sp>
        <p:nvSpPr>
          <p:cNvPr id="4" name="Espace réservé de l'image des diapositives 3"/>
          <p:cNvSpPr>
            <a:spLocks noGrp="1" noRot="1" noChangeAspect="1"/>
          </p:cNvSpPr>
          <p:nvPr>
            <p:ph type="sldImg" idx="2"/>
          </p:nvPr>
        </p:nvSpPr>
        <p:spPr>
          <a:xfrm>
            <a:off x="93663" y="746125"/>
            <a:ext cx="6624637"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20E28310-E0A2-4EAA-9B2B-E3EB0780CA9C}" type="slidenum">
              <a:rPr lang="fr-FR" smtClean="0"/>
              <a:pP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2</a:t>
            </a:fld>
            <a:endParaRPr lang="fr-FR"/>
          </a:p>
        </p:txBody>
      </p:sp>
    </p:spTree>
    <p:extLst>
      <p:ext uri="{BB962C8B-B14F-4D97-AF65-F5344CB8AC3E}">
        <p14:creationId xmlns:p14="http://schemas.microsoft.com/office/powerpoint/2010/main" val="313594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15</a:t>
            </a:fld>
            <a:endParaRPr lang="fr-FR"/>
          </a:p>
        </p:txBody>
      </p:sp>
    </p:spTree>
    <p:extLst>
      <p:ext uri="{BB962C8B-B14F-4D97-AF65-F5344CB8AC3E}">
        <p14:creationId xmlns:p14="http://schemas.microsoft.com/office/powerpoint/2010/main" val="2032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indent="0">
              <a:buFont typeface="Arial" panose="020B0604020202020204" pitchFamily="34" charset="0"/>
              <a:buNone/>
            </a:pPr>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16</a:t>
            </a:fld>
            <a:endParaRPr lang="fr-FR"/>
          </a:p>
        </p:txBody>
      </p:sp>
    </p:spTree>
    <p:extLst>
      <p:ext uri="{BB962C8B-B14F-4D97-AF65-F5344CB8AC3E}">
        <p14:creationId xmlns:p14="http://schemas.microsoft.com/office/powerpoint/2010/main" val="1497792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CH" b="1" dirty="0"/>
              <a:t>Ce que le syllabus doit inclure :</a:t>
            </a:r>
          </a:p>
          <a:p>
            <a:pPr marL="171450" indent="-171450">
              <a:buFont typeface="Arial" panose="020B0604020202020204" pitchFamily="34" charset="0"/>
              <a:buChar char="•"/>
            </a:pPr>
            <a:r>
              <a:rPr lang="fr-CH" b="1" dirty="0"/>
              <a:t>Dates des évaluations</a:t>
            </a:r>
            <a:r>
              <a:rPr lang="fr-CH" dirty="0"/>
              <a:t> : Préciser quand auront lieu les évaluations formatives et sommatives.</a:t>
            </a:r>
          </a:p>
          <a:p>
            <a:pPr marL="171450" indent="-171450">
              <a:buFont typeface="Arial" panose="020B0604020202020204" pitchFamily="34" charset="0"/>
              <a:buChar char="•"/>
            </a:pPr>
            <a:r>
              <a:rPr lang="fr-CH" b="1" dirty="0"/>
              <a:t>Types d’évaluation</a:t>
            </a:r>
            <a:r>
              <a:rPr lang="fr-CH" dirty="0"/>
              <a:t> : Indiquer si ce seront des quiz, examens, projets, présentations, etc.</a:t>
            </a:r>
          </a:p>
          <a:p>
            <a:pPr marL="171450" indent="-171450">
              <a:buFont typeface="Arial" panose="020B0604020202020204" pitchFamily="34" charset="0"/>
              <a:buChar char="•"/>
            </a:pPr>
            <a:r>
              <a:rPr lang="fr-CH" b="1" dirty="0"/>
              <a:t>Critères d’évaluation</a:t>
            </a:r>
            <a:r>
              <a:rPr lang="fr-CH" dirty="0"/>
              <a:t> : Détailler les grilles d‘évaluation ou critères pour chaque type d’évaluation afin que les étudiants sachent ce qui sera pris en compte.</a:t>
            </a:r>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17</a:t>
            </a:fld>
            <a:endParaRPr lang="fr-FR"/>
          </a:p>
        </p:txBody>
      </p:sp>
    </p:spTree>
    <p:extLst>
      <p:ext uri="{BB962C8B-B14F-4D97-AF65-F5344CB8AC3E}">
        <p14:creationId xmlns:p14="http://schemas.microsoft.com/office/powerpoint/2010/main" val="37249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CH" b="1" dirty="0"/>
              <a:t>Outils numériques pour faciliter l'évaluation alignée</a:t>
            </a:r>
          </a:p>
          <a:p>
            <a:pPr marL="171450" indent="-171450">
              <a:buFont typeface="Arial" panose="020B0604020202020204" pitchFamily="34" charset="0"/>
              <a:buChar char="•"/>
            </a:pPr>
            <a:r>
              <a:rPr lang="fr-CH" b="1" dirty="0"/>
              <a:t>Moodle</a:t>
            </a:r>
            <a:r>
              <a:rPr lang="fr-CH" dirty="0"/>
              <a:t> : Plateforme d'apprentissage qui permet de créer des quiz, des devoirs et des évaluations personnalisées, avec des outils de suivi pour l'enseignant.</a:t>
            </a:r>
          </a:p>
          <a:p>
            <a:pPr marL="171450" indent="-171450">
              <a:buFont typeface="Arial" panose="020B0604020202020204" pitchFamily="34" charset="0"/>
              <a:buChar char="•"/>
            </a:pPr>
            <a:r>
              <a:rPr lang="fr-CH" b="1" dirty="0"/>
              <a:t>Google Forms</a:t>
            </a:r>
            <a:r>
              <a:rPr lang="fr-CH" dirty="0"/>
              <a:t> : Outil simple pour concevoir des quiz et sondages, avec correction automatisée et analyse des résultats.</a:t>
            </a:r>
          </a:p>
          <a:p>
            <a:pPr marL="171450" indent="-171450">
              <a:buFont typeface="Arial" panose="020B0604020202020204" pitchFamily="34" charset="0"/>
              <a:buChar char="•"/>
            </a:pPr>
            <a:r>
              <a:rPr lang="fr-CH" b="1" dirty="0"/>
              <a:t>Quiz interactifs en ligne</a:t>
            </a:r>
            <a:r>
              <a:rPr lang="fr-CH" dirty="0"/>
              <a:t> : Utilisation de plateformes comme </a:t>
            </a:r>
            <a:r>
              <a:rPr lang="fr-CH" dirty="0" err="1"/>
              <a:t>Kahoot</a:t>
            </a:r>
            <a:r>
              <a:rPr lang="fr-CH" dirty="0"/>
              <a:t>! ou </a:t>
            </a:r>
            <a:r>
              <a:rPr lang="fr-CH" dirty="0" err="1"/>
              <a:t>Socrative</a:t>
            </a:r>
            <a:r>
              <a:rPr lang="fr-CH" dirty="0"/>
              <a:t> pour des évaluations ludiques et en temps réel.</a:t>
            </a:r>
          </a:p>
          <a:p>
            <a:r>
              <a:rPr lang="fr-CH" b="1" dirty="0"/>
              <a:t>Avantages de ces outils :</a:t>
            </a:r>
          </a:p>
          <a:p>
            <a:pPr marL="171450" indent="-171450">
              <a:buFont typeface="Arial" panose="020B0604020202020204" pitchFamily="34" charset="0"/>
              <a:buChar char="•"/>
            </a:pPr>
            <a:r>
              <a:rPr lang="fr-CH" b="1" dirty="0"/>
              <a:t>Évaluation continue</a:t>
            </a:r>
            <a:r>
              <a:rPr lang="fr-CH" dirty="0"/>
              <a:t> : Permettent d'intégrer des quiz réguliers et des évaluations formatives tout au long du cours.</a:t>
            </a:r>
          </a:p>
          <a:p>
            <a:pPr marL="171450" indent="-171450">
              <a:buFont typeface="Arial" panose="020B0604020202020204" pitchFamily="34" charset="0"/>
              <a:buChar char="•"/>
            </a:pPr>
            <a:r>
              <a:rPr lang="fr-CH" b="1" dirty="0"/>
              <a:t>Feedback automatisé et rapide</a:t>
            </a:r>
            <a:r>
              <a:rPr lang="fr-CH" dirty="0"/>
              <a:t> : Les étudiants reçoivent des corrections immédiates, ce qui renforce leur apprentissage et améliore leur progression.</a:t>
            </a:r>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18</a:t>
            </a:fld>
            <a:endParaRPr lang="fr-FR"/>
          </a:p>
        </p:txBody>
      </p:sp>
    </p:spTree>
    <p:extLst>
      <p:ext uri="{BB962C8B-B14F-4D97-AF65-F5344CB8AC3E}">
        <p14:creationId xmlns:p14="http://schemas.microsoft.com/office/powerpoint/2010/main" val="100444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19</a:t>
            </a:fld>
            <a:endParaRPr lang="fr-FR"/>
          </a:p>
        </p:txBody>
      </p:sp>
    </p:spTree>
    <p:extLst>
      <p:ext uri="{BB962C8B-B14F-4D97-AF65-F5344CB8AC3E}">
        <p14:creationId xmlns:p14="http://schemas.microsoft.com/office/powerpoint/2010/main" val="1270597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La technologie </a:t>
            </a:r>
            <a:r>
              <a:rPr lang="fr-CH" dirty="0"/>
              <a:t>joue un rôle clé dans l'alignement pédagogique en facilitant la cohérence entre les objectifs, les méthodes d'enseignement et les évaluations.</a:t>
            </a:r>
          </a:p>
          <a:p>
            <a:pPr marL="171450" indent="-171450">
              <a:buFont typeface="Arial" panose="020B0604020202020204" pitchFamily="34" charset="0"/>
              <a:buChar char="•"/>
            </a:pPr>
            <a:r>
              <a:rPr lang="fr-CH" b="1" dirty="0"/>
              <a:t>Pour les objectifs</a:t>
            </a:r>
            <a:r>
              <a:rPr lang="fr-CH" dirty="0"/>
              <a:t> : Les outils numériques personnalisent les parcours d'apprentissage et offrent des ressources variées.</a:t>
            </a:r>
          </a:p>
          <a:p>
            <a:pPr marL="171450" indent="-171450">
              <a:buFont typeface="Arial" panose="020B0604020202020204" pitchFamily="34" charset="0"/>
              <a:buChar char="•"/>
            </a:pPr>
            <a:r>
              <a:rPr lang="fr-CH" b="1" dirty="0"/>
              <a:t>Pour les méthodes d’enseignement</a:t>
            </a:r>
            <a:r>
              <a:rPr lang="fr-CH" dirty="0"/>
              <a:t> : Elle encourage l'apprentissage actif avec des outils collaboratifs (forums, wikis) et des simulations virtuelles.</a:t>
            </a:r>
          </a:p>
          <a:p>
            <a:pPr marL="171450" indent="-171450">
              <a:buFont typeface="Arial" panose="020B0604020202020204" pitchFamily="34" charset="0"/>
              <a:buChar char="•"/>
            </a:pPr>
            <a:r>
              <a:rPr lang="fr-CH" b="1" dirty="0"/>
              <a:t>Pour les évaluations</a:t>
            </a:r>
            <a:r>
              <a:rPr lang="fr-CH" dirty="0"/>
              <a:t> : Les plateformes en ligne permettent des évaluations adaptées, automatiques et donnent un feedback rapide.</a:t>
            </a:r>
          </a:p>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31</a:t>
            </a:fld>
            <a:endParaRPr lang="fr-FR"/>
          </a:p>
        </p:txBody>
      </p:sp>
    </p:spTree>
    <p:extLst>
      <p:ext uri="{BB962C8B-B14F-4D97-AF65-F5344CB8AC3E}">
        <p14:creationId xmlns:p14="http://schemas.microsoft.com/office/powerpoint/2010/main" val="248152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171450" indent="-171450">
              <a:buFont typeface="Arial" panose="020B0604020202020204" pitchFamily="34" charset="0"/>
              <a:buChar char="•"/>
            </a:pPr>
            <a:r>
              <a:rPr lang="fr-CH" b="1" dirty="0"/>
              <a:t>Dans le schéma illustratif n°1</a:t>
            </a:r>
            <a:r>
              <a:rPr lang="fr-CH" dirty="0"/>
              <a:t>, l’alignement pédagogique  n’est  pas  respecté  :  si l’enseignant veut développer l’esprit critique de  ses  étudiants,  en  utilisant  notamment des  études  de  cas  pour  évaluer  leur capacité  à  analyser  des  situations professionnelles, il ne doit pas faire reposer son  enseignement  uniquement  sur  un cours magistral. </a:t>
            </a:r>
          </a:p>
          <a:p>
            <a:pPr marL="171450" indent="-171450">
              <a:buFont typeface="Arial" panose="020B0604020202020204" pitchFamily="34" charset="0"/>
              <a:buChar char="•"/>
            </a:pPr>
            <a:r>
              <a:rPr lang="fr-CH" b="1" dirty="0"/>
              <a:t>Le  schéma  n°2  </a:t>
            </a:r>
            <a:r>
              <a:rPr lang="fr-CH" dirty="0"/>
              <a:t>illustre  un  alignement cohérent :  l’analyse  critique  sera  travaillée activement  en  pratiquant  des  mises  en situation,  des  études  de  cas  et  de  textes, des  discussions,  des  échanges,  des simulations…  La  méthode  d’évaluation choisie, qui  est  une  étude  de  cas,  est  en adéquation avec ce à quoi les étudiants se seront préparés. Les outils technologiques utilisés leur permettront le travail en groupe et les échanges</a:t>
            </a:r>
          </a:p>
          <a:p>
            <a:pPr marL="171450" indent="-171450">
              <a:buFont typeface="Arial" panose="020B0604020202020204" pitchFamily="34" charset="0"/>
              <a:buChar char="•"/>
            </a:pPr>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32</a:t>
            </a:fld>
            <a:endParaRPr lang="fr-FR"/>
          </a:p>
        </p:txBody>
      </p:sp>
    </p:spTree>
    <p:extLst>
      <p:ext uri="{BB962C8B-B14F-4D97-AF65-F5344CB8AC3E}">
        <p14:creationId xmlns:p14="http://schemas.microsoft.com/office/powerpoint/2010/main" val="122378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CH" sz="1600" dirty="0">
                <a:latin typeface="Tw Cen MT" panose="020B0602020104020603" pitchFamily="34" charset="0"/>
              </a:rPr>
              <a:t>Cet exemple humoristique montre que : </a:t>
            </a:r>
          </a:p>
          <a:p>
            <a:pPr marL="742950" lvl="1" indent="-285750" algn="just">
              <a:lnSpc>
                <a:spcPct val="150000"/>
              </a:lnSpc>
              <a:buFont typeface="Arial" panose="020B0604020202020204" pitchFamily="34" charset="0"/>
              <a:buChar char="•"/>
            </a:pPr>
            <a:r>
              <a:rPr lang="fr-CH" sz="1600" dirty="0">
                <a:latin typeface="Tw Cen MT" panose="020B0602020104020603" pitchFamily="34" charset="0"/>
              </a:rPr>
              <a:t>l’objectif d’apprentissage : « être en capacité de sauter en parachute » ne peut pas être atteint par la seule activité pédagogique proposée : « lecture sur le parachutisme ». </a:t>
            </a:r>
          </a:p>
          <a:p>
            <a:pPr marL="742950" lvl="1" indent="-285750" algn="just">
              <a:lnSpc>
                <a:spcPct val="150000"/>
              </a:lnSpc>
              <a:buFont typeface="Arial" panose="020B0604020202020204" pitchFamily="34" charset="0"/>
              <a:buChar char="•"/>
            </a:pPr>
            <a:r>
              <a:rPr lang="fr-CH" sz="1600" dirty="0">
                <a:latin typeface="Tw Cen MT" panose="020B0602020104020603" pitchFamily="34" charset="0"/>
              </a:rPr>
              <a:t>l’évaluation retenue : « sauter en parachute » est inadaptée à ce stade de la formation. </a:t>
            </a:r>
          </a:p>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7</a:t>
            </a:fld>
            <a:endParaRPr lang="fr-FR"/>
          </a:p>
        </p:txBody>
      </p:sp>
    </p:spTree>
    <p:extLst>
      <p:ext uri="{BB962C8B-B14F-4D97-AF65-F5344CB8AC3E}">
        <p14:creationId xmlns:p14="http://schemas.microsoft.com/office/powerpoint/2010/main" val="313594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Pour l'étudiant</a:t>
            </a:r>
            <a:r>
              <a:rPr lang="fr-CH" dirty="0"/>
              <a:t> :</a:t>
            </a:r>
          </a:p>
          <a:p>
            <a:pPr marL="171450" indent="-171450">
              <a:buFont typeface="Arial" panose="020B0604020202020204" pitchFamily="34" charset="0"/>
              <a:buChar char="•"/>
            </a:pPr>
            <a:r>
              <a:rPr lang="fr-CH" b="1" dirty="0"/>
              <a:t>Clarification des objectifs</a:t>
            </a:r>
            <a:r>
              <a:rPr lang="fr-CH" dirty="0"/>
              <a:t> : L'alignement pédagogique aide à définir des objectifs d'apprentissage clairs. Cela permet à l'étudiant de mieux comprendre ce qu'il doit accomplir et ce qu'on attend de lui.</a:t>
            </a:r>
          </a:p>
          <a:p>
            <a:pPr marL="171450" indent="-171450">
              <a:buFont typeface="Arial" panose="020B0604020202020204" pitchFamily="34" charset="0"/>
              <a:buChar char="•"/>
            </a:pPr>
            <a:r>
              <a:rPr lang="fr-CH" b="1" dirty="0"/>
              <a:t>Activités variées et adaptées</a:t>
            </a:r>
            <a:r>
              <a:rPr lang="fr-CH" dirty="0"/>
              <a:t> : En proposant des activités pédagogiques en lien direct avec les objectifs d'apprentissage, l'étudiant est exposé à diverses méthodes d'apprentissage, ce qui répond à différents styles et favorise une compréhension plus complète.</a:t>
            </a:r>
          </a:p>
          <a:p>
            <a:pPr marL="171450" indent="-171450">
              <a:buFont typeface="Arial" panose="020B0604020202020204" pitchFamily="34" charset="0"/>
              <a:buChar char="•"/>
            </a:pPr>
            <a:r>
              <a:rPr lang="fr-CH" b="1" dirty="0"/>
              <a:t>Évaluations cohérentes</a:t>
            </a:r>
            <a:r>
              <a:rPr lang="fr-CH" dirty="0"/>
              <a:t> : Les évaluations sont alignées avec les activités et objectifs. L'étudiant sait donc que ce qui est évalué reflète ce qu'il a appris, ce qui réduit l'inquiétude liée à des évaluations perçues comme arbitraires.</a:t>
            </a:r>
          </a:p>
          <a:p>
            <a:pPr marL="171450" indent="-171450">
              <a:buFont typeface="Arial" panose="020B0604020202020204" pitchFamily="34" charset="0"/>
              <a:buChar char="•"/>
            </a:pPr>
            <a:r>
              <a:rPr lang="fr-CH" b="1" dirty="0"/>
              <a:t>Renforcement de la motivation</a:t>
            </a:r>
            <a:r>
              <a:rPr lang="fr-CH" dirty="0"/>
              <a:t> : Lorsque les étudiants voient la cohérence entre les objectifs, les activités et les évaluations, ils comprennent mieux le sens des tâches demandées. Cela les rend plus motivés à participer activement.</a:t>
            </a:r>
          </a:p>
          <a:p>
            <a:pPr marL="171450" indent="-171450">
              <a:buFont typeface="Arial" panose="020B0604020202020204" pitchFamily="34" charset="0"/>
              <a:buChar char="•"/>
            </a:pPr>
            <a:r>
              <a:rPr lang="fr-CH" b="1" dirty="0"/>
              <a:t>Apprentissage en profondeur</a:t>
            </a:r>
            <a:r>
              <a:rPr lang="fr-CH" dirty="0"/>
              <a:t> : La diversité des activités encourage l’étudiant à être plus actif dans son apprentissage, ce qui stimule un engagement plus profond avec le contenu et développe des compétences à long terme.</a:t>
            </a:r>
          </a:p>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8</a:t>
            </a:fld>
            <a:endParaRPr lang="fr-FR"/>
          </a:p>
        </p:txBody>
      </p:sp>
    </p:spTree>
    <p:extLst>
      <p:ext uri="{BB962C8B-B14F-4D97-AF65-F5344CB8AC3E}">
        <p14:creationId xmlns:p14="http://schemas.microsoft.com/office/powerpoint/2010/main" val="59645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Pour l'enseignant</a:t>
            </a:r>
            <a:r>
              <a:rPr lang="fr-CH" dirty="0"/>
              <a:t> :</a:t>
            </a:r>
          </a:p>
          <a:p>
            <a:pPr marL="171450" indent="-171450">
              <a:buFont typeface="Arial" panose="020B0604020202020204" pitchFamily="34" charset="0"/>
              <a:buChar char="•"/>
            </a:pPr>
            <a:r>
              <a:rPr lang="fr-CH" b="1" dirty="0"/>
              <a:t>Restructuration de la pratique</a:t>
            </a:r>
            <a:r>
              <a:rPr lang="fr-CH" dirty="0"/>
              <a:t> : L'alignement pédagogique conduit souvent les enseignants à repenser leur approche. Cela peut les aider à rendre leurs cours plus efficaces en assurant que chaque activité a un but clair.</a:t>
            </a:r>
          </a:p>
          <a:p>
            <a:pPr marL="171450" indent="-171450">
              <a:buFont typeface="Arial" panose="020B0604020202020204" pitchFamily="34" charset="0"/>
              <a:buChar char="•"/>
            </a:pPr>
            <a:r>
              <a:rPr lang="fr-CH" b="1" dirty="0"/>
              <a:t>Enseignement plus interactif</a:t>
            </a:r>
            <a:r>
              <a:rPr lang="fr-CH" dirty="0"/>
              <a:t> : En structurant le cours autour de l'alignement, les activités pédagogiques sont plus engageantes et interactives, ce qui améliore l'expérience d’apprentissage.</a:t>
            </a:r>
          </a:p>
          <a:p>
            <a:pPr marL="171450" indent="-171450">
              <a:buFont typeface="Arial" panose="020B0604020202020204" pitchFamily="34" charset="0"/>
              <a:buChar char="•"/>
            </a:pPr>
            <a:r>
              <a:rPr lang="fr-CH" b="1" dirty="0"/>
              <a:t>Évaluations anticipées et objectivées</a:t>
            </a:r>
            <a:r>
              <a:rPr lang="fr-CH" dirty="0"/>
              <a:t> : L'alignement permet de planifier les évaluations à l'avance, en s'assurant qu'elles mesurent précisément ce qui a été enseigné. Cela améliore la transparence pour les étudiants et rend les évaluations plus justes et objectives.</a:t>
            </a:r>
          </a:p>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9</a:t>
            </a:fld>
            <a:endParaRPr lang="fr-FR"/>
          </a:p>
        </p:txBody>
      </p:sp>
    </p:spTree>
    <p:extLst>
      <p:ext uri="{BB962C8B-B14F-4D97-AF65-F5344CB8AC3E}">
        <p14:creationId xmlns:p14="http://schemas.microsoft.com/office/powerpoint/2010/main" val="381756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CH" b="1" dirty="0"/>
              <a:t>Comment les objectifs déterminent le type d’évaluation</a:t>
            </a:r>
          </a:p>
          <a:p>
            <a:pPr marL="171450" indent="-171450">
              <a:buFont typeface="Arial" panose="020B0604020202020204" pitchFamily="34" charset="0"/>
              <a:buChar char="•"/>
            </a:pPr>
            <a:r>
              <a:rPr lang="fr-CH" dirty="0"/>
              <a:t>Les </a:t>
            </a:r>
            <a:r>
              <a:rPr lang="fr-CH" b="1" dirty="0"/>
              <a:t>objectifs d'apprentissage</a:t>
            </a:r>
            <a:r>
              <a:rPr lang="fr-CH" dirty="0"/>
              <a:t> influencent directement le choix des méthodes d'évaluation. En fonction de ce que l'on attend des étudiants, le type d'évaluation doit être adapté :</a:t>
            </a:r>
          </a:p>
          <a:p>
            <a:pPr marL="171450" indent="-171450">
              <a:buFont typeface="Arial" panose="020B0604020202020204" pitchFamily="34" charset="0"/>
              <a:buChar char="•"/>
            </a:pPr>
            <a:r>
              <a:rPr lang="fr-CH" b="1" dirty="0"/>
              <a:t>Objectifs de mémorisation (niveau bas)</a:t>
            </a:r>
            <a:r>
              <a:rPr lang="fr-CH" dirty="0"/>
              <a:t> : Si l'objectif est d'apprendre des faits ou des concepts de base (ex. : "L'étudiant sera capable de rappeler les dates clés de la Révolution française"), l’évaluation peut prendre la forme de </a:t>
            </a:r>
            <a:r>
              <a:rPr lang="fr-CH" b="1" dirty="0"/>
              <a:t>questions à choix multiples</a:t>
            </a:r>
            <a:r>
              <a:rPr lang="fr-CH" dirty="0"/>
              <a:t> ou de </a:t>
            </a:r>
            <a:r>
              <a:rPr lang="fr-CH" b="1" dirty="0"/>
              <a:t>tests de mémorisation</a:t>
            </a:r>
            <a:r>
              <a:rPr lang="fr-CH" dirty="0"/>
              <a:t>.</a:t>
            </a:r>
          </a:p>
          <a:p>
            <a:pPr marL="171450" indent="-171450">
              <a:buFont typeface="Arial" panose="020B0604020202020204" pitchFamily="34" charset="0"/>
              <a:buChar char="•"/>
            </a:pPr>
            <a:r>
              <a:rPr lang="fr-CH" b="1" dirty="0"/>
              <a:t>Objectifs d'analyse ou d'évaluation (niveau élevé)</a:t>
            </a:r>
            <a:r>
              <a:rPr lang="fr-CH" dirty="0"/>
              <a:t> : Si l'objectif est plus complexe, comme analyser ou évaluer des situations (ex. : "L'étudiant sera capable d'analyser les causes de la Révolution française"), il faut choisir des évaluations plus approfondies. Cela peut inclure des </a:t>
            </a:r>
            <a:r>
              <a:rPr lang="fr-CH" b="1" dirty="0"/>
              <a:t>études de cas</a:t>
            </a:r>
            <a:r>
              <a:rPr lang="fr-CH" dirty="0"/>
              <a:t>, des </a:t>
            </a:r>
            <a:r>
              <a:rPr lang="fr-CH" b="1" dirty="0"/>
              <a:t>essais</a:t>
            </a:r>
            <a:r>
              <a:rPr lang="fr-CH" dirty="0"/>
              <a:t> ou des </a:t>
            </a:r>
            <a:r>
              <a:rPr lang="fr-CH" b="1" dirty="0"/>
              <a:t>projets</a:t>
            </a:r>
            <a:r>
              <a:rPr lang="fr-CH" dirty="0"/>
              <a:t>, qui nécessitent une réflexion critique et une argumentation.</a:t>
            </a:r>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10</a:t>
            </a:fld>
            <a:endParaRPr lang="fr-FR"/>
          </a:p>
        </p:txBody>
      </p:sp>
    </p:spTree>
    <p:extLst>
      <p:ext uri="{BB962C8B-B14F-4D97-AF65-F5344CB8AC3E}">
        <p14:creationId xmlns:p14="http://schemas.microsoft.com/office/powerpoint/2010/main" val="265364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CH" b="1" dirty="0"/>
              <a:t>Étape 1 : Définition des objectifs et sous-objectifs, ainsi que des compétences</a:t>
            </a:r>
          </a:p>
          <a:p>
            <a:pPr marL="171450" indent="-171450">
              <a:buFont typeface="Arial" panose="020B0604020202020204" pitchFamily="34" charset="0"/>
              <a:buChar char="•"/>
            </a:pPr>
            <a:r>
              <a:rPr lang="fr-CH" b="1" dirty="0"/>
              <a:t>Conseil 1</a:t>
            </a:r>
            <a:r>
              <a:rPr lang="fr-CH" dirty="0"/>
              <a:t> : Utilisez la </a:t>
            </a:r>
            <a:r>
              <a:rPr lang="fr-CH" b="1" dirty="0"/>
              <a:t>taxonomie de Bloom</a:t>
            </a:r>
            <a:r>
              <a:rPr lang="fr-CH" dirty="0"/>
              <a:t> pour formuler des objectifs d’apprentissage clairs et progressifs. Par exemple, commencez par des objectifs de base (comprendre, mémoriser) et progressez vers des compétences plus complexes (analyser, créer).</a:t>
            </a:r>
          </a:p>
          <a:p>
            <a:pPr marL="171450" indent="-171450">
              <a:buFont typeface="Arial" panose="020B0604020202020204" pitchFamily="34" charset="0"/>
              <a:buChar char="•"/>
            </a:pPr>
            <a:r>
              <a:rPr lang="fr-CH" b="1" dirty="0"/>
              <a:t>Conseil 2</a:t>
            </a:r>
            <a:r>
              <a:rPr lang="fr-CH" dirty="0"/>
              <a:t> : Assurez-vous que les objectifs sont </a:t>
            </a:r>
            <a:r>
              <a:rPr lang="fr-CH" b="1" dirty="0"/>
              <a:t>spécifiques et mesurables</a:t>
            </a:r>
            <a:r>
              <a:rPr lang="fr-CH" dirty="0"/>
              <a:t>. Par exemple, au lieu de dire "les étudiants comprendront le sujet", préférez "les étudiants seront capables de résumer les concepts clés et de les appliquer dans des situations pratiques".</a:t>
            </a:r>
          </a:p>
          <a:p>
            <a:pPr marL="171450" indent="-171450">
              <a:buFont typeface="Arial" panose="020B0604020202020204" pitchFamily="34" charset="0"/>
              <a:buChar char="•"/>
            </a:pPr>
            <a:r>
              <a:rPr lang="fr-CH" b="1" dirty="0"/>
              <a:t>Conseil 3</a:t>
            </a:r>
            <a:r>
              <a:rPr lang="fr-CH" dirty="0"/>
              <a:t> : Identifiez non seulement les </a:t>
            </a:r>
            <a:r>
              <a:rPr lang="fr-CH" b="1" dirty="0"/>
              <a:t>compétences théoriques</a:t>
            </a:r>
            <a:r>
              <a:rPr lang="fr-CH" dirty="0"/>
              <a:t> (connaissances), mais aussi les </a:t>
            </a:r>
            <a:r>
              <a:rPr lang="fr-CH" b="1" dirty="0"/>
              <a:t>compétences pratiques</a:t>
            </a:r>
            <a:r>
              <a:rPr lang="fr-CH" dirty="0"/>
              <a:t> (savoir-faire) que les étudiants doivent acquérir.</a:t>
            </a:r>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11</a:t>
            </a:fld>
            <a:endParaRPr lang="fr-FR"/>
          </a:p>
        </p:txBody>
      </p:sp>
    </p:spTree>
    <p:extLst>
      <p:ext uri="{BB962C8B-B14F-4D97-AF65-F5344CB8AC3E}">
        <p14:creationId xmlns:p14="http://schemas.microsoft.com/office/powerpoint/2010/main" val="1344085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CH" b="1" dirty="0"/>
              <a:t>Étape 2 : Choix des méthodes pédagogiques en fonction des objectifs</a:t>
            </a:r>
          </a:p>
          <a:p>
            <a:pPr marL="171450" indent="-171450">
              <a:buFont typeface="Arial" panose="020B0604020202020204" pitchFamily="34" charset="0"/>
              <a:buChar char="•"/>
            </a:pPr>
            <a:r>
              <a:rPr lang="fr-CH" b="1" dirty="0"/>
              <a:t>Conseil 1</a:t>
            </a:r>
            <a:r>
              <a:rPr lang="fr-CH" dirty="0"/>
              <a:t> : Adaptez les </a:t>
            </a:r>
            <a:r>
              <a:rPr lang="fr-CH" b="1" dirty="0"/>
              <a:t>méthodes d'enseignement</a:t>
            </a:r>
            <a:r>
              <a:rPr lang="fr-CH" dirty="0"/>
              <a:t> à chaque objectif. Pour les compétences analytiques, privilégiez les études de cas ou la résolution de problèmes ; pour les compétences pratiques, optez pour des travaux pratiques ou des simulations.</a:t>
            </a:r>
          </a:p>
          <a:p>
            <a:pPr marL="171450" indent="-171450">
              <a:buFont typeface="Arial" panose="020B0604020202020204" pitchFamily="34" charset="0"/>
              <a:buChar char="•"/>
            </a:pPr>
            <a:r>
              <a:rPr lang="fr-CH" b="1" dirty="0"/>
              <a:t>Conseil 2</a:t>
            </a:r>
            <a:r>
              <a:rPr lang="fr-CH" dirty="0"/>
              <a:t> : Intégrez des </a:t>
            </a:r>
            <a:r>
              <a:rPr lang="fr-CH" b="1" dirty="0"/>
              <a:t>méthodes actives</a:t>
            </a:r>
            <a:r>
              <a:rPr lang="fr-CH" dirty="0"/>
              <a:t> (travaux de groupe, débats, jeux de rôle) pour encourager l'apprentissage en profondeur et l'engagement actif des étudiants.</a:t>
            </a:r>
          </a:p>
          <a:p>
            <a:pPr marL="171450" indent="-171450">
              <a:buFont typeface="Arial" panose="020B0604020202020204" pitchFamily="34" charset="0"/>
              <a:buChar char="•"/>
            </a:pPr>
            <a:r>
              <a:rPr lang="fr-CH" b="1" dirty="0"/>
              <a:t>Conseil 3</a:t>
            </a:r>
            <a:r>
              <a:rPr lang="fr-CH" dirty="0"/>
              <a:t> : Variez les activités pour répondre aux </a:t>
            </a:r>
            <a:r>
              <a:rPr lang="fr-CH" b="1" dirty="0"/>
              <a:t>différents styles d'apprentissage</a:t>
            </a:r>
            <a:r>
              <a:rPr lang="fr-CH" dirty="0"/>
              <a:t>. Certains étudiants apprennent mieux visuellement, d'autres par l’action ou l’interaction.</a:t>
            </a:r>
          </a:p>
          <a:p>
            <a:pPr marL="171450" indent="-171450">
              <a:buFont typeface="Arial" panose="020B0604020202020204" pitchFamily="34" charset="0"/>
              <a:buChar char="•"/>
            </a:pPr>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12</a:t>
            </a:fld>
            <a:endParaRPr lang="fr-FR"/>
          </a:p>
        </p:txBody>
      </p:sp>
    </p:spTree>
    <p:extLst>
      <p:ext uri="{BB962C8B-B14F-4D97-AF65-F5344CB8AC3E}">
        <p14:creationId xmlns:p14="http://schemas.microsoft.com/office/powerpoint/2010/main" val="100382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indent="0">
              <a:buFont typeface="Arial" panose="020B0604020202020204" pitchFamily="34" charset="0"/>
              <a:buNone/>
            </a:pPr>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13</a:t>
            </a:fld>
            <a:endParaRPr lang="fr-FR"/>
          </a:p>
        </p:txBody>
      </p:sp>
    </p:spTree>
    <p:extLst>
      <p:ext uri="{BB962C8B-B14F-4D97-AF65-F5344CB8AC3E}">
        <p14:creationId xmlns:p14="http://schemas.microsoft.com/office/powerpoint/2010/main" val="383811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dirty="0"/>
              <a:t>Utilisez des </a:t>
            </a:r>
            <a:r>
              <a:rPr lang="fr-CH" b="1" dirty="0"/>
              <a:t>critères d'évaluation transparents</a:t>
            </a:r>
            <a:r>
              <a:rPr lang="fr-CH" dirty="0"/>
              <a:t> et des grilles d’évaluation (rubriques) pour que les étudiants comprennent exactement ce qui est attendu et puissent s'autoévaluer.</a:t>
            </a:r>
          </a:p>
          <a:p>
            <a:pPr marL="0" indent="0">
              <a:buFont typeface="Arial" panose="020B0604020202020204" pitchFamily="34" charset="0"/>
              <a:buNone/>
            </a:pPr>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14</a:t>
            </a:fld>
            <a:endParaRPr lang="fr-FR"/>
          </a:p>
        </p:txBody>
      </p:sp>
    </p:spTree>
    <p:extLst>
      <p:ext uri="{BB962C8B-B14F-4D97-AF65-F5344CB8AC3E}">
        <p14:creationId xmlns:p14="http://schemas.microsoft.com/office/powerpoint/2010/main" val="2173423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Diapositive de titre">
    <p:spTree>
      <p:nvGrpSpPr>
        <p:cNvPr id="1" name=""/>
        <p:cNvGrpSpPr/>
        <p:nvPr/>
      </p:nvGrpSpPr>
      <p:grpSpPr>
        <a:xfrm>
          <a:off x="0" y="0"/>
          <a:ext cx="0" cy="0"/>
          <a:chOff x="0" y="0"/>
          <a:chExt cx="0" cy="0"/>
        </a:xfrm>
      </p:grpSpPr>
      <p:grpSp>
        <p:nvGrpSpPr>
          <p:cNvPr id="5" name="Group 4"/>
          <p:cNvGrpSpPr/>
          <p:nvPr userDrawn="1"/>
        </p:nvGrpSpPr>
        <p:grpSpPr>
          <a:xfrm>
            <a:off x="0" y="4515966"/>
            <a:ext cx="9144000" cy="627534"/>
            <a:chOff x="0" y="3723878"/>
            <a:chExt cx="9144000" cy="627534"/>
          </a:xfrm>
        </p:grpSpPr>
        <p:sp>
          <p:nvSpPr>
            <p:cNvPr id="3" name="Rectangle 2"/>
            <p:cNvSpPr/>
            <p:nvPr userDrawn="1"/>
          </p:nvSpPr>
          <p:spPr>
            <a:xfrm>
              <a:off x="0" y="3723878"/>
              <a:ext cx="9144000"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tp://www.unige.ch/presse/charte/logos_unige/UNIGE/others/UNIGE_tout_blanc.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3809634"/>
              <a:ext cx="1224136" cy="44113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4" y="4657482"/>
            <a:ext cx="839525" cy="344502"/>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p:cNvSpPr>
            <a:spLocks noGrp="1"/>
          </p:cNvSpPr>
          <p:nvPr>
            <p:ph type="title"/>
          </p:nvPr>
        </p:nvSpPr>
        <p:spPr>
          <a:xfrm>
            <a:off x="736346" y="1158479"/>
            <a:ext cx="7772400" cy="1021556"/>
          </a:xfrm>
          <a:prstGeom prst="rect">
            <a:avLst/>
          </a:prstGeom>
        </p:spPr>
        <p:txBody>
          <a:bodyPr anchor="t"/>
          <a:lstStyle>
            <a:lvl1pPr algn="l">
              <a:defRPr sz="4000" b="1" cap="all">
                <a:solidFill>
                  <a:schemeClr val="accent1"/>
                </a:solidFill>
              </a:defRPr>
            </a:lvl1pPr>
          </a:lstStyle>
          <a:p>
            <a:r>
              <a:rPr lang="en-US" dirty="0"/>
              <a:t>Click to edit Master title style</a:t>
            </a:r>
            <a:endParaRPr lang="fr-CH" dirty="0"/>
          </a:p>
        </p:txBody>
      </p:sp>
      <p:sp>
        <p:nvSpPr>
          <p:cNvPr id="10"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09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102991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566763"/>
          </a:xfrm>
          <a:prstGeom prst="rect">
            <a:avLst/>
          </a:prstGeom>
        </p:spPr>
        <p:txBody>
          <a:bodyPr anchor="t"/>
          <a:lstStyle>
            <a:lvl1pPr algn="l">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
        <p:nvSpPr>
          <p:cNvPr id="3" name="Espace réservé du contenu 2"/>
          <p:cNvSpPr>
            <a:spLocks noGrp="1"/>
          </p:cNvSpPr>
          <p:nvPr>
            <p:ph idx="1"/>
          </p:nvPr>
        </p:nvSpPr>
        <p:spPr>
          <a:xfrm>
            <a:off x="3575050" y="204788"/>
            <a:ext cx="5111750" cy="4389835"/>
          </a:xfrm>
          <a:prstGeom prst="rect">
            <a:avLst/>
          </a:prstGeom>
        </p:spPr>
        <p:txBody>
          <a:bodyPr/>
          <a:lstStyle>
            <a:lvl1pPr>
              <a:defRPr sz="3200" b="0" i="0">
                <a:latin typeface="Gill Sans Light" charset="0"/>
                <a:ea typeface="Gill Sans Light" charset="0"/>
                <a:cs typeface="Gill Sans Light" charset="0"/>
              </a:defRPr>
            </a:lvl1pPr>
            <a:lvl2pPr>
              <a:defRPr sz="2800" b="0" i="0">
                <a:latin typeface="Gill Sans Light" charset="0"/>
                <a:ea typeface="Gill Sans Light" charset="0"/>
                <a:cs typeface="Gill Sans Light" charset="0"/>
              </a:defRPr>
            </a:lvl2pPr>
            <a:lvl3pPr>
              <a:defRPr sz="2400" b="0" i="0">
                <a:latin typeface="Gill Sans Light" charset="0"/>
                <a:ea typeface="Gill Sans Light" charset="0"/>
                <a:cs typeface="Gill Sans Light" charset="0"/>
              </a:defRPr>
            </a:lvl3pPr>
            <a:lvl4pPr>
              <a:defRPr sz="2000" b="0" i="0">
                <a:latin typeface="Gill Sans Light" charset="0"/>
                <a:ea typeface="Gill Sans Light" charset="0"/>
                <a:cs typeface="Gill Sans Light" charset="0"/>
              </a:defRPr>
            </a:lvl4pPr>
            <a:lvl5pPr>
              <a:defRPr sz="2000" b="0" i="0">
                <a:latin typeface="Gill Sans Light" charset="0"/>
                <a:ea typeface="Gill Sans Light" charset="0"/>
                <a:cs typeface="Gill Sans Light" charset="0"/>
              </a:defRPr>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u texte 3"/>
          <p:cNvSpPr>
            <a:spLocks noGrp="1"/>
          </p:cNvSpPr>
          <p:nvPr>
            <p:ph type="body" sz="half" idx="2"/>
          </p:nvPr>
        </p:nvSpPr>
        <p:spPr>
          <a:xfrm>
            <a:off x="457201" y="944190"/>
            <a:ext cx="3008313" cy="3650433"/>
          </a:xfrm>
          <a:prstGeom prst="rect">
            <a:avLst/>
          </a:prstGeom>
        </p:spPr>
        <p:txBody>
          <a:bodyPr/>
          <a:lstStyle>
            <a:lvl1pPr marL="0" indent="0">
              <a:buNone/>
              <a:defRPr sz="1400" b="0" i="0">
                <a:latin typeface="Gill Sans" charset="0"/>
                <a:ea typeface="Gill Sans" charset="0"/>
                <a:cs typeface="Gill San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61956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prstGeom prst="rect">
            <a:avLst/>
          </a:prstGeom>
        </p:spPr>
        <p:txBody>
          <a:bodyPr anchor="b"/>
          <a:lstStyle>
            <a:lvl1pPr algn="l">
              <a:defRPr sz="1400" b="0" i="0">
                <a:solidFill>
                  <a:schemeClr val="tx2"/>
                </a:solidFill>
                <a:latin typeface="Gill Sans Light" charset="0"/>
                <a:ea typeface="Gill Sans Light" charset="0"/>
                <a:cs typeface="Gill Sans Light" charset="0"/>
              </a:defRPr>
            </a:lvl1pPr>
          </a:lstStyle>
          <a:p>
            <a:r>
              <a:rPr lang="en-US"/>
              <a:t>Click to edit Master title style</a:t>
            </a:r>
            <a:endParaRPr lang="fr-CH" dirty="0"/>
          </a:p>
        </p:txBody>
      </p:sp>
      <p:sp>
        <p:nvSpPr>
          <p:cNvPr id="3" name="Espace réservé pour une imag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lang="fr-CH" dirty="0"/>
          </a:p>
        </p:txBody>
      </p:sp>
      <p:sp>
        <p:nvSpPr>
          <p:cNvPr id="4" name="Espace réservé du texte 3"/>
          <p:cNvSpPr>
            <a:spLocks noGrp="1"/>
          </p:cNvSpPr>
          <p:nvPr>
            <p:ph type="body" sz="half" idx="2"/>
          </p:nvPr>
        </p:nvSpPr>
        <p:spPr>
          <a:xfrm>
            <a:off x="1792288" y="4025503"/>
            <a:ext cx="5486400" cy="603647"/>
          </a:xfrm>
          <a:prstGeom prst="rect">
            <a:avLst/>
          </a:prstGeom>
        </p:spPr>
        <p:txBody>
          <a:bodyPr/>
          <a:lstStyle>
            <a:lvl1pPr marL="0" indent="0">
              <a:buNone/>
              <a:defRPr sz="1600" b="0" i="0">
                <a:latin typeface="Gill Sans Light" charset="0"/>
                <a:ea typeface="Gill Sans Light" charset="0"/>
                <a:cs typeface="Gill Sans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346512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a:off x="457200" y="915566"/>
            <a:ext cx="8229600" cy="3679057"/>
          </a:xfrm>
          <a:prstGeom prst="rect">
            <a:avLst/>
          </a:prstGeom>
        </p:spPr>
        <p:txBody>
          <a:bodyPr vert="eaVert"/>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7"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186978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956376" y="154781"/>
            <a:ext cx="730424" cy="3290888"/>
          </a:xfrm>
          <a:prstGeom prst="rect">
            <a:avLst/>
          </a:prstGeom>
        </p:spPr>
        <p:txBody>
          <a:bodyPr vert="eaVert"/>
          <a:lstStyle>
            <a:lvl1pPr>
              <a:defRPr sz="1400" b="0" i="0">
                <a:solidFill>
                  <a:schemeClr val="tx2"/>
                </a:solidFill>
                <a:latin typeface="Gill Sans Light" charset="0"/>
                <a:ea typeface="Gill Sans Light" charset="0"/>
                <a:cs typeface="Gill Sans Light" charset="0"/>
              </a:defRPr>
            </a:lvl1pPr>
          </a:lstStyle>
          <a:p>
            <a:r>
              <a:rPr lang="en-US"/>
              <a:t>Click to edit Master title style</a:t>
            </a:r>
            <a:endParaRPr lang="fr-CH"/>
          </a:p>
        </p:txBody>
      </p:sp>
      <p:sp>
        <p:nvSpPr>
          <p:cNvPr id="3" name="Espace réservé du texte vertical 2"/>
          <p:cNvSpPr>
            <a:spLocks noGrp="1"/>
          </p:cNvSpPr>
          <p:nvPr>
            <p:ph type="body" orient="vert" idx="1"/>
          </p:nvPr>
        </p:nvSpPr>
        <p:spPr>
          <a:xfrm>
            <a:off x="457200" y="154781"/>
            <a:ext cx="7355160" cy="3290888"/>
          </a:xfrm>
          <a:prstGeom prst="rect">
            <a:avLst/>
          </a:prstGeom>
        </p:spPr>
        <p:txBody>
          <a:bodyPr vert="eaVert"/>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3338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grpSp>
        <p:nvGrpSpPr>
          <p:cNvPr id="5" name="Group 4"/>
          <p:cNvGrpSpPr/>
          <p:nvPr userDrawn="1"/>
        </p:nvGrpSpPr>
        <p:grpSpPr>
          <a:xfrm>
            <a:off x="0" y="4515966"/>
            <a:ext cx="9144000" cy="627534"/>
            <a:chOff x="0" y="3723878"/>
            <a:chExt cx="9144000" cy="627534"/>
          </a:xfrm>
        </p:grpSpPr>
        <p:sp>
          <p:nvSpPr>
            <p:cNvPr id="3" name="Rectangle 2"/>
            <p:cNvSpPr/>
            <p:nvPr userDrawn="1"/>
          </p:nvSpPr>
          <p:spPr>
            <a:xfrm>
              <a:off x="0" y="3723878"/>
              <a:ext cx="9144000" cy="627534"/>
            </a:xfrm>
            <a:prstGeom prst="rect">
              <a:avLst/>
            </a:prstGeom>
            <a:solidFill>
              <a:srgbClr val="00B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tp://www.unige.ch/presse/charte/logos_unige/UNIGE/others/UNIGE_tout_blanc.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3809634"/>
              <a:ext cx="1224136" cy="44113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6758" y="4686300"/>
            <a:ext cx="839525" cy="3445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466255" y="4653013"/>
            <a:ext cx="2016224" cy="33855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FACULTÉ DE </a:t>
            </a:r>
            <a:r>
              <a:rPr lang="en-US" sz="800" b="1">
                <a:solidFill>
                  <a:schemeClr val="bg1"/>
                </a:solidFill>
                <a:latin typeface="Arial" charset="0"/>
                <a:ea typeface="Arial" charset="0"/>
                <a:cs typeface="Arial" charset="0"/>
              </a:rPr>
              <a:t>PSYCHOLOGIE </a:t>
            </a:r>
          </a:p>
          <a:p>
            <a:r>
              <a:rPr lang="en-US" sz="800" b="1" dirty="0">
                <a:solidFill>
                  <a:schemeClr val="bg1"/>
                </a:solidFill>
                <a:latin typeface="Arial" charset="0"/>
                <a:ea typeface="Arial" charset="0"/>
                <a:cs typeface="Arial" charset="0"/>
              </a:rPr>
              <a:t>ET DES SCIENCES DE L’EDUCATION</a:t>
            </a:r>
          </a:p>
        </p:txBody>
      </p:sp>
      <p:cxnSp>
        <p:nvCxnSpPr>
          <p:cNvPr id="11" name="Straight Connector 10"/>
          <p:cNvCxnSpPr/>
          <p:nvPr userDrawn="1"/>
        </p:nvCxnSpPr>
        <p:spPr>
          <a:xfrm flipV="1">
            <a:off x="2553905" y="4591306"/>
            <a:ext cx="0" cy="500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re 1"/>
          <p:cNvSpPr>
            <a:spLocks noGrp="1"/>
          </p:cNvSpPr>
          <p:nvPr>
            <p:ph type="title"/>
          </p:nvPr>
        </p:nvSpPr>
        <p:spPr>
          <a:xfrm>
            <a:off x="722313" y="1158479"/>
            <a:ext cx="7772400" cy="1021556"/>
          </a:xfrm>
          <a:prstGeom prst="rect">
            <a:avLst/>
          </a:prstGeom>
        </p:spPr>
        <p:txBody>
          <a:bodyPr anchor="t"/>
          <a:lstStyle>
            <a:lvl1pPr algn="l">
              <a:defRPr sz="4000" b="1" cap="all">
                <a:solidFill>
                  <a:srgbClr val="00B1AE"/>
                </a:solidFill>
              </a:defRPr>
            </a:lvl1pPr>
          </a:lstStyle>
          <a:p>
            <a:r>
              <a:rPr lang="en-US"/>
              <a:t>Click to edit Master title style</a:t>
            </a:r>
            <a:endParaRPr lang="fr-CH" dirty="0"/>
          </a:p>
        </p:txBody>
      </p:sp>
      <p:sp>
        <p:nvSpPr>
          <p:cNvPr id="1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461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30852"/>
            <a:ext cx="9144000" cy="612648"/>
          </a:xfrm>
          <a:prstGeom prst="rect">
            <a:avLst/>
          </a:prstGeom>
        </p:spPr>
      </p:pic>
      <p:pic>
        <p:nvPicPr>
          <p:cNvPr id="7" name="Picture 6"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6758" y="4686300"/>
            <a:ext cx="839525" cy="34450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flipV="1">
            <a:off x="2553905" y="4591306"/>
            <a:ext cx="0" cy="500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re 1"/>
          <p:cNvSpPr>
            <a:spLocks noGrp="1"/>
          </p:cNvSpPr>
          <p:nvPr>
            <p:ph type="title"/>
          </p:nvPr>
        </p:nvSpPr>
        <p:spPr>
          <a:xfrm>
            <a:off x="722313" y="1158479"/>
            <a:ext cx="7772400" cy="1021556"/>
          </a:xfrm>
          <a:prstGeom prst="rect">
            <a:avLst/>
          </a:prstGeom>
        </p:spPr>
        <p:txBody>
          <a:bodyPr anchor="t"/>
          <a:lstStyle>
            <a:lvl1pPr algn="l">
              <a:defRPr sz="4000" b="1" cap="all">
                <a:solidFill>
                  <a:srgbClr val="C5931F"/>
                </a:solidFill>
              </a:defRPr>
            </a:lvl1pPr>
          </a:lstStyle>
          <a:p>
            <a:r>
              <a:rPr lang="en-US"/>
              <a:t>Click to edit Master title style</a:t>
            </a:r>
            <a:endParaRPr lang="fr-CH" dirty="0"/>
          </a:p>
        </p:txBody>
      </p:sp>
      <p:sp>
        <p:nvSpPr>
          <p:cNvPr id="11"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extBox 11"/>
          <p:cNvSpPr txBox="1"/>
          <p:nvPr userDrawn="1"/>
        </p:nvSpPr>
        <p:spPr>
          <a:xfrm>
            <a:off x="466255" y="4653013"/>
            <a:ext cx="2016224" cy="33855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FACULTÉ DE </a:t>
            </a:r>
            <a:r>
              <a:rPr lang="en-US" sz="800" b="1">
                <a:solidFill>
                  <a:schemeClr val="bg1"/>
                </a:solidFill>
                <a:latin typeface="Arial" charset="0"/>
                <a:ea typeface="Arial" charset="0"/>
                <a:cs typeface="Arial" charset="0"/>
              </a:rPr>
              <a:t>PSYCHOLOGIE </a:t>
            </a:r>
          </a:p>
          <a:p>
            <a:r>
              <a:rPr lang="en-US" sz="800" b="1" dirty="0">
                <a:solidFill>
                  <a:schemeClr val="bg1"/>
                </a:solidFill>
                <a:latin typeface="Arial" charset="0"/>
                <a:ea typeface="Arial" charset="0"/>
                <a:cs typeface="Arial" charset="0"/>
              </a:rPr>
              <a:t>ET DES SCIENCES DE L’EDUCATION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30852"/>
            <a:ext cx="9144000" cy="612648"/>
          </a:xfrm>
          <a:prstGeom prst="rect">
            <a:avLst/>
          </a:prstGeom>
        </p:spPr>
      </p:pic>
      <p:sp>
        <p:nvSpPr>
          <p:cNvPr id="3" name="Titre 1"/>
          <p:cNvSpPr>
            <a:spLocks noGrp="1"/>
          </p:cNvSpPr>
          <p:nvPr>
            <p:ph type="title"/>
          </p:nvPr>
        </p:nvSpPr>
        <p:spPr>
          <a:xfrm>
            <a:off x="722313" y="1158479"/>
            <a:ext cx="7772400" cy="1021556"/>
          </a:xfrm>
          <a:prstGeom prst="rect">
            <a:avLst/>
          </a:prstGeom>
        </p:spPr>
        <p:txBody>
          <a:bodyPr anchor="t"/>
          <a:lstStyle>
            <a:lvl1pPr algn="l">
              <a:defRPr sz="4000" b="1" cap="all">
                <a:solidFill>
                  <a:srgbClr val="CD1366"/>
                </a:solidFill>
              </a:defRPr>
            </a:lvl1pPr>
          </a:lstStyle>
          <a:p>
            <a:r>
              <a:rPr lang="en-US"/>
              <a:t>Click to edit Master title style</a:t>
            </a:r>
            <a:endParaRPr lang="fr-CH" dirty="0"/>
          </a:p>
        </p:txBody>
      </p:sp>
      <p:sp>
        <p:nvSpPr>
          <p:cNvPr id="4"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20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
        <p:nvSpPr>
          <p:cNvPr id="3" name="Espace réservé du contenu 2"/>
          <p:cNvSpPr>
            <a:spLocks noGrp="1"/>
          </p:cNvSpPr>
          <p:nvPr>
            <p:ph idx="1"/>
          </p:nvPr>
        </p:nvSpPr>
        <p:spPr>
          <a:xfrm>
            <a:off x="457200" y="915566"/>
            <a:ext cx="8229600" cy="3679057"/>
          </a:xfrm>
          <a:prstGeom prst="rect">
            <a:avLst/>
          </a:prstGeom>
        </p:spPr>
        <p:txBody>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235552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a:prstGeom prst="rect">
            <a:avLst/>
          </a:prstGeom>
        </p:spPr>
        <p:txBody>
          <a:bodyPr anchor="t"/>
          <a:lstStyle>
            <a:lvl1pPr algn="l">
              <a:defRPr sz="2800" b="1" i="0" cap="all">
                <a:solidFill>
                  <a:schemeClr val="accent1"/>
                </a:solidFill>
                <a:latin typeface="Gill Sans SemiBold" charset="0"/>
                <a:ea typeface="Gill Sans SemiBold" charset="0"/>
                <a:cs typeface="Gill Sans SemiBold" charset="0"/>
              </a:defRPr>
            </a:lvl1pPr>
          </a:lstStyle>
          <a:p>
            <a:r>
              <a:rPr lang="en-US" dirty="0"/>
              <a:t>Click to edit Master title style</a:t>
            </a:r>
            <a:endParaRPr lang="fr-CH" dirty="0"/>
          </a:p>
        </p:txBody>
      </p:sp>
      <p:sp>
        <p:nvSpPr>
          <p:cNvPr id="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1800" b="0" i="0">
                <a:solidFill>
                  <a:schemeClr val="tx2"/>
                </a:solidFill>
                <a:latin typeface="Gill Sans" charset="0"/>
                <a:ea typeface="Gill Sans" charset="0"/>
                <a:cs typeface="Gill Sans"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117104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900113"/>
            <a:ext cx="4038600" cy="2545556"/>
          </a:xfrm>
          <a:prstGeom prst="rect">
            <a:avLst/>
          </a:prstGeom>
        </p:spPr>
        <p:txBody>
          <a:bodyPr/>
          <a:lstStyle>
            <a:lvl1pPr>
              <a:defRPr sz="2800" b="0" i="0">
                <a:latin typeface="Gill Sans Light" charset="0"/>
                <a:ea typeface="Gill Sans Light" charset="0"/>
                <a:cs typeface="Gill Sans Light" charset="0"/>
              </a:defRPr>
            </a:lvl1pPr>
            <a:lvl2pPr>
              <a:defRPr sz="2400" b="0" i="0">
                <a:latin typeface="Gill Sans Light" charset="0"/>
                <a:ea typeface="Gill Sans Light" charset="0"/>
                <a:cs typeface="Gill Sans Light" charset="0"/>
              </a:defRPr>
            </a:lvl2pPr>
            <a:lvl3pPr>
              <a:defRPr sz="2000" b="0" i="0">
                <a:latin typeface="Gill Sans Light" charset="0"/>
                <a:ea typeface="Gill Sans Light" charset="0"/>
                <a:cs typeface="Gill Sans Light" charset="0"/>
              </a:defRPr>
            </a:lvl3pPr>
            <a:lvl4pPr>
              <a:defRPr sz="1800" b="0" i="0">
                <a:latin typeface="Gill Sans Light" charset="0"/>
                <a:ea typeface="Gill Sans Light" charset="0"/>
                <a:cs typeface="Gill Sans Light" charset="0"/>
              </a:defRPr>
            </a:lvl4pPr>
            <a:lvl5pPr>
              <a:defRPr sz="1800" b="0" i="0">
                <a:latin typeface="Gill Sans Light" charset="0"/>
                <a:ea typeface="Gill Sans Light" charset="0"/>
                <a:cs typeface="Gill Sans Light" charset="0"/>
              </a:defRPr>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u contenu 3"/>
          <p:cNvSpPr>
            <a:spLocks noGrp="1"/>
          </p:cNvSpPr>
          <p:nvPr>
            <p:ph sz="half" idx="2"/>
          </p:nvPr>
        </p:nvSpPr>
        <p:spPr>
          <a:xfrm>
            <a:off x="4648200" y="900113"/>
            <a:ext cx="4038600" cy="2545556"/>
          </a:xfrm>
          <a:prstGeom prst="rect">
            <a:avLst/>
          </a:prstGeom>
        </p:spPr>
        <p:txBody>
          <a:bodyPr/>
          <a:lstStyle>
            <a:lvl1pPr>
              <a:defRPr sz="2800" b="0" i="0">
                <a:latin typeface="Gill Sans Light" charset="0"/>
                <a:ea typeface="Gill Sans Light" charset="0"/>
                <a:cs typeface="Gill Sans Light" charset="0"/>
              </a:defRPr>
            </a:lvl1pPr>
            <a:lvl2pPr>
              <a:defRPr sz="2400" b="0" i="0">
                <a:latin typeface="Gill Sans Light" charset="0"/>
                <a:ea typeface="Gill Sans Light" charset="0"/>
                <a:cs typeface="Gill Sans Light" charset="0"/>
              </a:defRPr>
            </a:lvl2pPr>
            <a:lvl3pPr>
              <a:defRPr sz="2000" b="0" i="0">
                <a:latin typeface="Gill Sans Light" charset="0"/>
                <a:ea typeface="Gill Sans Light" charset="0"/>
                <a:cs typeface="Gill Sans Light" charset="0"/>
              </a:defRPr>
            </a:lvl3pPr>
            <a:lvl4pPr>
              <a:defRPr sz="1800" b="0" i="0">
                <a:latin typeface="Gill Sans Light" charset="0"/>
                <a:ea typeface="Gill Sans Light" charset="0"/>
                <a:cs typeface="Gill Sans Light" charset="0"/>
              </a:defRPr>
            </a:lvl4pPr>
            <a:lvl5pPr>
              <a:defRPr sz="1800" b="0" i="0">
                <a:latin typeface="Gill Sans Light" charset="0"/>
                <a:ea typeface="Gill Sans Light" charset="0"/>
                <a:cs typeface="Gill Sans Light"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8"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274148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867792"/>
            <a:ext cx="4040188" cy="479822"/>
          </a:xfrm>
          <a:prstGeom prst="rect">
            <a:avLst/>
          </a:prstGeom>
        </p:spPr>
        <p:txBody>
          <a:bodyPr anchor="b"/>
          <a:lstStyle>
            <a:lvl1pPr marL="0" indent="0">
              <a:buNone/>
              <a:defRPr sz="2400" b="0" i="0">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Espace réservé du contenu 3"/>
          <p:cNvSpPr>
            <a:spLocks noGrp="1"/>
          </p:cNvSpPr>
          <p:nvPr>
            <p:ph sz="half" idx="2"/>
          </p:nvPr>
        </p:nvSpPr>
        <p:spPr>
          <a:xfrm>
            <a:off x="457200" y="1443856"/>
            <a:ext cx="4040188" cy="3150766"/>
          </a:xfrm>
          <a:prstGeom prst="rect">
            <a:avLst/>
          </a:prstGeom>
        </p:spPr>
        <p:txBody>
          <a:bodyPr/>
          <a:lstStyle>
            <a:lvl1pPr>
              <a:defRPr sz="2400" b="0" i="0">
                <a:latin typeface="Gill Sans Light" charset="0"/>
                <a:ea typeface="Gill Sans Light" charset="0"/>
                <a:cs typeface="Gill Sans Light" charset="0"/>
              </a:defRPr>
            </a:lvl1pPr>
            <a:lvl2pPr>
              <a:defRPr sz="2000" b="0" i="0">
                <a:latin typeface="Gill Sans Light" charset="0"/>
                <a:ea typeface="Gill Sans Light" charset="0"/>
                <a:cs typeface="Gill Sans Light" charset="0"/>
              </a:defRPr>
            </a:lvl2pPr>
            <a:lvl3pPr>
              <a:defRPr sz="1800" b="0" i="0">
                <a:latin typeface="Gill Sans Light" charset="0"/>
                <a:ea typeface="Gill Sans Light" charset="0"/>
                <a:cs typeface="Gill Sans Light" charset="0"/>
              </a:defRPr>
            </a:lvl3pPr>
            <a:lvl4pPr>
              <a:defRPr sz="1600" b="0" i="0">
                <a:latin typeface="Gill Sans Light" charset="0"/>
                <a:ea typeface="Gill Sans Light" charset="0"/>
                <a:cs typeface="Gill Sans Light" charset="0"/>
              </a:defRPr>
            </a:lvl4pPr>
            <a:lvl5pPr>
              <a:defRPr sz="1600" b="0" i="0">
                <a:latin typeface="Gill Sans Light" charset="0"/>
                <a:ea typeface="Gill Sans Light" charset="0"/>
                <a:cs typeface="Gill Sans Light"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Espace réservé du texte 4"/>
          <p:cNvSpPr>
            <a:spLocks noGrp="1"/>
          </p:cNvSpPr>
          <p:nvPr>
            <p:ph type="body" sz="quarter" idx="3"/>
          </p:nvPr>
        </p:nvSpPr>
        <p:spPr>
          <a:xfrm>
            <a:off x="4645026" y="867792"/>
            <a:ext cx="4041775" cy="479822"/>
          </a:xfrm>
          <a:prstGeom prst="rect">
            <a:avLst/>
          </a:prstGeom>
        </p:spPr>
        <p:txBody>
          <a:bodyPr anchor="b"/>
          <a:lstStyle>
            <a:lvl1pPr marL="0" indent="0">
              <a:buNone/>
              <a:defRPr sz="2400" b="0" i="0">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6" y="1443856"/>
            <a:ext cx="4041775" cy="3150766"/>
          </a:xfrm>
          <a:prstGeom prst="rect">
            <a:avLst/>
          </a:prstGeom>
        </p:spPr>
        <p:txBody>
          <a:bodyPr/>
          <a:lstStyle>
            <a:lvl1pPr>
              <a:defRPr sz="2400" b="0" i="0">
                <a:latin typeface="Gill Sans Light" charset="0"/>
                <a:ea typeface="Gill Sans Light" charset="0"/>
                <a:cs typeface="Gill Sans Light" charset="0"/>
              </a:defRPr>
            </a:lvl1pPr>
            <a:lvl2pPr>
              <a:defRPr sz="2000" b="0" i="0">
                <a:latin typeface="Gill Sans Light" charset="0"/>
                <a:ea typeface="Gill Sans Light" charset="0"/>
                <a:cs typeface="Gill Sans Light" charset="0"/>
              </a:defRPr>
            </a:lvl2pPr>
            <a:lvl3pPr>
              <a:defRPr sz="1800" b="0" i="0">
                <a:latin typeface="Gill Sans Light" charset="0"/>
                <a:ea typeface="Gill Sans Light" charset="0"/>
                <a:cs typeface="Gill Sans Light" charset="0"/>
              </a:defRPr>
            </a:lvl3pPr>
            <a:lvl4pPr>
              <a:defRPr sz="1600" b="0" i="0">
                <a:latin typeface="Gill Sans Light" charset="0"/>
                <a:ea typeface="Gill Sans Light" charset="0"/>
                <a:cs typeface="Gill Sans Light" charset="0"/>
              </a:defRPr>
            </a:lvl4pPr>
            <a:lvl5pPr>
              <a:defRPr sz="1600" b="0" i="0">
                <a:latin typeface="Gill Sans Light" charset="0"/>
                <a:ea typeface="Gill Sans Light" charset="0"/>
                <a:cs typeface="Gill Sans Light"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Espace réservé de la date 6"/>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8" name="Espace réservé du pied de page 7"/>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9" name="Espace réservé du numéro de diapositive 8"/>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10"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130611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4" name="Espace réservé du pied de page 3"/>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6"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140404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29568"/>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s://edutechwiki.unige.ch/fr/Formation-Tchad" TargetMode="Externa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ippa.uca.fr/medias/fichier/construire-alignement-pedagogique_1521620812892-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afeseo.ca/wp-content/uploads/2021/02/Taxonomie-cognitif-et-socio-affectif.pdf"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afeseo.ca/wp-content/uploads/2021/02/Taxonomie-cognitif-et-socio-affectif.pdf"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hyperlink" Target="https://ippa.uca.fr/medias/fichier/construire-alignement-pedagogique_1521620812892-pdf"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ippa.uca.fr/medias/fichier/construire-alignement-pedagogique_1521620812892-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afeseo.ca/wp-content/uploads/2021/02/Taxonomie-cognitif-et-socio-affectif.pdf"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www.editionsepisteme.org/open_access_download/16/3"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doi.org/10.55430/8015VA01" TargetMode="External"/><Relationship Id="rId5" Type="http://schemas.openxmlformats.org/officeDocument/2006/relationships/hyperlink" Target="https://designpedagogique.info/wp-content/uploads/2023/03/Design_pedagogique_canevas.pdf"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cpu.umontreal.ca/fileadmin/cpu/documents/enseignement-apprentissage/evaluation-apprentissages/evaluation-en-ligne/PrecisBonnesPratiquesEvaluationsADistance.pdf"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cpu.umontreal.ca/fileadmin/cpu/documents/enseignement-apprentissage/evaluation-apprentissages/evaluation-en-ligne/PrecisBonnesPratiquesEvaluationsADistance.pdf"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cpu.umontreal.ca/fileadmin/cpu/documents/enseignement-apprentissage/evaluation-apprentissages/evaluation-en-ligne/PrecisBonnesPratiquesEvaluationsADistance.pdf"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cpu.umontreal.ca/fileadmin/cpu/documents/enseignement-apprentissage/evaluation-apprentissages/evaluation-en-ligne/PrecisBonnesPratiquesEvaluationsADistance.pdf"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cpu.umontreal.ca/fileadmin/cpu/documents/enseignement-apprentissage/evaluation-apprentissages/evaluation-en-ligne/PrecisBonnesPratiquesEvaluationsADistance.pdf"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perspectivesssf.espaceweb.usherbrooke.ca/2019/06/01/alleger-le-stress-des-etudiantes-et-etudiants-en-adaptant-nos-pratiques-devaluation/"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fabriquerel.org/wp-content/uploads/evaluer-cours-hybride-UdeS-fabriqueREL.docx"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fabriquerel.org/wp-content/uploads/evaluer-cours-hybride-UdeS-fabriqueREL.docx" TargetMode="External"/><Relationship Id="rId7"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hyperlink" Target="https://enseigner.uqam.ca/bases/alignement-pedagogique/"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hyperlink" Target="https://fabriquerel.org/wp-content/uploads/evaluer-cours-hybride-UdeS-fabriqueREL.doc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s://ippa.uca.fr/medias/fichier/construire-alignement-pedagogique_1521620812892-pdf" TargetMode="Externa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ippa.uca.fr/medias/fichier/construire-alignement-pedagogique_1521620812892-pdf"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8" Type="http://schemas.openxmlformats.org/officeDocument/2006/relationships/hyperlink" Target="https://ciel.unige.ch/2023/04/learning-analytics-ou-comment-lire-les-traces-numeriques-pour-aider-les-etudiant-e-s-en-difficulte/" TargetMode="External"/><Relationship Id="rId3" Type="http://schemas.openxmlformats.org/officeDocument/2006/relationships/hyperlink" Target="https://www.podcastics.com/podcast/repensons-les-evaluations/" TargetMode="External"/><Relationship Id="rId7" Type="http://schemas.openxmlformats.org/officeDocument/2006/relationships/hyperlink" Target="https://www.cnfpt.fr/sites/default/files/guide_pratique_-_tutorat_a_distance.pdf" TargetMode="External"/><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hyperlink" Target="https://wiki.teluq.ca/wikitedia/index.php/%C3%89valuation_sommative" TargetMode="External"/><Relationship Id="rId5" Type="http://schemas.openxmlformats.org/officeDocument/2006/relationships/hyperlink" Target="https://wiki.teluq.ca/wikitedia/index.php/%C3%89valuation_formative" TargetMode="External"/><Relationship Id="rId10" Type="http://schemas.openxmlformats.org/officeDocument/2006/relationships/hyperlink" Target="https://miro.com/app/board/uXjVKXaSVFU=/" TargetMode="External"/><Relationship Id="rId4" Type="http://schemas.openxmlformats.org/officeDocument/2006/relationships/hyperlink" Target="https://wiki.teluq.ca/wikitedia/index.php/Evaluation_diagnostique" TargetMode="External"/><Relationship Id="rId9" Type="http://schemas.openxmlformats.org/officeDocument/2006/relationships/hyperlink" Target="https://enseigner.unil.ch/ressources/enseigner/prax-ia/"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esignpedagogique.info/wp-content/uploads/2023/03/Design_pedagogique_canevas.pdf"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enseigner.unil.ch/ressources/wp-content/uploads/20CSE_IN_A_NUTSHELL_03_Coherence_Peda.pdf"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hyperlink" Target="https://enseigner.unil.ch/ressources/document/comment-realiser-pas-a-pas-une-grille-devaluation-criteriee/" TargetMode="External"/><Relationship Id="rId3" Type="http://schemas.openxmlformats.org/officeDocument/2006/relationships/hyperlink" Target="https://www.enseigner.ulaval.ca/pedagogie/strategie-devaluation" TargetMode="External"/><Relationship Id="rId7" Type="http://schemas.openxmlformats.org/officeDocument/2006/relationships/hyperlink" Target="https://www.enseigner.ulaval.ca/pedagogie/methodes-devaluation" TargetMode="External"/><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hyperlink" Target="https://www.enseigner.ulaval.ca/pedagogie/planification-et-developpement-des-activites" TargetMode="External"/><Relationship Id="rId5" Type="http://schemas.openxmlformats.org/officeDocument/2006/relationships/hyperlink" Target="https://www.enseigner.ulaval.ca/pedagogie/objectifs-dapprentissage" TargetMode="External"/><Relationship Id="rId4" Type="http://schemas.openxmlformats.org/officeDocument/2006/relationships/hyperlink" Target="https://enseigner.unil.ch/ressources/document/choisir-ses-strategies-devalu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9i07bDJffA" TargetMode="External"/><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hyperlink" Target="https://www.enseigner.ulaval.ca/pedagogie/methodes-devalu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s://phdelirium.com/phd-cartoons/"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ippa.uca.fr/medias/fichier/construire-alignement-pedagogique_152162081289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013" y="845299"/>
            <a:ext cx="6715974" cy="1021556"/>
          </a:xfrm>
        </p:spPr>
        <p:txBody>
          <a:bodyPr>
            <a:noAutofit/>
          </a:bodyPr>
          <a:lstStyle/>
          <a:p>
            <a:pPr algn="ctr"/>
            <a:r>
              <a:rPr lang="fr-CH" sz="2800" cap="none" dirty="0">
                <a:solidFill>
                  <a:schemeClr val="accent6"/>
                </a:solidFill>
                <a:latin typeface="Berlin Sans FB Demi" panose="020E0802020502020306" pitchFamily="34" charset="0"/>
                <a:cs typeface="Arial" panose="020B0604020202020204" pitchFamily="34" charset="0"/>
              </a:rPr>
              <a:t>UE2 : Méthodes utilisées en ingénierie de formation numérique</a:t>
            </a:r>
            <a:endParaRPr lang="fr-FR" sz="2800" cap="none" dirty="0">
              <a:solidFill>
                <a:schemeClr val="accent6"/>
              </a:solidFill>
              <a:latin typeface="Berlin Sans FB Demi" panose="020E0802020502020306" pitchFamily="34" charset="0"/>
              <a:cs typeface="Arial" panose="020B0604020202020204" pitchFamily="34" charset="0"/>
            </a:endParaRPr>
          </a:p>
        </p:txBody>
      </p:sp>
      <p:sp>
        <p:nvSpPr>
          <p:cNvPr id="3" name="Text Placeholder 2"/>
          <p:cNvSpPr>
            <a:spLocks noGrp="1"/>
          </p:cNvSpPr>
          <p:nvPr>
            <p:ph type="body" idx="1"/>
          </p:nvPr>
        </p:nvSpPr>
        <p:spPr>
          <a:xfrm>
            <a:off x="685800" y="2386532"/>
            <a:ext cx="7772400" cy="648072"/>
          </a:xfrm>
        </p:spPr>
        <p:txBody>
          <a:bodyPr/>
          <a:lstStyle/>
          <a:p>
            <a:pPr algn="ctr"/>
            <a:r>
              <a:rPr lang="fr-CH" sz="2400" dirty="0">
                <a:solidFill>
                  <a:schemeClr val="tx1"/>
                </a:solidFill>
                <a:latin typeface="Berlin Sans FB" panose="020E0602020502020306" pitchFamily="34" charset="0"/>
                <a:ea typeface="Gill Sans" charset="0"/>
                <a:cs typeface="Gill Sans" charset="0"/>
              </a:rPr>
              <a:t>Objectif 2: Planifier l’évaluation des apprentissages</a:t>
            </a:r>
          </a:p>
        </p:txBody>
      </p:sp>
      <p:sp>
        <p:nvSpPr>
          <p:cNvPr id="5" name="Rectangle 4">
            <a:extLst>
              <a:ext uri="{FF2B5EF4-FFF2-40B4-BE49-F238E27FC236}">
                <a16:creationId xmlns:a16="http://schemas.microsoft.com/office/drawing/2014/main" id="{01E9261F-CB82-4BC6-A362-704AB7629DE8}"/>
              </a:ext>
            </a:extLst>
          </p:cNvPr>
          <p:cNvSpPr/>
          <p:nvPr/>
        </p:nvSpPr>
        <p:spPr>
          <a:xfrm>
            <a:off x="3578769" y="3291830"/>
            <a:ext cx="1986461" cy="1549142"/>
          </a:xfrm>
          <a:prstGeom prst="rect">
            <a:avLst/>
          </a:prstGeom>
        </p:spPr>
        <p:txBody>
          <a:bodyPr wrap="square">
            <a:spAutoFit/>
          </a:bodyPr>
          <a:lstStyle/>
          <a:p>
            <a:pPr algn="ctr"/>
            <a:r>
              <a:rPr lang="fr-CH" dirty="0">
                <a:latin typeface="Berlin Sans FB" panose="020E0602020502020306" pitchFamily="34" charset="0"/>
              </a:rPr>
              <a:t>Présentation</a:t>
            </a:r>
          </a:p>
          <a:p>
            <a:pPr algn="ctr"/>
            <a:r>
              <a:rPr lang="fr-CH" dirty="0">
                <a:latin typeface="Berlin Sans FB" panose="020E0602020502020306" pitchFamily="34" charset="0"/>
              </a:rPr>
              <a:t> </a:t>
            </a:r>
          </a:p>
          <a:p>
            <a:pPr algn="ctr"/>
            <a:r>
              <a:rPr lang="fr-CH" baseline="30000" dirty="0">
                <a:solidFill>
                  <a:schemeClr val="tx2"/>
                </a:solidFill>
                <a:latin typeface="Berlin Sans FB" panose="020E0602020502020306" pitchFamily="34" charset="0"/>
              </a:rPr>
              <a:t>Yannick Nleme Ze</a:t>
            </a:r>
          </a:p>
          <a:p>
            <a:pPr algn="ctr"/>
            <a:r>
              <a:rPr lang="fr-CH" baseline="30000" dirty="0">
                <a:solidFill>
                  <a:schemeClr val="tx2"/>
                </a:solidFill>
                <a:latin typeface="Berlin Sans FB" panose="020E0602020502020306" pitchFamily="34" charset="0"/>
              </a:rPr>
              <a:t>Barbara Class</a:t>
            </a:r>
          </a:p>
          <a:p>
            <a:pPr algn="ctr"/>
            <a:r>
              <a:rPr lang="fr-CH" baseline="30000" dirty="0">
                <a:solidFill>
                  <a:schemeClr val="tx2"/>
                </a:solidFill>
                <a:latin typeface="Berlin Sans FB" panose="020E0602020502020306" pitchFamily="34" charset="0"/>
              </a:rPr>
              <a:t>12.12.2024</a:t>
            </a:r>
          </a:p>
          <a:p>
            <a:pPr algn="ctr"/>
            <a:r>
              <a:rPr lang="fr-CH" baseline="30000" dirty="0">
                <a:solidFill>
                  <a:schemeClr val="tx2"/>
                </a:solidFill>
                <a:latin typeface="Berlin Sans FB" panose="020E0602020502020306" pitchFamily="34" charset="0"/>
                <a:hlinkClick r:id="rId2"/>
              </a:rPr>
              <a:t>EduNumCT</a:t>
            </a:r>
            <a:endParaRPr lang="fr-CH" baseline="30000" dirty="0">
              <a:solidFill>
                <a:schemeClr val="tx2"/>
              </a:solidFill>
              <a:latin typeface="Berlin Sans FB" panose="020E0602020502020306" pitchFamily="34" charset="0"/>
            </a:endParaRPr>
          </a:p>
          <a:p>
            <a:pPr algn="ctr"/>
            <a:endParaRPr lang="fr-FR" sz="1600" baseline="30000" dirty="0">
              <a:solidFill>
                <a:schemeClr val="tx2"/>
              </a:solidFill>
              <a:latin typeface="Berlin Sans FB" panose="020E0602020502020306" pitchFamily="34" charset="0"/>
            </a:endParaRPr>
          </a:p>
        </p:txBody>
      </p:sp>
      <p:pic>
        <p:nvPicPr>
          <p:cNvPr id="6" name="Graphique 5">
            <a:hlinkClick r:id="rId3"/>
            <a:extLst>
              <a:ext uri="{FF2B5EF4-FFF2-40B4-BE49-F238E27FC236}">
                <a16:creationId xmlns:a16="http://schemas.microsoft.com/office/drawing/2014/main" id="{FF61F166-CC78-44AE-B94D-7F9D36D064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88243" y="4147971"/>
            <a:ext cx="858455" cy="300460"/>
          </a:xfrm>
          <a:prstGeom prst="rect">
            <a:avLst/>
          </a:prstGeom>
        </p:spPr>
      </p:pic>
    </p:spTree>
    <p:extLst>
      <p:ext uri="{BB962C8B-B14F-4D97-AF65-F5344CB8AC3E}">
        <p14:creationId xmlns:p14="http://schemas.microsoft.com/office/powerpoint/2010/main" val="144996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10</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Une mise en œuvre en 6 étapes</a:t>
            </a:r>
            <a:endParaRPr lang="fr-FR" altLang="ko-KR" sz="2800" dirty="0">
              <a:solidFill>
                <a:schemeClr val="accent6"/>
              </a:solidFill>
              <a:latin typeface="Berlin Sans FB Demi" panose="020E0802020502020306" pitchFamily="34" charset="0"/>
            </a:endParaRPr>
          </a:p>
        </p:txBody>
      </p:sp>
      <p:sp>
        <p:nvSpPr>
          <p:cNvPr id="7" name="Rectangle 6">
            <a:extLst>
              <a:ext uri="{FF2B5EF4-FFF2-40B4-BE49-F238E27FC236}">
                <a16:creationId xmlns:a16="http://schemas.microsoft.com/office/drawing/2014/main" id="{758082E9-1826-4D35-9A8F-DEF7627DE7F4}"/>
              </a:ext>
            </a:extLst>
          </p:cNvPr>
          <p:cNvSpPr/>
          <p:nvPr/>
        </p:nvSpPr>
        <p:spPr>
          <a:xfrm>
            <a:off x="941523" y="1352029"/>
            <a:ext cx="7039272" cy="3376630"/>
          </a:xfrm>
          <a:prstGeom prst="rect">
            <a:avLst/>
          </a:prstGeom>
        </p:spPr>
        <p:txBody>
          <a:bodyPr wrap="square">
            <a:spAutoFit/>
          </a:bodyPr>
          <a:lstStyle/>
          <a:p>
            <a:pPr marL="285750" lvl="0" indent="-285750" algn="just" eaLnBrk="0" fontAlgn="base" hangingPunct="0">
              <a:lnSpc>
                <a:spcPct val="150000"/>
              </a:lnSpc>
              <a:spcBef>
                <a:spcPct val="0"/>
              </a:spcBef>
              <a:spcAft>
                <a:spcPct val="0"/>
              </a:spcAft>
              <a:buFont typeface="Arial" panose="020B0604020202020204" pitchFamily="34" charset="0"/>
              <a:buChar char="•"/>
            </a:pPr>
            <a:r>
              <a:rPr lang="fr-FR" altLang="fr-FR" sz="1600" b="1" dirty="0">
                <a:latin typeface="Tw Cen MT" panose="020B0602020104020603" pitchFamily="34" charset="0"/>
              </a:rPr>
              <a:t>L'importance des objectifs d'apprentissage clairs, spécifiques et mesurables</a:t>
            </a:r>
            <a:endParaRPr lang="fr-FR" altLang="fr-FR" sz="1600" dirty="0">
              <a:latin typeface="Tw Cen MT" panose="020B0602020104020603" pitchFamily="34" charset="0"/>
            </a:endParaRPr>
          </a:p>
          <a:p>
            <a:pPr marL="742950" lvl="1" indent="-285750" algn="just" eaLnBrk="0" fontAlgn="base" hangingPunct="0">
              <a:lnSpc>
                <a:spcPct val="150000"/>
              </a:lnSpc>
              <a:spcBef>
                <a:spcPct val="0"/>
              </a:spcBef>
              <a:spcAft>
                <a:spcPct val="0"/>
              </a:spcAft>
              <a:buFont typeface="Arial" panose="020B0604020202020204" pitchFamily="34" charset="0"/>
              <a:buChar char="•"/>
            </a:pPr>
            <a:r>
              <a:rPr lang="fr-CH" altLang="fr-FR" sz="1600" dirty="0">
                <a:latin typeface="Tw Cen MT" panose="020B0602020104020603" pitchFamily="34" charset="0"/>
              </a:rPr>
              <a:t>Ils aident </a:t>
            </a:r>
            <a:r>
              <a:rPr lang="fr-CH" altLang="fr-FR" sz="1600" b="1" dirty="0">
                <a:latin typeface="Tw Cen MT" panose="020B0602020104020603" pitchFamily="34" charset="0"/>
              </a:rPr>
              <a:t>les enseignants </a:t>
            </a:r>
            <a:r>
              <a:rPr lang="fr-CH" altLang="fr-FR" sz="1600" dirty="0">
                <a:latin typeface="Tw Cen MT" panose="020B0602020104020603" pitchFamily="34" charset="0"/>
              </a:rPr>
              <a:t>à déterminer quelles connaissances, compétences et attitudes les étudiants doivent acquérir d'ici la fin du cours.</a:t>
            </a:r>
          </a:p>
          <a:p>
            <a:pPr marL="742950" lvl="1" indent="-285750" algn="just" eaLnBrk="0" fontAlgn="base" hangingPunct="0">
              <a:lnSpc>
                <a:spcPct val="150000"/>
              </a:lnSpc>
              <a:spcBef>
                <a:spcPct val="0"/>
              </a:spcBef>
              <a:spcAft>
                <a:spcPct val="0"/>
              </a:spcAft>
              <a:buFont typeface="Arial" panose="020B0604020202020204" pitchFamily="34" charset="0"/>
              <a:buChar char="•"/>
            </a:pPr>
            <a:r>
              <a:rPr lang="fr-CH" altLang="fr-FR" sz="1600" dirty="0">
                <a:latin typeface="Tw Cen MT" panose="020B0602020104020603" pitchFamily="34" charset="0"/>
              </a:rPr>
              <a:t>Ils permettent </a:t>
            </a:r>
            <a:r>
              <a:rPr lang="fr-CH" altLang="fr-FR" sz="1600" b="1" dirty="0">
                <a:latin typeface="Tw Cen MT" panose="020B0602020104020603" pitchFamily="34" charset="0"/>
              </a:rPr>
              <a:t>aux étudiants </a:t>
            </a:r>
            <a:r>
              <a:rPr lang="fr-CH" altLang="fr-FR" sz="1600" dirty="0">
                <a:latin typeface="Tw Cen MT" panose="020B0602020104020603" pitchFamily="34" charset="0"/>
              </a:rPr>
              <a:t>de comprendre exactement ce qu’ils doivent apprendre et à quel niveau de compétence.</a:t>
            </a:r>
          </a:p>
          <a:p>
            <a:pPr marL="742950" lvl="1" indent="-285750" algn="just" eaLnBrk="0" fontAlgn="base" hangingPunct="0">
              <a:lnSpc>
                <a:spcPct val="150000"/>
              </a:lnSpc>
              <a:spcBef>
                <a:spcPct val="0"/>
              </a:spcBef>
              <a:spcAft>
                <a:spcPct val="0"/>
              </a:spcAft>
              <a:buFont typeface="Arial" panose="020B0604020202020204" pitchFamily="34" charset="0"/>
              <a:buChar char="•"/>
            </a:pPr>
            <a:r>
              <a:rPr lang="fr-CH" altLang="fr-FR" sz="1600" dirty="0">
                <a:latin typeface="Tw Cen MT" panose="020B0602020104020603" pitchFamily="34" charset="0"/>
              </a:rPr>
              <a:t>Ils définissent ce qui doit être </a:t>
            </a:r>
            <a:r>
              <a:rPr lang="fr-CH" altLang="fr-FR" sz="1600" b="1" dirty="0">
                <a:latin typeface="Tw Cen MT" panose="020B0602020104020603" pitchFamily="34" charset="0"/>
              </a:rPr>
              <a:t>évalué </a:t>
            </a:r>
            <a:r>
              <a:rPr lang="fr-CH" altLang="fr-FR" sz="1600" dirty="0">
                <a:latin typeface="Tw Cen MT" panose="020B0602020104020603" pitchFamily="34" charset="0"/>
              </a:rPr>
              <a:t>et à quel degré de profondeur.</a:t>
            </a:r>
          </a:p>
          <a:p>
            <a:pPr marL="285750" lvl="0" indent="-285750" algn="just" eaLnBrk="0" fontAlgn="base" hangingPunct="0">
              <a:lnSpc>
                <a:spcPct val="150000"/>
              </a:lnSpc>
              <a:spcBef>
                <a:spcPct val="0"/>
              </a:spcBef>
              <a:spcAft>
                <a:spcPct val="0"/>
              </a:spcAft>
              <a:buFont typeface="Arial" panose="020B0604020202020204" pitchFamily="34" charset="0"/>
              <a:buChar char="•"/>
            </a:pPr>
            <a:r>
              <a:rPr lang="fr-FR" altLang="fr-FR" sz="1600" b="1" dirty="0">
                <a:latin typeface="Tw Cen MT" panose="020B0602020104020603" pitchFamily="34" charset="0"/>
              </a:rPr>
              <a:t>Taxonomie de Bloom : Classifier les objectifs</a:t>
            </a:r>
            <a:endParaRPr lang="fr-FR" altLang="fr-FR" sz="1600" dirty="0">
              <a:latin typeface="Tw Cen MT" panose="020B0602020104020603" pitchFamily="34" charset="0"/>
            </a:endParaRPr>
          </a:p>
          <a:p>
            <a:pPr marL="742950" lvl="1" indent="-285750" algn="just" eaLnBrk="0" fontAlgn="base" hangingPunct="0">
              <a:lnSpc>
                <a:spcPct val="150000"/>
              </a:lnSpc>
              <a:spcBef>
                <a:spcPct val="0"/>
              </a:spcBef>
              <a:spcAft>
                <a:spcPct val="0"/>
              </a:spcAft>
              <a:buFont typeface="Arial" panose="020B0604020202020204" pitchFamily="34" charset="0"/>
              <a:buChar char="•"/>
            </a:pPr>
            <a:r>
              <a:rPr lang="fr-FR" altLang="fr-FR" sz="1600" dirty="0">
                <a:latin typeface="Tw Cen MT" panose="020B0602020104020603" pitchFamily="34" charset="0"/>
              </a:rPr>
              <a:t>Niveaux cognitifs : Connaissance, compréhension, application, analyse, évaluation, création.</a:t>
            </a:r>
          </a:p>
        </p:txBody>
      </p:sp>
      <p:sp>
        <p:nvSpPr>
          <p:cNvPr id="8" name="Rectangle 7">
            <a:extLst>
              <a:ext uri="{FF2B5EF4-FFF2-40B4-BE49-F238E27FC236}">
                <a16:creationId xmlns:a16="http://schemas.microsoft.com/office/drawing/2014/main" id="{AC01B6D4-1BEF-4B83-822E-132A75EDED93}"/>
              </a:ext>
            </a:extLst>
          </p:cNvPr>
          <p:cNvSpPr/>
          <p:nvPr/>
        </p:nvSpPr>
        <p:spPr>
          <a:xfrm>
            <a:off x="391365" y="854976"/>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Etape 1 : </a:t>
            </a:r>
            <a:r>
              <a:rPr lang="fr-CH" dirty="0">
                <a:latin typeface="Berlin Sans FB" panose="020E0602020502020306" pitchFamily="34" charset="0"/>
                <a:ea typeface="Arial Unicode MS"/>
              </a:rPr>
              <a:t>définition des objectifs et sous-objectifs, mais aussi des compétences </a:t>
            </a:r>
          </a:p>
        </p:txBody>
      </p:sp>
      <p:sp>
        <p:nvSpPr>
          <p:cNvPr id="2" name="Rectangle 1">
            <a:extLst>
              <a:ext uri="{FF2B5EF4-FFF2-40B4-BE49-F238E27FC236}">
                <a16:creationId xmlns:a16="http://schemas.microsoft.com/office/drawing/2014/main" id="{CA7F3EB4-7700-EF9E-FE5F-F06CAF0F7A9D}"/>
              </a:ext>
            </a:extLst>
          </p:cNvPr>
          <p:cNvSpPr/>
          <p:nvPr/>
        </p:nvSpPr>
        <p:spPr>
          <a:xfrm>
            <a:off x="2051720" y="4691919"/>
            <a:ext cx="5607054" cy="400110"/>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a:t>
            </a:r>
          </a:p>
          <a:p>
            <a:r>
              <a:rPr lang="fr-CH" sz="1000" dirty="0">
                <a:latin typeface="Tw Cen MT" panose="020B0602020104020603" pitchFamily="34" charset="0"/>
                <a:hlinkClick r:id="rId4"/>
              </a:rPr>
              <a:t>https://ippa.uca.fr/medias/fichier/construire-alignement-pedagogique_1521620812892-pdf</a:t>
            </a:r>
            <a:r>
              <a:rPr lang="fr-CH" sz="1000" dirty="0">
                <a:latin typeface="Tw Cen MT" panose="020B0602020104020603" pitchFamily="34" charset="0"/>
              </a:rPr>
              <a:t> </a:t>
            </a:r>
          </a:p>
        </p:txBody>
      </p:sp>
    </p:spTree>
    <p:extLst>
      <p:ext uri="{BB962C8B-B14F-4D97-AF65-F5344CB8AC3E}">
        <p14:creationId xmlns:p14="http://schemas.microsoft.com/office/powerpoint/2010/main" val="3875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11</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27784" y="208300"/>
            <a:ext cx="605901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endParaRPr lang="fr-FR" altLang="ko-KR" sz="2800" dirty="0">
              <a:solidFill>
                <a:schemeClr val="accent6"/>
              </a:solidFill>
              <a:latin typeface="Berlin Sans FB" panose="020E0602020502020306" pitchFamily="34" charset="0"/>
            </a:endParaRPr>
          </a:p>
        </p:txBody>
      </p:sp>
      <p:grpSp>
        <p:nvGrpSpPr>
          <p:cNvPr id="9" name="Groupe 8">
            <a:extLst>
              <a:ext uri="{FF2B5EF4-FFF2-40B4-BE49-F238E27FC236}">
                <a16:creationId xmlns:a16="http://schemas.microsoft.com/office/drawing/2014/main" id="{EB706EBA-5F5A-49AB-BF76-E164451BDB52}"/>
              </a:ext>
            </a:extLst>
          </p:cNvPr>
          <p:cNvGrpSpPr/>
          <p:nvPr/>
        </p:nvGrpSpPr>
        <p:grpSpPr>
          <a:xfrm>
            <a:off x="1659647" y="1213715"/>
            <a:ext cx="5611365" cy="3923694"/>
            <a:chOff x="1659647" y="1265637"/>
            <a:chExt cx="5611365" cy="3923694"/>
          </a:xfrm>
        </p:grpSpPr>
        <p:pic>
          <p:nvPicPr>
            <p:cNvPr id="6" name="Image 5">
              <a:extLst>
                <a:ext uri="{FF2B5EF4-FFF2-40B4-BE49-F238E27FC236}">
                  <a16:creationId xmlns:a16="http://schemas.microsoft.com/office/drawing/2014/main" id="{F628C22A-B327-4139-BC77-95A28DD1D766}"/>
                </a:ext>
              </a:extLst>
            </p:cNvPr>
            <p:cNvPicPr>
              <a:picLocks noChangeAspect="1"/>
            </p:cNvPicPr>
            <p:nvPr/>
          </p:nvPicPr>
          <p:blipFill>
            <a:blip r:embed="rId4"/>
            <a:stretch>
              <a:fillRect/>
            </a:stretch>
          </p:blipFill>
          <p:spPr>
            <a:xfrm>
              <a:off x="1659647" y="1265637"/>
              <a:ext cx="5611365" cy="3509223"/>
            </a:xfrm>
            <a:prstGeom prst="rect">
              <a:avLst/>
            </a:prstGeom>
          </p:spPr>
        </p:pic>
        <p:pic>
          <p:nvPicPr>
            <p:cNvPr id="8" name="Image 7">
              <a:extLst>
                <a:ext uri="{FF2B5EF4-FFF2-40B4-BE49-F238E27FC236}">
                  <a16:creationId xmlns:a16="http://schemas.microsoft.com/office/drawing/2014/main" id="{E061E323-A4C4-4935-8256-4FEC9A40DBA7}"/>
                </a:ext>
              </a:extLst>
            </p:cNvPr>
            <p:cNvPicPr>
              <a:picLocks noChangeAspect="1"/>
            </p:cNvPicPr>
            <p:nvPr/>
          </p:nvPicPr>
          <p:blipFill rotWithShape="1">
            <a:blip r:embed="rId5"/>
            <a:srcRect b="25574"/>
            <a:stretch/>
          </p:blipFill>
          <p:spPr>
            <a:xfrm>
              <a:off x="1915913" y="4768528"/>
              <a:ext cx="5346759" cy="420803"/>
            </a:xfrm>
            <a:prstGeom prst="rect">
              <a:avLst/>
            </a:prstGeom>
          </p:spPr>
        </p:pic>
      </p:grpSp>
      <p:sp>
        <p:nvSpPr>
          <p:cNvPr id="11" name="Rectangle 10">
            <a:extLst>
              <a:ext uri="{FF2B5EF4-FFF2-40B4-BE49-F238E27FC236}">
                <a16:creationId xmlns:a16="http://schemas.microsoft.com/office/drawing/2014/main" id="{B579D207-D4E9-42FC-A302-AD1DAEFA4C04}"/>
              </a:ext>
            </a:extLst>
          </p:cNvPr>
          <p:cNvSpPr/>
          <p:nvPr/>
        </p:nvSpPr>
        <p:spPr>
          <a:xfrm>
            <a:off x="7402031" y="4249787"/>
            <a:ext cx="1741969" cy="461665"/>
          </a:xfrm>
          <a:prstGeom prst="rect">
            <a:avLst/>
          </a:prstGeom>
        </p:spPr>
        <p:txBody>
          <a:bodyPr wrap="square">
            <a:spAutoFit/>
          </a:bodyPr>
          <a:lstStyle/>
          <a:p>
            <a:r>
              <a:rPr lang="fr-CH" sz="800" dirty="0"/>
              <a:t>Source: </a:t>
            </a:r>
            <a:r>
              <a:rPr lang="fr-CH" sz="800" dirty="0">
                <a:hlinkClick r:id="rId6"/>
              </a:rPr>
              <a:t>https://afeseo.ca/wp-content/uploads/2021/02/Taxonomie-cognitif-et-socio-affectif.pdf</a:t>
            </a:r>
            <a:r>
              <a:rPr lang="fr-CH" sz="800" dirty="0"/>
              <a:t> </a:t>
            </a:r>
          </a:p>
        </p:txBody>
      </p:sp>
      <p:sp>
        <p:nvSpPr>
          <p:cNvPr id="10" name="제목 3">
            <a:extLst>
              <a:ext uri="{FF2B5EF4-FFF2-40B4-BE49-F238E27FC236}">
                <a16:creationId xmlns:a16="http://schemas.microsoft.com/office/drawing/2014/main" id="{D539A4DB-BD66-46A5-8E16-01C669CFC315}"/>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Etape 1</a:t>
            </a:r>
            <a:endParaRPr lang="fr-FR" altLang="ko-KR" sz="2800" dirty="0">
              <a:solidFill>
                <a:schemeClr val="accent6"/>
              </a:solidFill>
              <a:latin typeface="Berlin Sans FB Demi" panose="020E0802020502020306" pitchFamily="34" charset="0"/>
            </a:endParaRPr>
          </a:p>
        </p:txBody>
      </p:sp>
      <p:sp>
        <p:nvSpPr>
          <p:cNvPr id="2" name="Rectangle 1">
            <a:extLst>
              <a:ext uri="{FF2B5EF4-FFF2-40B4-BE49-F238E27FC236}">
                <a16:creationId xmlns:a16="http://schemas.microsoft.com/office/drawing/2014/main" id="{A472CF07-F48D-4CD3-B57C-4C4AF1934EEA}"/>
              </a:ext>
            </a:extLst>
          </p:cNvPr>
          <p:cNvSpPr/>
          <p:nvPr/>
        </p:nvSpPr>
        <p:spPr>
          <a:xfrm>
            <a:off x="1659647" y="1419622"/>
            <a:ext cx="5603025" cy="208823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a:extLst>
              <a:ext uri="{FF2B5EF4-FFF2-40B4-BE49-F238E27FC236}">
                <a16:creationId xmlns:a16="http://schemas.microsoft.com/office/drawing/2014/main" id="{305E32ED-3FE0-4827-9CB2-F2B8D9FED9A7}"/>
              </a:ext>
            </a:extLst>
          </p:cNvPr>
          <p:cNvSpPr/>
          <p:nvPr/>
        </p:nvSpPr>
        <p:spPr>
          <a:xfrm>
            <a:off x="391365" y="837629"/>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Etape 1 : </a:t>
            </a:r>
            <a:r>
              <a:rPr lang="fr-CH" dirty="0">
                <a:latin typeface="Berlin Sans FB" panose="020E0602020502020306" pitchFamily="34" charset="0"/>
                <a:ea typeface="Arial Unicode MS"/>
              </a:rPr>
              <a:t>définition des objectifs et sous-objectifs, mais aussi des compétences </a:t>
            </a:r>
          </a:p>
        </p:txBody>
      </p:sp>
    </p:spTree>
    <p:extLst>
      <p:ext uri="{BB962C8B-B14F-4D97-AF65-F5344CB8AC3E}">
        <p14:creationId xmlns:p14="http://schemas.microsoft.com/office/powerpoint/2010/main" val="300478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12</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Etape 2</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432048" y="839402"/>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Etape 2 : </a:t>
            </a:r>
            <a:r>
              <a:rPr lang="fr-CH" dirty="0">
                <a:latin typeface="Berlin Sans FB" panose="020E0602020502020306" pitchFamily="34" charset="0"/>
                <a:ea typeface="Arial Unicode MS"/>
              </a:rPr>
              <a:t>choix de méthodes pédagogiques en fonction des objectifs </a:t>
            </a:r>
          </a:p>
        </p:txBody>
      </p:sp>
      <p:sp>
        <p:nvSpPr>
          <p:cNvPr id="10" name="Rectangle 9">
            <a:extLst>
              <a:ext uri="{FF2B5EF4-FFF2-40B4-BE49-F238E27FC236}">
                <a16:creationId xmlns:a16="http://schemas.microsoft.com/office/drawing/2014/main" id="{A4E631D6-BE7D-456A-87D4-2C4067EAA133}"/>
              </a:ext>
            </a:extLst>
          </p:cNvPr>
          <p:cNvSpPr/>
          <p:nvPr/>
        </p:nvSpPr>
        <p:spPr>
          <a:xfrm>
            <a:off x="2672915" y="4873728"/>
            <a:ext cx="3798168" cy="246221"/>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 </a:t>
            </a:r>
          </a:p>
        </p:txBody>
      </p:sp>
      <p:pic>
        <p:nvPicPr>
          <p:cNvPr id="9" name="Image 8">
            <a:extLst>
              <a:ext uri="{FF2B5EF4-FFF2-40B4-BE49-F238E27FC236}">
                <a16:creationId xmlns:a16="http://schemas.microsoft.com/office/drawing/2014/main" id="{9185B718-C18A-4E99-A982-6502F438D93F}"/>
              </a:ext>
            </a:extLst>
          </p:cNvPr>
          <p:cNvPicPr>
            <a:picLocks noChangeAspect="1"/>
          </p:cNvPicPr>
          <p:nvPr/>
        </p:nvPicPr>
        <p:blipFill>
          <a:blip r:embed="rId4"/>
          <a:stretch>
            <a:fillRect/>
          </a:stretch>
        </p:blipFill>
        <p:spPr>
          <a:xfrm>
            <a:off x="2195736" y="1383869"/>
            <a:ext cx="5008699" cy="3761435"/>
          </a:xfrm>
          <a:prstGeom prst="rect">
            <a:avLst/>
          </a:prstGeom>
        </p:spPr>
      </p:pic>
      <p:sp>
        <p:nvSpPr>
          <p:cNvPr id="11" name="Rectangle 10">
            <a:extLst>
              <a:ext uri="{FF2B5EF4-FFF2-40B4-BE49-F238E27FC236}">
                <a16:creationId xmlns:a16="http://schemas.microsoft.com/office/drawing/2014/main" id="{D5D9C4E6-563A-418C-9086-443E7907A873}"/>
              </a:ext>
            </a:extLst>
          </p:cNvPr>
          <p:cNvSpPr/>
          <p:nvPr/>
        </p:nvSpPr>
        <p:spPr>
          <a:xfrm>
            <a:off x="7236296" y="4222795"/>
            <a:ext cx="1731827" cy="461665"/>
          </a:xfrm>
          <a:prstGeom prst="rect">
            <a:avLst/>
          </a:prstGeom>
        </p:spPr>
        <p:txBody>
          <a:bodyPr wrap="square">
            <a:spAutoFit/>
          </a:bodyPr>
          <a:lstStyle/>
          <a:p>
            <a:r>
              <a:rPr lang="fr-CH" sz="800" dirty="0"/>
              <a:t>Source: </a:t>
            </a:r>
            <a:r>
              <a:rPr lang="fr-CH" sz="800" dirty="0">
                <a:hlinkClick r:id="rId5"/>
              </a:rPr>
              <a:t>https://afeseo.ca/wp-content/uploads/2021/02/Taxonomie-cognitif-et-socio-affectif.pdf</a:t>
            </a:r>
            <a:r>
              <a:rPr lang="fr-CH" sz="800" dirty="0"/>
              <a:t> </a:t>
            </a:r>
          </a:p>
        </p:txBody>
      </p:sp>
    </p:spTree>
    <p:extLst>
      <p:ext uri="{BB962C8B-B14F-4D97-AF65-F5344CB8AC3E}">
        <p14:creationId xmlns:p14="http://schemas.microsoft.com/office/powerpoint/2010/main" val="274163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13</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Etape 3</a:t>
            </a:r>
            <a:endParaRPr lang="fr-FR" altLang="ko-KR" sz="2800" dirty="0">
              <a:solidFill>
                <a:schemeClr val="accent6"/>
              </a:solidFill>
              <a:latin typeface="Berlin Sans FB Demi" panose="020E0802020502020306" pitchFamily="34" charset="0"/>
            </a:endParaRPr>
          </a:p>
        </p:txBody>
      </p:sp>
      <p:sp>
        <p:nvSpPr>
          <p:cNvPr id="8" name="Rectangle 7">
            <a:extLst>
              <a:ext uri="{FF2B5EF4-FFF2-40B4-BE49-F238E27FC236}">
                <a16:creationId xmlns:a16="http://schemas.microsoft.com/office/drawing/2014/main" id="{DC2981C5-0AD9-4E26-A3C6-ACA6AA0AAB2A}"/>
              </a:ext>
            </a:extLst>
          </p:cNvPr>
          <p:cNvSpPr/>
          <p:nvPr/>
        </p:nvSpPr>
        <p:spPr>
          <a:xfrm>
            <a:off x="395535" y="861971"/>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Étape 3 : </a:t>
            </a:r>
            <a:r>
              <a:rPr lang="fr-CH" dirty="0">
                <a:latin typeface="Berlin Sans FB" panose="020E0602020502020306" pitchFamily="34" charset="0"/>
                <a:ea typeface="Arial Unicode MS"/>
              </a:rPr>
              <a:t>Choisir</a:t>
            </a:r>
            <a:r>
              <a:rPr lang="fr-CH" b="1" dirty="0">
                <a:latin typeface="Berlin Sans FB" panose="020E0602020502020306" pitchFamily="34" charset="0"/>
                <a:ea typeface="Arial Unicode MS"/>
              </a:rPr>
              <a:t> </a:t>
            </a:r>
            <a:r>
              <a:rPr lang="fr-CH" dirty="0">
                <a:latin typeface="Berlin Sans FB" panose="020E0602020502020306" pitchFamily="34" charset="0"/>
                <a:ea typeface="Arial Unicode MS"/>
              </a:rPr>
              <a:t>les méthodes d’évaluation en fonction des objectifs</a:t>
            </a:r>
          </a:p>
        </p:txBody>
      </p:sp>
      <p:pic>
        <p:nvPicPr>
          <p:cNvPr id="9" name="Image 8">
            <a:extLst>
              <a:ext uri="{FF2B5EF4-FFF2-40B4-BE49-F238E27FC236}">
                <a16:creationId xmlns:a16="http://schemas.microsoft.com/office/drawing/2014/main" id="{46C84511-119E-445F-B20D-623DEBB8DA47}"/>
              </a:ext>
            </a:extLst>
          </p:cNvPr>
          <p:cNvPicPr>
            <a:picLocks noChangeAspect="1"/>
          </p:cNvPicPr>
          <p:nvPr/>
        </p:nvPicPr>
        <p:blipFill rotWithShape="1">
          <a:blip r:embed="rId4"/>
          <a:srcRect t="6284"/>
          <a:stretch/>
        </p:blipFill>
        <p:spPr>
          <a:xfrm>
            <a:off x="1537645" y="1635646"/>
            <a:ext cx="6068710" cy="3507854"/>
          </a:xfrm>
          <a:prstGeom prst="rect">
            <a:avLst/>
          </a:prstGeom>
        </p:spPr>
      </p:pic>
      <p:sp>
        <p:nvSpPr>
          <p:cNvPr id="5" name="Rectangle 4">
            <a:extLst>
              <a:ext uri="{FF2B5EF4-FFF2-40B4-BE49-F238E27FC236}">
                <a16:creationId xmlns:a16="http://schemas.microsoft.com/office/drawing/2014/main" id="{B6F3E015-E260-49C8-B5E8-A6E2E6D8A3C0}"/>
              </a:ext>
            </a:extLst>
          </p:cNvPr>
          <p:cNvSpPr/>
          <p:nvPr/>
        </p:nvSpPr>
        <p:spPr>
          <a:xfrm>
            <a:off x="243116" y="1297092"/>
            <a:ext cx="8021330" cy="338554"/>
          </a:xfrm>
          <a:prstGeom prst="rect">
            <a:avLst/>
          </a:prstGeom>
        </p:spPr>
        <p:txBody>
          <a:bodyPr wrap="square">
            <a:spAutoFit/>
          </a:bodyPr>
          <a:lstStyle/>
          <a:p>
            <a:pPr algn="ctr"/>
            <a:r>
              <a:rPr lang="fr-CH" sz="1600" dirty="0">
                <a:latin typeface="Berlin Sans FB" panose="020E0602020502020306" pitchFamily="34" charset="0"/>
              </a:rPr>
              <a:t>1. Alignez chaque évaluation avec un ou plusieurs objectifs d’apprentissage spécifiques. </a:t>
            </a:r>
          </a:p>
        </p:txBody>
      </p:sp>
      <p:sp>
        <p:nvSpPr>
          <p:cNvPr id="2" name="Rectangle 1">
            <a:extLst>
              <a:ext uri="{FF2B5EF4-FFF2-40B4-BE49-F238E27FC236}">
                <a16:creationId xmlns:a16="http://schemas.microsoft.com/office/drawing/2014/main" id="{0F6D757C-ECCE-9445-3C96-C3F7B8F39AD0}"/>
              </a:ext>
            </a:extLst>
          </p:cNvPr>
          <p:cNvSpPr/>
          <p:nvPr/>
        </p:nvSpPr>
        <p:spPr>
          <a:xfrm rot="16200000">
            <a:off x="6061922" y="2088447"/>
            <a:ext cx="5607054" cy="400110"/>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a:t>
            </a:r>
          </a:p>
          <a:p>
            <a:r>
              <a:rPr lang="fr-CH" sz="1000" dirty="0">
                <a:latin typeface="Tw Cen MT" panose="020B0602020104020603" pitchFamily="34" charset="0"/>
                <a:hlinkClick r:id="rId5"/>
              </a:rPr>
              <a:t>https://ippa.uca.fr/medias/fichier/construire-alignement-pedagogique_1521620812892-pdf</a:t>
            </a:r>
            <a:r>
              <a:rPr lang="fr-CH" sz="1000" dirty="0">
                <a:latin typeface="Tw Cen MT" panose="020B0602020104020603" pitchFamily="34" charset="0"/>
              </a:rPr>
              <a:t> </a:t>
            </a:r>
          </a:p>
        </p:txBody>
      </p:sp>
    </p:spTree>
    <p:extLst>
      <p:ext uri="{BB962C8B-B14F-4D97-AF65-F5344CB8AC3E}">
        <p14:creationId xmlns:p14="http://schemas.microsoft.com/office/powerpoint/2010/main" val="378127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14</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Etape 3 (2)</a:t>
            </a:r>
            <a:endParaRPr lang="fr-FR" altLang="ko-KR" sz="2800" dirty="0">
              <a:solidFill>
                <a:schemeClr val="accent6"/>
              </a:solidFill>
              <a:latin typeface="Berlin Sans FB Demi" panose="020E0802020502020306" pitchFamily="34" charset="0"/>
            </a:endParaRPr>
          </a:p>
        </p:txBody>
      </p:sp>
      <p:sp>
        <p:nvSpPr>
          <p:cNvPr id="2" name="Rectangle 1">
            <a:extLst>
              <a:ext uri="{FF2B5EF4-FFF2-40B4-BE49-F238E27FC236}">
                <a16:creationId xmlns:a16="http://schemas.microsoft.com/office/drawing/2014/main" id="{1A87ADD6-6A8F-4039-B304-8C3A4F2EADCC}"/>
              </a:ext>
            </a:extLst>
          </p:cNvPr>
          <p:cNvSpPr>
            <a:spLocks noChangeArrowheads="1"/>
          </p:cNvSpPr>
          <p:nvPr/>
        </p:nvSpPr>
        <p:spPr bwMode="auto">
          <a:xfrm>
            <a:off x="1115616" y="1450980"/>
            <a:ext cx="6552728" cy="337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fr-CH" sz="1600" dirty="0">
                <a:latin typeface="Berlin Sans FB" panose="020E0602020502020306" pitchFamily="34" charset="0"/>
                <a:ea typeface="Arial Unicode MS"/>
              </a:rPr>
              <a:t>2. Créer des critères d'évaluation transparents</a:t>
            </a:r>
            <a:endParaRPr kumimoji="0" lang="fr-FR" altLang="fr-FR" sz="1600" b="1" i="0" u="none" strike="noStrike" cap="none" normalizeH="0" baseline="0" dirty="0">
              <a:ln>
                <a:noFill/>
              </a:ln>
              <a:solidFill>
                <a:schemeClr val="tx1"/>
              </a:solidFill>
              <a:effectLst/>
              <a:latin typeface="Tw Cen MT" panose="020B0602020104020603" pitchFamily="34" charset="0"/>
            </a:endParaRPr>
          </a:p>
          <a:p>
            <a:pPr marL="742950" lvl="1" indent="-285750" algn="just" eaLnBrk="0" fontAlgn="base" hangingPunct="0">
              <a:lnSpc>
                <a:spcPct val="150000"/>
              </a:lnSpc>
              <a:spcBef>
                <a:spcPct val="0"/>
              </a:spcBef>
              <a:spcAft>
                <a:spcPct val="0"/>
              </a:spcAft>
              <a:buFont typeface="Arial" panose="020B0604020202020204" pitchFamily="34" charset="0"/>
              <a:buChar char="•"/>
            </a:pPr>
            <a:r>
              <a:rPr kumimoji="0" lang="fr-FR" altLang="fr-FR" sz="1600" b="1" i="0" u="none" strike="noStrike" cap="none" normalizeH="0" baseline="0" dirty="0">
                <a:ln>
                  <a:noFill/>
                </a:ln>
                <a:solidFill>
                  <a:schemeClr val="tx1"/>
                </a:solidFill>
                <a:effectLst/>
                <a:latin typeface="Tw Cen MT" panose="020B0602020104020603" pitchFamily="34" charset="0"/>
              </a:rPr>
              <a:t>Objectivité</a:t>
            </a:r>
            <a:r>
              <a:rPr kumimoji="0" lang="fr-FR" altLang="fr-FR" sz="1600" b="0" i="0" u="none" strike="noStrike" cap="none" normalizeH="0" baseline="0" dirty="0">
                <a:ln>
                  <a:noFill/>
                </a:ln>
                <a:solidFill>
                  <a:schemeClr val="tx1"/>
                </a:solidFill>
                <a:effectLst/>
                <a:latin typeface="Tw Cen MT" panose="020B0602020104020603" pitchFamily="34" charset="0"/>
              </a:rPr>
              <a:t> : Des critères d'évaluation clairs assurent une évaluation juste et équitable pour tous les étudiants.</a:t>
            </a:r>
          </a:p>
          <a:p>
            <a:pPr marL="742950" lvl="1" indent="-285750" algn="just" eaLnBrk="0" fontAlgn="base" hangingPunct="0">
              <a:lnSpc>
                <a:spcPct val="150000"/>
              </a:lnSpc>
              <a:spcBef>
                <a:spcPct val="0"/>
              </a:spcBef>
              <a:spcAft>
                <a:spcPct val="0"/>
              </a:spcAft>
              <a:buFont typeface="Arial" panose="020B0604020202020204" pitchFamily="34" charset="0"/>
              <a:buChar char="•"/>
            </a:pPr>
            <a:r>
              <a:rPr kumimoji="0" lang="fr-FR" altLang="fr-FR" sz="1600" b="1" i="0" u="none" strike="noStrike" cap="none" normalizeH="0" baseline="0" dirty="0">
                <a:ln>
                  <a:noFill/>
                </a:ln>
                <a:solidFill>
                  <a:schemeClr val="tx1"/>
                </a:solidFill>
                <a:effectLst/>
                <a:latin typeface="Tw Cen MT" panose="020B0602020104020603" pitchFamily="34" charset="0"/>
              </a:rPr>
              <a:t>Transparence</a:t>
            </a:r>
            <a:r>
              <a:rPr kumimoji="0" lang="fr-FR" altLang="fr-FR" sz="1600" b="0" i="0" u="none" strike="noStrike" cap="none" normalizeH="0" baseline="0" dirty="0">
                <a:ln>
                  <a:noFill/>
                </a:ln>
                <a:solidFill>
                  <a:schemeClr val="tx1"/>
                </a:solidFill>
                <a:effectLst/>
                <a:latin typeface="Tw Cen MT" panose="020B0602020104020603" pitchFamily="34" charset="0"/>
              </a:rPr>
              <a:t> : Les étudiants savent à quoi s'attendre et ce qui est attendu d’eux pour atteindre chaque niveau de performance.</a:t>
            </a:r>
          </a:p>
          <a:p>
            <a:pPr marL="742950" lvl="1" indent="-285750" algn="just" eaLnBrk="0" fontAlgn="base" hangingPunct="0">
              <a:lnSpc>
                <a:spcPct val="150000"/>
              </a:lnSpc>
              <a:spcBef>
                <a:spcPct val="0"/>
              </a:spcBef>
              <a:spcAft>
                <a:spcPct val="0"/>
              </a:spcAft>
              <a:buFont typeface="Arial" panose="020B0604020202020204" pitchFamily="34" charset="0"/>
              <a:buChar char="•"/>
            </a:pPr>
            <a:r>
              <a:rPr kumimoji="0" lang="fr-FR" altLang="fr-FR" sz="1600" b="1" i="0" u="none" strike="noStrike" cap="none" normalizeH="0" baseline="0" dirty="0">
                <a:ln>
                  <a:noFill/>
                </a:ln>
                <a:solidFill>
                  <a:schemeClr val="tx1"/>
                </a:solidFill>
                <a:effectLst/>
                <a:latin typeface="Tw Cen MT" panose="020B0602020104020603" pitchFamily="34" charset="0"/>
              </a:rPr>
              <a:t>Feedback précis</a:t>
            </a:r>
            <a:r>
              <a:rPr kumimoji="0" lang="fr-FR" altLang="fr-FR" sz="1600" b="0" i="0" u="none" strike="noStrike" cap="none" normalizeH="0" baseline="0" dirty="0">
                <a:ln>
                  <a:noFill/>
                </a:ln>
                <a:solidFill>
                  <a:schemeClr val="tx1"/>
                </a:solidFill>
                <a:effectLst/>
                <a:latin typeface="Tw Cen MT" panose="020B0602020104020603" pitchFamily="34" charset="0"/>
              </a:rPr>
              <a:t> : Une grille d'évaluation fournit des indications spécifiques sur les forces et les points à améliorer.</a:t>
            </a:r>
          </a:p>
          <a:p>
            <a:pPr marL="742950" lvl="1" indent="-285750" algn="just" eaLnBrk="0" fontAlgn="base" hangingPunct="0">
              <a:lnSpc>
                <a:spcPct val="150000"/>
              </a:lnSpc>
              <a:spcBef>
                <a:spcPct val="0"/>
              </a:spcBef>
              <a:spcAft>
                <a:spcPct val="0"/>
              </a:spcAft>
              <a:buFont typeface="Arial" panose="020B0604020202020204" pitchFamily="34" charset="0"/>
              <a:buChar char="•"/>
            </a:pPr>
            <a:r>
              <a:rPr kumimoji="0" lang="fr-FR" altLang="fr-FR" sz="1600" b="1" i="0" u="none" strike="noStrike" cap="none" normalizeH="0" baseline="0" dirty="0">
                <a:ln>
                  <a:noFill/>
                </a:ln>
                <a:solidFill>
                  <a:schemeClr val="tx1"/>
                </a:solidFill>
                <a:effectLst/>
                <a:latin typeface="Tw Cen MT" panose="020B0602020104020603" pitchFamily="34" charset="0"/>
              </a:rPr>
              <a:t>Cohérence</a:t>
            </a:r>
            <a:r>
              <a:rPr kumimoji="0" lang="fr-FR" altLang="fr-FR" sz="1600" b="0" i="0" u="none" strike="noStrike" cap="none" normalizeH="0" baseline="0" dirty="0">
                <a:ln>
                  <a:noFill/>
                </a:ln>
                <a:solidFill>
                  <a:schemeClr val="tx1"/>
                </a:solidFill>
                <a:effectLst/>
                <a:latin typeface="Tw Cen MT" panose="020B0602020104020603" pitchFamily="34" charset="0"/>
              </a:rPr>
              <a:t> : Elle permet à tous les enseignants d’évaluer de manière similaire, surtout dans des évaluations en groupe. </a:t>
            </a:r>
          </a:p>
        </p:txBody>
      </p:sp>
      <p:sp>
        <p:nvSpPr>
          <p:cNvPr id="9" name="Rectangle 8">
            <a:extLst>
              <a:ext uri="{FF2B5EF4-FFF2-40B4-BE49-F238E27FC236}">
                <a16:creationId xmlns:a16="http://schemas.microsoft.com/office/drawing/2014/main" id="{2865DD05-FAFD-461A-B755-6CBD1064BEF1}"/>
              </a:ext>
            </a:extLst>
          </p:cNvPr>
          <p:cNvSpPr/>
          <p:nvPr/>
        </p:nvSpPr>
        <p:spPr>
          <a:xfrm>
            <a:off x="395535" y="861971"/>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Étape 3 : </a:t>
            </a:r>
            <a:r>
              <a:rPr lang="fr-CH" dirty="0">
                <a:latin typeface="Berlin Sans FB" panose="020E0602020502020306" pitchFamily="34" charset="0"/>
                <a:ea typeface="Arial Unicode MS"/>
              </a:rPr>
              <a:t>Choisir</a:t>
            </a:r>
            <a:r>
              <a:rPr lang="fr-CH" b="1" dirty="0">
                <a:latin typeface="Berlin Sans FB" panose="020E0602020502020306" pitchFamily="34" charset="0"/>
                <a:ea typeface="Arial Unicode MS"/>
              </a:rPr>
              <a:t> </a:t>
            </a:r>
            <a:r>
              <a:rPr lang="fr-CH" dirty="0">
                <a:latin typeface="Berlin Sans FB" panose="020E0602020502020306" pitchFamily="34" charset="0"/>
                <a:ea typeface="Arial Unicode MS"/>
              </a:rPr>
              <a:t>les méthodes d’évaluation en fonction des objectifs</a:t>
            </a:r>
          </a:p>
        </p:txBody>
      </p:sp>
      <p:sp>
        <p:nvSpPr>
          <p:cNvPr id="5" name="Rectangle 4">
            <a:extLst>
              <a:ext uri="{FF2B5EF4-FFF2-40B4-BE49-F238E27FC236}">
                <a16:creationId xmlns:a16="http://schemas.microsoft.com/office/drawing/2014/main" id="{2D056F39-6B4D-8F3C-18D1-505B49C0BE1D}"/>
              </a:ext>
            </a:extLst>
          </p:cNvPr>
          <p:cNvSpPr/>
          <p:nvPr/>
        </p:nvSpPr>
        <p:spPr>
          <a:xfrm>
            <a:off x="1661802" y="4743390"/>
            <a:ext cx="5607054" cy="400110"/>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a:t>
            </a:r>
          </a:p>
          <a:p>
            <a:r>
              <a:rPr lang="fr-CH" sz="1000" dirty="0">
                <a:latin typeface="Tw Cen MT" panose="020B0602020104020603" pitchFamily="34" charset="0"/>
                <a:hlinkClick r:id="rId4"/>
              </a:rPr>
              <a:t>https://ippa.uca.fr/medias/fichier/construire-alignement-pedagogique_1521620812892-pdf</a:t>
            </a:r>
            <a:r>
              <a:rPr lang="fr-CH" sz="1000" dirty="0">
                <a:latin typeface="Tw Cen MT" panose="020B0602020104020603" pitchFamily="34" charset="0"/>
              </a:rPr>
              <a:t> </a:t>
            </a:r>
          </a:p>
        </p:txBody>
      </p:sp>
    </p:spTree>
    <p:extLst>
      <p:ext uri="{BB962C8B-B14F-4D97-AF65-F5344CB8AC3E}">
        <p14:creationId xmlns:p14="http://schemas.microsoft.com/office/powerpoint/2010/main" val="264678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15</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27784" y="208300"/>
            <a:ext cx="605901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endParaRPr lang="fr-FR" altLang="ko-KR" sz="2800" dirty="0">
              <a:solidFill>
                <a:schemeClr val="accent6"/>
              </a:solidFill>
              <a:latin typeface="Berlin Sans FB" panose="020E0602020502020306" pitchFamily="34" charset="0"/>
            </a:endParaRPr>
          </a:p>
        </p:txBody>
      </p:sp>
      <p:sp>
        <p:nvSpPr>
          <p:cNvPr id="13" name="Rectangle 12"/>
          <p:cNvSpPr/>
          <p:nvPr/>
        </p:nvSpPr>
        <p:spPr>
          <a:xfrm>
            <a:off x="395535" y="861971"/>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Étape 3 : </a:t>
            </a:r>
            <a:r>
              <a:rPr lang="fr-CH" dirty="0">
                <a:latin typeface="Berlin Sans FB" panose="020E0602020502020306" pitchFamily="34" charset="0"/>
                <a:ea typeface="Arial Unicode MS"/>
              </a:rPr>
              <a:t>Créer des critères d'évaluation transparents</a:t>
            </a:r>
          </a:p>
        </p:txBody>
      </p:sp>
      <p:grpSp>
        <p:nvGrpSpPr>
          <p:cNvPr id="9" name="Groupe 8">
            <a:extLst>
              <a:ext uri="{FF2B5EF4-FFF2-40B4-BE49-F238E27FC236}">
                <a16:creationId xmlns:a16="http://schemas.microsoft.com/office/drawing/2014/main" id="{EB706EBA-5F5A-49AB-BF76-E164451BDB52}"/>
              </a:ext>
            </a:extLst>
          </p:cNvPr>
          <p:cNvGrpSpPr/>
          <p:nvPr/>
        </p:nvGrpSpPr>
        <p:grpSpPr>
          <a:xfrm>
            <a:off x="1659647" y="1222680"/>
            <a:ext cx="5611365" cy="3923694"/>
            <a:chOff x="1659647" y="1265637"/>
            <a:chExt cx="5611365" cy="3923694"/>
          </a:xfrm>
        </p:grpSpPr>
        <p:pic>
          <p:nvPicPr>
            <p:cNvPr id="6" name="Image 5">
              <a:extLst>
                <a:ext uri="{FF2B5EF4-FFF2-40B4-BE49-F238E27FC236}">
                  <a16:creationId xmlns:a16="http://schemas.microsoft.com/office/drawing/2014/main" id="{F628C22A-B327-4139-BC77-95A28DD1D766}"/>
                </a:ext>
              </a:extLst>
            </p:cNvPr>
            <p:cNvPicPr>
              <a:picLocks noChangeAspect="1"/>
            </p:cNvPicPr>
            <p:nvPr/>
          </p:nvPicPr>
          <p:blipFill>
            <a:blip r:embed="rId4"/>
            <a:stretch>
              <a:fillRect/>
            </a:stretch>
          </p:blipFill>
          <p:spPr>
            <a:xfrm>
              <a:off x="1659647" y="1265637"/>
              <a:ext cx="5611365" cy="3509223"/>
            </a:xfrm>
            <a:prstGeom prst="rect">
              <a:avLst/>
            </a:prstGeom>
          </p:spPr>
        </p:pic>
        <p:pic>
          <p:nvPicPr>
            <p:cNvPr id="8" name="Image 7">
              <a:extLst>
                <a:ext uri="{FF2B5EF4-FFF2-40B4-BE49-F238E27FC236}">
                  <a16:creationId xmlns:a16="http://schemas.microsoft.com/office/drawing/2014/main" id="{E061E323-A4C4-4935-8256-4FEC9A40DBA7}"/>
                </a:ext>
              </a:extLst>
            </p:cNvPr>
            <p:cNvPicPr>
              <a:picLocks noChangeAspect="1"/>
            </p:cNvPicPr>
            <p:nvPr/>
          </p:nvPicPr>
          <p:blipFill rotWithShape="1">
            <a:blip r:embed="rId5"/>
            <a:srcRect b="25574"/>
            <a:stretch/>
          </p:blipFill>
          <p:spPr>
            <a:xfrm>
              <a:off x="1915913" y="4768528"/>
              <a:ext cx="5346759" cy="420803"/>
            </a:xfrm>
            <a:prstGeom prst="rect">
              <a:avLst/>
            </a:prstGeom>
          </p:spPr>
        </p:pic>
      </p:grpSp>
      <p:sp>
        <p:nvSpPr>
          <p:cNvPr id="11" name="Rectangle 10">
            <a:extLst>
              <a:ext uri="{FF2B5EF4-FFF2-40B4-BE49-F238E27FC236}">
                <a16:creationId xmlns:a16="http://schemas.microsoft.com/office/drawing/2014/main" id="{B579D207-D4E9-42FC-A302-AD1DAEFA4C04}"/>
              </a:ext>
            </a:extLst>
          </p:cNvPr>
          <p:cNvSpPr/>
          <p:nvPr/>
        </p:nvSpPr>
        <p:spPr>
          <a:xfrm>
            <a:off x="7402031" y="4249787"/>
            <a:ext cx="1741969" cy="461665"/>
          </a:xfrm>
          <a:prstGeom prst="rect">
            <a:avLst/>
          </a:prstGeom>
        </p:spPr>
        <p:txBody>
          <a:bodyPr wrap="square">
            <a:spAutoFit/>
          </a:bodyPr>
          <a:lstStyle/>
          <a:p>
            <a:r>
              <a:rPr lang="fr-CH" sz="800" dirty="0"/>
              <a:t>Source: </a:t>
            </a:r>
            <a:r>
              <a:rPr lang="fr-CH" sz="800" dirty="0">
                <a:hlinkClick r:id="rId6"/>
              </a:rPr>
              <a:t>https://afeseo.ca/wp-content/uploads/2021/02/Taxonomie-cognitif-et-socio-affectif.pdf</a:t>
            </a:r>
            <a:r>
              <a:rPr lang="fr-CH" sz="800" dirty="0"/>
              <a:t> </a:t>
            </a:r>
          </a:p>
        </p:txBody>
      </p:sp>
      <p:sp>
        <p:nvSpPr>
          <p:cNvPr id="10" name="제목 3">
            <a:extLst>
              <a:ext uri="{FF2B5EF4-FFF2-40B4-BE49-F238E27FC236}">
                <a16:creationId xmlns:a16="http://schemas.microsoft.com/office/drawing/2014/main" id="{D539A4DB-BD66-46A5-8E16-01C669CFC315}"/>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Etape 3 (3)</a:t>
            </a:r>
            <a:endParaRPr lang="fr-FR" altLang="ko-KR" sz="2800" dirty="0">
              <a:solidFill>
                <a:schemeClr val="accent6"/>
              </a:solidFill>
              <a:latin typeface="Berlin Sans FB Demi" panose="020E0802020502020306" pitchFamily="34" charset="0"/>
            </a:endParaRPr>
          </a:p>
        </p:txBody>
      </p:sp>
      <p:sp>
        <p:nvSpPr>
          <p:cNvPr id="12" name="Rectangle 11">
            <a:extLst>
              <a:ext uri="{FF2B5EF4-FFF2-40B4-BE49-F238E27FC236}">
                <a16:creationId xmlns:a16="http://schemas.microsoft.com/office/drawing/2014/main" id="{9E1D0D01-B7C0-4E07-A831-05CDCBED15B1}"/>
              </a:ext>
            </a:extLst>
          </p:cNvPr>
          <p:cNvSpPr/>
          <p:nvPr/>
        </p:nvSpPr>
        <p:spPr>
          <a:xfrm>
            <a:off x="1667987" y="3529564"/>
            <a:ext cx="5603025" cy="48234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24839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16</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Etape 3 (4)</a:t>
            </a:r>
            <a:endParaRPr lang="fr-FR" altLang="ko-KR" sz="2800" dirty="0">
              <a:solidFill>
                <a:schemeClr val="accent6"/>
              </a:solidFill>
              <a:latin typeface="Berlin Sans FB Demi" panose="020E0802020502020306" pitchFamily="34" charset="0"/>
            </a:endParaRPr>
          </a:p>
        </p:txBody>
      </p:sp>
      <p:pic>
        <p:nvPicPr>
          <p:cNvPr id="6" name="Image 5">
            <a:extLst>
              <a:ext uri="{FF2B5EF4-FFF2-40B4-BE49-F238E27FC236}">
                <a16:creationId xmlns:a16="http://schemas.microsoft.com/office/drawing/2014/main" id="{6D89F328-E05C-45F3-84F3-08C5CB1E9B26}"/>
              </a:ext>
            </a:extLst>
          </p:cNvPr>
          <p:cNvPicPr>
            <a:picLocks noChangeAspect="1"/>
          </p:cNvPicPr>
          <p:nvPr/>
        </p:nvPicPr>
        <p:blipFill>
          <a:blip r:embed="rId4"/>
          <a:stretch>
            <a:fillRect/>
          </a:stretch>
        </p:blipFill>
        <p:spPr>
          <a:xfrm>
            <a:off x="2216286" y="1347614"/>
            <a:ext cx="4711427" cy="3624175"/>
          </a:xfrm>
          <a:prstGeom prst="rect">
            <a:avLst/>
          </a:prstGeom>
        </p:spPr>
      </p:pic>
      <p:sp>
        <p:nvSpPr>
          <p:cNvPr id="8" name="Rectangle 7">
            <a:extLst>
              <a:ext uri="{FF2B5EF4-FFF2-40B4-BE49-F238E27FC236}">
                <a16:creationId xmlns:a16="http://schemas.microsoft.com/office/drawing/2014/main" id="{DC2981C5-0AD9-4E26-A3C6-ACA6AA0AAB2A}"/>
              </a:ext>
            </a:extLst>
          </p:cNvPr>
          <p:cNvSpPr/>
          <p:nvPr/>
        </p:nvSpPr>
        <p:spPr>
          <a:xfrm>
            <a:off x="395535" y="861971"/>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Étape 3 : </a:t>
            </a:r>
            <a:r>
              <a:rPr lang="fr-CH" dirty="0">
                <a:latin typeface="Berlin Sans FB" panose="020E0602020502020306" pitchFamily="34" charset="0"/>
                <a:ea typeface="Arial Unicode MS"/>
              </a:rPr>
              <a:t>Choisir</a:t>
            </a:r>
            <a:r>
              <a:rPr lang="fr-CH" b="1" dirty="0">
                <a:latin typeface="Berlin Sans FB" panose="020E0602020502020306" pitchFamily="34" charset="0"/>
                <a:ea typeface="Arial Unicode MS"/>
              </a:rPr>
              <a:t> </a:t>
            </a:r>
            <a:r>
              <a:rPr lang="fr-CH" dirty="0">
                <a:latin typeface="Berlin Sans FB" panose="020E0602020502020306" pitchFamily="34" charset="0"/>
                <a:ea typeface="Arial Unicode MS"/>
              </a:rPr>
              <a:t>les méthodes d’évaluation en fonction des objectifs</a:t>
            </a:r>
          </a:p>
        </p:txBody>
      </p:sp>
    </p:spTree>
    <p:extLst>
      <p:ext uri="{BB962C8B-B14F-4D97-AF65-F5344CB8AC3E}">
        <p14:creationId xmlns:p14="http://schemas.microsoft.com/office/powerpoint/2010/main" val="139947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17</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Etape 4</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392852" y="1053204"/>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Étape 4 : </a:t>
            </a:r>
            <a:r>
              <a:rPr lang="fr-CH" dirty="0">
                <a:latin typeface="Berlin Sans FB" panose="020E0602020502020306" pitchFamily="34" charset="0"/>
                <a:ea typeface="Arial Unicode MS"/>
              </a:rPr>
              <a:t>Planifier l'évaluation dans le syllabus</a:t>
            </a:r>
          </a:p>
        </p:txBody>
      </p:sp>
      <p:sp>
        <p:nvSpPr>
          <p:cNvPr id="10" name="Rectangle 9">
            <a:extLst>
              <a:ext uri="{FF2B5EF4-FFF2-40B4-BE49-F238E27FC236}">
                <a16:creationId xmlns:a16="http://schemas.microsoft.com/office/drawing/2014/main" id="{A4E631D6-BE7D-456A-87D4-2C4067EAA133}"/>
              </a:ext>
            </a:extLst>
          </p:cNvPr>
          <p:cNvSpPr/>
          <p:nvPr/>
        </p:nvSpPr>
        <p:spPr>
          <a:xfrm>
            <a:off x="2672915" y="4873728"/>
            <a:ext cx="3798168" cy="246221"/>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 </a:t>
            </a:r>
          </a:p>
        </p:txBody>
      </p:sp>
      <p:sp>
        <p:nvSpPr>
          <p:cNvPr id="7" name="Rectangle 6">
            <a:extLst>
              <a:ext uri="{FF2B5EF4-FFF2-40B4-BE49-F238E27FC236}">
                <a16:creationId xmlns:a16="http://schemas.microsoft.com/office/drawing/2014/main" id="{A45E2D33-D188-4F40-8C85-A428EB0D1C45}"/>
              </a:ext>
            </a:extLst>
          </p:cNvPr>
          <p:cNvSpPr/>
          <p:nvPr/>
        </p:nvSpPr>
        <p:spPr>
          <a:xfrm>
            <a:off x="1412774" y="1775738"/>
            <a:ext cx="6318450" cy="2514856"/>
          </a:xfrm>
          <a:prstGeom prst="rect">
            <a:avLst/>
          </a:prstGeom>
        </p:spPr>
        <p:txBody>
          <a:bodyPr wrap="square">
            <a:spAutoFit/>
          </a:bodyPr>
          <a:lstStyle/>
          <a:p>
            <a:r>
              <a:rPr lang="fr-CH" sz="1600" b="1" dirty="0">
                <a:latin typeface="Tw Cen MT" panose="020B0602020104020603" pitchFamily="34" charset="0"/>
              </a:rPr>
              <a:t>Importance de l'intégration des évaluations dans le syllabus</a:t>
            </a:r>
          </a:p>
          <a:p>
            <a:pPr marL="285750" indent="-285750">
              <a:lnSpc>
                <a:spcPct val="150000"/>
              </a:lnSpc>
              <a:buFont typeface="Arial" panose="020B0604020202020204" pitchFamily="34" charset="0"/>
              <a:buChar char="•"/>
            </a:pPr>
            <a:r>
              <a:rPr lang="fr-CH" sz="1600" b="1" dirty="0">
                <a:latin typeface="Tw Cen MT" panose="020B0602020104020603" pitchFamily="34" charset="0"/>
              </a:rPr>
              <a:t>Clarté et anticipation</a:t>
            </a:r>
            <a:r>
              <a:rPr lang="fr-CH" sz="1600" dirty="0">
                <a:latin typeface="Tw Cen MT" panose="020B0602020104020603" pitchFamily="34" charset="0"/>
              </a:rPr>
              <a:t> : Les étudiants savent dès le début comment et quand ils seront évalués, ce qui les aide à s'organiser.</a:t>
            </a:r>
          </a:p>
          <a:p>
            <a:pPr marL="285750" indent="-285750">
              <a:lnSpc>
                <a:spcPct val="150000"/>
              </a:lnSpc>
              <a:buFont typeface="Arial" panose="020B0604020202020204" pitchFamily="34" charset="0"/>
              <a:buChar char="•"/>
            </a:pPr>
            <a:r>
              <a:rPr lang="fr-CH" sz="1600" b="1" dirty="0">
                <a:latin typeface="Tw Cen MT" panose="020B0602020104020603" pitchFamily="34" charset="0"/>
              </a:rPr>
              <a:t>Engagement</a:t>
            </a:r>
            <a:r>
              <a:rPr lang="fr-CH" sz="1600" dirty="0">
                <a:latin typeface="Tw Cen MT" panose="020B0602020104020603" pitchFamily="34" charset="0"/>
              </a:rPr>
              <a:t> : Les critères d'évaluation clairs motivent les étudiants à répondre aux attentes.</a:t>
            </a:r>
          </a:p>
          <a:p>
            <a:pPr marL="285750" indent="-285750">
              <a:lnSpc>
                <a:spcPct val="150000"/>
              </a:lnSpc>
              <a:buFont typeface="Arial" panose="020B0604020202020204" pitchFamily="34" charset="0"/>
              <a:buChar char="•"/>
            </a:pPr>
            <a:r>
              <a:rPr lang="fr-CH" sz="1600" b="1" dirty="0">
                <a:latin typeface="Tw Cen MT" panose="020B0602020104020603" pitchFamily="34" charset="0"/>
              </a:rPr>
              <a:t>Cohérence</a:t>
            </a:r>
            <a:r>
              <a:rPr lang="fr-CH" sz="1600" dirty="0">
                <a:latin typeface="Tw Cen MT" panose="020B0602020104020603" pitchFamily="34" charset="0"/>
              </a:rPr>
              <a:t> : Aligner les objectifs, activités et évaluations dès le départ renforce l'efficacité pédagogique.</a:t>
            </a:r>
          </a:p>
        </p:txBody>
      </p:sp>
    </p:spTree>
    <p:extLst>
      <p:ext uri="{BB962C8B-B14F-4D97-AF65-F5344CB8AC3E}">
        <p14:creationId xmlns:p14="http://schemas.microsoft.com/office/powerpoint/2010/main" val="37640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18</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Etape 5</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392852" y="1053204"/>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Étape 5 : </a:t>
            </a:r>
            <a:r>
              <a:rPr lang="fr-CH" dirty="0">
                <a:latin typeface="Berlin Sans FB" panose="020E0602020502020306" pitchFamily="34" charset="0"/>
                <a:ea typeface="Arial Unicode MS"/>
              </a:rPr>
              <a:t>Utiliser la technologie pour optimiser l'évaluation</a:t>
            </a:r>
          </a:p>
        </p:txBody>
      </p:sp>
      <p:sp>
        <p:nvSpPr>
          <p:cNvPr id="10" name="Rectangle 9">
            <a:extLst>
              <a:ext uri="{FF2B5EF4-FFF2-40B4-BE49-F238E27FC236}">
                <a16:creationId xmlns:a16="http://schemas.microsoft.com/office/drawing/2014/main" id="{A4E631D6-BE7D-456A-87D4-2C4067EAA133}"/>
              </a:ext>
            </a:extLst>
          </p:cNvPr>
          <p:cNvSpPr/>
          <p:nvPr/>
        </p:nvSpPr>
        <p:spPr>
          <a:xfrm>
            <a:off x="2672915" y="4873728"/>
            <a:ext cx="3798168" cy="246221"/>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 </a:t>
            </a:r>
          </a:p>
        </p:txBody>
      </p:sp>
      <p:sp>
        <p:nvSpPr>
          <p:cNvPr id="7" name="Rectangle 6">
            <a:extLst>
              <a:ext uri="{FF2B5EF4-FFF2-40B4-BE49-F238E27FC236}">
                <a16:creationId xmlns:a16="http://schemas.microsoft.com/office/drawing/2014/main" id="{A45E2D33-D188-4F40-8C85-A428EB0D1C45}"/>
              </a:ext>
            </a:extLst>
          </p:cNvPr>
          <p:cNvSpPr/>
          <p:nvPr/>
        </p:nvSpPr>
        <p:spPr>
          <a:xfrm>
            <a:off x="1412774" y="2041410"/>
            <a:ext cx="6318450" cy="2268634"/>
          </a:xfrm>
          <a:prstGeom prst="rect">
            <a:avLst/>
          </a:prstGeom>
        </p:spPr>
        <p:txBody>
          <a:bodyPr wrap="square">
            <a:spAutoFit/>
          </a:bodyPr>
          <a:lstStyle/>
          <a:p>
            <a:pPr>
              <a:lnSpc>
                <a:spcPct val="150000"/>
              </a:lnSpc>
            </a:pPr>
            <a:r>
              <a:rPr lang="fr-CH" sz="1600" b="1" dirty="0">
                <a:latin typeface="Tw Cen MT" panose="020B0602020104020603" pitchFamily="34" charset="0"/>
              </a:rPr>
              <a:t>Quelques outils numériques pour l'évaluation alignée</a:t>
            </a:r>
          </a:p>
          <a:p>
            <a:pPr marL="285750" indent="-285750">
              <a:lnSpc>
                <a:spcPct val="150000"/>
              </a:lnSpc>
              <a:buFont typeface="Arial" panose="020B0604020202020204" pitchFamily="34" charset="0"/>
              <a:buChar char="•"/>
            </a:pPr>
            <a:r>
              <a:rPr lang="fr-CH" sz="1600" b="1" dirty="0">
                <a:latin typeface="Tw Cen MT" panose="020B0602020104020603" pitchFamily="34" charset="0"/>
              </a:rPr>
              <a:t>Moodle</a:t>
            </a:r>
            <a:r>
              <a:rPr lang="fr-CH" sz="1600" dirty="0">
                <a:latin typeface="Tw Cen MT" panose="020B0602020104020603" pitchFamily="34" charset="0"/>
              </a:rPr>
              <a:t> : Quiz, devoirs, suivi des progrès.</a:t>
            </a:r>
          </a:p>
          <a:p>
            <a:pPr marL="285750" indent="-285750">
              <a:lnSpc>
                <a:spcPct val="150000"/>
              </a:lnSpc>
              <a:buFont typeface="Arial" panose="020B0604020202020204" pitchFamily="34" charset="0"/>
              <a:buChar char="•"/>
            </a:pPr>
            <a:r>
              <a:rPr lang="fr-CH" sz="1600" b="1" dirty="0">
                <a:latin typeface="Tw Cen MT" panose="020B0602020104020603" pitchFamily="34" charset="0"/>
              </a:rPr>
              <a:t>Google Forms</a:t>
            </a:r>
            <a:r>
              <a:rPr lang="fr-CH" sz="1600" dirty="0">
                <a:latin typeface="Tw Cen MT" panose="020B0602020104020603" pitchFamily="34" charset="0"/>
              </a:rPr>
              <a:t> : Quiz simples avec correction automatisée et analyse des résultats.</a:t>
            </a:r>
          </a:p>
          <a:p>
            <a:pPr marL="285750" indent="-285750">
              <a:lnSpc>
                <a:spcPct val="150000"/>
              </a:lnSpc>
              <a:buFont typeface="Arial" panose="020B0604020202020204" pitchFamily="34" charset="0"/>
              <a:buChar char="•"/>
            </a:pPr>
            <a:r>
              <a:rPr lang="fr-CH" sz="1600" b="1" dirty="0">
                <a:latin typeface="Tw Cen MT" panose="020B0602020104020603" pitchFamily="34" charset="0"/>
              </a:rPr>
              <a:t>Quiz interactifs en ligne</a:t>
            </a:r>
            <a:r>
              <a:rPr lang="fr-CH" sz="1600" dirty="0">
                <a:latin typeface="Tw Cen MT" panose="020B0602020104020603" pitchFamily="34" charset="0"/>
              </a:rPr>
              <a:t> : </a:t>
            </a:r>
            <a:r>
              <a:rPr lang="fr-CH" sz="1600" dirty="0" err="1">
                <a:latin typeface="Tw Cen MT" panose="020B0602020104020603" pitchFamily="34" charset="0"/>
              </a:rPr>
              <a:t>Kahoot</a:t>
            </a:r>
            <a:r>
              <a:rPr lang="fr-CH" sz="1600" dirty="0">
                <a:latin typeface="Tw Cen MT" panose="020B0602020104020603" pitchFamily="34" charset="0"/>
              </a:rPr>
              <a:t>!, </a:t>
            </a:r>
            <a:r>
              <a:rPr lang="fr-CH" sz="1600" dirty="0" err="1">
                <a:latin typeface="Tw Cen MT" panose="020B0602020104020603" pitchFamily="34" charset="0"/>
              </a:rPr>
              <a:t>Socrative</a:t>
            </a:r>
            <a:r>
              <a:rPr lang="fr-CH" sz="1600" dirty="0">
                <a:latin typeface="Tw Cen MT" panose="020B0602020104020603" pitchFamily="34" charset="0"/>
              </a:rPr>
              <a:t> pour des évaluations ludiques en temps réel.</a:t>
            </a:r>
          </a:p>
        </p:txBody>
      </p:sp>
    </p:spTree>
    <p:extLst>
      <p:ext uri="{BB962C8B-B14F-4D97-AF65-F5344CB8AC3E}">
        <p14:creationId xmlns:p14="http://schemas.microsoft.com/office/powerpoint/2010/main" val="38435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19</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a:solidFill>
                  <a:schemeClr val="accent6"/>
                </a:solidFill>
                <a:latin typeface="Berlin Sans FB Demi" panose="020E0802020502020306" pitchFamily="34" charset="0"/>
              </a:rPr>
              <a:t>Etape 6</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432048" y="811903"/>
            <a:ext cx="8139588" cy="369332"/>
          </a:xfrm>
          <a:prstGeom prst="rect">
            <a:avLst/>
          </a:prstGeom>
        </p:spPr>
        <p:txBody>
          <a:bodyPr wrap="square" numCol="1" spcCol="360000">
            <a:spAutoFit/>
          </a:bodyPr>
          <a:lstStyle/>
          <a:p>
            <a:pPr algn="just"/>
            <a:r>
              <a:rPr lang="fr-CH" b="1" dirty="0">
                <a:latin typeface="Berlin Sans FB" panose="020E0602020502020306" pitchFamily="34" charset="0"/>
                <a:ea typeface="Arial Unicode MS"/>
              </a:rPr>
              <a:t>Étape 6 : </a:t>
            </a:r>
            <a:r>
              <a:rPr lang="fr-CH" dirty="0">
                <a:latin typeface="Berlin Sans FB" panose="020E0602020502020306" pitchFamily="34" charset="0"/>
                <a:ea typeface="Arial Unicode MS"/>
              </a:rPr>
              <a:t>Donner un feedback constructif</a:t>
            </a:r>
          </a:p>
        </p:txBody>
      </p:sp>
      <p:sp>
        <p:nvSpPr>
          <p:cNvPr id="10" name="Rectangle 9">
            <a:extLst>
              <a:ext uri="{FF2B5EF4-FFF2-40B4-BE49-F238E27FC236}">
                <a16:creationId xmlns:a16="http://schemas.microsoft.com/office/drawing/2014/main" id="{A4E631D6-BE7D-456A-87D4-2C4067EAA133}"/>
              </a:ext>
            </a:extLst>
          </p:cNvPr>
          <p:cNvSpPr/>
          <p:nvPr/>
        </p:nvSpPr>
        <p:spPr>
          <a:xfrm>
            <a:off x="2672915" y="4873728"/>
            <a:ext cx="3798168" cy="246221"/>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 </a:t>
            </a:r>
          </a:p>
        </p:txBody>
      </p:sp>
      <p:sp>
        <p:nvSpPr>
          <p:cNvPr id="7" name="Rectangle 6">
            <a:extLst>
              <a:ext uri="{FF2B5EF4-FFF2-40B4-BE49-F238E27FC236}">
                <a16:creationId xmlns:a16="http://schemas.microsoft.com/office/drawing/2014/main" id="{A45E2D33-D188-4F40-8C85-A428EB0D1C45}"/>
              </a:ext>
            </a:extLst>
          </p:cNvPr>
          <p:cNvSpPr/>
          <p:nvPr/>
        </p:nvSpPr>
        <p:spPr>
          <a:xfrm>
            <a:off x="971600" y="1227194"/>
            <a:ext cx="5976664" cy="1576137"/>
          </a:xfrm>
          <a:prstGeom prst="rect">
            <a:avLst/>
          </a:prstGeom>
        </p:spPr>
        <p:txBody>
          <a:bodyPr wrap="square">
            <a:spAutoFit/>
          </a:bodyPr>
          <a:lstStyle/>
          <a:p>
            <a:pPr>
              <a:lnSpc>
                <a:spcPct val="150000"/>
              </a:lnSpc>
            </a:pPr>
            <a:r>
              <a:rPr lang="fr-CH" b="1" dirty="0">
                <a:latin typeface="Tw Cen MT" panose="020B0602020104020603" pitchFamily="34" charset="0"/>
              </a:rPr>
              <a:t>Importance du feedback détaillé</a:t>
            </a:r>
          </a:p>
          <a:p>
            <a:pPr marL="285750" indent="-285750">
              <a:lnSpc>
                <a:spcPct val="150000"/>
              </a:lnSpc>
              <a:buFont typeface="Arial" panose="020B0604020202020204" pitchFamily="34" charset="0"/>
              <a:buChar char="•"/>
            </a:pPr>
            <a:r>
              <a:rPr lang="fr-CH" sz="1600" b="1" dirty="0">
                <a:latin typeface="Tw Cen MT" panose="020B0602020104020603" pitchFamily="34" charset="0"/>
              </a:rPr>
              <a:t>Aide à la progression : </a:t>
            </a:r>
            <a:r>
              <a:rPr lang="fr-CH" sz="1600" dirty="0">
                <a:latin typeface="Tw Cen MT" panose="020B0602020104020603" pitchFamily="34" charset="0"/>
              </a:rPr>
              <a:t>Le feedback guide les étudiants sur leurs erreurs et comment s'améliorer.</a:t>
            </a:r>
          </a:p>
          <a:p>
            <a:pPr marL="285750" indent="-285750">
              <a:lnSpc>
                <a:spcPct val="150000"/>
              </a:lnSpc>
              <a:buFont typeface="Arial" panose="020B0604020202020204" pitchFamily="34" charset="0"/>
              <a:buChar char="•"/>
            </a:pPr>
            <a:r>
              <a:rPr lang="fr-CH" sz="1600" b="1" dirty="0">
                <a:latin typeface="Tw Cen MT" panose="020B0602020104020603" pitchFamily="34" charset="0"/>
              </a:rPr>
              <a:t>Motivation : </a:t>
            </a:r>
            <a:r>
              <a:rPr lang="fr-CH" sz="1600" dirty="0">
                <a:latin typeface="Tw Cen MT" panose="020B0602020104020603" pitchFamily="34" charset="0"/>
              </a:rPr>
              <a:t>Il valorise les points forts et propose des améliorations.</a:t>
            </a:r>
          </a:p>
        </p:txBody>
      </p:sp>
      <p:sp>
        <p:nvSpPr>
          <p:cNvPr id="2" name="Rectangle 1">
            <a:extLst>
              <a:ext uri="{FF2B5EF4-FFF2-40B4-BE49-F238E27FC236}">
                <a16:creationId xmlns:a16="http://schemas.microsoft.com/office/drawing/2014/main" id="{1EDA3FD0-FA02-4685-9FD4-29FB031A26D9}"/>
              </a:ext>
            </a:extLst>
          </p:cNvPr>
          <p:cNvSpPr/>
          <p:nvPr/>
        </p:nvSpPr>
        <p:spPr>
          <a:xfrm>
            <a:off x="975068" y="2803331"/>
            <a:ext cx="7445042" cy="1945469"/>
          </a:xfrm>
          <a:prstGeom prst="rect">
            <a:avLst/>
          </a:prstGeom>
        </p:spPr>
        <p:txBody>
          <a:bodyPr wrap="square">
            <a:spAutoFit/>
          </a:bodyPr>
          <a:lstStyle/>
          <a:p>
            <a:pPr>
              <a:lnSpc>
                <a:spcPct val="150000"/>
              </a:lnSpc>
            </a:pPr>
            <a:r>
              <a:rPr lang="fr-CH" b="1" dirty="0">
                <a:latin typeface="Tw Cen MT" panose="020B0602020104020603" pitchFamily="34" charset="0"/>
              </a:rPr>
              <a:t>Exemples de feedback constructif</a:t>
            </a:r>
          </a:p>
          <a:p>
            <a:pPr marL="285750" indent="-285750">
              <a:lnSpc>
                <a:spcPct val="150000"/>
              </a:lnSpc>
              <a:buFont typeface="Arial" panose="020B0604020202020204" pitchFamily="34" charset="0"/>
              <a:buChar char="•"/>
            </a:pPr>
            <a:r>
              <a:rPr lang="fr-CH" sz="1600" b="1" dirty="0">
                <a:latin typeface="Tw Cen MT" panose="020B0602020104020603" pitchFamily="34" charset="0"/>
              </a:rPr>
              <a:t>Exemple positif</a:t>
            </a:r>
            <a:r>
              <a:rPr lang="fr-CH" sz="1600" dirty="0">
                <a:latin typeface="Tw Cen MT" panose="020B0602020104020603" pitchFamily="34" charset="0"/>
              </a:rPr>
              <a:t> : "Ton argumentation est bien structurée, et tes exemples sont pertinents. Continue à approfondir tes analyses en ajoutant plus de références."</a:t>
            </a:r>
          </a:p>
          <a:p>
            <a:pPr marL="285750" indent="-285750" algn="just">
              <a:lnSpc>
                <a:spcPct val="150000"/>
              </a:lnSpc>
              <a:buFont typeface="Arial" panose="020B0604020202020204" pitchFamily="34" charset="0"/>
              <a:buChar char="•"/>
            </a:pPr>
            <a:r>
              <a:rPr lang="fr-CH" sz="1600" b="1" dirty="0">
                <a:latin typeface="Tw Cen MT" panose="020B0602020104020603" pitchFamily="34" charset="0"/>
              </a:rPr>
              <a:t>Exemple d'amélioration</a:t>
            </a:r>
            <a:r>
              <a:rPr lang="fr-CH" sz="1600" dirty="0">
                <a:latin typeface="Tw Cen MT" panose="020B0602020104020603" pitchFamily="34" charset="0"/>
              </a:rPr>
              <a:t> : "Tes idées sont intéressantes, mais elles manquent de clarté. Essaie d'organiser ton plan plus rigoureusement pour rendre ta pensée plus fluide."</a:t>
            </a:r>
          </a:p>
        </p:txBody>
      </p:sp>
    </p:spTree>
    <p:extLst>
      <p:ext uri="{BB962C8B-B14F-4D97-AF65-F5344CB8AC3E}">
        <p14:creationId xmlns:p14="http://schemas.microsoft.com/office/powerpoint/2010/main" val="205784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2</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Objectifs</a:t>
            </a:r>
            <a:endParaRPr lang="fr-FR" altLang="ko-KR" sz="2800" dirty="0">
              <a:solidFill>
                <a:schemeClr val="accent6"/>
              </a:solidFill>
              <a:latin typeface="Berlin Sans FB Demi" panose="020E0802020502020306" pitchFamily="34" charset="0"/>
            </a:endParaRPr>
          </a:p>
        </p:txBody>
      </p:sp>
      <p:sp>
        <p:nvSpPr>
          <p:cNvPr id="9" name="TextBox 9">
            <a:extLst>
              <a:ext uri="{FF2B5EF4-FFF2-40B4-BE49-F238E27FC236}">
                <a16:creationId xmlns:a16="http://schemas.microsoft.com/office/drawing/2014/main" id="{F78D49D9-0DB6-4821-B991-1A30D6254E03}"/>
              </a:ext>
            </a:extLst>
          </p:cNvPr>
          <p:cNvSpPr txBox="1"/>
          <p:nvPr/>
        </p:nvSpPr>
        <p:spPr>
          <a:xfrm>
            <a:off x="437963" y="1077092"/>
            <a:ext cx="7014357" cy="369332"/>
          </a:xfrm>
          <a:prstGeom prst="rect">
            <a:avLst/>
          </a:prstGeom>
          <a:noFill/>
        </p:spPr>
        <p:txBody>
          <a:bodyPr wrap="square" rtlCol="0">
            <a:spAutoFit/>
          </a:bodyPr>
          <a:lstStyle/>
          <a:p>
            <a:pPr algn="just"/>
            <a:r>
              <a:rPr lang="fr-CH" altLang="ko-KR" dirty="0">
                <a:latin typeface="Berlin Sans FB" panose="020E0602020502020306" pitchFamily="34" charset="0"/>
                <a:cs typeface="Arial" pitchFamily="34" charset="0"/>
              </a:rPr>
              <a:t>Maîtriser le concept de cohérence ou d’alignement pédagogique </a:t>
            </a:r>
            <a:endParaRPr lang="fr-CH" sz="700" dirty="0">
              <a:latin typeface="Berlin Sans FB" panose="020E0602020502020306" pitchFamily="34" charset="0"/>
            </a:endParaRPr>
          </a:p>
        </p:txBody>
      </p:sp>
      <p:pic>
        <p:nvPicPr>
          <p:cNvPr id="5" name="Image 4">
            <a:extLst>
              <a:ext uri="{FF2B5EF4-FFF2-40B4-BE49-F238E27FC236}">
                <a16:creationId xmlns:a16="http://schemas.microsoft.com/office/drawing/2014/main" id="{7A89757E-54BB-0D2C-2CBE-A9A7578E0B91}"/>
              </a:ext>
            </a:extLst>
          </p:cNvPr>
          <p:cNvPicPr>
            <a:picLocks noChangeAspect="1"/>
          </p:cNvPicPr>
          <p:nvPr/>
        </p:nvPicPr>
        <p:blipFill>
          <a:blip r:embed="rId4"/>
          <a:stretch>
            <a:fillRect/>
          </a:stretch>
        </p:blipFill>
        <p:spPr>
          <a:xfrm>
            <a:off x="1475656" y="2382978"/>
            <a:ext cx="3191942" cy="2241364"/>
          </a:xfrm>
          <a:prstGeom prst="rect">
            <a:avLst/>
          </a:prstGeom>
        </p:spPr>
      </p:pic>
      <p:pic>
        <p:nvPicPr>
          <p:cNvPr id="13" name="Image 12">
            <a:extLst>
              <a:ext uri="{FF2B5EF4-FFF2-40B4-BE49-F238E27FC236}">
                <a16:creationId xmlns:a16="http://schemas.microsoft.com/office/drawing/2014/main" id="{686DB36A-BD02-D5D5-1FD2-11AC1FFBDD4B}"/>
              </a:ext>
            </a:extLst>
          </p:cNvPr>
          <p:cNvPicPr>
            <a:picLocks noChangeAspect="1"/>
          </p:cNvPicPr>
          <p:nvPr/>
        </p:nvPicPr>
        <p:blipFill>
          <a:blip r:embed="rId4"/>
          <a:stretch>
            <a:fillRect/>
          </a:stretch>
        </p:blipFill>
        <p:spPr>
          <a:xfrm>
            <a:off x="4932040" y="2382978"/>
            <a:ext cx="3191942" cy="2241364"/>
          </a:xfrm>
          <a:prstGeom prst="rect">
            <a:avLst/>
          </a:prstGeom>
        </p:spPr>
      </p:pic>
      <p:sp>
        <p:nvSpPr>
          <p:cNvPr id="17" name="Rectangle 16">
            <a:extLst>
              <a:ext uri="{FF2B5EF4-FFF2-40B4-BE49-F238E27FC236}">
                <a16:creationId xmlns:a16="http://schemas.microsoft.com/office/drawing/2014/main" id="{33EC1BC0-8041-D8FD-59B7-AE1CB2A1EFE0}"/>
              </a:ext>
            </a:extLst>
          </p:cNvPr>
          <p:cNvSpPr/>
          <p:nvPr/>
        </p:nvSpPr>
        <p:spPr>
          <a:xfrm>
            <a:off x="611560" y="1532172"/>
            <a:ext cx="8307602" cy="707886"/>
          </a:xfrm>
          <a:prstGeom prst="rect">
            <a:avLst/>
          </a:prstGeom>
        </p:spPr>
        <p:txBody>
          <a:bodyPr wrap="square">
            <a:spAutoFit/>
          </a:bodyPr>
          <a:lstStyle/>
          <a:p>
            <a:r>
              <a:rPr lang="fr-CH" sz="1000" dirty="0">
                <a:latin typeface="Tw Cen MT" panose="020B0602020104020603" pitchFamily="34" charset="0"/>
              </a:rPr>
              <a:t>Vidéo expliquant le canevas crée par le Centre de Soutien à l’Enseignement de l’Université de Lausanne: </a:t>
            </a:r>
            <a:r>
              <a:rPr lang="fr-CH" sz="1000" dirty="0">
                <a:latin typeface="Tw Cen MT" panose="020B0602020104020603" pitchFamily="34" charset="0"/>
                <a:hlinkClick r:id="rId5"/>
              </a:rPr>
              <a:t>https://www.youtube.com/watch?v=z9i07bDJffA</a:t>
            </a:r>
          </a:p>
          <a:p>
            <a:r>
              <a:rPr lang="fr-CH" sz="1000" dirty="0">
                <a:latin typeface="Tw Cen MT" panose="020B0602020104020603" pitchFamily="34" charset="0"/>
              </a:rPr>
              <a:t>Canevas en format </a:t>
            </a:r>
            <a:r>
              <a:rPr lang="fr-CH" sz="1000" dirty="0" err="1">
                <a:latin typeface="Tw Cen MT" panose="020B0602020104020603" pitchFamily="34" charset="0"/>
              </a:rPr>
              <a:t>pdf</a:t>
            </a:r>
            <a:r>
              <a:rPr lang="fr-CH" sz="1000" dirty="0">
                <a:latin typeface="Tw Cen MT" panose="020B0602020104020603" pitchFamily="34" charset="0"/>
              </a:rPr>
              <a:t>: </a:t>
            </a:r>
            <a:r>
              <a:rPr lang="fr-CH" sz="1000" dirty="0">
                <a:latin typeface="Tw Cen MT" panose="020B0602020104020603" pitchFamily="34" charset="0"/>
                <a:hlinkClick r:id="rId5"/>
              </a:rPr>
              <a:t>https://designpedagogique.info/wp-content/uploads/2023/03/Design_pedagogique_canevas.pdf</a:t>
            </a:r>
            <a:endParaRPr lang="fr-CH" sz="1000" dirty="0">
              <a:latin typeface="Tw Cen MT" panose="020B0602020104020603" pitchFamily="34" charset="0"/>
            </a:endParaRPr>
          </a:p>
          <a:p>
            <a:r>
              <a:rPr lang="fr-CH" sz="1000" dirty="0">
                <a:latin typeface="Tw Cen MT" panose="020B0602020104020603" pitchFamily="34" charset="0"/>
              </a:rPr>
              <a:t>Ouvrage complet: </a:t>
            </a:r>
            <a:r>
              <a:rPr lang="fr-CH" sz="1000" dirty="0" err="1">
                <a:latin typeface="Tw Cen MT" panose="020B0602020104020603" pitchFamily="34" charset="0"/>
              </a:rPr>
              <a:t>Lanarès</a:t>
            </a:r>
            <a:r>
              <a:rPr lang="fr-CH" sz="1000" dirty="0">
                <a:latin typeface="Tw Cen MT" panose="020B0602020104020603" pitchFamily="34" charset="0"/>
              </a:rPr>
              <a:t>, J., </a:t>
            </a:r>
            <a:r>
              <a:rPr lang="fr-CH" sz="1000" dirty="0" err="1">
                <a:latin typeface="Tw Cen MT" panose="020B0602020104020603" pitchFamily="34" charset="0"/>
              </a:rPr>
              <a:t>Laperrouza</a:t>
            </a:r>
            <a:r>
              <a:rPr lang="fr-CH" sz="1000" dirty="0">
                <a:latin typeface="Tw Cen MT" panose="020B0602020104020603" pitchFamily="34" charset="0"/>
              </a:rPr>
              <a:t>, M., &amp; Sylvestre, E. (2023). Design pédagogique. </a:t>
            </a:r>
            <a:r>
              <a:rPr lang="fr-CH" sz="1000" dirty="0">
                <a:latin typeface="Tw Cen MT" panose="020B0602020104020603" pitchFamily="34" charset="0"/>
                <a:hlinkClick r:id="rId6"/>
              </a:rPr>
              <a:t>https://doi.org/10.55430/8015VA01</a:t>
            </a:r>
            <a:r>
              <a:rPr lang="fr-CH" sz="1000" dirty="0">
                <a:latin typeface="Tw Cen MT" panose="020B0602020104020603" pitchFamily="34" charset="0"/>
              </a:rPr>
              <a:t> : </a:t>
            </a:r>
            <a:r>
              <a:rPr lang="fr-CH" sz="1000" dirty="0">
                <a:latin typeface="Tw Cen MT" panose="020B0602020104020603" pitchFamily="34" charset="0"/>
                <a:hlinkClick r:id="rId7"/>
              </a:rPr>
              <a:t>https://www.editionsepisteme.org/open_access_download/16/3</a:t>
            </a:r>
            <a:r>
              <a:rPr lang="fr-CH" sz="1000" dirty="0">
                <a:latin typeface="Tw Cen MT" panose="020B0602020104020603" pitchFamily="34" charset="0"/>
              </a:rPr>
              <a:t>     </a:t>
            </a:r>
          </a:p>
        </p:txBody>
      </p:sp>
    </p:spTree>
    <p:extLst>
      <p:ext uri="{BB962C8B-B14F-4D97-AF65-F5344CB8AC3E}">
        <p14:creationId xmlns:p14="http://schemas.microsoft.com/office/powerpoint/2010/main" val="223635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20</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915816" y="208300"/>
            <a:ext cx="5770984"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 Focus sur la méthode d’évaluation ?</a:t>
            </a:r>
            <a:endParaRPr lang="fr-FR" altLang="ko-KR" sz="2800" dirty="0">
              <a:solidFill>
                <a:schemeClr val="accent6"/>
              </a:solidFill>
              <a:latin typeface="Berlin Sans FB Demi" panose="020E0802020502020306" pitchFamily="34" charset="0"/>
            </a:endParaRPr>
          </a:p>
        </p:txBody>
      </p:sp>
      <p:sp>
        <p:nvSpPr>
          <p:cNvPr id="7" name="Rectangle 6">
            <a:extLst>
              <a:ext uri="{FF2B5EF4-FFF2-40B4-BE49-F238E27FC236}">
                <a16:creationId xmlns:a16="http://schemas.microsoft.com/office/drawing/2014/main" id="{D6B493FF-2F07-4637-BA9E-90597D3DD731}"/>
              </a:ext>
            </a:extLst>
          </p:cNvPr>
          <p:cNvSpPr/>
          <p:nvPr/>
        </p:nvSpPr>
        <p:spPr>
          <a:xfrm>
            <a:off x="806496" y="1861931"/>
            <a:ext cx="7293895" cy="3007298"/>
          </a:xfrm>
          <a:prstGeom prst="rect">
            <a:avLst/>
          </a:prstGeom>
        </p:spPr>
        <p:txBody>
          <a:bodyPr wrap="square" numCol="1" spcCol="360000">
            <a:spAutoFit/>
          </a:bodyPr>
          <a:lstStyle/>
          <a:p>
            <a:pPr algn="just">
              <a:lnSpc>
                <a:spcPct val="150000"/>
              </a:lnSpc>
            </a:pPr>
            <a:r>
              <a:rPr lang="fr-CH" sz="1600" b="1" dirty="0">
                <a:latin typeface="Tw Cen MT" panose="020B0602020104020603" pitchFamily="34" charset="0"/>
              </a:rPr>
              <a:t>Exemples :</a:t>
            </a:r>
          </a:p>
          <a:p>
            <a:pPr marL="742950" lvl="1" indent="-285750" algn="just">
              <a:lnSpc>
                <a:spcPct val="150000"/>
              </a:lnSpc>
              <a:buFont typeface="Arial" panose="020B0604020202020204" pitchFamily="34" charset="0"/>
              <a:buChar char="•"/>
            </a:pPr>
            <a:r>
              <a:rPr lang="fr-CH" sz="1600" b="1" dirty="0">
                <a:latin typeface="Tw Cen MT" panose="020B0602020104020603" pitchFamily="34" charset="0"/>
              </a:rPr>
              <a:t>Évaluation formative : </a:t>
            </a:r>
            <a:r>
              <a:rPr lang="fr-CH" sz="1600" dirty="0">
                <a:latin typeface="Tw Cen MT" panose="020B0602020104020603" pitchFamily="34" charset="0"/>
              </a:rPr>
              <a:t>Évaluer en cours de formation pour guider l’apprentissage (par exemple, quiz, autoévaluations, évaluation par les pairs).</a:t>
            </a:r>
          </a:p>
          <a:p>
            <a:pPr marL="742950" lvl="1" indent="-285750" algn="just">
              <a:lnSpc>
                <a:spcPct val="150000"/>
              </a:lnSpc>
              <a:buFont typeface="Arial" panose="020B0604020202020204" pitchFamily="34" charset="0"/>
              <a:buChar char="•"/>
            </a:pPr>
            <a:r>
              <a:rPr lang="fr-CH" sz="1600" b="1" dirty="0">
                <a:latin typeface="Tw Cen MT" panose="020B0602020104020603" pitchFamily="34" charset="0"/>
              </a:rPr>
              <a:t>Évaluation sommative : </a:t>
            </a:r>
            <a:r>
              <a:rPr lang="fr-CH" sz="1600" dirty="0">
                <a:latin typeface="Tw Cen MT" panose="020B0602020104020603" pitchFamily="34" charset="0"/>
              </a:rPr>
              <a:t>Évaluer à la fin d’un module ou d’un programme pour vérifier l’atteinte des objectifs d’apprentissage (par exemple, examen final, projet).</a:t>
            </a:r>
          </a:p>
          <a:p>
            <a:pPr marL="742950" lvl="1" indent="-285750" algn="just">
              <a:lnSpc>
                <a:spcPct val="150000"/>
              </a:lnSpc>
              <a:buFont typeface="Arial" panose="020B0604020202020204" pitchFamily="34" charset="0"/>
              <a:buChar char="•"/>
            </a:pPr>
            <a:r>
              <a:rPr lang="fr-CH" sz="1600" b="1" dirty="0">
                <a:latin typeface="Tw Cen MT" panose="020B0602020104020603" pitchFamily="34" charset="0"/>
              </a:rPr>
              <a:t>Évaluation diagnostique : </a:t>
            </a:r>
            <a:r>
              <a:rPr lang="fr-CH" sz="1600" dirty="0">
                <a:latin typeface="Tw Cen MT" panose="020B0602020104020603" pitchFamily="34" charset="0"/>
              </a:rPr>
              <a:t>Évaluer au début d’un cours pour cerner les connaissances initiales.</a:t>
            </a:r>
          </a:p>
        </p:txBody>
      </p:sp>
      <p:sp>
        <p:nvSpPr>
          <p:cNvPr id="5" name="Rectangle 4">
            <a:extLst>
              <a:ext uri="{FF2B5EF4-FFF2-40B4-BE49-F238E27FC236}">
                <a16:creationId xmlns:a16="http://schemas.microsoft.com/office/drawing/2014/main" id="{3599C311-BAB8-4BA1-A548-91E0E28082D2}"/>
              </a:ext>
            </a:extLst>
          </p:cNvPr>
          <p:cNvSpPr/>
          <p:nvPr/>
        </p:nvSpPr>
        <p:spPr>
          <a:xfrm>
            <a:off x="496476" y="1131590"/>
            <a:ext cx="8151048" cy="646331"/>
          </a:xfrm>
          <a:prstGeom prst="rect">
            <a:avLst/>
          </a:prstGeom>
        </p:spPr>
        <p:txBody>
          <a:bodyPr wrap="square">
            <a:spAutoFit/>
          </a:bodyPr>
          <a:lstStyle/>
          <a:p>
            <a:r>
              <a:rPr lang="fr-CH" b="1" dirty="0">
                <a:latin typeface="Tw Cen MT" panose="020B0602020104020603" pitchFamily="34" charset="0"/>
              </a:rPr>
              <a:t>Définition</a:t>
            </a:r>
            <a:r>
              <a:rPr lang="fr-CH" dirty="0">
                <a:latin typeface="Tw Cen MT" panose="020B0602020104020603" pitchFamily="34" charset="0"/>
              </a:rPr>
              <a:t> : </a:t>
            </a:r>
            <a:r>
              <a:rPr lang="fr-CH" b="1" dirty="0">
                <a:latin typeface="Berlin Sans FB" panose="020E0602020502020306" pitchFamily="34" charset="0"/>
              </a:rPr>
              <a:t>La méthode d’évaluation </a:t>
            </a:r>
            <a:r>
              <a:rPr lang="fr-CH" dirty="0">
                <a:latin typeface="Tw Cen MT" panose="020B0602020104020603" pitchFamily="34" charset="0"/>
              </a:rPr>
              <a:t>fait référence à l’approche ou la stratégie générale utilisée pour mesurer les apprentissages ou les compétences des apprenants.</a:t>
            </a:r>
          </a:p>
        </p:txBody>
      </p:sp>
    </p:spTree>
    <p:extLst>
      <p:ext uri="{BB962C8B-B14F-4D97-AF65-F5344CB8AC3E}">
        <p14:creationId xmlns:p14="http://schemas.microsoft.com/office/powerpoint/2010/main" val="248479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21</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915816" y="208300"/>
            <a:ext cx="5770984"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 Focus sur le moyen d’évaluation ?</a:t>
            </a:r>
            <a:endParaRPr lang="fr-FR" altLang="ko-KR" sz="2800" dirty="0">
              <a:solidFill>
                <a:schemeClr val="accent6"/>
              </a:solidFill>
              <a:latin typeface="Berlin Sans FB Demi" panose="020E0802020502020306" pitchFamily="34" charset="0"/>
            </a:endParaRPr>
          </a:p>
        </p:txBody>
      </p:sp>
      <p:sp>
        <p:nvSpPr>
          <p:cNvPr id="7" name="Rectangle 6">
            <a:extLst>
              <a:ext uri="{FF2B5EF4-FFF2-40B4-BE49-F238E27FC236}">
                <a16:creationId xmlns:a16="http://schemas.microsoft.com/office/drawing/2014/main" id="{D6B493FF-2F07-4637-BA9E-90597D3DD731}"/>
              </a:ext>
            </a:extLst>
          </p:cNvPr>
          <p:cNvSpPr/>
          <p:nvPr/>
        </p:nvSpPr>
        <p:spPr>
          <a:xfrm>
            <a:off x="1016605" y="2033809"/>
            <a:ext cx="6822758" cy="3007298"/>
          </a:xfrm>
          <a:prstGeom prst="rect">
            <a:avLst/>
          </a:prstGeom>
        </p:spPr>
        <p:txBody>
          <a:bodyPr wrap="square" numCol="1" spcCol="360000">
            <a:spAutoFit/>
          </a:bodyPr>
          <a:lstStyle/>
          <a:p>
            <a:pPr algn="just">
              <a:lnSpc>
                <a:spcPct val="150000"/>
              </a:lnSpc>
            </a:pPr>
            <a:r>
              <a:rPr lang="fr-CH" sz="1600" b="1" dirty="0">
                <a:latin typeface="Tw Cen MT" panose="020B0602020104020603" pitchFamily="34" charset="0"/>
              </a:rPr>
              <a:t>Exemples :</a:t>
            </a:r>
          </a:p>
          <a:p>
            <a:pPr marL="742950" lvl="1" indent="-285750" algn="just">
              <a:lnSpc>
                <a:spcPct val="150000"/>
              </a:lnSpc>
              <a:buFont typeface="Arial" panose="020B0604020202020204" pitchFamily="34" charset="0"/>
              <a:buChar char="•"/>
            </a:pPr>
            <a:r>
              <a:rPr lang="fr-CH" sz="1600" b="1" dirty="0">
                <a:latin typeface="Tw Cen MT" panose="020B0602020104020603" pitchFamily="34" charset="0"/>
              </a:rPr>
              <a:t>Questionnaire à choix multiples (QCM) : </a:t>
            </a:r>
            <a:r>
              <a:rPr lang="fr-CH" sz="1600" dirty="0">
                <a:latin typeface="Tw Cen MT" panose="020B0602020104020603" pitchFamily="34" charset="0"/>
              </a:rPr>
              <a:t>Pour tester la mémorisation ou la compréhension rapide.</a:t>
            </a:r>
          </a:p>
          <a:p>
            <a:pPr marL="742950" lvl="1" indent="-285750" algn="just">
              <a:lnSpc>
                <a:spcPct val="150000"/>
              </a:lnSpc>
              <a:buFont typeface="Arial" panose="020B0604020202020204" pitchFamily="34" charset="0"/>
              <a:buChar char="•"/>
            </a:pPr>
            <a:r>
              <a:rPr lang="fr-CH" sz="1600" b="1" dirty="0">
                <a:latin typeface="Tw Cen MT" panose="020B0602020104020603" pitchFamily="34" charset="0"/>
              </a:rPr>
              <a:t>Examen écrit : </a:t>
            </a:r>
            <a:r>
              <a:rPr lang="fr-CH" sz="1600" dirty="0">
                <a:latin typeface="Tw Cen MT" panose="020B0602020104020603" pitchFamily="34" charset="0"/>
              </a:rPr>
              <a:t>Rédaction pour évaluer la capacité de synthèse et d’analyse.</a:t>
            </a:r>
          </a:p>
          <a:p>
            <a:pPr marL="742950" lvl="1" indent="-285750" algn="just">
              <a:lnSpc>
                <a:spcPct val="150000"/>
              </a:lnSpc>
              <a:buFont typeface="Arial" panose="020B0604020202020204" pitchFamily="34" charset="0"/>
              <a:buChar char="•"/>
            </a:pPr>
            <a:r>
              <a:rPr lang="fr-CH" sz="1600" b="1" dirty="0">
                <a:latin typeface="Tw Cen MT" panose="020B0602020104020603" pitchFamily="34" charset="0"/>
              </a:rPr>
              <a:t>Présentation orale : </a:t>
            </a:r>
            <a:r>
              <a:rPr lang="fr-CH" sz="1600" dirty="0">
                <a:latin typeface="Tw Cen MT" panose="020B0602020104020603" pitchFamily="34" charset="0"/>
              </a:rPr>
              <a:t>Évaluer la communication et la compréhension orale.</a:t>
            </a:r>
          </a:p>
          <a:p>
            <a:pPr marL="742950" lvl="1" indent="-285750" algn="just">
              <a:lnSpc>
                <a:spcPct val="150000"/>
              </a:lnSpc>
              <a:buFont typeface="Arial" panose="020B0604020202020204" pitchFamily="34" charset="0"/>
              <a:buChar char="•"/>
            </a:pPr>
            <a:r>
              <a:rPr lang="fr-CH" sz="1600" b="1" dirty="0">
                <a:latin typeface="Tw Cen MT" panose="020B0602020104020603" pitchFamily="34" charset="0"/>
              </a:rPr>
              <a:t>Portfolio : </a:t>
            </a:r>
            <a:r>
              <a:rPr lang="fr-CH" sz="1600" dirty="0">
                <a:latin typeface="Tw Cen MT" panose="020B0602020104020603" pitchFamily="34" charset="0"/>
              </a:rPr>
              <a:t>Suivi des progrès sur la durée avec des échantillons de travaux.</a:t>
            </a:r>
          </a:p>
        </p:txBody>
      </p:sp>
      <p:sp>
        <p:nvSpPr>
          <p:cNvPr id="5" name="Rectangle 4">
            <a:extLst>
              <a:ext uri="{FF2B5EF4-FFF2-40B4-BE49-F238E27FC236}">
                <a16:creationId xmlns:a16="http://schemas.microsoft.com/office/drawing/2014/main" id="{3599C311-BAB8-4BA1-A548-91E0E28082D2}"/>
              </a:ext>
            </a:extLst>
          </p:cNvPr>
          <p:cNvSpPr/>
          <p:nvPr/>
        </p:nvSpPr>
        <p:spPr>
          <a:xfrm>
            <a:off x="756540" y="1109748"/>
            <a:ext cx="7630919" cy="923330"/>
          </a:xfrm>
          <a:prstGeom prst="rect">
            <a:avLst/>
          </a:prstGeom>
        </p:spPr>
        <p:txBody>
          <a:bodyPr wrap="square">
            <a:spAutoFit/>
          </a:bodyPr>
          <a:lstStyle/>
          <a:p>
            <a:r>
              <a:rPr lang="fr-CH" b="1" dirty="0">
                <a:latin typeface="Tw Cen MT" panose="020B0602020104020603" pitchFamily="34" charset="0"/>
              </a:rPr>
              <a:t>Définition</a:t>
            </a:r>
            <a:r>
              <a:rPr lang="fr-CH" dirty="0">
                <a:latin typeface="Tw Cen MT" panose="020B0602020104020603" pitchFamily="34" charset="0"/>
              </a:rPr>
              <a:t> : </a:t>
            </a:r>
            <a:r>
              <a:rPr lang="fr-CH" b="1" dirty="0">
                <a:latin typeface="Berlin Sans FB" panose="020E0602020502020306" pitchFamily="34" charset="0"/>
              </a:rPr>
              <a:t>Le moyen d’évaluation </a:t>
            </a:r>
            <a:r>
              <a:rPr lang="fr-CH" dirty="0">
                <a:latin typeface="Tw Cen MT" panose="020B0602020104020603" pitchFamily="34" charset="0"/>
              </a:rPr>
              <a:t>désigne l’outil ou l’instrument spécifique utilisé pour évaluer l’apprenant. Cela peut être un dispositif matériel ou une technique précise qui permet de recueillir des informations sur les apprentissages.</a:t>
            </a:r>
          </a:p>
        </p:txBody>
      </p:sp>
    </p:spTree>
    <p:extLst>
      <p:ext uri="{BB962C8B-B14F-4D97-AF65-F5344CB8AC3E}">
        <p14:creationId xmlns:p14="http://schemas.microsoft.com/office/powerpoint/2010/main" val="176838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22</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3419872" y="208300"/>
            <a:ext cx="5266928"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Précis des meilleures pratiques pour l’évaluation à distance</a:t>
            </a:r>
            <a:endParaRPr lang="fr-FR" altLang="ko-KR" sz="2800" dirty="0">
              <a:solidFill>
                <a:schemeClr val="accent6"/>
              </a:solidFill>
              <a:latin typeface="Berlin Sans FB Demi" panose="020E0802020502020306" pitchFamily="34" charset="0"/>
            </a:endParaRPr>
          </a:p>
        </p:txBody>
      </p:sp>
      <p:sp>
        <p:nvSpPr>
          <p:cNvPr id="5" name="Rectangle 4">
            <a:extLst>
              <a:ext uri="{FF2B5EF4-FFF2-40B4-BE49-F238E27FC236}">
                <a16:creationId xmlns:a16="http://schemas.microsoft.com/office/drawing/2014/main" id="{0DD22D5C-6CAB-4D4D-B7D2-E029E75B77BE}"/>
              </a:ext>
            </a:extLst>
          </p:cNvPr>
          <p:cNvSpPr/>
          <p:nvPr/>
        </p:nvSpPr>
        <p:spPr>
          <a:xfrm>
            <a:off x="408366" y="1607672"/>
            <a:ext cx="8100900" cy="3170099"/>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fr-CA" sz="1400" dirty="0">
                <a:latin typeface="Tw Cen MT" panose="020B0602020104020603" pitchFamily="34" charset="0"/>
                <a:ea typeface="Arial" panose="020B0604020202020204" pitchFamily="34" charset="0"/>
                <a:cs typeface="Arial" panose="020B0604020202020204" pitchFamily="34" charset="0"/>
              </a:rPr>
              <a:t>Précisez vos attentes, ou le résultat attendu (nombre de mots, d’arguments, etc.). </a:t>
            </a:r>
          </a:p>
          <a:p>
            <a:pPr marL="742950" lvl="1" indent="-285750">
              <a:spcBef>
                <a:spcPts val="600"/>
              </a:spcBef>
              <a:spcAft>
                <a:spcPts val="600"/>
              </a:spcAft>
              <a:buFont typeface="Arial" panose="020B0604020202020204" pitchFamily="34" charset="0"/>
              <a:buChar char="•"/>
            </a:pPr>
            <a:r>
              <a:rPr lang="fr-CA" sz="1400" dirty="0">
                <a:latin typeface="Tw Cen MT" panose="020B0602020104020603" pitchFamily="34" charset="0"/>
                <a:ea typeface="Arial" panose="020B0604020202020204" pitchFamily="34" charset="0"/>
                <a:cs typeface="Arial" panose="020B0604020202020204" pitchFamily="34" charset="0"/>
              </a:rPr>
              <a:t>Présentez vos critères ou la grille d’évaluation (concision, pertinence, clarté, etc.)</a:t>
            </a:r>
            <a:r>
              <a:rPr lang="fr-CH" sz="1400" dirty="0">
                <a:latin typeface="Tw Cen MT" panose="020B0602020104020603" pitchFamily="34" charset="0"/>
                <a:ea typeface="Arial" panose="020B0604020202020204" pitchFamily="34" charset="0"/>
                <a:cs typeface="Arial" panose="020B0604020202020204" pitchFamily="34" charset="0"/>
              </a:rPr>
              <a:t> aux étudiants.</a:t>
            </a:r>
          </a:p>
          <a:p>
            <a:pPr marL="742950" lvl="1" indent="-285750">
              <a:spcBef>
                <a:spcPts val="600"/>
              </a:spcBef>
              <a:spcAft>
                <a:spcPts val="600"/>
              </a:spcAft>
              <a:buFont typeface="Arial" panose="020B0604020202020204" pitchFamily="34" charset="0"/>
              <a:buChar char="•"/>
            </a:pPr>
            <a:r>
              <a:rPr lang="fr-CA" sz="1400" dirty="0">
                <a:latin typeface="Tw Cen MT" panose="020B0602020104020603" pitchFamily="34" charset="0"/>
                <a:ea typeface="Arial" panose="020B0604020202020204" pitchFamily="34" charset="0"/>
                <a:cs typeface="Arial" panose="020B0604020202020204" pitchFamily="34" charset="0"/>
              </a:rPr>
              <a:t>Si l’évaluation est à réponse objective et qu’elle comprend plusieurs pages, informez-en les étudiants.</a:t>
            </a:r>
            <a:endParaRPr lang="fr-CH" sz="1400" dirty="0">
              <a:latin typeface="Tw Cen MT" panose="020B0602020104020603" pitchFamily="34" charset="0"/>
              <a:ea typeface="Arial" panose="020B0604020202020204" pitchFamily="34" charset="0"/>
              <a:cs typeface="Arial" panose="020B0604020202020204" pitchFamily="34" charset="0"/>
            </a:endParaRPr>
          </a:p>
          <a:p>
            <a:pPr marL="742950" lvl="1" indent="-285750">
              <a:spcBef>
                <a:spcPts val="600"/>
              </a:spcBef>
              <a:spcAft>
                <a:spcPts val="600"/>
              </a:spcAft>
              <a:buFont typeface="Arial" panose="020B0604020202020204" pitchFamily="34" charset="0"/>
              <a:buChar char="•"/>
            </a:pPr>
            <a:r>
              <a:rPr lang="fr-CA" sz="1400" dirty="0">
                <a:latin typeface="Tw Cen MT" panose="020B0602020104020603" pitchFamily="34" charset="0"/>
                <a:ea typeface="Arial" panose="020B0604020202020204" pitchFamily="34" charset="0"/>
                <a:cs typeface="Arial" panose="020B0604020202020204" pitchFamily="34" charset="0"/>
              </a:rPr>
              <a:t>Précisez la durée de l’évaluation. Si elle est en ligne, accordez du temps aux étudiants pour qu’ils effectuent les manipulations techniques nécessaires.</a:t>
            </a:r>
            <a:endParaRPr lang="fr-CH" sz="1400" dirty="0">
              <a:latin typeface="Tw Cen MT" panose="020B0602020104020603" pitchFamily="34" charset="0"/>
              <a:ea typeface="Arial" panose="020B0604020202020204" pitchFamily="34" charset="0"/>
              <a:cs typeface="Arial" panose="020B0604020202020204" pitchFamily="34" charset="0"/>
            </a:endParaRPr>
          </a:p>
          <a:p>
            <a:pPr marL="742950" lvl="1" indent="-285750">
              <a:spcBef>
                <a:spcPts val="600"/>
              </a:spcBef>
              <a:spcAft>
                <a:spcPts val="600"/>
              </a:spcAft>
              <a:buFont typeface="Arial" panose="020B0604020202020204" pitchFamily="34" charset="0"/>
              <a:buChar char="•"/>
            </a:pPr>
            <a:r>
              <a:rPr lang="fr-CA" sz="1400" dirty="0">
                <a:latin typeface="Tw Cen MT" panose="020B0602020104020603" pitchFamily="34" charset="0"/>
                <a:ea typeface="Arial" panose="020B0604020202020204" pitchFamily="34" charset="0"/>
                <a:cs typeface="Arial" panose="020B0604020202020204" pitchFamily="34" charset="0"/>
              </a:rPr>
              <a:t>Dites si le matériel de cours est permis ou non. Dans l’affirmative, précisez quel matériel est autorisé.</a:t>
            </a:r>
            <a:endParaRPr lang="fr-CH" sz="1400" dirty="0">
              <a:latin typeface="Tw Cen MT" panose="020B0602020104020603" pitchFamily="34" charset="0"/>
              <a:ea typeface="Arial" panose="020B0604020202020204" pitchFamily="34" charset="0"/>
              <a:cs typeface="Arial" panose="020B0604020202020204" pitchFamily="34" charset="0"/>
            </a:endParaRPr>
          </a:p>
          <a:p>
            <a:pPr marL="742950" lvl="1" indent="-285750">
              <a:spcBef>
                <a:spcPts val="600"/>
              </a:spcBef>
              <a:spcAft>
                <a:spcPts val="600"/>
              </a:spcAft>
              <a:buFont typeface="Arial" panose="020B0604020202020204" pitchFamily="34" charset="0"/>
              <a:buChar char="•"/>
            </a:pPr>
            <a:r>
              <a:rPr lang="fr-CA" sz="1400" dirty="0">
                <a:latin typeface="Tw Cen MT" panose="020B0602020104020603" pitchFamily="34" charset="0"/>
                <a:ea typeface="Arial" panose="020B0604020202020204" pitchFamily="34" charset="0"/>
                <a:cs typeface="Arial" panose="020B0604020202020204" pitchFamily="34" charset="0"/>
              </a:rPr>
              <a:t>Communiquez la date approximative à laquelle les évaluations seront corrigées et transmises aux étudiants.</a:t>
            </a:r>
            <a:endParaRPr lang="fr-CH" sz="1400" dirty="0">
              <a:latin typeface="Tw Cen MT" panose="020B0602020104020603" pitchFamily="34" charset="0"/>
              <a:ea typeface="Arial" panose="020B0604020202020204" pitchFamily="34" charset="0"/>
              <a:cs typeface="Arial" panose="020B0604020202020204" pitchFamily="34" charset="0"/>
            </a:endParaRPr>
          </a:p>
          <a:p>
            <a:pPr marL="742950" lvl="1" indent="-285750">
              <a:spcBef>
                <a:spcPts val="600"/>
              </a:spcBef>
              <a:spcAft>
                <a:spcPts val="600"/>
              </a:spcAft>
              <a:buFont typeface="Arial" panose="020B0604020202020204" pitchFamily="34" charset="0"/>
              <a:buChar char="•"/>
            </a:pPr>
            <a:r>
              <a:rPr lang="fr-CA" sz="1400" dirty="0">
                <a:latin typeface="Tw Cen MT" panose="020B0602020104020603" pitchFamily="34" charset="0"/>
                <a:ea typeface="Arial" panose="020B0604020202020204" pitchFamily="34" charset="0"/>
                <a:cs typeface="Arial" panose="020B0604020202020204" pitchFamily="34" charset="0"/>
              </a:rPr>
              <a:t>Explicitez les mesures d’accommodements mises en place pour les étudiants en situation de handicap (par ex. adaptation de la durée de l’épreuve). </a:t>
            </a:r>
            <a:endParaRPr lang="fr-CH" sz="1400" dirty="0">
              <a:latin typeface="Tw Cen MT" panose="020B0602020104020603" pitchFamily="34" charset="0"/>
              <a:ea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844B921-7E81-43B7-B852-715C209E97FE}"/>
              </a:ext>
            </a:extLst>
          </p:cNvPr>
          <p:cNvSpPr/>
          <p:nvPr/>
        </p:nvSpPr>
        <p:spPr>
          <a:xfrm>
            <a:off x="480726" y="4715157"/>
            <a:ext cx="8003232" cy="338554"/>
          </a:xfrm>
          <a:prstGeom prst="rect">
            <a:avLst/>
          </a:prstGeom>
        </p:spPr>
        <p:txBody>
          <a:bodyPr wrap="square">
            <a:spAutoFit/>
          </a:bodyPr>
          <a:lstStyle/>
          <a:p>
            <a:pPr algn="ctr"/>
            <a:r>
              <a:rPr lang="fr-CA" sz="800" dirty="0">
                <a:latin typeface="Tw Cen MT" panose="020B0602020104020603" pitchFamily="34" charset="0"/>
                <a:ea typeface="Arial" panose="020B0604020202020204" pitchFamily="34" charset="0"/>
              </a:rPr>
              <a:t>Centre de pédagogie universitaire de l’Université de Montréal (CPU). (2021). Ressource modifiée de </a:t>
            </a:r>
            <a:r>
              <a:rPr lang="fr-CA" sz="800" i="1" dirty="0">
                <a:latin typeface="Tw Cen MT" panose="020B0602020104020603" pitchFamily="34" charset="0"/>
                <a:ea typeface="Arial" panose="020B0604020202020204" pitchFamily="34" charset="0"/>
              </a:rPr>
              <a:t>Précis des meilleures pratiques pour l’évaluation à distance</a:t>
            </a:r>
            <a:r>
              <a:rPr lang="fr-CA" sz="800" dirty="0">
                <a:latin typeface="Tw Cen MT" panose="020B0602020104020603" pitchFamily="34" charset="0"/>
                <a:ea typeface="Arial" panose="020B0604020202020204" pitchFamily="34" charset="0"/>
              </a:rPr>
              <a:t>. CPU. (2020).</a:t>
            </a:r>
          </a:p>
          <a:p>
            <a:pPr algn="ctr"/>
            <a:r>
              <a:rPr lang="fr-CH" sz="800" dirty="0">
                <a:latin typeface="Tw Cen MT" panose="020B0602020104020603" pitchFamily="34" charset="0"/>
                <a:hlinkClick r:id="rId3"/>
              </a:rPr>
              <a:t>https://cpu.umontreal.ca/fileadmin/cpu/documents/enseignement-apprentissage/evaluation-apprentissages/evaluation-en-ligne/PrecisBonnesPratiquesEvaluationsADistance.pdf</a:t>
            </a:r>
            <a:r>
              <a:rPr lang="fr-CA" sz="800" dirty="0">
                <a:latin typeface="Tw Cen MT" panose="020B0602020104020603" pitchFamily="34" charset="0"/>
              </a:rPr>
              <a:t> </a:t>
            </a:r>
            <a:endParaRPr lang="fr-CH" sz="800" dirty="0">
              <a:latin typeface="Tw Cen MT" panose="020B0602020104020603" pitchFamily="34" charset="0"/>
            </a:endParaRPr>
          </a:p>
        </p:txBody>
      </p:sp>
      <p:graphicFrame>
        <p:nvGraphicFramePr>
          <p:cNvPr id="8" name="Tableau 7">
            <a:extLst>
              <a:ext uri="{FF2B5EF4-FFF2-40B4-BE49-F238E27FC236}">
                <a16:creationId xmlns:a16="http://schemas.microsoft.com/office/drawing/2014/main" id="{C0C68CF9-725A-4F50-B7E7-05B44CE2A660}"/>
              </a:ext>
            </a:extLst>
          </p:cNvPr>
          <p:cNvGraphicFramePr>
            <a:graphicFrameLocks noGrp="1"/>
          </p:cNvGraphicFramePr>
          <p:nvPr/>
        </p:nvGraphicFramePr>
        <p:xfrm>
          <a:off x="570384" y="1034238"/>
          <a:ext cx="8003232" cy="487680"/>
        </p:xfrm>
        <a:graphic>
          <a:graphicData uri="http://schemas.openxmlformats.org/drawingml/2006/table">
            <a:tbl>
              <a:tblPr firstRow="1" firstCol="1" bandRow="1">
                <a:tableStyleId>{5C22544A-7EE6-4342-B048-85BDC9FD1C3A}</a:tableStyleId>
              </a:tblPr>
              <a:tblGrid>
                <a:gridCol w="8003232">
                  <a:extLst>
                    <a:ext uri="{9D8B030D-6E8A-4147-A177-3AD203B41FA5}">
                      <a16:colId xmlns:a16="http://schemas.microsoft.com/office/drawing/2014/main" val="1195989530"/>
                    </a:ext>
                  </a:extLst>
                </a:gridCol>
              </a:tblGrid>
              <a:tr h="360040">
                <a:tc>
                  <a:txBody>
                    <a:bodyPr/>
                    <a:lstStyle/>
                    <a:p>
                      <a:pPr>
                        <a:spcBef>
                          <a:spcPts val="1200"/>
                        </a:spcBef>
                        <a:spcAft>
                          <a:spcPts val="1200"/>
                        </a:spcAft>
                      </a:pPr>
                      <a:r>
                        <a:rPr lang="fr-CA" sz="1600" b="1" kern="0" dirty="0">
                          <a:solidFill>
                            <a:schemeClr val="tx1"/>
                          </a:solidFill>
                          <a:latin typeface="Berlin Sans FB" panose="020E0602020502020306" pitchFamily="34" charset="0"/>
                          <a:ea typeface="MS PGothic" panose="020B0600070205080204" pitchFamily="34" charset="-128"/>
                          <a:cs typeface="Arial" panose="020B0604020202020204" pitchFamily="34" charset="0"/>
                        </a:rPr>
                        <a:t>Conseils généraux : </a:t>
                      </a:r>
                      <a:r>
                        <a:rPr lang="fr-CA" sz="1600" b="1" dirty="0">
                          <a:solidFill>
                            <a:schemeClr val="tx1"/>
                          </a:solidFill>
                          <a:latin typeface="Tw Cen MT" panose="020B0602020104020603" pitchFamily="34" charset="0"/>
                          <a:ea typeface="Arial" panose="020B0604020202020204" pitchFamily="34" charset="0"/>
                          <a:cs typeface="Arial" panose="020B0604020202020204" pitchFamily="34" charset="0"/>
                        </a:rPr>
                        <a:t>Rédigez des consignes claires, explicites, et complètes qui répondent aux questions que pourraient se poser les étudiants</a:t>
                      </a:r>
                      <a:r>
                        <a:rPr lang="fr-CH" sz="1600" b="1" dirty="0">
                          <a:solidFill>
                            <a:schemeClr val="tx1"/>
                          </a:solidFill>
                          <a:latin typeface="Tw Cen MT" panose="020B0602020104020603" pitchFamily="34" charset="0"/>
                          <a:ea typeface="Arial" panose="020B0604020202020204" pitchFamily="34" charset="0"/>
                          <a:cs typeface="Arial" panose="020B0604020202020204" pitchFamily="34" charset="0"/>
                        </a:rPr>
                        <a:t> </a:t>
                      </a:r>
                    </a:p>
                  </a:txBody>
                  <a:tcPr marL="68580" marR="68580" marT="0" marB="0">
                    <a:solidFill>
                      <a:schemeClr val="accent1">
                        <a:lumMod val="20000"/>
                        <a:lumOff val="80000"/>
                      </a:schemeClr>
                    </a:solidFill>
                  </a:tcPr>
                </a:tc>
                <a:extLst>
                  <a:ext uri="{0D108BD9-81ED-4DB2-BD59-A6C34878D82A}">
                    <a16:rowId xmlns:a16="http://schemas.microsoft.com/office/drawing/2014/main" val="2593586121"/>
                  </a:ext>
                </a:extLst>
              </a:tr>
            </a:tbl>
          </a:graphicData>
        </a:graphic>
      </p:graphicFrame>
    </p:spTree>
    <p:extLst>
      <p:ext uri="{BB962C8B-B14F-4D97-AF65-F5344CB8AC3E}">
        <p14:creationId xmlns:p14="http://schemas.microsoft.com/office/powerpoint/2010/main" val="236668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23</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3419872" y="208300"/>
            <a:ext cx="5266928"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Précis des meilleures pratiques pour l’évaluation à distance (2)</a:t>
            </a:r>
            <a:endParaRPr lang="fr-FR" altLang="ko-KR" sz="2800" dirty="0">
              <a:solidFill>
                <a:schemeClr val="accent6"/>
              </a:solidFill>
              <a:latin typeface="Berlin Sans FB Demi" panose="020E0802020502020306" pitchFamily="34" charset="0"/>
            </a:endParaRPr>
          </a:p>
        </p:txBody>
      </p:sp>
      <p:graphicFrame>
        <p:nvGraphicFramePr>
          <p:cNvPr id="5" name="Tableau 4">
            <a:extLst>
              <a:ext uri="{FF2B5EF4-FFF2-40B4-BE49-F238E27FC236}">
                <a16:creationId xmlns:a16="http://schemas.microsoft.com/office/drawing/2014/main" id="{644532DE-0928-4F97-8536-374DC2987E68}"/>
              </a:ext>
            </a:extLst>
          </p:cNvPr>
          <p:cNvGraphicFramePr>
            <a:graphicFrameLocks noGrp="1"/>
          </p:cNvGraphicFramePr>
          <p:nvPr/>
        </p:nvGraphicFramePr>
        <p:xfrm>
          <a:off x="666097" y="1567137"/>
          <a:ext cx="8003232" cy="2240280"/>
        </p:xfrm>
        <a:graphic>
          <a:graphicData uri="http://schemas.openxmlformats.org/drawingml/2006/table">
            <a:tbl>
              <a:tblPr firstRow="1" firstCol="1" bandRow="1">
                <a:tableStyleId>{5C22544A-7EE6-4342-B048-85BDC9FD1C3A}</a:tableStyleId>
              </a:tblPr>
              <a:tblGrid>
                <a:gridCol w="8003232">
                  <a:extLst>
                    <a:ext uri="{9D8B030D-6E8A-4147-A177-3AD203B41FA5}">
                      <a16:colId xmlns:a16="http://schemas.microsoft.com/office/drawing/2014/main" val="1195989530"/>
                    </a:ext>
                  </a:extLst>
                </a:gridCol>
              </a:tblGrid>
              <a:tr h="1133475">
                <a:tc>
                  <a:txBody>
                    <a:bodyPr/>
                    <a:lstStyle/>
                    <a:p>
                      <a:pPr>
                        <a:spcBef>
                          <a:spcPts val="720"/>
                        </a:spcBef>
                        <a:spcAft>
                          <a:spcPts val="720"/>
                        </a:spcAft>
                      </a:pPr>
                      <a:r>
                        <a:rPr lang="fr-CA" sz="1600" dirty="0">
                          <a:solidFill>
                            <a:schemeClr val="tx1"/>
                          </a:solidFill>
                          <a:effectLst/>
                          <a:latin typeface="Berlin Sans FB" panose="020E0602020502020306" pitchFamily="34" charset="0"/>
                        </a:rPr>
                        <a:t>Une évaluation </a:t>
                      </a:r>
                      <a:r>
                        <a:rPr lang="fr-CA" sz="1600" dirty="0">
                          <a:solidFill>
                            <a:schemeClr val="tx1"/>
                          </a:solidFill>
                          <a:effectLst/>
                          <a:latin typeface="Tw Cen MT" panose="020B0602020104020603" pitchFamily="34" charset="0"/>
                        </a:rPr>
                        <a:t>est dite à </a:t>
                      </a:r>
                      <a:r>
                        <a:rPr lang="fr-CA" sz="1600" dirty="0">
                          <a:solidFill>
                            <a:schemeClr val="tx1"/>
                          </a:solidFill>
                          <a:effectLst/>
                          <a:latin typeface="Berlin Sans FB" panose="020E0602020502020306" pitchFamily="34" charset="0"/>
                        </a:rPr>
                        <a:t>réponse objective </a:t>
                      </a:r>
                      <a:r>
                        <a:rPr lang="fr-CA" sz="1600" dirty="0">
                          <a:solidFill>
                            <a:schemeClr val="tx1"/>
                          </a:solidFill>
                          <a:effectLst/>
                          <a:latin typeface="Tw Cen MT" panose="020B0602020104020603" pitchFamily="34" charset="0"/>
                        </a:rPr>
                        <a:t>quand la réponse attendue de la part de l’étudiant</a:t>
                      </a:r>
                      <a:r>
                        <a:rPr lang="fr-CA" sz="1600" baseline="30000" dirty="0">
                          <a:solidFill>
                            <a:schemeClr val="tx1"/>
                          </a:solidFill>
                          <a:effectLst/>
                          <a:latin typeface="Tw Cen MT" panose="020B0602020104020603" pitchFamily="34" charset="0"/>
                        </a:rPr>
                        <a:t> </a:t>
                      </a:r>
                      <a:r>
                        <a:rPr lang="fr-CA" sz="1600" dirty="0">
                          <a:solidFill>
                            <a:schemeClr val="tx1"/>
                          </a:solidFill>
                          <a:effectLst/>
                          <a:latin typeface="Tw Cen MT" panose="020B0602020104020603" pitchFamily="34" charset="0"/>
                        </a:rPr>
                        <a:t>peut être : </a:t>
                      </a:r>
                      <a:endParaRPr lang="fr-CH" sz="1600" b="1" dirty="0">
                        <a:solidFill>
                          <a:schemeClr val="tx1"/>
                        </a:solidFill>
                        <a:effectLst/>
                        <a:latin typeface="Tw Cen MT" panose="020B0602020104020603" pitchFamily="34" charset="0"/>
                      </a:endParaRPr>
                    </a:p>
                    <a:p>
                      <a:pPr marL="285750" indent="-285750">
                        <a:spcBef>
                          <a:spcPts val="720"/>
                        </a:spcBef>
                        <a:spcAft>
                          <a:spcPts val="720"/>
                        </a:spcAft>
                        <a:buFont typeface="Arial" panose="020B0604020202020204" pitchFamily="34" charset="0"/>
                        <a:buChar char="•"/>
                      </a:pPr>
                      <a:r>
                        <a:rPr lang="fr-CA" sz="1600" b="1" dirty="0">
                          <a:solidFill>
                            <a:schemeClr val="tx1"/>
                          </a:solidFill>
                          <a:effectLst/>
                          <a:latin typeface="Berlin Sans FB" panose="020E0602020502020306" pitchFamily="34" charset="0"/>
                        </a:rPr>
                        <a:t>unique</a:t>
                      </a:r>
                      <a:r>
                        <a:rPr lang="fr-CA" sz="1600" b="1" dirty="0">
                          <a:solidFill>
                            <a:schemeClr val="tx1"/>
                          </a:solidFill>
                          <a:effectLst/>
                          <a:latin typeface="Tw Cen MT" panose="020B0602020104020603" pitchFamily="34" charset="0"/>
                        </a:rPr>
                        <a:t> </a:t>
                      </a:r>
                      <a:r>
                        <a:rPr lang="fr-CA" sz="1600" b="0" dirty="0">
                          <a:solidFill>
                            <a:schemeClr val="tx1"/>
                          </a:solidFill>
                          <a:effectLst/>
                          <a:latin typeface="Tw Cen MT" panose="020B0602020104020603" pitchFamily="34" charset="0"/>
                        </a:rPr>
                        <a:t>(question à choix unique), par exemple trouver l’énoncé exact parmi un ensemble d’énoncés et répondre par vrai ou par faux à une affirmation ; </a:t>
                      </a:r>
                    </a:p>
                    <a:p>
                      <a:pPr marL="285750" indent="-285750">
                        <a:spcBef>
                          <a:spcPts val="720"/>
                        </a:spcBef>
                        <a:spcAft>
                          <a:spcPts val="720"/>
                        </a:spcAft>
                        <a:buFont typeface="Arial" panose="020B0604020202020204" pitchFamily="34" charset="0"/>
                        <a:buChar char="•"/>
                      </a:pPr>
                      <a:r>
                        <a:rPr lang="fr-CA" sz="1600" b="1" dirty="0">
                          <a:solidFill>
                            <a:schemeClr val="tx1"/>
                          </a:solidFill>
                          <a:effectLst/>
                          <a:latin typeface="Berlin Sans FB" panose="020E0602020502020306" pitchFamily="34" charset="0"/>
                        </a:rPr>
                        <a:t>multiple</a:t>
                      </a:r>
                      <a:r>
                        <a:rPr lang="fr-CA" sz="1600" b="0" dirty="0">
                          <a:solidFill>
                            <a:schemeClr val="tx1"/>
                          </a:solidFill>
                          <a:effectLst/>
                          <a:latin typeface="Tw Cen MT" panose="020B0602020104020603" pitchFamily="34" charset="0"/>
                        </a:rPr>
                        <a:t> (question à choix multiple), par exemple indiquer les propositions qui sont vraies ;</a:t>
                      </a:r>
                      <a:endParaRPr lang="fr-CH" sz="1600" b="0" dirty="0">
                        <a:solidFill>
                          <a:schemeClr val="tx1"/>
                        </a:solidFill>
                        <a:effectLst/>
                        <a:latin typeface="Tw Cen MT" panose="020B0602020104020603" pitchFamily="34" charset="0"/>
                      </a:endParaRPr>
                    </a:p>
                    <a:p>
                      <a:pPr marL="285750" indent="-285750">
                        <a:spcBef>
                          <a:spcPts val="720"/>
                        </a:spcBef>
                        <a:spcAft>
                          <a:spcPts val="720"/>
                        </a:spcAft>
                        <a:buFont typeface="Arial" panose="020B0604020202020204" pitchFamily="34" charset="0"/>
                        <a:buChar char="•"/>
                      </a:pPr>
                      <a:r>
                        <a:rPr lang="fr-CA" sz="1600" b="1" dirty="0">
                          <a:solidFill>
                            <a:schemeClr val="tx1"/>
                          </a:solidFill>
                          <a:effectLst/>
                          <a:latin typeface="Berlin Sans FB" panose="020E0602020502020306" pitchFamily="34" charset="0"/>
                        </a:rPr>
                        <a:t>fermée</a:t>
                      </a:r>
                      <a:r>
                        <a:rPr lang="fr-CA" sz="1600" b="0" dirty="0">
                          <a:solidFill>
                            <a:schemeClr val="tx1"/>
                          </a:solidFill>
                          <a:effectLst/>
                          <a:latin typeface="Tw Cen MT" panose="020B0602020104020603" pitchFamily="34" charset="0"/>
                        </a:rPr>
                        <a:t> (question à réponse unique), par exemple compléter une phrase par un mot ou un groupe de mots.</a:t>
                      </a:r>
                      <a:endParaRPr lang="fr-CH" sz="1600" b="0" dirty="0">
                        <a:solidFill>
                          <a:schemeClr val="tx1"/>
                        </a:solidFill>
                        <a:effectLst/>
                        <a:latin typeface="Tw Cen MT" panose="020B0602020104020603" pitchFamily="34" charset="0"/>
                        <a:ea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93586121"/>
                  </a:ext>
                </a:extLst>
              </a:tr>
            </a:tbl>
          </a:graphicData>
        </a:graphic>
      </p:graphicFrame>
      <p:sp>
        <p:nvSpPr>
          <p:cNvPr id="6" name="Rectangle 5">
            <a:extLst>
              <a:ext uri="{FF2B5EF4-FFF2-40B4-BE49-F238E27FC236}">
                <a16:creationId xmlns:a16="http://schemas.microsoft.com/office/drawing/2014/main" id="{9D03C988-A6E1-4CB6-9F29-778953D5E545}"/>
              </a:ext>
            </a:extLst>
          </p:cNvPr>
          <p:cNvSpPr/>
          <p:nvPr/>
        </p:nvSpPr>
        <p:spPr>
          <a:xfrm>
            <a:off x="666097" y="4075207"/>
            <a:ext cx="8020703" cy="584775"/>
          </a:xfrm>
          <a:prstGeom prst="rect">
            <a:avLst/>
          </a:prstGeom>
        </p:spPr>
        <p:txBody>
          <a:bodyPr wrap="square">
            <a:spAutoFit/>
          </a:bodyPr>
          <a:lstStyle/>
          <a:p>
            <a:r>
              <a:rPr lang="fr-CA" sz="1600" b="1" dirty="0">
                <a:latin typeface="Tw Cen MT" panose="020B0602020104020603" pitchFamily="34" charset="0"/>
                <a:ea typeface="Arial" panose="020B0604020202020204" pitchFamily="34" charset="0"/>
              </a:rPr>
              <a:t>Avantages et inconvénients: </a:t>
            </a:r>
            <a:r>
              <a:rPr lang="fr-CA" sz="1600" dirty="0">
                <a:latin typeface="Tw Cen MT" panose="020B0602020104020603" pitchFamily="34" charset="0"/>
              </a:rPr>
              <a:t>rapides à corriger, mais elles exigent des efforts de conception importants</a:t>
            </a:r>
            <a:r>
              <a:rPr lang="fr-CA" sz="1600" b="1" dirty="0">
                <a:latin typeface="Tw Cen MT" panose="020B0602020104020603" pitchFamily="34" charset="0"/>
              </a:rPr>
              <a:t>.</a:t>
            </a:r>
            <a:endParaRPr lang="fr-CH" sz="1600" dirty="0">
              <a:latin typeface="Tw Cen MT" panose="020B0602020104020603" pitchFamily="34" charset="0"/>
            </a:endParaRPr>
          </a:p>
        </p:txBody>
      </p:sp>
      <p:sp>
        <p:nvSpPr>
          <p:cNvPr id="10" name="Rectangle 9">
            <a:extLst>
              <a:ext uri="{FF2B5EF4-FFF2-40B4-BE49-F238E27FC236}">
                <a16:creationId xmlns:a16="http://schemas.microsoft.com/office/drawing/2014/main" id="{474F9317-D1BB-4422-B21C-C8BEA0698984}"/>
              </a:ext>
            </a:extLst>
          </p:cNvPr>
          <p:cNvSpPr/>
          <p:nvPr/>
        </p:nvSpPr>
        <p:spPr>
          <a:xfrm>
            <a:off x="474671" y="4618505"/>
            <a:ext cx="8003232" cy="338554"/>
          </a:xfrm>
          <a:prstGeom prst="rect">
            <a:avLst/>
          </a:prstGeom>
        </p:spPr>
        <p:txBody>
          <a:bodyPr wrap="square">
            <a:spAutoFit/>
          </a:bodyPr>
          <a:lstStyle/>
          <a:p>
            <a:pPr algn="ctr"/>
            <a:r>
              <a:rPr lang="fr-CA" sz="800" dirty="0">
                <a:latin typeface="Tw Cen MT" panose="020B0602020104020603" pitchFamily="34" charset="0"/>
                <a:ea typeface="Arial" panose="020B0604020202020204" pitchFamily="34" charset="0"/>
              </a:rPr>
              <a:t>Centre de pédagogie universitaire de l’Université de Montréal (CPU). (2021). Ressource modifiée de </a:t>
            </a:r>
            <a:r>
              <a:rPr lang="fr-CA" sz="800" i="1" dirty="0">
                <a:latin typeface="Tw Cen MT" panose="020B0602020104020603" pitchFamily="34" charset="0"/>
                <a:ea typeface="Arial" panose="020B0604020202020204" pitchFamily="34" charset="0"/>
              </a:rPr>
              <a:t>Précis des meilleures pratiques pour l’évaluation à distance</a:t>
            </a:r>
            <a:r>
              <a:rPr lang="fr-CA" sz="800" dirty="0">
                <a:latin typeface="Tw Cen MT" panose="020B0602020104020603" pitchFamily="34" charset="0"/>
                <a:ea typeface="Arial" panose="020B0604020202020204" pitchFamily="34" charset="0"/>
              </a:rPr>
              <a:t>. CPU. (2020).</a:t>
            </a:r>
          </a:p>
          <a:p>
            <a:pPr algn="ctr"/>
            <a:r>
              <a:rPr lang="fr-CH" sz="800" dirty="0">
                <a:latin typeface="Tw Cen MT" panose="020B0602020104020603" pitchFamily="34" charset="0"/>
                <a:hlinkClick r:id="rId3"/>
              </a:rPr>
              <a:t>https://cpu.umontreal.ca/fileadmin/cpu/documents/enseignement-apprentissage/evaluation-apprentissages/evaluation-en-ligne/PrecisBonnesPratiquesEvaluationsADistance.pdf</a:t>
            </a:r>
            <a:r>
              <a:rPr lang="fr-CA" sz="800" dirty="0">
                <a:latin typeface="Tw Cen MT" panose="020B0602020104020603" pitchFamily="34" charset="0"/>
              </a:rPr>
              <a:t> </a:t>
            </a:r>
            <a:endParaRPr lang="fr-CH" sz="800" dirty="0">
              <a:latin typeface="Tw Cen MT" panose="020B0602020104020603" pitchFamily="34" charset="0"/>
            </a:endParaRPr>
          </a:p>
        </p:txBody>
      </p:sp>
      <p:sp>
        <p:nvSpPr>
          <p:cNvPr id="9" name="Rectangle 8">
            <a:extLst>
              <a:ext uri="{FF2B5EF4-FFF2-40B4-BE49-F238E27FC236}">
                <a16:creationId xmlns:a16="http://schemas.microsoft.com/office/drawing/2014/main" id="{64F7F913-D7B3-4585-A3CC-24D26B0CE6AE}"/>
              </a:ext>
            </a:extLst>
          </p:cNvPr>
          <p:cNvSpPr/>
          <p:nvPr/>
        </p:nvSpPr>
        <p:spPr>
          <a:xfrm>
            <a:off x="666097" y="984165"/>
            <a:ext cx="6168676" cy="369332"/>
          </a:xfrm>
          <a:prstGeom prst="rect">
            <a:avLst/>
          </a:prstGeom>
        </p:spPr>
        <p:txBody>
          <a:bodyPr wrap="none">
            <a:spAutoFit/>
          </a:bodyPr>
          <a:lstStyle/>
          <a:p>
            <a:r>
              <a:rPr lang="fr-CA" b="1" dirty="0">
                <a:latin typeface="Berlin Sans FB" panose="020E0602020502020306" pitchFamily="34" charset="0"/>
              </a:rPr>
              <a:t>Évaluation à réponse objective VS à réponse construite </a:t>
            </a:r>
            <a:endParaRPr lang="fr-CH" b="1" dirty="0">
              <a:latin typeface="Berlin Sans FB" panose="020E0602020502020306" pitchFamily="34" charset="0"/>
            </a:endParaRPr>
          </a:p>
        </p:txBody>
      </p:sp>
    </p:spTree>
    <p:extLst>
      <p:ext uri="{BB962C8B-B14F-4D97-AF65-F5344CB8AC3E}">
        <p14:creationId xmlns:p14="http://schemas.microsoft.com/office/powerpoint/2010/main" val="1794030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24</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3419872" y="208300"/>
            <a:ext cx="5266928"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Précis des meilleures pratiques pour l’évaluation à distance (3)</a:t>
            </a:r>
            <a:endParaRPr lang="fr-FR" altLang="ko-KR" sz="2800" dirty="0">
              <a:solidFill>
                <a:schemeClr val="accent6"/>
              </a:solidFill>
              <a:latin typeface="Berlin Sans FB Demi" panose="020E0802020502020306" pitchFamily="34" charset="0"/>
            </a:endParaRPr>
          </a:p>
        </p:txBody>
      </p:sp>
      <p:sp>
        <p:nvSpPr>
          <p:cNvPr id="2" name="Rectangle 1">
            <a:extLst>
              <a:ext uri="{FF2B5EF4-FFF2-40B4-BE49-F238E27FC236}">
                <a16:creationId xmlns:a16="http://schemas.microsoft.com/office/drawing/2014/main" id="{65DBB662-9811-447A-A4DB-4A4925578F15}"/>
              </a:ext>
            </a:extLst>
          </p:cNvPr>
          <p:cNvSpPr/>
          <p:nvPr/>
        </p:nvSpPr>
        <p:spPr>
          <a:xfrm>
            <a:off x="457200" y="4767263"/>
            <a:ext cx="8003232" cy="338554"/>
          </a:xfrm>
          <a:prstGeom prst="rect">
            <a:avLst/>
          </a:prstGeom>
        </p:spPr>
        <p:txBody>
          <a:bodyPr wrap="square">
            <a:spAutoFit/>
          </a:bodyPr>
          <a:lstStyle/>
          <a:p>
            <a:pPr algn="ctr"/>
            <a:r>
              <a:rPr lang="fr-CA" sz="800" dirty="0">
                <a:latin typeface="Tw Cen MT" panose="020B0602020104020603" pitchFamily="34" charset="0"/>
                <a:ea typeface="Arial" panose="020B0604020202020204" pitchFamily="34" charset="0"/>
              </a:rPr>
              <a:t>Centre de pédagogie universitaire de l’Université de Montréal (CPU). (2021). Ressource modifiée de </a:t>
            </a:r>
            <a:r>
              <a:rPr lang="fr-CA" sz="800" i="1" dirty="0">
                <a:latin typeface="Tw Cen MT" panose="020B0602020104020603" pitchFamily="34" charset="0"/>
                <a:ea typeface="Arial" panose="020B0604020202020204" pitchFamily="34" charset="0"/>
              </a:rPr>
              <a:t>Précis des meilleures pratiques pour l’évaluation à distance</a:t>
            </a:r>
            <a:r>
              <a:rPr lang="fr-CA" sz="800" dirty="0">
                <a:latin typeface="Tw Cen MT" panose="020B0602020104020603" pitchFamily="34" charset="0"/>
                <a:ea typeface="Arial" panose="020B0604020202020204" pitchFamily="34" charset="0"/>
              </a:rPr>
              <a:t>. CPU. (2020).</a:t>
            </a:r>
          </a:p>
          <a:p>
            <a:pPr algn="ctr"/>
            <a:r>
              <a:rPr lang="fr-CH" sz="800" dirty="0">
                <a:latin typeface="Tw Cen MT" panose="020B0602020104020603" pitchFamily="34" charset="0"/>
                <a:hlinkClick r:id="rId3"/>
              </a:rPr>
              <a:t>https://cpu.umontreal.ca/fileadmin/cpu/documents/enseignement-apprentissage/evaluation-apprentissages/evaluation-en-ligne/PrecisBonnesPratiquesEvaluationsADistance.pdf</a:t>
            </a:r>
            <a:r>
              <a:rPr lang="fr-CA" sz="800" dirty="0">
                <a:latin typeface="Tw Cen MT" panose="020B0602020104020603" pitchFamily="34" charset="0"/>
              </a:rPr>
              <a:t> </a:t>
            </a:r>
            <a:endParaRPr lang="fr-CH" sz="800" dirty="0">
              <a:latin typeface="Tw Cen MT" panose="020B0602020104020603" pitchFamily="34" charset="0"/>
            </a:endParaRPr>
          </a:p>
        </p:txBody>
      </p:sp>
      <p:graphicFrame>
        <p:nvGraphicFramePr>
          <p:cNvPr id="5" name="Tableau 4">
            <a:extLst>
              <a:ext uri="{FF2B5EF4-FFF2-40B4-BE49-F238E27FC236}">
                <a16:creationId xmlns:a16="http://schemas.microsoft.com/office/drawing/2014/main" id="{644532DE-0928-4F97-8536-374DC2987E68}"/>
              </a:ext>
            </a:extLst>
          </p:cNvPr>
          <p:cNvGraphicFramePr>
            <a:graphicFrameLocks noGrp="1"/>
          </p:cNvGraphicFramePr>
          <p:nvPr/>
        </p:nvGraphicFramePr>
        <p:xfrm>
          <a:off x="681296" y="1041931"/>
          <a:ext cx="8003232" cy="360040"/>
        </p:xfrm>
        <a:graphic>
          <a:graphicData uri="http://schemas.openxmlformats.org/drawingml/2006/table">
            <a:tbl>
              <a:tblPr firstRow="1" firstCol="1" bandRow="1">
                <a:tableStyleId>{5C22544A-7EE6-4342-B048-85BDC9FD1C3A}</a:tableStyleId>
              </a:tblPr>
              <a:tblGrid>
                <a:gridCol w="8003232">
                  <a:extLst>
                    <a:ext uri="{9D8B030D-6E8A-4147-A177-3AD203B41FA5}">
                      <a16:colId xmlns:a16="http://schemas.microsoft.com/office/drawing/2014/main" val="1195989530"/>
                    </a:ext>
                  </a:extLst>
                </a:gridCol>
              </a:tblGrid>
              <a:tr h="360040">
                <a:tc>
                  <a:txBody>
                    <a:bodyPr/>
                    <a:lstStyle/>
                    <a:p>
                      <a:pPr>
                        <a:spcBef>
                          <a:spcPts val="720"/>
                        </a:spcBef>
                        <a:spcAft>
                          <a:spcPts val="720"/>
                        </a:spcAft>
                      </a:pPr>
                      <a:r>
                        <a:rPr lang="fr-CA" sz="1600" b="1" dirty="0">
                          <a:solidFill>
                            <a:schemeClr val="tx1"/>
                          </a:solidFill>
                          <a:effectLst/>
                          <a:latin typeface="Berlin Sans FB" panose="020E0602020502020306" pitchFamily="34" charset="0"/>
                        </a:rPr>
                        <a:t>Bonnes pratiques pédagogiques </a:t>
                      </a:r>
                      <a:r>
                        <a:rPr lang="fr-CA" sz="1600" b="1" dirty="0">
                          <a:solidFill>
                            <a:schemeClr val="tx1"/>
                          </a:solidFill>
                          <a:effectLst/>
                          <a:latin typeface="Tw Cen MT" panose="020B0602020104020603" pitchFamily="34" charset="0"/>
                        </a:rPr>
                        <a:t>sur les </a:t>
                      </a:r>
                      <a:r>
                        <a:rPr lang="fr-CA" sz="1600" b="1" dirty="0">
                          <a:solidFill>
                            <a:schemeClr val="tx1"/>
                          </a:solidFill>
                          <a:effectLst/>
                          <a:latin typeface="Berlin Sans FB" panose="020E0602020502020306" pitchFamily="34" charset="0"/>
                        </a:rPr>
                        <a:t>évaluations à réponses objectives </a:t>
                      </a:r>
                      <a:r>
                        <a:rPr lang="fr-CA" sz="1600" b="1" dirty="0">
                          <a:solidFill>
                            <a:schemeClr val="tx1"/>
                          </a:solidFill>
                          <a:effectLst/>
                          <a:latin typeface="Tw Cen MT" panose="020B0602020104020603" pitchFamily="34" charset="0"/>
                        </a:rPr>
                        <a:t>:</a:t>
                      </a:r>
                      <a:endParaRPr lang="fr-CH" sz="1600" b="1" dirty="0">
                        <a:solidFill>
                          <a:schemeClr val="tx1"/>
                        </a:solidFill>
                        <a:effectLst/>
                        <a:latin typeface="Tw Cen MT" panose="020B0602020104020603"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93586121"/>
                  </a:ext>
                </a:extLst>
              </a:tr>
            </a:tbl>
          </a:graphicData>
        </a:graphic>
      </p:graphicFrame>
      <p:sp>
        <p:nvSpPr>
          <p:cNvPr id="8" name="Rectangle 7">
            <a:extLst>
              <a:ext uri="{FF2B5EF4-FFF2-40B4-BE49-F238E27FC236}">
                <a16:creationId xmlns:a16="http://schemas.microsoft.com/office/drawing/2014/main" id="{B2653043-0BF1-4705-BE96-6B1E3E2845A8}"/>
              </a:ext>
            </a:extLst>
          </p:cNvPr>
          <p:cNvSpPr/>
          <p:nvPr/>
        </p:nvSpPr>
        <p:spPr>
          <a:xfrm>
            <a:off x="530817" y="1338199"/>
            <a:ext cx="8082366" cy="3499741"/>
          </a:xfrm>
          <a:prstGeom prst="rect">
            <a:avLst/>
          </a:prstGeom>
        </p:spPr>
        <p:txBody>
          <a:bodyPr wrap="square">
            <a:spAutoFit/>
          </a:bodyPr>
          <a:lstStyle/>
          <a:p>
            <a:pPr marL="742950" lvl="1" indent="-285750">
              <a:lnSpc>
                <a:spcPct val="150000"/>
              </a:lnSpc>
              <a:buFont typeface="Arial" panose="020B0604020202020204" pitchFamily="34" charset="0"/>
              <a:buChar char="•"/>
            </a:pPr>
            <a:r>
              <a:rPr lang="fr-CH" sz="1600" dirty="0">
                <a:latin typeface="Tw Cen MT" panose="020B0602020104020603" pitchFamily="34" charset="0"/>
              </a:rPr>
              <a:t>Rattacher les questions à une mise en situation réelle ou réaliste. Cette mise en situation peut être présentée au moyen d’un court texte écrit, d’un audio ou d’une vidéo.</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Cibler la compréhension des contenus, plutôt que leur simple restitution ou mémorisation. Autrement dit, éviter de copier-coller les passages d’un manuel.</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Tenir compte des principales règles de rédaction de ce type d’évaluation : </a:t>
            </a:r>
          </a:p>
          <a:p>
            <a:pPr marL="1200150" lvl="2" indent="-285750">
              <a:buFont typeface="Courier New" panose="02070309020205020404" pitchFamily="49" charset="0"/>
              <a:buChar char="o"/>
            </a:pPr>
            <a:r>
              <a:rPr lang="fr-CH" sz="1600" dirty="0">
                <a:latin typeface="Tw Cen MT" panose="020B0602020104020603" pitchFamily="34" charset="0"/>
              </a:rPr>
              <a:t>Formuler des réponses claires de longueur équivalente qui sont indépendantes les unes des autres.</a:t>
            </a:r>
          </a:p>
          <a:p>
            <a:pPr marL="1200150" lvl="2" indent="-285750">
              <a:buFont typeface="Courier New" panose="02070309020205020404" pitchFamily="49" charset="0"/>
              <a:buChar char="o"/>
            </a:pPr>
            <a:r>
              <a:rPr lang="fr-CH" sz="1600" dirty="0">
                <a:latin typeface="Tw Cen MT" panose="020B0602020104020603" pitchFamily="34" charset="0"/>
              </a:rPr>
              <a:t>Présenter une amorce (énoncé de départ) à la forme affirmative.</a:t>
            </a:r>
          </a:p>
          <a:p>
            <a:pPr marL="1200150" lvl="2" indent="-285750">
              <a:buFont typeface="Courier New" panose="02070309020205020404" pitchFamily="49" charset="0"/>
              <a:buChar char="o"/>
            </a:pPr>
            <a:r>
              <a:rPr lang="fr-CH" sz="1600" dirty="0">
                <a:latin typeface="Tw Cen MT" panose="020B0602020104020603" pitchFamily="34" charset="0"/>
              </a:rPr>
              <a:t>Éviter « Toutes ces réponses » ou « Aucune de ces réponses ». </a:t>
            </a:r>
          </a:p>
          <a:p>
            <a:pPr marL="1200150" lvl="2" indent="-285750">
              <a:buFont typeface="Courier New" panose="02070309020205020404" pitchFamily="49" charset="0"/>
              <a:buChar char="o"/>
            </a:pPr>
            <a:r>
              <a:rPr lang="fr-CH" sz="1600" dirty="0">
                <a:latin typeface="Tw Cen MT" panose="020B0602020104020603" pitchFamily="34" charset="0"/>
              </a:rPr>
              <a:t>Pour diminuer les effets du hasard, prévoir 4 ou 5 choix de réponse.</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Demander aux étudiants de justifier brièvement chacune de leurs réponses.</a:t>
            </a:r>
          </a:p>
        </p:txBody>
      </p:sp>
    </p:spTree>
    <p:extLst>
      <p:ext uri="{BB962C8B-B14F-4D97-AF65-F5344CB8AC3E}">
        <p14:creationId xmlns:p14="http://schemas.microsoft.com/office/powerpoint/2010/main" val="121543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25</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3419872" y="208300"/>
            <a:ext cx="5266928"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Précis des meilleures pratiques pour l’évaluation à distance (4)</a:t>
            </a:r>
            <a:endParaRPr lang="fr-FR" altLang="ko-KR" sz="2800" dirty="0">
              <a:solidFill>
                <a:schemeClr val="accent6"/>
              </a:solidFill>
              <a:latin typeface="Berlin Sans FB Demi" panose="020E0802020502020306" pitchFamily="34" charset="0"/>
            </a:endParaRPr>
          </a:p>
        </p:txBody>
      </p:sp>
      <p:graphicFrame>
        <p:nvGraphicFramePr>
          <p:cNvPr id="5" name="Tableau 4">
            <a:extLst>
              <a:ext uri="{FF2B5EF4-FFF2-40B4-BE49-F238E27FC236}">
                <a16:creationId xmlns:a16="http://schemas.microsoft.com/office/drawing/2014/main" id="{644532DE-0928-4F97-8536-374DC2987E68}"/>
              </a:ext>
            </a:extLst>
          </p:cNvPr>
          <p:cNvGraphicFramePr>
            <a:graphicFrameLocks noGrp="1"/>
          </p:cNvGraphicFramePr>
          <p:nvPr/>
        </p:nvGraphicFramePr>
        <p:xfrm>
          <a:off x="666097" y="1131590"/>
          <a:ext cx="8003232" cy="1133475"/>
        </p:xfrm>
        <a:graphic>
          <a:graphicData uri="http://schemas.openxmlformats.org/drawingml/2006/table">
            <a:tbl>
              <a:tblPr firstRow="1" firstCol="1" bandRow="1">
                <a:tableStyleId>{5C22544A-7EE6-4342-B048-85BDC9FD1C3A}</a:tableStyleId>
              </a:tblPr>
              <a:tblGrid>
                <a:gridCol w="8003232">
                  <a:extLst>
                    <a:ext uri="{9D8B030D-6E8A-4147-A177-3AD203B41FA5}">
                      <a16:colId xmlns:a16="http://schemas.microsoft.com/office/drawing/2014/main" val="1195989530"/>
                    </a:ext>
                  </a:extLst>
                </a:gridCol>
              </a:tblGrid>
              <a:tr h="1133475">
                <a:tc>
                  <a:txBody>
                    <a:bodyPr/>
                    <a:lstStyle/>
                    <a:p>
                      <a:pPr>
                        <a:lnSpc>
                          <a:spcPct val="150000"/>
                        </a:lnSpc>
                        <a:spcBef>
                          <a:spcPts val="720"/>
                        </a:spcBef>
                        <a:spcAft>
                          <a:spcPts val="720"/>
                        </a:spcAft>
                      </a:pPr>
                      <a:r>
                        <a:rPr lang="fr-CH" sz="1600" b="1" dirty="0">
                          <a:solidFill>
                            <a:schemeClr val="tx1"/>
                          </a:solidFill>
                          <a:effectLst/>
                          <a:latin typeface="Berlin Sans FB" panose="020E0602020502020306" pitchFamily="34" charset="0"/>
                        </a:rPr>
                        <a:t>Une évaluation </a:t>
                      </a:r>
                      <a:r>
                        <a:rPr lang="fr-CH" sz="1600" b="0" dirty="0">
                          <a:solidFill>
                            <a:schemeClr val="tx1"/>
                          </a:solidFill>
                          <a:effectLst/>
                          <a:latin typeface="Tw Cen MT" panose="020B0602020104020603" pitchFamily="34" charset="0"/>
                        </a:rPr>
                        <a:t>est dite à </a:t>
                      </a:r>
                      <a:r>
                        <a:rPr lang="fr-CH" sz="1600" b="1" dirty="0">
                          <a:solidFill>
                            <a:schemeClr val="tx1"/>
                          </a:solidFill>
                          <a:effectLst/>
                          <a:latin typeface="Berlin Sans FB" panose="020E0602020502020306" pitchFamily="34" charset="0"/>
                        </a:rPr>
                        <a:t>réponse construite </a:t>
                      </a:r>
                      <a:r>
                        <a:rPr lang="fr-CH" sz="1600" b="0" dirty="0">
                          <a:solidFill>
                            <a:schemeClr val="tx1"/>
                          </a:solidFill>
                          <a:effectLst/>
                          <a:latin typeface="Tw Cen MT" panose="020B0602020104020603" pitchFamily="34" charset="0"/>
                        </a:rPr>
                        <a:t>quand l’étudiant doit produire une réponse originale, de son cru, à partir d’une mise en situation (étude de cas, cas, etc.). Il n’y a donc pas une seule « bonne » réponse, mais plusieurs « bonnes » réponses possibles. </a:t>
                      </a:r>
                      <a:endParaRPr lang="fr-CH" sz="1600" b="0" dirty="0">
                        <a:solidFill>
                          <a:schemeClr val="tx1"/>
                        </a:solidFill>
                        <a:effectLst/>
                        <a:latin typeface="Tw Cen MT" panose="020B0602020104020603" pitchFamily="34" charset="0"/>
                        <a:ea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93586121"/>
                  </a:ext>
                </a:extLst>
              </a:tr>
            </a:tbl>
          </a:graphicData>
        </a:graphic>
      </p:graphicFrame>
      <p:sp>
        <p:nvSpPr>
          <p:cNvPr id="6" name="Rectangle 5">
            <a:extLst>
              <a:ext uri="{FF2B5EF4-FFF2-40B4-BE49-F238E27FC236}">
                <a16:creationId xmlns:a16="http://schemas.microsoft.com/office/drawing/2014/main" id="{9D03C988-A6E1-4CB6-9F29-778953D5E545}"/>
              </a:ext>
            </a:extLst>
          </p:cNvPr>
          <p:cNvSpPr/>
          <p:nvPr/>
        </p:nvSpPr>
        <p:spPr>
          <a:xfrm>
            <a:off x="666098" y="2369629"/>
            <a:ext cx="7362286" cy="2268634"/>
          </a:xfrm>
          <a:prstGeom prst="rect">
            <a:avLst/>
          </a:prstGeom>
        </p:spPr>
        <p:txBody>
          <a:bodyPr wrap="square">
            <a:spAutoFit/>
          </a:bodyPr>
          <a:lstStyle/>
          <a:p>
            <a:pPr>
              <a:lnSpc>
                <a:spcPct val="150000"/>
              </a:lnSpc>
            </a:pPr>
            <a:r>
              <a:rPr lang="fr-CA" sz="1600" b="1" dirty="0">
                <a:latin typeface="Tw Cen MT" panose="020B0602020104020603" pitchFamily="34" charset="0"/>
                <a:ea typeface="Arial" panose="020B0604020202020204" pitchFamily="34" charset="0"/>
              </a:rPr>
              <a:t>Avantages : </a:t>
            </a:r>
            <a:r>
              <a:rPr lang="fr-CH" sz="1600" dirty="0">
                <a:latin typeface="Tw Cen MT" panose="020B0602020104020603" pitchFamily="34" charset="0"/>
                <a:ea typeface="Arial" panose="020B0604020202020204" pitchFamily="34" charset="0"/>
              </a:rPr>
              <a:t>Elle permet d’évaluer</a:t>
            </a:r>
            <a:r>
              <a:rPr lang="fr-CH" sz="1600" dirty="0">
                <a:latin typeface="Tw Cen MT" panose="020B0602020104020603" pitchFamily="34" charset="0"/>
              </a:rPr>
              <a:t> les 3 P des étudiants, soit :</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le produit (production) ;</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le processus (démarche) ;</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le propos (discours sur le processus et/ou le produit pouvant prendre la forme, par exemple, de justifications, d’explications, de critiques ou de réflexions). </a:t>
            </a:r>
          </a:p>
          <a:p>
            <a:pPr>
              <a:lnSpc>
                <a:spcPct val="150000"/>
              </a:lnSpc>
            </a:pPr>
            <a:r>
              <a:rPr lang="fr-CA" sz="1600" b="1" dirty="0">
                <a:latin typeface="Tw Cen MT" panose="020B0602020104020603" pitchFamily="34" charset="0"/>
                <a:ea typeface="Arial" panose="020B0604020202020204" pitchFamily="34" charset="0"/>
              </a:rPr>
              <a:t>Inconvénients : </a:t>
            </a:r>
            <a:r>
              <a:rPr lang="fr-CH" sz="1600" dirty="0">
                <a:latin typeface="Tw Cen MT" panose="020B0602020104020603" pitchFamily="34" charset="0"/>
              </a:rPr>
              <a:t>En contrepartie, il exige plus de temps de conception et de correction. </a:t>
            </a:r>
          </a:p>
        </p:txBody>
      </p:sp>
      <p:sp>
        <p:nvSpPr>
          <p:cNvPr id="8" name="Rectangle 7">
            <a:extLst>
              <a:ext uri="{FF2B5EF4-FFF2-40B4-BE49-F238E27FC236}">
                <a16:creationId xmlns:a16="http://schemas.microsoft.com/office/drawing/2014/main" id="{30EEFD85-784B-45F9-BB3C-272B720C70EE}"/>
              </a:ext>
            </a:extLst>
          </p:cNvPr>
          <p:cNvSpPr/>
          <p:nvPr/>
        </p:nvSpPr>
        <p:spPr>
          <a:xfrm>
            <a:off x="432048" y="4665939"/>
            <a:ext cx="8003232" cy="338554"/>
          </a:xfrm>
          <a:prstGeom prst="rect">
            <a:avLst/>
          </a:prstGeom>
        </p:spPr>
        <p:txBody>
          <a:bodyPr wrap="square">
            <a:spAutoFit/>
          </a:bodyPr>
          <a:lstStyle/>
          <a:p>
            <a:pPr algn="ctr"/>
            <a:r>
              <a:rPr lang="fr-CA" sz="800" dirty="0">
                <a:latin typeface="Tw Cen MT" panose="020B0602020104020603" pitchFamily="34" charset="0"/>
                <a:ea typeface="Arial" panose="020B0604020202020204" pitchFamily="34" charset="0"/>
              </a:rPr>
              <a:t>Centre de pédagogie universitaire de l’Université de Montréal (CPU). (2021). Ressource modifiée de </a:t>
            </a:r>
            <a:r>
              <a:rPr lang="fr-CA" sz="800" i="1" dirty="0">
                <a:latin typeface="Tw Cen MT" panose="020B0602020104020603" pitchFamily="34" charset="0"/>
                <a:ea typeface="Arial" panose="020B0604020202020204" pitchFamily="34" charset="0"/>
              </a:rPr>
              <a:t>Précis des meilleures pratiques pour l’évaluation à distance</a:t>
            </a:r>
            <a:r>
              <a:rPr lang="fr-CA" sz="800" dirty="0">
                <a:latin typeface="Tw Cen MT" panose="020B0602020104020603" pitchFamily="34" charset="0"/>
                <a:ea typeface="Arial" panose="020B0604020202020204" pitchFamily="34" charset="0"/>
              </a:rPr>
              <a:t>. CPU. (2020).</a:t>
            </a:r>
          </a:p>
          <a:p>
            <a:pPr algn="ctr"/>
            <a:r>
              <a:rPr lang="fr-CH" sz="800" dirty="0">
                <a:latin typeface="Tw Cen MT" panose="020B0602020104020603" pitchFamily="34" charset="0"/>
                <a:hlinkClick r:id="rId3"/>
              </a:rPr>
              <a:t>https://cpu.umontreal.ca/fileadmin/cpu/documents/enseignement-apprentissage/evaluation-apprentissages/evaluation-en-ligne/PrecisBonnesPratiquesEvaluationsADistance.pdf</a:t>
            </a:r>
            <a:r>
              <a:rPr lang="fr-CA" sz="800" dirty="0">
                <a:latin typeface="Tw Cen MT" panose="020B0602020104020603" pitchFamily="34" charset="0"/>
              </a:rPr>
              <a:t> </a:t>
            </a:r>
            <a:endParaRPr lang="fr-CH" sz="800" dirty="0">
              <a:latin typeface="Tw Cen MT" panose="020B0602020104020603" pitchFamily="34" charset="0"/>
            </a:endParaRPr>
          </a:p>
        </p:txBody>
      </p:sp>
    </p:spTree>
    <p:extLst>
      <p:ext uri="{BB962C8B-B14F-4D97-AF65-F5344CB8AC3E}">
        <p14:creationId xmlns:p14="http://schemas.microsoft.com/office/powerpoint/2010/main" val="1154554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26</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3419872" y="208300"/>
            <a:ext cx="5266928"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Précis des meilleures pratiques pour l’évaluation à distance (5)</a:t>
            </a:r>
            <a:endParaRPr lang="fr-FR" altLang="ko-KR" sz="2800" dirty="0">
              <a:solidFill>
                <a:schemeClr val="accent6"/>
              </a:solidFill>
              <a:latin typeface="Berlin Sans FB Demi" panose="020E0802020502020306" pitchFamily="34" charset="0"/>
            </a:endParaRPr>
          </a:p>
        </p:txBody>
      </p:sp>
      <p:graphicFrame>
        <p:nvGraphicFramePr>
          <p:cNvPr id="5" name="Tableau 4">
            <a:extLst>
              <a:ext uri="{FF2B5EF4-FFF2-40B4-BE49-F238E27FC236}">
                <a16:creationId xmlns:a16="http://schemas.microsoft.com/office/drawing/2014/main" id="{644532DE-0928-4F97-8536-374DC2987E68}"/>
              </a:ext>
            </a:extLst>
          </p:cNvPr>
          <p:cNvGraphicFramePr>
            <a:graphicFrameLocks noGrp="1"/>
          </p:cNvGraphicFramePr>
          <p:nvPr/>
        </p:nvGraphicFramePr>
        <p:xfrm>
          <a:off x="666097" y="1131590"/>
          <a:ext cx="8003232" cy="1133475"/>
        </p:xfrm>
        <a:graphic>
          <a:graphicData uri="http://schemas.openxmlformats.org/drawingml/2006/table">
            <a:tbl>
              <a:tblPr firstRow="1" firstCol="1" bandRow="1">
                <a:tableStyleId>{5C22544A-7EE6-4342-B048-85BDC9FD1C3A}</a:tableStyleId>
              </a:tblPr>
              <a:tblGrid>
                <a:gridCol w="8003232">
                  <a:extLst>
                    <a:ext uri="{9D8B030D-6E8A-4147-A177-3AD203B41FA5}">
                      <a16:colId xmlns:a16="http://schemas.microsoft.com/office/drawing/2014/main" val="1195989530"/>
                    </a:ext>
                  </a:extLst>
                </a:gridCol>
              </a:tblGrid>
              <a:tr h="1133475">
                <a:tc>
                  <a:txBody>
                    <a:bodyPr/>
                    <a:lstStyle/>
                    <a:p>
                      <a:pPr>
                        <a:lnSpc>
                          <a:spcPct val="150000"/>
                        </a:lnSpc>
                        <a:spcBef>
                          <a:spcPts val="720"/>
                        </a:spcBef>
                        <a:spcAft>
                          <a:spcPts val="720"/>
                        </a:spcAft>
                      </a:pPr>
                      <a:r>
                        <a:rPr lang="fr-CH" sz="1600" b="1" dirty="0">
                          <a:solidFill>
                            <a:schemeClr val="tx1"/>
                          </a:solidFill>
                          <a:effectLst/>
                          <a:latin typeface="Berlin Sans FB" panose="020E0602020502020306" pitchFamily="34" charset="0"/>
                        </a:rPr>
                        <a:t>Une évaluation </a:t>
                      </a:r>
                      <a:r>
                        <a:rPr lang="fr-CH" sz="1600" b="0" dirty="0">
                          <a:solidFill>
                            <a:schemeClr val="tx1"/>
                          </a:solidFill>
                          <a:effectLst/>
                          <a:latin typeface="Tw Cen MT" panose="020B0602020104020603" pitchFamily="34" charset="0"/>
                        </a:rPr>
                        <a:t>est dite à </a:t>
                      </a:r>
                      <a:r>
                        <a:rPr lang="fr-CH" sz="1600" b="1" dirty="0">
                          <a:solidFill>
                            <a:schemeClr val="tx1"/>
                          </a:solidFill>
                          <a:effectLst/>
                          <a:latin typeface="Berlin Sans FB" panose="020E0602020502020306" pitchFamily="34" charset="0"/>
                        </a:rPr>
                        <a:t>réponse construite </a:t>
                      </a:r>
                      <a:r>
                        <a:rPr lang="fr-CH" sz="1600" b="0" dirty="0">
                          <a:solidFill>
                            <a:schemeClr val="tx1"/>
                          </a:solidFill>
                          <a:effectLst/>
                          <a:latin typeface="Tw Cen MT" panose="020B0602020104020603" pitchFamily="34" charset="0"/>
                        </a:rPr>
                        <a:t>quand l’étudiant doit produire une réponse originale, de son cru, à partir d’une mise en situation (étude de cas, cas, etc.). Il n’y a donc pas une seule « bonne » réponse, mais plusieurs « bonnes » réponses possibles. </a:t>
                      </a:r>
                      <a:endParaRPr lang="fr-CH" sz="1600" b="0" dirty="0">
                        <a:solidFill>
                          <a:schemeClr val="tx1"/>
                        </a:solidFill>
                        <a:effectLst/>
                        <a:latin typeface="Tw Cen MT" panose="020B0602020104020603" pitchFamily="34" charset="0"/>
                        <a:ea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93586121"/>
                  </a:ext>
                </a:extLst>
              </a:tr>
            </a:tbl>
          </a:graphicData>
        </a:graphic>
      </p:graphicFrame>
      <p:sp>
        <p:nvSpPr>
          <p:cNvPr id="6" name="Rectangle 5">
            <a:extLst>
              <a:ext uri="{FF2B5EF4-FFF2-40B4-BE49-F238E27FC236}">
                <a16:creationId xmlns:a16="http://schemas.microsoft.com/office/drawing/2014/main" id="{9D03C988-A6E1-4CB6-9F29-778953D5E545}"/>
              </a:ext>
            </a:extLst>
          </p:cNvPr>
          <p:cNvSpPr/>
          <p:nvPr/>
        </p:nvSpPr>
        <p:spPr>
          <a:xfrm>
            <a:off x="666097" y="2398854"/>
            <a:ext cx="8082366" cy="1899302"/>
          </a:xfrm>
          <a:prstGeom prst="rect">
            <a:avLst/>
          </a:prstGeom>
        </p:spPr>
        <p:txBody>
          <a:bodyPr wrap="square">
            <a:spAutoFit/>
          </a:bodyPr>
          <a:lstStyle/>
          <a:p>
            <a:pPr>
              <a:lnSpc>
                <a:spcPct val="150000"/>
              </a:lnSpc>
            </a:pPr>
            <a:r>
              <a:rPr lang="fr-CA" sz="1600" b="1" dirty="0">
                <a:latin typeface="Tw Cen MT" panose="020B0602020104020603" pitchFamily="34" charset="0"/>
                <a:ea typeface="Arial" panose="020B0604020202020204" pitchFamily="34" charset="0"/>
              </a:rPr>
              <a:t>Bonnes pratiques pédagogiques  : </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Évaluer non seulement le produit, mais aussi le processus et le propos des étudiants ;</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Utiliser des mises en situation complexe, idéalement le plus près possible de la réalité ;</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Utiliser une grille à échelle descriptive explicitant vos critères d’évaluation ;</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Offrir des rétroactions personnalisées.</a:t>
            </a:r>
          </a:p>
        </p:txBody>
      </p:sp>
      <p:sp>
        <p:nvSpPr>
          <p:cNvPr id="8" name="Rectangle 7">
            <a:extLst>
              <a:ext uri="{FF2B5EF4-FFF2-40B4-BE49-F238E27FC236}">
                <a16:creationId xmlns:a16="http://schemas.microsoft.com/office/drawing/2014/main" id="{9C66FFEF-FA9B-4F77-BDDD-841B9E3F7FD1}"/>
              </a:ext>
            </a:extLst>
          </p:cNvPr>
          <p:cNvSpPr/>
          <p:nvPr/>
        </p:nvSpPr>
        <p:spPr>
          <a:xfrm>
            <a:off x="539552" y="4702553"/>
            <a:ext cx="8003232" cy="338554"/>
          </a:xfrm>
          <a:prstGeom prst="rect">
            <a:avLst/>
          </a:prstGeom>
        </p:spPr>
        <p:txBody>
          <a:bodyPr wrap="square">
            <a:spAutoFit/>
          </a:bodyPr>
          <a:lstStyle/>
          <a:p>
            <a:pPr algn="ctr"/>
            <a:r>
              <a:rPr lang="fr-CA" sz="800" dirty="0">
                <a:latin typeface="Tw Cen MT" panose="020B0602020104020603" pitchFamily="34" charset="0"/>
                <a:ea typeface="Arial" panose="020B0604020202020204" pitchFamily="34" charset="0"/>
              </a:rPr>
              <a:t>Centre de pédagogie universitaire de l’Université de Montréal (CPU). (2021). Ressource modifiée de </a:t>
            </a:r>
            <a:r>
              <a:rPr lang="fr-CA" sz="800" i="1" dirty="0">
                <a:latin typeface="Tw Cen MT" panose="020B0602020104020603" pitchFamily="34" charset="0"/>
                <a:ea typeface="Arial" panose="020B0604020202020204" pitchFamily="34" charset="0"/>
              </a:rPr>
              <a:t>Précis des meilleures pratiques pour l’évaluation à distance</a:t>
            </a:r>
            <a:r>
              <a:rPr lang="fr-CA" sz="800" dirty="0">
                <a:latin typeface="Tw Cen MT" panose="020B0602020104020603" pitchFamily="34" charset="0"/>
                <a:ea typeface="Arial" panose="020B0604020202020204" pitchFamily="34" charset="0"/>
              </a:rPr>
              <a:t>. CPU. (2020).</a:t>
            </a:r>
          </a:p>
          <a:p>
            <a:pPr algn="ctr"/>
            <a:r>
              <a:rPr lang="fr-CH" sz="800" dirty="0">
                <a:latin typeface="Tw Cen MT" panose="020B0602020104020603" pitchFamily="34" charset="0"/>
                <a:hlinkClick r:id="rId3"/>
              </a:rPr>
              <a:t>https://cpu.umontreal.ca/fileadmin/cpu/documents/enseignement-apprentissage/evaluation-apprentissages/evaluation-en-ligne/PrecisBonnesPratiquesEvaluationsADistance.pdf</a:t>
            </a:r>
            <a:r>
              <a:rPr lang="fr-CA" sz="800" dirty="0">
                <a:latin typeface="Tw Cen MT" panose="020B0602020104020603" pitchFamily="34" charset="0"/>
              </a:rPr>
              <a:t> </a:t>
            </a:r>
            <a:endParaRPr lang="fr-CH" sz="800" dirty="0">
              <a:latin typeface="Tw Cen MT" panose="020B0602020104020603" pitchFamily="34" charset="0"/>
            </a:endParaRPr>
          </a:p>
        </p:txBody>
      </p:sp>
    </p:spTree>
    <p:extLst>
      <p:ext uri="{BB962C8B-B14F-4D97-AF65-F5344CB8AC3E}">
        <p14:creationId xmlns:p14="http://schemas.microsoft.com/office/powerpoint/2010/main" val="201717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27</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4211960" y="208300"/>
            <a:ext cx="4474840"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Alléger le stress des personnes étudiantes</a:t>
            </a:r>
            <a:endParaRPr lang="fr-FR" altLang="ko-KR" sz="2800" dirty="0">
              <a:solidFill>
                <a:schemeClr val="accent6"/>
              </a:solidFill>
              <a:latin typeface="Berlin Sans FB Demi" panose="020E0802020502020306" pitchFamily="34" charset="0"/>
            </a:endParaRPr>
          </a:p>
        </p:txBody>
      </p:sp>
      <p:sp>
        <p:nvSpPr>
          <p:cNvPr id="7" name="Rectangle 6">
            <a:extLst>
              <a:ext uri="{FF2B5EF4-FFF2-40B4-BE49-F238E27FC236}">
                <a16:creationId xmlns:a16="http://schemas.microsoft.com/office/drawing/2014/main" id="{D6B493FF-2F07-4637-BA9E-90597D3DD731}"/>
              </a:ext>
            </a:extLst>
          </p:cNvPr>
          <p:cNvSpPr/>
          <p:nvPr/>
        </p:nvSpPr>
        <p:spPr>
          <a:xfrm>
            <a:off x="930424" y="1910685"/>
            <a:ext cx="7283152" cy="2800767"/>
          </a:xfrm>
          <a:prstGeom prst="rect">
            <a:avLst/>
          </a:prstGeom>
        </p:spPr>
        <p:txBody>
          <a:bodyPr wrap="square" numCol="1" spcCol="360000">
            <a:spAutoFit/>
          </a:bodyPr>
          <a:lstStyle/>
          <a:p>
            <a:pPr marL="285750" lvl="0" indent="-285750" algn="just" eaLnBrk="0" fontAlgn="base" hangingPunct="0">
              <a:spcBef>
                <a:spcPct val="0"/>
              </a:spcBef>
              <a:spcAft>
                <a:spcPct val="0"/>
              </a:spcAft>
              <a:buFont typeface="Arial" panose="020B0604020202020204" pitchFamily="34" charset="0"/>
              <a:buChar char="•"/>
            </a:pPr>
            <a:r>
              <a:rPr lang="fr-FR" altLang="fr-FR" sz="1600" b="1" dirty="0">
                <a:latin typeface="Tw Cen MT" panose="020B0602020104020603" pitchFamily="34" charset="0"/>
              </a:rPr>
              <a:t>Banque de questions  en autocorrection</a:t>
            </a:r>
            <a:r>
              <a:rPr lang="fr-FR" altLang="fr-FR" sz="1600" dirty="0">
                <a:latin typeface="Tw Cen MT" panose="020B0602020104020603" pitchFamily="34" charset="0"/>
              </a:rPr>
              <a:t> : Feedback immédiat et ressources pour corriger les erreurs, favorisant l'autonomie.</a:t>
            </a:r>
          </a:p>
          <a:p>
            <a:pPr marL="285750" lvl="0" indent="-285750" algn="just" eaLnBrk="0" fontAlgn="base" hangingPunct="0">
              <a:spcBef>
                <a:spcPct val="0"/>
              </a:spcBef>
              <a:spcAft>
                <a:spcPct val="0"/>
              </a:spcAft>
              <a:buFont typeface="Arial" panose="020B0604020202020204" pitchFamily="34" charset="0"/>
              <a:buChar char="•"/>
            </a:pPr>
            <a:r>
              <a:rPr lang="fr-FR" altLang="fr-FR" sz="1600" b="1" dirty="0">
                <a:latin typeface="Tw Cen MT" panose="020B0602020104020603" pitchFamily="34" charset="0"/>
              </a:rPr>
              <a:t>Questions d’examen "types" pour autoévaluation </a:t>
            </a:r>
            <a:r>
              <a:rPr lang="fr-FR" altLang="fr-FR" sz="1600" dirty="0">
                <a:latin typeface="Tw Cen MT" panose="020B0602020104020603" pitchFamily="34" charset="0"/>
              </a:rPr>
              <a:t>: Exercices d'autoévaluation avec critères réels, suivis de discussions pour clarifier les points mal maîtrisés.</a:t>
            </a:r>
          </a:p>
          <a:p>
            <a:pPr marL="285750" lvl="0" indent="-285750" algn="just" eaLnBrk="0" fontAlgn="base" hangingPunct="0">
              <a:spcBef>
                <a:spcPct val="0"/>
              </a:spcBef>
              <a:spcAft>
                <a:spcPct val="0"/>
              </a:spcAft>
              <a:buFont typeface="Arial" panose="020B0604020202020204" pitchFamily="34" charset="0"/>
              <a:buChar char="•"/>
            </a:pPr>
            <a:r>
              <a:rPr lang="fr-FR" altLang="fr-FR" sz="1600" b="1" dirty="0">
                <a:latin typeface="Tw Cen MT" panose="020B0602020104020603" pitchFamily="34" charset="0"/>
              </a:rPr>
              <a:t>Travail </a:t>
            </a:r>
            <a:r>
              <a:rPr lang="fr-CH" altLang="fr-FR" sz="1600" b="1" dirty="0">
                <a:latin typeface="Tw Cen MT" panose="020B0602020104020603" pitchFamily="34" charset="0"/>
              </a:rPr>
              <a:t>en plusieurs étapes </a:t>
            </a:r>
            <a:r>
              <a:rPr lang="fr-FR" altLang="fr-FR" sz="1600" dirty="0">
                <a:latin typeface="Tw Cen MT" panose="020B0602020104020603" pitchFamily="34" charset="0"/>
              </a:rPr>
              <a:t>: Projet avec rétroactions régulières et variées, chaque étape tenant compte des retours précédents.</a:t>
            </a:r>
          </a:p>
          <a:p>
            <a:pPr marL="285750" lvl="0" indent="-285750" algn="just" eaLnBrk="0" fontAlgn="base" hangingPunct="0">
              <a:spcBef>
                <a:spcPct val="0"/>
              </a:spcBef>
              <a:spcAft>
                <a:spcPct val="0"/>
              </a:spcAft>
              <a:buFont typeface="Arial" panose="020B0604020202020204" pitchFamily="34" charset="0"/>
              <a:buChar char="•"/>
            </a:pPr>
            <a:r>
              <a:rPr lang="fr-FR" altLang="fr-FR" sz="1600" b="1" dirty="0">
                <a:latin typeface="Tw Cen MT" panose="020B0602020104020603" pitchFamily="34" charset="0"/>
              </a:rPr>
              <a:t>Évaluation par les pairs</a:t>
            </a:r>
            <a:r>
              <a:rPr lang="fr-FR" altLang="fr-FR" sz="1600" dirty="0">
                <a:latin typeface="Tw Cen MT" panose="020B0602020104020603" pitchFamily="34" charset="0"/>
              </a:rPr>
              <a:t> </a:t>
            </a:r>
            <a:r>
              <a:rPr lang="fr-CH" altLang="fr-FR" sz="1600" b="1" dirty="0">
                <a:latin typeface="Tw Cen MT" panose="020B0602020104020603" pitchFamily="34" charset="0"/>
              </a:rPr>
              <a:t>et exemples de productions précédentes </a:t>
            </a:r>
            <a:r>
              <a:rPr lang="fr-FR" altLang="fr-FR" sz="1600" b="1" dirty="0">
                <a:latin typeface="Tw Cen MT" panose="020B0602020104020603" pitchFamily="34" charset="0"/>
              </a:rPr>
              <a:t>: </a:t>
            </a:r>
            <a:r>
              <a:rPr lang="fr-FR" altLang="fr-FR" sz="1600" dirty="0">
                <a:latin typeface="Tw Cen MT" panose="020B0602020104020603" pitchFamily="34" charset="0"/>
              </a:rPr>
              <a:t>Comparer ses travaux à ceux de pairs ou d'années précédentes pour mieux comprendre les critères d'évaluation.</a:t>
            </a:r>
          </a:p>
          <a:p>
            <a:pPr marL="285750" lvl="0" indent="-285750" algn="just" eaLnBrk="0" fontAlgn="base" hangingPunct="0">
              <a:spcBef>
                <a:spcPct val="0"/>
              </a:spcBef>
              <a:spcAft>
                <a:spcPct val="0"/>
              </a:spcAft>
              <a:buFont typeface="Arial" panose="020B0604020202020204" pitchFamily="34" charset="0"/>
              <a:buChar char="•"/>
            </a:pPr>
            <a:r>
              <a:rPr lang="fr-FR" altLang="fr-FR" sz="1600" b="1" dirty="0">
                <a:latin typeface="Tw Cen MT" panose="020B0602020104020603" pitchFamily="34" charset="0"/>
              </a:rPr>
              <a:t>Grille critériée</a:t>
            </a:r>
            <a:r>
              <a:rPr lang="fr-FR" altLang="fr-FR" sz="1600" dirty="0">
                <a:latin typeface="Tw Cen MT" panose="020B0602020104020603" pitchFamily="34" charset="0"/>
              </a:rPr>
              <a:t> : Rétroaction claire sur des tâches complexes, avec des niveaux de maîtrise précis, réduisant la subjectivité.</a:t>
            </a:r>
          </a:p>
        </p:txBody>
      </p:sp>
      <p:sp>
        <p:nvSpPr>
          <p:cNvPr id="5" name="Rectangle 4">
            <a:extLst>
              <a:ext uri="{FF2B5EF4-FFF2-40B4-BE49-F238E27FC236}">
                <a16:creationId xmlns:a16="http://schemas.microsoft.com/office/drawing/2014/main" id="{ED52F760-59A9-4286-B8DA-8ABAFB3D0FE7}"/>
              </a:ext>
            </a:extLst>
          </p:cNvPr>
          <p:cNvSpPr/>
          <p:nvPr/>
        </p:nvSpPr>
        <p:spPr>
          <a:xfrm>
            <a:off x="899592" y="4666083"/>
            <a:ext cx="7488832" cy="338554"/>
          </a:xfrm>
          <a:prstGeom prst="rect">
            <a:avLst/>
          </a:prstGeom>
        </p:spPr>
        <p:txBody>
          <a:bodyPr wrap="square">
            <a:spAutoFit/>
          </a:bodyPr>
          <a:lstStyle/>
          <a:p>
            <a:pPr algn="ctr"/>
            <a:r>
              <a:rPr lang="fr-FR" sz="800" dirty="0">
                <a:latin typeface="Calibri" panose="020F0502020204030204" pitchFamily="34" charset="0"/>
                <a:ea typeface="Calibri" panose="020F0502020204030204" pitchFamily="34" charset="0"/>
                <a:cs typeface="Times New Roman" panose="02020603050405020304" pitchFamily="18" charset="0"/>
              </a:rPr>
              <a:t>Beaulieu, M. (2021, février). Alléger le stress des personnes étudiantes en adaptant nos pratiques d’évaluation. </a:t>
            </a:r>
            <a:r>
              <a:rPr lang="fr-FR" sz="800" i="1" dirty="0">
                <a:latin typeface="Calibri" panose="020F0502020204030204" pitchFamily="34" charset="0"/>
                <a:ea typeface="Calibri" panose="020F0502020204030204" pitchFamily="34" charset="0"/>
                <a:cs typeface="Times New Roman" panose="02020603050405020304" pitchFamily="18" charset="0"/>
              </a:rPr>
              <a:t>Perspectives SSF</a:t>
            </a:r>
            <a:r>
              <a:rPr lang="fr-FR" sz="800" dirty="0">
                <a:latin typeface="Calibri" panose="020F0502020204030204" pitchFamily="34" charset="0"/>
                <a:ea typeface="Calibri" panose="020F0502020204030204" pitchFamily="34" charset="0"/>
                <a:cs typeface="Times New Roman" panose="02020603050405020304" pitchFamily="18" charset="0"/>
              </a:rPr>
              <a:t>. Service de soutien à la formation, Université de Sherbrooke. </a:t>
            </a:r>
            <a:r>
              <a:rPr lang="fr-FR" sz="800" dirty="0">
                <a:latin typeface="Calibri" panose="020F0502020204030204" pitchFamily="34" charset="0"/>
                <a:ea typeface="Calibri" panose="020F0502020204030204" pitchFamily="34" charset="0"/>
                <a:cs typeface="Times New Roman" panose="02020603050405020304" pitchFamily="18" charset="0"/>
                <a:hlinkClick r:id="rId3"/>
              </a:rPr>
              <a:t>https://perspectivesssf.espaceweb.usherbrooke.ca/2019/06/01/alleger-le-stress-des-etudiantes-et-etudiants-en-adaptant-nos-pratiques-devaluation/</a:t>
            </a:r>
            <a:r>
              <a:rPr lang="fr-FR" sz="800" dirty="0">
                <a:latin typeface="Calibri" panose="020F0502020204030204" pitchFamily="34" charset="0"/>
                <a:ea typeface="Calibri" panose="020F0502020204030204" pitchFamily="34" charset="0"/>
                <a:cs typeface="Times New Roman" panose="02020603050405020304" pitchFamily="18" charset="0"/>
              </a:rPr>
              <a:t> </a:t>
            </a:r>
            <a:endParaRPr lang="fr-CH" sz="800" dirty="0"/>
          </a:p>
        </p:txBody>
      </p:sp>
      <p:sp>
        <p:nvSpPr>
          <p:cNvPr id="8" name="Rectangle 7">
            <a:extLst>
              <a:ext uri="{FF2B5EF4-FFF2-40B4-BE49-F238E27FC236}">
                <a16:creationId xmlns:a16="http://schemas.microsoft.com/office/drawing/2014/main" id="{A7FF63F4-98DC-4702-82EC-069566CDAFD1}"/>
              </a:ext>
            </a:extLst>
          </p:cNvPr>
          <p:cNvSpPr/>
          <p:nvPr/>
        </p:nvSpPr>
        <p:spPr>
          <a:xfrm>
            <a:off x="683568" y="1005818"/>
            <a:ext cx="7776864" cy="830997"/>
          </a:xfrm>
          <a:prstGeom prst="rect">
            <a:avLst/>
          </a:prstGeom>
        </p:spPr>
        <p:txBody>
          <a:bodyPr wrap="square">
            <a:spAutoFit/>
          </a:bodyPr>
          <a:lstStyle/>
          <a:p>
            <a:pPr algn="just"/>
            <a:r>
              <a:rPr lang="fr-CH" sz="1600" dirty="0">
                <a:latin typeface="Tw Cen MT" panose="020B0602020104020603" pitchFamily="34" charset="0"/>
              </a:rPr>
              <a:t>La réussite des étudiants est influencée par des facteurs cognitifs, physiques et émotionnels. Un stress excessif nuit à cette réussite. Les méthodes suivantes réduisent le stress et améliorent l'apprentissage par des retours réguliers et structurés.</a:t>
            </a:r>
          </a:p>
        </p:txBody>
      </p:sp>
    </p:spTree>
    <p:extLst>
      <p:ext uri="{BB962C8B-B14F-4D97-AF65-F5344CB8AC3E}">
        <p14:creationId xmlns:p14="http://schemas.microsoft.com/office/powerpoint/2010/main" val="29717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28</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4211960" y="208300"/>
            <a:ext cx="4474840"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Évaluation dans un cours hybride</a:t>
            </a:r>
            <a:endParaRPr lang="fr-FR" altLang="ko-KR" sz="2800" dirty="0">
              <a:solidFill>
                <a:schemeClr val="accent6"/>
              </a:solidFill>
              <a:latin typeface="Berlin Sans FB Demi" panose="020E0802020502020306" pitchFamily="34" charset="0"/>
            </a:endParaRPr>
          </a:p>
        </p:txBody>
      </p:sp>
      <p:sp>
        <p:nvSpPr>
          <p:cNvPr id="7" name="Rectangle 6">
            <a:extLst>
              <a:ext uri="{FF2B5EF4-FFF2-40B4-BE49-F238E27FC236}">
                <a16:creationId xmlns:a16="http://schemas.microsoft.com/office/drawing/2014/main" id="{D6B493FF-2F07-4637-BA9E-90597D3DD731}"/>
              </a:ext>
            </a:extLst>
          </p:cNvPr>
          <p:cNvSpPr/>
          <p:nvPr/>
        </p:nvSpPr>
        <p:spPr>
          <a:xfrm>
            <a:off x="1259631" y="1981056"/>
            <a:ext cx="6624736" cy="1160639"/>
          </a:xfrm>
          <a:prstGeom prst="rect">
            <a:avLst/>
          </a:prstGeom>
        </p:spPr>
        <p:txBody>
          <a:bodyPr wrap="square" numCol="1" spcCol="360000">
            <a:spAutoFit/>
          </a:bodyPr>
          <a:lstStyle/>
          <a:p>
            <a:pPr algn="just">
              <a:lnSpc>
                <a:spcPct val="150000"/>
              </a:lnSpc>
            </a:pPr>
            <a:r>
              <a:rPr lang="fr-CH" sz="1600" b="1" dirty="0">
                <a:latin typeface="Berlin Sans FB" panose="020E0602020502020306" pitchFamily="34" charset="0"/>
              </a:rPr>
              <a:t>En présence :</a:t>
            </a:r>
          </a:p>
          <a:p>
            <a:pPr marL="742950" lvl="1" indent="-285750" algn="just">
              <a:lnSpc>
                <a:spcPct val="150000"/>
              </a:lnSpc>
              <a:buFont typeface="Arial" panose="020B0604020202020204" pitchFamily="34" charset="0"/>
              <a:buChar char="•"/>
            </a:pPr>
            <a:r>
              <a:rPr lang="fr-CH" sz="1600" dirty="0">
                <a:latin typeface="Tw Cen MT" panose="020B0602020104020603" pitchFamily="34" charset="0"/>
              </a:rPr>
              <a:t>Privilégier les évaluations en présence pour les examens ou tests visant la vérification des connaissances déclaratives ou procédurales.</a:t>
            </a:r>
          </a:p>
        </p:txBody>
      </p:sp>
      <p:sp>
        <p:nvSpPr>
          <p:cNvPr id="2" name="Rectangle 1">
            <a:extLst>
              <a:ext uri="{FF2B5EF4-FFF2-40B4-BE49-F238E27FC236}">
                <a16:creationId xmlns:a16="http://schemas.microsoft.com/office/drawing/2014/main" id="{6D900760-0FBC-4621-B8C7-A4380F3714A0}"/>
              </a:ext>
            </a:extLst>
          </p:cNvPr>
          <p:cNvSpPr/>
          <p:nvPr/>
        </p:nvSpPr>
        <p:spPr>
          <a:xfrm>
            <a:off x="1612195" y="4732980"/>
            <a:ext cx="6007805" cy="338554"/>
          </a:xfrm>
          <a:prstGeom prst="rect">
            <a:avLst/>
          </a:prstGeom>
        </p:spPr>
        <p:txBody>
          <a:bodyPr wrap="square">
            <a:spAutoFit/>
          </a:bodyPr>
          <a:lstStyle/>
          <a:p>
            <a:pPr marL="180340" indent="-180340">
              <a:spcAft>
                <a:spcPts val="0"/>
              </a:spcAft>
            </a:pPr>
            <a:r>
              <a:rPr lang="fr-CA" sz="800" dirty="0">
                <a:solidFill>
                  <a:srgbClr val="000000"/>
                </a:solidFill>
                <a:latin typeface="Calibri" panose="020F0502020204030204" pitchFamily="34" charset="0"/>
                <a:ea typeface="Times New Roman" panose="02020603050405020304" pitchFamily="18" charset="0"/>
              </a:rPr>
              <a:t>Pelletier, C. (2020). </a:t>
            </a:r>
            <a:r>
              <a:rPr lang="fr-CA" sz="800" i="1" dirty="0">
                <a:latin typeface="Calibri" panose="020F0502020204030204" pitchFamily="34" charset="0"/>
                <a:ea typeface="Times New Roman" panose="02020603050405020304" pitchFamily="18" charset="0"/>
              </a:rPr>
              <a:t>L’évaluation en formation hybride</a:t>
            </a:r>
            <a:r>
              <a:rPr lang="fr-CA" sz="800" dirty="0">
                <a:solidFill>
                  <a:srgbClr val="000000"/>
                </a:solidFill>
                <a:latin typeface="Calibri" panose="020F0502020204030204" pitchFamily="34" charset="0"/>
                <a:ea typeface="Times New Roman" panose="02020603050405020304" pitchFamily="18" charset="0"/>
              </a:rPr>
              <a:t>. Pôle d'innovation </a:t>
            </a:r>
            <a:r>
              <a:rPr lang="fr-CA" sz="800" dirty="0" err="1">
                <a:solidFill>
                  <a:srgbClr val="000000"/>
                </a:solidFill>
                <a:latin typeface="Calibri" panose="020F0502020204030204" pitchFamily="34" charset="0"/>
                <a:ea typeface="Times New Roman" panose="02020603050405020304" pitchFamily="18" charset="0"/>
              </a:rPr>
              <a:t>technopédagogique</a:t>
            </a:r>
            <a:r>
              <a:rPr lang="fr-CA" sz="800" dirty="0">
                <a:solidFill>
                  <a:srgbClr val="000000"/>
                </a:solidFill>
                <a:latin typeface="Calibri" panose="020F0502020204030204" pitchFamily="34" charset="0"/>
                <a:ea typeface="Times New Roman" panose="02020603050405020304" pitchFamily="18" charset="0"/>
              </a:rPr>
              <a:t>. Université de Sherbrooke, fabrique REL. CC BY.</a:t>
            </a:r>
          </a:p>
          <a:p>
            <a:pPr marL="180340" indent="-180340">
              <a:spcAft>
                <a:spcPts val="0"/>
              </a:spcAft>
            </a:pPr>
            <a:r>
              <a:rPr lang="fr-CA" sz="800" dirty="0">
                <a:solidFill>
                  <a:srgbClr val="000000"/>
                </a:solidFill>
                <a:latin typeface="Calibri" panose="020F0502020204030204" pitchFamily="34" charset="0"/>
                <a:ea typeface="Times New Roman" panose="02020603050405020304" pitchFamily="18" charset="0"/>
                <a:hlinkClick r:id="rId3"/>
              </a:rPr>
              <a:t>https://fabriquerel.org/wp-content/uploads/evaluer-cours-hybride-UdeS-fabriqueREL.docx</a:t>
            </a:r>
            <a:r>
              <a:rPr lang="fr-CA" sz="800" dirty="0">
                <a:solidFill>
                  <a:srgbClr val="000000"/>
                </a:solidFill>
                <a:latin typeface="Calibri" panose="020F0502020204030204" pitchFamily="34" charset="0"/>
                <a:ea typeface="Times New Roman" panose="02020603050405020304" pitchFamily="18" charset="0"/>
              </a:rPr>
              <a:t> </a:t>
            </a:r>
          </a:p>
        </p:txBody>
      </p:sp>
      <p:sp>
        <p:nvSpPr>
          <p:cNvPr id="8" name="Rectangle 7">
            <a:extLst>
              <a:ext uri="{FF2B5EF4-FFF2-40B4-BE49-F238E27FC236}">
                <a16:creationId xmlns:a16="http://schemas.microsoft.com/office/drawing/2014/main" id="{6C78D91B-235E-4767-AAD9-AE0BB78D8D4F}"/>
              </a:ext>
            </a:extLst>
          </p:cNvPr>
          <p:cNvSpPr/>
          <p:nvPr/>
        </p:nvSpPr>
        <p:spPr>
          <a:xfrm>
            <a:off x="848254" y="3160353"/>
            <a:ext cx="7447490" cy="1529971"/>
          </a:xfrm>
          <a:prstGeom prst="rect">
            <a:avLst/>
          </a:prstGeom>
        </p:spPr>
        <p:txBody>
          <a:bodyPr wrap="square" numCol="1" spcCol="360000">
            <a:spAutoFit/>
          </a:bodyPr>
          <a:lstStyle/>
          <a:p>
            <a:pPr algn="just">
              <a:lnSpc>
                <a:spcPct val="150000"/>
              </a:lnSpc>
            </a:pPr>
            <a:r>
              <a:rPr lang="fr-CH" sz="1600" b="1" dirty="0">
                <a:latin typeface="Tw Cen MT" panose="020B0602020104020603" pitchFamily="34" charset="0"/>
              </a:rPr>
              <a:t>Avantages et inconvénients :</a:t>
            </a:r>
          </a:p>
          <a:p>
            <a:pPr marL="285750" indent="-285750" algn="just">
              <a:lnSpc>
                <a:spcPct val="150000"/>
              </a:lnSpc>
              <a:buFont typeface="Arial" panose="020B0604020202020204" pitchFamily="34" charset="0"/>
              <a:buChar char="•"/>
            </a:pPr>
            <a:r>
              <a:rPr lang="fr-CH" sz="1600" dirty="0">
                <a:latin typeface="Tw Cen MT" panose="020B0602020104020603" pitchFamily="34" charset="0"/>
              </a:rPr>
              <a:t>Validation de l'identité, contrôle possible de l'accès à des ressources non permises ;</a:t>
            </a:r>
          </a:p>
          <a:p>
            <a:pPr marL="285750" indent="-285750" algn="just">
              <a:lnSpc>
                <a:spcPct val="150000"/>
              </a:lnSpc>
              <a:buFont typeface="Arial" panose="020B0604020202020204" pitchFamily="34" charset="0"/>
              <a:buChar char="•"/>
            </a:pPr>
            <a:r>
              <a:rPr lang="fr-CH" sz="1600" dirty="0">
                <a:latin typeface="Tw Cen MT" panose="020B0602020104020603" pitchFamily="34" charset="0"/>
              </a:rPr>
              <a:t>En fonction des mesures sanitaires en place, il se peut que la passation d'examens en présence représente des enjeux particuliers ou soit impossible.</a:t>
            </a:r>
          </a:p>
        </p:txBody>
      </p:sp>
      <p:graphicFrame>
        <p:nvGraphicFramePr>
          <p:cNvPr id="9" name="Tableau 8">
            <a:extLst>
              <a:ext uri="{FF2B5EF4-FFF2-40B4-BE49-F238E27FC236}">
                <a16:creationId xmlns:a16="http://schemas.microsoft.com/office/drawing/2014/main" id="{65FBF247-FD96-4449-959A-C1FB3680E8CB}"/>
              </a:ext>
            </a:extLst>
          </p:cNvPr>
          <p:cNvGraphicFramePr>
            <a:graphicFrameLocks noGrp="1"/>
          </p:cNvGraphicFramePr>
          <p:nvPr/>
        </p:nvGraphicFramePr>
        <p:xfrm>
          <a:off x="1691679" y="1059582"/>
          <a:ext cx="5760640" cy="929985"/>
        </p:xfrm>
        <a:graphic>
          <a:graphicData uri="http://schemas.openxmlformats.org/drawingml/2006/table">
            <a:tbl>
              <a:tblPr firstRow="1" firstCol="1" bandRow="1">
                <a:tableStyleId>{5C22544A-7EE6-4342-B048-85BDC9FD1C3A}</a:tableStyleId>
              </a:tblPr>
              <a:tblGrid>
                <a:gridCol w="5760640">
                  <a:extLst>
                    <a:ext uri="{9D8B030D-6E8A-4147-A177-3AD203B41FA5}">
                      <a16:colId xmlns:a16="http://schemas.microsoft.com/office/drawing/2014/main" val="1195989530"/>
                    </a:ext>
                  </a:extLst>
                </a:gridCol>
              </a:tblGrid>
              <a:tr h="929985">
                <a:tc>
                  <a:txBody>
                    <a:bodyPr/>
                    <a:lstStyle/>
                    <a:p>
                      <a:pPr algn="just">
                        <a:lnSpc>
                          <a:spcPct val="107000"/>
                        </a:lnSpc>
                        <a:spcAft>
                          <a:spcPts val="800"/>
                        </a:spcAft>
                      </a:pPr>
                      <a:r>
                        <a:rPr lang="fr-CA" sz="1800" dirty="0">
                          <a:solidFill>
                            <a:srgbClr val="000000"/>
                          </a:solidFill>
                          <a:latin typeface="Tw Cen MT" panose="020B0602020104020603" pitchFamily="34" charset="0"/>
                          <a:ea typeface="Calibri" panose="020F0502020204030204" pitchFamily="34" charset="0"/>
                          <a:cs typeface="Calibri" panose="020F0502020204030204" pitchFamily="34" charset="0"/>
                        </a:rPr>
                        <a:t>L'évaluation dans un cours en format hybride peut se réaliser à travers trois modalités : en présence, à distance synchrone ou à distance en asynchrone.</a:t>
                      </a:r>
                      <a:endParaRPr lang="fr-CH"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93586121"/>
                  </a:ext>
                </a:extLst>
              </a:tr>
            </a:tbl>
          </a:graphicData>
        </a:graphic>
      </p:graphicFrame>
    </p:spTree>
    <p:extLst>
      <p:ext uri="{BB962C8B-B14F-4D97-AF65-F5344CB8AC3E}">
        <p14:creationId xmlns:p14="http://schemas.microsoft.com/office/powerpoint/2010/main" val="27476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29</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4211960" y="208300"/>
            <a:ext cx="4474840"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Évaluation dans un cours hybride</a:t>
            </a:r>
            <a:endParaRPr lang="fr-FR" altLang="ko-KR" sz="2800" dirty="0">
              <a:solidFill>
                <a:schemeClr val="accent6"/>
              </a:solidFill>
              <a:latin typeface="Berlin Sans FB Demi" panose="020E0802020502020306" pitchFamily="34" charset="0"/>
            </a:endParaRPr>
          </a:p>
        </p:txBody>
      </p:sp>
      <p:sp>
        <p:nvSpPr>
          <p:cNvPr id="7" name="Rectangle 6">
            <a:extLst>
              <a:ext uri="{FF2B5EF4-FFF2-40B4-BE49-F238E27FC236}">
                <a16:creationId xmlns:a16="http://schemas.microsoft.com/office/drawing/2014/main" id="{D6B493FF-2F07-4637-BA9E-90597D3DD731}"/>
              </a:ext>
            </a:extLst>
          </p:cNvPr>
          <p:cNvSpPr/>
          <p:nvPr/>
        </p:nvSpPr>
        <p:spPr>
          <a:xfrm>
            <a:off x="611560" y="1963637"/>
            <a:ext cx="4474840" cy="1323439"/>
          </a:xfrm>
          <a:prstGeom prst="rect">
            <a:avLst/>
          </a:prstGeom>
        </p:spPr>
        <p:txBody>
          <a:bodyPr wrap="square" numCol="1" spcCol="360000">
            <a:spAutoFit/>
          </a:bodyPr>
          <a:lstStyle/>
          <a:p>
            <a:pPr algn="just">
              <a:lnSpc>
                <a:spcPct val="150000"/>
              </a:lnSpc>
            </a:pPr>
            <a:r>
              <a:rPr lang="fr-CH" sz="1600" b="1" dirty="0">
                <a:latin typeface="Berlin Sans FB" panose="020E0602020502020306" pitchFamily="34" charset="0"/>
              </a:rPr>
              <a:t>À distance synchrone :</a:t>
            </a:r>
          </a:p>
          <a:p>
            <a:pPr marL="742950" lvl="1" indent="-285750" algn="just">
              <a:buFont typeface="Arial" panose="020B0604020202020204" pitchFamily="34" charset="0"/>
              <a:buChar char="•"/>
            </a:pPr>
            <a:r>
              <a:rPr lang="fr-CH" sz="1400" dirty="0">
                <a:latin typeface="Tw Cen MT" panose="020B0602020104020603" pitchFamily="34" charset="0"/>
              </a:rPr>
              <a:t>Des examens ou présentations orales en ligne.</a:t>
            </a:r>
          </a:p>
          <a:p>
            <a:pPr marL="742950" lvl="1" indent="-285750" algn="just">
              <a:buFont typeface="Arial" panose="020B0604020202020204" pitchFamily="34" charset="0"/>
              <a:buChar char="•"/>
            </a:pPr>
            <a:r>
              <a:rPr lang="fr-CH" sz="1400" dirty="0">
                <a:latin typeface="Tw Cen MT" panose="020B0602020104020603" pitchFamily="34" charset="0"/>
              </a:rPr>
              <a:t>Les outils de webconférence (ex : Adobe </a:t>
            </a:r>
            <a:r>
              <a:rPr lang="fr-CH" sz="1400" dirty="0" err="1">
                <a:latin typeface="Tw Cen MT" panose="020B0602020104020603" pitchFamily="34" charset="0"/>
              </a:rPr>
              <a:t>Connect</a:t>
            </a:r>
            <a:r>
              <a:rPr lang="fr-CH" sz="1400" dirty="0">
                <a:latin typeface="Tw Cen MT" panose="020B0602020104020603" pitchFamily="34" charset="0"/>
              </a:rPr>
              <a:t>, Teams) permettent des prestations en direct ainsi que l'enregistrement de celles-ci. </a:t>
            </a:r>
          </a:p>
        </p:txBody>
      </p:sp>
      <p:sp>
        <p:nvSpPr>
          <p:cNvPr id="2" name="Rectangle 1">
            <a:extLst>
              <a:ext uri="{FF2B5EF4-FFF2-40B4-BE49-F238E27FC236}">
                <a16:creationId xmlns:a16="http://schemas.microsoft.com/office/drawing/2014/main" id="{6D900760-0FBC-4621-B8C7-A4380F3714A0}"/>
              </a:ext>
            </a:extLst>
          </p:cNvPr>
          <p:cNvSpPr/>
          <p:nvPr/>
        </p:nvSpPr>
        <p:spPr>
          <a:xfrm>
            <a:off x="488721" y="4713847"/>
            <a:ext cx="6007805" cy="338554"/>
          </a:xfrm>
          <a:prstGeom prst="rect">
            <a:avLst/>
          </a:prstGeom>
        </p:spPr>
        <p:txBody>
          <a:bodyPr wrap="square">
            <a:spAutoFit/>
          </a:bodyPr>
          <a:lstStyle/>
          <a:p>
            <a:pPr marL="180340" indent="-180340">
              <a:spcAft>
                <a:spcPts val="0"/>
              </a:spcAft>
            </a:pPr>
            <a:r>
              <a:rPr lang="fr-CA" sz="800" dirty="0">
                <a:solidFill>
                  <a:srgbClr val="000000"/>
                </a:solidFill>
                <a:latin typeface="Calibri" panose="020F0502020204030204" pitchFamily="34" charset="0"/>
                <a:ea typeface="Times New Roman" panose="02020603050405020304" pitchFamily="18" charset="0"/>
              </a:rPr>
              <a:t>Pelletier, C. (2020). </a:t>
            </a:r>
            <a:r>
              <a:rPr lang="fr-CA" sz="800" i="1" dirty="0">
                <a:latin typeface="Calibri" panose="020F0502020204030204" pitchFamily="34" charset="0"/>
                <a:ea typeface="Times New Roman" panose="02020603050405020304" pitchFamily="18" charset="0"/>
              </a:rPr>
              <a:t>L’évaluation en formation hybride</a:t>
            </a:r>
            <a:r>
              <a:rPr lang="fr-CA" sz="800" dirty="0">
                <a:solidFill>
                  <a:srgbClr val="000000"/>
                </a:solidFill>
                <a:latin typeface="Calibri" panose="020F0502020204030204" pitchFamily="34" charset="0"/>
                <a:ea typeface="Times New Roman" panose="02020603050405020304" pitchFamily="18" charset="0"/>
              </a:rPr>
              <a:t>. Pôle d'innovation </a:t>
            </a:r>
            <a:r>
              <a:rPr lang="fr-CA" sz="800" dirty="0" err="1">
                <a:solidFill>
                  <a:srgbClr val="000000"/>
                </a:solidFill>
                <a:latin typeface="Calibri" panose="020F0502020204030204" pitchFamily="34" charset="0"/>
                <a:ea typeface="Times New Roman" panose="02020603050405020304" pitchFamily="18" charset="0"/>
              </a:rPr>
              <a:t>technopédagogique</a:t>
            </a:r>
            <a:r>
              <a:rPr lang="fr-CA" sz="800" dirty="0">
                <a:solidFill>
                  <a:srgbClr val="000000"/>
                </a:solidFill>
                <a:latin typeface="Calibri" panose="020F0502020204030204" pitchFamily="34" charset="0"/>
                <a:ea typeface="Times New Roman" panose="02020603050405020304" pitchFamily="18" charset="0"/>
              </a:rPr>
              <a:t>. Université de Sherbrooke, fabrique REL. CC BY.</a:t>
            </a:r>
          </a:p>
          <a:p>
            <a:pPr marL="180340" indent="-180340">
              <a:spcAft>
                <a:spcPts val="0"/>
              </a:spcAft>
            </a:pPr>
            <a:r>
              <a:rPr lang="fr-CH" sz="800" dirty="0">
                <a:effectLst/>
                <a:latin typeface="Times New Roman" panose="02020603050405020304" pitchFamily="18" charset="0"/>
                <a:ea typeface="Times New Roman" panose="02020603050405020304" pitchFamily="18" charset="0"/>
                <a:hlinkClick r:id="rId3"/>
              </a:rPr>
              <a:t>https://fabriquerel.org/wp-content/uploads/evaluer-cours-hybride-UdeS-fabriqueREL.docx</a:t>
            </a:r>
            <a:r>
              <a:rPr lang="fr-CA" sz="800" dirty="0">
                <a:solidFill>
                  <a:srgbClr val="000000"/>
                </a:solidFill>
                <a:effectLst/>
                <a:latin typeface="Calibri" panose="020F0502020204030204" pitchFamily="34" charset="0"/>
                <a:ea typeface="Times New Roman" panose="02020603050405020304" pitchFamily="18" charset="0"/>
              </a:rPr>
              <a:t> </a:t>
            </a:r>
            <a:endParaRPr lang="fr-CH" sz="8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6C78D91B-235E-4767-AAD9-AE0BB78D8D4F}"/>
              </a:ext>
            </a:extLst>
          </p:cNvPr>
          <p:cNvSpPr/>
          <p:nvPr/>
        </p:nvSpPr>
        <p:spPr>
          <a:xfrm>
            <a:off x="611560" y="3181385"/>
            <a:ext cx="4680520" cy="1538883"/>
          </a:xfrm>
          <a:prstGeom prst="rect">
            <a:avLst/>
          </a:prstGeom>
        </p:spPr>
        <p:txBody>
          <a:bodyPr wrap="square" numCol="1" spcCol="360000">
            <a:spAutoFit/>
          </a:bodyPr>
          <a:lstStyle/>
          <a:p>
            <a:pPr algn="just">
              <a:lnSpc>
                <a:spcPct val="150000"/>
              </a:lnSpc>
            </a:pPr>
            <a:r>
              <a:rPr lang="fr-CH" sz="1600" b="1" dirty="0">
                <a:latin typeface="Tw Cen MT" panose="020B0602020104020603" pitchFamily="34" charset="0"/>
              </a:rPr>
              <a:t>Avantages et inconvénients :</a:t>
            </a:r>
          </a:p>
          <a:p>
            <a:pPr marL="742950" lvl="1" indent="-285750">
              <a:buFont typeface="Arial" panose="020B0604020202020204" pitchFamily="34" charset="0"/>
              <a:buChar char="•"/>
            </a:pPr>
            <a:r>
              <a:rPr lang="fr-CH" sz="1400" dirty="0">
                <a:latin typeface="Tw Cen MT" panose="020B0602020104020603" pitchFamily="34" charset="0"/>
              </a:rPr>
              <a:t>Les fonctionnalités interactives (main levée, clavardage) favorisent l'échange.</a:t>
            </a:r>
          </a:p>
          <a:p>
            <a:pPr marL="742950" lvl="1" indent="-285750">
              <a:buFont typeface="Arial" panose="020B0604020202020204" pitchFamily="34" charset="0"/>
              <a:buChar char="•"/>
            </a:pPr>
            <a:r>
              <a:rPr lang="fr-CH" sz="1400" dirty="0">
                <a:latin typeface="Tw Cen MT" panose="020B0602020104020603" pitchFamily="34" charset="0"/>
              </a:rPr>
              <a:t>La rétroaction est immédiate, et l'évaluation rapide. </a:t>
            </a:r>
          </a:p>
          <a:p>
            <a:pPr marL="742950" lvl="1" indent="-285750">
              <a:buFont typeface="Arial" panose="020B0604020202020204" pitchFamily="34" charset="0"/>
              <a:buChar char="•"/>
            </a:pPr>
            <a:r>
              <a:rPr lang="fr-CH" sz="1400" dirty="0">
                <a:latin typeface="Tw Cen MT" panose="020B0602020104020603" pitchFamily="34" charset="0"/>
              </a:rPr>
              <a:t>Toutefois, ces épreuves peuvent prendre du temps et générer du stress chez les étudiants.</a:t>
            </a:r>
          </a:p>
        </p:txBody>
      </p:sp>
      <p:graphicFrame>
        <p:nvGraphicFramePr>
          <p:cNvPr id="9" name="Tableau 8">
            <a:extLst>
              <a:ext uri="{FF2B5EF4-FFF2-40B4-BE49-F238E27FC236}">
                <a16:creationId xmlns:a16="http://schemas.microsoft.com/office/drawing/2014/main" id="{65FBF247-FD96-4449-959A-C1FB3680E8CB}"/>
              </a:ext>
            </a:extLst>
          </p:cNvPr>
          <p:cNvGraphicFramePr>
            <a:graphicFrameLocks noGrp="1"/>
          </p:cNvGraphicFramePr>
          <p:nvPr/>
        </p:nvGraphicFramePr>
        <p:xfrm>
          <a:off x="611560" y="945236"/>
          <a:ext cx="5760640" cy="929985"/>
        </p:xfrm>
        <a:graphic>
          <a:graphicData uri="http://schemas.openxmlformats.org/drawingml/2006/table">
            <a:tbl>
              <a:tblPr firstRow="1" firstCol="1" bandRow="1">
                <a:tableStyleId>{5C22544A-7EE6-4342-B048-85BDC9FD1C3A}</a:tableStyleId>
              </a:tblPr>
              <a:tblGrid>
                <a:gridCol w="5760640">
                  <a:extLst>
                    <a:ext uri="{9D8B030D-6E8A-4147-A177-3AD203B41FA5}">
                      <a16:colId xmlns:a16="http://schemas.microsoft.com/office/drawing/2014/main" val="1195989530"/>
                    </a:ext>
                  </a:extLst>
                </a:gridCol>
              </a:tblGrid>
              <a:tr h="929985">
                <a:tc>
                  <a:txBody>
                    <a:bodyPr/>
                    <a:lstStyle/>
                    <a:p>
                      <a:pPr algn="just">
                        <a:lnSpc>
                          <a:spcPct val="107000"/>
                        </a:lnSpc>
                        <a:spcAft>
                          <a:spcPts val="800"/>
                        </a:spcAft>
                      </a:pPr>
                      <a:r>
                        <a:rPr lang="fr-CA" sz="1800" dirty="0">
                          <a:solidFill>
                            <a:srgbClr val="000000"/>
                          </a:solidFill>
                          <a:latin typeface="Tw Cen MT" panose="020B0602020104020603" pitchFamily="34" charset="0"/>
                          <a:ea typeface="Calibri" panose="020F0502020204030204" pitchFamily="34" charset="0"/>
                          <a:cs typeface="Calibri" panose="020F0502020204030204" pitchFamily="34" charset="0"/>
                        </a:rPr>
                        <a:t>L'évaluation dans un cours en format hybride peut se réaliser à travers trois modalités : en présence, à distance synchrone ou à distance en asynchrone.</a:t>
                      </a:r>
                      <a:endParaRPr lang="fr-CH"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93586121"/>
                  </a:ext>
                </a:extLst>
              </a:tr>
            </a:tbl>
          </a:graphicData>
        </a:graphic>
      </p:graphicFrame>
      <p:grpSp>
        <p:nvGrpSpPr>
          <p:cNvPr id="12" name="Groupe 11">
            <a:extLst>
              <a:ext uri="{FF2B5EF4-FFF2-40B4-BE49-F238E27FC236}">
                <a16:creationId xmlns:a16="http://schemas.microsoft.com/office/drawing/2014/main" id="{2CA966E7-3D00-4D9D-9586-A769E93B7379}"/>
              </a:ext>
            </a:extLst>
          </p:cNvPr>
          <p:cNvGrpSpPr/>
          <p:nvPr/>
        </p:nvGrpSpPr>
        <p:grpSpPr>
          <a:xfrm>
            <a:off x="6724521" y="908134"/>
            <a:ext cx="1790958" cy="1047920"/>
            <a:chOff x="27010" y="42301"/>
            <a:chExt cx="2570438" cy="1707654"/>
          </a:xfrm>
        </p:grpSpPr>
        <p:pic>
          <p:nvPicPr>
            <p:cNvPr id="6" name="Image 5">
              <a:extLst>
                <a:ext uri="{FF2B5EF4-FFF2-40B4-BE49-F238E27FC236}">
                  <a16:creationId xmlns:a16="http://schemas.microsoft.com/office/drawing/2014/main" id="{A70A4825-6137-4996-B438-AC3993E91B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28" y="42301"/>
              <a:ext cx="2569220" cy="1707654"/>
            </a:xfrm>
            <a:prstGeom prst="rect">
              <a:avLst/>
            </a:prstGeom>
          </p:spPr>
        </p:pic>
        <p:pic>
          <p:nvPicPr>
            <p:cNvPr id="13" name="Image 12">
              <a:extLst>
                <a:ext uri="{FF2B5EF4-FFF2-40B4-BE49-F238E27FC236}">
                  <a16:creationId xmlns:a16="http://schemas.microsoft.com/office/drawing/2014/main" id="{83A07536-EE08-462D-A006-D631A91F5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10" y="1428669"/>
              <a:ext cx="297781" cy="321286"/>
            </a:xfrm>
            <a:prstGeom prst="rect">
              <a:avLst/>
            </a:prstGeom>
          </p:spPr>
        </p:pic>
      </p:grpSp>
      <p:grpSp>
        <p:nvGrpSpPr>
          <p:cNvPr id="16" name="Groupe 15">
            <a:extLst>
              <a:ext uri="{FF2B5EF4-FFF2-40B4-BE49-F238E27FC236}">
                <a16:creationId xmlns:a16="http://schemas.microsoft.com/office/drawing/2014/main" id="{E65C6BAD-8F89-417C-A2F4-DB5E5E240AE2}"/>
              </a:ext>
            </a:extLst>
          </p:cNvPr>
          <p:cNvGrpSpPr/>
          <p:nvPr/>
        </p:nvGrpSpPr>
        <p:grpSpPr>
          <a:xfrm>
            <a:off x="5292080" y="1986020"/>
            <a:ext cx="3724096" cy="2949180"/>
            <a:chOff x="5295722" y="1940241"/>
            <a:chExt cx="3724096" cy="2949180"/>
          </a:xfrm>
        </p:grpSpPr>
        <p:pic>
          <p:nvPicPr>
            <p:cNvPr id="11" name="Image 10">
              <a:extLst>
                <a:ext uri="{FF2B5EF4-FFF2-40B4-BE49-F238E27FC236}">
                  <a16:creationId xmlns:a16="http://schemas.microsoft.com/office/drawing/2014/main" id="{698C5499-1A9C-4A41-91CD-EEC79D94E8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5722" y="1940241"/>
              <a:ext cx="3724096" cy="2744823"/>
            </a:xfrm>
            <a:prstGeom prst="rect">
              <a:avLst/>
            </a:prstGeom>
          </p:spPr>
        </p:pic>
        <p:pic>
          <p:nvPicPr>
            <p:cNvPr id="15" name="Image 14">
              <a:extLst>
                <a:ext uri="{FF2B5EF4-FFF2-40B4-BE49-F238E27FC236}">
                  <a16:creationId xmlns:a16="http://schemas.microsoft.com/office/drawing/2014/main" id="{62B1956A-553C-4F88-9580-13CC445359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8910" b="7230"/>
            <a:stretch/>
          </p:blipFill>
          <p:spPr>
            <a:xfrm>
              <a:off x="6771863" y="4687478"/>
              <a:ext cx="943823" cy="201943"/>
            </a:xfrm>
            <a:prstGeom prst="rect">
              <a:avLst/>
            </a:prstGeom>
          </p:spPr>
        </p:pic>
      </p:grpSp>
    </p:spTree>
    <p:extLst>
      <p:ext uri="{BB962C8B-B14F-4D97-AF65-F5344CB8AC3E}">
        <p14:creationId xmlns:p14="http://schemas.microsoft.com/office/powerpoint/2010/main" val="393156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3</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L’alignement pédagogique c’est…</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392853" y="1053204"/>
            <a:ext cx="2594972" cy="446276"/>
          </a:xfrm>
          <a:prstGeom prst="rect">
            <a:avLst/>
          </a:prstGeom>
        </p:spPr>
        <p:txBody>
          <a:bodyPr wrap="square" numCol="1" spcCol="360000">
            <a:spAutoFit/>
          </a:bodyPr>
          <a:lstStyle/>
          <a:p>
            <a:pPr algn="just"/>
            <a:r>
              <a:rPr lang="fr-CH" dirty="0">
                <a:latin typeface="Berlin Sans FB" panose="020E0602020502020306" pitchFamily="34" charset="0"/>
                <a:ea typeface="Arial Unicode MS"/>
              </a:rPr>
              <a:t>Définition …</a:t>
            </a:r>
          </a:p>
          <a:p>
            <a:pPr algn="just"/>
            <a:endParaRPr lang="fr-CH" sz="500" dirty="0">
              <a:latin typeface="Tw Cen MT" panose="020B0602020104020603" pitchFamily="34" charset="0"/>
              <a:ea typeface="Arial Unicode MS"/>
            </a:endParaRPr>
          </a:p>
        </p:txBody>
      </p:sp>
      <p:sp>
        <p:nvSpPr>
          <p:cNvPr id="2" name="Rectangle 1">
            <a:extLst>
              <a:ext uri="{FF2B5EF4-FFF2-40B4-BE49-F238E27FC236}">
                <a16:creationId xmlns:a16="http://schemas.microsoft.com/office/drawing/2014/main" id="{8ACA3704-F992-44E7-BABC-2D89CB165DC1}"/>
              </a:ext>
            </a:extLst>
          </p:cNvPr>
          <p:cNvSpPr/>
          <p:nvPr/>
        </p:nvSpPr>
        <p:spPr>
          <a:xfrm>
            <a:off x="392853" y="1334973"/>
            <a:ext cx="7809756" cy="421975"/>
          </a:xfrm>
          <a:prstGeom prst="rect">
            <a:avLst/>
          </a:prstGeom>
        </p:spPr>
        <p:txBody>
          <a:bodyPr wrap="square">
            <a:spAutoFit/>
          </a:bodyPr>
          <a:lstStyle/>
          <a:p>
            <a:pPr>
              <a:lnSpc>
                <a:spcPct val="150000"/>
              </a:lnSpc>
            </a:pPr>
            <a:r>
              <a:rPr lang="fr-CH" sz="1600" dirty="0">
                <a:latin typeface="Tw Cen MT" panose="020B0602020104020603" pitchFamily="34" charset="0"/>
              </a:rPr>
              <a:t>L'alignement pédagogique est un </a:t>
            </a:r>
            <a:r>
              <a:rPr lang="fr-CH" sz="1600" b="1" dirty="0">
                <a:latin typeface="Tw Cen MT" panose="020B0602020104020603" pitchFamily="34" charset="0"/>
              </a:rPr>
              <a:t>principe de cohérence</a:t>
            </a:r>
            <a:r>
              <a:rPr lang="fr-CH" sz="1600" dirty="0">
                <a:latin typeface="Tw Cen MT" panose="020B0602020104020603" pitchFamily="34" charset="0"/>
              </a:rPr>
              <a:t> pour la construction d'un cours.</a:t>
            </a:r>
          </a:p>
        </p:txBody>
      </p:sp>
      <p:sp>
        <p:nvSpPr>
          <p:cNvPr id="11" name="Rectangle 10">
            <a:extLst>
              <a:ext uri="{FF2B5EF4-FFF2-40B4-BE49-F238E27FC236}">
                <a16:creationId xmlns:a16="http://schemas.microsoft.com/office/drawing/2014/main" id="{D0FC4F84-5B18-421E-B7DE-02642CA7048C}"/>
              </a:ext>
            </a:extLst>
          </p:cNvPr>
          <p:cNvSpPr/>
          <p:nvPr/>
        </p:nvSpPr>
        <p:spPr>
          <a:xfrm>
            <a:off x="971600" y="1810221"/>
            <a:ext cx="5907339" cy="1160639"/>
          </a:xfrm>
          <a:prstGeom prst="rect">
            <a:avLst/>
          </a:prstGeom>
        </p:spPr>
        <p:txBody>
          <a:bodyPr wrap="square">
            <a:spAutoFit/>
          </a:bodyPr>
          <a:lstStyle/>
          <a:p>
            <a:pPr>
              <a:lnSpc>
                <a:spcPct val="150000"/>
              </a:lnSpc>
            </a:pPr>
            <a:r>
              <a:rPr lang="fr-CH" sz="1600" dirty="0">
                <a:latin typeface="Tw Cen MT" panose="020B0602020104020603" pitchFamily="34" charset="0"/>
              </a:rPr>
              <a:t>Il existe lorsque :</a:t>
            </a:r>
          </a:p>
          <a:p>
            <a:pPr marL="742950" lvl="1" indent="-285750">
              <a:lnSpc>
                <a:spcPct val="150000"/>
              </a:lnSpc>
              <a:buFont typeface="Arial" panose="020B0604020202020204" pitchFamily="34" charset="0"/>
              <a:buChar char="•"/>
            </a:pPr>
            <a:r>
              <a:rPr lang="fr-CH" sz="1600" dirty="0">
                <a:latin typeface="Tw Cen MT" panose="020B0602020104020603" pitchFamily="34" charset="0"/>
              </a:rPr>
              <a:t>Les </a:t>
            </a:r>
            <a:r>
              <a:rPr lang="fr-CH" sz="1600" b="1" dirty="0">
                <a:latin typeface="Tw Cen MT" panose="020B0602020104020603" pitchFamily="34" charset="0"/>
              </a:rPr>
              <a:t>objectifs d'apprentissage</a:t>
            </a:r>
            <a:r>
              <a:rPr lang="fr-CH" sz="1600" dirty="0">
                <a:latin typeface="Tw Cen MT" panose="020B0602020104020603" pitchFamily="34" charset="0"/>
              </a:rPr>
              <a:t> sont cohérents avec les </a:t>
            </a:r>
            <a:r>
              <a:rPr lang="fr-CH" sz="1600" b="1" dirty="0">
                <a:latin typeface="Tw Cen MT" panose="020B0602020104020603" pitchFamily="34" charset="0"/>
              </a:rPr>
              <a:t>activités pédagogiques</a:t>
            </a:r>
            <a:r>
              <a:rPr lang="fr-CH" sz="1600" dirty="0">
                <a:latin typeface="Tw Cen MT" panose="020B0602020104020603" pitchFamily="34" charset="0"/>
              </a:rPr>
              <a:t> et les </a:t>
            </a:r>
            <a:r>
              <a:rPr lang="fr-CH" sz="1600" b="1" dirty="0">
                <a:latin typeface="Tw Cen MT" panose="020B0602020104020603" pitchFamily="34" charset="0"/>
              </a:rPr>
              <a:t>stratégies d'évaluation</a:t>
            </a:r>
            <a:r>
              <a:rPr lang="fr-CH" sz="1600" dirty="0">
                <a:latin typeface="Tw Cen MT" panose="020B0602020104020603" pitchFamily="34" charset="0"/>
              </a:rPr>
              <a:t>.</a:t>
            </a:r>
          </a:p>
        </p:txBody>
      </p:sp>
      <p:sp>
        <p:nvSpPr>
          <p:cNvPr id="6" name="Rectangle 5">
            <a:extLst>
              <a:ext uri="{FF2B5EF4-FFF2-40B4-BE49-F238E27FC236}">
                <a16:creationId xmlns:a16="http://schemas.microsoft.com/office/drawing/2014/main" id="{DB4C1441-59AE-46CC-B541-77FF29BBB087}"/>
              </a:ext>
            </a:extLst>
          </p:cNvPr>
          <p:cNvSpPr/>
          <p:nvPr/>
        </p:nvSpPr>
        <p:spPr>
          <a:xfrm>
            <a:off x="971600" y="3219822"/>
            <a:ext cx="6623510" cy="1093889"/>
          </a:xfrm>
          <a:prstGeom prst="rect">
            <a:avLst/>
          </a:prstGeom>
        </p:spPr>
        <p:txBody>
          <a:bodyPr wrap="square">
            <a:spAutoFit/>
          </a:bodyPr>
          <a:lstStyle/>
          <a:p>
            <a:pPr algn="just">
              <a:lnSpc>
                <a:spcPct val="150000"/>
              </a:lnSpc>
            </a:pPr>
            <a:r>
              <a:rPr lang="fr-CH" sz="1500" dirty="0">
                <a:latin typeface="Tw Cen MT" panose="020B0602020104020603" pitchFamily="34" charset="0"/>
              </a:rPr>
              <a:t>« L’alignement pédagogique (</a:t>
            </a:r>
            <a:r>
              <a:rPr lang="fr-CH" sz="1500" dirty="0" err="1">
                <a:latin typeface="Tw Cen MT" panose="020B0602020104020603" pitchFamily="34" charset="0"/>
              </a:rPr>
              <a:t>Biggs</a:t>
            </a:r>
            <a:r>
              <a:rPr lang="fr-CH" sz="1500" dirty="0">
                <a:latin typeface="Tw Cen MT" panose="020B0602020104020603" pitchFamily="34" charset="0"/>
              </a:rPr>
              <a:t>, 1996) peut se définir comme la cohérence pédagogique entre les visées d’apprentissage, les stratégies et activités d’apprentissage et les méthodes d’évaluation de ces apprentissages.»</a:t>
            </a:r>
          </a:p>
        </p:txBody>
      </p:sp>
      <p:sp>
        <p:nvSpPr>
          <p:cNvPr id="14" name="Rectangle 13">
            <a:extLst>
              <a:ext uri="{FF2B5EF4-FFF2-40B4-BE49-F238E27FC236}">
                <a16:creationId xmlns:a16="http://schemas.microsoft.com/office/drawing/2014/main" id="{7FA0865F-A66E-4B5D-AC85-A5325D9991D8}"/>
              </a:ext>
            </a:extLst>
          </p:cNvPr>
          <p:cNvSpPr/>
          <p:nvPr/>
        </p:nvSpPr>
        <p:spPr>
          <a:xfrm>
            <a:off x="2672915" y="4873728"/>
            <a:ext cx="3798168" cy="246221"/>
          </a:xfrm>
          <a:prstGeom prst="rect">
            <a:avLst/>
          </a:prstGeom>
        </p:spPr>
        <p:txBody>
          <a:bodyPr wrap="square">
            <a:spAutoFit/>
          </a:bodyPr>
          <a:lstStyle/>
          <a:p>
            <a:r>
              <a:rPr lang="fr-CH" sz="1000" dirty="0">
                <a:latin typeface="Tw Cen MT" panose="020B0602020104020603" pitchFamily="34" charset="0"/>
                <a:hlinkClick r:id="rId3"/>
              </a:rPr>
              <a:t>https://enseigner.uqam.ca/bases/alignement-pedagogique/</a:t>
            </a:r>
            <a:r>
              <a:rPr lang="fr-CH" sz="1000" dirty="0">
                <a:latin typeface="Tw Cen MT" panose="020B0602020104020603" pitchFamily="34" charset="0"/>
              </a:rPr>
              <a:t> </a:t>
            </a:r>
          </a:p>
        </p:txBody>
      </p:sp>
    </p:spTree>
    <p:extLst>
      <p:ext uri="{BB962C8B-B14F-4D97-AF65-F5344CB8AC3E}">
        <p14:creationId xmlns:p14="http://schemas.microsoft.com/office/powerpoint/2010/main" val="411771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30</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4211960" y="208300"/>
            <a:ext cx="4474840"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Évaluation dans un cours hybride</a:t>
            </a:r>
            <a:endParaRPr lang="fr-FR" altLang="ko-KR" sz="2800" dirty="0">
              <a:solidFill>
                <a:schemeClr val="accent6"/>
              </a:solidFill>
              <a:latin typeface="Berlin Sans FB Demi" panose="020E0802020502020306" pitchFamily="34" charset="0"/>
            </a:endParaRPr>
          </a:p>
        </p:txBody>
      </p:sp>
      <p:sp>
        <p:nvSpPr>
          <p:cNvPr id="7" name="Rectangle 6">
            <a:extLst>
              <a:ext uri="{FF2B5EF4-FFF2-40B4-BE49-F238E27FC236}">
                <a16:creationId xmlns:a16="http://schemas.microsoft.com/office/drawing/2014/main" id="{D6B493FF-2F07-4637-BA9E-90597D3DD731}"/>
              </a:ext>
            </a:extLst>
          </p:cNvPr>
          <p:cNvSpPr/>
          <p:nvPr/>
        </p:nvSpPr>
        <p:spPr>
          <a:xfrm>
            <a:off x="212184" y="2019165"/>
            <a:ext cx="6330300" cy="1538883"/>
          </a:xfrm>
          <a:prstGeom prst="rect">
            <a:avLst/>
          </a:prstGeom>
        </p:spPr>
        <p:txBody>
          <a:bodyPr wrap="square" numCol="1" spcCol="360000">
            <a:spAutoFit/>
          </a:bodyPr>
          <a:lstStyle/>
          <a:p>
            <a:pPr algn="just">
              <a:lnSpc>
                <a:spcPct val="150000"/>
              </a:lnSpc>
            </a:pPr>
            <a:r>
              <a:rPr lang="fr-CH" sz="1600" b="1" dirty="0">
                <a:latin typeface="Berlin Sans FB" panose="020E0602020502020306" pitchFamily="34" charset="0"/>
              </a:rPr>
              <a:t>À distance asynchrone : </a:t>
            </a:r>
            <a:r>
              <a:rPr lang="fr-CH" sz="1400" dirty="0">
                <a:latin typeface="Berlin Sans FB" panose="020E0602020502020306" pitchFamily="34" charset="0"/>
              </a:rPr>
              <a:t>plusieurs options, individuelles ou collaboratives</a:t>
            </a:r>
          </a:p>
          <a:p>
            <a:pPr marL="742950" lvl="1" indent="-285750" algn="just">
              <a:buFont typeface="Arial" panose="020B0604020202020204" pitchFamily="34" charset="0"/>
              <a:buChar char="•"/>
            </a:pPr>
            <a:r>
              <a:rPr lang="fr-CH" sz="1400" b="1" dirty="0">
                <a:latin typeface="Tw Cen MT" panose="020B0602020104020603" pitchFamily="34" charset="0"/>
              </a:rPr>
              <a:t>Travail écrit : </a:t>
            </a:r>
            <a:r>
              <a:rPr lang="fr-CH" sz="1400" dirty="0">
                <a:latin typeface="Tw Cen MT" panose="020B0602020104020603" pitchFamily="34" charset="0"/>
              </a:rPr>
              <a:t>Résumé, synthèse, recherche, réflexion, projet.</a:t>
            </a:r>
          </a:p>
          <a:p>
            <a:pPr marL="742950" lvl="1" indent="-285750" algn="just">
              <a:buFont typeface="Arial" panose="020B0604020202020204" pitchFamily="34" charset="0"/>
              <a:buChar char="•"/>
            </a:pPr>
            <a:r>
              <a:rPr lang="fr-CH" sz="1400" b="1" dirty="0">
                <a:latin typeface="Tw Cen MT" panose="020B0602020104020603" pitchFamily="34" charset="0"/>
              </a:rPr>
              <a:t>Rapport : </a:t>
            </a:r>
            <a:r>
              <a:rPr lang="fr-CH" sz="1400" dirty="0">
                <a:latin typeface="Tw Cen MT" panose="020B0602020104020603" pitchFamily="34" charset="0"/>
              </a:rPr>
              <a:t>Travail contextuel comme analyse, rapport de stage ou de projet.</a:t>
            </a:r>
          </a:p>
          <a:p>
            <a:pPr marL="742950" lvl="1" indent="-285750" algn="just">
              <a:buFont typeface="Arial" panose="020B0604020202020204" pitchFamily="34" charset="0"/>
              <a:buChar char="•"/>
            </a:pPr>
            <a:r>
              <a:rPr lang="fr-CH" sz="1400" b="1" dirty="0">
                <a:latin typeface="Tw Cen MT" panose="020B0602020104020603" pitchFamily="34" charset="0"/>
              </a:rPr>
              <a:t>Examen maison : </a:t>
            </a:r>
            <a:r>
              <a:rPr lang="fr-CH" sz="1400" dirty="0">
                <a:latin typeface="Tw Cen MT" panose="020B0602020104020603" pitchFamily="34" charset="0"/>
              </a:rPr>
              <a:t>Évaluations complexes avec questions à développement ou études de cas, évitant les QCM ou réponses courtes.</a:t>
            </a:r>
          </a:p>
          <a:p>
            <a:pPr marL="742950" lvl="1" indent="-285750" algn="just">
              <a:buFont typeface="Arial" panose="020B0604020202020204" pitchFamily="34" charset="0"/>
              <a:buChar char="•"/>
            </a:pPr>
            <a:r>
              <a:rPr lang="fr-CH" sz="1400" b="1" dirty="0">
                <a:latin typeface="Tw Cen MT" panose="020B0602020104020603" pitchFamily="34" charset="0"/>
              </a:rPr>
              <a:t>Présentation multimédia : </a:t>
            </a:r>
            <a:r>
              <a:rPr lang="fr-CH" sz="1400" dirty="0">
                <a:latin typeface="Tw Cen MT" panose="020B0602020104020603" pitchFamily="34" charset="0"/>
              </a:rPr>
              <a:t>Utilisation de vidéos, audio et éléments visuels. </a:t>
            </a:r>
          </a:p>
        </p:txBody>
      </p:sp>
      <p:sp>
        <p:nvSpPr>
          <p:cNvPr id="8" name="Rectangle 7">
            <a:extLst>
              <a:ext uri="{FF2B5EF4-FFF2-40B4-BE49-F238E27FC236}">
                <a16:creationId xmlns:a16="http://schemas.microsoft.com/office/drawing/2014/main" id="{6C78D91B-235E-4767-AAD9-AE0BB78D8D4F}"/>
              </a:ext>
            </a:extLst>
          </p:cNvPr>
          <p:cNvSpPr/>
          <p:nvPr/>
        </p:nvSpPr>
        <p:spPr>
          <a:xfrm>
            <a:off x="995710" y="3599185"/>
            <a:ext cx="5160466" cy="1107996"/>
          </a:xfrm>
          <a:prstGeom prst="rect">
            <a:avLst/>
          </a:prstGeom>
        </p:spPr>
        <p:txBody>
          <a:bodyPr wrap="square" numCol="1" spcCol="360000">
            <a:spAutoFit/>
          </a:bodyPr>
          <a:lstStyle/>
          <a:p>
            <a:pPr algn="just">
              <a:lnSpc>
                <a:spcPct val="150000"/>
              </a:lnSpc>
            </a:pPr>
            <a:r>
              <a:rPr lang="fr-CH" sz="1600" b="1" dirty="0">
                <a:latin typeface="Tw Cen MT" panose="020B0602020104020603" pitchFamily="34" charset="0"/>
              </a:rPr>
              <a:t>Avantages et inconvénients :</a:t>
            </a:r>
          </a:p>
          <a:p>
            <a:pPr marL="742950" lvl="1" indent="-285750" algn="just">
              <a:buFont typeface="Arial" panose="020B0604020202020204" pitchFamily="34" charset="0"/>
              <a:buChar char="•"/>
            </a:pPr>
            <a:r>
              <a:rPr lang="fr-CH" sz="1400" dirty="0">
                <a:latin typeface="Tw Cen MT" panose="020B0602020104020603" pitchFamily="34" charset="0"/>
              </a:rPr>
              <a:t>Évaluation des compétences complexes, sollicitent un haut niveau cognitif et un fort engagement, </a:t>
            </a:r>
          </a:p>
          <a:p>
            <a:pPr marL="742950" lvl="1" indent="-285750" algn="just">
              <a:buFont typeface="Arial" panose="020B0604020202020204" pitchFamily="34" charset="0"/>
              <a:buChar char="•"/>
            </a:pPr>
            <a:r>
              <a:rPr lang="fr-CH" sz="1400" dirty="0">
                <a:latin typeface="Tw Cen MT" panose="020B0602020104020603" pitchFamily="34" charset="0"/>
              </a:rPr>
              <a:t>mais temps de correction potentiellement important.</a:t>
            </a:r>
          </a:p>
        </p:txBody>
      </p:sp>
      <p:graphicFrame>
        <p:nvGraphicFramePr>
          <p:cNvPr id="9" name="Tableau 8">
            <a:extLst>
              <a:ext uri="{FF2B5EF4-FFF2-40B4-BE49-F238E27FC236}">
                <a16:creationId xmlns:a16="http://schemas.microsoft.com/office/drawing/2014/main" id="{65FBF247-FD96-4449-959A-C1FB3680E8CB}"/>
              </a:ext>
            </a:extLst>
          </p:cNvPr>
          <p:cNvGraphicFramePr>
            <a:graphicFrameLocks noGrp="1"/>
          </p:cNvGraphicFramePr>
          <p:nvPr/>
        </p:nvGraphicFramePr>
        <p:xfrm>
          <a:off x="1691679" y="1059582"/>
          <a:ext cx="5760640" cy="929985"/>
        </p:xfrm>
        <a:graphic>
          <a:graphicData uri="http://schemas.openxmlformats.org/drawingml/2006/table">
            <a:tbl>
              <a:tblPr firstRow="1" firstCol="1" bandRow="1">
                <a:tableStyleId>{5C22544A-7EE6-4342-B048-85BDC9FD1C3A}</a:tableStyleId>
              </a:tblPr>
              <a:tblGrid>
                <a:gridCol w="5760640">
                  <a:extLst>
                    <a:ext uri="{9D8B030D-6E8A-4147-A177-3AD203B41FA5}">
                      <a16:colId xmlns:a16="http://schemas.microsoft.com/office/drawing/2014/main" val="1195989530"/>
                    </a:ext>
                  </a:extLst>
                </a:gridCol>
              </a:tblGrid>
              <a:tr h="929985">
                <a:tc>
                  <a:txBody>
                    <a:bodyPr/>
                    <a:lstStyle/>
                    <a:p>
                      <a:pPr algn="just">
                        <a:lnSpc>
                          <a:spcPct val="107000"/>
                        </a:lnSpc>
                        <a:spcAft>
                          <a:spcPts val="800"/>
                        </a:spcAft>
                      </a:pPr>
                      <a:r>
                        <a:rPr lang="fr-CA" sz="1800" dirty="0">
                          <a:solidFill>
                            <a:srgbClr val="000000"/>
                          </a:solidFill>
                          <a:latin typeface="Tw Cen MT" panose="020B0602020104020603" pitchFamily="34" charset="0"/>
                          <a:ea typeface="Calibri" panose="020F0502020204030204" pitchFamily="34" charset="0"/>
                          <a:cs typeface="Calibri" panose="020F0502020204030204" pitchFamily="34" charset="0"/>
                        </a:rPr>
                        <a:t>L'évaluation dans un cours en format hybride peut se réaliser à travers trois modalités : en présence, à distance synchrone ou à distance en asynchrone.</a:t>
                      </a:r>
                      <a:endParaRPr lang="fr-CH"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93586121"/>
                  </a:ext>
                </a:extLst>
              </a:tr>
            </a:tbl>
          </a:graphicData>
        </a:graphic>
      </p:graphicFrame>
      <p:pic>
        <p:nvPicPr>
          <p:cNvPr id="10" name="Image 9">
            <a:extLst>
              <a:ext uri="{FF2B5EF4-FFF2-40B4-BE49-F238E27FC236}">
                <a16:creationId xmlns:a16="http://schemas.microsoft.com/office/drawing/2014/main" id="{409385CC-4C89-49A4-A217-8F5E7E9EC874}"/>
              </a:ext>
            </a:extLst>
          </p:cNvPr>
          <p:cNvPicPr>
            <a:picLocks noChangeAspect="1"/>
          </p:cNvPicPr>
          <p:nvPr/>
        </p:nvPicPr>
        <p:blipFill>
          <a:blip r:embed="rId3"/>
          <a:stretch>
            <a:fillRect/>
          </a:stretch>
        </p:blipFill>
        <p:spPr>
          <a:xfrm>
            <a:off x="7327081" y="2185321"/>
            <a:ext cx="641799" cy="631102"/>
          </a:xfrm>
          <a:prstGeom prst="rect">
            <a:avLst/>
          </a:prstGeom>
        </p:spPr>
      </p:pic>
      <p:sp>
        <p:nvSpPr>
          <p:cNvPr id="17" name="Rectangle 16">
            <a:extLst>
              <a:ext uri="{FF2B5EF4-FFF2-40B4-BE49-F238E27FC236}">
                <a16:creationId xmlns:a16="http://schemas.microsoft.com/office/drawing/2014/main" id="{E5CBF539-5917-4BFF-A27C-B2069123E716}"/>
              </a:ext>
            </a:extLst>
          </p:cNvPr>
          <p:cNvSpPr/>
          <p:nvPr/>
        </p:nvSpPr>
        <p:spPr>
          <a:xfrm>
            <a:off x="733305" y="4761646"/>
            <a:ext cx="6007805" cy="338554"/>
          </a:xfrm>
          <a:prstGeom prst="rect">
            <a:avLst/>
          </a:prstGeom>
        </p:spPr>
        <p:txBody>
          <a:bodyPr wrap="square">
            <a:spAutoFit/>
          </a:bodyPr>
          <a:lstStyle/>
          <a:p>
            <a:pPr marL="180340" indent="-180340">
              <a:spcAft>
                <a:spcPts val="0"/>
              </a:spcAft>
            </a:pPr>
            <a:r>
              <a:rPr lang="fr-CA" sz="800" dirty="0">
                <a:solidFill>
                  <a:srgbClr val="000000"/>
                </a:solidFill>
                <a:latin typeface="Calibri" panose="020F0502020204030204" pitchFamily="34" charset="0"/>
                <a:ea typeface="Times New Roman" panose="02020603050405020304" pitchFamily="18" charset="0"/>
              </a:rPr>
              <a:t>Pelletier, C. (2020). </a:t>
            </a:r>
            <a:r>
              <a:rPr lang="fr-CA" sz="800" i="1" dirty="0">
                <a:latin typeface="Calibri" panose="020F0502020204030204" pitchFamily="34" charset="0"/>
                <a:ea typeface="Times New Roman" panose="02020603050405020304" pitchFamily="18" charset="0"/>
              </a:rPr>
              <a:t>L’évaluation en formation hybride</a:t>
            </a:r>
            <a:r>
              <a:rPr lang="fr-CA" sz="800" dirty="0">
                <a:solidFill>
                  <a:srgbClr val="000000"/>
                </a:solidFill>
                <a:latin typeface="Calibri" panose="020F0502020204030204" pitchFamily="34" charset="0"/>
                <a:ea typeface="Times New Roman" panose="02020603050405020304" pitchFamily="18" charset="0"/>
              </a:rPr>
              <a:t>. Pôle d'innovation </a:t>
            </a:r>
            <a:r>
              <a:rPr lang="fr-CA" sz="800" dirty="0" err="1">
                <a:solidFill>
                  <a:srgbClr val="000000"/>
                </a:solidFill>
                <a:latin typeface="Calibri" panose="020F0502020204030204" pitchFamily="34" charset="0"/>
                <a:ea typeface="Times New Roman" panose="02020603050405020304" pitchFamily="18" charset="0"/>
              </a:rPr>
              <a:t>technopédagogique</a:t>
            </a:r>
            <a:r>
              <a:rPr lang="fr-CA" sz="800" dirty="0">
                <a:solidFill>
                  <a:srgbClr val="000000"/>
                </a:solidFill>
                <a:latin typeface="Calibri" panose="020F0502020204030204" pitchFamily="34" charset="0"/>
                <a:ea typeface="Times New Roman" panose="02020603050405020304" pitchFamily="18" charset="0"/>
              </a:rPr>
              <a:t>. Université de Sherbrooke, fabrique REL. CC BY.</a:t>
            </a:r>
          </a:p>
          <a:p>
            <a:pPr marL="180340" indent="-180340">
              <a:spcAft>
                <a:spcPts val="0"/>
              </a:spcAft>
            </a:pPr>
            <a:r>
              <a:rPr lang="fr-CH" sz="800" dirty="0">
                <a:effectLst/>
                <a:latin typeface="Times New Roman" panose="02020603050405020304" pitchFamily="18" charset="0"/>
                <a:ea typeface="Times New Roman" panose="02020603050405020304" pitchFamily="18" charset="0"/>
                <a:hlinkClick r:id="rId4"/>
              </a:rPr>
              <a:t>https://fabriquerel.org/wp-content/uploads/evaluer-cours-hybride-UdeS-fabriqueREL.docx</a:t>
            </a:r>
            <a:r>
              <a:rPr lang="fr-CA" sz="800" dirty="0">
                <a:solidFill>
                  <a:srgbClr val="000000"/>
                </a:solidFill>
                <a:effectLst/>
                <a:latin typeface="Calibri" panose="020F0502020204030204" pitchFamily="34" charset="0"/>
                <a:ea typeface="Times New Roman" panose="02020603050405020304" pitchFamily="18" charset="0"/>
              </a:rPr>
              <a:t> </a:t>
            </a:r>
            <a:endParaRPr lang="fr-CH" sz="800" dirty="0">
              <a:effectLst/>
              <a:latin typeface="Times New Roman" panose="02020603050405020304" pitchFamily="18" charset="0"/>
              <a:ea typeface="Times New Roman" panose="02020603050405020304" pitchFamily="18" charset="0"/>
            </a:endParaRPr>
          </a:p>
        </p:txBody>
      </p:sp>
      <p:grpSp>
        <p:nvGrpSpPr>
          <p:cNvPr id="22" name="Groupe 21">
            <a:extLst>
              <a:ext uri="{FF2B5EF4-FFF2-40B4-BE49-F238E27FC236}">
                <a16:creationId xmlns:a16="http://schemas.microsoft.com/office/drawing/2014/main" id="{CEB1516A-398E-401F-8092-BA3E8F515A9F}"/>
              </a:ext>
            </a:extLst>
          </p:cNvPr>
          <p:cNvGrpSpPr/>
          <p:nvPr/>
        </p:nvGrpSpPr>
        <p:grpSpPr>
          <a:xfrm>
            <a:off x="6521246" y="2906665"/>
            <a:ext cx="2556219" cy="1860598"/>
            <a:chOff x="6444208" y="3066878"/>
            <a:chExt cx="2556219" cy="1860598"/>
          </a:xfrm>
        </p:grpSpPr>
        <p:pic>
          <p:nvPicPr>
            <p:cNvPr id="16" name="Image 15">
              <a:extLst>
                <a:ext uri="{FF2B5EF4-FFF2-40B4-BE49-F238E27FC236}">
                  <a16:creationId xmlns:a16="http://schemas.microsoft.com/office/drawing/2014/main" id="{452DFA0C-558C-4378-A261-E9469B88FB49}"/>
                </a:ext>
              </a:extLst>
            </p:cNvPr>
            <p:cNvPicPr>
              <a:picLocks noChangeAspect="1"/>
            </p:cNvPicPr>
            <p:nvPr/>
          </p:nvPicPr>
          <p:blipFill rotWithShape="1">
            <a:blip r:embed="rId5"/>
            <a:srcRect l="52362" t="4049" b="34308"/>
            <a:stretch/>
          </p:blipFill>
          <p:spPr>
            <a:xfrm>
              <a:off x="6444208" y="3066878"/>
              <a:ext cx="2556218" cy="1860598"/>
            </a:xfrm>
            <a:prstGeom prst="rect">
              <a:avLst/>
            </a:prstGeom>
          </p:spPr>
        </p:pic>
        <p:sp>
          <p:nvSpPr>
            <p:cNvPr id="19" name="Rectangle 18">
              <a:extLst>
                <a:ext uri="{FF2B5EF4-FFF2-40B4-BE49-F238E27FC236}">
                  <a16:creationId xmlns:a16="http://schemas.microsoft.com/office/drawing/2014/main" id="{1A04FE13-A15D-4C1D-846A-BA43AEEBCEE4}"/>
                </a:ext>
              </a:extLst>
            </p:cNvPr>
            <p:cNvSpPr/>
            <p:nvPr/>
          </p:nvSpPr>
          <p:spPr>
            <a:xfrm>
              <a:off x="8316417" y="3219822"/>
              <a:ext cx="68401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1" name="Connecteur droit avec flèche 20">
              <a:extLst>
                <a:ext uri="{FF2B5EF4-FFF2-40B4-BE49-F238E27FC236}">
                  <a16:creationId xmlns:a16="http://schemas.microsoft.com/office/drawing/2014/main" id="{E24E0736-962E-442C-9263-59CD3879C38E}"/>
                </a:ext>
              </a:extLst>
            </p:cNvPr>
            <p:cNvCxnSpPr/>
            <p:nvPr/>
          </p:nvCxnSpPr>
          <p:spPr>
            <a:xfrm flipV="1">
              <a:off x="8532440" y="3723878"/>
              <a:ext cx="45368" cy="2729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383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31</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Pourquoi l'évaluation alignée est-elle importante ?</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392853" y="1053204"/>
            <a:ext cx="2594972" cy="446276"/>
          </a:xfrm>
          <a:prstGeom prst="rect">
            <a:avLst/>
          </a:prstGeom>
        </p:spPr>
        <p:txBody>
          <a:bodyPr wrap="square" numCol="1" spcCol="360000">
            <a:spAutoFit/>
          </a:bodyPr>
          <a:lstStyle/>
          <a:p>
            <a:pPr algn="just"/>
            <a:r>
              <a:rPr lang="fr-CH" dirty="0">
                <a:latin typeface="Berlin Sans FB" panose="020E0602020502020306" pitchFamily="34" charset="0"/>
                <a:ea typeface="Arial Unicode MS"/>
              </a:rPr>
              <a:t>Définition …</a:t>
            </a:r>
          </a:p>
          <a:p>
            <a:pPr algn="just"/>
            <a:endParaRPr lang="fr-CH" sz="500" dirty="0">
              <a:latin typeface="Tw Cen MT" panose="020B0602020104020603" pitchFamily="34" charset="0"/>
              <a:ea typeface="Arial Unicode MS"/>
            </a:endParaRPr>
          </a:p>
        </p:txBody>
      </p:sp>
      <p:pic>
        <p:nvPicPr>
          <p:cNvPr id="7" name="Image 6">
            <a:extLst>
              <a:ext uri="{FF2B5EF4-FFF2-40B4-BE49-F238E27FC236}">
                <a16:creationId xmlns:a16="http://schemas.microsoft.com/office/drawing/2014/main" id="{A9506429-7532-450C-9333-3A1BB2C45997}"/>
              </a:ext>
            </a:extLst>
          </p:cNvPr>
          <p:cNvPicPr>
            <a:picLocks noChangeAspect="1"/>
          </p:cNvPicPr>
          <p:nvPr/>
        </p:nvPicPr>
        <p:blipFill>
          <a:blip r:embed="rId4"/>
          <a:stretch>
            <a:fillRect/>
          </a:stretch>
        </p:blipFill>
        <p:spPr>
          <a:xfrm>
            <a:off x="3491880" y="1280439"/>
            <a:ext cx="4910275" cy="3491884"/>
          </a:xfrm>
          <a:prstGeom prst="rect">
            <a:avLst/>
          </a:prstGeom>
        </p:spPr>
      </p:pic>
      <p:sp>
        <p:nvSpPr>
          <p:cNvPr id="8" name="Rectangle 7">
            <a:extLst>
              <a:ext uri="{FF2B5EF4-FFF2-40B4-BE49-F238E27FC236}">
                <a16:creationId xmlns:a16="http://schemas.microsoft.com/office/drawing/2014/main" id="{343492C8-CAEA-44FE-903D-87674984E36D}"/>
              </a:ext>
            </a:extLst>
          </p:cNvPr>
          <p:cNvSpPr/>
          <p:nvPr/>
        </p:nvSpPr>
        <p:spPr>
          <a:xfrm>
            <a:off x="216024" y="2637220"/>
            <a:ext cx="3816424" cy="1529971"/>
          </a:xfrm>
          <a:prstGeom prst="rect">
            <a:avLst/>
          </a:prstGeom>
          <a:ln>
            <a:solidFill>
              <a:schemeClr val="bg1"/>
            </a:solidFill>
          </a:ln>
        </p:spPr>
        <p:txBody>
          <a:bodyPr wrap="square">
            <a:spAutoFit/>
          </a:bodyPr>
          <a:lstStyle/>
          <a:p>
            <a:pPr algn="just">
              <a:lnSpc>
                <a:spcPct val="150000"/>
              </a:lnSpc>
            </a:pPr>
            <a:r>
              <a:rPr lang="fr-CH" sz="1600" b="1" dirty="0">
                <a:latin typeface="Tw Cen MT" panose="020B0602020104020603" pitchFamily="34" charset="0"/>
              </a:rPr>
              <a:t>Avec les outils numériques:</a:t>
            </a:r>
          </a:p>
          <a:p>
            <a:pPr lvl="1" algn="just">
              <a:lnSpc>
                <a:spcPct val="150000"/>
              </a:lnSpc>
            </a:pPr>
            <a:r>
              <a:rPr lang="fr-CH" sz="1600" dirty="0">
                <a:latin typeface="Tw Cen MT" panose="020B0602020104020603" pitchFamily="34" charset="0"/>
              </a:rPr>
              <a:t>Dans un cours incluant </a:t>
            </a:r>
            <a:r>
              <a:rPr lang="fr-CH" sz="1600" b="1" dirty="0">
                <a:latin typeface="Tw Cen MT" panose="020B0602020104020603" pitchFamily="34" charset="0"/>
              </a:rPr>
              <a:t>des outils numériques</a:t>
            </a:r>
            <a:r>
              <a:rPr lang="fr-CH" sz="1600" dirty="0">
                <a:latin typeface="Tw Cen MT" panose="020B0602020104020603" pitchFamily="34" charset="0"/>
              </a:rPr>
              <a:t>, ces derniers doivent aussi être en adéquation avec les objectifs.</a:t>
            </a:r>
          </a:p>
        </p:txBody>
      </p:sp>
      <p:sp>
        <p:nvSpPr>
          <p:cNvPr id="2" name="Rectangle 1">
            <a:extLst>
              <a:ext uri="{FF2B5EF4-FFF2-40B4-BE49-F238E27FC236}">
                <a16:creationId xmlns:a16="http://schemas.microsoft.com/office/drawing/2014/main" id="{B002078E-51E5-95CE-860A-F55A2F99D97D}"/>
              </a:ext>
            </a:extLst>
          </p:cNvPr>
          <p:cNvSpPr/>
          <p:nvPr/>
        </p:nvSpPr>
        <p:spPr>
          <a:xfrm>
            <a:off x="2051720" y="4691919"/>
            <a:ext cx="5607054" cy="400110"/>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a:t>
            </a:r>
          </a:p>
          <a:p>
            <a:r>
              <a:rPr lang="fr-CH" sz="1000" dirty="0">
                <a:latin typeface="Tw Cen MT" panose="020B0602020104020603" pitchFamily="34" charset="0"/>
                <a:hlinkClick r:id="rId5"/>
              </a:rPr>
              <a:t>https://ippa.uca.fr/medias/fichier/construire-alignement-pedagogique_1521620812892-pdf</a:t>
            </a:r>
            <a:r>
              <a:rPr lang="fr-CH" sz="1000" dirty="0">
                <a:latin typeface="Tw Cen MT" panose="020B0602020104020603" pitchFamily="34" charset="0"/>
              </a:rPr>
              <a:t> </a:t>
            </a:r>
          </a:p>
        </p:txBody>
      </p:sp>
    </p:spTree>
    <p:extLst>
      <p:ext uri="{BB962C8B-B14F-4D97-AF65-F5344CB8AC3E}">
        <p14:creationId xmlns:p14="http://schemas.microsoft.com/office/powerpoint/2010/main" val="182805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32</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Pourquoi l'évaluation alignée est-elle importante (2) ?</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392852" y="1053204"/>
            <a:ext cx="8139588" cy="369332"/>
          </a:xfrm>
          <a:prstGeom prst="rect">
            <a:avLst/>
          </a:prstGeom>
        </p:spPr>
        <p:txBody>
          <a:bodyPr wrap="square" numCol="1" spcCol="360000">
            <a:spAutoFit/>
          </a:bodyPr>
          <a:lstStyle/>
          <a:p>
            <a:pPr algn="just"/>
            <a:r>
              <a:rPr lang="fr-CH" dirty="0">
                <a:latin typeface="Berlin Sans FB" panose="020E0602020502020306" pitchFamily="34" charset="0"/>
                <a:ea typeface="Arial Unicode MS"/>
              </a:rPr>
              <a:t>Visualisons l'alignement pédagogique,</a:t>
            </a:r>
          </a:p>
        </p:txBody>
      </p:sp>
      <p:pic>
        <p:nvPicPr>
          <p:cNvPr id="2" name="Image 1">
            <a:extLst>
              <a:ext uri="{FF2B5EF4-FFF2-40B4-BE49-F238E27FC236}">
                <a16:creationId xmlns:a16="http://schemas.microsoft.com/office/drawing/2014/main" id="{AB2E3598-01D9-4790-9BE6-B2CB7A3F9009}"/>
              </a:ext>
            </a:extLst>
          </p:cNvPr>
          <p:cNvPicPr>
            <a:picLocks noChangeAspect="1"/>
          </p:cNvPicPr>
          <p:nvPr/>
        </p:nvPicPr>
        <p:blipFill>
          <a:blip r:embed="rId4"/>
          <a:stretch>
            <a:fillRect/>
          </a:stretch>
        </p:blipFill>
        <p:spPr>
          <a:xfrm>
            <a:off x="323528" y="2387658"/>
            <a:ext cx="4058699" cy="1635671"/>
          </a:xfrm>
          <a:prstGeom prst="rect">
            <a:avLst/>
          </a:prstGeom>
        </p:spPr>
      </p:pic>
      <p:pic>
        <p:nvPicPr>
          <p:cNvPr id="5" name="Image 4">
            <a:extLst>
              <a:ext uri="{FF2B5EF4-FFF2-40B4-BE49-F238E27FC236}">
                <a16:creationId xmlns:a16="http://schemas.microsoft.com/office/drawing/2014/main" id="{3FC7C3EF-E6E4-4C90-8A43-205C6B995918}"/>
              </a:ext>
            </a:extLst>
          </p:cNvPr>
          <p:cNvPicPr>
            <a:picLocks noChangeAspect="1"/>
          </p:cNvPicPr>
          <p:nvPr/>
        </p:nvPicPr>
        <p:blipFill>
          <a:blip r:embed="rId5"/>
          <a:stretch>
            <a:fillRect/>
          </a:stretch>
        </p:blipFill>
        <p:spPr>
          <a:xfrm>
            <a:off x="4767827" y="1865188"/>
            <a:ext cx="4277127" cy="2895442"/>
          </a:xfrm>
          <a:prstGeom prst="rect">
            <a:avLst/>
          </a:prstGeom>
        </p:spPr>
      </p:pic>
      <p:sp>
        <p:nvSpPr>
          <p:cNvPr id="6" name="Rectangle 5">
            <a:extLst>
              <a:ext uri="{FF2B5EF4-FFF2-40B4-BE49-F238E27FC236}">
                <a16:creationId xmlns:a16="http://schemas.microsoft.com/office/drawing/2014/main" id="{E7BC2100-78FB-4C8A-9F94-5D8C5476D84D}"/>
              </a:ext>
            </a:extLst>
          </p:cNvPr>
          <p:cNvSpPr/>
          <p:nvPr/>
        </p:nvSpPr>
        <p:spPr>
          <a:xfrm>
            <a:off x="2051720" y="4659982"/>
            <a:ext cx="5607054" cy="400110"/>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a:t>
            </a:r>
          </a:p>
          <a:p>
            <a:r>
              <a:rPr lang="fr-CH" sz="1000" dirty="0">
                <a:latin typeface="Tw Cen MT" panose="020B0602020104020603" pitchFamily="34" charset="0"/>
                <a:hlinkClick r:id="rId6"/>
              </a:rPr>
              <a:t>https://ippa.uca.fr/medias/fichier/construire-alignement-pedagogique_1521620812892-pdf</a:t>
            </a:r>
            <a:r>
              <a:rPr lang="fr-CH" sz="1000" dirty="0">
                <a:latin typeface="Tw Cen MT" panose="020B0602020104020603" pitchFamily="34" charset="0"/>
              </a:rPr>
              <a:t> </a:t>
            </a:r>
          </a:p>
        </p:txBody>
      </p:sp>
    </p:spTree>
    <p:extLst>
      <p:ext uri="{BB962C8B-B14F-4D97-AF65-F5344CB8AC3E}">
        <p14:creationId xmlns:p14="http://schemas.microsoft.com/office/powerpoint/2010/main" val="78873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CAE3-131B-8054-4CFB-E4EF78EB60F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64B77A7-4223-C949-E887-0AB5BB2C03E1}"/>
              </a:ext>
            </a:extLst>
          </p:cNvPr>
          <p:cNvSpPr>
            <a:spLocks noGrp="1"/>
          </p:cNvSpPr>
          <p:nvPr>
            <p:ph type="sldNum" sz="quarter" idx="12"/>
          </p:nvPr>
        </p:nvSpPr>
        <p:spPr/>
        <p:txBody>
          <a:bodyPr/>
          <a:lstStyle/>
          <a:p>
            <a:pPr algn="r"/>
            <a:fld id="{2038AEF9-613E-4F50-AB3F-BF720E27A659}" type="slidenum">
              <a:rPr lang="fr-FR" smtClean="0"/>
              <a:pPr algn="r"/>
              <a:t>33</a:t>
            </a:fld>
            <a:endParaRPr lang="fr-FR" dirty="0"/>
          </a:p>
        </p:txBody>
      </p:sp>
      <p:pic>
        <p:nvPicPr>
          <p:cNvPr id="4" name="Picture 2" descr="RÃ©sultat de recherche d'images pour &quot;logo tecfa&quot;">
            <a:extLst>
              <a:ext uri="{FF2B5EF4-FFF2-40B4-BE49-F238E27FC236}">
                <a16:creationId xmlns:a16="http://schemas.microsoft.com/office/drawing/2014/main" id="{5D4197FE-E631-91E9-9B8F-7BE97074DBFB}"/>
              </a:ext>
            </a:extLst>
          </p:cNvPr>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2B1F043C-83A6-42DB-12D1-65CA6D6137E8}"/>
              </a:ext>
            </a:extLst>
          </p:cNvPr>
          <p:cNvSpPr txBox="1">
            <a:spLocks/>
          </p:cNvSpPr>
          <p:nvPr/>
        </p:nvSpPr>
        <p:spPr>
          <a:xfrm>
            <a:off x="3347864" y="47015"/>
            <a:ext cx="5246068" cy="1080120"/>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FR" altLang="ko-KR" sz="2800" dirty="0">
                <a:solidFill>
                  <a:schemeClr val="accent6"/>
                </a:solidFill>
                <a:latin typeface="Berlin Sans FB Demi" panose="020E0802020502020306" pitchFamily="34" charset="0"/>
              </a:rPr>
              <a:t>Ressources complémentaires</a:t>
            </a:r>
          </a:p>
        </p:txBody>
      </p:sp>
      <p:sp>
        <p:nvSpPr>
          <p:cNvPr id="17" name="Rectangle 16">
            <a:extLst>
              <a:ext uri="{FF2B5EF4-FFF2-40B4-BE49-F238E27FC236}">
                <a16:creationId xmlns:a16="http://schemas.microsoft.com/office/drawing/2014/main" id="{4D91F89B-BC40-F119-8F83-72A81C324D84}"/>
              </a:ext>
            </a:extLst>
          </p:cNvPr>
          <p:cNvSpPr/>
          <p:nvPr/>
        </p:nvSpPr>
        <p:spPr>
          <a:xfrm>
            <a:off x="683568" y="843558"/>
            <a:ext cx="8064896" cy="3785652"/>
          </a:xfrm>
          <a:prstGeom prst="rect">
            <a:avLst/>
          </a:prstGeom>
        </p:spPr>
        <p:txBody>
          <a:bodyPr wrap="square">
            <a:spAutoFit/>
          </a:bodyPr>
          <a:lstStyle/>
          <a:p>
            <a:pPr marL="285750" indent="-285750" algn="just">
              <a:buFont typeface="Arial" panose="020B0604020202020204" pitchFamily="34" charset="0"/>
              <a:buChar char="•"/>
            </a:pPr>
            <a:r>
              <a:rPr lang="fr-CH" sz="1600" dirty="0">
                <a:latin typeface="Tw Cen MT" panose="020B0602020104020603" pitchFamily="34" charset="0"/>
              </a:rPr>
              <a:t>Podcasts repenser l’évaluation par le Louvain Learning </a:t>
            </a:r>
            <a:r>
              <a:rPr lang="fr-CH" sz="1600" dirty="0" err="1">
                <a:latin typeface="Tw Cen MT" panose="020B0602020104020603" pitchFamily="34" charset="0"/>
              </a:rPr>
              <a:t>Lab</a:t>
            </a:r>
            <a:r>
              <a:rPr lang="fr-CH" sz="1600" dirty="0">
                <a:latin typeface="Tw Cen MT" panose="020B0602020104020603" pitchFamily="34" charset="0"/>
              </a:rPr>
              <a:t> : </a:t>
            </a:r>
            <a:r>
              <a:rPr lang="fr-CH" sz="1600" dirty="0">
                <a:latin typeface="Tw Cen MT" panose="020B0602020104020603" pitchFamily="34" charset="0"/>
                <a:hlinkClick r:id="rId3"/>
              </a:rPr>
              <a:t>https://www.podcastics.com/podcast/repensons-les-evaluations/</a:t>
            </a:r>
            <a:endParaRPr lang="fr-CH" sz="1600" dirty="0">
              <a:latin typeface="Tw Cen MT" panose="020B0602020104020603" pitchFamily="34" charset="0"/>
            </a:endParaRPr>
          </a:p>
          <a:p>
            <a:pPr marL="285750" indent="-285750">
              <a:buFont typeface="Arial" panose="020B0604020202020204" pitchFamily="34" charset="0"/>
              <a:buChar char="•"/>
            </a:pPr>
            <a:r>
              <a:rPr lang="fr-CH" sz="1600" dirty="0">
                <a:latin typeface="Tw Cen MT" panose="020B0602020104020603" pitchFamily="34" charset="0"/>
              </a:rPr>
              <a:t>Evaluation diagnostique: </a:t>
            </a:r>
            <a:r>
              <a:rPr lang="fr-FR" sz="1600" dirty="0">
                <a:latin typeface="Tw Cen MT" panose="020B0602020104020603" pitchFamily="34" charset="0"/>
                <a:hlinkClick r:id="rId4"/>
              </a:rPr>
              <a:t>https://wiki.teluq.ca/wikitedia/index.php/Evaluation_diagnostique</a:t>
            </a:r>
            <a:r>
              <a:rPr lang="fr-FR" sz="1600" dirty="0">
                <a:latin typeface="Tw Cen MT" panose="020B0602020104020603" pitchFamily="34" charset="0"/>
              </a:rPr>
              <a:t> </a:t>
            </a:r>
          </a:p>
          <a:p>
            <a:pPr marL="285750" indent="-285750">
              <a:buFont typeface="Arial" panose="020B0604020202020204" pitchFamily="34" charset="0"/>
              <a:buChar char="•"/>
            </a:pPr>
            <a:r>
              <a:rPr lang="fr-CH" sz="1600" dirty="0">
                <a:latin typeface="Tw Cen MT" panose="020B0602020104020603" pitchFamily="34" charset="0"/>
              </a:rPr>
              <a:t>Evaluation formative: </a:t>
            </a:r>
            <a:r>
              <a:rPr lang="fr-FR" sz="1600" dirty="0">
                <a:latin typeface="Tw Cen MT" panose="020B0602020104020603" pitchFamily="34" charset="0"/>
                <a:hlinkClick r:id="rId5"/>
              </a:rPr>
              <a:t>https://wiki.teluq.ca/wikitedia/index.php/%C3%89valuation_formative</a:t>
            </a:r>
            <a:r>
              <a:rPr lang="fr-CH" sz="1600" dirty="0">
                <a:latin typeface="Tw Cen MT" panose="020B0602020104020603" pitchFamily="34" charset="0"/>
              </a:rPr>
              <a:t> </a:t>
            </a:r>
          </a:p>
          <a:p>
            <a:pPr marL="285750" indent="-285750">
              <a:buFont typeface="Arial" panose="020B0604020202020204" pitchFamily="34" charset="0"/>
              <a:buChar char="•"/>
            </a:pPr>
            <a:r>
              <a:rPr lang="fr-CH" sz="1600" dirty="0">
                <a:latin typeface="Tw Cen MT" panose="020B0602020104020603" pitchFamily="34" charset="0"/>
              </a:rPr>
              <a:t>Evaluation sommative: </a:t>
            </a:r>
            <a:r>
              <a:rPr lang="fr-FR" sz="1600" dirty="0">
                <a:latin typeface="Tw Cen MT" panose="020B0602020104020603" pitchFamily="34" charset="0"/>
                <a:hlinkClick r:id="rId6"/>
              </a:rPr>
              <a:t>https://wiki.teluq.ca/wikitedia/index.php/%C3%89valuation_sommative</a:t>
            </a:r>
            <a:r>
              <a:rPr lang="fr-FR" sz="1600" dirty="0">
                <a:latin typeface="Tw Cen MT" panose="020B0602020104020603" pitchFamily="34" charset="0"/>
              </a:rPr>
              <a:t> </a:t>
            </a:r>
          </a:p>
          <a:p>
            <a:pPr marL="285750" indent="-285750">
              <a:buFont typeface="Arial" panose="020B0604020202020204" pitchFamily="34" charset="0"/>
              <a:buChar char="•"/>
            </a:pPr>
            <a:r>
              <a:rPr lang="fr-FR" sz="1600" dirty="0">
                <a:latin typeface="Tw Cen MT" panose="020B0602020104020603" pitchFamily="34" charset="0"/>
              </a:rPr>
              <a:t>Le tutorat à distance: </a:t>
            </a:r>
            <a:r>
              <a:rPr lang="fr-CH" sz="1600" dirty="0">
                <a:latin typeface="Tw Cen MT" panose="020B0602020104020603" pitchFamily="34" charset="0"/>
                <a:hlinkClick r:id="rId7"/>
              </a:rPr>
              <a:t>https://www.cnfpt.fr/sites/default/files/guide_pratique_-_tutorat_a_distance.pdf</a:t>
            </a:r>
            <a:r>
              <a:rPr lang="fr-CH" sz="1600" dirty="0">
                <a:latin typeface="Tw Cen MT" panose="020B0602020104020603" pitchFamily="34" charset="0"/>
              </a:rPr>
              <a:t> </a:t>
            </a:r>
          </a:p>
          <a:p>
            <a:pPr marL="285750" indent="-285750">
              <a:buFont typeface="Arial" panose="020B0604020202020204" pitchFamily="34" charset="0"/>
              <a:buChar char="•"/>
            </a:pPr>
            <a:r>
              <a:rPr lang="fr-FR" sz="1600" dirty="0">
                <a:latin typeface="Tw Cen MT" panose="020B0602020104020603" pitchFamily="34" charset="0"/>
              </a:rPr>
              <a:t>Learning </a:t>
            </a:r>
            <a:r>
              <a:rPr lang="fr-FR" sz="1600" dirty="0" err="1">
                <a:latin typeface="Tw Cen MT" panose="020B0602020104020603" pitchFamily="34" charset="0"/>
              </a:rPr>
              <a:t>analytics</a:t>
            </a:r>
            <a:r>
              <a:rPr lang="fr-FR" sz="1600" dirty="0">
                <a:latin typeface="Tw Cen MT" panose="020B0602020104020603" pitchFamily="34" charset="0"/>
              </a:rPr>
              <a:t> (traces d’apprentissage): </a:t>
            </a:r>
            <a:r>
              <a:rPr lang="fr-FR" sz="1600" dirty="0">
                <a:latin typeface="Tw Cen MT" panose="020B0602020104020603" pitchFamily="34" charset="0"/>
                <a:hlinkClick r:id="rId8"/>
              </a:rPr>
              <a:t>https://ciel.unige.ch/2023/04/learning-analytics-ou-comment-lire-les-traces-numeriques-pour-aider-les-etudiant-e-s-en-difficulte/</a:t>
            </a:r>
            <a:r>
              <a:rPr lang="fr-FR" sz="1600" dirty="0">
                <a:latin typeface="Tw Cen MT" panose="020B0602020104020603" pitchFamily="34" charset="0"/>
              </a:rPr>
              <a:t> </a:t>
            </a:r>
          </a:p>
          <a:p>
            <a:pPr marL="285750" indent="-285750">
              <a:buFont typeface="Arial" panose="020B0604020202020204" pitchFamily="34" charset="0"/>
              <a:buChar char="•"/>
            </a:pPr>
            <a:r>
              <a:rPr lang="fr-FR" sz="1600" dirty="0">
                <a:latin typeface="Tw Cen MT" panose="020B0602020104020603" pitchFamily="34" charset="0"/>
              </a:rPr>
              <a:t>Evaluation et intelligence artificielle: </a:t>
            </a:r>
            <a:r>
              <a:rPr lang="fr-FR" sz="1600" dirty="0">
                <a:latin typeface="Tw Cen MT" panose="020B0602020104020603" pitchFamily="34" charset="0"/>
                <a:hlinkClick r:id="rId9"/>
              </a:rPr>
              <a:t>https://enseigner.unil.ch/ressources/enseigner/prax-ia/</a:t>
            </a:r>
            <a:r>
              <a:rPr lang="fr-FR" sz="1600" dirty="0">
                <a:latin typeface="Tw Cen MT" panose="020B0602020104020603" pitchFamily="34" charset="0"/>
              </a:rPr>
              <a:t> </a:t>
            </a:r>
          </a:p>
          <a:p>
            <a:pPr marL="285750" indent="-285750">
              <a:buFont typeface="Arial" panose="020B0604020202020204" pitchFamily="34" charset="0"/>
              <a:buChar char="•"/>
            </a:pPr>
            <a:r>
              <a:rPr lang="fr-FR" sz="1600" dirty="0">
                <a:latin typeface="Tw Cen MT" panose="020B0602020104020603" pitchFamily="34" charset="0"/>
              </a:rPr>
              <a:t>Evaluation dans la formation à distance par </a:t>
            </a:r>
            <a:r>
              <a:rPr lang="fr-FR" sz="1600" dirty="0" err="1">
                <a:latin typeface="Tw Cen MT" panose="020B0602020104020603" pitchFamily="34" charset="0"/>
              </a:rPr>
              <a:t>UniDistance</a:t>
            </a:r>
            <a:r>
              <a:rPr lang="fr-FR" sz="1600">
                <a:latin typeface="Tw Cen MT" panose="020B0602020104020603" pitchFamily="34" charset="0"/>
              </a:rPr>
              <a:t>: </a:t>
            </a:r>
            <a:r>
              <a:rPr lang="fr-FR" sz="1600">
                <a:latin typeface="Tw Cen MT" panose="020B0602020104020603" pitchFamily="34" charset="0"/>
                <a:hlinkClick r:id="rId10"/>
              </a:rPr>
              <a:t>https://miro.com/app/board/uXjVKXaSVFU=/</a:t>
            </a:r>
            <a:r>
              <a:rPr lang="fr-FR" sz="1600">
                <a:latin typeface="Tw Cen MT" panose="020B0602020104020603" pitchFamily="34" charset="0"/>
              </a:rPr>
              <a:t> </a:t>
            </a:r>
            <a:endParaRPr lang="fr-FR" sz="1600" dirty="0">
              <a:latin typeface="Tw Cen MT" panose="020B0602020104020603" pitchFamily="34" charset="0"/>
            </a:endParaRPr>
          </a:p>
          <a:p>
            <a:r>
              <a:rPr lang="fr-FR" sz="1600" dirty="0"/>
              <a:t> </a:t>
            </a:r>
          </a:p>
        </p:txBody>
      </p:sp>
    </p:spTree>
    <p:extLst>
      <p:ext uri="{BB962C8B-B14F-4D97-AF65-F5344CB8AC3E}">
        <p14:creationId xmlns:p14="http://schemas.microsoft.com/office/powerpoint/2010/main" val="3393604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E6EBC-608B-7780-6046-276C3F00B22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4075CF0-1493-1485-F692-9EBFF3D42641}"/>
              </a:ext>
            </a:extLst>
          </p:cNvPr>
          <p:cNvSpPr>
            <a:spLocks noGrp="1"/>
          </p:cNvSpPr>
          <p:nvPr>
            <p:ph type="sldNum" sz="quarter" idx="12"/>
          </p:nvPr>
        </p:nvSpPr>
        <p:spPr/>
        <p:txBody>
          <a:bodyPr/>
          <a:lstStyle/>
          <a:p>
            <a:pPr algn="r"/>
            <a:fld id="{2038AEF9-613E-4F50-AB3F-BF720E27A659}" type="slidenum">
              <a:rPr lang="fr-FR" smtClean="0"/>
              <a:pPr algn="r"/>
              <a:t>34</a:t>
            </a:fld>
            <a:endParaRPr lang="fr-FR" dirty="0"/>
          </a:p>
        </p:txBody>
      </p:sp>
      <p:pic>
        <p:nvPicPr>
          <p:cNvPr id="4" name="Picture 2" descr="RÃ©sultat de recherche d'images pour &quot;logo tecfa&quot;">
            <a:extLst>
              <a:ext uri="{FF2B5EF4-FFF2-40B4-BE49-F238E27FC236}">
                <a16:creationId xmlns:a16="http://schemas.microsoft.com/office/drawing/2014/main" id="{008260E7-B100-5A3E-B346-0093D3F13575}"/>
              </a:ext>
            </a:extLst>
          </p:cNvPr>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FFDC1E6-2DB4-AB8B-684B-69D724D11A60}"/>
              </a:ext>
            </a:extLst>
          </p:cNvPr>
          <p:cNvSpPr txBox="1">
            <a:spLocks/>
          </p:cNvSpPr>
          <p:nvPr/>
        </p:nvSpPr>
        <p:spPr>
          <a:xfrm>
            <a:off x="3347864" y="399511"/>
            <a:ext cx="5246068" cy="1080120"/>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FR" altLang="ko-KR" sz="2800" dirty="0">
                <a:solidFill>
                  <a:schemeClr val="accent6"/>
                </a:solidFill>
                <a:latin typeface="Berlin Sans FB Demi" panose="020E0802020502020306" pitchFamily="34" charset="0"/>
              </a:rPr>
              <a:t>Activité</a:t>
            </a:r>
          </a:p>
        </p:txBody>
      </p:sp>
      <p:sp>
        <p:nvSpPr>
          <p:cNvPr id="17" name="Rectangle 16">
            <a:extLst>
              <a:ext uri="{FF2B5EF4-FFF2-40B4-BE49-F238E27FC236}">
                <a16:creationId xmlns:a16="http://schemas.microsoft.com/office/drawing/2014/main" id="{EBB68EBB-4AE2-8C1F-878E-A2380A39BDA1}"/>
              </a:ext>
            </a:extLst>
          </p:cNvPr>
          <p:cNvSpPr/>
          <p:nvPr/>
        </p:nvSpPr>
        <p:spPr>
          <a:xfrm>
            <a:off x="1043608" y="1514904"/>
            <a:ext cx="6840760" cy="1529971"/>
          </a:xfrm>
          <a:prstGeom prst="rect">
            <a:avLst/>
          </a:prstGeom>
        </p:spPr>
        <p:txBody>
          <a:bodyPr wrap="square">
            <a:spAutoFit/>
          </a:bodyPr>
          <a:lstStyle/>
          <a:p>
            <a:pPr algn="just">
              <a:lnSpc>
                <a:spcPct val="150000"/>
              </a:lnSpc>
            </a:pPr>
            <a:r>
              <a:rPr lang="fr-CH" sz="1600" dirty="0">
                <a:latin typeface="Tw Cen MT" panose="020B0602020104020603" pitchFamily="34" charset="0"/>
              </a:rPr>
              <a:t>Au sein de votre groupe et/ou individuellement, appropriez-vous et remplissez le canevas de cohérence pour une séquence d’apprentissage en lien avec votre étude de cas: </a:t>
            </a:r>
            <a:r>
              <a:rPr lang="fr-CH" sz="1600" dirty="0">
                <a:latin typeface="Tw Cen MT" panose="020B0602020104020603" pitchFamily="34" charset="0"/>
                <a:hlinkClick r:id="rId3"/>
              </a:rPr>
              <a:t>https://designpedagogique.info/wp-content/uploads/2023/03/Design_pedagogique_canevas.pdf</a:t>
            </a:r>
            <a:r>
              <a:rPr lang="fr-CH" sz="1600" dirty="0">
                <a:latin typeface="Tw Cen MT" panose="020B0602020104020603" pitchFamily="34" charset="0"/>
              </a:rPr>
              <a:t> </a:t>
            </a:r>
          </a:p>
        </p:txBody>
      </p:sp>
    </p:spTree>
    <p:extLst>
      <p:ext uri="{BB962C8B-B14F-4D97-AF65-F5344CB8AC3E}">
        <p14:creationId xmlns:p14="http://schemas.microsoft.com/office/powerpoint/2010/main" val="2591101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35</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3059832" y="2256199"/>
            <a:ext cx="302433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fr-CH" altLang="ko-KR" sz="2800" dirty="0">
                <a:solidFill>
                  <a:schemeClr val="accent6"/>
                </a:solidFill>
                <a:latin typeface="Berlin Sans FB Demi" panose="020E0802020502020306" pitchFamily="34" charset="0"/>
              </a:rPr>
              <a:t>Merci !</a:t>
            </a:r>
          </a:p>
          <a:p>
            <a:pPr algn="ctr"/>
            <a:r>
              <a:rPr lang="fr-CH" altLang="ko-KR" sz="2800" dirty="0">
                <a:solidFill>
                  <a:schemeClr val="accent6"/>
                </a:solidFill>
                <a:latin typeface="Berlin Sans FB Demi" panose="020E0802020502020306" pitchFamily="34" charset="0"/>
              </a:rPr>
              <a:t>Des questions ?</a:t>
            </a:r>
            <a:endParaRPr lang="fr-FR" altLang="ko-KR" sz="2800" dirty="0">
              <a:solidFill>
                <a:schemeClr val="accent6"/>
              </a:solidFill>
              <a:latin typeface="Berlin Sans FB Demi" panose="020E0802020502020306" pitchFamily="34" charset="0"/>
            </a:endParaRPr>
          </a:p>
        </p:txBody>
      </p:sp>
    </p:spTree>
    <p:extLst>
      <p:ext uri="{BB962C8B-B14F-4D97-AF65-F5344CB8AC3E}">
        <p14:creationId xmlns:p14="http://schemas.microsoft.com/office/powerpoint/2010/main" val="425219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3C6B4-E563-3BC2-2240-81D10F9BBA2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CE46C9D-7CA0-E6B3-F1B3-4CB9929A7209}"/>
              </a:ext>
            </a:extLst>
          </p:cNvPr>
          <p:cNvSpPr>
            <a:spLocks noGrp="1"/>
          </p:cNvSpPr>
          <p:nvPr>
            <p:ph type="sldNum" sz="quarter" idx="12"/>
          </p:nvPr>
        </p:nvSpPr>
        <p:spPr/>
        <p:txBody>
          <a:bodyPr/>
          <a:lstStyle/>
          <a:p>
            <a:pPr algn="r"/>
            <a:fld id="{2038AEF9-613E-4F50-AB3F-BF720E27A659}" type="slidenum">
              <a:rPr lang="fr-FR" smtClean="0"/>
              <a:pPr algn="r"/>
              <a:t>4</a:t>
            </a:fld>
            <a:endParaRPr lang="fr-FR" dirty="0"/>
          </a:p>
        </p:txBody>
      </p:sp>
      <p:pic>
        <p:nvPicPr>
          <p:cNvPr id="4" name="Picture 2" descr="RÃ©sultat de recherche d'images pour &quot;logo tecfa&quot;">
            <a:extLst>
              <a:ext uri="{FF2B5EF4-FFF2-40B4-BE49-F238E27FC236}">
                <a16:creationId xmlns:a16="http://schemas.microsoft.com/office/drawing/2014/main" id="{D0CC66A4-7E12-4D9D-13E5-A7C944770EA7}"/>
              </a:ext>
            </a:extLst>
          </p:cNvPr>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830D5B37-3B4B-CE6D-688E-7FCEFECF4D16}"/>
              </a:ext>
            </a:extLst>
          </p:cNvPr>
          <p:cNvSpPr txBox="1">
            <a:spLocks/>
          </p:cNvSpPr>
          <p:nvPr/>
        </p:nvSpPr>
        <p:spPr>
          <a:xfrm>
            <a:off x="2843808" y="399511"/>
            <a:ext cx="5750124" cy="1080120"/>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FR" altLang="ko-KR" sz="2800" dirty="0">
                <a:solidFill>
                  <a:schemeClr val="accent6"/>
                </a:solidFill>
                <a:latin typeface="Berlin Sans FB Demi" panose="020E0802020502020306" pitchFamily="34" charset="0"/>
              </a:rPr>
              <a:t>La cohérence pédagogique c’est…</a:t>
            </a:r>
          </a:p>
        </p:txBody>
      </p:sp>
      <p:sp>
        <p:nvSpPr>
          <p:cNvPr id="12" name="Rectangle 11">
            <a:extLst>
              <a:ext uri="{FF2B5EF4-FFF2-40B4-BE49-F238E27FC236}">
                <a16:creationId xmlns:a16="http://schemas.microsoft.com/office/drawing/2014/main" id="{DD8322DB-D136-55B1-031B-B921AB00EA72}"/>
              </a:ext>
            </a:extLst>
          </p:cNvPr>
          <p:cNvSpPr/>
          <p:nvPr/>
        </p:nvSpPr>
        <p:spPr>
          <a:xfrm>
            <a:off x="1043608" y="4731990"/>
            <a:ext cx="6768752" cy="246221"/>
          </a:xfrm>
          <a:prstGeom prst="rect">
            <a:avLst/>
          </a:prstGeom>
        </p:spPr>
        <p:txBody>
          <a:bodyPr wrap="square">
            <a:spAutoFit/>
          </a:bodyPr>
          <a:lstStyle/>
          <a:p>
            <a:pPr algn="ctr"/>
            <a:r>
              <a:rPr lang="fr-CH" sz="1000" dirty="0">
                <a:latin typeface="Tw Cen MT" panose="020B0602020104020603" pitchFamily="34" charset="0"/>
                <a:hlinkClick r:id="rId3"/>
              </a:rPr>
              <a:t>https://enseigner.unil.ch/ressources/wp-content/uploads/20CSE_IN_A_NUTSHELL_03_Coherence_Peda.pdf</a:t>
            </a:r>
            <a:r>
              <a:rPr lang="fr-CH" sz="1000" dirty="0">
                <a:latin typeface="Tw Cen MT" panose="020B0602020104020603" pitchFamily="34" charset="0"/>
              </a:rPr>
              <a:t> </a:t>
            </a:r>
          </a:p>
        </p:txBody>
      </p:sp>
      <p:sp>
        <p:nvSpPr>
          <p:cNvPr id="17" name="Rectangle 16">
            <a:extLst>
              <a:ext uri="{FF2B5EF4-FFF2-40B4-BE49-F238E27FC236}">
                <a16:creationId xmlns:a16="http://schemas.microsoft.com/office/drawing/2014/main" id="{FB58B16F-2A6C-786E-50AB-E963D4EBF56A}"/>
              </a:ext>
            </a:extLst>
          </p:cNvPr>
          <p:cNvSpPr/>
          <p:nvPr/>
        </p:nvSpPr>
        <p:spPr>
          <a:xfrm>
            <a:off x="1043608" y="1514904"/>
            <a:ext cx="6840760" cy="1529971"/>
          </a:xfrm>
          <a:prstGeom prst="rect">
            <a:avLst/>
          </a:prstGeom>
        </p:spPr>
        <p:txBody>
          <a:bodyPr wrap="square">
            <a:spAutoFit/>
          </a:bodyPr>
          <a:lstStyle/>
          <a:p>
            <a:pPr algn="just">
              <a:lnSpc>
                <a:spcPct val="150000"/>
              </a:lnSpc>
            </a:pPr>
            <a:r>
              <a:rPr lang="fr-CH" sz="1600" dirty="0">
                <a:latin typeface="Tw Cen MT" panose="020B0602020104020603" pitchFamily="34" charset="0"/>
              </a:rPr>
              <a:t>Un enseignement s'organise autour de trois éléments: </a:t>
            </a:r>
          </a:p>
          <a:p>
            <a:pPr marL="285750" indent="-285750" algn="just">
              <a:lnSpc>
                <a:spcPct val="150000"/>
              </a:lnSpc>
              <a:buFont typeface="Arial" panose="020B0604020202020204" pitchFamily="34" charset="0"/>
              <a:buChar char="•"/>
            </a:pPr>
            <a:r>
              <a:rPr lang="fr-CH" sz="1600" dirty="0">
                <a:latin typeface="Tw Cen MT" panose="020B0602020104020603" pitchFamily="34" charset="0"/>
              </a:rPr>
              <a:t>les objectifs d'apprentissage</a:t>
            </a:r>
          </a:p>
          <a:p>
            <a:pPr marL="285750" indent="-285750" algn="just">
              <a:lnSpc>
                <a:spcPct val="150000"/>
              </a:lnSpc>
              <a:buFont typeface="Arial" panose="020B0604020202020204" pitchFamily="34" charset="0"/>
              <a:buChar char="•"/>
            </a:pPr>
            <a:r>
              <a:rPr lang="fr-CH" sz="1600" dirty="0">
                <a:latin typeface="Tw Cen MT" panose="020B0602020104020603" pitchFamily="34" charset="0"/>
              </a:rPr>
              <a:t>la stratégie d'enseignement</a:t>
            </a:r>
          </a:p>
          <a:p>
            <a:pPr marL="285750" indent="-285750" algn="just">
              <a:lnSpc>
                <a:spcPct val="150000"/>
              </a:lnSpc>
              <a:buFont typeface="Arial" panose="020B0604020202020204" pitchFamily="34" charset="0"/>
              <a:buChar char="•"/>
            </a:pPr>
            <a:r>
              <a:rPr lang="fr-CH" sz="1600" dirty="0">
                <a:latin typeface="Tw Cen MT" panose="020B0602020104020603" pitchFamily="34" charset="0"/>
              </a:rPr>
              <a:t>la stratégie d'évaluation</a:t>
            </a:r>
          </a:p>
        </p:txBody>
      </p:sp>
    </p:spTree>
    <p:extLst>
      <p:ext uri="{BB962C8B-B14F-4D97-AF65-F5344CB8AC3E}">
        <p14:creationId xmlns:p14="http://schemas.microsoft.com/office/powerpoint/2010/main" val="98098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5</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195736" y="399511"/>
            <a:ext cx="6398196" cy="1080120"/>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FR" altLang="ko-KR" sz="2800" dirty="0">
                <a:solidFill>
                  <a:schemeClr val="accent6"/>
                </a:solidFill>
                <a:latin typeface="Berlin Sans FB Demi" panose="020E0802020502020306" pitchFamily="34" charset="0"/>
              </a:rPr>
              <a:t>Focus: l’évaluation des apprentissages</a:t>
            </a:r>
          </a:p>
        </p:txBody>
      </p:sp>
      <p:sp>
        <p:nvSpPr>
          <p:cNvPr id="12" name="Rectangle 11"/>
          <p:cNvSpPr/>
          <p:nvPr/>
        </p:nvSpPr>
        <p:spPr>
          <a:xfrm>
            <a:off x="1079612" y="4367153"/>
            <a:ext cx="6768752" cy="400110"/>
          </a:xfrm>
          <a:prstGeom prst="rect">
            <a:avLst/>
          </a:prstGeom>
        </p:spPr>
        <p:txBody>
          <a:bodyPr wrap="square">
            <a:spAutoFit/>
          </a:bodyPr>
          <a:lstStyle/>
          <a:p>
            <a:pPr algn="ctr"/>
            <a:r>
              <a:rPr lang="fr-CH" sz="1000" dirty="0">
                <a:latin typeface="Tw Cen MT" panose="020B0602020104020603" pitchFamily="34" charset="0"/>
                <a:hlinkClick r:id="rId3"/>
              </a:rPr>
              <a:t>https://www.enseigner.ulaval.ca/pedagogie/strategie-devaluation</a:t>
            </a:r>
            <a:endParaRPr lang="fr-CH" sz="1000" dirty="0">
              <a:latin typeface="Tw Cen MT" panose="020B0602020104020603" pitchFamily="34" charset="0"/>
            </a:endParaRPr>
          </a:p>
          <a:p>
            <a:pPr algn="ctr"/>
            <a:r>
              <a:rPr lang="fr-CH" sz="1000" dirty="0">
                <a:latin typeface="Tw Cen MT" panose="020B0602020104020603" pitchFamily="34" charset="0"/>
                <a:hlinkClick r:id="rId4"/>
              </a:rPr>
              <a:t>https://enseigner.unil.ch/ressources/document/choisir-ses-strategies-devaluation/</a:t>
            </a:r>
            <a:r>
              <a:rPr lang="fr-CH" sz="1000" dirty="0">
                <a:latin typeface="Tw Cen MT" panose="020B0602020104020603" pitchFamily="34" charset="0"/>
              </a:rPr>
              <a:t>  </a:t>
            </a:r>
          </a:p>
        </p:txBody>
      </p:sp>
      <p:sp>
        <p:nvSpPr>
          <p:cNvPr id="17" name="Rectangle 16"/>
          <p:cNvSpPr/>
          <p:nvPr/>
        </p:nvSpPr>
        <p:spPr>
          <a:xfrm>
            <a:off x="1043608" y="1131590"/>
            <a:ext cx="6840760" cy="2677656"/>
          </a:xfrm>
          <a:prstGeom prst="rect">
            <a:avLst/>
          </a:prstGeom>
        </p:spPr>
        <p:txBody>
          <a:bodyPr wrap="square">
            <a:spAutoFit/>
          </a:bodyPr>
          <a:lstStyle/>
          <a:p>
            <a:pPr algn="just">
              <a:lnSpc>
                <a:spcPct val="150000"/>
              </a:lnSpc>
            </a:pPr>
            <a:r>
              <a:rPr lang="fr-CH" sz="1600" dirty="0">
                <a:latin typeface="Tw Cen MT" panose="020B0602020104020603" pitchFamily="34" charset="0"/>
              </a:rPr>
              <a:t>Stratégie d’évaluation: 6 critères</a:t>
            </a:r>
          </a:p>
          <a:p>
            <a:pPr marL="285750" indent="-285750" algn="just">
              <a:buFont typeface="Wingdings" panose="05000000000000000000" pitchFamily="2" charset="2"/>
              <a:buChar char="Ø"/>
            </a:pPr>
            <a:r>
              <a:rPr lang="fr-CH" sz="1600" dirty="0">
                <a:latin typeface="Tw Cen MT" panose="020B0602020104020603" pitchFamily="34" charset="0"/>
              </a:rPr>
              <a:t>Lier l’évaluation aux </a:t>
            </a:r>
            <a:r>
              <a:rPr lang="fr-CH" sz="1600" dirty="0">
                <a:latin typeface="Tw Cen MT" panose="020B0602020104020603" pitchFamily="34" charset="0"/>
                <a:hlinkClick r:id="rId5"/>
              </a:rPr>
              <a:t>objectifs</a:t>
            </a:r>
            <a:r>
              <a:rPr lang="fr-CH" sz="1600" dirty="0">
                <a:latin typeface="Tw Cen MT" panose="020B0602020104020603" pitchFamily="34" charset="0"/>
              </a:rPr>
              <a:t> d’apprentissage et aux </a:t>
            </a:r>
            <a:r>
              <a:rPr lang="fr-CH" sz="1600" dirty="0">
                <a:latin typeface="Tw Cen MT" panose="020B0602020104020603" pitchFamily="34" charset="0"/>
                <a:hlinkClick r:id="rId6"/>
              </a:rPr>
              <a:t>activités pédagogiques</a:t>
            </a:r>
            <a:endParaRPr lang="fr-CH" sz="1600" dirty="0">
              <a:latin typeface="Tw Cen MT" panose="020B0602020104020603" pitchFamily="34" charset="0"/>
            </a:endParaRPr>
          </a:p>
          <a:p>
            <a:pPr marL="285750" indent="-285750" algn="just">
              <a:buFont typeface="Wingdings" panose="05000000000000000000" pitchFamily="2" charset="2"/>
              <a:buChar char="Ø"/>
            </a:pPr>
            <a:r>
              <a:rPr lang="fr-CH" sz="1600" dirty="0">
                <a:latin typeface="Tw Cen MT" panose="020B0602020104020603" pitchFamily="34" charset="0"/>
              </a:rPr>
              <a:t>Permettre aux apprenants de se préparer en informant en amont </a:t>
            </a:r>
          </a:p>
          <a:p>
            <a:pPr marL="285750" indent="-285750" algn="just">
              <a:buFont typeface="Wingdings" panose="05000000000000000000" pitchFamily="2" charset="2"/>
              <a:buChar char="Ø"/>
            </a:pPr>
            <a:r>
              <a:rPr lang="fr-CH" sz="1600" dirty="0">
                <a:latin typeface="Tw Cen MT" panose="020B0602020104020603" pitchFamily="34" charset="0"/>
              </a:rPr>
              <a:t>Évaluer les apprentissages à différents moments</a:t>
            </a:r>
          </a:p>
          <a:p>
            <a:pPr marL="285750" indent="-285750" algn="just">
              <a:buFont typeface="Wingdings" panose="05000000000000000000" pitchFamily="2" charset="2"/>
              <a:buChar char="Ø"/>
            </a:pPr>
            <a:r>
              <a:rPr lang="fr-CH" sz="1600" dirty="0">
                <a:latin typeface="Tw Cen MT" panose="020B0602020104020603" pitchFamily="34" charset="0"/>
              </a:rPr>
              <a:t>Varier les </a:t>
            </a:r>
            <a:r>
              <a:rPr lang="fr-CH" sz="1600" dirty="0">
                <a:latin typeface="Tw Cen MT" panose="020B0602020104020603" pitchFamily="34" charset="0"/>
                <a:hlinkClick r:id="rId7"/>
              </a:rPr>
              <a:t>méthodes d’évaluation </a:t>
            </a:r>
            <a:r>
              <a:rPr lang="fr-CH" sz="1600" dirty="0">
                <a:latin typeface="Tw Cen MT" panose="020B0602020104020603" pitchFamily="34" charset="0"/>
              </a:rPr>
              <a:t>pour pouvoir évaluer différents types d’apprentissages (connaissances, applications théoriques ou pratiques, attitudes ou comportements)</a:t>
            </a:r>
          </a:p>
          <a:p>
            <a:pPr marL="285750" indent="-285750" algn="just">
              <a:buFont typeface="Wingdings" panose="05000000000000000000" pitchFamily="2" charset="2"/>
              <a:buChar char="Ø"/>
            </a:pPr>
            <a:r>
              <a:rPr lang="fr-CH" sz="1600" dirty="0">
                <a:latin typeface="Tw Cen MT" panose="020B0602020104020603" pitchFamily="34" charset="0"/>
              </a:rPr>
              <a:t>Rédiger des questions et des consignes claires afin de bien véhiculer les attentes</a:t>
            </a:r>
          </a:p>
          <a:p>
            <a:pPr marL="285750" indent="-285750" algn="just">
              <a:buFont typeface="Wingdings" panose="05000000000000000000" pitchFamily="2" charset="2"/>
              <a:buChar char="Ø"/>
            </a:pPr>
            <a:r>
              <a:rPr lang="fr-CH" sz="1600" dirty="0">
                <a:latin typeface="Tw Cen MT" panose="020B0602020104020603" pitchFamily="34" charset="0"/>
              </a:rPr>
              <a:t>Corriger le plus objectivement possible, notamment en développant des </a:t>
            </a:r>
            <a:r>
              <a:rPr lang="fr-CH" sz="1600" dirty="0">
                <a:latin typeface="Tw Cen MT" panose="020B0602020104020603" pitchFamily="34" charset="0"/>
                <a:hlinkClick r:id="rId8"/>
              </a:rPr>
              <a:t>grilles</a:t>
            </a:r>
            <a:endParaRPr lang="fr-CH" sz="1600" dirty="0">
              <a:latin typeface="Tw Cen MT" panose="020B0602020104020603" pitchFamily="34" charset="0"/>
            </a:endParaRPr>
          </a:p>
        </p:txBody>
      </p:sp>
    </p:spTree>
    <p:extLst>
      <p:ext uri="{BB962C8B-B14F-4D97-AF65-F5344CB8AC3E}">
        <p14:creationId xmlns:p14="http://schemas.microsoft.com/office/powerpoint/2010/main" val="186587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632F-88E2-2D25-D2C4-CE422155112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E039A76-28E4-263B-96FD-0DE341AAE471}"/>
              </a:ext>
            </a:extLst>
          </p:cNvPr>
          <p:cNvSpPr>
            <a:spLocks noGrp="1"/>
          </p:cNvSpPr>
          <p:nvPr>
            <p:ph type="sldNum" sz="quarter" idx="12"/>
          </p:nvPr>
        </p:nvSpPr>
        <p:spPr/>
        <p:txBody>
          <a:bodyPr/>
          <a:lstStyle/>
          <a:p>
            <a:pPr algn="r"/>
            <a:fld id="{2038AEF9-613E-4F50-AB3F-BF720E27A659}" type="slidenum">
              <a:rPr lang="fr-FR" smtClean="0"/>
              <a:pPr algn="r"/>
              <a:t>6</a:t>
            </a:fld>
            <a:endParaRPr lang="fr-FR" dirty="0"/>
          </a:p>
        </p:txBody>
      </p:sp>
      <p:pic>
        <p:nvPicPr>
          <p:cNvPr id="4" name="Picture 2" descr="RÃ©sultat de recherche d'images pour &quot;logo tecfa&quot;">
            <a:extLst>
              <a:ext uri="{FF2B5EF4-FFF2-40B4-BE49-F238E27FC236}">
                <a16:creationId xmlns:a16="http://schemas.microsoft.com/office/drawing/2014/main" id="{43E773F2-69F2-C1AC-06ED-2B7BC207559F}"/>
              </a:ext>
            </a:extLst>
          </p:cNvPr>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39A2C30A-5100-C8DE-605F-6263A7C13D63}"/>
              </a:ext>
            </a:extLst>
          </p:cNvPr>
          <p:cNvSpPr txBox="1">
            <a:spLocks/>
          </p:cNvSpPr>
          <p:nvPr/>
        </p:nvSpPr>
        <p:spPr>
          <a:xfrm>
            <a:off x="2195736" y="399511"/>
            <a:ext cx="6398196" cy="1080120"/>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FR" altLang="ko-KR" sz="2800" dirty="0">
                <a:solidFill>
                  <a:schemeClr val="accent6"/>
                </a:solidFill>
                <a:latin typeface="Berlin Sans FB Demi" panose="020E0802020502020306" pitchFamily="34" charset="0"/>
              </a:rPr>
              <a:t>Focus: l’évaluation des apprentissages</a:t>
            </a:r>
          </a:p>
        </p:txBody>
      </p:sp>
      <p:sp>
        <p:nvSpPr>
          <p:cNvPr id="17" name="Rectangle 16">
            <a:extLst>
              <a:ext uri="{FF2B5EF4-FFF2-40B4-BE49-F238E27FC236}">
                <a16:creationId xmlns:a16="http://schemas.microsoft.com/office/drawing/2014/main" id="{D600DF8C-078F-0487-64B4-132B9762D702}"/>
              </a:ext>
            </a:extLst>
          </p:cNvPr>
          <p:cNvSpPr/>
          <p:nvPr/>
        </p:nvSpPr>
        <p:spPr>
          <a:xfrm>
            <a:off x="1043608" y="1492227"/>
            <a:ext cx="7200800" cy="2268634"/>
          </a:xfrm>
          <a:prstGeom prst="rect">
            <a:avLst/>
          </a:prstGeom>
        </p:spPr>
        <p:txBody>
          <a:bodyPr wrap="square">
            <a:spAutoFit/>
          </a:bodyPr>
          <a:lstStyle/>
          <a:p>
            <a:pPr algn="just">
              <a:lnSpc>
                <a:spcPct val="150000"/>
              </a:lnSpc>
            </a:pPr>
            <a:r>
              <a:rPr lang="fr-CH" sz="1600" dirty="0">
                <a:latin typeface="Tw Cen MT" panose="020B0602020104020603" pitchFamily="34" charset="0"/>
              </a:rPr>
              <a:t>Depuis les diapositives précédentes, assurez-vous d’avoir consulté les liens suivants: </a:t>
            </a:r>
          </a:p>
          <a:p>
            <a:pPr algn="just">
              <a:lnSpc>
                <a:spcPct val="150000"/>
              </a:lnSpc>
            </a:pPr>
            <a:r>
              <a:rPr lang="fr-CH" sz="1600" dirty="0">
                <a:latin typeface="Tw Cen MT" panose="020B0602020104020603" pitchFamily="34" charset="0"/>
              </a:rPr>
              <a:t>Canevas de cohérence (vidéo): </a:t>
            </a:r>
            <a:r>
              <a:rPr lang="fr-CH" sz="1600" dirty="0">
                <a:latin typeface="Tw Cen MT" panose="020B0602020104020603" pitchFamily="34" charset="0"/>
                <a:hlinkClick r:id="rId3"/>
              </a:rPr>
              <a:t>https://www.youtube.com/watch?v=z9i07bDJffA</a:t>
            </a:r>
            <a:endParaRPr lang="fr-CH" sz="1600" dirty="0">
              <a:latin typeface="Tw Cen MT" panose="020B0602020104020603" pitchFamily="34" charset="0"/>
            </a:endParaRPr>
          </a:p>
          <a:p>
            <a:pPr algn="just">
              <a:lnSpc>
                <a:spcPct val="150000"/>
              </a:lnSpc>
            </a:pPr>
            <a:r>
              <a:rPr lang="fr-CH" sz="1600" dirty="0">
                <a:latin typeface="Tw Cen MT" panose="020B0602020104020603" pitchFamily="34" charset="0"/>
              </a:rPr>
              <a:t>Méthodes d’évaluation: </a:t>
            </a:r>
            <a:r>
              <a:rPr lang="fr-CH" sz="1600" dirty="0">
                <a:latin typeface="Tw Cen MT" panose="020B0602020104020603" pitchFamily="34" charset="0"/>
                <a:hlinkClick r:id="rId4"/>
              </a:rPr>
              <a:t>https://www.enseigner.ulaval.ca/pedagogie/methodes-devaluation</a:t>
            </a:r>
            <a:r>
              <a:rPr lang="fr-CH" sz="1600" dirty="0">
                <a:latin typeface="Tw Cen MT" panose="020B0602020104020603" pitchFamily="34" charset="0"/>
              </a:rPr>
              <a:t> </a:t>
            </a:r>
          </a:p>
          <a:p>
            <a:pPr algn="just">
              <a:lnSpc>
                <a:spcPct val="150000"/>
              </a:lnSpc>
            </a:pPr>
            <a:endParaRPr lang="fr-CH" sz="1600" dirty="0">
              <a:latin typeface="Tw Cen MT" panose="020B0602020104020603" pitchFamily="34" charset="0"/>
            </a:endParaRPr>
          </a:p>
          <a:p>
            <a:pPr algn="just">
              <a:lnSpc>
                <a:spcPct val="150000"/>
              </a:lnSpc>
            </a:pPr>
            <a:endParaRPr lang="fr-CH" sz="1600" dirty="0">
              <a:latin typeface="Tw Cen MT" panose="020B0602020104020603" pitchFamily="34" charset="0"/>
            </a:endParaRPr>
          </a:p>
        </p:txBody>
      </p:sp>
      <p:pic>
        <p:nvPicPr>
          <p:cNvPr id="5" name="Image 4">
            <a:extLst>
              <a:ext uri="{FF2B5EF4-FFF2-40B4-BE49-F238E27FC236}">
                <a16:creationId xmlns:a16="http://schemas.microsoft.com/office/drawing/2014/main" id="{2FB424A7-9933-35AC-94A9-0A32D0C09193}"/>
              </a:ext>
            </a:extLst>
          </p:cNvPr>
          <p:cNvPicPr>
            <a:picLocks noChangeAspect="1"/>
          </p:cNvPicPr>
          <p:nvPr/>
        </p:nvPicPr>
        <p:blipFill>
          <a:blip r:embed="rId5"/>
          <a:stretch>
            <a:fillRect/>
          </a:stretch>
        </p:blipFill>
        <p:spPr>
          <a:xfrm>
            <a:off x="6156176" y="2679455"/>
            <a:ext cx="2220118" cy="1079678"/>
          </a:xfrm>
          <a:prstGeom prst="rect">
            <a:avLst/>
          </a:prstGeom>
        </p:spPr>
      </p:pic>
    </p:spTree>
    <p:extLst>
      <p:ext uri="{BB962C8B-B14F-4D97-AF65-F5344CB8AC3E}">
        <p14:creationId xmlns:p14="http://schemas.microsoft.com/office/powerpoint/2010/main" val="1616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7</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Pourquoi l'évaluation alignée est-elle importante ?</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392853" y="1053204"/>
            <a:ext cx="2594972" cy="446276"/>
          </a:xfrm>
          <a:prstGeom prst="rect">
            <a:avLst/>
          </a:prstGeom>
        </p:spPr>
        <p:txBody>
          <a:bodyPr wrap="square" numCol="1" spcCol="360000">
            <a:spAutoFit/>
          </a:bodyPr>
          <a:lstStyle/>
          <a:p>
            <a:pPr algn="just"/>
            <a:r>
              <a:rPr lang="fr-CH" dirty="0">
                <a:latin typeface="Berlin Sans FB" panose="020E0602020502020306" pitchFamily="34" charset="0"/>
                <a:ea typeface="Arial Unicode MS"/>
              </a:rPr>
              <a:t>Un exemple introductif…</a:t>
            </a:r>
          </a:p>
          <a:p>
            <a:pPr algn="just"/>
            <a:endParaRPr lang="fr-CH" sz="500" dirty="0">
              <a:latin typeface="Tw Cen MT" panose="020B0602020104020603" pitchFamily="34" charset="0"/>
              <a:ea typeface="Arial Unicode MS"/>
            </a:endParaRPr>
          </a:p>
        </p:txBody>
      </p:sp>
      <p:pic>
        <p:nvPicPr>
          <p:cNvPr id="8" name="Image 7">
            <a:extLst>
              <a:ext uri="{FF2B5EF4-FFF2-40B4-BE49-F238E27FC236}">
                <a16:creationId xmlns:a16="http://schemas.microsoft.com/office/drawing/2014/main" id="{02CF04CC-9F33-4E7C-847A-8654C7310399}"/>
              </a:ext>
            </a:extLst>
          </p:cNvPr>
          <p:cNvPicPr>
            <a:picLocks noChangeAspect="1"/>
          </p:cNvPicPr>
          <p:nvPr/>
        </p:nvPicPr>
        <p:blipFill>
          <a:blip r:embed="rId4"/>
          <a:stretch>
            <a:fillRect/>
          </a:stretch>
        </p:blipFill>
        <p:spPr>
          <a:xfrm>
            <a:off x="2521708" y="1445381"/>
            <a:ext cx="4210532" cy="2742284"/>
          </a:xfrm>
          <a:prstGeom prst="rect">
            <a:avLst/>
          </a:prstGeom>
        </p:spPr>
      </p:pic>
      <p:sp>
        <p:nvSpPr>
          <p:cNvPr id="14" name="Rectangle 13">
            <a:extLst>
              <a:ext uri="{FF2B5EF4-FFF2-40B4-BE49-F238E27FC236}">
                <a16:creationId xmlns:a16="http://schemas.microsoft.com/office/drawing/2014/main" id="{436481C9-A777-4F0E-A82F-71F7F7AF428F}"/>
              </a:ext>
            </a:extLst>
          </p:cNvPr>
          <p:cNvSpPr/>
          <p:nvPr/>
        </p:nvSpPr>
        <p:spPr>
          <a:xfrm>
            <a:off x="2672915" y="4873728"/>
            <a:ext cx="3798168" cy="246221"/>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 </a:t>
            </a:r>
          </a:p>
        </p:txBody>
      </p:sp>
      <p:sp>
        <p:nvSpPr>
          <p:cNvPr id="2" name="Rectangle 1">
            <a:extLst>
              <a:ext uri="{FF2B5EF4-FFF2-40B4-BE49-F238E27FC236}">
                <a16:creationId xmlns:a16="http://schemas.microsoft.com/office/drawing/2014/main" id="{8214DD71-841A-40F1-AFA8-B1DBFB81A08E}"/>
              </a:ext>
            </a:extLst>
          </p:cNvPr>
          <p:cNvSpPr/>
          <p:nvPr/>
        </p:nvSpPr>
        <p:spPr>
          <a:xfrm>
            <a:off x="505286" y="4217707"/>
            <a:ext cx="8133424" cy="646331"/>
          </a:xfrm>
          <a:prstGeom prst="rect">
            <a:avLst/>
          </a:prstGeom>
        </p:spPr>
        <p:txBody>
          <a:bodyPr wrap="square">
            <a:spAutoFit/>
          </a:bodyPr>
          <a:lstStyle/>
          <a:p>
            <a:pPr algn="ctr"/>
            <a:r>
              <a:rPr lang="fr-CH" dirty="0">
                <a:latin typeface="Tw Cen MT" panose="020B0602020104020603" pitchFamily="34" charset="0"/>
                <a:ea typeface="Arial Unicode MS"/>
              </a:rPr>
              <a:t>Avez-vous déjà vécu une situation où ce que vous avez appris en cours ne correspondait pas à la manière dont vous avez été évalué ?</a:t>
            </a:r>
            <a:endParaRPr lang="fr-CH" sz="500" dirty="0">
              <a:latin typeface="Tw Cen MT" panose="020B0602020104020603" pitchFamily="34" charset="0"/>
              <a:ea typeface="Arial Unicode MS"/>
            </a:endParaRPr>
          </a:p>
        </p:txBody>
      </p:sp>
      <p:sp>
        <p:nvSpPr>
          <p:cNvPr id="5" name="ZoneTexte 4">
            <a:extLst>
              <a:ext uri="{FF2B5EF4-FFF2-40B4-BE49-F238E27FC236}">
                <a16:creationId xmlns:a16="http://schemas.microsoft.com/office/drawing/2014/main" id="{0C5EB97A-58B0-AE24-08EF-8EB057B5B8A8}"/>
              </a:ext>
            </a:extLst>
          </p:cNvPr>
          <p:cNvSpPr txBox="1"/>
          <p:nvPr/>
        </p:nvSpPr>
        <p:spPr>
          <a:xfrm rot="16200000">
            <a:off x="5865367" y="2651719"/>
            <a:ext cx="2236510" cy="246221"/>
          </a:xfrm>
          <a:prstGeom prst="rect">
            <a:avLst/>
          </a:prstGeom>
          <a:noFill/>
        </p:spPr>
        <p:txBody>
          <a:bodyPr wrap="none" rtlCol="0">
            <a:spAutoFit/>
          </a:bodyPr>
          <a:lstStyle/>
          <a:p>
            <a:r>
              <a:rPr lang="fr-CH" sz="1000" dirty="0">
                <a:hlinkClick r:id="rId5"/>
              </a:rPr>
              <a:t>https://phdelirium.com/phd-cartoons/</a:t>
            </a:r>
            <a:r>
              <a:rPr lang="fr-CH" sz="1000" dirty="0"/>
              <a:t> </a:t>
            </a:r>
          </a:p>
        </p:txBody>
      </p:sp>
    </p:spTree>
    <p:extLst>
      <p:ext uri="{BB962C8B-B14F-4D97-AF65-F5344CB8AC3E}">
        <p14:creationId xmlns:p14="http://schemas.microsoft.com/office/powerpoint/2010/main" val="31372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8</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1979712" y="208300"/>
            <a:ext cx="6707088"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L'évaluation alignée pour l’apprenant</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395536" y="1347614"/>
            <a:ext cx="8139588" cy="369332"/>
          </a:xfrm>
          <a:prstGeom prst="rect">
            <a:avLst/>
          </a:prstGeom>
        </p:spPr>
        <p:txBody>
          <a:bodyPr wrap="square" numCol="1" spcCol="360000">
            <a:spAutoFit/>
          </a:bodyPr>
          <a:lstStyle/>
          <a:p>
            <a:pPr algn="just"/>
            <a:r>
              <a:rPr lang="fr-CH" dirty="0">
                <a:latin typeface="Berlin Sans FB" panose="020E0602020502020306" pitchFamily="34" charset="0"/>
                <a:ea typeface="Arial Unicode MS"/>
              </a:rPr>
              <a:t>Des avantages pour l’apprenant</a:t>
            </a:r>
          </a:p>
        </p:txBody>
      </p:sp>
      <p:sp>
        <p:nvSpPr>
          <p:cNvPr id="10" name="Rectangle 9">
            <a:extLst>
              <a:ext uri="{FF2B5EF4-FFF2-40B4-BE49-F238E27FC236}">
                <a16:creationId xmlns:a16="http://schemas.microsoft.com/office/drawing/2014/main" id="{A4E631D6-BE7D-456A-87D4-2C4067EAA133}"/>
              </a:ext>
            </a:extLst>
          </p:cNvPr>
          <p:cNvSpPr/>
          <p:nvPr/>
        </p:nvSpPr>
        <p:spPr>
          <a:xfrm>
            <a:off x="2672915" y="4873728"/>
            <a:ext cx="3798168" cy="246221"/>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 </a:t>
            </a:r>
          </a:p>
        </p:txBody>
      </p:sp>
      <p:sp>
        <p:nvSpPr>
          <p:cNvPr id="6" name="Rectangle 5">
            <a:extLst>
              <a:ext uri="{FF2B5EF4-FFF2-40B4-BE49-F238E27FC236}">
                <a16:creationId xmlns:a16="http://schemas.microsoft.com/office/drawing/2014/main" id="{8AE81E9F-F172-4E01-9375-F0B4E644A8E6}"/>
              </a:ext>
            </a:extLst>
          </p:cNvPr>
          <p:cNvSpPr/>
          <p:nvPr/>
        </p:nvSpPr>
        <p:spPr>
          <a:xfrm>
            <a:off x="1039621" y="1873803"/>
            <a:ext cx="7064756" cy="1899302"/>
          </a:xfrm>
          <a:prstGeom prst="rect">
            <a:avLst/>
          </a:prstGeom>
        </p:spPr>
        <p:txBody>
          <a:bodyPr wrap="square">
            <a:spAutoFit/>
          </a:bodyPr>
          <a:lstStyle/>
          <a:p>
            <a:pPr marL="285750" indent="-285750">
              <a:lnSpc>
                <a:spcPct val="150000"/>
              </a:lnSpc>
              <a:buFont typeface="Arial" panose="020B0604020202020204" pitchFamily="34" charset="0"/>
              <a:buChar char="•"/>
            </a:pPr>
            <a:r>
              <a:rPr lang="fr-CH" sz="1600" dirty="0">
                <a:latin typeface="Tw Cen MT" panose="020B0602020104020603" pitchFamily="34" charset="0"/>
              </a:rPr>
              <a:t>Clarifie les objectifs d'apprentissage.</a:t>
            </a:r>
          </a:p>
          <a:p>
            <a:pPr marL="285750" indent="-285750">
              <a:lnSpc>
                <a:spcPct val="150000"/>
              </a:lnSpc>
              <a:buFont typeface="Arial" panose="020B0604020202020204" pitchFamily="34" charset="0"/>
              <a:buChar char="•"/>
            </a:pPr>
            <a:r>
              <a:rPr lang="fr-CH" sz="1600" dirty="0">
                <a:latin typeface="Tw Cen MT" panose="020B0602020104020603" pitchFamily="34" charset="0"/>
              </a:rPr>
              <a:t>Propose des activités variées adaptées aux différents apprentissages.</a:t>
            </a:r>
          </a:p>
          <a:p>
            <a:pPr marL="285750" indent="-285750">
              <a:lnSpc>
                <a:spcPct val="150000"/>
              </a:lnSpc>
              <a:buFont typeface="Arial" panose="020B0604020202020204" pitchFamily="34" charset="0"/>
              <a:buChar char="•"/>
            </a:pPr>
            <a:r>
              <a:rPr lang="fr-CH" sz="1600" dirty="0">
                <a:latin typeface="Tw Cen MT" panose="020B0602020104020603" pitchFamily="34" charset="0"/>
              </a:rPr>
              <a:t>Assure des évaluations cohérentes avec ses apprentissages.</a:t>
            </a:r>
          </a:p>
          <a:p>
            <a:pPr marL="285750" indent="-285750">
              <a:lnSpc>
                <a:spcPct val="150000"/>
              </a:lnSpc>
              <a:buFont typeface="Arial" panose="020B0604020202020204" pitchFamily="34" charset="0"/>
              <a:buChar char="•"/>
            </a:pPr>
            <a:r>
              <a:rPr lang="fr-CH" sz="1600" dirty="0">
                <a:latin typeface="Tw Cen MT" panose="020B0602020104020603" pitchFamily="34" charset="0"/>
              </a:rPr>
              <a:t>Renforce la motivation en expliquant la cohérence des tâches demandées.</a:t>
            </a:r>
          </a:p>
          <a:p>
            <a:pPr marL="285750" indent="-285750">
              <a:lnSpc>
                <a:spcPct val="150000"/>
              </a:lnSpc>
              <a:buFont typeface="Arial" panose="020B0604020202020204" pitchFamily="34" charset="0"/>
              <a:buChar char="•"/>
            </a:pPr>
            <a:r>
              <a:rPr lang="fr-CH" sz="1600" dirty="0">
                <a:latin typeface="Tw Cen MT" panose="020B0602020104020603" pitchFamily="34" charset="0"/>
              </a:rPr>
              <a:t>Rend l'étudiant plus actif, favorisant un apprentissage en profondeur</a:t>
            </a:r>
          </a:p>
        </p:txBody>
      </p:sp>
    </p:spTree>
    <p:extLst>
      <p:ext uri="{BB962C8B-B14F-4D97-AF65-F5344CB8AC3E}">
        <p14:creationId xmlns:p14="http://schemas.microsoft.com/office/powerpoint/2010/main" val="35109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92280" y="4767262"/>
            <a:ext cx="1594520" cy="324767"/>
          </a:xfrm>
        </p:spPr>
        <p:txBody>
          <a:bodyPr/>
          <a:lstStyle/>
          <a:p>
            <a:pPr algn="r"/>
            <a:fld id="{2038AEF9-613E-4F50-AB3F-BF720E27A659}" type="slidenum">
              <a:rPr lang="fr-FR" smtClean="0"/>
              <a:pPr algn="r"/>
              <a:t>9</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1619672" y="208300"/>
            <a:ext cx="7067128"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L'évaluation alignée pour l’enseignant</a:t>
            </a:r>
            <a:endParaRPr lang="fr-FR" altLang="ko-KR" sz="2800" dirty="0">
              <a:solidFill>
                <a:schemeClr val="accent6"/>
              </a:solidFill>
              <a:latin typeface="Berlin Sans FB Demi" panose="020E0802020502020306" pitchFamily="34" charset="0"/>
            </a:endParaRPr>
          </a:p>
          <a:p>
            <a:pPr algn="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432048" y="1450542"/>
            <a:ext cx="8139588" cy="369332"/>
          </a:xfrm>
          <a:prstGeom prst="rect">
            <a:avLst/>
          </a:prstGeom>
        </p:spPr>
        <p:txBody>
          <a:bodyPr wrap="square" numCol="1" spcCol="360000">
            <a:spAutoFit/>
          </a:bodyPr>
          <a:lstStyle/>
          <a:p>
            <a:pPr algn="just"/>
            <a:r>
              <a:rPr lang="fr-CH" dirty="0">
                <a:latin typeface="Berlin Sans FB" panose="020E0602020502020306" pitchFamily="34" charset="0"/>
                <a:ea typeface="Arial Unicode MS"/>
              </a:rPr>
              <a:t>Des avantages pour l’enseignant</a:t>
            </a:r>
          </a:p>
        </p:txBody>
      </p:sp>
      <p:sp>
        <p:nvSpPr>
          <p:cNvPr id="10" name="Rectangle 9">
            <a:extLst>
              <a:ext uri="{FF2B5EF4-FFF2-40B4-BE49-F238E27FC236}">
                <a16:creationId xmlns:a16="http://schemas.microsoft.com/office/drawing/2014/main" id="{A4E631D6-BE7D-456A-87D4-2C4067EAA133}"/>
              </a:ext>
            </a:extLst>
          </p:cNvPr>
          <p:cNvSpPr/>
          <p:nvPr/>
        </p:nvSpPr>
        <p:spPr>
          <a:xfrm>
            <a:off x="2051720" y="4588341"/>
            <a:ext cx="5607054" cy="400110"/>
          </a:xfrm>
          <a:prstGeom prst="rect">
            <a:avLst/>
          </a:prstGeom>
        </p:spPr>
        <p:txBody>
          <a:bodyPr wrap="square">
            <a:spAutoFit/>
          </a:bodyPr>
          <a:lstStyle/>
          <a:p>
            <a:r>
              <a:rPr lang="fr-CH" sz="1000" dirty="0">
                <a:latin typeface="Tw Cen MT" panose="020B0602020104020603" pitchFamily="34" charset="0"/>
              </a:rPr>
              <a:t>Pôle Ingénierie Pédagogique et Production Audiovisuelle (IPPA) – 2016</a:t>
            </a:r>
          </a:p>
          <a:p>
            <a:r>
              <a:rPr lang="fr-CH" sz="1000" dirty="0">
                <a:latin typeface="Tw Cen MT" panose="020B0602020104020603" pitchFamily="34" charset="0"/>
                <a:hlinkClick r:id="rId4"/>
              </a:rPr>
              <a:t>https://ippa.uca.fr/medias/fichier/construire-alignement-pedagogique_1521620812892-pdf</a:t>
            </a:r>
            <a:r>
              <a:rPr lang="fr-CH" sz="1000" dirty="0">
                <a:latin typeface="Tw Cen MT" panose="020B0602020104020603" pitchFamily="34" charset="0"/>
              </a:rPr>
              <a:t> </a:t>
            </a:r>
          </a:p>
        </p:txBody>
      </p:sp>
      <p:sp>
        <p:nvSpPr>
          <p:cNvPr id="7" name="Rectangle 6">
            <a:extLst>
              <a:ext uri="{FF2B5EF4-FFF2-40B4-BE49-F238E27FC236}">
                <a16:creationId xmlns:a16="http://schemas.microsoft.com/office/drawing/2014/main" id="{758082E9-1826-4D35-9A8F-DEF7627DE7F4}"/>
              </a:ext>
            </a:extLst>
          </p:cNvPr>
          <p:cNvSpPr/>
          <p:nvPr/>
        </p:nvSpPr>
        <p:spPr>
          <a:xfrm>
            <a:off x="971600" y="2099902"/>
            <a:ext cx="5607054" cy="116063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CH" sz="1600" dirty="0">
                <a:latin typeface="Tw Cen MT" panose="020B0602020104020603" pitchFamily="34" charset="0"/>
              </a:rPr>
              <a:t>Restructure la pratique pédagogique.</a:t>
            </a:r>
          </a:p>
          <a:p>
            <a:pPr marL="285750" indent="-285750" algn="just">
              <a:lnSpc>
                <a:spcPct val="150000"/>
              </a:lnSpc>
              <a:buFont typeface="Arial" panose="020B0604020202020204" pitchFamily="34" charset="0"/>
              <a:buChar char="•"/>
            </a:pPr>
            <a:r>
              <a:rPr lang="fr-CH" sz="1600" dirty="0">
                <a:latin typeface="Tw Cen MT" panose="020B0602020104020603" pitchFamily="34" charset="0"/>
              </a:rPr>
              <a:t>Favorise des situations d'enseignement plus interactives.</a:t>
            </a:r>
          </a:p>
          <a:p>
            <a:pPr marL="285750" indent="-285750" algn="just">
              <a:lnSpc>
                <a:spcPct val="150000"/>
              </a:lnSpc>
              <a:buFont typeface="Arial" panose="020B0604020202020204" pitchFamily="34" charset="0"/>
              <a:buChar char="•"/>
            </a:pPr>
            <a:r>
              <a:rPr lang="fr-CH" sz="1600" dirty="0">
                <a:latin typeface="Tw Cen MT" panose="020B0602020104020603" pitchFamily="34" charset="0"/>
              </a:rPr>
              <a:t>Permet des évaluations anticipées et objectivées.</a:t>
            </a:r>
          </a:p>
        </p:txBody>
      </p:sp>
    </p:spTree>
    <p:extLst>
      <p:ext uri="{BB962C8B-B14F-4D97-AF65-F5344CB8AC3E}">
        <p14:creationId xmlns:p14="http://schemas.microsoft.com/office/powerpoint/2010/main" val="112320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hème Office">
  <a:themeElements>
    <a:clrScheme name="tecfa">
      <a:dk1>
        <a:srgbClr val="000000"/>
      </a:dk1>
      <a:lt1>
        <a:srgbClr val="FEFFFF"/>
      </a:lt1>
      <a:dk2>
        <a:srgbClr val="4C4D4C"/>
      </a:dk2>
      <a:lt2>
        <a:srgbClr val="EAEAEA"/>
      </a:lt2>
      <a:accent1>
        <a:srgbClr val="005A87"/>
      </a:accent1>
      <a:accent2>
        <a:srgbClr val="DB7A17"/>
      </a:accent2>
      <a:accent3>
        <a:srgbClr val="7F6FA4"/>
      </a:accent3>
      <a:accent4>
        <a:srgbClr val="A1BD2B"/>
      </a:accent4>
      <a:accent5>
        <a:srgbClr val="5BC4EF"/>
      </a:accent5>
      <a:accent6>
        <a:srgbClr val="005A87"/>
      </a:accent6>
      <a:hlink>
        <a:srgbClr val="5BC4EF"/>
      </a:hlink>
      <a:folHlink>
        <a:srgbClr val="7F6F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fa-fpse-unige.potx" id="{8A83EF2B-6969-1B41-AD37-5987E3719F38}" vid="{FBECAAEC-5158-5046-AF8D-3E250124E19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10352</TotalTime>
  <Words>4641</Words>
  <Application>Microsoft Office PowerPoint</Application>
  <PresentationFormat>Affichage à l'écran (16:9)</PresentationFormat>
  <Paragraphs>339</Paragraphs>
  <Slides>35</Slides>
  <Notes>16</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35</vt:i4>
      </vt:variant>
    </vt:vector>
  </HeadingPairs>
  <TitlesOfParts>
    <vt:vector size="47" baseType="lpstr">
      <vt:lpstr>Arial</vt:lpstr>
      <vt:lpstr>Berlin Sans FB</vt:lpstr>
      <vt:lpstr>Berlin Sans FB Demi</vt:lpstr>
      <vt:lpstr>Calibri</vt:lpstr>
      <vt:lpstr>Courier New</vt:lpstr>
      <vt:lpstr>Gill Sans</vt:lpstr>
      <vt:lpstr>Gill Sans Light</vt:lpstr>
      <vt:lpstr>Gill Sans SemiBold</vt:lpstr>
      <vt:lpstr>Times New Roman</vt:lpstr>
      <vt:lpstr>Tw Cen MT</vt:lpstr>
      <vt:lpstr>Wingdings</vt:lpstr>
      <vt:lpstr>Thème Office</vt:lpstr>
      <vt:lpstr>UE2 : Méthodes utilisées en ingénierie de formation numérique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Planifier l’évaluation des apprentissages</dc:title>
  <dc:creator>Juliette Desiron</dc:creator>
  <cp:lastModifiedBy>Barbara Class</cp:lastModifiedBy>
  <cp:revision>626</cp:revision>
  <dcterms:created xsi:type="dcterms:W3CDTF">2018-06-25T11:53:25Z</dcterms:created>
  <dcterms:modified xsi:type="dcterms:W3CDTF">2024-12-22T17:13:08Z</dcterms:modified>
</cp:coreProperties>
</file>