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4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71" r:id="rId2"/>
    <p:sldId id="358" r:id="rId3"/>
    <p:sldId id="418" r:id="rId4"/>
    <p:sldId id="377" r:id="rId5"/>
    <p:sldId id="382" r:id="rId6"/>
    <p:sldId id="384" r:id="rId7"/>
    <p:sldId id="379" r:id="rId8"/>
    <p:sldId id="385" r:id="rId9"/>
    <p:sldId id="380" r:id="rId10"/>
    <p:sldId id="386" r:id="rId11"/>
    <p:sldId id="381" r:id="rId12"/>
    <p:sldId id="387" r:id="rId13"/>
    <p:sldId id="383" r:id="rId14"/>
    <p:sldId id="388" r:id="rId15"/>
    <p:sldId id="419" r:id="rId16"/>
    <p:sldId id="365" r:id="rId17"/>
  </p:sldIdLst>
  <p:sldSz cx="9144000" cy="5143500" type="screen16x9"/>
  <p:notesSz cx="6811963" cy="99425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D1366"/>
    <a:srgbClr val="C5931F"/>
    <a:srgbClr val="00B1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CF1E0E1-4897-4286-8A7F-B3135786D141}" v="14" dt="2024-12-14T13:29:54.26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Style clair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7" autoAdjust="0"/>
    <p:restoredTop sz="93883" autoAdjust="0"/>
  </p:normalViewPr>
  <p:slideViewPr>
    <p:cSldViewPr>
      <p:cViewPr varScale="1">
        <p:scale>
          <a:sx n="152" d="100"/>
          <a:sy n="152" d="100"/>
        </p:scale>
        <p:origin x="792" y="86"/>
      </p:cViewPr>
      <p:guideLst>
        <p:guide orient="horz" pos="162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rbara Class" userId="ce38c013-f14e-4d1b-851f-f693be5c662b" providerId="ADAL" clId="{A0692072-D8C4-46A8-BF24-31E7C5492893}"/>
    <pc:docChg chg="delSld">
      <pc:chgData name="Barbara Class" userId="ce38c013-f14e-4d1b-851f-f693be5c662b" providerId="ADAL" clId="{A0692072-D8C4-46A8-BF24-31E7C5492893}" dt="2024-11-11T17:36:57.700" v="2" actId="47"/>
      <pc:docMkLst>
        <pc:docMk/>
      </pc:docMkLst>
      <pc:sldChg chg="del">
        <pc:chgData name="Barbara Class" userId="ce38c013-f14e-4d1b-851f-f693be5c662b" providerId="ADAL" clId="{A0692072-D8C4-46A8-BF24-31E7C5492893}" dt="2024-11-11T17:36:55.811" v="0" actId="47"/>
        <pc:sldMkLst>
          <pc:docMk/>
          <pc:sldMk cId="3458586850" sldId="416"/>
        </pc:sldMkLst>
      </pc:sldChg>
      <pc:sldChg chg="del">
        <pc:chgData name="Barbara Class" userId="ce38c013-f14e-4d1b-851f-f693be5c662b" providerId="ADAL" clId="{A0692072-D8C4-46A8-BF24-31E7C5492893}" dt="2024-11-11T17:36:57.700" v="2" actId="47"/>
        <pc:sldMkLst>
          <pc:docMk/>
          <pc:sldMk cId="2065791235" sldId="417"/>
        </pc:sldMkLst>
      </pc:sldChg>
      <pc:sldChg chg="del">
        <pc:chgData name="Barbara Class" userId="ce38c013-f14e-4d1b-851f-f693be5c662b" providerId="ADAL" clId="{A0692072-D8C4-46A8-BF24-31E7C5492893}" dt="2024-11-11T17:36:56.465" v="1" actId="47"/>
        <pc:sldMkLst>
          <pc:docMk/>
          <pc:sldMk cId="3119413741" sldId="419"/>
        </pc:sldMkLst>
      </pc:sldChg>
    </pc:docChg>
  </pc:docChgLst>
  <pc:docChgLst>
    <pc:chgData name="Barbara Class" userId="ce38c013-f14e-4d1b-851f-f693be5c662b" providerId="ADAL" clId="{6CF1E0E1-4897-4286-8A7F-B3135786D141}"/>
    <pc:docChg chg="custSel addSld modSld">
      <pc:chgData name="Barbara Class" userId="ce38c013-f14e-4d1b-851f-f693be5c662b" providerId="ADAL" clId="{6CF1E0E1-4897-4286-8A7F-B3135786D141}" dt="2024-12-14T13:29:54.261" v="304" actId="1076"/>
      <pc:docMkLst>
        <pc:docMk/>
      </pc:docMkLst>
      <pc:sldChg chg="modSp mod">
        <pc:chgData name="Barbara Class" userId="ce38c013-f14e-4d1b-851f-f693be5c662b" providerId="ADAL" clId="{6CF1E0E1-4897-4286-8A7F-B3135786D141}" dt="2024-12-14T13:28:36.021" v="299" actId="1076"/>
        <pc:sldMkLst>
          <pc:docMk/>
          <pc:sldMk cId="236668510" sldId="377"/>
        </pc:sldMkLst>
        <pc:spChg chg="mod">
          <ac:chgData name="Barbara Class" userId="ce38c013-f14e-4d1b-851f-f693be5c662b" providerId="ADAL" clId="{6CF1E0E1-4897-4286-8A7F-B3135786D141}" dt="2024-12-14T13:28:36.021" v="299" actId="1076"/>
          <ac:spMkLst>
            <pc:docMk/>
            <pc:sldMk cId="236668510" sldId="377"/>
            <ac:spMk id="6" creationId="{76008347-7047-4CA7-A8ED-78ED80BDC16F}"/>
          </ac:spMkLst>
        </pc:spChg>
      </pc:sldChg>
      <pc:sldChg chg="delSp modSp add mod modNotesTx">
        <pc:chgData name="Barbara Class" userId="ce38c013-f14e-4d1b-851f-f693be5c662b" providerId="ADAL" clId="{6CF1E0E1-4897-4286-8A7F-B3135786D141}" dt="2024-12-14T13:29:54.261" v="304" actId="1076"/>
        <pc:sldMkLst>
          <pc:docMk/>
          <pc:sldMk cId="1443935373" sldId="419"/>
        </pc:sldMkLst>
        <pc:spChg chg="del">
          <ac:chgData name="Barbara Class" userId="ce38c013-f14e-4d1b-851f-f693be5c662b" providerId="ADAL" clId="{6CF1E0E1-4897-4286-8A7F-B3135786D141}" dt="2024-12-14T13:22:11.756" v="78" actId="478"/>
          <ac:spMkLst>
            <pc:docMk/>
            <pc:sldMk cId="1443935373" sldId="419"/>
            <ac:spMk id="2" creationId="{E5A07483-3FE9-24F7-8703-C5DF53E85C83}"/>
          </ac:spMkLst>
        </pc:spChg>
        <pc:spChg chg="mod">
          <ac:chgData name="Barbara Class" userId="ce38c013-f14e-4d1b-851f-f693be5c662b" providerId="ADAL" clId="{6CF1E0E1-4897-4286-8A7F-B3135786D141}" dt="2024-12-14T13:29:54.261" v="304" actId="1076"/>
          <ac:spMkLst>
            <pc:docMk/>
            <pc:sldMk cId="1443935373" sldId="419"/>
            <ac:spMk id="9" creationId="{A0982293-9567-0285-7E6B-CBAE3B196521}"/>
          </ac:spMkLst>
        </pc:spChg>
        <pc:spChg chg="mod">
          <ac:chgData name="Barbara Class" userId="ce38c013-f14e-4d1b-851f-f693be5c662b" providerId="ADAL" clId="{6CF1E0E1-4897-4286-8A7F-B3135786D141}" dt="2024-12-14T13:22:02.010" v="76" actId="20577"/>
          <ac:spMkLst>
            <pc:docMk/>
            <pc:sldMk cId="1443935373" sldId="419"/>
            <ac:spMk id="36" creationId="{B00491E9-05C1-35EC-C408-A23AB8546740}"/>
          </ac:spMkLst>
        </pc:spChg>
        <pc:graphicFrameChg chg="del">
          <ac:chgData name="Barbara Class" userId="ce38c013-f14e-4d1b-851f-f693be5c662b" providerId="ADAL" clId="{6CF1E0E1-4897-4286-8A7F-B3135786D141}" dt="2024-12-14T13:22:05.336" v="77" actId="478"/>
          <ac:graphicFrameMkLst>
            <pc:docMk/>
            <pc:sldMk cId="1443935373" sldId="419"/>
            <ac:graphicFrameMk id="8" creationId="{FDED59D1-D874-78AD-453F-52B98C4D836A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851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8536" y="0"/>
            <a:ext cx="2951851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7E617C-A72D-4627-81B6-B6148C566C3A}" type="datetimeFigureOut">
              <a:rPr lang="fr-FR" smtClean="0"/>
              <a:pPr/>
              <a:t>14/12/2024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51851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8536" y="9443662"/>
            <a:ext cx="2951851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7B286A-B21B-4E4A-8F02-9AD8A27FDB4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851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8536" y="0"/>
            <a:ext cx="2951851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47E923-A4DC-4347-88F3-01F83145E0D3}" type="datetimeFigureOut">
              <a:rPr lang="fr-FR" smtClean="0"/>
              <a:pPr/>
              <a:t>14/12/2024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3663" y="746125"/>
            <a:ext cx="662463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1197" y="4722694"/>
            <a:ext cx="544957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51851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8536" y="9443662"/>
            <a:ext cx="2951851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E28310-E0A2-4EAA-9B2B-E3EB0780CA9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CH" sz="800" b="1" dirty="0"/>
              <a:t>Question 1</a:t>
            </a:r>
            <a:r>
              <a:rPr lang="fr-CH" sz="800" dirty="0"/>
              <a:t> : </a:t>
            </a:r>
            <a:r>
              <a:rPr lang="fr-CH" sz="800" i="1" dirty="0"/>
              <a:t>Quelles compétences de littératie numérique sont les plus nécessaires pour les jeunes Tchadiens dans le cadre de leur éducation ou de leur vie quotidienne ?</a:t>
            </a:r>
          </a:p>
          <a:p>
            <a:r>
              <a:rPr lang="fr-CH" sz="800" b="1" dirty="0"/>
              <a:t>Réponses attendues</a:t>
            </a:r>
            <a:r>
              <a:rPr lang="fr-CH" sz="800" dirty="0"/>
              <a:t> 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CH" sz="800" dirty="0"/>
              <a:t>Maîtrise des outils numériques de base (smartphones, ordinateurs) pour accéder à l'information.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CH" sz="800" dirty="0"/>
              <a:t>Utilisation des logiciels de traitement de texte, tableurs pour des tâches académiques et professionnelles.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CH" sz="800" dirty="0"/>
              <a:t>Résolution de problèmes techniques (pannes d'appareils, erreurs logicielles).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CH" sz="800" dirty="0"/>
              <a:t>Création de contenu multimédia (photos, vidéos) pour les activités communautaires ou commerciales (ex. : promotion des produits agricoles).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CH" sz="800" dirty="0"/>
              <a:t>Programmation de base pour les jeunes intéressés par les technologies.</a:t>
            </a:r>
          </a:p>
          <a:p>
            <a:r>
              <a:rPr lang="fr-CH" sz="800" b="1" dirty="0"/>
              <a:t>Question 2</a:t>
            </a:r>
            <a:r>
              <a:rPr lang="fr-CH" sz="800" dirty="0"/>
              <a:t> : </a:t>
            </a:r>
            <a:r>
              <a:rPr lang="fr-CH" sz="800" i="1" dirty="0"/>
              <a:t>Quelles sont les barrières locales à l'acquisition de ces compétences au Tchad ?</a:t>
            </a:r>
          </a:p>
          <a:p>
            <a:r>
              <a:rPr lang="fr-CH" sz="800" b="1" dirty="0"/>
              <a:t>Réponses attendues</a:t>
            </a:r>
            <a:r>
              <a:rPr lang="fr-CH" sz="800" dirty="0"/>
              <a:t> 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CH" sz="800" dirty="0"/>
              <a:t>Accès limité à l'Internet dans les zones rurales.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CH" sz="800" dirty="0"/>
              <a:t>Manque d'infrastructures technologiques (ordinateurs, électricité).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CH" sz="800" dirty="0"/>
              <a:t>Faible formation des enseignants dans l’utilisation des TIC.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CH" sz="800" dirty="0"/>
              <a:t>Coût élevé des équipements numériques et manque de ressources éducatives adaptées.</a:t>
            </a:r>
          </a:p>
          <a:p>
            <a:r>
              <a:rPr lang="fr-CH" sz="800" b="1" dirty="0"/>
              <a:t>Question 3</a:t>
            </a:r>
            <a:r>
              <a:rPr lang="fr-CH" sz="800" dirty="0"/>
              <a:t> : </a:t>
            </a:r>
            <a:r>
              <a:rPr lang="fr-CH" sz="800" i="1" dirty="0"/>
              <a:t>Comment les outils numériques disponibles peuvent-ils être utilisés pour résoudre les défis locaux ? </a:t>
            </a:r>
            <a:r>
              <a:rPr lang="fr-CH" sz="800" b="1" dirty="0"/>
              <a:t>Réponses attendues</a:t>
            </a:r>
            <a:r>
              <a:rPr lang="fr-CH" sz="800" dirty="0"/>
              <a:t> 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CH" sz="800" dirty="0"/>
              <a:t>Utilisation des smartphones pour accéder à des informations agricoles (météo, prix des cultures).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CH" sz="800" dirty="0"/>
              <a:t>Outils numériques pour la gestion des PME locales et des coopératives.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CH" sz="800" dirty="0"/>
              <a:t>Plateformes d'apprentissage en ligne pour pallier le manque d'écoles ou de professeurs dans les zones rurales.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E28310-E0A2-4EAA-9B2B-E3EB0780CA9C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37175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fr-CH" b="1" dirty="0"/>
              <a:t>Question 1</a:t>
            </a:r>
            <a:r>
              <a:rPr lang="fr-CH" dirty="0"/>
              <a:t> : </a:t>
            </a:r>
            <a:r>
              <a:rPr lang="fr-CH" i="1" dirty="0"/>
              <a:t>Comment les jeunes Tchadiens peuvent-ils améliorer leurs compétences en recherche d'information malgré les limites d’accès à Internet ?</a:t>
            </a:r>
            <a:endParaRPr lang="fr-CH" dirty="0"/>
          </a:p>
          <a:p>
            <a:r>
              <a:rPr lang="fr-CH" b="1" dirty="0"/>
              <a:t>Réponses attendues</a:t>
            </a:r>
            <a:r>
              <a:rPr lang="fr-CH" dirty="0"/>
              <a:t> 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CH" dirty="0"/>
              <a:t>Utilisation des bibliothèques numériques locales ou d'initiatives comme les cybercafés.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CH" dirty="0"/>
              <a:t>Partage de ressources informatives via des supports hors ligne (clé USB, CD, etc.).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CH" dirty="0"/>
              <a:t>Apprentissage de stratégies efficaces de recherche lorsqu’une connexion Internet est disponible.</a:t>
            </a:r>
          </a:p>
          <a:p>
            <a:r>
              <a:rPr lang="fr-CH" b="1" dirty="0"/>
              <a:t>Question 2</a:t>
            </a:r>
            <a:r>
              <a:rPr lang="fr-CH" dirty="0"/>
              <a:t> : </a:t>
            </a:r>
            <a:r>
              <a:rPr lang="fr-CH" i="1" dirty="0"/>
              <a:t>Quels types de ressources d'information locales pourraient être exploités ?</a:t>
            </a:r>
            <a:endParaRPr lang="fr-CH" dirty="0"/>
          </a:p>
          <a:p>
            <a:r>
              <a:rPr lang="fr-CH" b="1" dirty="0"/>
              <a:t>Réponses attendues</a:t>
            </a:r>
            <a:r>
              <a:rPr lang="fr-CH" dirty="0"/>
              <a:t> 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CH" dirty="0"/>
              <a:t>Plates-formes éducatives locales créées par des ONG ou des écoles.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CH" dirty="0"/>
              <a:t>Utilisation des bases de données locales pour la recherche agricole, commerciale ou sur la santé.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CH" dirty="0"/>
              <a:t>Documents gouvernementaux et ressources disponibles en format numérique dans les centres communautaires.</a:t>
            </a:r>
          </a:p>
          <a:p>
            <a:r>
              <a:rPr lang="fr-CH" b="1" dirty="0"/>
              <a:t>Question 3</a:t>
            </a:r>
            <a:r>
              <a:rPr lang="fr-CH" dirty="0"/>
              <a:t> : </a:t>
            </a:r>
            <a:r>
              <a:rPr lang="fr-CH" i="1" dirty="0"/>
              <a:t>Comment encourager une évaluation critique de l'information dans un environnement de désinformation ?</a:t>
            </a:r>
            <a:endParaRPr lang="fr-CH" dirty="0"/>
          </a:p>
          <a:p>
            <a:r>
              <a:rPr lang="fr-CH" b="1" dirty="0"/>
              <a:t>Réponses attendues</a:t>
            </a:r>
            <a:r>
              <a:rPr lang="fr-CH" dirty="0"/>
              <a:t> 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CH" dirty="0"/>
              <a:t>Sensibilisation à l'importance de vérifier la source et la crédibilité des informations.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CH" dirty="0"/>
              <a:t>Formations sur les compétences d'analyse critique des contenus, notamment en matière de santé publique ou d'actualité.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CH" dirty="0"/>
              <a:t>Encourager l’utilisation de critères comme la date de publication, l'auteur, et la pertinence des sources d'information.</a:t>
            </a:r>
          </a:p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E28310-E0A2-4EAA-9B2B-E3EB0780CA9C}" type="slidenum">
              <a:rPr lang="fr-FR" smtClean="0"/>
              <a:pPr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51024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fr-CH" b="1" dirty="0"/>
              <a:t>Question 1</a:t>
            </a:r>
            <a:r>
              <a:rPr lang="fr-CH" dirty="0"/>
              <a:t> : </a:t>
            </a:r>
            <a:r>
              <a:rPr lang="fr-CH" i="1" dirty="0"/>
              <a:t>Quelles sont les principales préoccupations éthiques et légales liées à l’utilisation d’Internet et des réseaux sociaux au Tchad ?</a:t>
            </a:r>
            <a:endParaRPr lang="fr-CH" dirty="0"/>
          </a:p>
          <a:p>
            <a:r>
              <a:rPr lang="fr-CH" b="1" dirty="0"/>
              <a:t>Réponses attendues</a:t>
            </a:r>
            <a:r>
              <a:rPr lang="fr-CH" dirty="0"/>
              <a:t> 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CH" dirty="0"/>
              <a:t>Problèmes liés à la cyberintimidation, au harcèlement en ligne.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CH" dirty="0"/>
              <a:t>Manque de sensibilisation aux droits d'auteur et à la protection des données personnelles.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CH" dirty="0"/>
              <a:t>Confidentialité et respect de la vie privée souvent négligés dans les interactions numériques.</a:t>
            </a:r>
          </a:p>
          <a:p>
            <a:r>
              <a:rPr lang="fr-CH" b="1" dirty="0"/>
              <a:t>Question 2</a:t>
            </a:r>
            <a:r>
              <a:rPr lang="fr-CH" dirty="0"/>
              <a:t> : </a:t>
            </a:r>
            <a:r>
              <a:rPr lang="fr-CH" i="1" dirty="0"/>
              <a:t>Comment sensibiliser les jeunes Tchadiens à la protection de leur identité numérique ?</a:t>
            </a:r>
            <a:endParaRPr lang="fr-CH" dirty="0"/>
          </a:p>
          <a:p>
            <a:r>
              <a:rPr lang="fr-CH" b="1" dirty="0"/>
              <a:t>Réponses attendues</a:t>
            </a:r>
            <a:r>
              <a:rPr lang="fr-CH" dirty="0"/>
              <a:t> 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CH" dirty="0"/>
              <a:t>Campagnes de sensibilisation dans les écoles et sur les réseaux sociaux pour éduquer les jeunes sur la gestion de leur identité numérique.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CH" dirty="0"/>
              <a:t>Ateliers et formations pour enseigner la protection des informations personnelles en ligne.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CH" dirty="0"/>
              <a:t>Encourager une utilisation responsable des réseaux sociaux pour préserver leur réputation numérique.</a:t>
            </a:r>
          </a:p>
          <a:p>
            <a:r>
              <a:rPr lang="fr-CH" b="1" dirty="0"/>
              <a:t>Question 3</a:t>
            </a:r>
            <a:r>
              <a:rPr lang="fr-CH" dirty="0"/>
              <a:t> : </a:t>
            </a:r>
            <a:r>
              <a:rPr lang="fr-CH" i="1" dirty="0"/>
              <a:t>Quelles mesures peuvent être mises en place localement pour renforcer la protection des informations personnelles ?</a:t>
            </a:r>
            <a:endParaRPr lang="fr-CH" dirty="0"/>
          </a:p>
          <a:p>
            <a:r>
              <a:rPr lang="fr-CH" b="1" dirty="0"/>
              <a:t>Réponses attendues</a:t>
            </a:r>
            <a:r>
              <a:rPr lang="fr-CH" dirty="0"/>
              <a:t> 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CH" dirty="0"/>
              <a:t>Introduction de cours sur la citoyenneté numérique dans les écoles.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CH" dirty="0"/>
              <a:t>Adoption de politiques gouvernementales plus strictes sur la protection des données.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CH" dirty="0"/>
              <a:t>Sensibilisation des jeunes aux risques de partage excessif d’informations sur les réseaux sociaux.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E28310-E0A2-4EAA-9B2B-E3EB0780CA9C}" type="slidenum">
              <a:rPr lang="fr-FR" smtClean="0"/>
              <a:pPr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74624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CH" b="1" dirty="0"/>
              <a:t>Question 1</a:t>
            </a:r>
            <a:r>
              <a:rPr lang="fr-CH" dirty="0"/>
              <a:t> : </a:t>
            </a:r>
            <a:r>
              <a:rPr lang="fr-CH" i="1" dirty="0"/>
              <a:t>Quels sont les outils numériques de communication les plus utilisés par les jeunes Tchadiens ?</a:t>
            </a:r>
            <a:endParaRPr lang="fr-CH" dirty="0"/>
          </a:p>
          <a:p>
            <a:r>
              <a:rPr lang="fr-CH" b="1" dirty="0"/>
              <a:t>Réponses attendues</a:t>
            </a:r>
            <a:r>
              <a:rPr lang="fr-CH" dirty="0"/>
              <a:t> 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CH" dirty="0"/>
              <a:t>WhatsApp, Facebook et d'autres plateformes de messagerie pour la communication et le partage d'informations.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CH" dirty="0"/>
              <a:t>Outils comme Google Drive ou des plateformes locales pour la collaboration sur des projets scolaires ou communautaires.</a:t>
            </a:r>
          </a:p>
          <a:p>
            <a:r>
              <a:rPr lang="fr-CH" b="1" dirty="0"/>
              <a:t>Question 2</a:t>
            </a:r>
            <a:r>
              <a:rPr lang="fr-CH" dirty="0"/>
              <a:t> : </a:t>
            </a:r>
            <a:r>
              <a:rPr lang="fr-CH" i="1" dirty="0"/>
              <a:t>Comment la collaboration en ligne peut-elle être optimisée pour des projets locaux malgré les défis techniques ?</a:t>
            </a:r>
            <a:endParaRPr lang="fr-CH" dirty="0"/>
          </a:p>
          <a:p>
            <a:r>
              <a:rPr lang="fr-CH" b="1" dirty="0"/>
              <a:t>Réponses attendues</a:t>
            </a:r>
            <a:r>
              <a:rPr lang="fr-CH" dirty="0"/>
              <a:t> 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CH" dirty="0"/>
              <a:t>Utilisation de plateformes accessibles avec une connexion faible ou hors ligne (comme des applications légères).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CH" dirty="0"/>
              <a:t>Encourager la création de groupes de collaboration locaux avec un accès ponctuel à Internet dans les télécentres.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CH" dirty="0"/>
              <a:t>Développement d’initiatives locales pour faciliter le travail en équipe via des outils numériques adaptés à la réalité tchadienne.</a:t>
            </a:r>
          </a:p>
          <a:p>
            <a:r>
              <a:rPr lang="fr-CH" b="1" dirty="0"/>
              <a:t>Question 3</a:t>
            </a:r>
            <a:r>
              <a:rPr lang="fr-CH" dirty="0"/>
              <a:t> : </a:t>
            </a:r>
            <a:r>
              <a:rPr lang="fr-CH" i="1" dirty="0"/>
              <a:t>Comment encourager un comportement respectueux et productif lors de la collaboration en ligne au Tchad ?</a:t>
            </a:r>
            <a:endParaRPr lang="fr-CH" dirty="0"/>
          </a:p>
          <a:p>
            <a:r>
              <a:rPr lang="fr-CH" b="1" dirty="0"/>
              <a:t>Réponses attendues</a:t>
            </a:r>
            <a:r>
              <a:rPr lang="fr-CH" dirty="0"/>
              <a:t> 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CH" dirty="0"/>
              <a:t>Éducation sur l'étiquette numérique (« netiquette ») dès le plus jeune âge dans les écoles.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CH" dirty="0"/>
              <a:t>Promotion de valeurs de respect et d'ouverture dans les interactions en ligne, notamment dans les projets communautaires et scolaires.</a:t>
            </a:r>
          </a:p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E28310-E0A2-4EAA-9B2B-E3EB0780CA9C}" type="slidenum">
              <a:rPr lang="fr-FR" smtClean="0"/>
              <a:pPr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08981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fr-CH" b="1" dirty="0"/>
              <a:t>Question 1</a:t>
            </a:r>
            <a:r>
              <a:rPr lang="fr-CH" dirty="0"/>
              <a:t> : </a:t>
            </a:r>
            <a:r>
              <a:rPr lang="fr-CH" i="1" dirty="0"/>
              <a:t>Comment les ressources numériques peuvent-elles améliorer l'accès à l'éducation dans les zones rurales du Tchad ?</a:t>
            </a:r>
            <a:endParaRPr lang="fr-CH" dirty="0"/>
          </a:p>
          <a:p>
            <a:r>
              <a:rPr lang="fr-CH" b="1" dirty="0"/>
              <a:t>Réponses attendues</a:t>
            </a:r>
            <a:r>
              <a:rPr lang="fr-CH" dirty="0"/>
              <a:t> 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CH" dirty="0"/>
              <a:t>Utilisation de plateformes d'apprentissage à distance comme Khan </a:t>
            </a:r>
            <a:r>
              <a:rPr lang="fr-CH" dirty="0" err="1"/>
              <a:t>Academy</a:t>
            </a:r>
            <a:r>
              <a:rPr lang="fr-CH" dirty="0"/>
              <a:t>, accessibles même avec une connexion lente.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CH" dirty="0"/>
              <a:t>Création de centres d'apprentissage communautaires où les jeunes peuvent accéder à des ressources numériques hors ligne.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CH" dirty="0"/>
              <a:t>Mobilisation des ressources locales et des ONG pour distribuer des contenus éducatifs sur supports physiques (disques, clés USB).</a:t>
            </a:r>
          </a:p>
          <a:p>
            <a:r>
              <a:rPr lang="fr-CH" b="1" dirty="0"/>
              <a:t>Question 2</a:t>
            </a:r>
            <a:r>
              <a:rPr lang="fr-CH" dirty="0"/>
              <a:t> : </a:t>
            </a:r>
            <a:r>
              <a:rPr lang="fr-CH" i="1" dirty="0"/>
              <a:t>Quelles plateformes ou outils numériques pourraient être les plus efficaces pour favoriser l'apprentissage à distance au Tchad ?</a:t>
            </a:r>
            <a:endParaRPr lang="fr-CH" dirty="0"/>
          </a:p>
          <a:p>
            <a:r>
              <a:rPr lang="fr-CH" b="1" dirty="0"/>
              <a:t>Réponses attendues</a:t>
            </a:r>
            <a:r>
              <a:rPr lang="fr-CH" dirty="0"/>
              <a:t> 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CH" dirty="0"/>
              <a:t>Outils d'apprentissage mobile comme Moodle, accessible sur smartphones.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CH" dirty="0"/>
              <a:t>Utilisation des radios éducatives ou des podcasts pour enseigner dans les zones reculées avec peu d'accès à Internet.</a:t>
            </a:r>
          </a:p>
          <a:p>
            <a:r>
              <a:rPr lang="fr-CH" b="1" dirty="0"/>
              <a:t>Question 3</a:t>
            </a:r>
            <a:r>
              <a:rPr lang="fr-CH" dirty="0"/>
              <a:t> : </a:t>
            </a:r>
            <a:r>
              <a:rPr lang="fr-CH" i="1" dirty="0"/>
              <a:t>Comment les enseignants tchadiens peuvent-ils intégrer les outils numériques pour répondre aux besoins spécifiques des élèves ?</a:t>
            </a:r>
            <a:endParaRPr lang="fr-CH" dirty="0"/>
          </a:p>
          <a:p>
            <a:r>
              <a:rPr lang="fr-CH" b="1" dirty="0"/>
              <a:t>Réponses attendues</a:t>
            </a:r>
            <a:r>
              <a:rPr lang="fr-CH" dirty="0"/>
              <a:t> 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CH" dirty="0"/>
              <a:t>Former les enseignants à l’utilisation des outils numériques pour des classes interactives ou des suivis personnalisés.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CH" dirty="0"/>
              <a:t>Adapter les contenus numériques aux réalités locales et aux niveaux d’alphabétisation.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CH" dirty="0"/>
              <a:t>Utiliser les ressources numériques pour offrir des évaluations formatives adaptées aux besoins des élèves, même en contexte de connexion limitée.</a:t>
            </a:r>
          </a:p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E28310-E0A2-4EAA-9B2B-E3EB0780CA9C}" type="slidenum">
              <a:rPr lang="fr-FR" smtClean="0"/>
              <a:pPr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27298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869FA9-E41B-39D1-ACCA-D4229D421A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0BCD6D0B-4630-27C3-3D47-35353B9665C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9CE67A04-2924-8BF1-8708-28E6B71EAB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CH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96DBF5E-62F7-093F-CFBE-40D9D771E56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E28310-E0A2-4EAA-9B2B-E3EB0780CA9C}" type="slidenum">
              <a:rPr lang="fr-FR" smtClean="0"/>
              <a:pPr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0762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 userDrawn="1"/>
        </p:nvGrpSpPr>
        <p:grpSpPr>
          <a:xfrm>
            <a:off x="0" y="4515966"/>
            <a:ext cx="9144000" cy="627534"/>
            <a:chOff x="0" y="3723878"/>
            <a:chExt cx="9144000" cy="627534"/>
          </a:xfrm>
        </p:grpSpPr>
        <p:sp>
          <p:nvSpPr>
            <p:cNvPr id="3" name="Rectangle 2"/>
            <p:cNvSpPr/>
            <p:nvPr userDrawn="1"/>
          </p:nvSpPr>
          <p:spPr>
            <a:xfrm>
              <a:off x="0" y="3723878"/>
              <a:ext cx="9144000" cy="62753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26" name="Picture 2" descr="ttp://www.unige.ch/presse/charte/logos_unige/UNIGE/others/UNIGE_tout_blanc.gif"/>
            <p:cNvPicPr>
              <a:picLocks noChangeAspect="1" noChangeArrowheads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52320" y="3809634"/>
              <a:ext cx="1224136" cy="4411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2050" name="Picture 2" descr="ttp://tecfa.unige.ch/w/images/0/02/TECFAlogoColBlancNoText_792x325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657482"/>
            <a:ext cx="839525" cy="3445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itre 1"/>
          <p:cNvSpPr>
            <a:spLocks noGrp="1"/>
          </p:cNvSpPr>
          <p:nvPr>
            <p:ph type="title"/>
          </p:nvPr>
        </p:nvSpPr>
        <p:spPr>
          <a:xfrm>
            <a:off x="736346" y="1158479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fr-CH" dirty="0"/>
          </a:p>
        </p:txBody>
      </p:sp>
      <p:sp>
        <p:nvSpPr>
          <p:cNvPr id="10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0" i="0">
                <a:solidFill>
                  <a:schemeClr val="tx1">
                    <a:tint val="75000"/>
                  </a:schemeClr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00904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 sz="1600" b="0" i="0">
                <a:solidFill>
                  <a:schemeClr val="tx2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</a:lstStyle>
          <a:p>
            <a:endParaRPr lang="fr-CH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 sz="1600" b="0" i="0">
                <a:solidFill>
                  <a:schemeClr val="tx2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</a:lstStyle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 sz="1600" b="0" i="0">
                <a:solidFill>
                  <a:schemeClr val="tx2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</a:lstStyle>
          <a:p>
            <a:fld id="{2038AEF9-613E-4F50-AB3F-BF720E27A659}" type="slidenum">
              <a:rPr lang="fr-CH" smtClean="0"/>
              <a:pPr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0299104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566763"/>
          </a:xfrm>
          <a:prstGeom prst="rect">
            <a:avLst/>
          </a:prstGeom>
        </p:spPr>
        <p:txBody>
          <a:bodyPr anchor="t"/>
          <a:lstStyle>
            <a:lvl1pPr algn="l">
              <a:defRPr sz="1400" b="0" i="0">
                <a:solidFill>
                  <a:schemeClr val="tx2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fr-CH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 b="0" i="0">
                <a:latin typeface="Gill Sans Light" charset="0"/>
                <a:ea typeface="Gill Sans Light" charset="0"/>
                <a:cs typeface="Gill Sans Light" charset="0"/>
              </a:defRPr>
            </a:lvl1pPr>
            <a:lvl2pPr>
              <a:defRPr sz="2800" b="0" i="0">
                <a:latin typeface="Gill Sans Light" charset="0"/>
                <a:ea typeface="Gill Sans Light" charset="0"/>
                <a:cs typeface="Gill Sans Light" charset="0"/>
              </a:defRPr>
            </a:lvl2pPr>
            <a:lvl3pPr>
              <a:defRPr sz="2400" b="0" i="0">
                <a:latin typeface="Gill Sans Light" charset="0"/>
                <a:ea typeface="Gill Sans Light" charset="0"/>
                <a:cs typeface="Gill Sans Light" charset="0"/>
              </a:defRPr>
            </a:lvl3pPr>
            <a:lvl4pPr>
              <a:defRPr sz="2000" b="0" i="0">
                <a:latin typeface="Gill Sans Light" charset="0"/>
                <a:ea typeface="Gill Sans Light" charset="0"/>
                <a:cs typeface="Gill Sans Light" charset="0"/>
              </a:defRPr>
            </a:lvl4pPr>
            <a:lvl5pPr>
              <a:defRPr sz="2000" b="0" i="0">
                <a:latin typeface="Gill Sans Light" charset="0"/>
                <a:ea typeface="Gill Sans Light" charset="0"/>
                <a:cs typeface="Gill Sans Light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r-CH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1" y="944190"/>
            <a:ext cx="3008313" cy="365043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0" i="0">
                <a:latin typeface="Gill Sans" charset="0"/>
                <a:ea typeface="Gill Sans" charset="0"/>
                <a:cs typeface="Gill Sans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 sz="1600" b="0" i="0">
                <a:solidFill>
                  <a:schemeClr val="tx2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</a:lstStyle>
          <a:p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 sz="1600" b="0" i="0">
                <a:solidFill>
                  <a:schemeClr val="tx2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</a:lstStyle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 sz="1600" b="0" i="0">
                <a:solidFill>
                  <a:schemeClr val="tx2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</a:lstStyle>
          <a:p>
            <a:fld id="{2038AEF9-613E-4F50-AB3F-BF720E27A659}" type="slidenum">
              <a:rPr lang="fr-CH" smtClean="0"/>
              <a:pPr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6195699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1400" b="0" i="0">
                <a:solidFill>
                  <a:schemeClr val="tx2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</a:lstStyle>
          <a:p>
            <a:r>
              <a:rPr lang="en-US"/>
              <a:t>Click to edit Master title style</a:t>
            </a:r>
            <a:endParaRPr lang="fr-CH" dirty="0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picture to placeholder or click icon to add</a:t>
            </a:r>
            <a:endParaRPr lang="fr-CH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0" i="0">
                <a:latin typeface="Gill Sans Light" charset="0"/>
                <a:ea typeface="Gill Sans Light" charset="0"/>
                <a:cs typeface="Gill Sans Light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 sz="1600" b="0" i="0">
                <a:solidFill>
                  <a:schemeClr val="tx2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</a:lstStyle>
          <a:p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 sz="1600" b="0" i="0">
                <a:solidFill>
                  <a:schemeClr val="tx2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</a:lstStyle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 sz="1600" b="0" i="0">
                <a:solidFill>
                  <a:schemeClr val="tx2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</a:lstStyle>
          <a:p>
            <a:fld id="{2038AEF9-613E-4F50-AB3F-BF720E27A659}" type="slidenum">
              <a:rPr lang="fr-CH" smtClean="0"/>
              <a:pPr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4651271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5566"/>
            <a:ext cx="8229600" cy="3679057"/>
          </a:xfrm>
          <a:prstGeom prst="rect">
            <a:avLst/>
          </a:prstGeom>
        </p:spPr>
        <p:txBody>
          <a:bodyPr vert="eaVert"/>
          <a:lstStyle>
            <a:lvl1pPr>
              <a:defRPr b="0" i="0">
                <a:latin typeface="Gill Sans Light" charset="0"/>
                <a:ea typeface="Gill Sans Light" charset="0"/>
                <a:cs typeface="Gill Sans Light" charset="0"/>
              </a:defRPr>
            </a:lvl1pPr>
            <a:lvl2pPr>
              <a:defRPr b="0" i="0">
                <a:latin typeface="Gill Sans Light" charset="0"/>
                <a:ea typeface="Gill Sans Light" charset="0"/>
                <a:cs typeface="Gill Sans Light" charset="0"/>
              </a:defRPr>
            </a:lvl2pPr>
            <a:lvl3pPr>
              <a:defRPr b="0" i="0">
                <a:latin typeface="Gill Sans Light" charset="0"/>
                <a:ea typeface="Gill Sans Light" charset="0"/>
                <a:cs typeface="Gill Sans Light" charset="0"/>
              </a:defRPr>
            </a:lvl3pPr>
            <a:lvl4pPr>
              <a:defRPr b="0" i="0">
                <a:latin typeface="Gill Sans Light" charset="0"/>
                <a:ea typeface="Gill Sans Light" charset="0"/>
                <a:cs typeface="Gill Sans Light" charset="0"/>
              </a:defRPr>
            </a:lvl4pPr>
            <a:lvl5pPr>
              <a:defRPr b="0" i="0">
                <a:latin typeface="Gill Sans Light" charset="0"/>
                <a:ea typeface="Gill Sans Light" charset="0"/>
                <a:cs typeface="Gill Sans Light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r-CH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 sz="1600" b="0" i="0">
                <a:solidFill>
                  <a:schemeClr val="tx2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</a:lstStyle>
          <a:p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 sz="1600" b="0" i="0">
                <a:solidFill>
                  <a:schemeClr val="tx2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</a:lstStyle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 sz="1600" b="0" i="0">
                <a:solidFill>
                  <a:schemeClr val="tx2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</a:lstStyle>
          <a:p>
            <a:fld id="{2038AEF9-613E-4F50-AB3F-BF720E27A659}" type="slidenum">
              <a:rPr lang="fr-CH" smtClean="0"/>
              <a:pPr/>
              <a:t>‹N°›</a:t>
            </a:fld>
            <a:endParaRPr lang="fr-CH"/>
          </a:p>
        </p:txBody>
      </p:sp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565571"/>
          </a:xfrm>
          <a:prstGeom prst="rect">
            <a:avLst/>
          </a:prstGeom>
        </p:spPr>
        <p:txBody>
          <a:bodyPr/>
          <a:lstStyle>
            <a:lvl1pPr>
              <a:defRPr sz="1400" b="0" i="0">
                <a:solidFill>
                  <a:schemeClr val="tx2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18697827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956376" y="154781"/>
            <a:ext cx="730424" cy="3290888"/>
          </a:xfrm>
          <a:prstGeom prst="rect">
            <a:avLst/>
          </a:prstGeom>
        </p:spPr>
        <p:txBody>
          <a:bodyPr vert="eaVert"/>
          <a:lstStyle>
            <a:lvl1pPr>
              <a:defRPr sz="1400" b="0" i="0">
                <a:solidFill>
                  <a:schemeClr val="tx2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7355160" cy="3290888"/>
          </a:xfrm>
          <a:prstGeom prst="rect">
            <a:avLst/>
          </a:prstGeom>
        </p:spPr>
        <p:txBody>
          <a:bodyPr vert="eaVert"/>
          <a:lstStyle>
            <a:lvl1pPr>
              <a:defRPr b="0" i="0">
                <a:latin typeface="Gill Sans Light" charset="0"/>
                <a:ea typeface="Gill Sans Light" charset="0"/>
                <a:cs typeface="Gill Sans Light" charset="0"/>
              </a:defRPr>
            </a:lvl1pPr>
            <a:lvl2pPr>
              <a:defRPr b="0" i="0">
                <a:latin typeface="Gill Sans Light" charset="0"/>
                <a:ea typeface="Gill Sans Light" charset="0"/>
                <a:cs typeface="Gill Sans Light" charset="0"/>
              </a:defRPr>
            </a:lvl2pPr>
            <a:lvl3pPr>
              <a:defRPr b="0" i="0">
                <a:latin typeface="Gill Sans Light" charset="0"/>
                <a:ea typeface="Gill Sans Light" charset="0"/>
                <a:cs typeface="Gill Sans Light" charset="0"/>
              </a:defRPr>
            </a:lvl3pPr>
            <a:lvl4pPr>
              <a:defRPr b="0" i="0">
                <a:latin typeface="Gill Sans Light" charset="0"/>
                <a:ea typeface="Gill Sans Light" charset="0"/>
                <a:cs typeface="Gill Sans Light" charset="0"/>
              </a:defRPr>
            </a:lvl4pPr>
            <a:lvl5pPr>
              <a:defRPr b="0" i="0">
                <a:latin typeface="Gill Sans Light" charset="0"/>
                <a:ea typeface="Gill Sans Light" charset="0"/>
                <a:cs typeface="Gill Sans Light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 sz="1600" b="0" i="0">
                <a:solidFill>
                  <a:schemeClr val="tx2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</a:lstStyle>
          <a:p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 sz="1600" b="0" i="0">
                <a:solidFill>
                  <a:schemeClr val="tx2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</a:lstStyle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 sz="1600" b="0" i="0">
                <a:solidFill>
                  <a:schemeClr val="tx2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</a:lstStyle>
          <a:p>
            <a:fld id="{2038AEF9-613E-4F50-AB3F-BF720E27A659}" type="slidenum">
              <a:rPr lang="fr-CH" smtClean="0"/>
              <a:pPr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3389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 userDrawn="1"/>
        </p:nvGrpSpPr>
        <p:grpSpPr>
          <a:xfrm>
            <a:off x="0" y="4515966"/>
            <a:ext cx="9144000" cy="627534"/>
            <a:chOff x="0" y="3723878"/>
            <a:chExt cx="9144000" cy="627534"/>
          </a:xfrm>
        </p:grpSpPr>
        <p:sp>
          <p:nvSpPr>
            <p:cNvPr id="3" name="Rectangle 2"/>
            <p:cNvSpPr/>
            <p:nvPr userDrawn="1"/>
          </p:nvSpPr>
          <p:spPr>
            <a:xfrm>
              <a:off x="0" y="3723878"/>
              <a:ext cx="9144000" cy="627534"/>
            </a:xfrm>
            <a:prstGeom prst="rect">
              <a:avLst/>
            </a:prstGeom>
            <a:solidFill>
              <a:srgbClr val="00B1A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26" name="Picture 2" descr="ttp://www.unige.ch/presse/charte/logos_unige/UNIGE/others/UNIGE_tout_blanc.gif"/>
            <p:cNvPicPr>
              <a:picLocks noChangeAspect="1" noChangeArrowheads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52320" y="3809634"/>
              <a:ext cx="1224136" cy="4411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9" name="Picture 8" descr="ttp://tecfa.unige.ch/w/images/0/02/TECFAlogoColBlancNoText_792x325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6758" y="4686300"/>
            <a:ext cx="839525" cy="3445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 userDrawn="1"/>
        </p:nvSpPr>
        <p:spPr>
          <a:xfrm>
            <a:off x="466255" y="4653013"/>
            <a:ext cx="20162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FACULTÉ DE </a:t>
            </a:r>
            <a:r>
              <a:rPr lang="en-US" sz="800" b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PSYCHOLOGIE </a:t>
            </a:r>
          </a:p>
          <a:p>
            <a:r>
              <a:rPr lang="en-US" sz="800" b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ET DES SCIENCES DE L’EDUCATION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 flipV="1">
            <a:off x="2553905" y="4591306"/>
            <a:ext cx="0" cy="50072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re 1"/>
          <p:cNvSpPr>
            <a:spLocks noGrp="1"/>
          </p:cNvSpPr>
          <p:nvPr>
            <p:ph type="title"/>
          </p:nvPr>
        </p:nvSpPr>
        <p:spPr>
          <a:xfrm>
            <a:off x="722313" y="1158479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solidFill>
                  <a:srgbClr val="00B1AE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r-CH" dirty="0"/>
          </a:p>
        </p:txBody>
      </p:sp>
      <p:sp>
        <p:nvSpPr>
          <p:cNvPr id="1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0" i="0">
                <a:solidFill>
                  <a:schemeClr val="tx1">
                    <a:tint val="75000"/>
                  </a:schemeClr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64619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30852"/>
            <a:ext cx="9144000" cy="612648"/>
          </a:xfrm>
          <a:prstGeom prst="rect">
            <a:avLst/>
          </a:prstGeom>
        </p:spPr>
      </p:pic>
      <p:pic>
        <p:nvPicPr>
          <p:cNvPr id="7" name="Picture 6" descr="ttp://tecfa.unige.ch/w/images/0/02/TECFAlogoColBlancNoText_792x325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6758" y="4686300"/>
            <a:ext cx="839525" cy="3445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" name="Straight Connector 8"/>
          <p:cNvCxnSpPr/>
          <p:nvPr userDrawn="1"/>
        </p:nvCxnSpPr>
        <p:spPr>
          <a:xfrm flipV="1">
            <a:off x="2553905" y="4591306"/>
            <a:ext cx="0" cy="50072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re 1"/>
          <p:cNvSpPr>
            <a:spLocks noGrp="1"/>
          </p:cNvSpPr>
          <p:nvPr>
            <p:ph type="title"/>
          </p:nvPr>
        </p:nvSpPr>
        <p:spPr>
          <a:xfrm>
            <a:off x="722313" y="1158479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solidFill>
                  <a:srgbClr val="C5931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r-CH" dirty="0"/>
          </a:p>
        </p:txBody>
      </p:sp>
      <p:sp>
        <p:nvSpPr>
          <p:cNvPr id="11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0" i="0">
                <a:solidFill>
                  <a:schemeClr val="tx1">
                    <a:tint val="75000"/>
                  </a:schemeClr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Box 11"/>
          <p:cNvSpPr txBox="1"/>
          <p:nvPr userDrawn="1"/>
        </p:nvSpPr>
        <p:spPr>
          <a:xfrm>
            <a:off x="466255" y="4653013"/>
            <a:ext cx="20162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FACULTÉ DE </a:t>
            </a:r>
            <a:r>
              <a:rPr lang="en-US" sz="800" b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PSYCHOLOGIE </a:t>
            </a:r>
          </a:p>
          <a:p>
            <a:r>
              <a:rPr lang="en-US" sz="800" b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ET DES SCIENCES DE L’EDUCATION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30852"/>
            <a:ext cx="9144000" cy="612648"/>
          </a:xfrm>
          <a:prstGeom prst="rect">
            <a:avLst/>
          </a:prstGeom>
        </p:spPr>
      </p:pic>
      <p:sp>
        <p:nvSpPr>
          <p:cNvPr id="3" name="Titre 1"/>
          <p:cNvSpPr>
            <a:spLocks noGrp="1"/>
          </p:cNvSpPr>
          <p:nvPr>
            <p:ph type="title"/>
          </p:nvPr>
        </p:nvSpPr>
        <p:spPr>
          <a:xfrm>
            <a:off x="722313" y="1158479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solidFill>
                  <a:srgbClr val="CD136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r-CH" dirty="0"/>
          </a:p>
        </p:txBody>
      </p:sp>
      <p:sp>
        <p:nvSpPr>
          <p:cNvPr id="4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0" i="0">
                <a:solidFill>
                  <a:schemeClr val="tx1">
                    <a:tint val="75000"/>
                  </a:schemeClr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20252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565571"/>
          </a:xfrm>
          <a:prstGeom prst="rect">
            <a:avLst/>
          </a:prstGeom>
        </p:spPr>
        <p:txBody>
          <a:bodyPr/>
          <a:lstStyle>
            <a:lvl1pPr>
              <a:defRPr sz="1400" b="0" i="0">
                <a:solidFill>
                  <a:schemeClr val="tx2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fr-CH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915566"/>
            <a:ext cx="8229600" cy="3679057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Gill Sans Light" charset="0"/>
                <a:ea typeface="Gill Sans Light" charset="0"/>
                <a:cs typeface="Gill Sans Light" charset="0"/>
              </a:defRPr>
            </a:lvl1pPr>
            <a:lvl2pPr>
              <a:defRPr b="0" i="0">
                <a:latin typeface="Gill Sans Light" charset="0"/>
                <a:ea typeface="Gill Sans Light" charset="0"/>
                <a:cs typeface="Gill Sans Light" charset="0"/>
              </a:defRPr>
            </a:lvl2pPr>
            <a:lvl3pPr>
              <a:defRPr b="0" i="0">
                <a:latin typeface="Gill Sans Light" charset="0"/>
                <a:ea typeface="Gill Sans Light" charset="0"/>
                <a:cs typeface="Gill Sans Light" charset="0"/>
              </a:defRPr>
            </a:lvl3pPr>
            <a:lvl4pPr>
              <a:defRPr b="0" i="0">
                <a:latin typeface="Gill Sans Light" charset="0"/>
                <a:ea typeface="Gill Sans Light" charset="0"/>
                <a:cs typeface="Gill Sans Light" charset="0"/>
              </a:defRPr>
            </a:lvl4pPr>
            <a:lvl5pPr>
              <a:defRPr b="0" i="0">
                <a:latin typeface="Gill Sans Light" charset="0"/>
                <a:ea typeface="Gill Sans Light" charset="0"/>
                <a:cs typeface="Gill Sans Light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r-CH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 sz="1600" b="0" i="0">
                <a:solidFill>
                  <a:schemeClr val="tx2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</a:lstStyle>
          <a:p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 sz="1600" b="0" i="0">
                <a:solidFill>
                  <a:schemeClr val="tx2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</a:lstStyle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 sz="1600" b="0" i="0">
                <a:solidFill>
                  <a:schemeClr val="tx2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</a:lstStyle>
          <a:p>
            <a:fld id="{2038AEF9-613E-4F50-AB3F-BF720E27A659}" type="slidenum">
              <a:rPr lang="fr-CH" smtClean="0"/>
              <a:pPr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355523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2800" b="1" i="0" cap="all">
                <a:solidFill>
                  <a:schemeClr val="accent1"/>
                </a:solidFill>
                <a:latin typeface="Gill Sans SemiBold" charset="0"/>
                <a:ea typeface="Gill Sans SemiBold" charset="0"/>
                <a:cs typeface="Gill Sans SemiBold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fr-CH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0" i="0">
                <a:solidFill>
                  <a:schemeClr val="tx2"/>
                </a:solidFill>
                <a:latin typeface="Gill Sans" charset="0"/>
                <a:ea typeface="Gill Sans" charset="0"/>
                <a:cs typeface="Gill Sans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 sz="1600" b="0" i="0">
                <a:solidFill>
                  <a:schemeClr val="tx2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</a:lstStyle>
          <a:p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 sz="1600" b="0" i="0">
                <a:solidFill>
                  <a:schemeClr val="tx2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</a:lstStyle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 sz="1600" b="0" i="0">
                <a:solidFill>
                  <a:schemeClr val="tx2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</a:lstStyle>
          <a:p>
            <a:fld id="{2038AEF9-613E-4F50-AB3F-BF720E27A659}" type="slidenum">
              <a:rPr lang="fr-CH" smtClean="0"/>
              <a:pPr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171043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 b="0" i="0">
                <a:latin typeface="Gill Sans Light" charset="0"/>
                <a:ea typeface="Gill Sans Light" charset="0"/>
                <a:cs typeface="Gill Sans Light" charset="0"/>
              </a:defRPr>
            </a:lvl1pPr>
            <a:lvl2pPr>
              <a:defRPr sz="2400" b="0" i="0">
                <a:latin typeface="Gill Sans Light" charset="0"/>
                <a:ea typeface="Gill Sans Light" charset="0"/>
                <a:cs typeface="Gill Sans Light" charset="0"/>
              </a:defRPr>
            </a:lvl2pPr>
            <a:lvl3pPr>
              <a:defRPr sz="2000" b="0" i="0">
                <a:latin typeface="Gill Sans Light" charset="0"/>
                <a:ea typeface="Gill Sans Light" charset="0"/>
                <a:cs typeface="Gill Sans Light" charset="0"/>
              </a:defRPr>
            </a:lvl3pPr>
            <a:lvl4pPr>
              <a:defRPr sz="1800" b="0" i="0">
                <a:latin typeface="Gill Sans Light" charset="0"/>
                <a:ea typeface="Gill Sans Light" charset="0"/>
                <a:cs typeface="Gill Sans Light" charset="0"/>
              </a:defRPr>
            </a:lvl4pPr>
            <a:lvl5pPr>
              <a:defRPr sz="1800" b="0" i="0">
                <a:latin typeface="Gill Sans Light" charset="0"/>
                <a:ea typeface="Gill Sans Light" charset="0"/>
                <a:cs typeface="Gill Sans Light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r-CH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 b="0" i="0">
                <a:latin typeface="Gill Sans Light" charset="0"/>
                <a:ea typeface="Gill Sans Light" charset="0"/>
                <a:cs typeface="Gill Sans Light" charset="0"/>
              </a:defRPr>
            </a:lvl1pPr>
            <a:lvl2pPr>
              <a:defRPr sz="2400" b="0" i="0">
                <a:latin typeface="Gill Sans Light" charset="0"/>
                <a:ea typeface="Gill Sans Light" charset="0"/>
                <a:cs typeface="Gill Sans Light" charset="0"/>
              </a:defRPr>
            </a:lvl2pPr>
            <a:lvl3pPr>
              <a:defRPr sz="2000" b="0" i="0">
                <a:latin typeface="Gill Sans Light" charset="0"/>
                <a:ea typeface="Gill Sans Light" charset="0"/>
                <a:cs typeface="Gill Sans Light" charset="0"/>
              </a:defRPr>
            </a:lvl3pPr>
            <a:lvl4pPr>
              <a:defRPr sz="1800" b="0" i="0">
                <a:latin typeface="Gill Sans Light" charset="0"/>
                <a:ea typeface="Gill Sans Light" charset="0"/>
                <a:cs typeface="Gill Sans Light" charset="0"/>
              </a:defRPr>
            </a:lvl4pPr>
            <a:lvl5pPr>
              <a:defRPr sz="1800" b="0" i="0">
                <a:latin typeface="Gill Sans Light" charset="0"/>
                <a:ea typeface="Gill Sans Light" charset="0"/>
                <a:cs typeface="Gill Sans Light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 sz="1600" b="0" i="0">
                <a:solidFill>
                  <a:schemeClr val="tx2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</a:lstStyle>
          <a:p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 sz="1600" b="0" i="0">
                <a:solidFill>
                  <a:schemeClr val="tx2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</a:lstStyle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 sz="1600" b="0" i="0">
                <a:solidFill>
                  <a:schemeClr val="tx2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</a:lstStyle>
          <a:p>
            <a:fld id="{2038AEF9-613E-4F50-AB3F-BF720E27A659}" type="slidenum">
              <a:rPr lang="fr-CH" smtClean="0"/>
              <a:pPr/>
              <a:t>‹N°›</a:t>
            </a:fld>
            <a:endParaRPr lang="fr-CH"/>
          </a:p>
        </p:txBody>
      </p:sp>
      <p:sp>
        <p:nvSpPr>
          <p:cNvPr id="8" name="Titr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565571"/>
          </a:xfrm>
          <a:prstGeom prst="rect">
            <a:avLst/>
          </a:prstGeom>
        </p:spPr>
        <p:txBody>
          <a:bodyPr/>
          <a:lstStyle>
            <a:lvl1pPr>
              <a:defRPr sz="1400" b="0" i="0">
                <a:solidFill>
                  <a:schemeClr val="tx2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2741483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867792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0" i="0">
                <a:latin typeface="Gill Sans" charset="0"/>
                <a:ea typeface="Gill Sans" charset="0"/>
                <a:cs typeface="Gill Sans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1443856"/>
            <a:ext cx="4040188" cy="3150766"/>
          </a:xfrm>
          <a:prstGeom prst="rect">
            <a:avLst/>
          </a:prstGeom>
        </p:spPr>
        <p:txBody>
          <a:bodyPr/>
          <a:lstStyle>
            <a:lvl1pPr>
              <a:defRPr sz="2400" b="0" i="0">
                <a:latin typeface="Gill Sans Light" charset="0"/>
                <a:ea typeface="Gill Sans Light" charset="0"/>
                <a:cs typeface="Gill Sans Light" charset="0"/>
              </a:defRPr>
            </a:lvl1pPr>
            <a:lvl2pPr>
              <a:defRPr sz="2000" b="0" i="0">
                <a:latin typeface="Gill Sans Light" charset="0"/>
                <a:ea typeface="Gill Sans Light" charset="0"/>
                <a:cs typeface="Gill Sans Light" charset="0"/>
              </a:defRPr>
            </a:lvl2pPr>
            <a:lvl3pPr>
              <a:defRPr sz="1800" b="0" i="0">
                <a:latin typeface="Gill Sans Light" charset="0"/>
                <a:ea typeface="Gill Sans Light" charset="0"/>
                <a:cs typeface="Gill Sans Light" charset="0"/>
              </a:defRPr>
            </a:lvl3pPr>
            <a:lvl4pPr>
              <a:defRPr sz="1600" b="0" i="0">
                <a:latin typeface="Gill Sans Light" charset="0"/>
                <a:ea typeface="Gill Sans Light" charset="0"/>
                <a:cs typeface="Gill Sans Light" charset="0"/>
              </a:defRPr>
            </a:lvl4pPr>
            <a:lvl5pPr>
              <a:defRPr sz="1600" b="0" i="0">
                <a:latin typeface="Gill Sans Light" charset="0"/>
                <a:ea typeface="Gill Sans Light" charset="0"/>
                <a:cs typeface="Gill Sans Light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6" y="867792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0" i="0">
                <a:latin typeface="Gill Sans" charset="0"/>
                <a:ea typeface="Gill Sans" charset="0"/>
                <a:cs typeface="Gill Sans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6" y="1443856"/>
            <a:ext cx="4041775" cy="3150766"/>
          </a:xfrm>
          <a:prstGeom prst="rect">
            <a:avLst/>
          </a:prstGeom>
        </p:spPr>
        <p:txBody>
          <a:bodyPr/>
          <a:lstStyle>
            <a:lvl1pPr>
              <a:defRPr sz="2400" b="0" i="0">
                <a:latin typeface="Gill Sans Light" charset="0"/>
                <a:ea typeface="Gill Sans Light" charset="0"/>
                <a:cs typeface="Gill Sans Light" charset="0"/>
              </a:defRPr>
            </a:lvl1pPr>
            <a:lvl2pPr>
              <a:defRPr sz="2000" b="0" i="0">
                <a:latin typeface="Gill Sans Light" charset="0"/>
                <a:ea typeface="Gill Sans Light" charset="0"/>
                <a:cs typeface="Gill Sans Light" charset="0"/>
              </a:defRPr>
            </a:lvl2pPr>
            <a:lvl3pPr>
              <a:defRPr sz="1800" b="0" i="0">
                <a:latin typeface="Gill Sans Light" charset="0"/>
                <a:ea typeface="Gill Sans Light" charset="0"/>
                <a:cs typeface="Gill Sans Light" charset="0"/>
              </a:defRPr>
            </a:lvl3pPr>
            <a:lvl4pPr>
              <a:defRPr sz="1600" b="0" i="0">
                <a:latin typeface="Gill Sans Light" charset="0"/>
                <a:ea typeface="Gill Sans Light" charset="0"/>
                <a:cs typeface="Gill Sans Light" charset="0"/>
              </a:defRPr>
            </a:lvl4pPr>
            <a:lvl5pPr>
              <a:defRPr sz="1600" b="0" i="0">
                <a:latin typeface="Gill Sans Light" charset="0"/>
                <a:ea typeface="Gill Sans Light" charset="0"/>
                <a:cs typeface="Gill Sans Light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 sz="1600" b="0" i="0">
                <a:solidFill>
                  <a:schemeClr val="tx2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</a:lstStyle>
          <a:p>
            <a:endParaRPr lang="fr-CH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 sz="1600" b="0" i="0">
                <a:solidFill>
                  <a:schemeClr val="tx2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</a:lstStyle>
          <a:p>
            <a:endParaRPr lang="fr-CH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 sz="1600" b="0" i="0">
                <a:solidFill>
                  <a:schemeClr val="tx2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</a:lstStyle>
          <a:p>
            <a:fld id="{2038AEF9-613E-4F50-AB3F-BF720E27A659}" type="slidenum">
              <a:rPr lang="fr-CH" smtClean="0"/>
              <a:pPr/>
              <a:t>‹N°›</a:t>
            </a:fld>
            <a:endParaRPr lang="fr-CH"/>
          </a:p>
        </p:txBody>
      </p:sp>
      <p:sp>
        <p:nvSpPr>
          <p:cNvPr id="10" name="Titr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565571"/>
          </a:xfrm>
          <a:prstGeom prst="rect">
            <a:avLst/>
          </a:prstGeom>
        </p:spPr>
        <p:txBody>
          <a:bodyPr/>
          <a:lstStyle>
            <a:lvl1pPr>
              <a:defRPr sz="1400" b="0" i="0">
                <a:solidFill>
                  <a:schemeClr val="tx2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1306118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 sz="1600" b="0" i="0">
                <a:solidFill>
                  <a:schemeClr val="tx2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</a:lstStyle>
          <a:p>
            <a:endParaRPr lang="fr-CH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 sz="1600" b="0" i="0">
                <a:solidFill>
                  <a:schemeClr val="tx2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</a:lstStyle>
          <a:p>
            <a:endParaRPr lang="fr-CH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 sz="1600" b="0" i="0">
                <a:solidFill>
                  <a:schemeClr val="tx2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</a:lstStyle>
          <a:p>
            <a:fld id="{2038AEF9-613E-4F50-AB3F-BF720E27A659}" type="slidenum">
              <a:rPr lang="fr-CH" smtClean="0"/>
              <a:pPr/>
              <a:t>‹N°›</a:t>
            </a:fld>
            <a:endParaRPr lang="fr-CH"/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565571"/>
          </a:xfrm>
          <a:prstGeom prst="rect">
            <a:avLst/>
          </a:prstGeom>
        </p:spPr>
        <p:txBody>
          <a:bodyPr/>
          <a:lstStyle>
            <a:lvl1pPr>
              <a:defRPr sz="1400" b="0" i="0">
                <a:solidFill>
                  <a:schemeClr val="tx2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1404040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50729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7" r:id="rId2"/>
    <p:sldLayoutId id="2147483666" r:id="rId3"/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-sa/4.0/" TargetMode="External"/><Relationship Id="rId2" Type="http://schemas.openxmlformats.org/officeDocument/2006/relationships/hyperlink" Target="https://edutechwiki.unige.ch/fr/Formation-Tchad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7" Type="http://schemas.openxmlformats.org/officeDocument/2006/relationships/hyperlink" Target="https://pix.fr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Relationship Id="rId6" Type="http://schemas.openxmlformats.org/officeDocument/2006/relationships/hyperlink" Target="https://europa.eu/europass/digitalskills/screen/home?lang=fr&amp;referrer=epass&amp;route=%2Ffr" TargetMode="External"/><Relationship Id="rId5" Type="http://schemas.openxmlformats.org/officeDocument/2006/relationships/hyperlink" Target="https://digital-competence.eu/dc-fr/fr/" TargetMode="External"/><Relationship Id="rId4" Type="http://schemas.openxmlformats.org/officeDocument/2006/relationships/hyperlink" Target="https://competencenumerique.ca/" TargetMode="Externa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0.xml"/><Relationship Id="rId4" Type="http://schemas.openxmlformats.org/officeDocument/2006/relationships/hyperlink" Target="https://annuel2.framapad.org/p/module2_ue1_objectif4-aax3?lang=fr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0.xml"/><Relationship Id="rId4" Type="http://schemas.openxmlformats.org/officeDocument/2006/relationships/hyperlink" Target="https://recit.qc.ca/nouvelle/cadre-de-reference-de-la-competence-numerique/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4013" y="845299"/>
            <a:ext cx="6715974" cy="1021556"/>
          </a:xfrm>
        </p:spPr>
        <p:txBody>
          <a:bodyPr>
            <a:noAutofit/>
          </a:bodyPr>
          <a:lstStyle/>
          <a:p>
            <a:pPr algn="ctr"/>
            <a:r>
              <a:rPr lang="fr-CH" sz="2800" cap="none" dirty="0">
                <a:solidFill>
                  <a:schemeClr val="accent6"/>
                </a:solidFill>
                <a:latin typeface="Berlin Sans FB Demi" panose="020E0802020502020306" pitchFamily="34" charset="0"/>
                <a:cs typeface="Arial" panose="020B0604020202020204" pitchFamily="34" charset="0"/>
              </a:rPr>
              <a:t>UE1 : Introduction à l’ingénierie de formation numérique</a:t>
            </a:r>
            <a:endParaRPr lang="fr-FR" sz="2800" cap="none" dirty="0">
              <a:solidFill>
                <a:schemeClr val="accent6"/>
              </a:solidFill>
              <a:latin typeface="Berlin Sans FB Demi" panose="020E0802020502020306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386532"/>
            <a:ext cx="7772400" cy="648072"/>
          </a:xfrm>
        </p:spPr>
        <p:txBody>
          <a:bodyPr/>
          <a:lstStyle/>
          <a:p>
            <a:pPr algn="ctr"/>
            <a:r>
              <a:rPr lang="fr-CH" sz="2400" dirty="0">
                <a:solidFill>
                  <a:schemeClr val="tx1"/>
                </a:solidFill>
                <a:latin typeface="Berlin Sans FB" panose="020E0602020502020306" pitchFamily="34" charset="0"/>
                <a:ea typeface="Gill Sans" charset="0"/>
                <a:cs typeface="Gill Sans" charset="0"/>
              </a:rPr>
              <a:t>Objectif 4 : Identifier les compétences de littératie numérique et du 21e siècle</a:t>
            </a:r>
          </a:p>
        </p:txBody>
      </p:sp>
      <p:sp>
        <p:nvSpPr>
          <p:cNvPr id="4" name="Rectangle 3"/>
          <p:cNvSpPr/>
          <p:nvPr/>
        </p:nvSpPr>
        <p:spPr>
          <a:xfrm>
            <a:off x="1828855" y="3291830"/>
            <a:ext cx="548629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CH" dirty="0">
                <a:latin typeface="Berlin Sans FB" panose="020E0602020502020306" pitchFamily="34" charset="0"/>
              </a:rPr>
              <a:t>Présentation</a:t>
            </a:r>
          </a:p>
          <a:p>
            <a:pPr algn="ctr"/>
            <a:r>
              <a:rPr lang="fr-CH" dirty="0">
                <a:latin typeface="Berlin Sans FB" panose="020E0602020502020306" pitchFamily="34" charset="0"/>
              </a:rPr>
              <a:t> </a:t>
            </a:r>
          </a:p>
          <a:p>
            <a:pPr algn="ctr"/>
            <a:r>
              <a:rPr lang="fr-CH" baseline="30000" dirty="0">
                <a:solidFill>
                  <a:schemeClr val="tx2"/>
                </a:solidFill>
                <a:latin typeface="Berlin Sans FB" panose="020E0602020502020306" pitchFamily="34" charset="0"/>
              </a:rPr>
              <a:t>Yannick Nleme Ze</a:t>
            </a:r>
          </a:p>
          <a:p>
            <a:pPr algn="ctr"/>
            <a:r>
              <a:rPr lang="fr-CH" baseline="30000" dirty="0">
                <a:solidFill>
                  <a:schemeClr val="tx2"/>
                </a:solidFill>
                <a:latin typeface="Berlin Sans FB" panose="020E0602020502020306" pitchFamily="34" charset="0"/>
              </a:rPr>
              <a:t>04.11.2024</a:t>
            </a:r>
          </a:p>
          <a:p>
            <a:pPr algn="ctr"/>
            <a:r>
              <a:rPr lang="fr-CH" baseline="30000" dirty="0" err="1">
                <a:solidFill>
                  <a:schemeClr val="tx2"/>
                </a:solidFill>
                <a:latin typeface="Berlin Sans FB" panose="020E0602020502020306" pitchFamily="34" charset="0"/>
                <a:hlinkClick r:id="rId2"/>
              </a:rPr>
              <a:t>EduNumCT</a:t>
            </a:r>
            <a:endParaRPr lang="fr-CH" baseline="30000" dirty="0">
              <a:solidFill>
                <a:schemeClr val="tx2"/>
              </a:solidFill>
              <a:latin typeface="Berlin Sans FB" panose="020E0602020502020306" pitchFamily="34" charset="0"/>
            </a:endParaRPr>
          </a:p>
        </p:txBody>
      </p:sp>
      <p:pic>
        <p:nvPicPr>
          <p:cNvPr id="5" name="Graphique 4">
            <a:hlinkClick r:id="rId3"/>
            <a:extLst>
              <a:ext uri="{FF2B5EF4-FFF2-40B4-BE49-F238E27FC236}">
                <a16:creationId xmlns:a16="http://schemas.microsoft.com/office/drawing/2014/main" id="{F76673A2-5F64-452F-B92A-70CF57B7338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730890" y="4221937"/>
            <a:ext cx="761135" cy="266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99665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2038AEF9-613E-4F50-AB3F-BF720E27A659}" type="slidenum">
              <a:rPr lang="fr-FR" smtClean="0"/>
              <a:pPr algn="r"/>
              <a:t>10</a:t>
            </a:fld>
            <a:endParaRPr lang="fr-FR" dirty="0"/>
          </a:p>
        </p:txBody>
      </p:sp>
      <p:pic>
        <p:nvPicPr>
          <p:cNvPr id="4" name="Picture 2" descr="RÃ©sultat de recherche d'images pour &quot;logo tecfa&quot;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711452"/>
            <a:ext cx="432048" cy="432048"/>
          </a:xfrm>
          <a:prstGeom prst="rect">
            <a:avLst/>
          </a:prstGeom>
          <a:noFill/>
        </p:spPr>
      </p:pic>
      <p:sp>
        <p:nvSpPr>
          <p:cNvPr id="36" name="제목 3">
            <a:extLst>
              <a:ext uri="{FF2B5EF4-FFF2-40B4-BE49-F238E27FC236}">
                <a16:creationId xmlns:a16="http://schemas.microsoft.com/office/drawing/2014/main" id="{0C7B140C-4A13-4136-AB20-68851F665BEA}"/>
              </a:ext>
            </a:extLst>
          </p:cNvPr>
          <p:cNvSpPr txBox="1">
            <a:spLocks/>
          </p:cNvSpPr>
          <p:nvPr/>
        </p:nvSpPr>
        <p:spPr>
          <a:xfrm>
            <a:off x="2915816" y="208300"/>
            <a:ext cx="5770984" cy="631102"/>
          </a:xfrm>
          <a:prstGeom prst="rect">
            <a:avLst/>
          </a:prstGeom>
        </p:spPr>
        <p:txBody>
          <a:bodyPr lIns="68580" tIns="34290" rIns="68580" bIns="34290" anchor="ctr"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r-CH" altLang="ko-KR" sz="2800" dirty="0">
                <a:solidFill>
                  <a:schemeClr val="accent6"/>
                </a:solidFill>
                <a:latin typeface="Berlin Sans FB Demi" panose="020E0802020502020306" pitchFamily="34" charset="0"/>
              </a:rPr>
              <a:t>La citoyenneté numérique …</a:t>
            </a:r>
            <a:endParaRPr lang="fr-FR" altLang="ko-KR" sz="2800" dirty="0">
              <a:solidFill>
                <a:schemeClr val="accent6"/>
              </a:solidFill>
              <a:latin typeface="Berlin Sans FB Demi" panose="020E0802020502020306" pitchFamily="34" charset="0"/>
            </a:endParaRPr>
          </a:p>
        </p:txBody>
      </p:sp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C0C68CF9-725A-4F50-B7E7-05B44CE2A660}"/>
              </a:ext>
            </a:extLst>
          </p:cNvPr>
          <p:cNvGraphicFramePr>
            <a:graphicFrameLocks noGrp="1"/>
          </p:cNvGraphicFramePr>
          <p:nvPr/>
        </p:nvGraphicFramePr>
        <p:xfrm>
          <a:off x="1763688" y="993510"/>
          <a:ext cx="6480720" cy="3600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480720">
                  <a:extLst>
                    <a:ext uri="{9D8B030D-6E8A-4147-A177-3AD203B41FA5}">
                      <a16:colId xmlns:a16="http://schemas.microsoft.com/office/drawing/2014/main" val="1195989530"/>
                    </a:ext>
                  </a:extLst>
                </a:gridCol>
              </a:tblGrid>
              <a:tr h="36004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fr-CH" sz="1600" b="0" kern="0" dirty="0">
                          <a:solidFill>
                            <a:schemeClr val="tx1"/>
                          </a:solidFill>
                          <a:latin typeface="Berlin Sans FB" panose="020E0602020502020306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L'individu doit adopter un comportement éthique et responsable en ligne</a:t>
                      </a:r>
                      <a:endParaRPr lang="fr-CH" sz="1600" b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3586121"/>
                  </a:ext>
                </a:extLst>
              </a:tr>
            </a:tbl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9537C6DD-84CA-45CB-977B-F91D8F6DAB97}"/>
              </a:ext>
            </a:extLst>
          </p:cNvPr>
          <p:cNvSpPr/>
          <p:nvPr/>
        </p:nvSpPr>
        <p:spPr>
          <a:xfrm>
            <a:off x="432048" y="4727421"/>
            <a:ext cx="806489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fr-CH" sz="1000" dirty="0">
                <a:latin typeface="Tw Cen MT" panose="020B0602020104020603" pitchFamily="34" charset="0"/>
                <a:ea typeface="Arial" panose="020B0604020202020204" pitchFamily="34" charset="0"/>
                <a:cs typeface="Arial" panose="020B0604020202020204" pitchFamily="34" charset="0"/>
              </a:rPr>
              <a:t>Tremblay, C. et </a:t>
            </a:r>
            <a:r>
              <a:rPr lang="fr-CH" sz="1000" dirty="0" err="1">
                <a:latin typeface="Tw Cen MT" panose="020B0602020104020603" pitchFamily="34" charset="0"/>
                <a:ea typeface="Arial" panose="020B0604020202020204" pitchFamily="34" charset="0"/>
                <a:cs typeface="Arial" panose="020B0604020202020204" pitchFamily="34" charset="0"/>
              </a:rPr>
              <a:t>Poellhuber</a:t>
            </a:r>
            <a:r>
              <a:rPr lang="fr-CH" sz="1000" dirty="0">
                <a:latin typeface="Tw Cen MT" panose="020B0602020104020603" pitchFamily="34" charset="0"/>
                <a:ea typeface="Arial" panose="020B0604020202020204" pitchFamily="34" charset="0"/>
                <a:cs typeface="Arial" panose="020B0604020202020204" pitchFamily="34" charset="0"/>
              </a:rPr>
              <a:t>, B. (2022). Analyse qualitative de référentiels de compétences du XXIe siècle, numériques et informationnelles : tendances mondiales observées. </a:t>
            </a:r>
            <a:r>
              <a:rPr lang="fr-CH" sz="1000" i="1" dirty="0">
                <a:latin typeface="Tw Cen MT" panose="020B0602020104020603" pitchFamily="34" charset="0"/>
                <a:ea typeface="Arial" panose="020B0604020202020204" pitchFamily="34" charset="0"/>
                <a:cs typeface="Arial" panose="020B0604020202020204" pitchFamily="34" charset="0"/>
              </a:rPr>
              <a:t>Formation et profession, 30 </a:t>
            </a:r>
            <a:r>
              <a:rPr lang="fr-CH" sz="1000" dirty="0">
                <a:latin typeface="Tw Cen MT" panose="020B0602020104020603" pitchFamily="34" charset="0"/>
                <a:ea typeface="Arial" panose="020B0604020202020204" pitchFamily="34" charset="0"/>
                <a:cs typeface="Arial" panose="020B0604020202020204" pitchFamily="34" charset="0"/>
              </a:rPr>
              <a:t>(2). http://dx.doi.org/10.18162/fp.2022.648.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5BCA1815-CADB-4CCE-B037-E6C2AB54F0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9632" y="1856408"/>
            <a:ext cx="6912768" cy="22686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5750" lvl="0" indent="-28575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CH" sz="1600" b="1" dirty="0">
                <a:latin typeface="Tw Cen MT" panose="020B0602020104020603" pitchFamily="34" charset="0"/>
              </a:rPr>
              <a:t>Question 1</a:t>
            </a:r>
            <a:r>
              <a:rPr lang="fr-CH" sz="1600" dirty="0">
                <a:latin typeface="Tw Cen MT" panose="020B0602020104020603" pitchFamily="34" charset="0"/>
              </a:rPr>
              <a:t> : Quelles sont les principales préoccupations éthiques et légales liées à l’utilisation d’Internet et des réseaux sociaux au Tchad ?</a:t>
            </a:r>
          </a:p>
          <a:p>
            <a:pPr marL="285750" lvl="0" indent="-28575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CH" sz="1600" b="1" dirty="0">
                <a:latin typeface="Tw Cen MT" panose="020B0602020104020603" pitchFamily="34" charset="0"/>
              </a:rPr>
              <a:t>Question 2</a:t>
            </a:r>
            <a:r>
              <a:rPr lang="fr-CH" sz="1600" dirty="0">
                <a:latin typeface="Tw Cen MT" panose="020B0602020104020603" pitchFamily="34" charset="0"/>
              </a:rPr>
              <a:t> : Comment sensibiliser les jeunes Tchadiens à la protection de leur identité numérique ?</a:t>
            </a:r>
          </a:p>
          <a:p>
            <a:pPr marL="285750" lvl="0" indent="-28575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CH" sz="1600" b="1" dirty="0">
                <a:latin typeface="Tw Cen MT" panose="020B0602020104020603" pitchFamily="34" charset="0"/>
              </a:rPr>
              <a:t>Question 3</a:t>
            </a:r>
            <a:r>
              <a:rPr lang="fr-CH" sz="1600" dirty="0">
                <a:latin typeface="Tw Cen MT" panose="020B0602020104020603" pitchFamily="34" charset="0"/>
              </a:rPr>
              <a:t> : Quelles mesures peuvent être mises en place localement pour renforcer la protection des informations personnelles ?</a:t>
            </a:r>
            <a:endParaRPr kumimoji="0" lang="fr-FR" altLang="fr-FR" sz="16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7894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2038AEF9-613E-4F50-AB3F-BF720E27A659}" type="slidenum">
              <a:rPr lang="fr-FR" smtClean="0"/>
              <a:pPr algn="r"/>
              <a:t>11</a:t>
            </a:fld>
            <a:endParaRPr lang="fr-FR" dirty="0"/>
          </a:p>
        </p:txBody>
      </p:sp>
      <p:pic>
        <p:nvPicPr>
          <p:cNvPr id="4" name="Picture 2" descr="RÃ©sultat de recherche d'images pour &quot;logo tecfa&quot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711452"/>
            <a:ext cx="432048" cy="432048"/>
          </a:xfrm>
          <a:prstGeom prst="rect">
            <a:avLst/>
          </a:prstGeom>
          <a:noFill/>
        </p:spPr>
      </p:pic>
      <p:sp>
        <p:nvSpPr>
          <p:cNvPr id="36" name="제목 3">
            <a:extLst>
              <a:ext uri="{FF2B5EF4-FFF2-40B4-BE49-F238E27FC236}">
                <a16:creationId xmlns:a16="http://schemas.microsoft.com/office/drawing/2014/main" id="{0C7B140C-4A13-4136-AB20-68851F665BEA}"/>
              </a:ext>
            </a:extLst>
          </p:cNvPr>
          <p:cNvSpPr txBox="1">
            <a:spLocks/>
          </p:cNvSpPr>
          <p:nvPr/>
        </p:nvSpPr>
        <p:spPr>
          <a:xfrm>
            <a:off x="2915816" y="208300"/>
            <a:ext cx="5770984" cy="631102"/>
          </a:xfrm>
          <a:prstGeom prst="rect">
            <a:avLst/>
          </a:prstGeom>
        </p:spPr>
        <p:txBody>
          <a:bodyPr lIns="68580" tIns="34290" rIns="68580" bIns="34290" anchor="ctr"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r-CH" altLang="ko-KR" sz="2800" dirty="0">
                <a:solidFill>
                  <a:schemeClr val="accent6"/>
                </a:solidFill>
                <a:latin typeface="Berlin Sans FB Demi" panose="020E0802020502020306" pitchFamily="34" charset="0"/>
              </a:rPr>
              <a:t>La communication numérique</a:t>
            </a:r>
            <a:endParaRPr lang="fr-FR" altLang="ko-KR" sz="2800" dirty="0">
              <a:solidFill>
                <a:schemeClr val="accent6"/>
              </a:solidFill>
              <a:latin typeface="Berlin Sans FB Demi" panose="020E0802020502020306" pitchFamily="34" charset="0"/>
            </a:endParaRPr>
          </a:p>
        </p:txBody>
      </p:sp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C0C68CF9-725A-4F50-B7E7-05B44CE2A6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5745094"/>
              </p:ext>
            </p:extLst>
          </p:nvPr>
        </p:nvGraphicFramePr>
        <p:xfrm>
          <a:off x="1259632" y="993510"/>
          <a:ext cx="6912768" cy="3600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912768">
                  <a:extLst>
                    <a:ext uri="{9D8B030D-6E8A-4147-A177-3AD203B41FA5}">
                      <a16:colId xmlns:a16="http://schemas.microsoft.com/office/drawing/2014/main" val="1195989530"/>
                    </a:ext>
                  </a:extLst>
                </a:gridCol>
              </a:tblGrid>
              <a:tr h="36004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fr-CH" sz="1600" b="0" kern="0" dirty="0">
                          <a:solidFill>
                            <a:schemeClr val="tx1"/>
                          </a:solidFill>
                          <a:latin typeface="Berlin Sans FB" panose="020E0602020502020306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L'individu doit interagir efficacement avec le monde en mobilisant le numérique</a:t>
                      </a:r>
                      <a:endParaRPr lang="fr-CH" sz="1600" b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3586121"/>
                  </a:ext>
                </a:extLst>
              </a:tr>
            </a:tbl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9537C6DD-84CA-45CB-977B-F91D8F6DAB97}"/>
              </a:ext>
            </a:extLst>
          </p:cNvPr>
          <p:cNvSpPr/>
          <p:nvPr/>
        </p:nvSpPr>
        <p:spPr>
          <a:xfrm>
            <a:off x="432048" y="4727421"/>
            <a:ext cx="806489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fr-CH" sz="1000" dirty="0">
                <a:latin typeface="Tw Cen MT" panose="020B0602020104020603" pitchFamily="34" charset="0"/>
                <a:ea typeface="Arial" panose="020B0604020202020204" pitchFamily="34" charset="0"/>
                <a:cs typeface="Arial" panose="020B0604020202020204" pitchFamily="34" charset="0"/>
              </a:rPr>
              <a:t>Tremblay, C. et </a:t>
            </a:r>
            <a:r>
              <a:rPr lang="fr-CH" sz="1000" dirty="0" err="1">
                <a:latin typeface="Tw Cen MT" panose="020B0602020104020603" pitchFamily="34" charset="0"/>
                <a:ea typeface="Arial" panose="020B0604020202020204" pitchFamily="34" charset="0"/>
                <a:cs typeface="Arial" panose="020B0604020202020204" pitchFamily="34" charset="0"/>
              </a:rPr>
              <a:t>Poellhuber</a:t>
            </a:r>
            <a:r>
              <a:rPr lang="fr-CH" sz="1000" dirty="0">
                <a:latin typeface="Tw Cen MT" panose="020B0602020104020603" pitchFamily="34" charset="0"/>
                <a:ea typeface="Arial" panose="020B0604020202020204" pitchFamily="34" charset="0"/>
                <a:cs typeface="Arial" panose="020B0604020202020204" pitchFamily="34" charset="0"/>
              </a:rPr>
              <a:t>, B. (2022). Analyse qualitative de référentiels de compétences du XXIe siècle, numériques et informationnelles : tendances mondiales observées. </a:t>
            </a:r>
            <a:r>
              <a:rPr lang="fr-CH" sz="1000" i="1" dirty="0">
                <a:latin typeface="Tw Cen MT" panose="020B0602020104020603" pitchFamily="34" charset="0"/>
                <a:ea typeface="Arial" panose="020B0604020202020204" pitchFamily="34" charset="0"/>
                <a:cs typeface="Arial" panose="020B0604020202020204" pitchFamily="34" charset="0"/>
              </a:rPr>
              <a:t>Formation et profession, 30 </a:t>
            </a:r>
            <a:r>
              <a:rPr lang="fr-CH" sz="1000" dirty="0">
                <a:latin typeface="Tw Cen MT" panose="020B0602020104020603" pitchFamily="34" charset="0"/>
                <a:ea typeface="Arial" panose="020B0604020202020204" pitchFamily="34" charset="0"/>
                <a:cs typeface="Arial" panose="020B0604020202020204" pitchFamily="34" charset="0"/>
              </a:rPr>
              <a:t>(2). http://dx.doi.org/10.18162/fp.2022.648.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5BCA1815-CADB-4CCE-B037-E6C2AB54F0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9632" y="2968878"/>
            <a:ext cx="6912768" cy="3808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5750" marR="0" lvl="0" indent="-28575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kumimoji="0" lang="fr-FR" altLang="fr-FR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w Cen MT" panose="020B0602020104020603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65BF830D-D0A6-480F-96DD-C8D2942D52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6448" y="1674864"/>
            <a:ext cx="7139136" cy="29661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5750" marR="0" lvl="0" indent="-28575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w Cen MT" panose="020B0602020104020603" pitchFamily="34" charset="0"/>
              </a:rPr>
              <a:t>Connaître et utiliser les principales fonctionnalités des outils numériques de communication.</a:t>
            </a:r>
          </a:p>
          <a:p>
            <a:pPr marL="285750" marR="0" lvl="0" indent="-28575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w Cen MT" panose="020B0602020104020603" pitchFamily="34" charset="0"/>
              </a:rPr>
              <a:t>Collaborer ou cocréer à l’aide des outils numériques.</a:t>
            </a:r>
          </a:p>
          <a:p>
            <a:pPr marL="285750" marR="0" lvl="0" indent="-28575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w Cen MT" panose="020B0602020104020603" pitchFamily="34" charset="0"/>
              </a:rPr>
              <a:t>Partager du contenu en ligne en utilisant des outils adaptés.</a:t>
            </a:r>
          </a:p>
          <a:p>
            <a:pPr marL="285750" marR="0" lvl="0" indent="-28575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w Cen MT" panose="020B0602020104020603" pitchFamily="34" charset="0"/>
              </a:rPr>
              <a:t>Comprendre l’utilité, les avantages et les défis des outils numériques de communication, collaboration et partage.</a:t>
            </a:r>
          </a:p>
          <a:p>
            <a:pPr marL="285750" marR="0" lvl="0" indent="-28575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w Cen MT" panose="020B0602020104020603" pitchFamily="34" charset="0"/>
              </a:rPr>
              <a:t>Sélectionner les outils numériques appropriés en fonction des besoins de communication.</a:t>
            </a:r>
          </a:p>
          <a:p>
            <a:pPr marL="285750" marR="0" lvl="0" indent="-28575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w Cen MT" panose="020B0602020104020603" pitchFamily="34" charset="0"/>
              </a:rPr>
              <a:t>Travailler efficacement en équipe en ligne, selon le rôle (leader, collaborateur).</a:t>
            </a:r>
          </a:p>
          <a:p>
            <a:pPr marL="285750" marR="0" lvl="0" indent="-28575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w Cen MT" panose="020B0602020104020603" pitchFamily="34" charset="0"/>
              </a:rPr>
              <a:t>Distinguer sa contribution personnelle du produit commun.</a:t>
            </a:r>
          </a:p>
          <a:p>
            <a:pPr marL="285750" marR="0" lvl="0" indent="-28575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w Cen MT" panose="020B0602020104020603" pitchFamily="34" charset="0"/>
              </a:rPr>
              <a:t>Adopter un comportement respectueux et ouvert envers ses pairs en ligne. </a:t>
            </a:r>
          </a:p>
        </p:txBody>
      </p:sp>
    </p:spTree>
    <p:extLst>
      <p:ext uri="{BB962C8B-B14F-4D97-AF65-F5344CB8AC3E}">
        <p14:creationId xmlns:p14="http://schemas.microsoft.com/office/powerpoint/2010/main" val="8510814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2038AEF9-613E-4F50-AB3F-BF720E27A659}" type="slidenum">
              <a:rPr lang="fr-FR" smtClean="0"/>
              <a:pPr algn="r"/>
              <a:t>12</a:t>
            </a:fld>
            <a:endParaRPr lang="fr-FR" dirty="0"/>
          </a:p>
        </p:txBody>
      </p:sp>
      <p:pic>
        <p:nvPicPr>
          <p:cNvPr id="4" name="Picture 2" descr="RÃ©sultat de recherche d'images pour &quot;logo tecfa&quot;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711452"/>
            <a:ext cx="432048" cy="432048"/>
          </a:xfrm>
          <a:prstGeom prst="rect">
            <a:avLst/>
          </a:prstGeom>
          <a:noFill/>
        </p:spPr>
      </p:pic>
      <p:sp>
        <p:nvSpPr>
          <p:cNvPr id="36" name="제목 3">
            <a:extLst>
              <a:ext uri="{FF2B5EF4-FFF2-40B4-BE49-F238E27FC236}">
                <a16:creationId xmlns:a16="http://schemas.microsoft.com/office/drawing/2014/main" id="{0C7B140C-4A13-4136-AB20-68851F665BEA}"/>
              </a:ext>
            </a:extLst>
          </p:cNvPr>
          <p:cNvSpPr txBox="1">
            <a:spLocks/>
          </p:cNvSpPr>
          <p:nvPr/>
        </p:nvSpPr>
        <p:spPr>
          <a:xfrm>
            <a:off x="2915816" y="208300"/>
            <a:ext cx="5770984" cy="631102"/>
          </a:xfrm>
          <a:prstGeom prst="rect">
            <a:avLst/>
          </a:prstGeom>
        </p:spPr>
        <p:txBody>
          <a:bodyPr lIns="68580" tIns="34290" rIns="68580" bIns="34290" anchor="ctr"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r-CH" altLang="ko-KR" sz="2800" dirty="0">
                <a:solidFill>
                  <a:schemeClr val="accent6"/>
                </a:solidFill>
                <a:latin typeface="Berlin Sans FB Demi" panose="020E0802020502020306" pitchFamily="34" charset="0"/>
              </a:rPr>
              <a:t>La communication numérique</a:t>
            </a:r>
            <a:endParaRPr lang="fr-FR" altLang="ko-KR" sz="2800" dirty="0">
              <a:solidFill>
                <a:schemeClr val="accent6"/>
              </a:solidFill>
              <a:latin typeface="Berlin Sans FB Demi" panose="020E0802020502020306" pitchFamily="34" charset="0"/>
            </a:endParaRPr>
          </a:p>
        </p:txBody>
      </p:sp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C0C68CF9-725A-4F50-B7E7-05B44CE2A660}"/>
              </a:ext>
            </a:extLst>
          </p:cNvPr>
          <p:cNvGraphicFramePr>
            <a:graphicFrameLocks noGrp="1"/>
          </p:cNvGraphicFramePr>
          <p:nvPr/>
        </p:nvGraphicFramePr>
        <p:xfrm>
          <a:off x="1259632" y="993510"/>
          <a:ext cx="6912768" cy="3600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912768">
                  <a:extLst>
                    <a:ext uri="{9D8B030D-6E8A-4147-A177-3AD203B41FA5}">
                      <a16:colId xmlns:a16="http://schemas.microsoft.com/office/drawing/2014/main" val="1195989530"/>
                    </a:ext>
                  </a:extLst>
                </a:gridCol>
              </a:tblGrid>
              <a:tr h="36004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fr-CH" sz="1600" b="0" kern="0" dirty="0">
                          <a:solidFill>
                            <a:schemeClr val="tx1"/>
                          </a:solidFill>
                          <a:latin typeface="Berlin Sans FB" panose="020E0602020502020306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L'individu doit interagir efficacement avec le monde en mobilisant le numérique</a:t>
                      </a:r>
                      <a:endParaRPr lang="fr-CH" sz="1600" b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3586121"/>
                  </a:ext>
                </a:extLst>
              </a:tr>
            </a:tbl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9537C6DD-84CA-45CB-977B-F91D8F6DAB97}"/>
              </a:ext>
            </a:extLst>
          </p:cNvPr>
          <p:cNvSpPr/>
          <p:nvPr/>
        </p:nvSpPr>
        <p:spPr>
          <a:xfrm>
            <a:off x="432048" y="4727421"/>
            <a:ext cx="806489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fr-CH" sz="1000" dirty="0">
                <a:latin typeface="Tw Cen MT" panose="020B0602020104020603" pitchFamily="34" charset="0"/>
                <a:ea typeface="Arial" panose="020B0604020202020204" pitchFamily="34" charset="0"/>
                <a:cs typeface="Arial" panose="020B0604020202020204" pitchFamily="34" charset="0"/>
              </a:rPr>
              <a:t>Tremblay, C. et </a:t>
            </a:r>
            <a:r>
              <a:rPr lang="fr-CH" sz="1000" dirty="0" err="1">
                <a:latin typeface="Tw Cen MT" panose="020B0602020104020603" pitchFamily="34" charset="0"/>
                <a:ea typeface="Arial" panose="020B0604020202020204" pitchFamily="34" charset="0"/>
                <a:cs typeface="Arial" panose="020B0604020202020204" pitchFamily="34" charset="0"/>
              </a:rPr>
              <a:t>Poellhuber</a:t>
            </a:r>
            <a:r>
              <a:rPr lang="fr-CH" sz="1000" dirty="0">
                <a:latin typeface="Tw Cen MT" panose="020B0602020104020603" pitchFamily="34" charset="0"/>
                <a:ea typeface="Arial" panose="020B0604020202020204" pitchFamily="34" charset="0"/>
                <a:cs typeface="Arial" panose="020B0604020202020204" pitchFamily="34" charset="0"/>
              </a:rPr>
              <a:t>, B. (2022). Analyse qualitative de référentiels de compétences du XXIe siècle, numériques et informationnelles : tendances mondiales observées. </a:t>
            </a:r>
            <a:r>
              <a:rPr lang="fr-CH" sz="1000" i="1" dirty="0">
                <a:latin typeface="Tw Cen MT" panose="020B0602020104020603" pitchFamily="34" charset="0"/>
                <a:ea typeface="Arial" panose="020B0604020202020204" pitchFamily="34" charset="0"/>
                <a:cs typeface="Arial" panose="020B0604020202020204" pitchFamily="34" charset="0"/>
              </a:rPr>
              <a:t>Formation et profession, 30 </a:t>
            </a:r>
            <a:r>
              <a:rPr lang="fr-CH" sz="1000" dirty="0">
                <a:latin typeface="Tw Cen MT" panose="020B0602020104020603" pitchFamily="34" charset="0"/>
                <a:ea typeface="Arial" panose="020B0604020202020204" pitchFamily="34" charset="0"/>
                <a:cs typeface="Arial" panose="020B0604020202020204" pitchFamily="34" charset="0"/>
              </a:rPr>
              <a:t>(2). http://dx.doi.org/10.18162/fp.2022.648.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5BCA1815-CADB-4CCE-B037-E6C2AB54F0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9632" y="2968878"/>
            <a:ext cx="6912768" cy="3808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5750" marR="0" lvl="0" indent="-28575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kumimoji="0" lang="fr-FR" altLang="fr-FR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w Cen MT" panose="020B0602020104020603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65BF830D-D0A6-480F-96DD-C8D2942D52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1072" y="1769921"/>
            <a:ext cx="6449888" cy="22686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5750" lvl="0" indent="-28575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CH" sz="1600" b="1" dirty="0">
                <a:latin typeface="Tw Cen MT" panose="020B0602020104020603" pitchFamily="34" charset="0"/>
              </a:rPr>
              <a:t>Question 1</a:t>
            </a:r>
            <a:r>
              <a:rPr lang="fr-CH" sz="1600" dirty="0">
                <a:latin typeface="Tw Cen MT" panose="020B0602020104020603" pitchFamily="34" charset="0"/>
              </a:rPr>
              <a:t> : Quels sont les outils numériques de communication les plus utilisés par les jeunes Tchadiens ?</a:t>
            </a:r>
          </a:p>
          <a:p>
            <a:pPr marL="285750" lvl="0" indent="-28575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CH" sz="1600" b="1" dirty="0">
                <a:latin typeface="Tw Cen MT" panose="020B0602020104020603" pitchFamily="34" charset="0"/>
              </a:rPr>
              <a:t>Question 2</a:t>
            </a:r>
            <a:r>
              <a:rPr lang="fr-CH" sz="1600" dirty="0">
                <a:latin typeface="Tw Cen MT" panose="020B0602020104020603" pitchFamily="34" charset="0"/>
              </a:rPr>
              <a:t> : Comment la collaboration en ligne peut-elle être optimisée pour des projets locaux malgré les défis techniques ?</a:t>
            </a:r>
          </a:p>
          <a:p>
            <a:pPr marL="285750" lvl="0" indent="-28575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CH" sz="1600" b="1" dirty="0">
                <a:latin typeface="Tw Cen MT" panose="020B0602020104020603" pitchFamily="34" charset="0"/>
              </a:rPr>
              <a:t>Question 3</a:t>
            </a:r>
            <a:r>
              <a:rPr lang="fr-CH" sz="1600" dirty="0">
                <a:latin typeface="Tw Cen MT" panose="020B0602020104020603" pitchFamily="34" charset="0"/>
              </a:rPr>
              <a:t> : Comment encourager un comportement respectueux et productif lors de la collaboration en ligne au Tchad ?</a:t>
            </a:r>
            <a:endParaRPr kumimoji="0" lang="fr-FR" altLang="fr-FR" sz="16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61109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2038AEF9-613E-4F50-AB3F-BF720E27A659}" type="slidenum">
              <a:rPr lang="fr-FR" smtClean="0"/>
              <a:pPr algn="r"/>
              <a:t>13</a:t>
            </a:fld>
            <a:endParaRPr lang="fr-FR" dirty="0"/>
          </a:p>
        </p:txBody>
      </p:sp>
      <p:pic>
        <p:nvPicPr>
          <p:cNvPr id="4" name="Picture 2" descr="RÃ©sultat de recherche d'images pour &quot;logo tecfa&quot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711452"/>
            <a:ext cx="432048" cy="432048"/>
          </a:xfrm>
          <a:prstGeom prst="rect">
            <a:avLst/>
          </a:prstGeom>
          <a:noFill/>
        </p:spPr>
      </p:pic>
      <p:sp>
        <p:nvSpPr>
          <p:cNvPr id="36" name="제목 3">
            <a:extLst>
              <a:ext uri="{FF2B5EF4-FFF2-40B4-BE49-F238E27FC236}">
                <a16:creationId xmlns:a16="http://schemas.microsoft.com/office/drawing/2014/main" id="{0C7B140C-4A13-4136-AB20-68851F665BEA}"/>
              </a:ext>
            </a:extLst>
          </p:cNvPr>
          <p:cNvSpPr txBox="1">
            <a:spLocks/>
          </p:cNvSpPr>
          <p:nvPr/>
        </p:nvSpPr>
        <p:spPr>
          <a:xfrm>
            <a:off x="3707904" y="208300"/>
            <a:ext cx="4978896" cy="631102"/>
          </a:xfrm>
          <a:prstGeom prst="rect">
            <a:avLst/>
          </a:prstGeom>
        </p:spPr>
        <p:txBody>
          <a:bodyPr lIns="68580" tIns="34290" rIns="68580" bIns="34290" anchor="ctr"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r-CH" altLang="ko-KR" sz="2800" dirty="0">
                <a:solidFill>
                  <a:schemeClr val="accent6"/>
                </a:solidFill>
                <a:latin typeface="Berlin Sans FB Demi" panose="020E0802020502020306" pitchFamily="34" charset="0"/>
              </a:rPr>
              <a:t>Apprentissage et enseignement numériques</a:t>
            </a:r>
            <a:endParaRPr lang="fr-FR" altLang="ko-KR" sz="2800" dirty="0">
              <a:solidFill>
                <a:schemeClr val="accent6"/>
              </a:solidFill>
              <a:latin typeface="Berlin Sans FB Demi" panose="020E0802020502020306" pitchFamily="34" charset="0"/>
            </a:endParaRPr>
          </a:p>
        </p:txBody>
      </p:sp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C0C68CF9-725A-4F50-B7E7-05B44CE2A6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9155746"/>
              </p:ext>
            </p:extLst>
          </p:nvPr>
        </p:nvGraphicFramePr>
        <p:xfrm>
          <a:off x="812422" y="1103099"/>
          <a:ext cx="7519156" cy="3600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519156">
                  <a:extLst>
                    <a:ext uri="{9D8B030D-6E8A-4147-A177-3AD203B41FA5}">
                      <a16:colId xmlns:a16="http://schemas.microsoft.com/office/drawing/2014/main" val="1195989530"/>
                    </a:ext>
                  </a:extLst>
                </a:gridCol>
              </a:tblGrid>
              <a:tr h="36004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fr-CH" sz="1600" b="1" kern="0" dirty="0">
                          <a:solidFill>
                            <a:schemeClr val="tx1"/>
                          </a:solidFill>
                          <a:latin typeface="Berlin Sans FB" panose="020E0602020502020306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L’individu doit savoir apprendre ou enseigner en exploitant le numérique</a:t>
                      </a:r>
                      <a:endParaRPr lang="fr-CH" sz="1600" b="1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3586121"/>
                  </a:ext>
                </a:extLst>
              </a:tr>
            </a:tbl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9537C6DD-84CA-45CB-977B-F91D8F6DAB97}"/>
              </a:ext>
            </a:extLst>
          </p:cNvPr>
          <p:cNvSpPr/>
          <p:nvPr/>
        </p:nvSpPr>
        <p:spPr>
          <a:xfrm>
            <a:off x="432048" y="4727421"/>
            <a:ext cx="806489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fr-CH" sz="1000" dirty="0">
                <a:latin typeface="Tw Cen MT" panose="020B0602020104020603" pitchFamily="34" charset="0"/>
                <a:ea typeface="Arial" panose="020B0604020202020204" pitchFamily="34" charset="0"/>
                <a:cs typeface="Arial" panose="020B0604020202020204" pitchFamily="34" charset="0"/>
              </a:rPr>
              <a:t>Tremblay, C. et </a:t>
            </a:r>
            <a:r>
              <a:rPr lang="fr-CH" sz="1000" dirty="0" err="1">
                <a:latin typeface="Tw Cen MT" panose="020B0602020104020603" pitchFamily="34" charset="0"/>
                <a:ea typeface="Arial" panose="020B0604020202020204" pitchFamily="34" charset="0"/>
                <a:cs typeface="Arial" panose="020B0604020202020204" pitchFamily="34" charset="0"/>
              </a:rPr>
              <a:t>Poellhuber</a:t>
            </a:r>
            <a:r>
              <a:rPr lang="fr-CH" sz="1000" dirty="0">
                <a:latin typeface="Tw Cen MT" panose="020B0602020104020603" pitchFamily="34" charset="0"/>
                <a:ea typeface="Arial" panose="020B0604020202020204" pitchFamily="34" charset="0"/>
                <a:cs typeface="Arial" panose="020B0604020202020204" pitchFamily="34" charset="0"/>
              </a:rPr>
              <a:t>, B. (2022). Analyse qualitative de référentiels de compétences du XXIe siècle, numériques et informationnelles : tendances mondiales observées. </a:t>
            </a:r>
            <a:r>
              <a:rPr lang="fr-CH" sz="1000" i="1" dirty="0">
                <a:latin typeface="Tw Cen MT" panose="020B0602020104020603" pitchFamily="34" charset="0"/>
                <a:ea typeface="Arial" panose="020B0604020202020204" pitchFamily="34" charset="0"/>
                <a:cs typeface="Arial" panose="020B0604020202020204" pitchFamily="34" charset="0"/>
              </a:rPr>
              <a:t>Formation et profession, 30 </a:t>
            </a:r>
            <a:r>
              <a:rPr lang="fr-CH" sz="1000" dirty="0">
                <a:latin typeface="Tw Cen MT" panose="020B0602020104020603" pitchFamily="34" charset="0"/>
                <a:ea typeface="Arial" panose="020B0604020202020204" pitchFamily="34" charset="0"/>
                <a:cs typeface="Arial" panose="020B0604020202020204" pitchFamily="34" charset="0"/>
              </a:rPr>
              <a:t>(2). http://dx.doi.org/10.18162/fp.2022.648.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5BCA1815-CADB-4CCE-B037-E6C2AB54F0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9632" y="2968878"/>
            <a:ext cx="6912768" cy="3808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5750" marR="0" lvl="0" indent="-28575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kumimoji="0" lang="fr-FR" altLang="fr-FR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w Cen MT" panose="020B0602020104020603" pitchFamily="34" charset="0"/>
            </a:endParaRPr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5CFEBF9A-938E-498C-B545-61578B4BF8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788" y="1425782"/>
            <a:ext cx="7519156" cy="31713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5750" marR="0" lvl="0" indent="-28575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fr-FR" altLang="fr-FR" sz="15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Utiliser des outils et des ressources numériques pour faciliter et améliorer le développement des compétences personnelles</a:t>
            </a:r>
          </a:p>
          <a:p>
            <a:pPr marL="285750" marR="0" lvl="0" indent="-28575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fr-FR" altLang="fr-FR" sz="15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Faire appel à des communautés numériques et à des réseaux sociaux pour l'apprentissage</a:t>
            </a:r>
          </a:p>
          <a:p>
            <a:pPr marL="285750" marR="0" lvl="0" indent="-28575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fr-FR" altLang="fr-FR" sz="15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Connaître les applications numériques d’apprentissage, leurs fonctionnalités et leurs bénéfices</a:t>
            </a:r>
          </a:p>
          <a:p>
            <a:pPr marL="285750" marR="0" lvl="0" indent="-28575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fr-FR" altLang="fr-FR" sz="15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Comprendre les différentes formes d’évaluations numériques, leur valeur, leur pertinence et leurs opportunités d’utilisation</a:t>
            </a:r>
          </a:p>
          <a:p>
            <a:pPr marL="285750" marR="0" lvl="0" indent="-28575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fr-FR" altLang="fr-FR" sz="15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Utiliser les évaluations numériques pour mesurer l’apprentissage des apprenants</a:t>
            </a:r>
          </a:p>
          <a:p>
            <a:pPr marL="285750" marR="0" lvl="0" indent="-28575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fr-FR" altLang="fr-FR" sz="15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Pour les enseignants : utiliser le numérique de manière appropriée en tenant compte des besoins des apprenants et du contexte d’apprentissage </a:t>
            </a:r>
          </a:p>
        </p:txBody>
      </p:sp>
    </p:spTree>
    <p:extLst>
      <p:ext uri="{BB962C8B-B14F-4D97-AF65-F5344CB8AC3E}">
        <p14:creationId xmlns:p14="http://schemas.microsoft.com/office/powerpoint/2010/main" val="30634592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2038AEF9-613E-4F50-AB3F-BF720E27A659}" type="slidenum">
              <a:rPr lang="fr-FR" smtClean="0"/>
              <a:pPr algn="r"/>
              <a:t>14</a:t>
            </a:fld>
            <a:endParaRPr lang="fr-FR" dirty="0"/>
          </a:p>
        </p:txBody>
      </p:sp>
      <p:pic>
        <p:nvPicPr>
          <p:cNvPr id="4" name="Picture 2" descr="RÃ©sultat de recherche d'images pour &quot;logo tecfa&quot;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711452"/>
            <a:ext cx="432048" cy="432048"/>
          </a:xfrm>
          <a:prstGeom prst="rect">
            <a:avLst/>
          </a:prstGeom>
          <a:noFill/>
        </p:spPr>
      </p:pic>
      <p:sp>
        <p:nvSpPr>
          <p:cNvPr id="36" name="제목 3">
            <a:extLst>
              <a:ext uri="{FF2B5EF4-FFF2-40B4-BE49-F238E27FC236}">
                <a16:creationId xmlns:a16="http://schemas.microsoft.com/office/drawing/2014/main" id="{0C7B140C-4A13-4136-AB20-68851F665BEA}"/>
              </a:ext>
            </a:extLst>
          </p:cNvPr>
          <p:cNvSpPr txBox="1">
            <a:spLocks/>
          </p:cNvSpPr>
          <p:nvPr/>
        </p:nvSpPr>
        <p:spPr>
          <a:xfrm>
            <a:off x="3707904" y="208300"/>
            <a:ext cx="4978896" cy="631102"/>
          </a:xfrm>
          <a:prstGeom prst="rect">
            <a:avLst/>
          </a:prstGeom>
        </p:spPr>
        <p:txBody>
          <a:bodyPr lIns="68580" tIns="34290" rIns="68580" bIns="34290" anchor="ctr"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r-CH" altLang="ko-KR" sz="2800" dirty="0">
                <a:solidFill>
                  <a:schemeClr val="accent6"/>
                </a:solidFill>
                <a:latin typeface="Berlin Sans FB Demi" panose="020E0802020502020306" pitchFamily="34" charset="0"/>
              </a:rPr>
              <a:t>Apprentissage et enseignement numériques</a:t>
            </a:r>
            <a:endParaRPr lang="fr-FR" altLang="ko-KR" sz="2800" dirty="0">
              <a:solidFill>
                <a:schemeClr val="accent6"/>
              </a:solidFill>
              <a:latin typeface="Berlin Sans FB Demi" panose="020E0802020502020306" pitchFamily="34" charset="0"/>
            </a:endParaRPr>
          </a:p>
        </p:txBody>
      </p:sp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C0C68CF9-725A-4F50-B7E7-05B44CE2A660}"/>
              </a:ext>
            </a:extLst>
          </p:cNvPr>
          <p:cNvGraphicFramePr>
            <a:graphicFrameLocks noGrp="1"/>
          </p:cNvGraphicFramePr>
          <p:nvPr/>
        </p:nvGraphicFramePr>
        <p:xfrm>
          <a:off x="812422" y="1103099"/>
          <a:ext cx="7519156" cy="3600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519156">
                  <a:extLst>
                    <a:ext uri="{9D8B030D-6E8A-4147-A177-3AD203B41FA5}">
                      <a16:colId xmlns:a16="http://schemas.microsoft.com/office/drawing/2014/main" val="1195989530"/>
                    </a:ext>
                  </a:extLst>
                </a:gridCol>
              </a:tblGrid>
              <a:tr h="36004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fr-CH" sz="1600" b="1" kern="0" dirty="0">
                          <a:solidFill>
                            <a:schemeClr val="tx1"/>
                          </a:solidFill>
                          <a:latin typeface="Berlin Sans FB" panose="020E0602020502020306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L’individu doit savoir apprendre ou enseigner en exploitant le numérique</a:t>
                      </a:r>
                      <a:endParaRPr lang="fr-CH" sz="1600" b="1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3586121"/>
                  </a:ext>
                </a:extLst>
              </a:tr>
            </a:tbl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9537C6DD-84CA-45CB-977B-F91D8F6DAB97}"/>
              </a:ext>
            </a:extLst>
          </p:cNvPr>
          <p:cNvSpPr/>
          <p:nvPr/>
        </p:nvSpPr>
        <p:spPr>
          <a:xfrm>
            <a:off x="432048" y="4727421"/>
            <a:ext cx="806489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fr-CH" sz="1000" dirty="0">
                <a:latin typeface="Tw Cen MT" panose="020B0602020104020603" pitchFamily="34" charset="0"/>
                <a:ea typeface="Arial" panose="020B0604020202020204" pitchFamily="34" charset="0"/>
                <a:cs typeface="Arial" panose="020B0604020202020204" pitchFamily="34" charset="0"/>
              </a:rPr>
              <a:t>Tremblay, C. et </a:t>
            </a:r>
            <a:r>
              <a:rPr lang="fr-CH" sz="1000" dirty="0" err="1">
                <a:latin typeface="Tw Cen MT" panose="020B0602020104020603" pitchFamily="34" charset="0"/>
                <a:ea typeface="Arial" panose="020B0604020202020204" pitchFamily="34" charset="0"/>
                <a:cs typeface="Arial" panose="020B0604020202020204" pitchFamily="34" charset="0"/>
              </a:rPr>
              <a:t>Poellhuber</a:t>
            </a:r>
            <a:r>
              <a:rPr lang="fr-CH" sz="1000" dirty="0">
                <a:latin typeface="Tw Cen MT" panose="020B0602020104020603" pitchFamily="34" charset="0"/>
                <a:ea typeface="Arial" panose="020B0604020202020204" pitchFamily="34" charset="0"/>
                <a:cs typeface="Arial" panose="020B0604020202020204" pitchFamily="34" charset="0"/>
              </a:rPr>
              <a:t>, B. (2022). Analyse qualitative de référentiels de compétences du XXIe siècle, numériques et informationnelles : tendances mondiales observées. </a:t>
            </a:r>
            <a:r>
              <a:rPr lang="fr-CH" sz="1000" i="1" dirty="0">
                <a:latin typeface="Tw Cen MT" panose="020B0602020104020603" pitchFamily="34" charset="0"/>
                <a:ea typeface="Arial" panose="020B0604020202020204" pitchFamily="34" charset="0"/>
                <a:cs typeface="Arial" panose="020B0604020202020204" pitchFamily="34" charset="0"/>
              </a:rPr>
              <a:t>Formation et profession, 30 </a:t>
            </a:r>
            <a:r>
              <a:rPr lang="fr-CH" sz="1000" dirty="0">
                <a:latin typeface="Tw Cen MT" panose="020B0602020104020603" pitchFamily="34" charset="0"/>
                <a:ea typeface="Arial" panose="020B0604020202020204" pitchFamily="34" charset="0"/>
                <a:cs typeface="Arial" panose="020B0604020202020204" pitchFamily="34" charset="0"/>
              </a:rPr>
              <a:t>(2). http://dx.doi.org/10.18162/fp.2022.648.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5BCA1815-CADB-4CCE-B037-E6C2AB54F0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9632" y="2968878"/>
            <a:ext cx="6912768" cy="3808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5750" marR="0" lvl="0" indent="-28575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kumimoji="0" lang="fr-FR" altLang="fr-FR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w Cen MT" panose="020B0602020104020603" pitchFamily="34" charset="0"/>
            </a:endParaRPr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5CFEBF9A-938E-498C-B545-61578B4BF8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9445" y="1851670"/>
            <a:ext cx="6405110" cy="2357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5750" lvl="0" indent="-28575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CH" sz="1600" b="1" dirty="0">
                <a:latin typeface="Tw Cen MT" panose="020B0602020104020603" pitchFamily="34" charset="0"/>
              </a:rPr>
              <a:t>Question 1</a:t>
            </a:r>
            <a:r>
              <a:rPr lang="fr-CH" sz="1600" dirty="0">
                <a:latin typeface="Tw Cen MT" panose="020B0602020104020603" pitchFamily="34" charset="0"/>
              </a:rPr>
              <a:t> : Comment les ressources numériques peuvent-elles améliorer l'accès à l'éducation dans les zones rurales du Tchad ?</a:t>
            </a:r>
          </a:p>
          <a:p>
            <a:pPr marL="285750" lvl="0" indent="-28575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CH" sz="1600" b="1" dirty="0">
                <a:latin typeface="Tw Cen MT" panose="020B0602020104020603" pitchFamily="34" charset="0"/>
              </a:rPr>
              <a:t>Question 2</a:t>
            </a:r>
            <a:r>
              <a:rPr lang="fr-CH" sz="1600" dirty="0">
                <a:latin typeface="Tw Cen MT" panose="020B0602020104020603" pitchFamily="34" charset="0"/>
              </a:rPr>
              <a:t> : Quelles plateformes ou outils numériques pourraient être les plus efficaces pour favoriser l'apprentissage à distance au Tchad ?</a:t>
            </a:r>
          </a:p>
          <a:p>
            <a:pPr marL="285750" lvl="0" indent="-28575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CH" sz="1600" b="1" dirty="0">
                <a:latin typeface="Tw Cen MT" panose="020B0602020104020603" pitchFamily="34" charset="0"/>
              </a:rPr>
              <a:t>Question 3</a:t>
            </a:r>
            <a:r>
              <a:rPr lang="fr-CH" sz="1600" dirty="0">
                <a:latin typeface="Tw Cen MT" panose="020B0602020104020603" pitchFamily="34" charset="0"/>
              </a:rPr>
              <a:t> : Comment les enseignants tchadiens peuvent-ils intégrer les outils numériques pour répondre aux besoins spécifiques des élèves ?</a:t>
            </a:r>
            <a:endParaRPr kumimoji="0" lang="fr-FR" altLang="fr-FR" sz="150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w Cen MT" panose="020B0602020104020603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67710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0CAF0D-74D2-8E28-09CF-76AD78343E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89214C12-AC2B-D917-A7D4-ADA2B49D52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2038AEF9-613E-4F50-AB3F-BF720E27A659}" type="slidenum">
              <a:rPr lang="fr-FR" smtClean="0"/>
              <a:pPr algn="r"/>
              <a:t>15</a:t>
            </a:fld>
            <a:endParaRPr lang="fr-FR" dirty="0"/>
          </a:p>
        </p:txBody>
      </p:sp>
      <p:pic>
        <p:nvPicPr>
          <p:cNvPr id="4" name="Picture 2" descr="RÃ©sultat de recherche d'images pour &quot;logo tecfa&quot;">
            <a:extLst>
              <a:ext uri="{FF2B5EF4-FFF2-40B4-BE49-F238E27FC236}">
                <a16:creationId xmlns:a16="http://schemas.microsoft.com/office/drawing/2014/main" id="{410408B6-EFBC-8A48-73DA-E633E68C6B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711452"/>
            <a:ext cx="432048" cy="432048"/>
          </a:xfrm>
          <a:prstGeom prst="rect">
            <a:avLst/>
          </a:prstGeom>
          <a:noFill/>
        </p:spPr>
      </p:pic>
      <p:sp>
        <p:nvSpPr>
          <p:cNvPr id="36" name="제목 3">
            <a:extLst>
              <a:ext uri="{FF2B5EF4-FFF2-40B4-BE49-F238E27FC236}">
                <a16:creationId xmlns:a16="http://schemas.microsoft.com/office/drawing/2014/main" id="{B00491E9-05C1-35EC-C408-A23AB8546740}"/>
              </a:ext>
            </a:extLst>
          </p:cNvPr>
          <p:cNvSpPr txBox="1">
            <a:spLocks/>
          </p:cNvSpPr>
          <p:nvPr/>
        </p:nvSpPr>
        <p:spPr>
          <a:xfrm>
            <a:off x="3707904" y="208300"/>
            <a:ext cx="4978896" cy="631102"/>
          </a:xfrm>
          <a:prstGeom prst="rect">
            <a:avLst/>
          </a:prstGeom>
        </p:spPr>
        <p:txBody>
          <a:bodyPr lIns="68580" tIns="34290" rIns="68580" bIns="34290" anchor="ctr"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r-CH" altLang="ko-KR" sz="2800" dirty="0">
                <a:solidFill>
                  <a:schemeClr val="accent6"/>
                </a:solidFill>
                <a:latin typeface="Berlin Sans FB Demi" panose="020E0802020502020306" pitchFamily="34" charset="0"/>
              </a:rPr>
              <a:t>Outils pour auto-évaluer ses compétences numériques</a:t>
            </a:r>
            <a:endParaRPr lang="fr-FR" altLang="ko-KR" sz="2800" dirty="0">
              <a:solidFill>
                <a:schemeClr val="accent6"/>
              </a:solidFill>
              <a:latin typeface="Berlin Sans FB Demi" panose="020E0802020502020306" pitchFamily="34" charset="0"/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892F5532-E647-315F-5E7A-9F7CDB6656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9632" y="2968878"/>
            <a:ext cx="6912768" cy="3808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5750" marR="0" lvl="0" indent="-28575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kumimoji="0" lang="fr-FR" altLang="fr-FR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w Cen MT" panose="020B0602020104020603" pitchFamily="34" charset="0"/>
            </a:endParaRPr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A0982293-9567-0285-7E6B-CBAE3B1965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2204" y="1707654"/>
            <a:ext cx="8712968" cy="18993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5750" lvl="0" indent="-28575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fr-CH" sz="1600" b="1" dirty="0">
                <a:latin typeface="Tw Cen MT" panose="020B0602020104020603" pitchFamily="34" charset="0"/>
              </a:rPr>
              <a:t>Outil </a:t>
            </a:r>
            <a:r>
              <a:rPr lang="fr-CH" sz="1600" dirty="0">
                <a:latin typeface="Tw Cen MT" panose="020B0602020104020603" pitchFamily="34" charset="0"/>
              </a:rPr>
              <a:t>présenté en présentiel et proposé pour réaliser l’activité 4: </a:t>
            </a:r>
            <a:r>
              <a:rPr lang="fr-CH" sz="1600" dirty="0">
                <a:latin typeface="Tw Cen MT" panose="020B0602020104020603" pitchFamily="34" charset="0"/>
                <a:hlinkClick r:id="rId4"/>
              </a:rPr>
              <a:t>https://competencenumerique.ca/</a:t>
            </a:r>
            <a:r>
              <a:rPr lang="fr-CH" sz="1600" dirty="0">
                <a:latin typeface="Tw Cen MT" panose="020B0602020104020603" pitchFamily="34" charset="0"/>
              </a:rPr>
              <a:t> </a:t>
            </a:r>
          </a:p>
          <a:p>
            <a:pPr marL="285750" lvl="0" indent="-28575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fr-CH" sz="1600" b="1" dirty="0">
                <a:latin typeface="Tw Cen MT" panose="020B0602020104020603" pitchFamily="34" charset="0"/>
              </a:rPr>
              <a:t>Outil </a:t>
            </a:r>
            <a:r>
              <a:rPr lang="fr-CH" sz="1600" i="1" dirty="0">
                <a:latin typeface="Tw Cen MT" panose="020B0602020104020603" pitchFamily="34" charset="0"/>
              </a:rPr>
              <a:t>La roue des compétences digitales</a:t>
            </a:r>
            <a:r>
              <a:rPr lang="fr-CH" sz="1600" dirty="0">
                <a:latin typeface="Tw Cen MT" panose="020B0602020104020603" pitchFamily="34" charset="0"/>
              </a:rPr>
              <a:t>:</a:t>
            </a:r>
            <a:r>
              <a:rPr lang="fr-CH" sz="1600" b="1" dirty="0">
                <a:latin typeface="Tw Cen MT" panose="020B0602020104020603" pitchFamily="34" charset="0"/>
              </a:rPr>
              <a:t> </a:t>
            </a:r>
            <a:r>
              <a:rPr lang="fr-CH" sz="1600" dirty="0">
                <a:latin typeface="Tw Cen MT" panose="020B0602020104020603" pitchFamily="34" charset="0"/>
                <a:hlinkClick r:id="rId5"/>
              </a:rPr>
              <a:t>https://digital-competence.eu/dc-fr/fr/</a:t>
            </a:r>
            <a:endParaRPr lang="fr-CH" sz="1600" dirty="0">
              <a:latin typeface="Tw Cen MT" panose="020B0602020104020603" pitchFamily="34" charset="0"/>
            </a:endParaRPr>
          </a:p>
          <a:p>
            <a:pPr marL="285750" lvl="0" indent="-28575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fr-CH" sz="1600" b="1" dirty="0">
                <a:latin typeface="Tw Cen MT" panose="020B0602020104020603" pitchFamily="34" charset="0"/>
              </a:rPr>
              <a:t>Outil</a:t>
            </a:r>
            <a:r>
              <a:rPr lang="fr-CH" sz="1600" dirty="0">
                <a:latin typeface="Tw Cen MT" panose="020B0602020104020603" pitchFamily="34" charset="0"/>
              </a:rPr>
              <a:t> </a:t>
            </a:r>
            <a:r>
              <a:rPr lang="fr-CH" sz="1600" i="1" dirty="0">
                <a:latin typeface="Tw Cen MT" panose="020B0602020104020603" pitchFamily="34" charset="0"/>
              </a:rPr>
              <a:t>Europass</a:t>
            </a:r>
            <a:r>
              <a:rPr lang="fr-CH" sz="1600" dirty="0">
                <a:latin typeface="Tw Cen MT" panose="020B0602020104020603" pitchFamily="34" charset="0"/>
              </a:rPr>
              <a:t> : </a:t>
            </a:r>
            <a:r>
              <a:rPr lang="fr-CH" sz="1600" dirty="0">
                <a:latin typeface="Tw Cen MT" panose="020B0602020104020603" pitchFamily="34" charset="0"/>
                <a:hlinkClick r:id="rId6"/>
              </a:rPr>
              <a:t>https://europa.eu/europass/digitalskills/screen/home?lang=fr&amp;referrer=epass&amp;route=%2Ffr</a:t>
            </a:r>
            <a:endParaRPr lang="fr-CH" sz="1600" dirty="0">
              <a:latin typeface="Tw Cen MT" panose="020B0602020104020603" pitchFamily="34" charset="0"/>
            </a:endParaRPr>
          </a:p>
          <a:p>
            <a:pPr marL="285750" lvl="0" indent="-28575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fr-CH" sz="1600" b="1" dirty="0">
                <a:latin typeface="Tw Cen MT" panose="020B0602020104020603" pitchFamily="34" charset="0"/>
              </a:rPr>
              <a:t>Outil</a:t>
            </a:r>
            <a:r>
              <a:rPr lang="fr-CH" sz="1600" dirty="0">
                <a:latin typeface="Tw Cen MT" panose="020B0602020104020603" pitchFamily="34" charset="0"/>
              </a:rPr>
              <a:t> </a:t>
            </a:r>
            <a:r>
              <a:rPr lang="fr-CH" sz="1600" i="1" dirty="0" err="1">
                <a:latin typeface="Tw Cen MT" panose="020B0602020104020603" pitchFamily="34" charset="0"/>
              </a:rPr>
              <a:t>Pix</a:t>
            </a:r>
            <a:r>
              <a:rPr lang="fr-CH" sz="1600" dirty="0">
                <a:latin typeface="Tw Cen MT" panose="020B0602020104020603" pitchFamily="34" charset="0"/>
              </a:rPr>
              <a:t>: </a:t>
            </a:r>
            <a:r>
              <a:rPr lang="fr-CH" sz="1600" dirty="0">
                <a:latin typeface="Tw Cen MT" panose="020B0602020104020603" pitchFamily="34" charset="0"/>
                <a:hlinkClick r:id="rId7"/>
              </a:rPr>
              <a:t>https://pix.fr/</a:t>
            </a:r>
            <a:r>
              <a:rPr lang="fr-CH" sz="1600" dirty="0">
                <a:latin typeface="Tw Cen MT" panose="020B0602020104020603" pitchFamily="34" charset="0"/>
              </a:rPr>
              <a:t>  </a:t>
            </a:r>
            <a:endParaRPr kumimoji="0" lang="fr-FR" altLang="fr-FR" sz="150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w Cen MT" panose="020B0602020104020603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39353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2038AEF9-613E-4F50-AB3F-BF720E27A659}" type="slidenum">
              <a:rPr lang="fr-FR" smtClean="0"/>
              <a:pPr algn="r"/>
              <a:t>16</a:t>
            </a:fld>
            <a:endParaRPr lang="fr-FR" dirty="0"/>
          </a:p>
        </p:txBody>
      </p:sp>
      <p:pic>
        <p:nvPicPr>
          <p:cNvPr id="4" name="Picture 2" descr="RÃ©sultat de recherche d'images pour &quot;logo tecfa&quot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711452"/>
            <a:ext cx="432048" cy="432048"/>
          </a:xfrm>
          <a:prstGeom prst="rect">
            <a:avLst/>
          </a:prstGeom>
          <a:noFill/>
        </p:spPr>
      </p:pic>
      <p:sp>
        <p:nvSpPr>
          <p:cNvPr id="36" name="제목 3">
            <a:extLst>
              <a:ext uri="{FF2B5EF4-FFF2-40B4-BE49-F238E27FC236}">
                <a16:creationId xmlns:a16="http://schemas.microsoft.com/office/drawing/2014/main" id="{0C7B140C-4A13-4136-AB20-68851F665BEA}"/>
              </a:ext>
            </a:extLst>
          </p:cNvPr>
          <p:cNvSpPr txBox="1">
            <a:spLocks/>
          </p:cNvSpPr>
          <p:nvPr/>
        </p:nvSpPr>
        <p:spPr>
          <a:xfrm>
            <a:off x="1907704" y="2256199"/>
            <a:ext cx="5410944" cy="631102"/>
          </a:xfrm>
          <a:prstGeom prst="rect">
            <a:avLst/>
          </a:prstGeom>
        </p:spPr>
        <p:txBody>
          <a:bodyPr lIns="68580" tIns="34290" rIns="68580" bIns="34290" anchor="ctr"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r-CH" altLang="ko-KR" sz="2800" dirty="0">
                <a:solidFill>
                  <a:schemeClr val="accent6"/>
                </a:solidFill>
                <a:latin typeface="Berlin Sans FB Demi" panose="020E0802020502020306" pitchFamily="34" charset="0"/>
              </a:rPr>
              <a:t>Conclusion et synthèse (5min)</a:t>
            </a:r>
            <a:endParaRPr lang="fr-FR" altLang="ko-KR" sz="2800" dirty="0">
              <a:solidFill>
                <a:schemeClr val="accent6"/>
              </a:solidFill>
              <a:latin typeface="Berlin Sans FB Demi" panose="020E08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21921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2038AEF9-613E-4F50-AB3F-BF720E27A659}" type="slidenum">
              <a:rPr lang="fr-FR" smtClean="0"/>
              <a:pPr algn="r"/>
              <a:t>2</a:t>
            </a:fld>
            <a:endParaRPr lang="fr-FR" dirty="0"/>
          </a:p>
        </p:txBody>
      </p:sp>
      <p:pic>
        <p:nvPicPr>
          <p:cNvPr id="4" name="Picture 2" descr="RÃ©sultat de recherche d'images pour &quot;logo tecfa&quot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711452"/>
            <a:ext cx="432048" cy="432048"/>
          </a:xfrm>
          <a:prstGeom prst="rect">
            <a:avLst/>
          </a:prstGeom>
          <a:noFill/>
        </p:spPr>
      </p:pic>
      <p:sp>
        <p:nvSpPr>
          <p:cNvPr id="36" name="제목 3">
            <a:extLst>
              <a:ext uri="{FF2B5EF4-FFF2-40B4-BE49-F238E27FC236}">
                <a16:creationId xmlns:a16="http://schemas.microsoft.com/office/drawing/2014/main" id="{0C7B140C-4A13-4136-AB20-68851F665BEA}"/>
              </a:ext>
            </a:extLst>
          </p:cNvPr>
          <p:cNvSpPr txBox="1">
            <a:spLocks/>
          </p:cNvSpPr>
          <p:nvPr/>
        </p:nvSpPr>
        <p:spPr>
          <a:xfrm>
            <a:off x="2648644" y="208300"/>
            <a:ext cx="6038156" cy="631102"/>
          </a:xfrm>
          <a:prstGeom prst="rect">
            <a:avLst/>
          </a:prstGeom>
        </p:spPr>
        <p:txBody>
          <a:bodyPr lIns="68580" tIns="34290" rIns="68580" bIns="34290" anchor="ctr"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r-FR" altLang="ko-KR" sz="2800" dirty="0">
                <a:solidFill>
                  <a:schemeClr val="accent6"/>
                </a:solidFill>
                <a:latin typeface="Berlin Sans FB Demi" panose="020E0802020502020306" pitchFamily="34" charset="0"/>
              </a:rPr>
              <a:t>Objectifs de la discussion (5 min)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48936" y="1197775"/>
            <a:ext cx="7646128" cy="1396473"/>
          </a:xfrm>
          <a:prstGeom prst="rect">
            <a:avLst/>
          </a:prstGeom>
        </p:spPr>
        <p:txBody>
          <a:bodyPr wrap="square" numCol="1" spcCol="36000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CH" sz="1600" b="1" dirty="0">
                <a:latin typeface="Tw Cen MT" panose="020B0602020104020603" pitchFamily="34" charset="0"/>
                <a:ea typeface="Arial Unicode MS"/>
              </a:rPr>
              <a:t>Objectifs :</a:t>
            </a:r>
            <a:endParaRPr lang="fr-FR" altLang="fr-FR" sz="1600" dirty="0">
              <a:latin typeface="Arial" panose="020B0604020202020204" pitchFamily="34" charset="0"/>
            </a:endParaRPr>
          </a:p>
          <a:p>
            <a:pPr marL="742950" lvl="1" indent="-28575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FR" altLang="fr-FR" sz="1400" dirty="0">
                <a:latin typeface="Tw Cen MT" panose="020B0602020104020603" pitchFamily="34" charset="0"/>
              </a:rPr>
              <a:t>Identifier les compétences numériques nécessaires dans le contexte tchadien.</a:t>
            </a:r>
          </a:p>
          <a:p>
            <a:pPr marL="742950" lvl="1" indent="-28575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FR" altLang="fr-FR" sz="1400" dirty="0">
                <a:latin typeface="Tw Cen MT" panose="020B0602020104020603" pitchFamily="34" charset="0"/>
              </a:rPr>
              <a:t>Analyser les besoins spécifiques locaux et globaux en matière de compétences du 21e siècle.</a:t>
            </a:r>
          </a:p>
          <a:p>
            <a:pPr marL="742950" lvl="1" indent="-28575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FR" altLang="fr-FR" sz="1400" dirty="0">
                <a:latin typeface="Tw Cen MT" panose="020B0602020104020603" pitchFamily="34" charset="0"/>
              </a:rPr>
              <a:t>Proposer des stratégies adaptées pour développer ces compétences au Tchad.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9D0972A-C6E3-4687-81E1-7FB5531761C5}"/>
              </a:ext>
            </a:extLst>
          </p:cNvPr>
          <p:cNvSpPr/>
          <p:nvPr/>
        </p:nvSpPr>
        <p:spPr>
          <a:xfrm>
            <a:off x="2518430" y="2926803"/>
            <a:ext cx="4107140" cy="1073307"/>
          </a:xfrm>
          <a:prstGeom prst="rect">
            <a:avLst/>
          </a:prstGeom>
        </p:spPr>
        <p:txBody>
          <a:bodyPr wrap="square" numCol="1" spcCol="36000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CH" sz="1600" b="1" dirty="0">
                <a:latin typeface="Tw Cen MT" panose="020B0602020104020603" pitchFamily="34" charset="0"/>
                <a:ea typeface="Arial Unicode MS"/>
              </a:rPr>
              <a:t>Méthode :</a:t>
            </a:r>
            <a:endParaRPr lang="fr-CH" altLang="fr-FR" sz="1400" dirty="0">
              <a:latin typeface="Tw Cen MT" panose="020B0602020104020603" pitchFamily="34" charset="0"/>
            </a:endParaRPr>
          </a:p>
          <a:p>
            <a:pPr marL="285750" lvl="0" indent="-28575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CH" altLang="fr-FR" sz="1400" dirty="0">
                <a:latin typeface="Tw Cen MT" panose="020B0602020104020603" pitchFamily="34" charset="0"/>
              </a:rPr>
              <a:t>Discussion interactive avec des exemples locaux.</a:t>
            </a:r>
          </a:p>
          <a:p>
            <a:pPr marL="285750" lvl="0" indent="-28575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CH" altLang="fr-FR" sz="1400" dirty="0">
                <a:latin typeface="Tw Cen MT" panose="020B0602020104020603" pitchFamily="34" charset="0"/>
              </a:rPr>
              <a:t>Partage d’expériences et propositions de solutions. </a:t>
            </a:r>
          </a:p>
        </p:txBody>
      </p:sp>
    </p:spTree>
    <p:extLst>
      <p:ext uri="{BB962C8B-B14F-4D97-AF65-F5344CB8AC3E}">
        <p14:creationId xmlns:p14="http://schemas.microsoft.com/office/powerpoint/2010/main" val="2236357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2038AEF9-613E-4F50-AB3F-BF720E27A659}" type="slidenum">
              <a:rPr lang="fr-FR" smtClean="0"/>
              <a:pPr algn="r"/>
              <a:t>3</a:t>
            </a:fld>
            <a:endParaRPr lang="fr-FR" dirty="0"/>
          </a:p>
        </p:txBody>
      </p:sp>
      <p:pic>
        <p:nvPicPr>
          <p:cNvPr id="4" name="Picture 2" descr="RÃ©sultat de recherche d'images pour &quot;logo tecfa&quot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711452"/>
            <a:ext cx="432048" cy="432048"/>
          </a:xfrm>
          <a:prstGeom prst="rect">
            <a:avLst/>
          </a:prstGeom>
          <a:noFill/>
        </p:spPr>
      </p:pic>
      <p:sp>
        <p:nvSpPr>
          <p:cNvPr id="36" name="제목 3">
            <a:extLst>
              <a:ext uri="{FF2B5EF4-FFF2-40B4-BE49-F238E27FC236}">
                <a16:creationId xmlns:a16="http://schemas.microsoft.com/office/drawing/2014/main" id="{0C7B140C-4A13-4136-AB20-68851F665BEA}"/>
              </a:ext>
            </a:extLst>
          </p:cNvPr>
          <p:cNvSpPr txBox="1">
            <a:spLocks/>
          </p:cNvSpPr>
          <p:nvPr/>
        </p:nvSpPr>
        <p:spPr>
          <a:xfrm>
            <a:off x="2915816" y="208300"/>
            <a:ext cx="5770984" cy="631102"/>
          </a:xfrm>
          <a:prstGeom prst="rect">
            <a:avLst/>
          </a:prstGeom>
        </p:spPr>
        <p:txBody>
          <a:bodyPr lIns="68580" tIns="34290" rIns="68580" bIns="34290" anchor="ctr"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r-CH" altLang="ko-KR" sz="2800" dirty="0">
                <a:solidFill>
                  <a:schemeClr val="accent6"/>
                </a:solidFill>
                <a:latin typeface="Berlin Sans FB Demi" panose="020E0802020502020306" pitchFamily="34" charset="0"/>
              </a:rPr>
              <a:t>Instructions</a:t>
            </a:r>
            <a:endParaRPr lang="fr-FR" altLang="ko-KR" sz="2800" dirty="0">
              <a:solidFill>
                <a:schemeClr val="accent6"/>
              </a:solidFill>
              <a:latin typeface="Berlin Sans FB Demi" panose="020E0802020502020306" pitchFamily="34" charset="0"/>
            </a:endParaRPr>
          </a:p>
        </p:txBody>
      </p:sp>
      <p:sp>
        <p:nvSpPr>
          <p:cNvPr id="10" name="Rectangle 1">
            <a:extLst>
              <a:ext uri="{FF2B5EF4-FFF2-40B4-BE49-F238E27FC236}">
                <a16:creationId xmlns:a16="http://schemas.microsoft.com/office/drawing/2014/main" id="{C16CF691-B7EB-4DF4-B36F-DD1BC1E134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032" y="839402"/>
            <a:ext cx="2777165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CH" altLang="fr-FR" b="1" dirty="0">
                <a:latin typeface="Tw Cen MT" panose="020B0602020104020603" pitchFamily="34" charset="0"/>
              </a:rPr>
              <a:t>Formez des groupes de 5 personnes soit 6 groupes:</a:t>
            </a:r>
          </a:p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CH" altLang="fr-FR" sz="1400" dirty="0">
                <a:latin typeface="Tw Cen MT" panose="020B0602020104020603" pitchFamily="34" charset="0"/>
              </a:rPr>
              <a:t>Groupes 1 et 2 =&gt; répondre à toutes les questions 1</a:t>
            </a:r>
          </a:p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CH" altLang="fr-FR" sz="1400" dirty="0">
                <a:latin typeface="Tw Cen MT" panose="020B0602020104020603" pitchFamily="34" charset="0"/>
              </a:rPr>
              <a:t>Groupes 3 et 4 =&gt; répondre à toutes les questions 2</a:t>
            </a:r>
          </a:p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CH" altLang="fr-FR" sz="1400" dirty="0">
                <a:latin typeface="Tw Cen MT" panose="020B0602020104020603" pitchFamily="34" charset="0"/>
              </a:rPr>
              <a:t>Groupes 5 et 6 =&gt; répondre à toutes les questions 3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615DA032-BCF8-4651-B9FB-F73DE9BF517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1308" r="18500" b="23400"/>
          <a:stretch/>
        </p:blipFill>
        <p:spPr>
          <a:xfrm>
            <a:off x="3060297" y="866491"/>
            <a:ext cx="5761704" cy="2596444"/>
          </a:xfrm>
          <a:prstGeom prst="rect">
            <a:avLst/>
          </a:prstGeom>
        </p:spPr>
      </p:pic>
      <p:sp>
        <p:nvSpPr>
          <p:cNvPr id="12" name="Rectangle 1">
            <a:extLst>
              <a:ext uri="{FF2B5EF4-FFF2-40B4-BE49-F238E27FC236}">
                <a16:creationId xmlns:a16="http://schemas.microsoft.com/office/drawing/2014/main" id="{86B91DD7-75B2-4783-859F-F092C787F9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2048" y="2978787"/>
            <a:ext cx="8538234" cy="20889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fr-CH" altLang="fr-FR" b="1" dirty="0">
                <a:latin typeface="Tw Cen MT" panose="020B0602020104020603" pitchFamily="34" charset="0"/>
              </a:rPr>
              <a:t>Consigne de travail :</a:t>
            </a:r>
          </a:p>
          <a:p>
            <a:pPr marL="742950" lvl="1" indent="-28575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CH" altLang="fr-FR" sz="1400" dirty="0">
                <a:latin typeface="Tw Cen MT" panose="020B0602020104020603" pitchFamily="34" charset="0"/>
              </a:rPr>
              <a:t> Désignez un rapporteur dans votre groupe.</a:t>
            </a:r>
          </a:p>
          <a:p>
            <a:pPr marL="742950" lvl="1" indent="-28575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CH" altLang="fr-FR" sz="1400" dirty="0">
                <a:latin typeface="Tw Cen MT" panose="020B0602020104020603" pitchFamily="34" charset="0"/>
              </a:rPr>
              <a:t> Le rapporteur consignera les points clés des échanges en ligne dans le document suivant : </a:t>
            </a:r>
            <a:r>
              <a:rPr lang="fr-CH" sz="1400" dirty="0">
                <a:solidFill>
                  <a:srgbClr val="FF0000"/>
                </a:solidFill>
                <a:latin typeface="Tw Cen MT" panose="020B0602020104020603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https://annuel2.framapad.org/p/module2_ue1_objectif4-aax3?lang=fr</a:t>
            </a:r>
            <a:r>
              <a:rPr lang="fr-CH" sz="1400" dirty="0">
                <a:solidFill>
                  <a:srgbClr val="FF0000"/>
                </a:solidFill>
                <a:latin typeface="Tw Cen MT" panose="020B0602020104020603" pitchFamily="34" charset="0"/>
              </a:rPr>
              <a:t> </a:t>
            </a:r>
          </a:p>
          <a:p>
            <a:pPr marL="742950" lvl="1" indent="-28575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CH" altLang="fr-FR" sz="1400" b="1" dirty="0">
                <a:latin typeface="Tw Cen MT" panose="020B0602020104020603" pitchFamily="34" charset="0"/>
              </a:rPr>
              <a:t>Pendant la phase à distance</a:t>
            </a:r>
            <a:r>
              <a:rPr lang="fr-CH" altLang="fr-FR" sz="1400" dirty="0">
                <a:latin typeface="Tw Cen MT" panose="020B0602020104020603" pitchFamily="34" charset="0"/>
              </a:rPr>
              <a:t>, enrichissez ces écrits avec des réflexions, des informations supplémentaires et des exemples pertinents.</a:t>
            </a:r>
          </a:p>
        </p:txBody>
      </p:sp>
    </p:spTree>
    <p:extLst>
      <p:ext uri="{BB962C8B-B14F-4D97-AF65-F5344CB8AC3E}">
        <p14:creationId xmlns:p14="http://schemas.microsoft.com/office/powerpoint/2010/main" val="37584109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2038AEF9-613E-4F50-AB3F-BF720E27A659}" type="slidenum">
              <a:rPr lang="fr-FR" smtClean="0"/>
              <a:pPr algn="r"/>
              <a:t>4</a:t>
            </a:fld>
            <a:endParaRPr lang="fr-FR" dirty="0"/>
          </a:p>
        </p:txBody>
      </p:sp>
      <p:pic>
        <p:nvPicPr>
          <p:cNvPr id="4" name="Picture 2" descr="RÃ©sultat de recherche d'images pour &quot;logo tecfa&quot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711452"/>
            <a:ext cx="432048" cy="432048"/>
          </a:xfrm>
          <a:prstGeom prst="rect">
            <a:avLst/>
          </a:prstGeom>
          <a:noFill/>
        </p:spPr>
      </p:pic>
      <p:sp>
        <p:nvSpPr>
          <p:cNvPr id="36" name="제목 3">
            <a:extLst>
              <a:ext uri="{FF2B5EF4-FFF2-40B4-BE49-F238E27FC236}">
                <a16:creationId xmlns:a16="http://schemas.microsoft.com/office/drawing/2014/main" id="{0C7B140C-4A13-4136-AB20-68851F665BEA}"/>
              </a:ext>
            </a:extLst>
          </p:cNvPr>
          <p:cNvSpPr txBox="1">
            <a:spLocks/>
          </p:cNvSpPr>
          <p:nvPr/>
        </p:nvSpPr>
        <p:spPr>
          <a:xfrm>
            <a:off x="2915816" y="208300"/>
            <a:ext cx="5770984" cy="631102"/>
          </a:xfrm>
          <a:prstGeom prst="rect">
            <a:avLst/>
          </a:prstGeom>
        </p:spPr>
        <p:txBody>
          <a:bodyPr lIns="68580" tIns="34290" rIns="68580" bIns="34290" anchor="ctr"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r-CH" altLang="ko-KR" sz="2800" dirty="0">
                <a:solidFill>
                  <a:schemeClr val="accent6"/>
                </a:solidFill>
                <a:latin typeface="Berlin Sans FB Demi" panose="020E0802020502020306" pitchFamily="34" charset="0"/>
              </a:rPr>
              <a:t>Compétences du XXI e  siècle  </a:t>
            </a:r>
            <a:endParaRPr lang="fr-FR" altLang="ko-KR" sz="2800" dirty="0">
              <a:solidFill>
                <a:schemeClr val="accent6"/>
              </a:solidFill>
              <a:latin typeface="Berlin Sans FB Demi" panose="020E0802020502020306" pitchFamily="34" charset="0"/>
            </a:endParaRPr>
          </a:p>
        </p:txBody>
      </p:sp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C0C68CF9-725A-4F50-B7E7-05B44CE2A6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3990280"/>
              </p:ext>
            </p:extLst>
          </p:nvPr>
        </p:nvGraphicFramePr>
        <p:xfrm>
          <a:off x="611560" y="909545"/>
          <a:ext cx="8064896" cy="6852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064896">
                  <a:extLst>
                    <a:ext uri="{9D8B030D-6E8A-4147-A177-3AD203B41FA5}">
                      <a16:colId xmlns:a16="http://schemas.microsoft.com/office/drawing/2014/main" val="1195989530"/>
                    </a:ext>
                  </a:extLst>
                </a:gridCol>
              </a:tblGrid>
              <a:tr h="36004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fr-CH" sz="1600" b="0" dirty="0">
                          <a:solidFill>
                            <a:schemeClr val="tx1"/>
                          </a:solidFill>
                          <a:latin typeface="Berlin Sans FB" panose="020E0602020502020306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« Compétences et aptitudes que les jeunes devront posséder pour être des travailleurs et des citoyens efficaces dans la société du savoir du 21e siècle » (</a:t>
                      </a:r>
                      <a:r>
                        <a:rPr lang="fr-CH" sz="1600" b="0" dirty="0" err="1">
                          <a:solidFill>
                            <a:schemeClr val="tx1"/>
                          </a:solidFill>
                          <a:latin typeface="Berlin Sans FB" panose="020E0602020502020306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Ananiadou</a:t>
                      </a:r>
                      <a:r>
                        <a:rPr lang="fr-CH" sz="1600" b="0" dirty="0">
                          <a:solidFill>
                            <a:schemeClr val="tx1"/>
                          </a:solidFill>
                          <a:latin typeface="Berlin Sans FB" panose="020E0602020502020306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 et </a:t>
                      </a:r>
                      <a:r>
                        <a:rPr lang="fr-CH" sz="1600" b="0" dirty="0" err="1">
                          <a:solidFill>
                            <a:schemeClr val="tx1"/>
                          </a:solidFill>
                          <a:latin typeface="Berlin Sans FB" panose="020E0602020502020306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Claro</a:t>
                      </a:r>
                      <a:r>
                        <a:rPr lang="fr-CH" sz="1600" b="0" dirty="0">
                          <a:solidFill>
                            <a:schemeClr val="tx1"/>
                          </a:solidFill>
                          <a:latin typeface="Berlin Sans FB" panose="020E0602020502020306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, 2009, p. 8).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3586121"/>
                  </a:ext>
                </a:extLst>
              </a:tr>
            </a:tbl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ACCC8A5E-B681-498E-A15E-546D07B464F2}"/>
              </a:ext>
            </a:extLst>
          </p:cNvPr>
          <p:cNvSpPr/>
          <p:nvPr/>
        </p:nvSpPr>
        <p:spPr>
          <a:xfrm>
            <a:off x="423396" y="4904185"/>
            <a:ext cx="8064896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fr-CH" sz="700" dirty="0">
                <a:latin typeface="Tw Cen MT" panose="020B0602020104020603" pitchFamily="34" charset="0"/>
                <a:ea typeface="Arial" panose="020B0604020202020204" pitchFamily="34" charset="0"/>
                <a:cs typeface="Arial" panose="020B0604020202020204" pitchFamily="34" charset="0"/>
              </a:rPr>
              <a:t>Tremblay, C. et </a:t>
            </a:r>
            <a:r>
              <a:rPr lang="fr-CH" sz="700" dirty="0" err="1">
                <a:latin typeface="Tw Cen MT" panose="020B0602020104020603" pitchFamily="34" charset="0"/>
                <a:ea typeface="Arial" panose="020B0604020202020204" pitchFamily="34" charset="0"/>
                <a:cs typeface="Arial" panose="020B0604020202020204" pitchFamily="34" charset="0"/>
              </a:rPr>
              <a:t>Poellhuber</a:t>
            </a:r>
            <a:r>
              <a:rPr lang="fr-CH" sz="700" dirty="0">
                <a:latin typeface="Tw Cen MT" panose="020B0602020104020603" pitchFamily="34" charset="0"/>
                <a:ea typeface="Arial" panose="020B0604020202020204" pitchFamily="34" charset="0"/>
                <a:cs typeface="Arial" panose="020B0604020202020204" pitchFamily="34" charset="0"/>
              </a:rPr>
              <a:t>, B. (2022). Analyse qualitative de référentiels de compétences du XXIe siècle, numériques et informationnelles : tendances mondiales observées. </a:t>
            </a:r>
            <a:r>
              <a:rPr lang="fr-CH" sz="700" i="1" dirty="0">
                <a:latin typeface="Tw Cen MT" panose="020B0602020104020603" pitchFamily="34" charset="0"/>
                <a:ea typeface="Arial" panose="020B0604020202020204" pitchFamily="34" charset="0"/>
                <a:cs typeface="Arial" panose="020B0604020202020204" pitchFamily="34" charset="0"/>
              </a:rPr>
              <a:t>Formation et profession, 30 </a:t>
            </a:r>
            <a:r>
              <a:rPr lang="fr-CH" sz="700" dirty="0">
                <a:latin typeface="Tw Cen MT" panose="020B0602020104020603" pitchFamily="34" charset="0"/>
                <a:ea typeface="Arial" panose="020B0604020202020204" pitchFamily="34" charset="0"/>
                <a:cs typeface="Arial" panose="020B0604020202020204" pitchFamily="34" charset="0"/>
              </a:rPr>
              <a:t>(2). 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B964E879-426D-423E-ADA4-6DE5E5C0D9C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779" t="1991" r="2779" b="6601"/>
          <a:stretch/>
        </p:blipFill>
        <p:spPr>
          <a:xfrm>
            <a:off x="2809061" y="1610806"/>
            <a:ext cx="3310870" cy="3088229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76008347-7047-4CA7-A8ED-78ED80BDC16F}"/>
              </a:ext>
            </a:extLst>
          </p:cNvPr>
          <p:cNvSpPr/>
          <p:nvPr/>
        </p:nvSpPr>
        <p:spPr>
          <a:xfrm>
            <a:off x="432048" y="4735929"/>
            <a:ext cx="8516152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fr-CH" sz="700" dirty="0">
                <a:latin typeface="Tw Cen MT" panose="020B0602020104020603" pitchFamily="34" charset="0"/>
                <a:ea typeface="Arial" panose="020B0604020202020204" pitchFamily="34" charset="0"/>
                <a:cs typeface="Arial" panose="020B0604020202020204" pitchFamily="34" charset="0"/>
              </a:rPr>
              <a:t>Gouvernement du Québec. (2019). </a:t>
            </a:r>
            <a:r>
              <a:rPr lang="fr-CH" sz="700" i="1" dirty="0">
                <a:latin typeface="Tw Cen MT" panose="020B0602020104020603" pitchFamily="34" charset="0"/>
                <a:ea typeface="Arial" panose="020B0604020202020204" pitchFamily="34" charset="0"/>
                <a:cs typeface="Arial" panose="020B0604020202020204" pitchFamily="34" charset="0"/>
              </a:rPr>
              <a:t>Cadre de référence de la compétence numérique</a:t>
            </a:r>
            <a:r>
              <a:rPr lang="fr-CH" sz="700" dirty="0">
                <a:latin typeface="Tw Cen MT" panose="020B0602020104020603" pitchFamily="34" charset="0"/>
                <a:ea typeface="Arial" panose="020B0604020202020204" pitchFamily="34" charset="0"/>
                <a:cs typeface="Arial" panose="020B0604020202020204" pitchFamily="34" charset="0"/>
              </a:rPr>
              <a:t>. Ministère de l’Éducation et de l’Enseignement Supérieur (MEES). </a:t>
            </a:r>
            <a:r>
              <a:rPr lang="fr-CH" sz="700" dirty="0">
                <a:latin typeface="Tw Cen MT" panose="020B0602020104020603" pitchFamily="34" charset="0"/>
                <a:ea typeface="Arial" panose="020B0604020202020204" pitchFamily="34" charset="0"/>
                <a:cs typeface="Arial" panose="020B0604020202020204" pitchFamily="34" charset="0"/>
                <a:hlinkClick r:id="rId4"/>
              </a:rPr>
              <a:t>https://recit.qc.ca/nouvelle/cadre-de-reference-de-la-competence-numerique/</a:t>
            </a:r>
            <a:r>
              <a:rPr lang="fr-CH" sz="700" dirty="0">
                <a:latin typeface="Tw Cen MT" panose="020B0602020104020603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66685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2038AEF9-613E-4F50-AB3F-BF720E27A659}" type="slidenum">
              <a:rPr lang="fr-FR" smtClean="0"/>
              <a:pPr algn="r"/>
              <a:t>5</a:t>
            </a:fld>
            <a:endParaRPr lang="fr-FR" dirty="0"/>
          </a:p>
        </p:txBody>
      </p:sp>
      <p:pic>
        <p:nvPicPr>
          <p:cNvPr id="4" name="Picture 2" descr="RÃ©sultat de recherche d'images pour &quot;logo tecfa&quot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711452"/>
            <a:ext cx="432048" cy="432048"/>
          </a:xfrm>
          <a:prstGeom prst="rect">
            <a:avLst/>
          </a:prstGeom>
          <a:noFill/>
        </p:spPr>
      </p:pic>
      <p:sp>
        <p:nvSpPr>
          <p:cNvPr id="36" name="제목 3">
            <a:extLst>
              <a:ext uri="{FF2B5EF4-FFF2-40B4-BE49-F238E27FC236}">
                <a16:creationId xmlns:a16="http://schemas.microsoft.com/office/drawing/2014/main" id="{0C7B140C-4A13-4136-AB20-68851F665BEA}"/>
              </a:ext>
            </a:extLst>
          </p:cNvPr>
          <p:cNvSpPr txBox="1">
            <a:spLocks/>
          </p:cNvSpPr>
          <p:nvPr/>
        </p:nvSpPr>
        <p:spPr>
          <a:xfrm>
            <a:off x="2915816" y="208300"/>
            <a:ext cx="5770984" cy="631102"/>
          </a:xfrm>
          <a:prstGeom prst="rect">
            <a:avLst/>
          </a:prstGeom>
        </p:spPr>
        <p:txBody>
          <a:bodyPr lIns="68580" tIns="34290" rIns="68580" bIns="34290" anchor="ctr"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r-CH" altLang="ko-KR" sz="2800" dirty="0">
                <a:solidFill>
                  <a:schemeClr val="accent6"/>
                </a:solidFill>
                <a:latin typeface="Berlin Sans FB Demi" panose="020E0802020502020306" pitchFamily="34" charset="0"/>
              </a:rPr>
              <a:t>La  littératie  numérique </a:t>
            </a:r>
            <a:endParaRPr lang="fr-FR" altLang="ko-KR" sz="2800" dirty="0">
              <a:solidFill>
                <a:schemeClr val="accent6"/>
              </a:solidFill>
              <a:latin typeface="Berlin Sans FB Demi" panose="020E0802020502020306" pitchFamily="34" charset="0"/>
            </a:endParaRPr>
          </a:p>
        </p:txBody>
      </p:sp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C0C68CF9-725A-4F50-B7E7-05B44CE2A6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3735930"/>
              </p:ext>
            </p:extLst>
          </p:nvPr>
        </p:nvGraphicFramePr>
        <p:xfrm>
          <a:off x="1569838" y="1073339"/>
          <a:ext cx="6912768" cy="6907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912768">
                  <a:extLst>
                    <a:ext uri="{9D8B030D-6E8A-4147-A177-3AD203B41FA5}">
                      <a16:colId xmlns:a16="http://schemas.microsoft.com/office/drawing/2014/main" val="1195989530"/>
                    </a:ext>
                  </a:extLst>
                </a:gridCol>
              </a:tblGrid>
              <a:tr h="36004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fr-CH" sz="1600" b="0" kern="0" dirty="0">
                          <a:solidFill>
                            <a:schemeClr val="tx1"/>
                          </a:solidFill>
                          <a:latin typeface="Berlin Sans FB" panose="020E0602020502020306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L’individu doit savoir utiliser les outils numériques ou technologiques de manière adéquate pour accomplir des tâches variées, telles que résoudre des problèmes </a:t>
                      </a:r>
                      <a:endParaRPr lang="fr-CH" sz="1600" b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3586121"/>
                  </a:ext>
                </a:extLst>
              </a:tr>
            </a:tbl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9537C6DD-84CA-45CB-977B-F91D8F6DAB97}"/>
              </a:ext>
            </a:extLst>
          </p:cNvPr>
          <p:cNvSpPr/>
          <p:nvPr/>
        </p:nvSpPr>
        <p:spPr>
          <a:xfrm>
            <a:off x="432048" y="4727421"/>
            <a:ext cx="806489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fr-CH" sz="1000" dirty="0">
                <a:latin typeface="Tw Cen MT" panose="020B0602020104020603" pitchFamily="34" charset="0"/>
                <a:ea typeface="Arial" panose="020B0604020202020204" pitchFamily="34" charset="0"/>
                <a:cs typeface="Arial" panose="020B0604020202020204" pitchFamily="34" charset="0"/>
              </a:rPr>
              <a:t>Tremblay, C. et </a:t>
            </a:r>
            <a:r>
              <a:rPr lang="fr-CH" sz="1000" dirty="0" err="1">
                <a:latin typeface="Tw Cen MT" panose="020B0602020104020603" pitchFamily="34" charset="0"/>
                <a:ea typeface="Arial" panose="020B0604020202020204" pitchFamily="34" charset="0"/>
                <a:cs typeface="Arial" panose="020B0604020202020204" pitchFamily="34" charset="0"/>
              </a:rPr>
              <a:t>Poellhuber</a:t>
            </a:r>
            <a:r>
              <a:rPr lang="fr-CH" sz="1000" dirty="0">
                <a:latin typeface="Tw Cen MT" panose="020B0602020104020603" pitchFamily="34" charset="0"/>
                <a:ea typeface="Arial" panose="020B0604020202020204" pitchFamily="34" charset="0"/>
                <a:cs typeface="Arial" panose="020B0604020202020204" pitchFamily="34" charset="0"/>
              </a:rPr>
              <a:t>, B. (2022). Analyse qualitative de référentiels de compétences du XXIe siècle, numériques et informationnelles : tendances mondiales observées. </a:t>
            </a:r>
            <a:r>
              <a:rPr lang="fr-CH" sz="1000" i="1" dirty="0">
                <a:latin typeface="Tw Cen MT" panose="020B0602020104020603" pitchFamily="34" charset="0"/>
                <a:ea typeface="Arial" panose="020B0604020202020204" pitchFamily="34" charset="0"/>
                <a:cs typeface="Arial" panose="020B0604020202020204" pitchFamily="34" charset="0"/>
              </a:rPr>
              <a:t>Formation et profession, 30 </a:t>
            </a:r>
            <a:r>
              <a:rPr lang="fr-CH" sz="1000" dirty="0">
                <a:latin typeface="Tw Cen MT" panose="020B0602020104020603" pitchFamily="34" charset="0"/>
                <a:ea typeface="Arial" panose="020B0604020202020204" pitchFamily="34" charset="0"/>
                <a:cs typeface="Arial" panose="020B0604020202020204" pitchFamily="34" charset="0"/>
              </a:rPr>
              <a:t>(2). http://dx.doi.org/10.18162/fp.2022.648.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5BCA1815-CADB-4CCE-B037-E6C2AB54F0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9632" y="2968878"/>
            <a:ext cx="6912768" cy="3808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5750" marR="0" lvl="0" indent="-28575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kumimoji="0" lang="fr-FR" altLang="fr-FR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w Cen MT" panose="020B0602020104020603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B6FD5D9C-AB8D-4376-9B8F-1906C7323E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9411" y="1998029"/>
            <a:ext cx="7183195" cy="26429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5750" marR="0" lvl="0" indent="-28575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fr-FR" altLang="fr-FR" sz="1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w Cen MT" panose="020B0602020104020603" pitchFamily="34" charset="0"/>
              </a:rPr>
              <a:t>Identifier et diagnostiquer des problèmes techniques</a:t>
            </a:r>
          </a:p>
          <a:p>
            <a:pPr marL="285750" marR="0" lvl="0" indent="-28575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fr-FR" altLang="fr-FR" sz="1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w Cen MT" panose="020B0602020104020603" pitchFamily="34" charset="0"/>
              </a:rPr>
              <a:t>Prévoir des solutions pour résoudre ces problèmes</a:t>
            </a:r>
          </a:p>
          <a:p>
            <a:pPr marL="285750" marR="0" lvl="0" indent="-28575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fr-FR" altLang="fr-FR" sz="1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w Cen MT" panose="020B0602020104020603" pitchFamily="34" charset="0"/>
              </a:rPr>
              <a:t>Évaluer les fonctionnalités des outils numériques</a:t>
            </a:r>
          </a:p>
          <a:p>
            <a:pPr marL="285750" marR="0" lvl="0" indent="-28575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fr-FR" altLang="fr-FR" sz="1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w Cen MT" panose="020B0602020104020603" pitchFamily="34" charset="0"/>
              </a:rPr>
              <a:t>Sélectionner les outils les plus pertinents en fonction des objectifs</a:t>
            </a:r>
          </a:p>
          <a:p>
            <a:pPr marL="285750" marR="0" lvl="0" indent="-28575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fr-FR" altLang="fr-FR" sz="1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w Cen MT" panose="020B0602020104020603" pitchFamily="34" charset="0"/>
              </a:rPr>
              <a:t>Utiliser adéquatement les outils pour des tâches académiques, professionnelles et quotidiennes</a:t>
            </a:r>
          </a:p>
          <a:p>
            <a:pPr marL="285750" lvl="0" indent="-28575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fr-FR" altLang="fr-FR" sz="1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w Cen MT" panose="020B0602020104020603" pitchFamily="34" charset="0"/>
              </a:rPr>
              <a:t>Créer du contenu </a:t>
            </a:r>
            <a:r>
              <a:rPr lang="fr-FR" altLang="fr-FR" sz="1400" dirty="0">
                <a:latin typeface="Tw Cen MT" panose="020B0602020104020603" pitchFamily="34" charset="0"/>
              </a:rPr>
              <a:t>multimédia (vidéo, images, textes) avec </a:t>
            </a:r>
            <a:r>
              <a:rPr kumimoji="0" lang="fr-FR" altLang="fr-FR" sz="1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w Cen MT" panose="020B0602020104020603" pitchFamily="34" charset="0"/>
              </a:rPr>
              <a:t>les outils numériques</a:t>
            </a:r>
          </a:p>
          <a:p>
            <a:pPr marL="285750" marR="0" lvl="0" indent="-28575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fr-FR" altLang="fr-FR" sz="1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w Cen MT" panose="020B0602020104020603" pitchFamily="34" charset="0"/>
              </a:rPr>
              <a:t>Connaître l’évolution, les fonctionnalités, les avantages et les inconvénients des outils</a:t>
            </a:r>
          </a:p>
          <a:p>
            <a:pPr marL="285750" marR="0" lvl="0" indent="-28575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fr-FR" altLang="fr-FR" sz="1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w Cen MT" panose="020B0602020104020603" pitchFamily="34" charset="0"/>
              </a:rPr>
              <a:t>Programmer, selon les compétences mentionnées dans certains référentiels </a:t>
            </a:r>
          </a:p>
        </p:txBody>
      </p:sp>
    </p:spTree>
    <p:extLst>
      <p:ext uri="{BB962C8B-B14F-4D97-AF65-F5344CB8AC3E}">
        <p14:creationId xmlns:p14="http://schemas.microsoft.com/office/powerpoint/2010/main" val="12983404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2038AEF9-613E-4F50-AB3F-BF720E27A659}" type="slidenum">
              <a:rPr lang="fr-FR" smtClean="0"/>
              <a:pPr algn="r"/>
              <a:t>6</a:t>
            </a:fld>
            <a:endParaRPr lang="fr-FR" dirty="0"/>
          </a:p>
        </p:txBody>
      </p:sp>
      <p:pic>
        <p:nvPicPr>
          <p:cNvPr id="4" name="Picture 2" descr="RÃ©sultat de recherche d'images pour &quot;logo tecfa&quot;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711452"/>
            <a:ext cx="432048" cy="432048"/>
          </a:xfrm>
          <a:prstGeom prst="rect">
            <a:avLst/>
          </a:prstGeom>
          <a:noFill/>
        </p:spPr>
      </p:pic>
      <p:sp>
        <p:nvSpPr>
          <p:cNvPr id="36" name="제목 3">
            <a:extLst>
              <a:ext uri="{FF2B5EF4-FFF2-40B4-BE49-F238E27FC236}">
                <a16:creationId xmlns:a16="http://schemas.microsoft.com/office/drawing/2014/main" id="{0C7B140C-4A13-4136-AB20-68851F665BEA}"/>
              </a:ext>
            </a:extLst>
          </p:cNvPr>
          <p:cNvSpPr txBox="1">
            <a:spLocks/>
          </p:cNvSpPr>
          <p:nvPr/>
        </p:nvSpPr>
        <p:spPr>
          <a:xfrm>
            <a:off x="2915816" y="208300"/>
            <a:ext cx="5770984" cy="631102"/>
          </a:xfrm>
          <a:prstGeom prst="rect">
            <a:avLst/>
          </a:prstGeom>
        </p:spPr>
        <p:txBody>
          <a:bodyPr lIns="68580" tIns="34290" rIns="68580" bIns="34290" anchor="ctr"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r-CH" altLang="ko-KR" sz="2800" dirty="0">
                <a:solidFill>
                  <a:schemeClr val="accent6"/>
                </a:solidFill>
                <a:latin typeface="Berlin Sans FB Demi" panose="020E0802020502020306" pitchFamily="34" charset="0"/>
              </a:rPr>
              <a:t>La  littératie  numérique </a:t>
            </a:r>
            <a:endParaRPr lang="fr-FR" altLang="ko-KR" sz="2800" dirty="0">
              <a:solidFill>
                <a:schemeClr val="accent6"/>
              </a:solidFill>
              <a:latin typeface="Berlin Sans FB Demi" panose="020E0802020502020306" pitchFamily="34" charset="0"/>
            </a:endParaRPr>
          </a:p>
        </p:txBody>
      </p:sp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C0C68CF9-725A-4F50-B7E7-05B44CE2A660}"/>
              </a:ext>
            </a:extLst>
          </p:cNvPr>
          <p:cNvGraphicFramePr>
            <a:graphicFrameLocks noGrp="1"/>
          </p:cNvGraphicFramePr>
          <p:nvPr/>
        </p:nvGraphicFramePr>
        <p:xfrm>
          <a:off x="1569838" y="1073339"/>
          <a:ext cx="6912768" cy="6907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912768">
                  <a:extLst>
                    <a:ext uri="{9D8B030D-6E8A-4147-A177-3AD203B41FA5}">
                      <a16:colId xmlns:a16="http://schemas.microsoft.com/office/drawing/2014/main" val="1195989530"/>
                    </a:ext>
                  </a:extLst>
                </a:gridCol>
              </a:tblGrid>
              <a:tr h="36004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fr-CH" sz="1600" b="0" kern="0" dirty="0">
                          <a:solidFill>
                            <a:schemeClr val="tx1"/>
                          </a:solidFill>
                          <a:latin typeface="Berlin Sans FB" panose="020E0602020502020306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L’individu doit savoir utiliser les outils numériques ou technologiques de manière adéquate pour accomplir des tâches variées, telles que résoudre des problèmes </a:t>
                      </a:r>
                      <a:endParaRPr lang="fr-CH" sz="1600" b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3586121"/>
                  </a:ext>
                </a:extLst>
              </a:tr>
            </a:tbl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9537C6DD-84CA-45CB-977B-F91D8F6DAB97}"/>
              </a:ext>
            </a:extLst>
          </p:cNvPr>
          <p:cNvSpPr/>
          <p:nvPr/>
        </p:nvSpPr>
        <p:spPr>
          <a:xfrm>
            <a:off x="432048" y="4727421"/>
            <a:ext cx="806489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fr-CH" sz="1000" dirty="0">
                <a:latin typeface="Tw Cen MT" panose="020B0602020104020603" pitchFamily="34" charset="0"/>
                <a:ea typeface="Arial" panose="020B0604020202020204" pitchFamily="34" charset="0"/>
                <a:cs typeface="Arial" panose="020B0604020202020204" pitchFamily="34" charset="0"/>
              </a:rPr>
              <a:t>Tremblay, C. et </a:t>
            </a:r>
            <a:r>
              <a:rPr lang="fr-CH" sz="1000" dirty="0" err="1">
                <a:latin typeface="Tw Cen MT" panose="020B0602020104020603" pitchFamily="34" charset="0"/>
                <a:ea typeface="Arial" panose="020B0604020202020204" pitchFamily="34" charset="0"/>
                <a:cs typeface="Arial" panose="020B0604020202020204" pitchFamily="34" charset="0"/>
              </a:rPr>
              <a:t>Poellhuber</a:t>
            </a:r>
            <a:r>
              <a:rPr lang="fr-CH" sz="1000" dirty="0">
                <a:latin typeface="Tw Cen MT" panose="020B0602020104020603" pitchFamily="34" charset="0"/>
                <a:ea typeface="Arial" panose="020B0604020202020204" pitchFamily="34" charset="0"/>
                <a:cs typeface="Arial" panose="020B0604020202020204" pitchFamily="34" charset="0"/>
              </a:rPr>
              <a:t>, B. (2022). Analyse qualitative de référentiels de compétences du XXIe siècle, numériques et informationnelles : tendances mondiales observées. </a:t>
            </a:r>
            <a:r>
              <a:rPr lang="fr-CH" sz="1000" i="1" dirty="0">
                <a:latin typeface="Tw Cen MT" panose="020B0602020104020603" pitchFamily="34" charset="0"/>
                <a:ea typeface="Arial" panose="020B0604020202020204" pitchFamily="34" charset="0"/>
                <a:cs typeface="Arial" panose="020B0604020202020204" pitchFamily="34" charset="0"/>
              </a:rPr>
              <a:t>Formation et profession, 30 </a:t>
            </a:r>
            <a:r>
              <a:rPr lang="fr-CH" sz="1000" dirty="0">
                <a:latin typeface="Tw Cen MT" panose="020B0602020104020603" pitchFamily="34" charset="0"/>
                <a:ea typeface="Arial" panose="020B0604020202020204" pitchFamily="34" charset="0"/>
                <a:cs typeface="Arial" panose="020B0604020202020204" pitchFamily="34" charset="0"/>
              </a:rPr>
              <a:t>(2). http://dx.doi.org/10.18162/fp.2022.648.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5BCA1815-CADB-4CCE-B037-E6C2AB54F0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9632" y="2968878"/>
            <a:ext cx="6912768" cy="3808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5750" marR="0" lvl="0" indent="-28575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kumimoji="0" lang="fr-FR" altLang="fr-FR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w Cen MT" panose="020B0602020104020603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B6FD5D9C-AB8D-4376-9B8F-1906C7323E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1886" y="1926773"/>
            <a:ext cx="6048672" cy="26379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5750" lvl="0" indent="-28575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CH" sz="1600" b="1" dirty="0">
                <a:latin typeface="Tw Cen MT" panose="020B0602020104020603" pitchFamily="34" charset="0"/>
              </a:rPr>
              <a:t>Question 1</a:t>
            </a:r>
            <a:r>
              <a:rPr lang="fr-CH" sz="1600" dirty="0">
                <a:latin typeface="Tw Cen MT" panose="020B0602020104020603" pitchFamily="34" charset="0"/>
              </a:rPr>
              <a:t> : Quelles compétences de littératie numérique sont les plus nécessaires pour les jeunes Tchadiens dans le cadre de leur éducation ou de leur vie quotidienne ?</a:t>
            </a:r>
          </a:p>
          <a:p>
            <a:pPr marL="285750" lvl="0" indent="-28575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CH" sz="1600" b="1" dirty="0">
                <a:latin typeface="Tw Cen MT" panose="020B0602020104020603" pitchFamily="34" charset="0"/>
              </a:rPr>
              <a:t>Question 2</a:t>
            </a:r>
            <a:r>
              <a:rPr lang="fr-CH" sz="1600" dirty="0">
                <a:latin typeface="Tw Cen MT" panose="020B0602020104020603" pitchFamily="34" charset="0"/>
              </a:rPr>
              <a:t> : Quelles sont les barrières locales à l'acquisition de ces compétences au Tchad ?</a:t>
            </a:r>
          </a:p>
          <a:p>
            <a:pPr marL="285750" lvl="0" indent="-28575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CH" sz="1600" b="1" dirty="0">
                <a:latin typeface="Tw Cen MT" panose="020B0602020104020603" pitchFamily="34" charset="0"/>
              </a:rPr>
              <a:t>Question 3: </a:t>
            </a:r>
            <a:r>
              <a:rPr lang="fr-CH" sz="1600" dirty="0">
                <a:latin typeface="Tw Cen MT" panose="020B0602020104020603" pitchFamily="34" charset="0"/>
              </a:rPr>
              <a:t>Comment les outils numériques disponibles peuvent-ils être utilisés pour résoudre les défis locaux ?</a:t>
            </a:r>
            <a:endParaRPr kumimoji="0" lang="fr-FR" altLang="fr-FR" sz="160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77767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2038AEF9-613E-4F50-AB3F-BF720E27A659}" type="slidenum">
              <a:rPr lang="fr-FR" smtClean="0"/>
              <a:pPr algn="r"/>
              <a:t>7</a:t>
            </a:fld>
            <a:endParaRPr lang="fr-FR" dirty="0"/>
          </a:p>
        </p:txBody>
      </p:sp>
      <p:pic>
        <p:nvPicPr>
          <p:cNvPr id="4" name="Picture 2" descr="RÃ©sultat de recherche d'images pour &quot;logo tecfa&quot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711452"/>
            <a:ext cx="432048" cy="432048"/>
          </a:xfrm>
          <a:prstGeom prst="rect">
            <a:avLst/>
          </a:prstGeom>
          <a:noFill/>
        </p:spPr>
      </p:pic>
      <p:sp>
        <p:nvSpPr>
          <p:cNvPr id="36" name="제목 3">
            <a:extLst>
              <a:ext uri="{FF2B5EF4-FFF2-40B4-BE49-F238E27FC236}">
                <a16:creationId xmlns:a16="http://schemas.microsoft.com/office/drawing/2014/main" id="{0C7B140C-4A13-4136-AB20-68851F665BEA}"/>
              </a:ext>
            </a:extLst>
          </p:cNvPr>
          <p:cNvSpPr txBox="1">
            <a:spLocks/>
          </p:cNvSpPr>
          <p:nvPr/>
        </p:nvSpPr>
        <p:spPr>
          <a:xfrm>
            <a:off x="2915816" y="208300"/>
            <a:ext cx="5770984" cy="631102"/>
          </a:xfrm>
          <a:prstGeom prst="rect">
            <a:avLst/>
          </a:prstGeom>
        </p:spPr>
        <p:txBody>
          <a:bodyPr lIns="68580" tIns="34290" rIns="68580" bIns="34290" anchor="ctr"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r-CH" altLang="ko-KR" sz="2800" dirty="0">
                <a:solidFill>
                  <a:schemeClr val="accent6"/>
                </a:solidFill>
                <a:latin typeface="Berlin Sans FB Demi" panose="020E0802020502020306" pitchFamily="34" charset="0"/>
              </a:rPr>
              <a:t>Littératie informationnelle</a:t>
            </a:r>
            <a:endParaRPr lang="fr-FR" altLang="ko-KR" sz="2800" dirty="0">
              <a:solidFill>
                <a:schemeClr val="accent6"/>
              </a:solidFill>
              <a:latin typeface="Berlin Sans FB Demi" panose="020E0802020502020306" pitchFamily="34" charset="0"/>
            </a:endParaRPr>
          </a:p>
        </p:txBody>
      </p:sp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C0C68CF9-725A-4F50-B7E7-05B44CE2A6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7542369"/>
              </p:ext>
            </p:extLst>
          </p:nvPr>
        </p:nvGraphicFramePr>
        <p:xfrm>
          <a:off x="2041376" y="1122184"/>
          <a:ext cx="5626968" cy="6907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626968">
                  <a:extLst>
                    <a:ext uri="{9D8B030D-6E8A-4147-A177-3AD203B41FA5}">
                      <a16:colId xmlns:a16="http://schemas.microsoft.com/office/drawing/2014/main" val="1195989530"/>
                    </a:ext>
                  </a:extLst>
                </a:gridCol>
              </a:tblGrid>
              <a:tr h="36004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fr-CH" sz="1600" b="0" kern="0" dirty="0">
                          <a:solidFill>
                            <a:schemeClr val="tx1"/>
                          </a:solidFill>
                          <a:latin typeface="Berlin Sans FB" panose="020E0602020502020306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L’individu doit savoir rechercher et évaluation  l’information en contexte d’usage du numérique</a:t>
                      </a:r>
                      <a:endParaRPr lang="fr-CH" sz="1600" b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3586121"/>
                  </a:ext>
                </a:extLst>
              </a:tr>
            </a:tbl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9537C6DD-84CA-45CB-977B-F91D8F6DAB97}"/>
              </a:ext>
            </a:extLst>
          </p:cNvPr>
          <p:cNvSpPr/>
          <p:nvPr/>
        </p:nvSpPr>
        <p:spPr>
          <a:xfrm>
            <a:off x="432048" y="4727421"/>
            <a:ext cx="806489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fr-CH" sz="1000" dirty="0">
                <a:latin typeface="Tw Cen MT" panose="020B0602020104020603" pitchFamily="34" charset="0"/>
                <a:ea typeface="Arial" panose="020B0604020202020204" pitchFamily="34" charset="0"/>
                <a:cs typeface="Arial" panose="020B0604020202020204" pitchFamily="34" charset="0"/>
              </a:rPr>
              <a:t>Tremblay, C. et </a:t>
            </a:r>
            <a:r>
              <a:rPr lang="fr-CH" sz="1000" dirty="0" err="1">
                <a:latin typeface="Tw Cen MT" panose="020B0602020104020603" pitchFamily="34" charset="0"/>
                <a:ea typeface="Arial" panose="020B0604020202020204" pitchFamily="34" charset="0"/>
                <a:cs typeface="Arial" panose="020B0604020202020204" pitchFamily="34" charset="0"/>
              </a:rPr>
              <a:t>Poellhuber</a:t>
            </a:r>
            <a:r>
              <a:rPr lang="fr-CH" sz="1000" dirty="0">
                <a:latin typeface="Tw Cen MT" panose="020B0602020104020603" pitchFamily="34" charset="0"/>
                <a:ea typeface="Arial" panose="020B0604020202020204" pitchFamily="34" charset="0"/>
                <a:cs typeface="Arial" panose="020B0604020202020204" pitchFamily="34" charset="0"/>
              </a:rPr>
              <a:t>, B. (2022). Analyse qualitative de référentiels de compétences du XXIe siècle, numériques et informationnelles : tendances mondiales observées. </a:t>
            </a:r>
            <a:r>
              <a:rPr lang="fr-CH" sz="1000" i="1" dirty="0">
                <a:latin typeface="Tw Cen MT" panose="020B0602020104020603" pitchFamily="34" charset="0"/>
                <a:ea typeface="Arial" panose="020B0604020202020204" pitchFamily="34" charset="0"/>
                <a:cs typeface="Arial" panose="020B0604020202020204" pitchFamily="34" charset="0"/>
              </a:rPr>
              <a:t>Formation et profession, 30 </a:t>
            </a:r>
            <a:r>
              <a:rPr lang="fr-CH" sz="1000" dirty="0">
                <a:latin typeface="Tw Cen MT" panose="020B0602020104020603" pitchFamily="34" charset="0"/>
                <a:ea typeface="Arial" panose="020B0604020202020204" pitchFamily="34" charset="0"/>
                <a:cs typeface="Arial" panose="020B0604020202020204" pitchFamily="34" charset="0"/>
              </a:rPr>
              <a:t>(2). http://dx.doi.org/10.18162/fp.2022.648.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E021B39-1DAF-4468-AC64-6E19F154D278}"/>
              </a:ext>
            </a:extLst>
          </p:cNvPr>
          <p:cNvSpPr/>
          <p:nvPr/>
        </p:nvSpPr>
        <p:spPr>
          <a:xfrm>
            <a:off x="827584" y="1899742"/>
            <a:ext cx="7669360" cy="26379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CH" sz="1600" dirty="0">
                <a:latin typeface="Tw Cen MT" panose="020B0602020104020603" pitchFamily="34" charset="0"/>
              </a:rPr>
              <a:t>Utiliser des moteurs de recherche et outils spécialisés pour trouver des informations.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CH" sz="1600" dirty="0">
                <a:latin typeface="Tw Cen MT" panose="020B0602020104020603" pitchFamily="34" charset="0"/>
              </a:rPr>
              <a:t>Élaborer d'une stratégie de recherche adaptée aux besoins, au contexte et au but.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CH" sz="1600" dirty="0">
                <a:latin typeface="Tw Cen MT" panose="020B0602020104020603" pitchFamily="34" charset="0"/>
              </a:rPr>
              <a:t>Capable d’évaluer la crédibilité, la validité et la pertinence des informations recueillies.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CH" sz="1600" dirty="0">
                <a:latin typeface="Tw Cen MT" panose="020B0602020104020603" pitchFamily="34" charset="0"/>
              </a:rPr>
              <a:t>Appliquer de critères d'évaluation : qualité des sources, date de publication, notoriété, expertise des auteurs, contexte de publication.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CH" sz="1600" dirty="0">
                <a:latin typeface="Tw Cen MT" panose="020B0602020104020603" pitchFamily="34" charset="0"/>
              </a:rPr>
              <a:t>Gérer, comprendre et analyser des informations et données numériques.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CH" sz="1600" dirty="0">
                <a:latin typeface="Tw Cen MT" panose="020B0602020104020603" pitchFamily="34" charset="0"/>
              </a:rPr>
              <a:t>Intégrer des informations dans une synthèse ou une production originale.</a:t>
            </a:r>
          </a:p>
        </p:txBody>
      </p:sp>
    </p:spTree>
    <p:extLst>
      <p:ext uri="{BB962C8B-B14F-4D97-AF65-F5344CB8AC3E}">
        <p14:creationId xmlns:p14="http://schemas.microsoft.com/office/powerpoint/2010/main" val="20888714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2038AEF9-613E-4F50-AB3F-BF720E27A659}" type="slidenum">
              <a:rPr lang="fr-FR" smtClean="0"/>
              <a:pPr algn="r"/>
              <a:t>8</a:t>
            </a:fld>
            <a:endParaRPr lang="fr-FR" dirty="0"/>
          </a:p>
        </p:txBody>
      </p:sp>
      <p:pic>
        <p:nvPicPr>
          <p:cNvPr id="4" name="Picture 2" descr="RÃ©sultat de recherche d'images pour &quot;logo tecfa&quot;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711452"/>
            <a:ext cx="432048" cy="432048"/>
          </a:xfrm>
          <a:prstGeom prst="rect">
            <a:avLst/>
          </a:prstGeom>
          <a:noFill/>
        </p:spPr>
      </p:pic>
      <p:sp>
        <p:nvSpPr>
          <p:cNvPr id="36" name="제목 3">
            <a:extLst>
              <a:ext uri="{FF2B5EF4-FFF2-40B4-BE49-F238E27FC236}">
                <a16:creationId xmlns:a16="http://schemas.microsoft.com/office/drawing/2014/main" id="{0C7B140C-4A13-4136-AB20-68851F665BEA}"/>
              </a:ext>
            </a:extLst>
          </p:cNvPr>
          <p:cNvSpPr txBox="1">
            <a:spLocks/>
          </p:cNvSpPr>
          <p:nvPr/>
        </p:nvSpPr>
        <p:spPr>
          <a:xfrm>
            <a:off x="2915816" y="208300"/>
            <a:ext cx="5770984" cy="631102"/>
          </a:xfrm>
          <a:prstGeom prst="rect">
            <a:avLst/>
          </a:prstGeom>
        </p:spPr>
        <p:txBody>
          <a:bodyPr lIns="68580" tIns="34290" rIns="68580" bIns="34290" anchor="ctr"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r-CH" altLang="ko-KR" sz="2800" dirty="0">
                <a:solidFill>
                  <a:schemeClr val="accent6"/>
                </a:solidFill>
                <a:latin typeface="Berlin Sans FB Demi" panose="020E0802020502020306" pitchFamily="34" charset="0"/>
              </a:rPr>
              <a:t>Littératie informationnelle</a:t>
            </a:r>
            <a:endParaRPr lang="fr-FR" altLang="ko-KR" sz="2800" dirty="0">
              <a:solidFill>
                <a:schemeClr val="accent6"/>
              </a:solidFill>
              <a:latin typeface="Berlin Sans FB Demi" panose="020E0802020502020306" pitchFamily="34" charset="0"/>
            </a:endParaRPr>
          </a:p>
        </p:txBody>
      </p:sp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C0C68CF9-725A-4F50-B7E7-05B44CE2A660}"/>
              </a:ext>
            </a:extLst>
          </p:cNvPr>
          <p:cNvGraphicFramePr>
            <a:graphicFrameLocks noGrp="1"/>
          </p:cNvGraphicFramePr>
          <p:nvPr/>
        </p:nvGraphicFramePr>
        <p:xfrm>
          <a:off x="2041376" y="1122184"/>
          <a:ext cx="5626968" cy="6907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626968">
                  <a:extLst>
                    <a:ext uri="{9D8B030D-6E8A-4147-A177-3AD203B41FA5}">
                      <a16:colId xmlns:a16="http://schemas.microsoft.com/office/drawing/2014/main" val="1195989530"/>
                    </a:ext>
                  </a:extLst>
                </a:gridCol>
              </a:tblGrid>
              <a:tr h="36004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fr-CH" sz="1600" b="0" kern="0" dirty="0">
                          <a:solidFill>
                            <a:schemeClr val="tx1"/>
                          </a:solidFill>
                          <a:latin typeface="Berlin Sans FB" panose="020E0602020502020306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L’individu doit savoir rechercher et évaluation  l’information en contexte d’usage du numérique</a:t>
                      </a:r>
                      <a:endParaRPr lang="fr-CH" sz="1600" b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3586121"/>
                  </a:ext>
                </a:extLst>
              </a:tr>
            </a:tbl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9537C6DD-84CA-45CB-977B-F91D8F6DAB97}"/>
              </a:ext>
            </a:extLst>
          </p:cNvPr>
          <p:cNvSpPr/>
          <p:nvPr/>
        </p:nvSpPr>
        <p:spPr>
          <a:xfrm>
            <a:off x="432048" y="4727421"/>
            <a:ext cx="806489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fr-CH" sz="1000" dirty="0">
                <a:latin typeface="Tw Cen MT" panose="020B0602020104020603" pitchFamily="34" charset="0"/>
                <a:ea typeface="Arial" panose="020B0604020202020204" pitchFamily="34" charset="0"/>
                <a:cs typeface="Arial" panose="020B0604020202020204" pitchFamily="34" charset="0"/>
              </a:rPr>
              <a:t>Tremblay, C. et </a:t>
            </a:r>
            <a:r>
              <a:rPr lang="fr-CH" sz="1000" dirty="0" err="1">
                <a:latin typeface="Tw Cen MT" panose="020B0602020104020603" pitchFamily="34" charset="0"/>
                <a:ea typeface="Arial" panose="020B0604020202020204" pitchFamily="34" charset="0"/>
                <a:cs typeface="Arial" panose="020B0604020202020204" pitchFamily="34" charset="0"/>
              </a:rPr>
              <a:t>Poellhuber</a:t>
            </a:r>
            <a:r>
              <a:rPr lang="fr-CH" sz="1000" dirty="0">
                <a:latin typeface="Tw Cen MT" panose="020B0602020104020603" pitchFamily="34" charset="0"/>
                <a:ea typeface="Arial" panose="020B0604020202020204" pitchFamily="34" charset="0"/>
                <a:cs typeface="Arial" panose="020B0604020202020204" pitchFamily="34" charset="0"/>
              </a:rPr>
              <a:t>, B. (2022). Analyse qualitative de référentiels de compétences du XXIe siècle, numériques et informationnelles : tendances mondiales observées. </a:t>
            </a:r>
            <a:r>
              <a:rPr lang="fr-CH" sz="1000" i="1" dirty="0">
                <a:latin typeface="Tw Cen MT" panose="020B0602020104020603" pitchFamily="34" charset="0"/>
                <a:ea typeface="Arial" panose="020B0604020202020204" pitchFamily="34" charset="0"/>
                <a:cs typeface="Arial" panose="020B0604020202020204" pitchFamily="34" charset="0"/>
              </a:rPr>
              <a:t>Formation et profession, 30 </a:t>
            </a:r>
            <a:r>
              <a:rPr lang="fr-CH" sz="1000" dirty="0">
                <a:latin typeface="Tw Cen MT" panose="020B0602020104020603" pitchFamily="34" charset="0"/>
                <a:ea typeface="Arial" panose="020B0604020202020204" pitchFamily="34" charset="0"/>
                <a:cs typeface="Arial" panose="020B0604020202020204" pitchFamily="34" charset="0"/>
              </a:rPr>
              <a:t>(2). http://dx.doi.org/10.18162/fp.2022.648.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E021B39-1DAF-4468-AC64-6E19F154D278}"/>
              </a:ext>
            </a:extLst>
          </p:cNvPr>
          <p:cNvSpPr/>
          <p:nvPr/>
        </p:nvSpPr>
        <p:spPr>
          <a:xfrm>
            <a:off x="1169622" y="1995686"/>
            <a:ext cx="6804756" cy="22686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CH" sz="1600" b="1" dirty="0">
                <a:latin typeface="Tw Cen MT" panose="020B0602020104020603" pitchFamily="34" charset="0"/>
              </a:rPr>
              <a:t>Question 1</a:t>
            </a:r>
            <a:r>
              <a:rPr lang="fr-CH" sz="1600" dirty="0">
                <a:latin typeface="Tw Cen MT" panose="020B0602020104020603" pitchFamily="34" charset="0"/>
              </a:rPr>
              <a:t> : Comment les jeunes Tchadiens peuvent-ils améliorer leurs compétences en recherche d'information malgré les limites d’accès à Internet ?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CH" sz="1600" b="1" dirty="0">
                <a:latin typeface="Tw Cen MT" panose="020B0602020104020603" pitchFamily="34" charset="0"/>
              </a:rPr>
              <a:t>Question 2</a:t>
            </a:r>
            <a:r>
              <a:rPr lang="fr-CH" sz="1600" dirty="0">
                <a:latin typeface="Tw Cen MT" panose="020B0602020104020603" pitchFamily="34" charset="0"/>
              </a:rPr>
              <a:t> : Quels types de ressources d'information locales pourraient être exploités ?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CH" sz="1600" b="1" dirty="0">
                <a:latin typeface="Tw Cen MT" panose="020B0602020104020603" pitchFamily="34" charset="0"/>
              </a:rPr>
              <a:t>Question 3</a:t>
            </a:r>
            <a:r>
              <a:rPr lang="fr-CH" sz="1600" dirty="0">
                <a:latin typeface="Tw Cen MT" panose="020B0602020104020603" pitchFamily="34" charset="0"/>
              </a:rPr>
              <a:t> : Comment encourager une évaluation critique de l'information dans un environnement de désinformation ?</a:t>
            </a:r>
          </a:p>
        </p:txBody>
      </p:sp>
    </p:spTree>
    <p:extLst>
      <p:ext uri="{BB962C8B-B14F-4D97-AF65-F5344CB8AC3E}">
        <p14:creationId xmlns:p14="http://schemas.microsoft.com/office/powerpoint/2010/main" val="16044378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2038AEF9-613E-4F50-AB3F-BF720E27A659}" type="slidenum">
              <a:rPr lang="fr-FR" smtClean="0"/>
              <a:pPr algn="r"/>
              <a:t>9</a:t>
            </a:fld>
            <a:endParaRPr lang="fr-FR" dirty="0"/>
          </a:p>
        </p:txBody>
      </p:sp>
      <p:pic>
        <p:nvPicPr>
          <p:cNvPr id="4" name="Picture 2" descr="RÃ©sultat de recherche d'images pour &quot;logo tecfa&quot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711452"/>
            <a:ext cx="432048" cy="432048"/>
          </a:xfrm>
          <a:prstGeom prst="rect">
            <a:avLst/>
          </a:prstGeom>
          <a:noFill/>
        </p:spPr>
      </p:pic>
      <p:sp>
        <p:nvSpPr>
          <p:cNvPr id="36" name="제목 3">
            <a:extLst>
              <a:ext uri="{FF2B5EF4-FFF2-40B4-BE49-F238E27FC236}">
                <a16:creationId xmlns:a16="http://schemas.microsoft.com/office/drawing/2014/main" id="{0C7B140C-4A13-4136-AB20-68851F665BEA}"/>
              </a:ext>
            </a:extLst>
          </p:cNvPr>
          <p:cNvSpPr txBox="1">
            <a:spLocks/>
          </p:cNvSpPr>
          <p:nvPr/>
        </p:nvSpPr>
        <p:spPr>
          <a:xfrm>
            <a:off x="2915816" y="208300"/>
            <a:ext cx="5770984" cy="631102"/>
          </a:xfrm>
          <a:prstGeom prst="rect">
            <a:avLst/>
          </a:prstGeom>
        </p:spPr>
        <p:txBody>
          <a:bodyPr lIns="68580" tIns="34290" rIns="68580" bIns="34290" anchor="ctr"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r-CH" altLang="ko-KR" sz="2800" dirty="0">
                <a:solidFill>
                  <a:schemeClr val="accent6"/>
                </a:solidFill>
                <a:latin typeface="Berlin Sans FB Demi" panose="020E0802020502020306" pitchFamily="34" charset="0"/>
              </a:rPr>
              <a:t>La citoyenneté numérique …</a:t>
            </a:r>
            <a:endParaRPr lang="fr-FR" altLang="ko-KR" sz="2800" dirty="0">
              <a:solidFill>
                <a:schemeClr val="accent6"/>
              </a:solidFill>
              <a:latin typeface="Berlin Sans FB Demi" panose="020E0802020502020306" pitchFamily="34" charset="0"/>
            </a:endParaRPr>
          </a:p>
        </p:txBody>
      </p:sp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C0C68CF9-725A-4F50-B7E7-05B44CE2A6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6659081"/>
              </p:ext>
            </p:extLst>
          </p:nvPr>
        </p:nvGraphicFramePr>
        <p:xfrm>
          <a:off x="1763688" y="993510"/>
          <a:ext cx="6480720" cy="3600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480720">
                  <a:extLst>
                    <a:ext uri="{9D8B030D-6E8A-4147-A177-3AD203B41FA5}">
                      <a16:colId xmlns:a16="http://schemas.microsoft.com/office/drawing/2014/main" val="1195989530"/>
                    </a:ext>
                  </a:extLst>
                </a:gridCol>
              </a:tblGrid>
              <a:tr h="36004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fr-CH" sz="1600" b="0" kern="0" dirty="0">
                          <a:solidFill>
                            <a:schemeClr val="tx1"/>
                          </a:solidFill>
                          <a:latin typeface="Berlin Sans FB" panose="020E0602020502020306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L'individu doit adopter un comportement éthique et responsable en ligne</a:t>
                      </a:r>
                      <a:endParaRPr lang="fr-CH" sz="1600" b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3586121"/>
                  </a:ext>
                </a:extLst>
              </a:tr>
            </a:tbl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9537C6DD-84CA-45CB-977B-F91D8F6DAB97}"/>
              </a:ext>
            </a:extLst>
          </p:cNvPr>
          <p:cNvSpPr/>
          <p:nvPr/>
        </p:nvSpPr>
        <p:spPr>
          <a:xfrm>
            <a:off x="432048" y="4727421"/>
            <a:ext cx="806489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fr-CH" sz="1000" dirty="0">
                <a:latin typeface="Tw Cen MT" panose="020B0602020104020603" pitchFamily="34" charset="0"/>
                <a:ea typeface="Arial" panose="020B0604020202020204" pitchFamily="34" charset="0"/>
                <a:cs typeface="Arial" panose="020B0604020202020204" pitchFamily="34" charset="0"/>
              </a:rPr>
              <a:t>Tremblay, C. et </a:t>
            </a:r>
            <a:r>
              <a:rPr lang="fr-CH" sz="1000" dirty="0" err="1">
                <a:latin typeface="Tw Cen MT" panose="020B0602020104020603" pitchFamily="34" charset="0"/>
                <a:ea typeface="Arial" panose="020B0604020202020204" pitchFamily="34" charset="0"/>
                <a:cs typeface="Arial" panose="020B0604020202020204" pitchFamily="34" charset="0"/>
              </a:rPr>
              <a:t>Poellhuber</a:t>
            </a:r>
            <a:r>
              <a:rPr lang="fr-CH" sz="1000" dirty="0">
                <a:latin typeface="Tw Cen MT" panose="020B0602020104020603" pitchFamily="34" charset="0"/>
                <a:ea typeface="Arial" panose="020B0604020202020204" pitchFamily="34" charset="0"/>
                <a:cs typeface="Arial" panose="020B0604020202020204" pitchFamily="34" charset="0"/>
              </a:rPr>
              <a:t>, B. (2022). Analyse qualitative de référentiels de compétences du XXIe siècle, numériques et informationnelles : tendances mondiales observées. </a:t>
            </a:r>
            <a:r>
              <a:rPr lang="fr-CH" sz="1000" i="1" dirty="0">
                <a:latin typeface="Tw Cen MT" panose="020B0602020104020603" pitchFamily="34" charset="0"/>
                <a:ea typeface="Arial" panose="020B0604020202020204" pitchFamily="34" charset="0"/>
                <a:cs typeface="Arial" panose="020B0604020202020204" pitchFamily="34" charset="0"/>
              </a:rPr>
              <a:t>Formation et profession, 30 </a:t>
            </a:r>
            <a:r>
              <a:rPr lang="fr-CH" sz="1000" dirty="0">
                <a:latin typeface="Tw Cen MT" panose="020B0602020104020603" pitchFamily="34" charset="0"/>
                <a:ea typeface="Arial" panose="020B0604020202020204" pitchFamily="34" charset="0"/>
                <a:cs typeface="Arial" panose="020B0604020202020204" pitchFamily="34" charset="0"/>
              </a:rPr>
              <a:t>(2). http://dx.doi.org/10.18162/fp.2022.648.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5BCA1815-CADB-4CCE-B037-E6C2AB54F0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9632" y="1507658"/>
            <a:ext cx="6912768" cy="29661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5750" marR="0" lvl="0" indent="-28575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w Cen MT" panose="020B0602020104020603" pitchFamily="34" charset="0"/>
              </a:rPr>
              <a:t>Avoir une connaissance des lois, règles et réglementations qui régissent l’espace numérique.</a:t>
            </a:r>
          </a:p>
          <a:p>
            <a:pPr marL="285750" marR="0" lvl="0" indent="-28575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w Cen MT" panose="020B0602020104020603" pitchFamily="34" charset="0"/>
              </a:rPr>
              <a:t>Comprendre le respect de la vie privée, la confidentialité et la cyberintimidation.</a:t>
            </a:r>
          </a:p>
          <a:p>
            <a:pPr marL="285750" marR="0" lvl="0" indent="-28575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w Cen MT" panose="020B0602020104020603" pitchFamily="34" charset="0"/>
              </a:rPr>
              <a:t>Adapter ces compétences en fonction des niveaux scolaires (primaire et secondaire).</a:t>
            </a:r>
          </a:p>
          <a:p>
            <a:pPr marL="285750" marR="0" lvl="0" indent="-28575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w Cen MT" panose="020B0602020104020603" pitchFamily="34" charset="0"/>
              </a:rPr>
              <a:t>Connaître les droits d'auteur, les licences et la propriété intellectuelle lors de la consultation, utilisation et diffusion de contenu numérique.</a:t>
            </a:r>
          </a:p>
          <a:p>
            <a:pPr marL="285750" marR="0" lvl="0" indent="-28575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w Cen MT" panose="020B0602020104020603" pitchFamily="34" charset="0"/>
              </a:rPr>
              <a:t>Être conscient de son identité numérique (réputation, traces en ligne) et de l'impact des comportements sur celle-ci.</a:t>
            </a:r>
          </a:p>
          <a:p>
            <a:pPr marL="285750" marR="0" lvl="0" indent="-28575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w Cen MT" panose="020B0602020104020603" pitchFamily="34" charset="0"/>
              </a:rPr>
              <a:t>Adopter des mesures pour protéger et sécuriser les informations personnelles.</a:t>
            </a:r>
          </a:p>
          <a:p>
            <a:pPr marL="285750" marR="0" lvl="0" indent="-28575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w Cen MT" panose="020B0602020104020603" pitchFamily="34" charset="0"/>
              </a:rPr>
              <a:t>Savoir prévenir et gérer les risques liés à l'utilisation du numérique. </a:t>
            </a:r>
          </a:p>
        </p:txBody>
      </p:sp>
    </p:spTree>
    <p:extLst>
      <p:ext uri="{BB962C8B-B14F-4D97-AF65-F5344CB8AC3E}">
        <p14:creationId xmlns:p14="http://schemas.microsoft.com/office/powerpoint/2010/main" val="250209039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ecfa">
      <a:dk1>
        <a:srgbClr val="000000"/>
      </a:dk1>
      <a:lt1>
        <a:srgbClr val="FEFFFF"/>
      </a:lt1>
      <a:dk2>
        <a:srgbClr val="4C4D4C"/>
      </a:dk2>
      <a:lt2>
        <a:srgbClr val="EAEAEA"/>
      </a:lt2>
      <a:accent1>
        <a:srgbClr val="005A87"/>
      </a:accent1>
      <a:accent2>
        <a:srgbClr val="DB7A17"/>
      </a:accent2>
      <a:accent3>
        <a:srgbClr val="7F6FA4"/>
      </a:accent3>
      <a:accent4>
        <a:srgbClr val="A1BD2B"/>
      </a:accent4>
      <a:accent5>
        <a:srgbClr val="5BC4EF"/>
      </a:accent5>
      <a:accent6>
        <a:srgbClr val="005A87"/>
      </a:accent6>
      <a:hlink>
        <a:srgbClr val="5BC4EF"/>
      </a:hlink>
      <a:folHlink>
        <a:srgbClr val="7F6FA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cfa-fpse-unige.potx" id="{8A83EF2B-6969-1B41-AD37-5987E3719F38}" vid="{FBECAAEC-5158-5046-AF8D-3E250124E19B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9309</TotalTime>
  <Words>2855</Words>
  <Application>Microsoft Office PowerPoint</Application>
  <PresentationFormat>Affichage à l'écran (16:9)</PresentationFormat>
  <Paragraphs>209</Paragraphs>
  <Slides>16</Slides>
  <Notes>6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26" baseType="lpstr">
      <vt:lpstr>Arial</vt:lpstr>
      <vt:lpstr>Berlin Sans FB</vt:lpstr>
      <vt:lpstr>Berlin Sans FB Demi</vt:lpstr>
      <vt:lpstr>Calibri</vt:lpstr>
      <vt:lpstr>Gill Sans</vt:lpstr>
      <vt:lpstr>Gill Sans Light</vt:lpstr>
      <vt:lpstr>Gill Sans SemiBold</vt:lpstr>
      <vt:lpstr>Tw Cen MT</vt:lpstr>
      <vt:lpstr>Wingdings</vt:lpstr>
      <vt:lpstr>Thème Office</vt:lpstr>
      <vt:lpstr>UE1 : Introduction à l’ingénierie de formation numérique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Identifier les compétences de littératie numérique et du 21e siècle</dc:title>
  <dc:creator>Juliette Desiron</dc:creator>
  <cp:lastModifiedBy>Barbara Class</cp:lastModifiedBy>
  <cp:revision>593</cp:revision>
  <dcterms:created xsi:type="dcterms:W3CDTF">2018-06-25T11:53:25Z</dcterms:created>
  <dcterms:modified xsi:type="dcterms:W3CDTF">2024-12-14T13:29:57Z</dcterms:modified>
</cp:coreProperties>
</file>