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1"/>
  </p:sldMasterIdLst>
  <p:notesMasterIdLst>
    <p:notesMasterId r:id="rId22"/>
  </p:notesMasterIdLst>
  <p:handoutMasterIdLst>
    <p:handoutMasterId r:id="rId23"/>
  </p:handoutMasterIdLst>
  <p:sldIdLst>
    <p:sldId id="271" r:id="rId2"/>
    <p:sldId id="358" r:id="rId3"/>
    <p:sldId id="377" r:id="rId4"/>
    <p:sldId id="406" r:id="rId5"/>
    <p:sldId id="405" r:id="rId6"/>
    <p:sldId id="389" r:id="rId7"/>
    <p:sldId id="407" r:id="rId8"/>
    <p:sldId id="390" r:id="rId9"/>
    <p:sldId id="408" r:id="rId10"/>
    <p:sldId id="391" r:id="rId11"/>
    <p:sldId id="392" r:id="rId12"/>
    <p:sldId id="393" r:id="rId13"/>
    <p:sldId id="394" r:id="rId14"/>
    <p:sldId id="395" r:id="rId15"/>
    <p:sldId id="396" r:id="rId16"/>
    <p:sldId id="397" r:id="rId17"/>
    <p:sldId id="398" r:id="rId18"/>
    <p:sldId id="399" r:id="rId19"/>
    <p:sldId id="401" r:id="rId20"/>
    <p:sldId id="400" r:id="rId21"/>
  </p:sldIdLst>
  <p:sldSz cx="9144000" cy="5143500" type="screen16x9"/>
  <p:notesSz cx="6811963" cy="99425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D1366"/>
    <a:srgbClr val="C5931F"/>
    <a:srgbClr val="00B1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8C8837-148F-4556-8200-B76317E79F7D}" v="68" dt="2024-12-14T13:16:30.335"/>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7" autoAdjust="0"/>
    <p:restoredTop sz="93883" autoAdjust="0"/>
  </p:normalViewPr>
  <p:slideViewPr>
    <p:cSldViewPr>
      <p:cViewPr varScale="1">
        <p:scale>
          <a:sx n="162" d="100"/>
          <a:sy n="162" d="100"/>
        </p:scale>
        <p:origin x="504" y="91"/>
      </p:cViewPr>
      <p:guideLst>
        <p:guide orient="horz" pos="162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rbara Class" userId="ce38c013-f14e-4d1b-851f-f693be5c662b" providerId="ADAL" clId="{928C8837-148F-4556-8200-B76317E79F7D}"/>
    <pc:docChg chg="undo custSel addSld delSld modSld">
      <pc:chgData name="Barbara Class" userId="ce38c013-f14e-4d1b-851f-f693be5c662b" providerId="ADAL" clId="{928C8837-148F-4556-8200-B76317E79F7D}" dt="2024-12-14T13:17:14.568" v="674" actId="113"/>
      <pc:docMkLst>
        <pc:docMk/>
      </pc:docMkLst>
      <pc:sldChg chg="modSp">
        <pc:chgData name="Barbara Class" userId="ce38c013-f14e-4d1b-851f-f693be5c662b" providerId="ADAL" clId="{928C8837-148F-4556-8200-B76317E79F7D}" dt="2024-12-14T11:54:11.188" v="31" actId="20577"/>
        <pc:sldMkLst>
          <pc:docMk/>
          <pc:sldMk cId="2236357207" sldId="358"/>
        </pc:sldMkLst>
        <pc:spChg chg="mod">
          <ac:chgData name="Barbara Class" userId="ce38c013-f14e-4d1b-851f-f693be5c662b" providerId="ADAL" clId="{928C8837-148F-4556-8200-B76317E79F7D}" dt="2024-12-14T11:54:11.188" v="31" actId="20577"/>
          <ac:spMkLst>
            <pc:docMk/>
            <pc:sldMk cId="2236357207" sldId="358"/>
            <ac:spMk id="13" creationId="{00000000-0000-0000-0000-000000000000}"/>
          </ac:spMkLst>
        </pc:spChg>
      </pc:sldChg>
      <pc:sldChg chg="delSp mod">
        <pc:chgData name="Barbara Class" userId="ce38c013-f14e-4d1b-851f-f693be5c662b" providerId="ADAL" clId="{928C8837-148F-4556-8200-B76317E79F7D}" dt="2024-12-14T12:15:41.785" v="321" actId="478"/>
        <pc:sldMkLst>
          <pc:docMk/>
          <pc:sldMk cId="2716943747" sldId="390"/>
        </pc:sldMkLst>
        <pc:spChg chg="del">
          <ac:chgData name="Barbara Class" userId="ce38c013-f14e-4d1b-851f-f693be5c662b" providerId="ADAL" clId="{928C8837-148F-4556-8200-B76317E79F7D}" dt="2024-12-14T12:15:41.785" v="321" actId="478"/>
          <ac:spMkLst>
            <pc:docMk/>
            <pc:sldMk cId="2716943747" sldId="390"/>
            <ac:spMk id="2" creationId="{AD6DFCB5-2D43-4E21-95C3-DD939016B597}"/>
          </ac:spMkLst>
        </pc:spChg>
      </pc:sldChg>
      <pc:sldChg chg="modSp mod">
        <pc:chgData name="Barbara Class" userId="ce38c013-f14e-4d1b-851f-f693be5c662b" providerId="ADAL" clId="{928C8837-148F-4556-8200-B76317E79F7D}" dt="2024-12-14T12:16:22.008" v="323" actId="20577"/>
        <pc:sldMkLst>
          <pc:docMk/>
          <pc:sldMk cId="2214828908" sldId="391"/>
        </pc:sldMkLst>
        <pc:spChg chg="mod">
          <ac:chgData name="Barbara Class" userId="ce38c013-f14e-4d1b-851f-f693be5c662b" providerId="ADAL" clId="{928C8837-148F-4556-8200-B76317E79F7D}" dt="2024-12-14T12:16:18.276" v="322" actId="20577"/>
          <ac:spMkLst>
            <pc:docMk/>
            <pc:sldMk cId="2214828908" sldId="391"/>
            <ac:spMk id="5" creationId="{BCF8F497-6DF4-4B10-AA92-B1B62487346A}"/>
          </ac:spMkLst>
        </pc:spChg>
        <pc:spChg chg="mod">
          <ac:chgData name="Barbara Class" userId="ce38c013-f14e-4d1b-851f-f693be5c662b" providerId="ADAL" clId="{928C8837-148F-4556-8200-B76317E79F7D}" dt="2024-12-14T12:16:22.008" v="323" actId="20577"/>
          <ac:spMkLst>
            <pc:docMk/>
            <pc:sldMk cId="2214828908" sldId="391"/>
            <ac:spMk id="13" creationId="{33E02808-B5EB-45CD-A6D9-7171F4BF4523}"/>
          </ac:spMkLst>
        </pc:spChg>
      </pc:sldChg>
      <pc:sldChg chg="modSp mod">
        <pc:chgData name="Barbara Class" userId="ce38c013-f14e-4d1b-851f-f693be5c662b" providerId="ADAL" clId="{928C8837-148F-4556-8200-B76317E79F7D}" dt="2024-12-14T13:17:14.568" v="674" actId="113"/>
        <pc:sldMkLst>
          <pc:docMk/>
          <pc:sldMk cId="3023711013" sldId="394"/>
        </pc:sldMkLst>
        <pc:spChg chg="mod">
          <ac:chgData name="Barbara Class" userId="ce38c013-f14e-4d1b-851f-f693be5c662b" providerId="ADAL" clId="{928C8837-148F-4556-8200-B76317E79F7D}" dt="2024-12-14T13:17:14.568" v="674" actId="113"/>
          <ac:spMkLst>
            <pc:docMk/>
            <pc:sldMk cId="3023711013" sldId="394"/>
            <ac:spMk id="5" creationId="{3CAD10B0-4E79-4CC0-94B3-CB6CFB4877EF}"/>
          </ac:spMkLst>
        </pc:spChg>
      </pc:sldChg>
      <pc:sldChg chg="del">
        <pc:chgData name="Barbara Class" userId="ce38c013-f14e-4d1b-851f-f693be5c662b" providerId="ADAL" clId="{928C8837-148F-4556-8200-B76317E79F7D}" dt="2024-12-14T12:19:07.849" v="325" actId="47"/>
        <pc:sldMkLst>
          <pc:docMk/>
          <pc:sldMk cId="2458593003" sldId="403"/>
        </pc:sldMkLst>
      </pc:sldChg>
      <pc:sldChg chg="addSp delSp modSp mod">
        <pc:chgData name="Barbara Class" userId="ce38c013-f14e-4d1b-851f-f693be5c662b" providerId="ADAL" clId="{928C8837-148F-4556-8200-B76317E79F7D}" dt="2024-12-14T12:23:25.009" v="332" actId="1076"/>
        <pc:sldMkLst>
          <pc:docMk/>
          <pc:sldMk cId="3149801910" sldId="405"/>
        </pc:sldMkLst>
        <pc:spChg chg="mod">
          <ac:chgData name="Barbara Class" userId="ce38c013-f14e-4d1b-851f-f693be5c662b" providerId="ADAL" clId="{928C8837-148F-4556-8200-B76317E79F7D}" dt="2024-12-14T12:03:14.819" v="52" actId="1076"/>
          <ac:spMkLst>
            <pc:docMk/>
            <pc:sldMk cId="3149801910" sldId="405"/>
            <ac:spMk id="2" creationId="{739A3850-E94C-41E2-88AE-451B36DDC44F}"/>
          </ac:spMkLst>
        </pc:spChg>
        <pc:spChg chg="add del mod">
          <ac:chgData name="Barbara Class" userId="ce38c013-f14e-4d1b-851f-f693be5c662b" providerId="ADAL" clId="{928C8837-148F-4556-8200-B76317E79F7D}" dt="2024-12-14T12:23:25.009" v="332" actId="1076"/>
          <ac:spMkLst>
            <pc:docMk/>
            <pc:sldMk cId="3149801910" sldId="405"/>
            <ac:spMk id="5" creationId="{B069686F-630E-FCF6-A92D-22EAEB9769ED}"/>
          </ac:spMkLst>
        </pc:spChg>
        <pc:spChg chg="add mod">
          <ac:chgData name="Barbara Class" userId="ce38c013-f14e-4d1b-851f-f693be5c662b" providerId="ADAL" clId="{928C8837-148F-4556-8200-B76317E79F7D}" dt="2024-12-14T12:03:41.839" v="97" actId="1076"/>
          <ac:spMkLst>
            <pc:docMk/>
            <pc:sldMk cId="3149801910" sldId="405"/>
            <ac:spMk id="7" creationId="{3DFF9C12-44C3-AFE9-D0DB-54210112632B}"/>
          </ac:spMkLst>
        </pc:spChg>
        <pc:spChg chg="mod">
          <ac:chgData name="Barbara Class" userId="ce38c013-f14e-4d1b-851f-f693be5c662b" providerId="ADAL" clId="{928C8837-148F-4556-8200-B76317E79F7D}" dt="2024-12-14T12:01:48.169" v="33" actId="1076"/>
          <ac:spMkLst>
            <pc:docMk/>
            <pc:sldMk cId="3149801910" sldId="405"/>
            <ac:spMk id="11" creationId="{674B5375-F12D-4CD0-9A5F-512832F55DF4}"/>
          </ac:spMkLst>
        </pc:spChg>
        <pc:spChg chg="mod">
          <ac:chgData name="Barbara Class" userId="ce38c013-f14e-4d1b-851f-f693be5c662b" providerId="ADAL" clId="{928C8837-148F-4556-8200-B76317E79F7D}" dt="2024-12-14T12:02:51.282" v="46" actId="20577"/>
          <ac:spMkLst>
            <pc:docMk/>
            <pc:sldMk cId="3149801910" sldId="405"/>
            <ac:spMk id="12" creationId="{7AF113BC-1873-468D-A262-BD51B028A225}"/>
          </ac:spMkLst>
        </pc:spChg>
        <pc:spChg chg="mod">
          <ac:chgData name="Barbara Class" userId="ce38c013-f14e-4d1b-851f-f693be5c662b" providerId="ADAL" clId="{928C8837-148F-4556-8200-B76317E79F7D}" dt="2024-12-14T12:01:44.733" v="32" actId="1076"/>
          <ac:spMkLst>
            <pc:docMk/>
            <pc:sldMk cId="3149801910" sldId="405"/>
            <ac:spMk id="13" creationId="{1E28C79C-3F51-4A6D-A8FA-D3F32B5CB961}"/>
          </ac:spMkLst>
        </pc:spChg>
        <pc:spChg chg="mod">
          <ac:chgData name="Barbara Class" userId="ce38c013-f14e-4d1b-851f-f693be5c662b" providerId="ADAL" clId="{928C8837-148F-4556-8200-B76317E79F7D}" dt="2024-12-14T12:01:50.919" v="34" actId="1076"/>
          <ac:spMkLst>
            <pc:docMk/>
            <pc:sldMk cId="3149801910" sldId="405"/>
            <ac:spMk id="14" creationId="{D29F220C-A17D-450B-8DDD-000F73F77D4F}"/>
          </ac:spMkLst>
        </pc:spChg>
      </pc:sldChg>
      <pc:sldChg chg="addSp delSp modSp mod">
        <pc:chgData name="Barbara Class" userId="ce38c013-f14e-4d1b-851f-f693be5c662b" providerId="ADAL" clId="{928C8837-148F-4556-8200-B76317E79F7D}" dt="2024-12-14T12:14:12.508" v="320" actId="20577"/>
        <pc:sldMkLst>
          <pc:docMk/>
          <pc:sldMk cId="1762849241" sldId="407"/>
        </pc:sldMkLst>
        <pc:spChg chg="add mod">
          <ac:chgData name="Barbara Class" userId="ce38c013-f14e-4d1b-851f-f693be5c662b" providerId="ADAL" clId="{928C8837-148F-4556-8200-B76317E79F7D}" dt="2024-12-14T12:08:12.707" v="214" actId="20577"/>
          <ac:spMkLst>
            <pc:docMk/>
            <pc:sldMk cId="1762849241" sldId="407"/>
            <ac:spMk id="5" creationId="{1CE7773B-F200-7AC8-7C6D-357B3F88D47A}"/>
          </ac:spMkLst>
        </pc:spChg>
        <pc:spChg chg="add del mod">
          <ac:chgData name="Barbara Class" userId="ce38c013-f14e-4d1b-851f-f693be5c662b" providerId="ADAL" clId="{928C8837-148F-4556-8200-B76317E79F7D}" dt="2024-12-14T12:09:56.501" v="223" actId="478"/>
          <ac:spMkLst>
            <pc:docMk/>
            <pc:sldMk cId="1762849241" sldId="407"/>
            <ac:spMk id="7" creationId="{4EB64A9D-214F-CF8F-7DBC-0E122F307C76}"/>
          </ac:spMkLst>
        </pc:spChg>
        <pc:spChg chg="add mod">
          <ac:chgData name="Barbara Class" userId="ce38c013-f14e-4d1b-851f-f693be5c662b" providerId="ADAL" clId="{928C8837-148F-4556-8200-B76317E79F7D}" dt="2024-12-14T12:10:17.415" v="306" actId="14100"/>
          <ac:spMkLst>
            <pc:docMk/>
            <pc:sldMk cId="1762849241" sldId="407"/>
            <ac:spMk id="8" creationId="{47EA43E2-7509-5132-43BE-32A81C835568}"/>
          </ac:spMkLst>
        </pc:spChg>
        <pc:spChg chg="mod">
          <ac:chgData name="Barbara Class" userId="ce38c013-f14e-4d1b-851f-f693be5c662b" providerId="ADAL" clId="{928C8837-148F-4556-8200-B76317E79F7D}" dt="2024-12-14T12:14:12.508" v="320" actId="20577"/>
          <ac:spMkLst>
            <pc:docMk/>
            <pc:sldMk cId="1762849241" sldId="407"/>
            <ac:spMk id="9" creationId="{ACCC8A5E-B681-498E-A15E-546D07B464F2}"/>
          </ac:spMkLst>
        </pc:spChg>
        <pc:picChg chg="mod">
          <ac:chgData name="Barbara Class" userId="ce38c013-f14e-4d1b-851f-f693be5c662b" providerId="ADAL" clId="{928C8837-148F-4556-8200-B76317E79F7D}" dt="2024-12-14T12:09:23.577" v="215" actId="14100"/>
          <ac:picMkLst>
            <pc:docMk/>
            <pc:sldMk cId="1762849241" sldId="407"/>
            <ac:picMk id="6" creationId="{3ADFD6B3-E8B1-4BF0-9492-3BF6CF4C2F9F}"/>
          </ac:picMkLst>
        </pc:picChg>
      </pc:sldChg>
      <pc:sldChg chg="addSp delSp modSp add mod">
        <pc:chgData name="Barbara Class" userId="ce38c013-f14e-4d1b-851f-f693be5c662b" providerId="ADAL" clId="{928C8837-148F-4556-8200-B76317E79F7D}" dt="2024-12-14T13:16:30.331" v="672" actId="20577"/>
        <pc:sldMkLst>
          <pc:docMk/>
          <pc:sldMk cId="1180943425" sldId="408"/>
        </pc:sldMkLst>
        <pc:spChg chg="add mod">
          <ac:chgData name="Barbara Class" userId="ce38c013-f14e-4d1b-851f-f693be5c662b" providerId="ADAL" clId="{928C8837-148F-4556-8200-B76317E79F7D}" dt="2024-12-14T12:33:04.413" v="442" actId="1076"/>
          <ac:spMkLst>
            <pc:docMk/>
            <pc:sldMk cId="1180943425" sldId="408"/>
            <ac:spMk id="2" creationId="{65454733-0340-DAD9-E3D1-D7DB0C7ACA95}"/>
          </ac:spMkLst>
        </pc:spChg>
        <pc:spChg chg="add mod">
          <ac:chgData name="Barbara Class" userId="ce38c013-f14e-4d1b-851f-f693be5c662b" providerId="ADAL" clId="{928C8837-148F-4556-8200-B76317E79F7D}" dt="2024-12-14T12:32:28.391" v="416"/>
          <ac:spMkLst>
            <pc:docMk/>
            <pc:sldMk cId="1180943425" sldId="408"/>
            <ac:spMk id="5" creationId="{11F2F048-ED32-0713-F3DA-BF9B9D7DCE40}"/>
          </ac:spMkLst>
        </pc:spChg>
        <pc:spChg chg="add mod">
          <ac:chgData name="Barbara Class" userId="ce38c013-f14e-4d1b-851f-f693be5c662b" providerId="ADAL" clId="{928C8837-148F-4556-8200-B76317E79F7D}" dt="2024-12-14T13:16:30.331" v="672" actId="20577"/>
          <ac:spMkLst>
            <pc:docMk/>
            <pc:sldMk cId="1180943425" sldId="408"/>
            <ac:spMk id="6" creationId="{B4DA536B-C2E5-4BCC-0223-01C5C35A9063}"/>
          </ac:spMkLst>
        </pc:spChg>
        <pc:spChg chg="mod">
          <ac:chgData name="Barbara Class" userId="ce38c013-f14e-4d1b-851f-f693be5c662b" providerId="ADAL" clId="{928C8837-148F-4556-8200-B76317E79F7D}" dt="2024-12-14T12:42:16.293" v="521" actId="113"/>
          <ac:spMkLst>
            <pc:docMk/>
            <pc:sldMk cId="1180943425" sldId="408"/>
            <ac:spMk id="7" creationId="{8126B263-9F5A-6AD9-C9C2-37672FF1C757}"/>
          </ac:spMkLst>
        </pc:spChg>
        <pc:spChg chg="del">
          <ac:chgData name="Barbara Class" userId="ce38c013-f14e-4d1b-851f-f693be5c662b" providerId="ADAL" clId="{928C8837-148F-4556-8200-B76317E79F7D}" dt="2024-12-14T12:29:51.982" v="338" actId="478"/>
          <ac:spMkLst>
            <pc:docMk/>
            <pc:sldMk cId="1180943425" sldId="408"/>
            <ac:spMk id="8" creationId="{46316C9B-75E9-1F3E-12C2-E5F410463D64}"/>
          </ac:spMkLst>
        </pc:spChg>
        <pc:spChg chg="mod">
          <ac:chgData name="Barbara Class" userId="ce38c013-f14e-4d1b-851f-f693be5c662b" providerId="ADAL" clId="{928C8837-148F-4556-8200-B76317E79F7D}" dt="2024-12-14T12:32:51.577" v="439" actId="6549"/>
          <ac:spMkLst>
            <pc:docMk/>
            <pc:sldMk cId="1180943425" sldId="408"/>
            <ac:spMk id="12" creationId="{FF262C59-157A-5A1B-15D3-0776E3B500CF}"/>
          </ac:spMkLst>
        </pc:spChg>
        <pc:spChg chg="del">
          <ac:chgData name="Barbara Class" userId="ce38c013-f14e-4d1b-851f-f693be5c662b" providerId="ADAL" clId="{928C8837-148F-4556-8200-B76317E79F7D}" dt="2024-12-14T12:29:49.578" v="337" actId="478"/>
          <ac:spMkLst>
            <pc:docMk/>
            <pc:sldMk cId="1180943425" sldId="408"/>
            <ac:spMk id="13" creationId="{19EDB918-B2BD-B594-1263-4250A882B867}"/>
          </ac:spMkLst>
        </pc:spChg>
        <pc:spChg chg="mod">
          <ac:chgData name="Barbara Class" userId="ce38c013-f14e-4d1b-851f-f693be5c662b" providerId="ADAL" clId="{928C8837-148F-4556-8200-B76317E79F7D}" dt="2024-12-14T12:29:32.119" v="334" actId="20577"/>
          <ac:spMkLst>
            <pc:docMk/>
            <pc:sldMk cId="1180943425" sldId="408"/>
            <ac:spMk id="36" creationId="{F2FC98B1-3CCB-AC3C-03EB-19BD2FDD0751}"/>
          </ac:spMkLst>
        </pc:spChg>
      </pc:sldChg>
      <pc:sldChg chg="del">
        <pc:chgData name="Barbara Class" userId="ce38c013-f14e-4d1b-851f-f693be5c662b" providerId="ADAL" clId="{928C8837-148F-4556-8200-B76317E79F7D}" dt="2024-12-14T12:19:10.758" v="326" actId="47"/>
        <pc:sldMkLst>
          <pc:docMk/>
          <pc:sldMk cId="1728675948" sldId="409"/>
        </pc:sldMkLst>
      </pc:sldChg>
      <pc:sldChg chg="del">
        <pc:chgData name="Barbara Class" userId="ce38c013-f14e-4d1b-851f-f693be5c662b" providerId="ADAL" clId="{928C8837-148F-4556-8200-B76317E79F7D}" dt="2024-12-14T12:18:29.334" v="324" actId="47"/>
        <pc:sldMkLst>
          <pc:docMk/>
          <pc:sldMk cId="1482186785" sldId="41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51851" cy="49712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58536" y="0"/>
            <a:ext cx="2951851" cy="497126"/>
          </a:xfrm>
          <a:prstGeom prst="rect">
            <a:avLst/>
          </a:prstGeom>
        </p:spPr>
        <p:txBody>
          <a:bodyPr vert="horz" lIns="91440" tIns="45720" rIns="91440" bIns="45720" rtlCol="0"/>
          <a:lstStyle>
            <a:lvl1pPr algn="r">
              <a:defRPr sz="1200"/>
            </a:lvl1pPr>
          </a:lstStyle>
          <a:p>
            <a:fld id="{D67E617C-A72D-4627-81B6-B6148C566C3A}" type="datetimeFigureOut">
              <a:rPr lang="fr-FR" smtClean="0"/>
              <a:pPr/>
              <a:t>14/12/2024</a:t>
            </a:fld>
            <a:endParaRPr lang="fr-FR"/>
          </a:p>
        </p:txBody>
      </p:sp>
      <p:sp>
        <p:nvSpPr>
          <p:cNvPr id="4" name="Espace réservé du pied de page 3"/>
          <p:cNvSpPr>
            <a:spLocks noGrp="1"/>
          </p:cNvSpPr>
          <p:nvPr>
            <p:ph type="ftr" sz="quarter" idx="2"/>
          </p:nvPr>
        </p:nvSpPr>
        <p:spPr>
          <a:xfrm>
            <a:off x="0" y="9443662"/>
            <a:ext cx="2951851" cy="497126"/>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8536" y="9443662"/>
            <a:ext cx="2951851" cy="497126"/>
          </a:xfrm>
          <a:prstGeom prst="rect">
            <a:avLst/>
          </a:prstGeom>
        </p:spPr>
        <p:txBody>
          <a:bodyPr vert="horz" lIns="91440" tIns="45720" rIns="91440" bIns="45720" rtlCol="0" anchor="b"/>
          <a:lstStyle>
            <a:lvl1pPr algn="r">
              <a:defRPr sz="1200"/>
            </a:lvl1pPr>
          </a:lstStyle>
          <a:p>
            <a:fld id="{9C7B286A-B21B-4E4A-8F02-9AD8A27FDB48}" type="slidenum">
              <a:rPr lang="fr-FR" smtClean="0"/>
              <a:pPr/>
              <a:t>‹N°›</a:t>
            </a:fld>
            <a:endParaRPr 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51851" cy="49712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8536" y="0"/>
            <a:ext cx="2951851" cy="497126"/>
          </a:xfrm>
          <a:prstGeom prst="rect">
            <a:avLst/>
          </a:prstGeom>
        </p:spPr>
        <p:txBody>
          <a:bodyPr vert="horz" lIns="91440" tIns="45720" rIns="91440" bIns="45720" rtlCol="0"/>
          <a:lstStyle>
            <a:lvl1pPr algn="r">
              <a:defRPr sz="1200"/>
            </a:lvl1pPr>
          </a:lstStyle>
          <a:p>
            <a:fld id="{DD47E923-A4DC-4347-88F3-01F83145E0D3}" type="datetimeFigureOut">
              <a:rPr lang="fr-FR" smtClean="0"/>
              <a:pPr/>
              <a:t>14/12/2024</a:t>
            </a:fld>
            <a:endParaRPr lang="fr-FR"/>
          </a:p>
        </p:txBody>
      </p:sp>
      <p:sp>
        <p:nvSpPr>
          <p:cNvPr id="4" name="Espace réservé de l'image des diapositives 3"/>
          <p:cNvSpPr>
            <a:spLocks noGrp="1" noRot="1" noChangeAspect="1"/>
          </p:cNvSpPr>
          <p:nvPr>
            <p:ph type="sldImg" idx="2"/>
          </p:nvPr>
        </p:nvSpPr>
        <p:spPr>
          <a:xfrm>
            <a:off x="93663" y="746125"/>
            <a:ext cx="6624637" cy="37274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1197" y="4722694"/>
            <a:ext cx="5449570" cy="447413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43662"/>
            <a:ext cx="2951851" cy="497126"/>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8536" y="9443662"/>
            <a:ext cx="2951851" cy="497126"/>
          </a:xfrm>
          <a:prstGeom prst="rect">
            <a:avLst/>
          </a:prstGeom>
        </p:spPr>
        <p:txBody>
          <a:bodyPr vert="horz" lIns="91440" tIns="45720" rIns="91440" bIns="45720" rtlCol="0" anchor="b"/>
          <a:lstStyle>
            <a:lvl1pPr algn="r">
              <a:defRPr sz="1200"/>
            </a:lvl1pPr>
          </a:lstStyle>
          <a:p>
            <a:fld id="{20E28310-E0A2-4EAA-9B2B-E3EB0780CA9C}" type="slidenum">
              <a:rPr lang="fr-FR" smtClean="0"/>
              <a:pPr/>
              <a:t>‹N°›</a:t>
            </a:fld>
            <a:endParaRPr lang="fr-FR"/>
          </a:p>
        </p:txBody>
      </p:sp>
    </p:spTree>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r>
              <a:rPr lang="fr-CH" dirty="0"/>
              <a:t>Cette introduction vise à préparer les participants à l’exploration des méthodes pédagogiques de l’APC.</a:t>
            </a:r>
          </a:p>
          <a:p>
            <a:pPr marL="171450" indent="-171450">
              <a:buFont typeface="Arial" panose="020B0604020202020204" pitchFamily="34" charset="0"/>
              <a:buChar char="•"/>
            </a:pPr>
            <a:r>
              <a:rPr lang="fr-CH" dirty="0"/>
              <a:t>Insister sur le fait que cette présentation est interactive et centrée sur les besoins des enseignants pour mieux comprendre et appliquer l'APC dans leurs classes.</a:t>
            </a:r>
          </a:p>
          <a:p>
            <a:pPr marL="171450" indent="-171450">
              <a:buFont typeface="Arial" panose="020B0604020202020204" pitchFamily="34" charset="0"/>
              <a:buChar char="•"/>
            </a:pPr>
            <a:r>
              <a:rPr lang="fr-CH" dirty="0"/>
              <a:t>Expliquer brièvement ce qu’est l’APC et l’importance de comprendre ses méthodes pédagogiques.</a:t>
            </a:r>
          </a:p>
        </p:txBody>
      </p:sp>
      <p:sp>
        <p:nvSpPr>
          <p:cNvPr id="4" name="Espace réservé du numéro de diapositive 3"/>
          <p:cNvSpPr>
            <a:spLocks noGrp="1"/>
          </p:cNvSpPr>
          <p:nvPr>
            <p:ph type="sldNum" sz="quarter" idx="5"/>
          </p:nvPr>
        </p:nvSpPr>
        <p:spPr/>
        <p:txBody>
          <a:bodyPr/>
          <a:lstStyle/>
          <a:p>
            <a:fld id="{20E28310-E0A2-4EAA-9B2B-E3EB0780CA9C}" type="slidenum">
              <a:rPr lang="fr-FR" smtClean="0"/>
              <a:pPr/>
              <a:t>2</a:t>
            </a:fld>
            <a:endParaRPr lang="fr-FR"/>
          </a:p>
        </p:txBody>
      </p:sp>
    </p:spTree>
    <p:extLst>
      <p:ext uri="{BB962C8B-B14F-4D97-AF65-F5344CB8AC3E}">
        <p14:creationId xmlns:p14="http://schemas.microsoft.com/office/powerpoint/2010/main" val="30001388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lnSpcReduction="10000"/>
          </a:bodyPr>
          <a:lstStyle/>
          <a:p>
            <a:r>
              <a:rPr lang="fr-CH" dirty="0"/>
              <a:t>Elle encourage les apprenants à :</a:t>
            </a:r>
          </a:p>
          <a:p>
            <a:pPr marL="171450" indent="-171450">
              <a:buFont typeface="Arial" panose="020B0604020202020204" pitchFamily="34" charset="0"/>
              <a:buChar char="•"/>
            </a:pPr>
            <a:r>
              <a:rPr lang="fr-CH" b="1" dirty="0"/>
              <a:t>Analyser leurs actions:</a:t>
            </a:r>
            <a:r>
              <a:rPr lang="fr-CH" dirty="0"/>
              <a:t> En prenant du recul sur ce qu'ils ont fait, ils développent une meilleure compréhension de leurs forces et de leurs faiblesses.</a:t>
            </a:r>
          </a:p>
          <a:p>
            <a:pPr marL="171450" indent="-171450">
              <a:buFont typeface="Arial" panose="020B0604020202020204" pitchFamily="34" charset="0"/>
              <a:buChar char="•"/>
            </a:pPr>
            <a:r>
              <a:rPr lang="fr-CH" b="1" dirty="0"/>
              <a:t>Évaluer leurs performances:</a:t>
            </a:r>
            <a:r>
              <a:rPr lang="fr-CH" dirty="0"/>
              <a:t> Cette évaluation leur permet d'identifier les points à améliorer et de définir des objectifs de progression.</a:t>
            </a:r>
          </a:p>
          <a:p>
            <a:pPr marL="171450" indent="-171450">
              <a:buFont typeface="Arial" panose="020B0604020202020204" pitchFamily="34" charset="0"/>
              <a:buChar char="•"/>
            </a:pPr>
            <a:r>
              <a:rPr lang="fr-CH" b="1" dirty="0"/>
              <a:t>Adapter leur comportement:</a:t>
            </a:r>
            <a:r>
              <a:rPr lang="fr-CH" dirty="0"/>
              <a:t> Grâce à la réflexion, les apprenants deviennent capables de s'ajuster en fonction des situations et de développer leur autonomie.</a:t>
            </a:r>
          </a:p>
          <a:p>
            <a:pPr marL="0" indent="0">
              <a:buFont typeface="Arial" panose="020B0604020202020204" pitchFamily="34" charset="0"/>
              <a:buNone/>
            </a:pPr>
            <a:endParaRPr lang="fr-CH" b="1" dirty="0"/>
          </a:p>
          <a:p>
            <a:pPr marL="0" indent="0">
              <a:buFont typeface="Arial" panose="020B0604020202020204" pitchFamily="34" charset="0"/>
              <a:buNone/>
            </a:pPr>
            <a:r>
              <a:rPr lang="fr-CH" b="1" dirty="0"/>
              <a:t>L'enseignant </a:t>
            </a:r>
            <a:r>
              <a:rPr lang="fr-CH" dirty="0"/>
              <a:t>accompagne les élèves en :</a:t>
            </a:r>
          </a:p>
          <a:p>
            <a:pPr marL="171450" indent="-171450">
              <a:buFont typeface="Arial" panose="020B0604020202020204" pitchFamily="34" charset="0"/>
              <a:buChar char="•"/>
            </a:pPr>
            <a:r>
              <a:rPr lang="fr-CH" b="1" dirty="0"/>
              <a:t>Posant des questions pertinentes:</a:t>
            </a:r>
            <a:r>
              <a:rPr lang="fr-CH" dirty="0"/>
              <a:t> Cela stimule la réflexion et aide les apprenants à approfondir leur analyse.</a:t>
            </a:r>
          </a:p>
          <a:p>
            <a:pPr marL="171450" indent="-171450">
              <a:buFont typeface="Arial" panose="020B0604020202020204" pitchFamily="34" charset="0"/>
              <a:buChar char="•"/>
            </a:pPr>
            <a:r>
              <a:rPr lang="fr-CH" b="1" dirty="0"/>
              <a:t>Fournissant des retours constructifs:</a:t>
            </a:r>
            <a:r>
              <a:rPr lang="fr-CH" dirty="0"/>
              <a:t> Les retours de l'enseignant permettent aux élèves de mieux comprendre leurs erreurs et de trouver des solutions.</a:t>
            </a:r>
          </a:p>
          <a:p>
            <a:pPr marL="171450" indent="-171450">
              <a:buFont typeface="Arial" panose="020B0604020202020204" pitchFamily="34" charset="0"/>
              <a:buChar char="•"/>
            </a:pPr>
            <a:r>
              <a:rPr lang="fr-CH" b="1" dirty="0"/>
              <a:t>Facilitant l'apprentissage:</a:t>
            </a:r>
            <a:r>
              <a:rPr lang="fr-CH" dirty="0"/>
              <a:t> L'enseignant crée un environnement propice à la réflexion et à l'échange.</a:t>
            </a:r>
          </a:p>
          <a:p>
            <a:pPr marL="0" indent="0">
              <a:buFont typeface="Arial" panose="020B0604020202020204" pitchFamily="34" charset="0"/>
              <a:buNone/>
            </a:pPr>
            <a:endParaRPr lang="fr-CH" b="1" dirty="0"/>
          </a:p>
          <a:p>
            <a:pPr marL="0" indent="0">
              <a:buFont typeface="Arial" panose="020B0604020202020204" pitchFamily="34" charset="0"/>
              <a:buNone/>
            </a:pPr>
            <a:r>
              <a:rPr lang="fr-CH" b="1" dirty="0"/>
              <a:t>Les bénéfices de la pratique réflexive sont multiples:</a:t>
            </a:r>
            <a:endParaRPr lang="fr-CH" dirty="0"/>
          </a:p>
          <a:p>
            <a:pPr marL="171450" indent="-171450">
              <a:buFont typeface="Arial" panose="020B0604020202020204" pitchFamily="34" charset="0"/>
              <a:buChar char="•"/>
            </a:pPr>
            <a:r>
              <a:rPr lang="fr-CH" b="1" dirty="0"/>
              <a:t>Apprentissage en profondeur:</a:t>
            </a:r>
            <a:r>
              <a:rPr lang="fr-CH" dirty="0"/>
              <a:t> En réfléchissant sur leurs expériences, les apprenants construisent des connaissances solides et durables.</a:t>
            </a:r>
          </a:p>
          <a:p>
            <a:pPr marL="171450" indent="-171450">
              <a:buFont typeface="Arial" panose="020B0604020202020204" pitchFamily="34" charset="0"/>
              <a:buChar char="•"/>
            </a:pPr>
            <a:r>
              <a:rPr lang="fr-CH" b="1" dirty="0"/>
              <a:t>Développement de la pensée critique:</a:t>
            </a:r>
            <a:r>
              <a:rPr lang="fr-CH" dirty="0"/>
              <a:t> La pratique réflexive encourage les apprenants à analyser les situations de manière objective et à formuler des jugements éclairés.</a:t>
            </a:r>
          </a:p>
          <a:p>
            <a:pPr marL="171450" indent="-171450">
              <a:buFont typeface="Arial" panose="020B0604020202020204" pitchFamily="34" charset="0"/>
              <a:buChar char="•"/>
            </a:pPr>
            <a:r>
              <a:rPr lang="fr-CH" b="1" dirty="0"/>
              <a:t>Amélioration continue:</a:t>
            </a:r>
            <a:r>
              <a:rPr lang="fr-CH" dirty="0"/>
              <a:t> En s'appuyant sur leurs expériences passées, les apprenants progressent constamment et deviennent plus performants.</a:t>
            </a:r>
          </a:p>
          <a:p>
            <a:endParaRPr lang="fr-CH" dirty="0"/>
          </a:p>
        </p:txBody>
      </p:sp>
      <p:sp>
        <p:nvSpPr>
          <p:cNvPr id="4" name="Espace réservé du numéro de diapositive 3"/>
          <p:cNvSpPr>
            <a:spLocks noGrp="1"/>
          </p:cNvSpPr>
          <p:nvPr>
            <p:ph type="sldNum" sz="quarter" idx="5"/>
          </p:nvPr>
        </p:nvSpPr>
        <p:spPr/>
        <p:txBody>
          <a:bodyPr/>
          <a:lstStyle/>
          <a:p>
            <a:fld id="{20E28310-E0A2-4EAA-9B2B-E3EB0780CA9C}" type="slidenum">
              <a:rPr lang="fr-FR" smtClean="0"/>
              <a:pPr/>
              <a:t>11</a:t>
            </a:fld>
            <a:endParaRPr lang="fr-FR"/>
          </a:p>
        </p:txBody>
      </p:sp>
    </p:spTree>
    <p:extLst>
      <p:ext uri="{BB962C8B-B14F-4D97-AF65-F5344CB8AC3E}">
        <p14:creationId xmlns:p14="http://schemas.microsoft.com/office/powerpoint/2010/main" val="19104909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Il permet aux élèves de :</a:t>
            </a:r>
          </a:p>
          <a:p>
            <a:pPr marL="171450" indent="-171450">
              <a:buFont typeface="Arial" panose="020B0604020202020204" pitchFamily="34" charset="0"/>
              <a:buChar char="•"/>
            </a:pPr>
            <a:r>
              <a:rPr lang="fr-CH" b="1" dirty="0"/>
              <a:t>Être acteurs de leur apprentissage:</a:t>
            </a:r>
            <a:r>
              <a:rPr lang="fr-CH" dirty="0"/>
              <a:t> En travaillant sur des projets concrets, les élèves sont plus motivés et engagés.</a:t>
            </a:r>
          </a:p>
          <a:p>
            <a:pPr marL="171450" indent="-171450">
              <a:buFont typeface="Arial" panose="020B0604020202020204" pitchFamily="34" charset="0"/>
              <a:buChar char="•"/>
            </a:pPr>
            <a:r>
              <a:rPr lang="fr-CH" b="1" dirty="0"/>
              <a:t>Développer de multiples compétences:</a:t>
            </a:r>
            <a:r>
              <a:rPr lang="fr-CH" dirty="0"/>
              <a:t> Les projets nécessitent de mobiliser à la fois des connaissances théoriques et des compétences pratiques comme la communication, la collaboration et la résolution de problèmes.</a:t>
            </a:r>
          </a:p>
          <a:p>
            <a:pPr marL="171450" indent="-171450">
              <a:buFont typeface="Arial" panose="020B0604020202020204" pitchFamily="34" charset="0"/>
              <a:buChar char="•"/>
            </a:pPr>
            <a:r>
              <a:rPr lang="fr-CH" b="1" dirty="0"/>
              <a:t>S'entraîner à des situations réelles:</a:t>
            </a:r>
            <a:r>
              <a:rPr lang="fr-CH" dirty="0"/>
              <a:t> Les projets permettent de simuler des situations professionnelles, préparant ainsi les élèves au monde du travail.</a:t>
            </a:r>
          </a:p>
          <a:p>
            <a:pPr marL="171450" indent="-171450">
              <a:buFont typeface="Arial" panose="020B0604020202020204" pitchFamily="34" charset="0"/>
              <a:buChar char="•"/>
            </a:pPr>
            <a:r>
              <a:rPr lang="fr-CH" b="1" dirty="0"/>
              <a:t>Faire l'objet d'une évaluation authentique:</a:t>
            </a:r>
            <a:r>
              <a:rPr lang="fr-CH" dirty="0"/>
              <a:t> Les compétences sont évaluées dans des contextes réels, ce qui donne une image plus précise des acquis des élèves.</a:t>
            </a:r>
          </a:p>
          <a:p>
            <a:endParaRPr lang="fr-CH" b="1" dirty="0"/>
          </a:p>
          <a:p>
            <a:r>
              <a:rPr lang="fr-CH" b="1" dirty="0"/>
              <a:t>Pour que l'apprentissage par projet soit efficace, il est important de:</a:t>
            </a:r>
            <a:endParaRPr lang="fr-CH" dirty="0"/>
          </a:p>
          <a:p>
            <a:pPr marL="171450" indent="-171450">
              <a:buFont typeface="Arial" panose="020B0604020202020204" pitchFamily="34" charset="0"/>
              <a:buChar char="•"/>
            </a:pPr>
            <a:r>
              <a:rPr lang="fr-CH" b="1" dirty="0"/>
              <a:t>Bien planifier les projets:</a:t>
            </a:r>
            <a:r>
              <a:rPr lang="fr-CH" dirty="0"/>
              <a:t> Les projets doivent être conçus pour permettre aux élèves de développer un ensemble de compétences variées.</a:t>
            </a:r>
          </a:p>
          <a:p>
            <a:pPr marL="171450" indent="-171450">
              <a:buFont typeface="Arial" panose="020B0604020202020204" pitchFamily="34" charset="0"/>
              <a:buChar char="•"/>
            </a:pPr>
            <a:r>
              <a:rPr lang="fr-CH" b="1" dirty="0"/>
              <a:t>Guider les élèves:</a:t>
            </a:r>
            <a:r>
              <a:rPr lang="fr-CH" dirty="0"/>
              <a:t> L'enseignant joue un rôle clé en fournissant un cadre et un soutien tout au long du projet.</a:t>
            </a:r>
          </a:p>
          <a:p>
            <a:pPr marL="0" indent="0">
              <a:buFont typeface="Arial" panose="020B0604020202020204" pitchFamily="34" charset="0"/>
              <a:buNone/>
            </a:pPr>
            <a:endParaRPr lang="fr-CH" dirty="0"/>
          </a:p>
          <a:p>
            <a:endParaRPr lang="fr-CH" dirty="0"/>
          </a:p>
        </p:txBody>
      </p:sp>
      <p:sp>
        <p:nvSpPr>
          <p:cNvPr id="4" name="Espace réservé du numéro de diapositive 3"/>
          <p:cNvSpPr>
            <a:spLocks noGrp="1"/>
          </p:cNvSpPr>
          <p:nvPr>
            <p:ph type="sldNum" sz="quarter" idx="5"/>
          </p:nvPr>
        </p:nvSpPr>
        <p:spPr/>
        <p:txBody>
          <a:bodyPr/>
          <a:lstStyle/>
          <a:p>
            <a:fld id="{20E28310-E0A2-4EAA-9B2B-E3EB0780CA9C}" type="slidenum">
              <a:rPr lang="fr-FR" smtClean="0"/>
              <a:pPr/>
              <a:t>12</a:t>
            </a:fld>
            <a:endParaRPr lang="fr-FR"/>
          </a:p>
        </p:txBody>
      </p:sp>
    </p:spTree>
    <p:extLst>
      <p:ext uri="{BB962C8B-B14F-4D97-AF65-F5344CB8AC3E}">
        <p14:creationId xmlns:p14="http://schemas.microsoft.com/office/powerpoint/2010/main" val="2192260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b="1" dirty="0"/>
              <a:t>Les principaux avantages de cette méthode sont les suivants :</a:t>
            </a:r>
            <a:endParaRPr lang="fr-CH" dirty="0"/>
          </a:p>
          <a:p>
            <a:pPr marL="171450" indent="-171450">
              <a:buFont typeface="Arial" panose="020B0604020202020204" pitchFamily="34" charset="0"/>
              <a:buChar char="•"/>
            </a:pPr>
            <a:r>
              <a:rPr lang="fr-CH" b="1" dirty="0"/>
              <a:t>Un apprentissage plus actif et engagé:</a:t>
            </a:r>
            <a:r>
              <a:rPr lang="fr-CH" dirty="0"/>
              <a:t> Les élèves sont activement impliqués dans leur apprentissage, en partageant leurs idées et en collaborant avec leurs pairs.</a:t>
            </a:r>
          </a:p>
          <a:p>
            <a:pPr marL="171450" indent="-171450">
              <a:buFont typeface="Arial" panose="020B0604020202020204" pitchFamily="34" charset="0"/>
              <a:buChar char="•"/>
            </a:pPr>
            <a:r>
              <a:rPr lang="fr-CH" b="1" dirty="0"/>
              <a:t>Le développement de compétences sociales:</a:t>
            </a:r>
            <a:r>
              <a:rPr lang="fr-CH" dirty="0"/>
              <a:t> La pédagogie coopérative favorise l'acquisition de compétences essentielles telles que la communication, la coopération et la résolution de problèmes.</a:t>
            </a:r>
          </a:p>
          <a:p>
            <a:pPr marL="171450" indent="-171450">
              <a:buFont typeface="Arial" panose="020B0604020202020204" pitchFamily="34" charset="0"/>
              <a:buChar char="•"/>
            </a:pPr>
            <a:r>
              <a:rPr lang="fr-CH" b="1" dirty="0"/>
              <a:t>Un apprentissage plus profond:</a:t>
            </a:r>
            <a:r>
              <a:rPr lang="fr-CH" dirty="0"/>
              <a:t> En travaillant ensemble, les élèves peuvent confronter leurs idées et construire une compréhension plus approfondie des concepts.</a:t>
            </a:r>
          </a:p>
          <a:p>
            <a:pPr marL="171450" indent="-171450">
              <a:buFont typeface="Arial" panose="020B0604020202020204" pitchFamily="34" charset="0"/>
              <a:buChar char="•"/>
            </a:pPr>
            <a:r>
              <a:rPr lang="fr-CH" b="1" dirty="0"/>
              <a:t>Un sentiment d'appartenance à une communauté d'apprentissage:</a:t>
            </a:r>
            <a:r>
              <a:rPr lang="fr-CH" dirty="0"/>
              <a:t> Les élèves se sentent valorisés et soutenus par leurs pairs, ce qui renforce leur motivation.</a:t>
            </a:r>
          </a:p>
          <a:p>
            <a:pPr marL="171450" indent="-171450">
              <a:buFont typeface="Arial" panose="020B0604020202020204" pitchFamily="34" charset="0"/>
              <a:buChar char="•"/>
            </a:pPr>
            <a:r>
              <a:rPr lang="fr-CH" b="1" dirty="0"/>
              <a:t>Une meilleure préparation à la vie professionnelle:</a:t>
            </a:r>
            <a:r>
              <a:rPr lang="fr-CH" dirty="0"/>
              <a:t> Les compétences développées grâce à la pédagogie coopérative sont très recherchées dans le monde du travail.</a:t>
            </a:r>
          </a:p>
          <a:p>
            <a:endParaRPr lang="fr-CH" b="1" dirty="0"/>
          </a:p>
          <a:p>
            <a:r>
              <a:rPr lang="fr-CH" b="1" dirty="0"/>
              <a:t>la pédagogie coopérative incluent :</a:t>
            </a:r>
            <a:endParaRPr lang="fr-CH" dirty="0"/>
          </a:p>
          <a:p>
            <a:pPr marL="171450" indent="-171450">
              <a:buFont typeface="Arial" panose="020B0604020202020204" pitchFamily="34" charset="0"/>
              <a:buChar char="•"/>
            </a:pPr>
            <a:r>
              <a:rPr lang="fr-CH" b="1" dirty="0"/>
              <a:t>Les travaux de groupe:</a:t>
            </a:r>
            <a:r>
              <a:rPr lang="fr-CH" dirty="0"/>
              <a:t> Les élèves travaillent ensemble pour réaliser un projet commun.</a:t>
            </a:r>
          </a:p>
          <a:p>
            <a:pPr marL="171450" indent="-171450">
              <a:buFont typeface="Arial" panose="020B0604020202020204" pitchFamily="34" charset="0"/>
              <a:buChar char="•"/>
            </a:pPr>
            <a:r>
              <a:rPr lang="fr-CH" b="1" dirty="0"/>
              <a:t>Les discussions en petits groupes:</a:t>
            </a:r>
            <a:r>
              <a:rPr lang="fr-CH" dirty="0"/>
              <a:t> Les élèves échangent leurs idées et leurs points de vue sur un sujet donné.</a:t>
            </a:r>
          </a:p>
          <a:p>
            <a:pPr marL="171450" indent="-171450">
              <a:buFont typeface="Arial" panose="020B0604020202020204" pitchFamily="34" charset="0"/>
              <a:buChar char="•"/>
            </a:pPr>
            <a:r>
              <a:rPr lang="fr-CH" b="1" dirty="0"/>
              <a:t>L'apprentissage par les pairs:</a:t>
            </a:r>
            <a:r>
              <a:rPr lang="fr-CH" dirty="0"/>
              <a:t> Les élèves s'entraident pour comprendre les concepts et résoudre les problèmes.</a:t>
            </a:r>
          </a:p>
          <a:p>
            <a:pPr marL="0" indent="0">
              <a:buFont typeface="Arial" panose="020B0604020202020204" pitchFamily="34" charset="0"/>
              <a:buNone/>
            </a:pPr>
            <a:endParaRPr lang="fr-CH" dirty="0"/>
          </a:p>
          <a:p>
            <a:endParaRPr lang="fr-CH" dirty="0"/>
          </a:p>
        </p:txBody>
      </p:sp>
      <p:sp>
        <p:nvSpPr>
          <p:cNvPr id="4" name="Espace réservé du numéro de diapositive 3"/>
          <p:cNvSpPr>
            <a:spLocks noGrp="1"/>
          </p:cNvSpPr>
          <p:nvPr>
            <p:ph type="sldNum" sz="quarter" idx="5"/>
          </p:nvPr>
        </p:nvSpPr>
        <p:spPr/>
        <p:txBody>
          <a:bodyPr/>
          <a:lstStyle/>
          <a:p>
            <a:fld id="{20E28310-E0A2-4EAA-9B2B-E3EB0780CA9C}" type="slidenum">
              <a:rPr lang="fr-FR" smtClean="0"/>
              <a:pPr/>
              <a:t>13</a:t>
            </a:fld>
            <a:endParaRPr lang="fr-FR"/>
          </a:p>
        </p:txBody>
      </p:sp>
    </p:spTree>
    <p:extLst>
      <p:ext uri="{BB962C8B-B14F-4D97-AF65-F5344CB8AC3E}">
        <p14:creationId xmlns:p14="http://schemas.microsoft.com/office/powerpoint/2010/main" val="7779932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r>
              <a:rPr lang="fr-CH" dirty="0"/>
              <a:t>L’évaluation dans l’APC est plus qu’une simple note : elle est continue et formative, permettant aux élèves d’apprendre de leurs erreurs et de progresser.</a:t>
            </a:r>
          </a:p>
          <a:p>
            <a:pPr marL="171450" indent="-171450">
              <a:buFont typeface="Arial" panose="020B0604020202020204" pitchFamily="34" charset="0"/>
              <a:buChar char="•"/>
            </a:pPr>
            <a:r>
              <a:rPr lang="fr-CH" dirty="0"/>
              <a:t>L’évaluation authentique est ancrée dans des tâches concrètes qui reflètent des situations réelles (par exemple, projets, présentations).</a:t>
            </a:r>
          </a:p>
          <a:p>
            <a:pPr marL="171450" indent="-171450">
              <a:buFont typeface="Arial" panose="020B0604020202020204" pitchFamily="34" charset="0"/>
              <a:buChar char="•"/>
            </a:pPr>
            <a:r>
              <a:rPr lang="fr-CH" dirty="0"/>
              <a:t>Le feedback régulier est un levier d’apprentissage, il doit être constructif et guider les élèves vers l'amélioration.</a:t>
            </a:r>
          </a:p>
        </p:txBody>
      </p:sp>
      <p:sp>
        <p:nvSpPr>
          <p:cNvPr id="4" name="Espace réservé du numéro de diapositive 3"/>
          <p:cNvSpPr>
            <a:spLocks noGrp="1"/>
          </p:cNvSpPr>
          <p:nvPr>
            <p:ph type="sldNum" sz="quarter" idx="5"/>
          </p:nvPr>
        </p:nvSpPr>
        <p:spPr/>
        <p:txBody>
          <a:bodyPr/>
          <a:lstStyle/>
          <a:p>
            <a:fld id="{20E28310-E0A2-4EAA-9B2B-E3EB0780CA9C}" type="slidenum">
              <a:rPr lang="fr-FR" smtClean="0"/>
              <a:pPr/>
              <a:t>14</a:t>
            </a:fld>
            <a:endParaRPr lang="fr-FR"/>
          </a:p>
        </p:txBody>
      </p:sp>
    </p:spTree>
    <p:extLst>
      <p:ext uri="{BB962C8B-B14F-4D97-AF65-F5344CB8AC3E}">
        <p14:creationId xmlns:p14="http://schemas.microsoft.com/office/powerpoint/2010/main" val="31419860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r>
              <a:rPr lang="fr-CH" dirty="0"/>
              <a:t>Souligner l’évolution du rôle des enseignants : ils ne sont plus des </a:t>
            </a:r>
            <a:r>
              <a:rPr lang="fr-CH" b="1" dirty="0"/>
              <a:t>transmetteurs de savoir</a:t>
            </a:r>
            <a:r>
              <a:rPr lang="fr-CH" dirty="0"/>
              <a:t>, mais des </a:t>
            </a:r>
            <a:r>
              <a:rPr lang="fr-CH" b="1" dirty="0"/>
              <a:t>facilitateurs</a:t>
            </a:r>
            <a:r>
              <a:rPr lang="fr-CH" dirty="0"/>
              <a:t>. Ils créent des conditions favorables à l’apprentissage et à la réflexion.</a:t>
            </a:r>
          </a:p>
          <a:p>
            <a:pPr marL="171450" indent="-171450">
              <a:buFont typeface="Arial" panose="020B0604020202020204" pitchFamily="34" charset="0"/>
              <a:buChar char="•"/>
            </a:pPr>
            <a:r>
              <a:rPr lang="fr-CH" dirty="0"/>
              <a:t>Le rôle de régulateur est aussi important : l'enseignant doit ajuster les méthodes pédagogiques en fonction des progrès et des besoins des élèves.</a:t>
            </a:r>
          </a:p>
          <a:p>
            <a:pPr marL="171450" indent="-171450">
              <a:buFont typeface="Arial" panose="020B0604020202020204" pitchFamily="34" charset="0"/>
              <a:buChar char="•"/>
            </a:pPr>
            <a:r>
              <a:rPr lang="fr-CH" dirty="0"/>
              <a:t>Les enseignants doivent également collaborer avec leurs collègues pour assurer une cohérence dans la mise en place de l’APC.</a:t>
            </a:r>
          </a:p>
        </p:txBody>
      </p:sp>
      <p:sp>
        <p:nvSpPr>
          <p:cNvPr id="4" name="Espace réservé du numéro de diapositive 3"/>
          <p:cNvSpPr>
            <a:spLocks noGrp="1"/>
          </p:cNvSpPr>
          <p:nvPr>
            <p:ph type="sldNum" sz="quarter" idx="5"/>
          </p:nvPr>
        </p:nvSpPr>
        <p:spPr/>
        <p:txBody>
          <a:bodyPr/>
          <a:lstStyle/>
          <a:p>
            <a:fld id="{20E28310-E0A2-4EAA-9B2B-E3EB0780CA9C}" type="slidenum">
              <a:rPr lang="fr-FR" smtClean="0"/>
              <a:pPr/>
              <a:t>15</a:t>
            </a:fld>
            <a:endParaRPr lang="fr-FR"/>
          </a:p>
        </p:txBody>
      </p:sp>
    </p:spTree>
    <p:extLst>
      <p:ext uri="{BB962C8B-B14F-4D97-AF65-F5344CB8AC3E}">
        <p14:creationId xmlns:p14="http://schemas.microsoft.com/office/powerpoint/2010/main" val="25382647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l'APC :</a:t>
            </a:r>
          </a:p>
          <a:p>
            <a:pPr marL="171450" indent="-171450">
              <a:buFont typeface="Arial" panose="020B0604020202020204" pitchFamily="34" charset="0"/>
              <a:buChar char="•"/>
            </a:pPr>
            <a:r>
              <a:rPr lang="fr-CH" b="1" dirty="0"/>
              <a:t>Rend l'apprentissage plus concret et significatif:</a:t>
            </a:r>
            <a:r>
              <a:rPr lang="fr-CH" dirty="0"/>
              <a:t> Les élèves sont plus motivés car ils voient l'utilité directe de ce qu'ils apprennent.</a:t>
            </a:r>
          </a:p>
          <a:p>
            <a:pPr marL="171450" indent="-171450">
              <a:buFont typeface="Arial" panose="020B0604020202020204" pitchFamily="34" charset="0"/>
              <a:buChar char="•"/>
            </a:pPr>
            <a:r>
              <a:rPr lang="fr-CH" b="1" dirty="0"/>
              <a:t>Développe des compétences transférables:</a:t>
            </a:r>
            <a:r>
              <a:rPr lang="fr-CH" dirty="0"/>
              <a:t> Les compétences acquises sont utiles dans de nombreux domaines, augmentant ainsi l'employabilité des élèves.</a:t>
            </a:r>
          </a:p>
          <a:p>
            <a:pPr marL="171450" indent="-171450">
              <a:buFont typeface="Arial" panose="020B0604020202020204" pitchFamily="34" charset="0"/>
              <a:buChar char="•"/>
            </a:pPr>
            <a:r>
              <a:rPr lang="fr-CH" b="1" dirty="0"/>
              <a:t>Favorise l'autonomie et la réflexion critique:</a:t>
            </a:r>
            <a:r>
              <a:rPr lang="fr-CH" dirty="0"/>
              <a:t> Les élèves apprennent à prendre des initiatives et à analyser leurs propres pratiques.</a:t>
            </a:r>
          </a:p>
          <a:p>
            <a:endParaRPr lang="fr-CH" dirty="0"/>
          </a:p>
        </p:txBody>
      </p:sp>
      <p:sp>
        <p:nvSpPr>
          <p:cNvPr id="4" name="Espace réservé du numéro de diapositive 3"/>
          <p:cNvSpPr>
            <a:spLocks noGrp="1"/>
          </p:cNvSpPr>
          <p:nvPr>
            <p:ph type="sldNum" sz="quarter" idx="5"/>
          </p:nvPr>
        </p:nvSpPr>
        <p:spPr/>
        <p:txBody>
          <a:bodyPr/>
          <a:lstStyle/>
          <a:p>
            <a:fld id="{20E28310-E0A2-4EAA-9B2B-E3EB0780CA9C}" type="slidenum">
              <a:rPr lang="fr-FR" smtClean="0"/>
              <a:pPr/>
              <a:t>16</a:t>
            </a:fld>
            <a:endParaRPr lang="fr-FR"/>
          </a:p>
        </p:txBody>
      </p:sp>
    </p:spTree>
    <p:extLst>
      <p:ext uri="{BB962C8B-B14F-4D97-AF65-F5344CB8AC3E}">
        <p14:creationId xmlns:p14="http://schemas.microsoft.com/office/powerpoint/2010/main" val="36861760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r>
              <a:rPr lang="fr-CH" b="1" dirty="0"/>
              <a:t>Coordination interdisciplinaire :</a:t>
            </a:r>
            <a:r>
              <a:rPr lang="fr-CH" dirty="0"/>
              <a:t> L'APC nécessite une collaboration étroite entre les enseignants, car les compétences sont souvent transversales et s'appuient sur plusieurs disciplines.</a:t>
            </a:r>
          </a:p>
          <a:p>
            <a:pPr marL="171450" indent="-171450">
              <a:buFont typeface="Arial" panose="020B0604020202020204" pitchFamily="34" charset="0"/>
              <a:buChar char="•"/>
            </a:pPr>
            <a:r>
              <a:rPr lang="fr-CH" b="1" dirty="0"/>
              <a:t>Risque de réduction du savoir :</a:t>
            </a:r>
            <a:r>
              <a:rPr lang="fr-CH" dirty="0"/>
              <a:t> En se focalisant trop sur les compétences pratiques, on risque de négliger l'acquisition de connaissances théoriques fondamentales.</a:t>
            </a:r>
          </a:p>
          <a:p>
            <a:pPr marL="171450" indent="-171450">
              <a:buFont typeface="Arial" panose="020B0604020202020204" pitchFamily="34" charset="0"/>
              <a:buChar char="•"/>
            </a:pPr>
            <a:r>
              <a:rPr lang="fr-CH" b="1" dirty="0"/>
              <a:t>Difficulté d'évaluation :</a:t>
            </a:r>
            <a:r>
              <a:rPr lang="fr-CH" dirty="0"/>
              <a:t> Évaluer les compétences est plus complexe que d'évaluer des connaissances factuelles, car les compétences sont souvent contextuelles et difficiles à quantifier.</a:t>
            </a:r>
          </a:p>
        </p:txBody>
      </p:sp>
      <p:sp>
        <p:nvSpPr>
          <p:cNvPr id="4" name="Espace réservé du numéro de diapositive 3"/>
          <p:cNvSpPr>
            <a:spLocks noGrp="1"/>
          </p:cNvSpPr>
          <p:nvPr>
            <p:ph type="sldNum" sz="quarter" idx="5"/>
          </p:nvPr>
        </p:nvSpPr>
        <p:spPr/>
        <p:txBody>
          <a:bodyPr/>
          <a:lstStyle/>
          <a:p>
            <a:fld id="{20E28310-E0A2-4EAA-9B2B-E3EB0780CA9C}" type="slidenum">
              <a:rPr lang="fr-FR" smtClean="0"/>
              <a:pPr/>
              <a:t>17</a:t>
            </a:fld>
            <a:endParaRPr lang="fr-FR"/>
          </a:p>
        </p:txBody>
      </p:sp>
    </p:spTree>
    <p:extLst>
      <p:ext uri="{BB962C8B-B14F-4D97-AF65-F5344CB8AC3E}">
        <p14:creationId xmlns:p14="http://schemas.microsoft.com/office/powerpoint/2010/main" val="20157466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`Vidéo à visionner à éventuellement visionner pendant la période à distance ou après afin d’approfondir les connaissances sur les méthodes utilisées dans l’approche </a:t>
            </a:r>
            <a:r>
              <a:rPr lang="fr-CH"/>
              <a:t>par compétences.</a:t>
            </a:r>
            <a:endParaRPr lang="fr-CH" dirty="0"/>
          </a:p>
        </p:txBody>
      </p:sp>
      <p:sp>
        <p:nvSpPr>
          <p:cNvPr id="4" name="Espace réservé du numéro de diapositive 3"/>
          <p:cNvSpPr>
            <a:spLocks noGrp="1"/>
          </p:cNvSpPr>
          <p:nvPr>
            <p:ph type="sldNum" sz="quarter" idx="5"/>
          </p:nvPr>
        </p:nvSpPr>
        <p:spPr/>
        <p:txBody>
          <a:bodyPr/>
          <a:lstStyle/>
          <a:p>
            <a:fld id="{20E28310-E0A2-4EAA-9B2B-E3EB0780CA9C}" type="slidenum">
              <a:rPr lang="fr-FR" smtClean="0"/>
              <a:pPr/>
              <a:t>20</a:t>
            </a:fld>
            <a:endParaRPr lang="fr-FR"/>
          </a:p>
        </p:txBody>
      </p:sp>
    </p:spTree>
    <p:extLst>
      <p:ext uri="{BB962C8B-B14F-4D97-AF65-F5344CB8AC3E}">
        <p14:creationId xmlns:p14="http://schemas.microsoft.com/office/powerpoint/2010/main" val="20621934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b="1" dirty="0"/>
              <a:t>Évolution des organisations et employabilité</a:t>
            </a:r>
            <a:r>
              <a:rPr lang="fr-CH" dirty="0"/>
              <a:t> : Au cours des dernières décennies, les organisations ont évolué, entraînant des changements dans les attentes vis-à-vis des qualifications des employés. Ce contexte a mis l'accent sur la compétence comme un ensemble de savoirs et savoir-faire que chaque salarié doit non seulement maîtriser mais aussi diversifier et améliorer pour augmenter son employabilité. Cette transition a encouragé la responsabilisation des individus vis-à-vis de leur propre développement professionnel.</a:t>
            </a:r>
          </a:p>
          <a:p>
            <a:r>
              <a:rPr lang="fr-CH" b="1" dirty="0"/>
              <a:t>Introduction des dispositifs de gestion des compétences</a:t>
            </a:r>
            <a:r>
              <a:rPr lang="fr-CH" dirty="0"/>
              <a:t> : En France, dans les années 1990, l’apparition de dispositifs comme le bilan de compétences visait à optimiser l'employabilité et la mobilité professionnelle. Parallèlement, des référentiels de compétences ont été créés pour établir des standards et évaluer les compétences au sein des organisations et des institutions, instaurant ainsi une culture de l’évaluation orientée compétences.</a:t>
            </a:r>
          </a:p>
          <a:p>
            <a:r>
              <a:rPr lang="fr-CH" dirty="0"/>
              <a:t>Un </a:t>
            </a:r>
            <a:r>
              <a:rPr lang="fr-CH" b="1" dirty="0"/>
              <a:t>référentiel de compétences </a:t>
            </a:r>
            <a:r>
              <a:rPr lang="fr-CH" dirty="0"/>
              <a:t>contient les principales compétences nécessaires à l’exercice d’une profession. </a:t>
            </a:r>
            <a:r>
              <a:rPr lang="fr-CH" b="1" dirty="0"/>
              <a:t>Un référentiel de compétence </a:t>
            </a:r>
            <a:r>
              <a:rPr lang="fr-CH" dirty="0"/>
              <a:t>contient l’ensemble des compétences que les </a:t>
            </a:r>
            <a:r>
              <a:rPr lang="fr-CH" dirty="0" err="1"/>
              <a:t>professionnel·les</a:t>
            </a:r>
            <a:r>
              <a:rPr lang="fr-CH" dirty="0"/>
              <a:t> doivent développer pour être en mesure effectuer les tâches complexes qui font le cœur de la profession. </a:t>
            </a:r>
          </a:p>
        </p:txBody>
      </p:sp>
      <p:sp>
        <p:nvSpPr>
          <p:cNvPr id="4" name="Espace réservé du numéro de diapositive 3"/>
          <p:cNvSpPr>
            <a:spLocks noGrp="1"/>
          </p:cNvSpPr>
          <p:nvPr>
            <p:ph type="sldNum" sz="quarter" idx="5"/>
          </p:nvPr>
        </p:nvSpPr>
        <p:spPr/>
        <p:txBody>
          <a:bodyPr/>
          <a:lstStyle/>
          <a:p>
            <a:fld id="{20E28310-E0A2-4EAA-9B2B-E3EB0780CA9C}" type="slidenum">
              <a:rPr lang="fr-FR" smtClean="0"/>
              <a:pPr/>
              <a:t>3</a:t>
            </a:fld>
            <a:endParaRPr lang="fr-FR"/>
          </a:p>
        </p:txBody>
      </p:sp>
    </p:spTree>
    <p:extLst>
      <p:ext uri="{BB962C8B-B14F-4D97-AF65-F5344CB8AC3E}">
        <p14:creationId xmlns:p14="http://schemas.microsoft.com/office/powerpoint/2010/main" val="21745780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b="1" dirty="0"/>
              <a:t>Transformation dans le secteur éducatif</a:t>
            </a:r>
            <a:r>
              <a:rPr lang="fr-CH" dirty="0"/>
              <a:t> : Les mêmes évolutions ont influencé le domaine de l’éducation, où l'APC a été intégrée dans la définition des objectifs pédagogiques et la conception des programmes. Cette approche visait à rapprocher les compétences développées par les apprenants des exigences du marché du travail, en mettant en avant l’acquisition de compétences pratiques et transversales.</a:t>
            </a:r>
          </a:p>
          <a:p>
            <a:r>
              <a:rPr lang="fr-CH" b="1" dirty="0"/>
              <a:t>Reconnaissance de compétences formelles et informelles</a:t>
            </a:r>
            <a:r>
              <a:rPr lang="fr-CH" dirty="0"/>
              <a:t> : Avec des dispositifs comme la validation des acquis de l’expérience (VAE), l’APC prend en compte non seulement les compétences issues de formations formelles mais aussi celles développées à travers des expériences professionnelles ou personnelles, même sans certification officielle.</a:t>
            </a:r>
          </a:p>
        </p:txBody>
      </p:sp>
      <p:sp>
        <p:nvSpPr>
          <p:cNvPr id="4" name="Espace réservé du numéro de diapositive 3"/>
          <p:cNvSpPr>
            <a:spLocks noGrp="1"/>
          </p:cNvSpPr>
          <p:nvPr>
            <p:ph type="sldNum" sz="quarter" idx="5"/>
          </p:nvPr>
        </p:nvSpPr>
        <p:spPr/>
        <p:txBody>
          <a:bodyPr/>
          <a:lstStyle/>
          <a:p>
            <a:fld id="{20E28310-E0A2-4EAA-9B2B-E3EB0780CA9C}" type="slidenum">
              <a:rPr lang="fr-FR" smtClean="0"/>
              <a:pPr/>
              <a:t>4</a:t>
            </a:fld>
            <a:endParaRPr lang="fr-FR"/>
          </a:p>
        </p:txBody>
      </p:sp>
    </p:spTree>
    <p:extLst>
      <p:ext uri="{BB962C8B-B14F-4D97-AF65-F5344CB8AC3E}">
        <p14:creationId xmlns:p14="http://schemas.microsoft.com/office/powerpoint/2010/main" val="29034797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r>
              <a:rPr lang="fr-CH" dirty="0"/>
              <a:t>L'APC est une méthode pédagogique qui se concentre sur le développement de compétences spécifiques chez les apprenants, plutôt que sur la simple accumulation de connaissances théoriques. Elle met l'accent sur la capacité des élèves à appliquer leurs savoirs dans des situations réelles et variées, ce qui représente une transformation profonde dans la manière d'enseigner, et pas seulement un changement de vocabulaire.</a:t>
            </a:r>
          </a:p>
          <a:p>
            <a:pPr marL="171450" indent="-171450">
              <a:buFont typeface="Arial" panose="020B0604020202020204" pitchFamily="34" charset="0"/>
              <a:buChar char="•"/>
            </a:pPr>
            <a:r>
              <a:rPr lang="fr-CH" dirty="0"/>
              <a:t>Le concept de </a:t>
            </a:r>
            <a:r>
              <a:rPr lang="fr-CH" b="1" dirty="0"/>
              <a:t>praticiens réflexifs</a:t>
            </a:r>
            <a:r>
              <a:rPr lang="fr-CH" dirty="0"/>
              <a:t> est central dans l’APC. Cela signifie que les apprenants doivent être capables de réfléchir sur leurs actions, d'évaluer leur performance et d'ajuster leurs comportements ou stratégies en fonction du contexte. Cette capacité à réfléchir et à s'adapter les rend plus autonomes et efficaces dans leur apprentissage.</a:t>
            </a:r>
          </a:p>
          <a:p>
            <a:pPr marL="171450" indent="-171450">
              <a:buFont typeface="Arial" panose="020B0604020202020204" pitchFamily="34" charset="0"/>
              <a:buChar char="•"/>
            </a:pPr>
            <a:r>
              <a:rPr lang="fr-CH" dirty="0"/>
              <a:t>L’APC a pour objectif de former des élèves capables de résoudre des problèmes complexes, en leur fournissant non seulement des connaissances, mais aussi les outils nécessaires pour les mobiliser de manière critique et efficace dans des situations concrètes.</a:t>
            </a:r>
          </a:p>
          <a:p>
            <a:pPr marL="171450" indent="-171450">
              <a:buFont typeface="Arial" panose="020B0604020202020204" pitchFamily="34" charset="0"/>
              <a:buChar char="•"/>
            </a:pPr>
            <a:r>
              <a:rPr lang="fr-CH" b="1" dirty="0"/>
              <a:t>Favorise l'apprentissage par l'action:</a:t>
            </a:r>
            <a:r>
              <a:rPr lang="fr-CH" dirty="0"/>
              <a:t> Les connaissances sont acquises et consolidées à travers des mises en pratique concrètes.</a:t>
            </a:r>
          </a:p>
          <a:p>
            <a:pPr marL="171450" indent="-171450">
              <a:buFont typeface="Arial" panose="020B0604020202020204" pitchFamily="34" charset="0"/>
              <a:buChar char="•"/>
            </a:pPr>
            <a:r>
              <a:rPr lang="fr-CH" b="1" dirty="0"/>
              <a:t>Prépare à la vie réelle:</a:t>
            </a:r>
            <a:r>
              <a:rPr lang="fr-CH" dirty="0"/>
              <a:t> Les compétences acquises grâce à l'APC sont directement applicables dans des contextes professionnels et personnels.</a:t>
            </a:r>
          </a:p>
          <a:p>
            <a:endParaRPr lang="fr-CH" dirty="0"/>
          </a:p>
        </p:txBody>
      </p:sp>
      <p:sp>
        <p:nvSpPr>
          <p:cNvPr id="4" name="Espace réservé du numéro de diapositive 3"/>
          <p:cNvSpPr>
            <a:spLocks noGrp="1"/>
          </p:cNvSpPr>
          <p:nvPr>
            <p:ph type="sldNum" sz="quarter" idx="5"/>
          </p:nvPr>
        </p:nvSpPr>
        <p:spPr/>
        <p:txBody>
          <a:bodyPr/>
          <a:lstStyle/>
          <a:p>
            <a:fld id="{20E28310-E0A2-4EAA-9B2B-E3EB0780CA9C}" type="slidenum">
              <a:rPr lang="fr-FR" smtClean="0"/>
              <a:pPr/>
              <a:t>5</a:t>
            </a:fld>
            <a:endParaRPr lang="fr-FR"/>
          </a:p>
        </p:txBody>
      </p:sp>
    </p:spTree>
    <p:extLst>
      <p:ext uri="{BB962C8B-B14F-4D97-AF65-F5344CB8AC3E}">
        <p14:creationId xmlns:p14="http://schemas.microsoft.com/office/powerpoint/2010/main" val="26281734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En pédagogie, un exemple concret de compétence est la capacité d'un enseignant à </a:t>
            </a:r>
            <a:r>
              <a:rPr lang="fr-CH" b="1" dirty="0"/>
              <a:t>gérer une classe hétérogène</a:t>
            </a:r>
            <a:r>
              <a:rPr lang="fr-CH" dirty="0"/>
              <a:t>.</a:t>
            </a:r>
          </a:p>
          <a:p>
            <a:r>
              <a:rPr lang="fr-CH" dirty="0"/>
              <a:t>Pour cela, il doit mobiliser plusieurs types de ressources :</a:t>
            </a:r>
          </a:p>
          <a:p>
            <a:r>
              <a:rPr lang="fr-CH" b="1" dirty="0"/>
              <a:t>Savoirs</a:t>
            </a:r>
            <a:r>
              <a:rPr lang="fr-CH" dirty="0"/>
              <a:t> : connaissances théoriques sur la gestion de classe, la psychologie de l’enfant, les méthodes d’enseignement différencié.</a:t>
            </a:r>
          </a:p>
          <a:p>
            <a:r>
              <a:rPr lang="fr-CH" b="1" dirty="0"/>
              <a:t>Savoir-faire</a:t>
            </a:r>
            <a:r>
              <a:rPr lang="fr-CH" dirty="0"/>
              <a:t> : compétences pratiques pour organiser des activités engageantes, différencier les tâches selon les niveaux des élèves, gérer les comportements et maintenir l’attention.</a:t>
            </a:r>
          </a:p>
          <a:p>
            <a:r>
              <a:rPr lang="fr-CH" b="1" dirty="0"/>
              <a:t>Savoir-être</a:t>
            </a:r>
            <a:r>
              <a:rPr lang="fr-CH" dirty="0"/>
              <a:t> : patience, empathie et autorité pour créer un climat de confiance et de respect.</a:t>
            </a:r>
          </a:p>
          <a:p>
            <a:r>
              <a:rPr lang="fr-CH" dirty="0"/>
              <a:t>L’enseignant utilise sa </a:t>
            </a:r>
            <a:r>
              <a:rPr lang="fr-CH" b="1" dirty="0"/>
              <a:t>compétence</a:t>
            </a:r>
            <a:r>
              <a:rPr lang="fr-CH" dirty="0"/>
              <a:t> en combinant ces ressources pour adapter ses méthodes et répondre aux besoins spécifiques de chaque élève, assurant ainsi un apprentissage efficace et harmonieux pour tous.</a:t>
            </a:r>
          </a:p>
        </p:txBody>
      </p:sp>
      <p:sp>
        <p:nvSpPr>
          <p:cNvPr id="4" name="Espace réservé du numéro de diapositive 3"/>
          <p:cNvSpPr>
            <a:spLocks noGrp="1"/>
          </p:cNvSpPr>
          <p:nvPr>
            <p:ph type="sldNum" sz="quarter" idx="5"/>
          </p:nvPr>
        </p:nvSpPr>
        <p:spPr/>
        <p:txBody>
          <a:bodyPr/>
          <a:lstStyle/>
          <a:p>
            <a:fld id="{20E28310-E0A2-4EAA-9B2B-E3EB0780CA9C}" type="slidenum">
              <a:rPr lang="fr-FR" smtClean="0"/>
              <a:pPr/>
              <a:t>6</a:t>
            </a:fld>
            <a:endParaRPr lang="fr-FR"/>
          </a:p>
        </p:txBody>
      </p:sp>
    </p:spTree>
    <p:extLst>
      <p:ext uri="{BB962C8B-B14F-4D97-AF65-F5344CB8AC3E}">
        <p14:creationId xmlns:p14="http://schemas.microsoft.com/office/powerpoint/2010/main" val="25163039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fontScale="62500" lnSpcReduction="20000"/>
          </a:bodyPr>
          <a:lstStyle/>
          <a:p>
            <a:r>
              <a:rPr lang="fr-CH" sz="1000" b="1" dirty="0"/>
              <a:t>Organisation de l'activité :</a:t>
            </a:r>
            <a:br>
              <a:rPr lang="fr-CH" sz="1000" dirty="0"/>
            </a:br>
            <a:r>
              <a:rPr lang="fr-CH" sz="1000" dirty="0"/>
              <a:t>La compétence est représentée par une flèche qui montre comment un individu utilise ses ressources (schèmes) pour réaliser une tâche dans une situation spécifique.</a:t>
            </a:r>
          </a:p>
          <a:p>
            <a:r>
              <a:rPr lang="fr-CH" sz="1000" b="1" dirty="0"/>
              <a:t>Composantes clés :</a:t>
            </a:r>
            <a:br>
              <a:rPr lang="fr-CH" sz="1000" dirty="0"/>
            </a:br>
            <a:r>
              <a:rPr lang="fr-CH" sz="1000" dirty="0"/>
              <a:t>Les schèmes comprennent :</a:t>
            </a:r>
          </a:p>
          <a:p>
            <a:pPr lvl="1"/>
            <a:r>
              <a:rPr lang="fr-CH" sz="1000" b="1" dirty="0"/>
              <a:t>Invariants opératoires :</a:t>
            </a:r>
            <a:r>
              <a:rPr lang="fr-CH" sz="1000" dirty="0"/>
              <a:t> éléments constants dans l'activité.</a:t>
            </a:r>
          </a:p>
          <a:p>
            <a:pPr lvl="1"/>
            <a:r>
              <a:rPr lang="fr-CH" sz="1000" b="1" dirty="0"/>
              <a:t>Inférences :</a:t>
            </a:r>
            <a:r>
              <a:rPr lang="fr-CH" sz="1000" dirty="0"/>
              <a:t> conclusions tirées.</a:t>
            </a:r>
          </a:p>
          <a:p>
            <a:pPr lvl="1"/>
            <a:r>
              <a:rPr lang="fr-CH" sz="1000" b="1" dirty="0"/>
              <a:t>Règles d'action :</a:t>
            </a:r>
            <a:r>
              <a:rPr lang="fr-CH" sz="1000" dirty="0"/>
              <a:t> directives à suivre.</a:t>
            </a:r>
          </a:p>
          <a:p>
            <a:pPr lvl="1"/>
            <a:r>
              <a:rPr lang="fr-CH" sz="1000" b="1" dirty="0"/>
              <a:t>Anticipations :</a:t>
            </a:r>
            <a:r>
              <a:rPr lang="fr-CH" sz="1000" dirty="0"/>
              <a:t> prévisions sur ce qui va se passer.</a:t>
            </a:r>
          </a:p>
          <a:p>
            <a:r>
              <a:rPr lang="fr-CH" sz="1000" b="1" dirty="0"/>
              <a:t>Retour d'information (feed-back) :</a:t>
            </a:r>
            <a:br>
              <a:rPr lang="fr-CH" sz="1000" dirty="0"/>
            </a:br>
            <a:r>
              <a:rPr lang="fr-CH" sz="1000" dirty="0"/>
              <a:t>Après avoir effectué la tâche, le résultat donne des informations qui aident à ajuster l'activité.</a:t>
            </a:r>
          </a:p>
          <a:p>
            <a:r>
              <a:rPr lang="fr-CH" sz="1000" b="1" dirty="0"/>
              <a:t>Trois Types de Régulations :</a:t>
            </a:r>
          </a:p>
          <a:p>
            <a:r>
              <a:rPr lang="fr-CH" sz="1000" b="1" dirty="0"/>
              <a:t>Régulations en boucle courte (productive) :</a:t>
            </a:r>
            <a:endParaRPr lang="fr-CH" sz="1000" dirty="0"/>
          </a:p>
          <a:p>
            <a:pPr lvl="1"/>
            <a:r>
              <a:rPr lang="fr-CH" sz="1000" dirty="0"/>
              <a:t>Ajustements faits rapidement pour améliorer ou changer une règle d'action, en réponse à un feed-back positif ou négatif.</a:t>
            </a:r>
          </a:p>
          <a:p>
            <a:r>
              <a:rPr lang="fr-CH" sz="1000" b="1" dirty="0"/>
              <a:t>Régulations en boucle longue (constructive) :</a:t>
            </a:r>
            <a:endParaRPr lang="fr-CH" sz="1000" dirty="0"/>
          </a:p>
          <a:p>
            <a:pPr lvl="1"/>
            <a:r>
              <a:rPr lang="fr-CH" sz="1000" dirty="0"/>
              <a:t>Réflexion sur les éléments constants de l’activité pour les renforcer ou les modifier, selon le feed-back reçu.</a:t>
            </a:r>
          </a:p>
          <a:p>
            <a:r>
              <a:rPr lang="fr-CH" sz="1000" b="1" dirty="0"/>
              <a:t>Régulations de changement de schème (intégratives) :</a:t>
            </a:r>
            <a:endParaRPr lang="fr-CH" sz="1000" dirty="0"/>
          </a:p>
          <a:p>
            <a:pPr lvl="1"/>
            <a:r>
              <a:rPr lang="fr-CH" sz="1000" dirty="0"/>
              <a:t>Remise en question de l’activité elle-même, pour s'assurer que les méthodes utilisées sont appropriées à la tâche.</a:t>
            </a:r>
          </a:p>
          <a:p>
            <a:pPr lvl="1"/>
            <a:r>
              <a:rPr lang="fr-CH" sz="1000" dirty="0"/>
              <a:t>-------------</a:t>
            </a:r>
          </a:p>
          <a:p>
            <a:r>
              <a:rPr lang="fr-CH" dirty="0"/>
              <a:t>Cas concret : Formation des enseignants à l'utilisation des outils numériques en classe</a:t>
            </a:r>
          </a:p>
          <a:p>
            <a:r>
              <a:rPr lang="fr-CH" b="1" dirty="0"/>
              <a:t>. Organisation de l'activité :</a:t>
            </a:r>
          </a:p>
          <a:p>
            <a:r>
              <a:rPr lang="fr-CH" dirty="0"/>
              <a:t>Les enseignants participent à des ateliers où ils apprennent à utiliser des outils numériques (par exemple, des plateformes de gestion de cours, des applications éducatives).</a:t>
            </a:r>
          </a:p>
          <a:p>
            <a:r>
              <a:rPr lang="fr-CH" dirty="0"/>
              <a:t>Chaque enseignant utilise des </a:t>
            </a:r>
            <a:r>
              <a:rPr lang="fr-CH" b="1" dirty="0"/>
              <a:t>schèmes</a:t>
            </a:r>
            <a:r>
              <a:rPr lang="fr-CH" dirty="0"/>
              <a:t> (savoir, compétences préalables) pour intégrer ces outils dans leur enseignement en fonction des besoins de leur classe.</a:t>
            </a:r>
          </a:p>
          <a:p>
            <a:r>
              <a:rPr lang="fr-CH" b="1" dirty="0"/>
              <a:t>2. Composantes clés :</a:t>
            </a:r>
          </a:p>
          <a:p>
            <a:r>
              <a:rPr lang="fr-CH" b="1" dirty="0"/>
              <a:t>Invariants opératoires :</a:t>
            </a:r>
            <a:r>
              <a:rPr lang="fr-CH" dirty="0"/>
              <a:t> Les enseignants appliquent des stratégies d'enseignement qui restent constantes, comme la différenciation pédagogique.</a:t>
            </a:r>
          </a:p>
          <a:p>
            <a:r>
              <a:rPr lang="fr-CH" b="1" dirty="0"/>
              <a:t>Inférences :</a:t>
            </a:r>
            <a:r>
              <a:rPr lang="fr-CH" dirty="0"/>
              <a:t> Ils tirent des conclusions sur l'efficacité des outils en observant les réactions des élèves.</a:t>
            </a:r>
          </a:p>
          <a:p>
            <a:r>
              <a:rPr lang="fr-CH" b="1" dirty="0"/>
              <a:t>Règles d'action :</a:t>
            </a:r>
            <a:r>
              <a:rPr lang="fr-CH" dirty="0"/>
              <a:t> Des consignes spécifiques sont données pour l'utilisation des outils (par exemple, comment créer une classe virtuelle).</a:t>
            </a:r>
          </a:p>
          <a:p>
            <a:r>
              <a:rPr lang="fr-CH" b="1" dirty="0"/>
              <a:t>Anticipations :</a:t>
            </a:r>
            <a:r>
              <a:rPr lang="fr-CH" dirty="0"/>
              <a:t> Les enseignants anticipent les résultats en se demandant comment les élèves vont interagir avec ces outils.</a:t>
            </a:r>
          </a:p>
          <a:p>
            <a:r>
              <a:rPr lang="fr-CH" b="1" dirty="0"/>
              <a:t>3. Activité productive :</a:t>
            </a:r>
          </a:p>
          <a:p>
            <a:r>
              <a:rPr lang="fr-CH" dirty="0"/>
              <a:t>En utilisant ces outils, les enseignants réalisent des activités d'apprentissage interactives, telles que des quiz en ligne ou des projets collaboratifs.</a:t>
            </a:r>
          </a:p>
          <a:p>
            <a:r>
              <a:rPr lang="fr-CH" b="1" dirty="0"/>
              <a:t>4. Retour d'information (feed-back) :</a:t>
            </a:r>
          </a:p>
          <a:p>
            <a:r>
              <a:rPr lang="fr-CH" dirty="0"/>
              <a:t>Après avoir utilisé un nouvel outil numérique, les enseignants reçoivent des </a:t>
            </a:r>
            <a:r>
              <a:rPr lang="fr-CH" b="1" dirty="0" err="1"/>
              <a:t>feed-backs</a:t>
            </a:r>
            <a:r>
              <a:rPr lang="fr-CH" dirty="0"/>
              <a:t> de leurs élèves, ainsi que des évaluations de la part de leurs pairs ou formateurs. Par exemple, les élèves peuvent partager ce qu'ils ont aimé ou ce qui a été difficile.</a:t>
            </a:r>
          </a:p>
          <a:p>
            <a:r>
              <a:rPr lang="fr-CH" b="1" dirty="0"/>
              <a:t>5. Types de régulations :</a:t>
            </a:r>
          </a:p>
          <a:p>
            <a:r>
              <a:rPr lang="fr-CH" b="1" dirty="0"/>
              <a:t>Régulations en boucle courte (productive) :</a:t>
            </a:r>
            <a:br>
              <a:rPr lang="fr-CH" dirty="0"/>
            </a:br>
            <a:r>
              <a:rPr lang="fr-CH" dirty="0"/>
              <a:t>Si les élèves ont trouvé une activité difficile, l’enseignant ajuste immédiatement sa méthode, par exemple, en expliquant à nouveau le sujet ou en changeant l'outil utilisé.</a:t>
            </a:r>
          </a:p>
          <a:p>
            <a:r>
              <a:rPr lang="fr-CH" b="1" dirty="0"/>
              <a:t>Régulations en boucle longue (constructive) :</a:t>
            </a:r>
            <a:br>
              <a:rPr lang="fr-CH" dirty="0"/>
            </a:br>
            <a:r>
              <a:rPr lang="fr-CH" dirty="0"/>
              <a:t>À la suite des retours, l'enseignant réfléchit sur les outils utilisés lors de la formation et modifie ses choix pour des leçons futures, renforçant ainsi l'efficacité de sa pédagogie numérique.</a:t>
            </a:r>
          </a:p>
          <a:p>
            <a:r>
              <a:rPr lang="fr-CH" b="1" dirty="0"/>
              <a:t>Régulations de changement de schème (intégratives) :</a:t>
            </a:r>
            <a:br>
              <a:rPr lang="fr-CH" dirty="0"/>
            </a:br>
            <a:r>
              <a:rPr lang="fr-CH" dirty="0"/>
              <a:t>L'enseignant remet en question sa propre approche pédagogique, se demandant si l'intégration des outils numériques correspond bien aux besoins de ses élèves et cherche à développer une nouvelle approche plus adaptée.</a:t>
            </a:r>
          </a:p>
          <a:p>
            <a:pPr lvl="1"/>
            <a:endParaRPr lang="fr-CH" sz="1000" dirty="0"/>
          </a:p>
        </p:txBody>
      </p:sp>
      <p:sp>
        <p:nvSpPr>
          <p:cNvPr id="4" name="Espace réservé du numéro de diapositive 3"/>
          <p:cNvSpPr>
            <a:spLocks noGrp="1"/>
          </p:cNvSpPr>
          <p:nvPr>
            <p:ph type="sldNum" sz="quarter" idx="5"/>
          </p:nvPr>
        </p:nvSpPr>
        <p:spPr/>
        <p:txBody>
          <a:bodyPr/>
          <a:lstStyle/>
          <a:p>
            <a:fld id="{20E28310-E0A2-4EAA-9B2B-E3EB0780CA9C}" type="slidenum">
              <a:rPr lang="fr-FR" smtClean="0"/>
              <a:pPr/>
              <a:t>7</a:t>
            </a:fld>
            <a:endParaRPr lang="fr-FR"/>
          </a:p>
        </p:txBody>
      </p:sp>
    </p:spTree>
    <p:extLst>
      <p:ext uri="{BB962C8B-B14F-4D97-AF65-F5344CB8AC3E}">
        <p14:creationId xmlns:p14="http://schemas.microsoft.com/office/powerpoint/2010/main" val="404472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panose="020B0604020202020204" pitchFamily="34" charset="0"/>
              <a:buChar char="•"/>
            </a:pPr>
            <a:r>
              <a:rPr lang="fr-CH" dirty="0"/>
              <a:t>Pédagogie active signifie que l'apprenant joue un rôle central dans son propre apprentissage, en expérimentant directement, plutôt que de recevoir passivement des informations.</a:t>
            </a:r>
          </a:p>
          <a:p>
            <a:pPr marL="171450" indent="-171450">
              <a:buFont typeface="Arial" panose="020B0604020202020204" pitchFamily="34" charset="0"/>
              <a:buChar char="•"/>
            </a:pPr>
            <a:r>
              <a:rPr lang="fr-CH" dirty="0"/>
              <a:t>Ces méthodes sont variées, mais toutes visent à faire des élèves des acteurs de leur apprentissage.</a:t>
            </a:r>
          </a:p>
          <a:p>
            <a:pPr marL="171450" indent="-171450">
              <a:buFont typeface="Arial" panose="020B0604020202020204" pitchFamily="34" charset="0"/>
              <a:buChar char="•"/>
            </a:pPr>
            <a:r>
              <a:rPr lang="fr-CH" dirty="0"/>
              <a:t>Insister sur l’engagement des étudiants : ils doivent être actifs, poser des questions, résoudre des problèmes et construire leur savoir.</a:t>
            </a:r>
          </a:p>
        </p:txBody>
      </p:sp>
      <p:sp>
        <p:nvSpPr>
          <p:cNvPr id="4" name="Espace réservé du numéro de diapositive 3"/>
          <p:cNvSpPr>
            <a:spLocks noGrp="1"/>
          </p:cNvSpPr>
          <p:nvPr>
            <p:ph type="sldNum" sz="quarter" idx="5"/>
          </p:nvPr>
        </p:nvSpPr>
        <p:spPr/>
        <p:txBody>
          <a:bodyPr/>
          <a:lstStyle/>
          <a:p>
            <a:fld id="{20E28310-E0A2-4EAA-9B2B-E3EB0780CA9C}" type="slidenum">
              <a:rPr lang="fr-FR" smtClean="0"/>
              <a:pPr/>
              <a:t>8</a:t>
            </a:fld>
            <a:endParaRPr lang="fr-FR"/>
          </a:p>
        </p:txBody>
      </p:sp>
    </p:spTree>
    <p:extLst>
      <p:ext uri="{BB962C8B-B14F-4D97-AF65-F5344CB8AC3E}">
        <p14:creationId xmlns:p14="http://schemas.microsoft.com/office/powerpoint/2010/main" val="3537410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6D3DB-E918-CE1E-3291-16CC13DA9205}"/>
            </a:ext>
          </a:extLst>
        </p:cNvPr>
        <p:cNvGrpSpPr/>
        <p:nvPr/>
      </p:nvGrpSpPr>
      <p:grpSpPr>
        <a:xfrm>
          <a:off x="0" y="0"/>
          <a:ext cx="0" cy="0"/>
          <a:chOff x="0" y="0"/>
          <a:chExt cx="0" cy="0"/>
        </a:xfrm>
      </p:grpSpPr>
      <p:sp>
        <p:nvSpPr>
          <p:cNvPr id="2" name="Espace réservé de l'image des diapositives 1">
            <a:extLst>
              <a:ext uri="{FF2B5EF4-FFF2-40B4-BE49-F238E27FC236}">
                <a16:creationId xmlns:a16="http://schemas.microsoft.com/office/drawing/2014/main" id="{A7FA3935-347E-5044-BF98-1026426B18DA}"/>
              </a:ext>
            </a:extLst>
          </p:cNvPr>
          <p:cNvSpPr>
            <a:spLocks noGrp="1" noRot="1" noChangeAspect="1"/>
          </p:cNvSpPr>
          <p:nvPr>
            <p:ph type="sldImg"/>
          </p:nvPr>
        </p:nvSpPr>
        <p:spPr/>
      </p:sp>
      <p:sp>
        <p:nvSpPr>
          <p:cNvPr id="3" name="Espace réservé des notes 2">
            <a:extLst>
              <a:ext uri="{FF2B5EF4-FFF2-40B4-BE49-F238E27FC236}">
                <a16:creationId xmlns:a16="http://schemas.microsoft.com/office/drawing/2014/main" id="{122634A9-28BB-C4C6-B591-F3EDE187EF64}"/>
              </a:ext>
            </a:extLst>
          </p:cNvPr>
          <p:cNvSpPr>
            <a:spLocks noGrp="1"/>
          </p:cNvSpPr>
          <p:nvPr>
            <p:ph type="body" idx="1"/>
          </p:nvPr>
        </p:nvSpPr>
        <p:spPr/>
        <p:txBody>
          <a:bodyPr/>
          <a:lstStyle/>
          <a:p>
            <a:pPr marL="171450" indent="-171450">
              <a:buFont typeface="Arial" panose="020B0604020202020204" pitchFamily="34" charset="0"/>
              <a:buChar char="•"/>
            </a:pPr>
            <a:r>
              <a:rPr lang="fr-CH" dirty="0"/>
              <a:t>Pédagogie active signifie que l'apprenant joue un rôle central dans son propre apprentissage, en expérimentant directement, plutôt que de recevoir passivement des informations.</a:t>
            </a:r>
          </a:p>
          <a:p>
            <a:pPr marL="171450" indent="-171450">
              <a:buFont typeface="Arial" panose="020B0604020202020204" pitchFamily="34" charset="0"/>
              <a:buChar char="•"/>
            </a:pPr>
            <a:r>
              <a:rPr lang="fr-CH" dirty="0"/>
              <a:t>Ces méthodes sont variées, mais toutes visent à faire des élèves des acteurs de leur apprentissage.</a:t>
            </a:r>
          </a:p>
          <a:p>
            <a:pPr marL="171450" indent="-171450">
              <a:buFont typeface="Arial" panose="020B0604020202020204" pitchFamily="34" charset="0"/>
              <a:buChar char="•"/>
            </a:pPr>
            <a:r>
              <a:rPr lang="fr-CH" dirty="0"/>
              <a:t>Insister sur l’engagement des étudiants : ils doivent être actifs, poser des questions, résoudre des problèmes et construire leur savoir.</a:t>
            </a:r>
          </a:p>
        </p:txBody>
      </p:sp>
      <p:sp>
        <p:nvSpPr>
          <p:cNvPr id="4" name="Espace réservé du numéro de diapositive 3">
            <a:extLst>
              <a:ext uri="{FF2B5EF4-FFF2-40B4-BE49-F238E27FC236}">
                <a16:creationId xmlns:a16="http://schemas.microsoft.com/office/drawing/2014/main" id="{6CDD994A-9D47-8D54-A789-B90C12B41B86}"/>
              </a:ext>
            </a:extLst>
          </p:cNvPr>
          <p:cNvSpPr>
            <a:spLocks noGrp="1"/>
          </p:cNvSpPr>
          <p:nvPr>
            <p:ph type="sldNum" sz="quarter" idx="5"/>
          </p:nvPr>
        </p:nvSpPr>
        <p:spPr/>
        <p:txBody>
          <a:bodyPr/>
          <a:lstStyle/>
          <a:p>
            <a:fld id="{20E28310-E0A2-4EAA-9B2B-E3EB0780CA9C}" type="slidenum">
              <a:rPr lang="fr-FR" smtClean="0"/>
              <a:pPr/>
              <a:t>9</a:t>
            </a:fld>
            <a:endParaRPr lang="fr-FR"/>
          </a:p>
        </p:txBody>
      </p:sp>
    </p:spTree>
    <p:extLst>
      <p:ext uri="{BB962C8B-B14F-4D97-AF65-F5344CB8AC3E}">
        <p14:creationId xmlns:p14="http://schemas.microsoft.com/office/powerpoint/2010/main" val="38283451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indent="0" rtl="0">
              <a:buFont typeface="Arial" panose="020B0604020202020204" pitchFamily="34" charset="0"/>
              <a:buNone/>
            </a:pPr>
            <a:r>
              <a:rPr lang="fr-CH" b="1" dirty="0">
                <a:effectLst/>
              </a:rPr>
              <a:t>La formation par l'expérience (pratique) est un pilier fondamental de l'APC.</a:t>
            </a:r>
            <a:r>
              <a:rPr lang="fr-CH" dirty="0">
                <a:effectLst/>
              </a:rPr>
              <a:t> Elle permet aux apprenants de :</a:t>
            </a:r>
          </a:p>
          <a:p>
            <a:pPr marL="171450" indent="-171450" rtl="0">
              <a:buFont typeface="Arial" panose="020B0604020202020204" pitchFamily="34" charset="0"/>
              <a:buChar char="•"/>
            </a:pPr>
            <a:r>
              <a:rPr lang="fr-CH" b="1" dirty="0">
                <a:effectLst/>
              </a:rPr>
              <a:t>Mettre en pratique les connaissances théoriques:</a:t>
            </a:r>
            <a:r>
              <a:rPr lang="fr-CH" dirty="0">
                <a:effectLst/>
              </a:rPr>
              <a:t> Les compétences ne se limitent pas à une simple acquisition de savoirs. C'est en les appliquant dans des situations réelles que les élèves les rendent opérationnelles et durables.</a:t>
            </a:r>
          </a:p>
          <a:p>
            <a:pPr marL="171450" indent="-171450" rtl="0">
              <a:buFont typeface="Arial" panose="020B0604020202020204" pitchFamily="34" charset="0"/>
              <a:buChar char="•"/>
            </a:pPr>
            <a:r>
              <a:rPr lang="fr-CH" b="1" dirty="0">
                <a:effectLst/>
              </a:rPr>
              <a:t>Développer des compétences transférables:</a:t>
            </a:r>
            <a:r>
              <a:rPr lang="fr-CH" dirty="0">
                <a:effectLst/>
              </a:rPr>
              <a:t> Les expériences vécues, qu'elles soient en entreprise, à la maison ou en classe, permettent d'acquérir des savoir-faire qui peuvent être utilisés dans différents contextes. Cela rend les apprenants plus adaptables et mieux préparés à entrer dans le monde du travail.</a:t>
            </a:r>
          </a:p>
          <a:p>
            <a:pPr marL="171450" indent="-171450" rtl="0">
              <a:buFont typeface="Arial" panose="020B0604020202020204" pitchFamily="34" charset="0"/>
              <a:buChar char="•"/>
            </a:pPr>
            <a:r>
              <a:rPr lang="fr-CH" b="1" dirty="0">
                <a:effectLst/>
              </a:rPr>
              <a:t>Renforcer l'apprentissage:</a:t>
            </a:r>
            <a:r>
              <a:rPr lang="fr-CH" dirty="0">
                <a:effectLst/>
              </a:rPr>
              <a:t> En confrontant les élèves à des situations concrètes, la formation par l'expérience favorise une mémorisation plus efficace des connaissances et une meilleure compréhension des concepts.</a:t>
            </a:r>
          </a:p>
          <a:p>
            <a:endParaRPr lang="fr-CH" dirty="0"/>
          </a:p>
          <a:p>
            <a:endParaRPr lang="fr-CH" dirty="0"/>
          </a:p>
        </p:txBody>
      </p:sp>
      <p:sp>
        <p:nvSpPr>
          <p:cNvPr id="4" name="Espace réservé du numéro de diapositive 3"/>
          <p:cNvSpPr>
            <a:spLocks noGrp="1"/>
          </p:cNvSpPr>
          <p:nvPr>
            <p:ph type="sldNum" sz="quarter" idx="5"/>
          </p:nvPr>
        </p:nvSpPr>
        <p:spPr/>
        <p:txBody>
          <a:bodyPr/>
          <a:lstStyle/>
          <a:p>
            <a:fld id="{20E28310-E0A2-4EAA-9B2B-E3EB0780CA9C}" type="slidenum">
              <a:rPr lang="fr-FR" smtClean="0"/>
              <a:pPr/>
              <a:t>10</a:t>
            </a:fld>
            <a:endParaRPr lang="fr-FR"/>
          </a:p>
        </p:txBody>
      </p:sp>
    </p:spTree>
    <p:extLst>
      <p:ext uri="{BB962C8B-B14F-4D97-AF65-F5344CB8AC3E}">
        <p14:creationId xmlns:p14="http://schemas.microsoft.com/office/powerpoint/2010/main" val="12259122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9_Diapositive de titre">
    <p:spTree>
      <p:nvGrpSpPr>
        <p:cNvPr id="1" name=""/>
        <p:cNvGrpSpPr/>
        <p:nvPr/>
      </p:nvGrpSpPr>
      <p:grpSpPr>
        <a:xfrm>
          <a:off x="0" y="0"/>
          <a:ext cx="0" cy="0"/>
          <a:chOff x="0" y="0"/>
          <a:chExt cx="0" cy="0"/>
        </a:xfrm>
      </p:grpSpPr>
      <p:grpSp>
        <p:nvGrpSpPr>
          <p:cNvPr id="5" name="Group 4"/>
          <p:cNvGrpSpPr/>
          <p:nvPr userDrawn="1"/>
        </p:nvGrpSpPr>
        <p:grpSpPr>
          <a:xfrm>
            <a:off x="0" y="4515966"/>
            <a:ext cx="9144000" cy="627534"/>
            <a:chOff x="0" y="3723878"/>
            <a:chExt cx="9144000" cy="627534"/>
          </a:xfrm>
        </p:grpSpPr>
        <p:sp>
          <p:nvSpPr>
            <p:cNvPr id="3" name="Rectangle 2"/>
            <p:cNvSpPr/>
            <p:nvPr userDrawn="1"/>
          </p:nvSpPr>
          <p:spPr>
            <a:xfrm>
              <a:off x="0" y="3723878"/>
              <a:ext cx="9144000" cy="62753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ttp://www.unige.ch/presse/charte/logos_unige/UNIGE/others/UNIGE_tout_blanc.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452320" y="3809634"/>
              <a:ext cx="1224136" cy="441136"/>
            </a:xfrm>
            <a:prstGeom prst="rect">
              <a:avLst/>
            </a:prstGeom>
            <a:noFill/>
            <a:extLst>
              <a:ext uri="{909E8E84-426E-40DD-AFC4-6F175D3DCCD1}">
                <a14:hiddenFill xmlns:a14="http://schemas.microsoft.com/office/drawing/2010/main">
                  <a:solidFill>
                    <a:srgbClr val="FFFFFF"/>
                  </a:solidFill>
                </a14:hiddenFill>
              </a:ext>
            </a:extLst>
          </p:spPr>
        </p:pic>
      </p:grpSp>
      <p:pic>
        <p:nvPicPr>
          <p:cNvPr id="2050" name="Picture 2" descr="ttp://tecfa.unige.ch/w/images/0/02/TECFAlogoColBlancNoText_792x325.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67544" y="4657482"/>
            <a:ext cx="839525" cy="344502"/>
          </a:xfrm>
          <a:prstGeom prst="rect">
            <a:avLst/>
          </a:prstGeom>
          <a:noFill/>
          <a:extLst>
            <a:ext uri="{909E8E84-426E-40DD-AFC4-6F175D3DCCD1}">
              <a14:hiddenFill xmlns:a14="http://schemas.microsoft.com/office/drawing/2010/main">
                <a:solidFill>
                  <a:srgbClr val="FFFFFF"/>
                </a:solidFill>
              </a14:hiddenFill>
            </a:ext>
          </a:extLst>
        </p:spPr>
      </p:pic>
      <p:sp>
        <p:nvSpPr>
          <p:cNvPr id="9" name="Titre 1"/>
          <p:cNvSpPr>
            <a:spLocks noGrp="1"/>
          </p:cNvSpPr>
          <p:nvPr>
            <p:ph type="title"/>
          </p:nvPr>
        </p:nvSpPr>
        <p:spPr>
          <a:xfrm>
            <a:off x="736346" y="1158479"/>
            <a:ext cx="7772400" cy="1021556"/>
          </a:xfrm>
          <a:prstGeom prst="rect">
            <a:avLst/>
          </a:prstGeom>
        </p:spPr>
        <p:txBody>
          <a:bodyPr anchor="t"/>
          <a:lstStyle>
            <a:lvl1pPr algn="l">
              <a:defRPr sz="4000" b="1" cap="all">
                <a:solidFill>
                  <a:schemeClr val="accent1"/>
                </a:solidFill>
              </a:defRPr>
            </a:lvl1pPr>
          </a:lstStyle>
          <a:p>
            <a:r>
              <a:rPr lang="en-US" dirty="0"/>
              <a:t>Click to edit Master title style</a:t>
            </a:r>
            <a:endParaRPr lang="fr-CH" dirty="0"/>
          </a:p>
        </p:txBody>
      </p:sp>
      <p:sp>
        <p:nvSpPr>
          <p:cNvPr id="10" name="Espace réservé du texte 2"/>
          <p:cNvSpPr>
            <a:spLocks noGrp="1"/>
          </p:cNvSpPr>
          <p:nvPr>
            <p:ph type="body" idx="1"/>
          </p:nvPr>
        </p:nvSpPr>
        <p:spPr>
          <a:xfrm>
            <a:off x="722313" y="2180035"/>
            <a:ext cx="7772400" cy="1125140"/>
          </a:xfrm>
          <a:prstGeom prst="rect">
            <a:avLst/>
          </a:prstGeom>
        </p:spPr>
        <p:txBody>
          <a:bodyPr anchor="b"/>
          <a:lstStyle>
            <a:lvl1pPr marL="0" indent="0">
              <a:buNone/>
              <a:defRPr sz="2000" b="0" i="0">
                <a:solidFill>
                  <a:schemeClr val="tx1">
                    <a:tint val="75000"/>
                  </a:schemeClr>
                </a:solidFill>
                <a:latin typeface="Gill Sans Light" charset="0"/>
                <a:ea typeface="Gill Sans Light" charset="0"/>
                <a:cs typeface="Gill Sans Light"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800904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3" name="Espace réservé du pied de page 2"/>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4" name="Espace réservé du numéro de diapositive 3"/>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Tree>
    <p:extLst>
      <p:ext uri="{BB962C8B-B14F-4D97-AF65-F5344CB8AC3E}">
        <p14:creationId xmlns:p14="http://schemas.microsoft.com/office/powerpoint/2010/main" val="1029910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1" y="204787"/>
            <a:ext cx="3008313" cy="566763"/>
          </a:xfrm>
          <a:prstGeom prst="rect">
            <a:avLst/>
          </a:prstGeom>
        </p:spPr>
        <p:txBody>
          <a:bodyPr anchor="t"/>
          <a:lstStyle>
            <a:lvl1pPr algn="l">
              <a:defRPr sz="1400" b="0" i="0">
                <a:solidFill>
                  <a:schemeClr val="tx2"/>
                </a:solidFill>
                <a:latin typeface="Gill Sans Light" charset="0"/>
                <a:ea typeface="Gill Sans Light" charset="0"/>
                <a:cs typeface="Gill Sans Light" charset="0"/>
              </a:defRPr>
            </a:lvl1pPr>
          </a:lstStyle>
          <a:p>
            <a:r>
              <a:rPr lang="en-US" dirty="0"/>
              <a:t>Click to edit Master title style</a:t>
            </a:r>
            <a:endParaRPr lang="fr-CH" dirty="0"/>
          </a:p>
        </p:txBody>
      </p:sp>
      <p:sp>
        <p:nvSpPr>
          <p:cNvPr id="3" name="Espace réservé du contenu 2"/>
          <p:cNvSpPr>
            <a:spLocks noGrp="1"/>
          </p:cNvSpPr>
          <p:nvPr>
            <p:ph idx="1"/>
          </p:nvPr>
        </p:nvSpPr>
        <p:spPr>
          <a:xfrm>
            <a:off x="3575050" y="204788"/>
            <a:ext cx="5111750" cy="4389835"/>
          </a:xfrm>
          <a:prstGeom prst="rect">
            <a:avLst/>
          </a:prstGeom>
        </p:spPr>
        <p:txBody>
          <a:bodyPr/>
          <a:lstStyle>
            <a:lvl1pPr>
              <a:defRPr sz="3200" b="0" i="0">
                <a:latin typeface="Gill Sans Light" charset="0"/>
                <a:ea typeface="Gill Sans Light" charset="0"/>
                <a:cs typeface="Gill Sans Light" charset="0"/>
              </a:defRPr>
            </a:lvl1pPr>
            <a:lvl2pPr>
              <a:defRPr sz="2800" b="0" i="0">
                <a:latin typeface="Gill Sans Light" charset="0"/>
                <a:ea typeface="Gill Sans Light" charset="0"/>
                <a:cs typeface="Gill Sans Light" charset="0"/>
              </a:defRPr>
            </a:lvl2pPr>
            <a:lvl3pPr>
              <a:defRPr sz="2400" b="0" i="0">
                <a:latin typeface="Gill Sans Light" charset="0"/>
                <a:ea typeface="Gill Sans Light" charset="0"/>
                <a:cs typeface="Gill Sans Light" charset="0"/>
              </a:defRPr>
            </a:lvl3pPr>
            <a:lvl4pPr>
              <a:defRPr sz="2000" b="0" i="0">
                <a:latin typeface="Gill Sans Light" charset="0"/>
                <a:ea typeface="Gill Sans Light" charset="0"/>
                <a:cs typeface="Gill Sans Light" charset="0"/>
              </a:defRPr>
            </a:lvl4pPr>
            <a:lvl5pPr>
              <a:defRPr sz="2000" b="0" i="0">
                <a:latin typeface="Gill Sans Light" charset="0"/>
                <a:ea typeface="Gill Sans Light" charset="0"/>
                <a:cs typeface="Gill Sans Light" charset="0"/>
              </a:defRPr>
            </a:lvl5pPr>
            <a:lvl6pPr>
              <a:defRPr sz="2000"/>
            </a:lvl6pPr>
            <a:lvl7pPr>
              <a:defRPr sz="2000"/>
            </a:lvl7pPr>
            <a:lvl8pPr>
              <a:defRPr sz="2000"/>
            </a:lvl8pPr>
            <a:lvl9pPr>
              <a:defRPr sz="2000"/>
            </a:lvl9pPr>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CH" dirty="0"/>
          </a:p>
        </p:txBody>
      </p:sp>
      <p:sp>
        <p:nvSpPr>
          <p:cNvPr id="4" name="Espace réservé du texte 3"/>
          <p:cNvSpPr>
            <a:spLocks noGrp="1"/>
          </p:cNvSpPr>
          <p:nvPr>
            <p:ph type="body" sz="half" idx="2"/>
          </p:nvPr>
        </p:nvSpPr>
        <p:spPr>
          <a:xfrm>
            <a:off x="457201" y="944190"/>
            <a:ext cx="3008313" cy="3650433"/>
          </a:xfrm>
          <a:prstGeom prst="rect">
            <a:avLst/>
          </a:prstGeom>
        </p:spPr>
        <p:txBody>
          <a:bodyPr/>
          <a:lstStyle>
            <a:lvl1pPr marL="0" indent="0">
              <a:buNone/>
              <a:defRPr sz="1400" b="0" i="0">
                <a:latin typeface="Gill Sans" charset="0"/>
                <a:ea typeface="Gill Sans" charset="0"/>
                <a:cs typeface="Gill Sans"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Espace réservé de la date 4"/>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pied de page 5"/>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7" name="Espace réservé du numéro de diapositive 6"/>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Tree>
    <p:extLst>
      <p:ext uri="{BB962C8B-B14F-4D97-AF65-F5344CB8AC3E}">
        <p14:creationId xmlns:p14="http://schemas.microsoft.com/office/powerpoint/2010/main" val="619569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3600450"/>
            <a:ext cx="5486400" cy="425054"/>
          </a:xfrm>
          <a:prstGeom prst="rect">
            <a:avLst/>
          </a:prstGeom>
        </p:spPr>
        <p:txBody>
          <a:bodyPr anchor="b"/>
          <a:lstStyle>
            <a:lvl1pPr algn="l">
              <a:defRPr sz="1400" b="0" i="0">
                <a:solidFill>
                  <a:schemeClr val="tx2"/>
                </a:solidFill>
                <a:latin typeface="Gill Sans Light" charset="0"/>
                <a:ea typeface="Gill Sans Light" charset="0"/>
                <a:cs typeface="Gill Sans Light" charset="0"/>
              </a:defRPr>
            </a:lvl1pPr>
          </a:lstStyle>
          <a:p>
            <a:r>
              <a:rPr lang="en-US"/>
              <a:t>Click to edit Master title style</a:t>
            </a:r>
            <a:endParaRPr lang="fr-CH" dirty="0"/>
          </a:p>
        </p:txBody>
      </p:sp>
      <p:sp>
        <p:nvSpPr>
          <p:cNvPr id="3" name="Espace réservé pour une image  2"/>
          <p:cNvSpPr>
            <a:spLocks noGrp="1"/>
          </p:cNvSpPr>
          <p:nvPr>
            <p:ph type="pic" idx="1"/>
          </p:nvPr>
        </p:nvSpPr>
        <p:spPr>
          <a:xfrm>
            <a:off x="1792288" y="459581"/>
            <a:ext cx="5486400" cy="3086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lang="fr-CH" dirty="0"/>
          </a:p>
        </p:txBody>
      </p:sp>
      <p:sp>
        <p:nvSpPr>
          <p:cNvPr id="4" name="Espace réservé du texte 3"/>
          <p:cNvSpPr>
            <a:spLocks noGrp="1"/>
          </p:cNvSpPr>
          <p:nvPr>
            <p:ph type="body" sz="half" idx="2"/>
          </p:nvPr>
        </p:nvSpPr>
        <p:spPr>
          <a:xfrm>
            <a:off x="1792288" y="4025503"/>
            <a:ext cx="5486400" cy="603647"/>
          </a:xfrm>
          <a:prstGeom prst="rect">
            <a:avLst/>
          </a:prstGeom>
        </p:spPr>
        <p:txBody>
          <a:bodyPr/>
          <a:lstStyle>
            <a:lvl1pPr marL="0" indent="0">
              <a:buNone/>
              <a:defRPr sz="1600" b="0" i="0">
                <a:latin typeface="Gill Sans Light" charset="0"/>
                <a:ea typeface="Gill Sans Light" charset="0"/>
                <a:cs typeface="Gill Sans Light"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Espace réservé de la date 4"/>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pied de page 5"/>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7" name="Espace réservé du numéro de diapositive 6"/>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Tree>
    <p:extLst>
      <p:ext uri="{BB962C8B-B14F-4D97-AF65-F5344CB8AC3E}">
        <p14:creationId xmlns:p14="http://schemas.microsoft.com/office/powerpoint/2010/main" val="34651271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et texte vertical">
    <p:spTree>
      <p:nvGrpSpPr>
        <p:cNvPr id="1" name=""/>
        <p:cNvGrpSpPr/>
        <p:nvPr/>
      </p:nvGrpSpPr>
      <p:grpSpPr>
        <a:xfrm>
          <a:off x="0" y="0"/>
          <a:ext cx="0" cy="0"/>
          <a:chOff x="0" y="0"/>
          <a:chExt cx="0" cy="0"/>
        </a:xfrm>
      </p:grpSpPr>
      <p:sp>
        <p:nvSpPr>
          <p:cNvPr id="3" name="Espace réservé du texte vertical 2"/>
          <p:cNvSpPr>
            <a:spLocks noGrp="1"/>
          </p:cNvSpPr>
          <p:nvPr>
            <p:ph type="body" orient="vert" idx="1"/>
          </p:nvPr>
        </p:nvSpPr>
        <p:spPr>
          <a:xfrm>
            <a:off x="457200" y="915566"/>
            <a:ext cx="8229600" cy="3679057"/>
          </a:xfrm>
          <a:prstGeom prst="rect">
            <a:avLst/>
          </a:prstGeom>
        </p:spPr>
        <p:txBody>
          <a:bodyPr vert="eaVert"/>
          <a:lstStyle>
            <a:lvl1pPr>
              <a:defRPr b="0" i="0">
                <a:latin typeface="Gill Sans Light" charset="0"/>
                <a:ea typeface="Gill Sans Light" charset="0"/>
                <a:cs typeface="Gill Sans Light" charset="0"/>
              </a:defRPr>
            </a:lvl1pPr>
            <a:lvl2pPr>
              <a:defRPr b="0" i="0">
                <a:latin typeface="Gill Sans Light" charset="0"/>
                <a:ea typeface="Gill Sans Light" charset="0"/>
                <a:cs typeface="Gill Sans Light" charset="0"/>
              </a:defRPr>
            </a:lvl2pPr>
            <a:lvl3pPr>
              <a:defRPr b="0" i="0">
                <a:latin typeface="Gill Sans Light" charset="0"/>
                <a:ea typeface="Gill Sans Light" charset="0"/>
                <a:cs typeface="Gill Sans Light" charset="0"/>
              </a:defRPr>
            </a:lvl3pPr>
            <a:lvl4pPr>
              <a:defRPr b="0" i="0">
                <a:latin typeface="Gill Sans Light" charset="0"/>
                <a:ea typeface="Gill Sans Light" charset="0"/>
                <a:cs typeface="Gill Sans Light" charset="0"/>
              </a:defRPr>
            </a:lvl4pPr>
            <a:lvl5pPr>
              <a:defRPr b="0" i="0">
                <a:latin typeface="Gill Sans Light" charset="0"/>
                <a:ea typeface="Gill Sans Light" charset="0"/>
                <a:cs typeface="Gill Sans Light"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CH" dirty="0"/>
          </a:p>
        </p:txBody>
      </p:sp>
      <p:sp>
        <p:nvSpPr>
          <p:cNvPr id="4" name="Espace réservé de la date 3"/>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5" name="Espace réservé du pied de page 4"/>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numéro de diapositive 5"/>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
        <p:nvSpPr>
          <p:cNvPr id="7" name="Titre 1"/>
          <p:cNvSpPr>
            <a:spLocks noGrp="1"/>
          </p:cNvSpPr>
          <p:nvPr>
            <p:ph type="title"/>
          </p:nvPr>
        </p:nvSpPr>
        <p:spPr>
          <a:xfrm>
            <a:off x="457200" y="205979"/>
            <a:ext cx="8229600" cy="565571"/>
          </a:xfrm>
          <a:prstGeom prst="rect">
            <a:avLst/>
          </a:prstGeom>
        </p:spPr>
        <p:txBody>
          <a:bodyPr/>
          <a:lstStyle>
            <a:lvl1pPr>
              <a:defRPr sz="1400" b="0" i="0">
                <a:solidFill>
                  <a:schemeClr val="tx2"/>
                </a:solidFill>
                <a:latin typeface="Gill Sans Light" charset="0"/>
                <a:ea typeface="Gill Sans Light" charset="0"/>
                <a:cs typeface="Gill Sans Light" charset="0"/>
              </a:defRPr>
            </a:lvl1pPr>
          </a:lstStyle>
          <a:p>
            <a:r>
              <a:rPr lang="en-US" dirty="0"/>
              <a:t>Click to edit Master title style</a:t>
            </a:r>
            <a:endParaRPr lang="fr-CH" dirty="0"/>
          </a:p>
        </p:txBody>
      </p:sp>
    </p:spTree>
    <p:extLst>
      <p:ext uri="{BB962C8B-B14F-4D97-AF65-F5344CB8AC3E}">
        <p14:creationId xmlns:p14="http://schemas.microsoft.com/office/powerpoint/2010/main" val="18697827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956376" y="154781"/>
            <a:ext cx="730424" cy="3290888"/>
          </a:xfrm>
          <a:prstGeom prst="rect">
            <a:avLst/>
          </a:prstGeom>
        </p:spPr>
        <p:txBody>
          <a:bodyPr vert="eaVert"/>
          <a:lstStyle>
            <a:lvl1pPr>
              <a:defRPr sz="1400" b="0" i="0">
                <a:solidFill>
                  <a:schemeClr val="tx2"/>
                </a:solidFill>
                <a:latin typeface="Gill Sans Light" charset="0"/>
                <a:ea typeface="Gill Sans Light" charset="0"/>
                <a:cs typeface="Gill Sans Light" charset="0"/>
              </a:defRPr>
            </a:lvl1pPr>
          </a:lstStyle>
          <a:p>
            <a:r>
              <a:rPr lang="en-US"/>
              <a:t>Click to edit Master title style</a:t>
            </a:r>
            <a:endParaRPr lang="fr-CH"/>
          </a:p>
        </p:txBody>
      </p:sp>
      <p:sp>
        <p:nvSpPr>
          <p:cNvPr id="3" name="Espace réservé du texte vertical 2"/>
          <p:cNvSpPr>
            <a:spLocks noGrp="1"/>
          </p:cNvSpPr>
          <p:nvPr>
            <p:ph type="body" orient="vert" idx="1"/>
          </p:nvPr>
        </p:nvSpPr>
        <p:spPr>
          <a:xfrm>
            <a:off x="457200" y="154781"/>
            <a:ext cx="7355160" cy="3290888"/>
          </a:xfrm>
          <a:prstGeom prst="rect">
            <a:avLst/>
          </a:prstGeom>
        </p:spPr>
        <p:txBody>
          <a:bodyPr vert="eaVert"/>
          <a:lstStyle>
            <a:lvl1pPr>
              <a:defRPr b="0" i="0">
                <a:latin typeface="Gill Sans Light" charset="0"/>
                <a:ea typeface="Gill Sans Light" charset="0"/>
                <a:cs typeface="Gill Sans Light" charset="0"/>
              </a:defRPr>
            </a:lvl1pPr>
            <a:lvl2pPr>
              <a:defRPr b="0" i="0">
                <a:latin typeface="Gill Sans Light" charset="0"/>
                <a:ea typeface="Gill Sans Light" charset="0"/>
                <a:cs typeface="Gill Sans Light" charset="0"/>
              </a:defRPr>
            </a:lvl2pPr>
            <a:lvl3pPr>
              <a:defRPr b="0" i="0">
                <a:latin typeface="Gill Sans Light" charset="0"/>
                <a:ea typeface="Gill Sans Light" charset="0"/>
                <a:cs typeface="Gill Sans Light" charset="0"/>
              </a:defRPr>
            </a:lvl3pPr>
            <a:lvl4pPr>
              <a:defRPr b="0" i="0">
                <a:latin typeface="Gill Sans Light" charset="0"/>
                <a:ea typeface="Gill Sans Light" charset="0"/>
                <a:cs typeface="Gill Sans Light" charset="0"/>
              </a:defRPr>
            </a:lvl4pPr>
            <a:lvl5pPr>
              <a:defRPr b="0" i="0">
                <a:latin typeface="Gill Sans Light" charset="0"/>
                <a:ea typeface="Gill Sans Light" charset="0"/>
                <a:cs typeface="Gill Sans Light"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Espace réservé de la date 3"/>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5" name="Espace réservé du pied de page 4"/>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numéro de diapositive 5"/>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Tree>
    <p:extLst>
      <p:ext uri="{BB962C8B-B14F-4D97-AF65-F5344CB8AC3E}">
        <p14:creationId xmlns:p14="http://schemas.microsoft.com/office/powerpoint/2010/main" val="33389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8_Diapositive de titre">
    <p:spTree>
      <p:nvGrpSpPr>
        <p:cNvPr id="1" name=""/>
        <p:cNvGrpSpPr/>
        <p:nvPr/>
      </p:nvGrpSpPr>
      <p:grpSpPr>
        <a:xfrm>
          <a:off x="0" y="0"/>
          <a:ext cx="0" cy="0"/>
          <a:chOff x="0" y="0"/>
          <a:chExt cx="0" cy="0"/>
        </a:xfrm>
      </p:grpSpPr>
      <p:grpSp>
        <p:nvGrpSpPr>
          <p:cNvPr id="5" name="Group 4"/>
          <p:cNvGrpSpPr/>
          <p:nvPr userDrawn="1"/>
        </p:nvGrpSpPr>
        <p:grpSpPr>
          <a:xfrm>
            <a:off x="0" y="4515966"/>
            <a:ext cx="9144000" cy="627534"/>
            <a:chOff x="0" y="3723878"/>
            <a:chExt cx="9144000" cy="627534"/>
          </a:xfrm>
        </p:grpSpPr>
        <p:sp>
          <p:nvSpPr>
            <p:cNvPr id="3" name="Rectangle 2"/>
            <p:cNvSpPr/>
            <p:nvPr userDrawn="1"/>
          </p:nvSpPr>
          <p:spPr>
            <a:xfrm>
              <a:off x="0" y="3723878"/>
              <a:ext cx="9144000" cy="627534"/>
            </a:xfrm>
            <a:prstGeom prst="rect">
              <a:avLst/>
            </a:prstGeom>
            <a:solidFill>
              <a:srgbClr val="00B1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ttp://www.unige.ch/presse/charte/logos_unige/UNIGE/others/UNIGE_tout_blanc.gif"/>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452320" y="3809634"/>
              <a:ext cx="1224136" cy="441136"/>
            </a:xfrm>
            <a:prstGeom prst="rect">
              <a:avLst/>
            </a:prstGeom>
            <a:noFill/>
            <a:extLst>
              <a:ext uri="{909E8E84-426E-40DD-AFC4-6F175D3DCCD1}">
                <a14:hiddenFill xmlns:a14="http://schemas.microsoft.com/office/drawing/2010/main">
                  <a:solidFill>
                    <a:srgbClr val="FFFFFF"/>
                  </a:solidFill>
                </a14:hiddenFill>
              </a:ext>
            </a:extLst>
          </p:spPr>
        </p:pic>
      </p:grpSp>
      <p:pic>
        <p:nvPicPr>
          <p:cNvPr id="9" name="Picture 8" descr="ttp://tecfa.unige.ch/w/images/0/02/TECFAlogoColBlancNoText_792x325.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96758" y="4686300"/>
            <a:ext cx="839525" cy="344502"/>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userDrawn="1"/>
        </p:nvSpPr>
        <p:spPr>
          <a:xfrm>
            <a:off x="466255" y="4653013"/>
            <a:ext cx="2016224" cy="338554"/>
          </a:xfrm>
          <a:prstGeom prst="rect">
            <a:avLst/>
          </a:prstGeom>
          <a:noFill/>
        </p:spPr>
        <p:txBody>
          <a:bodyPr wrap="square" rtlCol="0">
            <a:spAutoFit/>
          </a:bodyPr>
          <a:lstStyle/>
          <a:p>
            <a:r>
              <a:rPr lang="en-US" sz="800" b="1" dirty="0">
                <a:solidFill>
                  <a:schemeClr val="bg1"/>
                </a:solidFill>
                <a:latin typeface="Arial" charset="0"/>
                <a:ea typeface="Arial" charset="0"/>
                <a:cs typeface="Arial" charset="0"/>
              </a:rPr>
              <a:t>FACULTÉ DE </a:t>
            </a:r>
            <a:r>
              <a:rPr lang="en-US" sz="800" b="1">
                <a:solidFill>
                  <a:schemeClr val="bg1"/>
                </a:solidFill>
                <a:latin typeface="Arial" charset="0"/>
                <a:ea typeface="Arial" charset="0"/>
                <a:cs typeface="Arial" charset="0"/>
              </a:rPr>
              <a:t>PSYCHOLOGIE </a:t>
            </a:r>
          </a:p>
          <a:p>
            <a:r>
              <a:rPr lang="en-US" sz="800" b="1" dirty="0">
                <a:solidFill>
                  <a:schemeClr val="bg1"/>
                </a:solidFill>
                <a:latin typeface="Arial" charset="0"/>
                <a:ea typeface="Arial" charset="0"/>
                <a:cs typeface="Arial" charset="0"/>
              </a:rPr>
              <a:t>ET DES SCIENCES DE L’EDUCATION</a:t>
            </a:r>
          </a:p>
        </p:txBody>
      </p:sp>
      <p:cxnSp>
        <p:nvCxnSpPr>
          <p:cNvPr id="11" name="Straight Connector 10"/>
          <p:cNvCxnSpPr/>
          <p:nvPr userDrawn="1"/>
        </p:nvCxnSpPr>
        <p:spPr>
          <a:xfrm flipV="1">
            <a:off x="2553905" y="4591306"/>
            <a:ext cx="0" cy="50072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Titre 1"/>
          <p:cNvSpPr>
            <a:spLocks noGrp="1"/>
          </p:cNvSpPr>
          <p:nvPr>
            <p:ph type="title"/>
          </p:nvPr>
        </p:nvSpPr>
        <p:spPr>
          <a:xfrm>
            <a:off x="722313" y="1158479"/>
            <a:ext cx="7772400" cy="1021556"/>
          </a:xfrm>
          <a:prstGeom prst="rect">
            <a:avLst/>
          </a:prstGeom>
        </p:spPr>
        <p:txBody>
          <a:bodyPr anchor="t"/>
          <a:lstStyle>
            <a:lvl1pPr algn="l">
              <a:defRPr sz="4000" b="1" cap="all">
                <a:solidFill>
                  <a:srgbClr val="00B1AE"/>
                </a:solidFill>
              </a:defRPr>
            </a:lvl1pPr>
          </a:lstStyle>
          <a:p>
            <a:r>
              <a:rPr lang="en-US"/>
              <a:t>Click to edit Master title style</a:t>
            </a:r>
            <a:endParaRPr lang="fr-CH" dirty="0"/>
          </a:p>
        </p:txBody>
      </p:sp>
      <p:sp>
        <p:nvSpPr>
          <p:cNvPr id="13" name="Espace réservé du texte 2"/>
          <p:cNvSpPr>
            <a:spLocks noGrp="1"/>
          </p:cNvSpPr>
          <p:nvPr>
            <p:ph type="body" idx="1"/>
          </p:nvPr>
        </p:nvSpPr>
        <p:spPr>
          <a:xfrm>
            <a:off x="722313" y="2180035"/>
            <a:ext cx="7772400" cy="1125140"/>
          </a:xfrm>
          <a:prstGeom prst="rect">
            <a:avLst/>
          </a:prstGeom>
        </p:spPr>
        <p:txBody>
          <a:bodyPr anchor="b"/>
          <a:lstStyle>
            <a:lvl1pPr marL="0" indent="0">
              <a:buNone/>
              <a:defRPr sz="2000" b="0" i="0">
                <a:solidFill>
                  <a:schemeClr val="tx1">
                    <a:tint val="75000"/>
                  </a:schemeClr>
                </a:solidFill>
                <a:latin typeface="Gill Sans Light" charset="0"/>
                <a:ea typeface="Gill Sans Light" charset="0"/>
                <a:cs typeface="Gill Sans Light"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1064619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7_Diapositive de titr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530852"/>
            <a:ext cx="9144000" cy="612648"/>
          </a:xfrm>
          <a:prstGeom prst="rect">
            <a:avLst/>
          </a:prstGeom>
        </p:spPr>
      </p:pic>
      <p:pic>
        <p:nvPicPr>
          <p:cNvPr id="7" name="Picture 6" descr="ttp://tecfa.unige.ch/w/images/0/02/TECFAlogoColBlancNoText_792x325.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2696758" y="4686300"/>
            <a:ext cx="839525" cy="344502"/>
          </a:xfrm>
          <a:prstGeom prst="rect">
            <a:avLst/>
          </a:prstGeom>
          <a:noFill/>
          <a:extLst>
            <a:ext uri="{909E8E84-426E-40DD-AFC4-6F175D3DCCD1}">
              <a14:hiddenFill xmlns:a14="http://schemas.microsoft.com/office/drawing/2010/main">
                <a:solidFill>
                  <a:srgbClr val="FFFFFF"/>
                </a:solidFill>
              </a14:hiddenFill>
            </a:ext>
          </a:extLst>
        </p:spPr>
      </p:pic>
      <p:cxnSp>
        <p:nvCxnSpPr>
          <p:cNvPr id="9" name="Straight Connector 8"/>
          <p:cNvCxnSpPr/>
          <p:nvPr userDrawn="1"/>
        </p:nvCxnSpPr>
        <p:spPr>
          <a:xfrm flipV="1">
            <a:off x="2553905" y="4591306"/>
            <a:ext cx="0" cy="50072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re 1"/>
          <p:cNvSpPr>
            <a:spLocks noGrp="1"/>
          </p:cNvSpPr>
          <p:nvPr>
            <p:ph type="title"/>
          </p:nvPr>
        </p:nvSpPr>
        <p:spPr>
          <a:xfrm>
            <a:off x="722313" y="1158479"/>
            <a:ext cx="7772400" cy="1021556"/>
          </a:xfrm>
          <a:prstGeom prst="rect">
            <a:avLst/>
          </a:prstGeom>
        </p:spPr>
        <p:txBody>
          <a:bodyPr anchor="t"/>
          <a:lstStyle>
            <a:lvl1pPr algn="l">
              <a:defRPr sz="4000" b="1" cap="all">
                <a:solidFill>
                  <a:srgbClr val="C5931F"/>
                </a:solidFill>
              </a:defRPr>
            </a:lvl1pPr>
          </a:lstStyle>
          <a:p>
            <a:r>
              <a:rPr lang="en-US"/>
              <a:t>Click to edit Master title style</a:t>
            </a:r>
            <a:endParaRPr lang="fr-CH" dirty="0"/>
          </a:p>
        </p:txBody>
      </p:sp>
      <p:sp>
        <p:nvSpPr>
          <p:cNvPr id="11" name="Espace réservé du texte 2"/>
          <p:cNvSpPr>
            <a:spLocks noGrp="1"/>
          </p:cNvSpPr>
          <p:nvPr>
            <p:ph type="body" idx="1"/>
          </p:nvPr>
        </p:nvSpPr>
        <p:spPr>
          <a:xfrm>
            <a:off x="722313" y="2180035"/>
            <a:ext cx="7772400" cy="1125140"/>
          </a:xfrm>
          <a:prstGeom prst="rect">
            <a:avLst/>
          </a:prstGeom>
        </p:spPr>
        <p:txBody>
          <a:bodyPr anchor="b"/>
          <a:lstStyle>
            <a:lvl1pPr marL="0" indent="0">
              <a:buNone/>
              <a:defRPr sz="2000" b="0" i="0">
                <a:solidFill>
                  <a:schemeClr val="tx1">
                    <a:tint val="75000"/>
                  </a:schemeClr>
                </a:solidFill>
                <a:latin typeface="Gill Sans Light" charset="0"/>
                <a:ea typeface="Gill Sans Light" charset="0"/>
                <a:cs typeface="Gill Sans Light"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2" name="TextBox 11"/>
          <p:cNvSpPr txBox="1"/>
          <p:nvPr userDrawn="1"/>
        </p:nvSpPr>
        <p:spPr>
          <a:xfrm>
            <a:off x="466255" y="4653013"/>
            <a:ext cx="2016224" cy="338554"/>
          </a:xfrm>
          <a:prstGeom prst="rect">
            <a:avLst/>
          </a:prstGeom>
          <a:noFill/>
        </p:spPr>
        <p:txBody>
          <a:bodyPr wrap="square" rtlCol="0">
            <a:spAutoFit/>
          </a:bodyPr>
          <a:lstStyle/>
          <a:p>
            <a:r>
              <a:rPr lang="en-US" sz="800" b="1" dirty="0">
                <a:solidFill>
                  <a:schemeClr val="bg1"/>
                </a:solidFill>
                <a:latin typeface="Arial" charset="0"/>
                <a:ea typeface="Arial" charset="0"/>
                <a:cs typeface="Arial" charset="0"/>
              </a:rPr>
              <a:t>FACULTÉ DE </a:t>
            </a:r>
            <a:r>
              <a:rPr lang="en-US" sz="800" b="1">
                <a:solidFill>
                  <a:schemeClr val="bg1"/>
                </a:solidFill>
                <a:latin typeface="Arial" charset="0"/>
                <a:ea typeface="Arial" charset="0"/>
                <a:cs typeface="Arial" charset="0"/>
              </a:rPr>
              <a:t>PSYCHOLOGIE </a:t>
            </a:r>
          </a:p>
          <a:p>
            <a:r>
              <a:rPr lang="en-US" sz="800" b="1" dirty="0">
                <a:solidFill>
                  <a:schemeClr val="bg1"/>
                </a:solidFill>
                <a:latin typeface="Arial" charset="0"/>
                <a:ea typeface="Arial" charset="0"/>
                <a:cs typeface="Arial" charset="0"/>
              </a:rPr>
              <a:t>ET DES SCIENCES DE L’EDUCATION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530852"/>
            <a:ext cx="9144000" cy="612648"/>
          </a:xfrm>
          <a:prstGeom prst="rect">
            <a:avLst/>
          </a:prstGeom>
        </p:spPr>
      </p:pic>
      <p:sp>
        <p:nvSpPr>
          <p:cNvPr id="3" name="Titre 1"/>
          <p:cNvSpPr>
            <a:spLocks noGrp="1"/>
          </p:cNvSpPr>
          <p:nvPr>
            <p:ph type="title"/>
          </p:nvPr>
        </p:nvSpPr>
        <p:spPr>
          <a:xfrm>
            <a:off x="722313" y="1158479"/>
            <a:ext cx="7772400" cy="1021556"/>
          </a:xfrm>
          <a:prstGeom prst="rect">
            <a:avLst/>
          </a:prstGeom>
        </p:spPr>
        <p:txBody>
          <a:bodyPr anchor="t"/>
          <a:lstStyle>
            <a:lvl1pPr algn="l">
              <a:defRPr sz="4000" b="1" cap="all">
                <a:solidFill>
                  <a:srgbClr val="CD1366"/>
                </a:solidFill>
              </a:defRPr>
            </a:lvl1pPr>
          </a:lstStyle>
          <a:p>
            <a:r>
              <a:rPr lang="en-US"/>
              <a:t>Click to edit Master title style</a:t>
            </a:r>
            <a:endParaRPr lang="fr-CH" dirty="0"/>
          </a:p>
        </p:txBody>
      </p:sp>
      <p:sp>
        <p:nvSpPr>
          <p:cNvPr id="4" name="Espace réservé du texte 2"/>
          <p:cNvSpPr>
            <a:spLocks noGrp="1"/>
          </p:cNvSpPr>
          <p:nvPr>
            <p:ph type="body" idx="1"/>
          </p:nvPr>
        </p:nvSpPr>
        <p:spPr>
          <a:xfrm>
            <a:off x="722313" y="2180035"/>
            <a:ext cx="7772400" cy="1125140"/>
          </a:xfrm>
          <a:prstGeom prst="rect">
            <a:avLst/>
          </a:prstGeom>
        </p:spPr>
        <p:txBody>
          <a:bodyPr anchor="b"/>
          <a:lstStyle>
            <a:lvl1pPr marL="0" indent="0">
              <a:buNone/>
              <a:defRPr sz="2000" b="0" i="0">
                <a:solidFill>
                  <a:schemeClr val="tx1">
                    <a:tint val="75000"/>
                  </a:schemeClr>
                </a:solidFill>
                <a:latin typeface="Gill Sans Light" charset="0"/>
                <a:ea typeface="Gill Sans Light" charset="0"/>
                <a:cs typeface="Gill Sans Light"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520252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05979"/>
            <a:ext cx="8229600" cy="565571"/>
          </a:xfrm>
          <a:prstGeom prst="rect">
            <a:avLst/>
          </a:prstGeom>
        </p:spPr>
        <p:txBody>
          <a:bodyPr/>
          <a:lstStyle>
            <a:lvl1pPr>
              <a:defRPr sz="1400" b="0" i="0">
                <a:solidFill>
                  <a:schemeClr val="tx2"/>
                </a:solidFill>
                <a:latin typeface="Gill Sans Light" charset="0"/>
                <a:ea typeface="Gill Sans Light" charset="0"/>
                <a:cs typeface="Gill Sans Light" charset="0"/>
              </a:defRPr>
            </a:lvl1pPr>
          </a:lstStyle>
          <a:p>
            <a:r>
              <a:rPr lang="en-US" dirty="0"/>
              <a:t>Click to edit Master title style</a:t>
            </a:r>
            <a:endParaRPr lang="fr-CH" dirty="0"/>
          </a:p>
        </p:txBody>
      </p:sp>
      <p:sp>
        <p:nvSpPr>
          <p:cNvPr id="3" name="Espace réservé du contenu 2"/>
          <p:cNvSpPr>
            <a:spLocks noGrp="1"/>
          </p:cNvSpPr>
          <p:nvPr>
            <p:ph idx="1"/>
          </p:nvPr>
        </p:nvSpPr>
        <p:spPr>
          <a:xfrm>
            <a:off x="457200" y="915566"/>
            <a:ext cx="8229600" cy="3679057"/>
          </a:xfrm>
          <a:prstGeom prst="rect">
            <a:avLst/>
          </a:prstGeom>
        </p:spPr>
        <p:txBody>
          <a:bodyPr/>
          <a:lstStyle>
            <a:lvl1pPr>
              <a:defRPr b="0" i="0">
                <a:latin typeface="Gill Sans Light" charset="0"/>
                <a:ea typeface="Gill Sans Light" charset="0"/>
                <a:cs typeface="Gill Sans Light" charset="0"/>
              </a:defRPr>
            </a:lvl1pPr>
            <a:lvl2pPr>
              <a:defRPr b="0" i="0">
                <a:latin typeface="Gill Sans Light" charset="0"/>
                <a:ea typeface="Gill Sans Light" charset="0"/>
                <a:cs typeface="Gill Sans Light" charset="0"/>
              </a:defRPr>
            </a:lvl2pPr>
            <a:lvl3pPr>
              <a:defRPr b="0" i="0">
                <a:latin typeface="Gill Sans Light" charset="0"/>
                <a:ea typeface="Gill Sans Light" charset="0"/>
                <a:cs typeface="Gill Sans Light" charset="0"/>
              </a:defRPr>
            </a:lvl3pPr>
            <a:lvl4pPr>
              <a:defRPr b="0" i="0">
                <a:latin typeface="Gill Sans Light" charset="0"/>
                <a:ea typeface="Gill Sans Light" charset="0"/>
                <a:cs typeface="Gill Sans Light" charset="0"/>
              </a:defRPr>
            </a:lvl4pPr>
            <a:lvl5pPr>
              <a:defRPr b="0" i="0">
                <a:latin typeface="Gill Sans Light" charset="0"/>
                <a:ea typeface="Gill Sans Light" charset="0"/>
                <a:cs typeface="Gill Sans Light" charset="0"/>
              </a:defRPr>
            </a:lvl5pPr>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CH" dirty="0"/>
          </a:p>
        </p:txBody>
      </p:sp>
      <p:sp>
        <p:nvSpPr>
          <p:cNvPr id="4" name="Espace réservé de la date 3"/>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5" name="Espace réservé du pied de page 4"/>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numéro de diapositive 5"/>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Tree>
    <p:extLst>
      <p:ext uri="{BB962C8B-B14F-4D97-AF65-F5344CB8AC3E}">
        <p14:creationId xmlns:p14="http://schemas.microsoft.com/office/powerpoint/2010/main" val="2355523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3305176"/>
            <a:ext cx="7772400" cy="1021556"/>
          </a:xfrm>
          <a:prstGeom prst="rect">
            <a:avLst/>
          </a:prstGeom>
        </p:spPr>
        <p:txBody>
          <a:bodyPr anchor="t"/>
          <a:lstStyle>
            <a:lvl1pPr algn="l">
              <a:defRPr sz="2800" b="1" i="0" cap="all">
                <a:solidFill>
                  <a:schemeClr val="accent1"/>
                </a:solidFill>
                <a:latin typeface="Gill Sans SemiBold" charset="0"/>
                <a:ea typeface="Gill Sans SemiBold" charset="0"/>
                <a:cs typeface="Gill Sans SemiBold" charset="0"/>
              </a:defRPr>
            </a:lvl1pPr>
          </a:lstStyle>
          <a:p>
            <a:r>
              <a:rPr lang="en-US" dirty="0"/>
              <a:t>Click to edit Master title style</a:t>
            </a:r>
            <a:endParaRPr lang="fr-CH" dirty="0"/>
          </a:p>
        </p:txBody>
      </p:sp>
      <p:sp>
        <p:nvSpPr>
          <p:cNvPr id="3" name="Espace réservé du texte 2"/>
          <p:cNvSpPr>
            <a:spLocks noGrp="1"/>
          </p:cNvSpPr>
          <p:nvPr>
            <p:ph type="body" idx="1"/>
          </p:nvPr>
        </p:nvSpPr>
        <p:spPr>
          <a:xfrm>
            <a:off x="722313" y="2180035"/>
            <a:ext cx="7772400" cy="1125140"/>
          </a:xfrm>
          <a:prstGeom prst="rect">
            <a:avLst/>
          </a:prstGeom>
        </p:spPr>
        <p:txBody>
          <a:bodyPr anchor="b"/>
          <a:lstStyle>
            <a:lvl1pPr marL="0" indent="0">
              <a:buNone/>
              <a:defRPr sz="1800" b="0" i="0">
                <a:solidFill>
                  <a:schemeClr val="tx2"/>
                </a:solidFill>
                <a:latin typeface="Gill Sans" charset="0"/>
                <a:ea typeface="Gill Sans" charset="0"/>
                <a:cs typeface="Gill Sans"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Espace réservé de la date 3"/>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5" name="Espace réservé du pied de page 4"/>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numéro de diapositive 5"/>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Tree>
    <p:extLst>
      <p:ext uri="{BB962C8B-B14F-4D97-AF65-F5344CB8AC3E}">
        <p14:creationId xmlns:p14="http://schemas.microsoft.com/office/powerpoint/2010/main" val="1171043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900113"/>
            <a:ext cx="4038600" cy="2545556"/>
          </a:xfrm>
          <a:prstGeom prst="rect">
            <a:avLst/>
          </a:prstGeom>
        </p:spPr>
        <p:txBody>
          <a:bodyPr/>
          <a:lstStyle>
            <a:lvl1pPr>
              <a:defRPr sz="2800" b="0" i="0">
                <a:latin typeface="Gill Sans Light" charset="0"/>
                <a:ea typeface="Gill Sans Light" charset="0"/>
                <a:cs typeface="Gill Sans Light" charset="0"/>
              </a:defRPr>
            </a:lvl1pPr>
            <a:lvl2pPr>
              <a:defRPr sz="2400" b="0" i="0">
                <a:latin typeface="Gill Sans Light" charset="0"/>
                <a:ea typeface="Gill Sans Light" charset="0"/>
                <a:cs typeface="Gill Sans Light" charset="0"/>
              </a:defRPr>
            </a:lvl2pPr>
            <a:lvl3pPr>
              <a:defRPr sz="2000" b="0" i="0">
                <a:latin typeface="Gill Sans Light" charset="0"/>
                <a:ea typeface="Gill Sans Light" charset="0"/>
                <a:cs typeface="Gill Sans Light" charset="0"/>
              </a:defRPr>
            </a:lvl3pPr>
            <a:lvl4pPr>
              <a:defRPr sz="1800" b="0" i="0">
                <a:latin typeface="Gill Sans Light" charset="0"/>
                <a:ea typeface="Gill Sans Light" charset="0"/>
                <a:cs typeface="Gill Sans Light" charset="0"/>
              </a:defRPr>
            </a:lvl4pPr>
            <a:lvl5pPr>
              <a:defRPr sz="1800" b="0" i="0">
                <a:latin typeface="Gill Sans Light" charset="0"/>
                <a:ea typeface="Gill Sans Light" charset="0"/>
                <a:cs typeface="Gill Sans Light" charset="0"/>
              </a:defRPr>
            </a:lvl5pPr>
            <a:lvl6pPr>
              <a:defRPr sz="1800"/>
            </a:lvl6pPr>
            <a:lvl7pPr>
              <a:defRPr sz="1800"/>
            </a:lvl7pPr>
            <a:lvl8pPr>
              <a:defRPr sz="1800"/>
            </a:lvl8pPr>
            <a:lvl9pPr>
              <a:defRPr sz="1800"/>
            </a:lvl9pPr>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CH" dirty="0"/>
          </a:p>
        </p:txBody>
      </p:sp>
      <p:sp>
        <p:nvSpPr>
          <p:cNvPr id="4" name="Espace réservé du contenu 3"/>
          <p:cNvSpPr>
            <a:spLocks noGrp="1"/>
          </p:cNvSpPr>
          <p:nvPr>
            <p:ph sz="half" idx="2"/>
          </p:nvPr>
        </p:nvSpPr>
        <p:spPr>
          <a:xfrm>
            <a:off x="4648200" y="900113"/>
            <a:ext cx="4038600" cy="2545556"/>
          </a:xfrm>
          <a:prstGeom prst="rect">
            <a:avLst/>
          </a:prstGeom>
        </p:spPr>
        <p:txBody>
          <a:bodyPr/>
          <a:lstStyle>
            <a:lvl1pPr>
              <a:defRPr sz="2800" b="0" i="0">
                <a:latin typeface="Gill Sans Light" charset="0"/>
                <a:ea typeface="Gill Sans Light" charset="0"/>
                <a:cs typeface="Gill Sans Light" charset="0"/>
              </a:defRPr>
            </a:lvl1pPr>
            <a:lvl2pPr>
              <a:defRPr sz="2400" b="0" i="0">
                <a:latin typeface="Gill Sans Light" charset="0"/>
                <a:ea typeface="Gill Sans Light" charset="0"/>
                <a:cs typeface="Gill Sans Light" charset="0"/>
              </a:defRPr>
            </a:lvl2pPr>
            <a:lvl3pPr>
              <a:defRPr sz="2000" b="0" i="0">
                <a:latin typeface="Gill Sans Light" charset="0"/>
                <a:ea typeface="Gill Sans Light" charset="0"/>
                <a:cs typeface="Gill Sans Light" charset="0"/>
              </a:defRPr>
            </a:lvl3pPr>
            <a:lvl4pPr>
              <a:defRPr sz="1800" b="0" i="0">
                <a:latin typeface="Gill Sans Light" charset="0"/>
                <a:ea typeface="Gill Sans Light" charset="0"/>
                <a:cs typeface="Gill Sans Light" charset="0"/>
              </a:defRPr>
            </a:lvl4pPr>
            <a:lvl5pPr>
              <a:defRPr sz="1800" b="0" i="0">
                <a:latin typeface="Gill Sans Light" charset="0"/>
                <a:ea typeface="Gill Sans Light" charset="0"/>
                <a:cs typeface="Gill Sans Light"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Espace réservé de la date 4"/>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6" name="Espace réservé du pied de page 5"/>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7" name="Espace réservé du numéro de diapositive 6"/>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
        <p:nvSpPr>
          <p:cNvPr id="8" name="Titre 1"/>
          <p:cNvSpPr>
            <a:spLocks noGrp="1"/>
          </p:cNvSpPr>
          <p:nvPr>
            <p:ph type="title"/>
          </p:nvPr>
        </p:nvSpPr>
        <p:spPr>
          <a:xfrm>
            <a:off x="457200" y="205979"/>
            <a:ext cx="8229600" cy="565571"/>
          </a:xfrm>
          <a:prstGeom prst="rect">
            <a:avLst/>
          </a:prstGeom>
        </p:spPr>
        <p:txBody>
          <a:bodyPr/>
          <a:lstStyle>
            <a:lvl1pPr>
              <a:defRPr sz="1400" b="0" i="0">
                <a:solidFill>
                  <a:schemeClr val="tx2"/>
                </a:solidFill>
                <a:latin typeface="Gill Sans Light" charset="0"/>
                <a:ea typeface="Gill Sans Light" charset="0"/>
                <a:cs typeface="Gill Sans Light" charset="0"/>
              </a:defRPr>
            </a:lvl1pPr>
          </a:lstStyle>
          <a:p>
            <a:r>
              <a:rPr lang="en-US" dirty="0"/>
              <a:t>Click to edit Master title style</a:t>
            </a:r>
            <a:endParaRPr lang="fr-CH" dirty="0"/>
          </a:p>
        </p:txBody>
      </p:sp>
    </p:spTree>
    <p:extLst>
      <p:ext uri="{BB962C8B-B14F-4D97-AF65-F5344CB8AC3E}">
        <p14:creationId xmlns:p14="http://schemas.microsoft.com/office/powerpoint/2010/main" val="274148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aison">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457200" y="867792"/>
            <a:ext cx="4040188" cy="479822"/>
          </a:xfrm>
          <a:prstGeom prst="rect">
            <a:avLst/>
          </a:prstGeom>
        </p:spPr>
        <p:txBody>
          <a:bodyPr anchor="b"/>
          <a:lstStyle>
            <a:lvl1pPr marL="0" indent="0">
              <a:buNone/>
              <a:defRPr sz="2400" b="0" i="0">
                <a:latin typeface="Gill Sans" charset="0"/>
                <a:ea typeface="Gill Sans" charset="0"/>
                <a:cs typeface="Gill Sans"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Espace réservé du contenu 3"/>
          <p:cNvSpPr>
            <a:spLocks noGrp="1"/>
          </p:cNvSpPr>
          <p:nvPr>
            <p:ph sz="half" idx="2"/>
          </p:nvPr>
        </p:nvSpPr>
        <p:spPr>
          <a:xfrm>
            <a:off x="457200" y="1443856"/>
            <a:ext cx="4040188" cy="3150766"/>
          </a:xfrm>
          <a:prstGeom prst="rect">
            <a:avLst/>
          </a:prstGeom>
        </p:spPr>
        <p:txBody>
          <a:bodyPr/>
          <a:lstStyle>
            <a:lvl1pPr>
              <a:defRPr sz="2400" b="0" i="0">
                <a:latin typeface="Gill Sans Light" charset="0"/>
                <a:ea typeface="Gill Sans Light" charset="0"/>
                <a:cs typeface="Gill Sans Light" charset="0"/>
              </a:defRPr>
            </a:lvl1pPr>
            <a:lvl2pPr>
              <a:defRPr sz="2000" b="0" i="0">
                <a:latin typeface="Gill Sans Light" charset="0"/>
                <a:ea typeface="Gill Sans Light" charset="0"/>
                <a:cs typeface="Gill Sans Light" charset="0"/>
              </a:defRPr>
            </a:lvl2pPr>
            <a:lvl3pPr>
              <a:defRPr sz="1800" b="0" i="0">
                <a:latin typeface="Gill Sans Light" charset="0"/>
                <a:ea typeface="Gill Sans Light" charset="0"/>
                <a:cs typeface="Gill Sans Light" charset="0"/>
              </a:defRPr>
            </a:lvl3pPr>
            <a:lvl4pPr>
              <a:defRPr sz="1600" b="0" i="0">
                <a:latin typeface="Gill Sans Light" charset="0"/>
                <a:ea typeface="Gill Sans Light" charset="0"/>
                <a:cs typeface="Gill Sans Light" charset="0"/>
              </a:defRPr>
            </a:lvl4pPr>
            <a:lvl5pPr>
              <a:defRPr sz="1600" b="0" i="0">
                <a:latin typeface="Gill Sans Light" charset="0"/>
                <a:ea typeface="Gill Sans Light" charset="0"/>
                <a:cs typeface="Gill Sans Light"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Espace réservé du texte 4"/>
          <p:cNvSpPr>
            <a:spLocks noGrp="1"/>
          </p:cNvSpPr>
          <p:nvPr>
            <p:ph type="body" sz="quarter" idx="3"/>
          </p:nvPr>
        </p:nvSpPr>
        <p:spPr>
          <a:xfrm>
            <a:off x="4645026" y="867792"/>
            <a:ext cx="4041775" cy="479822"/>
          </a:xfrm>
          <a:prstGeom prst="rect">
            <a:avLst/>
          </a:prstGeom>
        </p:spPr>
        <p:txBody>
          <a:bodyPr anchor="b"/>
          <a:lstStyle>
            <a:lvl1pPr marL="0" indent="0">
              <a:buNone/>
              <a:defRPr sz="2400" b="0" i="0">
                <a:latin typeface="Gill Sans" charset="0"/>
                <a:ea typeface="Gill Sans" charset="0"/>
                <a:cs typeface="Gill Sans"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Espace réservé du contenu 5"/>
          <p:cNvSpPr>
            <a:spLocks noGrp="1"/>
          </p:cNvSpPr>
          <p:nvPr>
            <p:ph sz="quarter" idx="4"/>
          </p:nvPr>
        </p:nvSpPr>
        <p:spPr>
          <a:xfrm>
            <a:off x="4645026" y="1443856"/>
            <a:ext cx="4041775" cy="3150766"/>
          </a:xfrm>
          <a:prstGeom prst="rect">
            <a:avLst/>
          </a:prstGeom>
        </p:spPr>
        <p:txBody>
          <a:bodyPr/>
          <a:lstStyle>
            <a:lvl1pPr>
              <a:defRPr sz="2400" b="0" i="0">
                <a:latin typeface="Gill Sans Light" charset="0"/>
                <a:ea typeface="Gill Sans Light" charset="0"/>
                <a:cs typeface="Gill Sans Light" charset="0"/>
              </a:defRPr>
            </a:lvl1pPr>
            <a:lvl2pPr>
              <a:defRPr sz="2000" b="0" i="0">
                <a:latin typeface="Gill Sans Light" charset="0"/>
                <a:ea typeface="Gill Sans Light" charset="0"/>
                <a:cs typeface="Gill Sans Light" charset="0"/>
              </a:defRPr>
            </a:lvl2pPr>
            <a:lvl3pPr>
              <a:defRPr sz="1800" b="0" i="0">
                <a:latin typeface="Gill Sans Light" charset="0"/>
                <a:ea typeface="Gill Sans Light" charset="0"/>
                <a:cs typeface="Gill Sans Light" charset="0"/>
              </a:defRPr>
            </a:lvl3pPr>
            <a:lvl4pPr>
              <a:defRPr sz="1600" b="0" i="0">
                <a:latin typeface="Gill Sans Light" charset="0"/>
                <a:ea typeface="Gill Sans Light" charset="0"/>
                <a:cs typeface="Gill Sans Light" charset="0"/>
              </a:defRPr>
            </a:lvl4pPr>
            <a:lvl5pPr>
              <a:defRPr sz="1600" b="0" i="0">
                <a:latin typeface="Gill Sans Light" charset="0"/>
                <a:ea typeface="Gill Sans Light" charset="0"/>
                <a:cs typeface="Gill Sans Light"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7" name="Espace réservé de la date 6"/>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8" name="Espace réservé du pied de page 7"/>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9" name="Espace réservé du numéro de diapositive 8"/>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
        <p:nvSpPr>
          <p:cNvPr id="10" name="Titre 1"/>
          <p:cNvSpPr>
            <a:spLocks noGrp="1"/>
          </p:cNvSpPr>
          <p:nvPr>
            <p:ph type="title"/>
          </p:nvPr>
        </p:nvSpPr>
        <p:spPr>
          <a:xfrm>
            <a:off x="457200" y="205979"/>
            <a:ext cx="8229600" cy="565571"/>
          </a:xfrm>
          <a:prstGeom prst="rect">
            <a:avLst/>
          </a:prstGeom>
        </p:spPr>
        <p:txBody>
          <a:bodyPr/>
          <a:lstStyle>
            <a:lvl1pPr>
              <a:defRPr sz="1400" b="0" i="0">
                <a:solidFill>
                  <a:schemeClr val="tx2"/>
                </a:solidFill>
                <a:latin typeface="Gill Sans Light" charset="0"/>
                <a:ea typeface="Gill Sans Light" charset="0"/>
                <a:cs typeface="Gill Sans Light" charset="0"/>
              </a:defRPr>
            </a:lvl1pPr>
          </a:lstStyle>
          <a:p>
            <a:r>
              <a:rPr lang="en-US" dirty="0"/>
              <a:t>Click to edit Master title style</a:t>
            </a:r>
            <a:endParaRPr lang="fr-CH" dirty="0"/>
          </a:p>
        </p:txBody>
      </p:sp>
    </p:spTree>
    <p:extLst>
      <p:ext uri="{BB962C8B-B14F-4D97-AF65-F5344CB8AC3E}">
        <p14:creationId xmlns:p14="http://schemas.microsoft.com/office/powerpoint/2010/main" val="13061188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a:xfrm>
            <a:off x="457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4" name="Espace réservé du pied de page 3"/>
          <p:cNvSpPr>
            <a:spLocks noGrp="1"/>
          </p:cNvSpPr>
          <p:nvPr>
            <p:ph type="ftr" sz="quarter" idx="11"/>
          </p:nvPr>
        </p:nvSpPr>
        <p:spPr>
          <a:xfrm>
            <a:off x="3124200" y="4767263"/>
            <a:ext cx="2895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endParaRPr lang="fr-CH"/>
          </a:p>
        </p:txBody>
      </p:sp>
      <p:sp>
        <p:nvSpPr>
          <p:cNvPr id="5" name="Espace réservé du numéro de diapositive 4"/>
          <p:cNvSpPr>
            <a:spLocks noGrp="1"/>
          </p:cNvSpPr>
          <p:nvPr>
            <p:ph type="sldNum" sz="quarter" idx="12"/>
          </p:nvPr>
        </p:nvSpPr>
        <p:spPr>
          <a:xfrm>
            <a:off x="6553200" y="4767263"/>
            <a:ext cx="2133600" cy="273844"/>
          </a:xfrm>
          <a:prstGeom prst="rect">
            <a:avLst/>
          </a:prstGeom>
        </p:spPr>
        <p:txBody>
          <a:bodyPr/>
          <a:lstStyle>
            <a:lvl1pPr>
              <a:defRPr sz="1600" b="0" i="0">
                <a:solidFill>
                  <a:schemeClr val="tx2"/>
                </a:solidFill>
                <a:latin typeface="Gill Sans Light" charset="0"/>
                <a:ea typeface="Gill Sans Light" charset="0"/>
                <a:cs typeface="Gill Sans Light" charset="0"/>
              </a:defRPr>
            </a:lvl1pPr>
          </a:lstStyle>
          <a:p>
            <a:fld id="{2038AEF9-613E-4F50-AB3F-BF720E27A659}" type="slidenum">
              <a:rPr lang="fr-CH" smtClean="0"/>
              <a:pPr/>
              <a:t>‹N°›</a:t>
            </a:fld>
            <a:endParaRPr lang="fr-CH"/>
          </a:p>
        </p:txBody>
      </p:sp>
      <p:sp>
        <p:nvSpPr>
          <p:cNvPr id="6" name="Titre 1"/>
          <p:cNvSpPr>
            <a:spLocks noGrp="1"/>
          </p:cNvSpPr>
          <p:nvPr>
            <p:ph type="title"/>
          </p:nvPr>
        </p:nvSpPr>
        <p:spPr>
          <a:xfrm>
            <a:off x="457200" y="205979"/>
            <a:ext cx="8229600" cy="565571"/>
          </a:xfrm>
          <a:prstGeom prst="rect">
            <a:avLst/>
          </a:prstGeom>
        </p:spPr>
        <p:txBody>
          <a:bodyPr/>
          <a:lstStyle>
            <a:lvl1pPr>
              <a:defRPr sz="1400" b="0" i="0">
                <a:solidFill>
                  <a:schemeClr val="tx2"/>
                </a:solidFill>
                <a:latin typeface="Gill Sans Light" charset="0"/>
                <a:ea typeface="Gill Sans Light" charset="0"/>
                <a:cs typeface="Gill Sans Light" charset="0"/>
              </a:defRPr>
            </a:lvl1pPr>
          </a:lstStyle>
          <a:p>
            <a:r>
              <a:rPr lang="en-US" dirty="0"/>
              <a:t>Click to edit Master title style</a:t>
            </a:r>
            <a:endParaRPr lang="fr-CH" dirty="0"/>
          </a:p>
        </p:txBody>
      </p:sp>
    </p:spTree>
    <p:extLst>
      <p:ext uri="{BB962C8B-B14F-4D97-AF65-F5344CB8AC3E}">
        <p14:creationId xmlns:p14="http://schemas.microsoft.com/office/powerpoint/2010/main" val="140404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0729568"/>
      </p:ext>
    </p:extLst>
  </p:cSld>
  <p:clrMap bg1="lt1" tx1="dk1" bg2="lt2" tx2="dk2" accent1="accent1" accent2="accent2" accent3="accent3" accent4="accent4" accent5="accent5" accent6="accent6" hlink="hlink" folHlink="folHlink"/>
  <p:sldLayoutIdLst>
    <p:sldLayoutId id="2147483668" r:id="rId1"/>
    <p:sldLayoutId id="2147483667" r:id="rId2"/>
    <p:sldLayoutId id="2147483666"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reativecommons.org/licenses/by-sa/4.0/" TargetMode="External"/><Relationship Id="rId2" Type="http://schemas.openxmlformats.org/officeDocument/2006/relationships/hyperlink" Target="https://edutechwiki.unige.ch/fr/Formation-Tchad" TargetMode="External"/><Relationship Id="rId1" Type="http://schemas.openxmlformats.org/officeDocument/2006/relationships/slideLayout" Target="../slideLayouts/slideLayout1.xml"/><Relationship Id="rId5" Type="http://schemas.openxmlformats.org/officeDocument/2006/relationships/image" Target="../media/image6.sv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10.xml"/><Relationship Id="rId5" Type="http://schemas.openxmlformats.org/officeDocument/2006/relationships/hyperlink" Target="https://edutechwiki.unige.ch/fr/Apprentissage_par_projet" TargetMode="External"/><Relationship Id="rId4" Type="http://schemas.openxmlformats.org/officeDocument/2006/relationships/hyperlink" Target="https://cpu.umontreal.ca/enseignement-apprentissage/organisation-programme/approche-par-competences/#qu-est-ce-que-l-approche-par-competences"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10.xml"/><Relationship Id="rId4" Type="http://schemas.openxmlformats.org/officeDocument/2006/relationships/hyperlink" Target="https://edutechwiki.unige.ch/fr/Apprentissage_par_projet"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2.xml"/><Relationship Id="rId1" Type="http://schemas.openxmlformats.org/officeDocument/2006/relationships/slideLayout" Target="../slideLayouts/slideLayout10.xml"/><Relationship Id="rId4" Type="http://schemas.openxmlformats.org/officeDocument/2006/relationships/hyperlink" Target="https://edutechwiki.unige.ch/fr/Apprentissage_collaboratif"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jpeg"/><Relationship Id="rId1" Type="http://schemas.openxmlformats.org/officeDocument/2006/relationships/slideLayout" Target="../slideLayouts/slideLayout10.xml"/><Relationship Id="rId4" Type="http://schemas.openxmlformats.org/officeDocument/2006/relationships/hyperlink" Target="https://www.ciip.ch/files/2/Ref_Comp_Num_SO_2021.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0.xml"/><Relationship Id="rId1" Type="http://schemas.openxmlformats.org/officeDocument/2006/relationships/video" Target="https://www.youtube.com/embed/PR6N6-dJvzU" TargetMode="External"/><Relationship Id="rId6" Type="http://schemas.openxmlformats.org/officeDocument/2006/relationships/image" Target="../media/image11.jpeg"/><Relationship Id="rId5" Type="http://schemas.openxmlformats.org/officeDocument/2006/relationships/hyperlink" Target="https://youtu.be/PR6N6-dJvzU?si=FvFAOT4N89cUyu6o" TargetMode="External"/><Relationship Id="rId4" Type="http://schemas.openxmlformats.org/officeDocument/2006/relationships/image" Target="../media/image7.jpeg"/></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10.xml"/><Relationship Id="rId6" Type="http://schemas.openxmlformats.org/officeDocument/2006/relationships/hyperlink" Target="https://cpu.umontreal.ca/fileadmin/cpu/documents/enseignement-apprentissage/organisation-programme/approche-par-competences/Niveaux_de_d%C3%A9veloppement-_Ped_1__1_.pdf" TargetMode="External"/><Relationship Id="rId5" Type="http://schemas.openxmlformats.org/officeDocument/2006/relationships/hyperlink" Target="https://cpu.umontreal.ca/enseignement-apprentissage/organisation-programme/approche-par-competences/#qu-est-ce-que-l-approche-par-competences" TargetMode="External"/><Relationship Id="rId4" Type="http://schemas.openxmlformats.org/officeDocument/2006/relationships/hyperlink" Target="https://www.hes-so.ch/la-hes-so/soutien-a-lenseignement/conseil-pedagogique/approche-par-competence"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10.xml"/><Relationship Id="rId6" Type="http://schemas.openxmlformats.org/officeDocument/2006/relationships/hyperlink" Target="https://cpu.umontreal.ca/enseignement-apprentissage/organisation-programme/approche-par-competences/#qu-est-ce-que-l-approche-par-competences" TargetMode="External"/><Relationship Id="rId5" Type="http://schemas.openxmlformats.org/officeDocument/2006/relationships/hyperlink" Target="https://www.hes-so.ch/la-hes-so/soutien-a-lenseignement/conseil-pedagogique/approche-par-competence" TargetMode="Externa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8" Type="http://schemas.openxmlformats.org/officeDocument/2006/relationships/hyperlink" Target="https://www.youtube.com/watch?v=RAQQ0Bzuvcs" TargetMode="External"/><Relationship Id="rId3" Type="http://schemas.openxmlformats.org/officeDocument/2006/relationships/image" Target="../media/image7.jpeg"/><Relationship Id="rId7" Type="http://schemas.openxmlformats.org/officeDocument/2006/relationships/hyperlink" Target="https://www.youtube.com/watch?v=WaYmJTpF1jc" TargetMode="External"/><Relationship Id="rId2" Type="http://schemas.openxmlformats.org/officeDocument/2006/relationships/notesSlide" Target="../notesSlides/notesSlide6.xml"/><Relationship Id="rId1" Type="http://schemas.openxmlformats.org/officeDocument/2006/relationships/slideLayout" Target="../slideLayouts/slideLayout10.xml"/><Relationship Id="rId6" Type="http://schemas.openxmlformats.org/officeDocument/2006/relationships/image" Target="../media/image9.png"/><Relationship Id="rId5" Type="http://schemas.openxmlformats.org/officeDocument/2006/relationships/hyperlink" Target="https://doi.org/10.4000/edso.1708" TargetMode="External"/><Relationship Id="rId10" Type="http://schemas.openxmlformats.org/officeDocument/2006/relationships/hyperlink" Target="https://journals.openedition.org/edso/docannexe/image/1708/img-1-small580.png" TargetMode="External"/><Relationship Id="rId4" Type="http://schemas.openxmlformats.org/officeDocument/2006/relationships/hyperlink" Target="https://doi.org/10.3917/th.741.0001" TargetMode="External"/><Relationship Id="rId9" Type="http://schemas.openxmlformats.org/officeDocument/2006/relationships/hyperlink" Target="https://www.youtube.com/watch?v=UZ39M2BBsEs"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0.xml"/><Relationship Id="rId5" Type="http://schemas.openxmlformats.org/officeDocument/2006/relationships/hyperlink" Target="https://cpu.umontreal.ca/enseignement-apprentissage/organisation-programme/approche-par-competences/#qu-est-ce-que-l-approche-par-competences" TargetMode="External"/><Relationship Id="rId4" Type="http://schemas.openxmlformats.org/officeDocument/2006/relationships/hyperlink" Target="https://www.hes-so.ch/la-hes-so/soutien-a-lenseignement/conseil-pedagogique/approche-par-competence" TargetMode="External"/></Relationships>
</file>

<file path=ppt/slides/_rels/slide9.xml.rels><?xml version="1.0" encoding="UTF-8" standalone="yes"?>
<Relationships xmlns="http://schemas.openxmlformats.org/package/2006/relationships"><Relationship Id="rId8" Type="http://schemas.openxmlformats.org/officeDocument/2006/relationships/hyperlink" Target="https://www.polymtl.ca/vignettes/" TargetMode="External"/><Relationship Id="rId3" Type="http://schemas.openxmlformats.org/officeDocument/2006/relationships/image" Target="../media/image7.jpeg"/><Relationship Id="rId7" Type="http://schemas.openxmlformats.org/officeDocument/2006/relationships/hyperlink" Target="https://www.youtube.com/watch?v=3CGxyghYDOg" TargetMode="External"/><Relationship Id="rId2" Type="http://schemas.openxmlformats.org/officeDocument/2006/relationships/notesSlide" Target="../notesSlides/notesSlide8.xml"/><Relationship Id="rId1" Type="http://schemas.openxmlformats.org/officeDocument/2006/relationships/slideLayout" Target="../slideLayouts/slideLayout10.xml"/><Relationship Id="rId6" Type="http://schemas.openxmlformats.org/officeDocument/2006/relationships/hyperlink" Target="https://www.youtube.com/watch?v=HxjhKqdv5F4" TargetMode="External"/><Relationship Id="rId5" Type="http://schemas.openxmlformats.org/officeDocument/2006/relationships/hyperlink" Target="https://www.meirieu.com/" TargetMode="External"/><Relationship Id="rId4" Type="http://schemas.openxmlformats.org/officeDocument/2006/relationships/hyperlink" Target="https://edutechwiki.unige.ch/fr/M%C3%A9thode_p%C3%A9dagogique" TargetMode="External"/><Relationship Id="rId9" Type="http://schemas.openxmlformats.org/officeDocument/2006/relationships/hyperlink" Target="https://www.beedeez.com/fr/blog/les-differentes-methodes-pedagogiques-dans-la-formation-professionnell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4013" y="845299"/>
            <a:ext cx="6715974" cy="1021556"/>
          </a:xfrm>
        </p:spPr>
        <p:txBody>
          <a:bodyPr>
            <a:noAutofit/>
          </a:bodyPr>
          <a:lstStyle/>
          <a:p>
            <a:pPr algn="ctr"/>
            <a:r>
              <a:rPr lang="fr-CH" sz="2800" cap="none" dirty="0">
                <a:solidFill>
                  <a:schemeClr val="accent6"/>
                </a:solidFill>
                <a:latin typeface="Berlin Sans FB Demi" panose="020E0802020502020306" pitchFamily="34" charset="0"/>
                <a:cs typeface="Arial" panose="020B0604020202020204" pitchFamily="34" charset="0"/>
              </a:rPr>
              <a:t>UE1 : Introduction à l’ingénierie de formation numérique</a:t>
            </a:r>
            <a:endParaRPr lang="fr-FR" sz="2800" cap="none" dirty="0">
              <a:solidFill>
                <a:schemeClr val="accent6"/>
              </a:solidFill>
              <a:latin typeface="Berlin Sans FB Demi" panose="020E0802020502020306" pitchFamily="34" charset="0"/>
              <a:cs typeface="Arial" panose="020B0604020202020204" pitchFamily="34" charset="0"/>
            </a:endParaRPr>
          </a:p>
        </p:txBody>
      </p:sp>
      <p:sp>
        <p:nvSpPr>
          <p:cNvPr id="3" name="Text Placeholder 2"/>
          <p:cNvSpPr>
            <a:spLocks noGrp="1"/>
          </p:cNvSpPr>
          <p:nvPr>
            <p:ph type="body" idx="1"/>
          </p:nvPr>
        </p:nvSpPr>
        <p:spPr>
          <a:xfrm>
            <a:off x="685800" y="2386532"/>
            <a:ext cx="7772400" cy="648072"/>
          </a:xfrm>
        </p:spPr>
        <p:txBody>
          <a:bodyPr/>
          <a:lstStyle/>
          <a:p>
            <a:pPr algn="ctr"/>
            <a:r>
              <a:rPr lang="fr-CH" sz="2400" dirty="0">
                <a:solidFill>
                  <a:schemeClr val="tx1"/>
                </a:solidFill>
                <a:latin typeface="Berlin Sans FB" panose="020E0602020502020306" pitchFamily="34" charset="0"/>
                <a:ea typeface="Gill Sans" charset="0"/>
                <a:cs typeface="Gill Sans" charset="0"/>
              </a:rPr>
              <a:t>Objectif 3 : Déterminer les méthodes pédagogiques.</a:t>
            </a:r>
          </a:p>
        </p:txBody>
      </p:sp>
      <p:sp>
        <p:nvSpPr>
          <p:cNvPr id="5" name="Rectangle 4">
            <a:extLst>
              <a:ext uri="{FF2B5EF4-FFF2-40B4-BE49-F238E27FC236}">
                <a16:creationId xmlns:a16="http://schemas.microsoft.com/office/drawing/2014/main" id="{BDFDC283-7F45-4163-87DA-5CEA824BC816}"/>
              </a:ext>
            </a:extLst>
          </p:cNvPr>
          <p:cNvSpPr/>
          <p:nvPr/>
        </p:nvSpPr>
        <p:spPr>
          <a:xfrm>
            <a:off x="3578769" y="3291830"/>
            <a:ext cx="1986461" cy="1384995"/>
          </a:xfrm>
          <a:prstGeom prst="rect">
            <a:avLst/>
          </a:prstGeom>
        </p:spPr>
        <p:txBody>
          <a:bodyPr wrap="square">
            <a:spAutoFit/>
          </a:bodyPr>
          <a:lstStyle/>
          <a:p>
            <a:pPr algn="ctr"/>
            <a:r>
              <a:rPr lang="fr-CH" dirty="0">
                <a:latin typeface="Berlin Sans FB" panose="020E0602020502020306" pitchFamily="34" charset="0"/>
              </a:rPr>
              <a:t>Présentation</a:t>
            </a:r>
          </a:p>
          <a:p>
            <a:pPr algn="ctr"/>
            <a:r>
              <a:rPr lang="fr-CH" dirty="0">
                <a:latin typeface="Berlin Sans FB" panose="020E0602020502020306" pitchFamily="34" charset="0"/>
              </a:rPr>
              <a:t> </a:t>
            </a:r>
          </a:p>
          <a:p>
            <a:pPr algn="ctr"/>
            <a:r>
              <a:rPr lang="fr-CH" baseline="30000" dirty="0">
                <a:solidFill>
                  <a:schemeClr val="tx2"/>
                </a:solidFill>
                <a:latin typeface="Berlin Sans FB" panose="020E0602020502020306" pitchFamily="34" charset="0"/>
              </a:rPr>
              <a:t>Yannick Nleme Ze</a:t>
            </a:r>
          </a:p>
          <a:p>
            <a:pPr algn="ctr"/>
            <a:r>
              <a:rPr lang="fr-CH" baseline="30000" dirty="0">
                <a:solidFill>
                  <a:schemeClr val="tx2"/>
                </a:solidFill>
                <a:latin typeface="Berlin Sans FB" panose="020E0602020502020306" pitchFamily="34" charset="0"/>
              </a:rPr>
              <a:t>04.11.2024</a:t>
            </a:r>
          </a:p>
          <a:p>
            <a:pPr algn="ctr"/>
            <a:r>
              <a:rPr lang="fr-CH" baseline="30000" dirty="0">
                <a:solidFill>
                  <a:schemeClr val="tx2"/>
                </a:solidFill>
                <a:latin typeface="Berlin Sans FB" panose="020E0602020502020306" pitchFamily="34" charset="0"/>
                <a:hlinkClick r:id="rId2"/>
              </a:rPr>
              <a:t>EduNumCT</a:t>
            </a:r>
            <a:endParaRPr lang="fr-CH" baseline="30000" dirty="0">
              <a:solidFill>
                <a:schemeClr val="tx2"/>
              </a:solidFill>
              <a:latin typeface="Berlin Sans FB" panose="020E0602020502020306" pitchFamily="34" charset="0"/>
            </a:endParaRPr>
          </a:p>
          <a:p>
            <a:pPr algn="ctr"/>
            <a:endParaRPr lang="fr-FR" sz="1600" baseline="30000" dirty="0">
              <a:solidFill>
                <a:schemeClr val="tx2"/>
              </a:solidFill>
              <a:latin typeface="Berlin Sans FB" panose="020E0602020502020306" pitchFamily="34" charset="0"/>
            </a:endParaRPr>
          </a:p>
        </p:txBody>
      </p:sp>
      <p:pic>
        <p:nvPicPr>
          <p:cNvPr id="6" name="Graphique 5">
            <a:hlinkClick r:id="rId3"/>
            <a:extLst>
              <a:ext uri="{FF2B5EF4-FFF2-40B4-BE49-F238E27FC236}">
                <a16:creationId xmlns:a16="http://schemas.microsoft.com/office/drawing/2014/main" id="{E6AA2902-D987-47F0-91FA-1EA26FDCDFA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888243" y="4147971"/>
            <a:ext cx="858455" cy="300460"/>
          </a:xfrm>
          <a:prstGeom prst="rect">
            <a:avLst/>
          </a:prstGeom>
        </p:spPr>
      </p:pic>
    </p:spTree>
    <p:extLst>
      <p:ext uri="{BB962C8B-B14F-4D97-AF65-F5344CB8AC3E}">
        <p14:creationId xmlns:p14="http://schemas.microsoft.com/office/powerpoint/2010/main" val="14499665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10</a:t>
            </a:fld>
            <a:endParaRPr lang="fr-FR" dirty="0"/>
          </a:p>
        </p:txBody>
      </p:sp>
      <p:pic>
        <p:nvPicPr>
          <p:cNvPr id="4" name="Picture 2" descr="RÃ©sultat de recherche d'images pour &quot;logo tecfa&quot;"/>
          <p:cNvPicPr>
            <a:picLocks noChangeAspect="1" noChangeArrowheads="1"/>
          </p:cNvPicPr>
          <p:nvPr/>
        </p:nvPicPr>
        <p:blipFill>
          <a:blip r:embed="rId3"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2915816" y="208300"/>
            <a:ext cx="5770984"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CH" altLang="ko-KR" sz="2800" dirty="0">
                <a:solidFill>
                  <a:schemeClr val="accent6"/>
                </a:solidFill>
                <a:latin typeface="Berlin Sans FB Demi" panose="020E0802020502020306" pitchFamily="34" charset="0"/>
              </a:rPr>
              <a:t>Méthodes Pédagogiques Utilisées dans l'APC</a:t>
            </a:r>
            <a:endParaRPr lang="fr-FR" altLang="ko-KR" sz="2800" dirty="0">
              <a:solidFill>
                <a:schemeClr val="accent6"/>
              </a:solidFill>
              <a:latin typeface="Berlin Sans FB Demi" panose="020E0802020502020306" pitchFamily="34" charset="0"/>
            </a:endParaRPr>
          </a:p>
        </p:txBody>
      </p:sp>
      <p:sp>
        <p:nvSpPr>
          <p:cNvPr id="2" name="Rectangle 1">
            <a:extLst>
              <a:ext uri="{FF2B5EF4-FFF2-40B4-BE49-F238E27FC236}">
                <a16:creationId xmlns:a16="http://schemas.microsoft.com/office/drawing/2014/main" id="{CB7CE411-C91C-4A72-B7CB-B06D314BA1D6}"/>
              </a:ext>
            </a:extLst>
          </p:cNvPr>
          <p:cNvSpPr>
            <a:spLocks noChangeArrowheads="1"/>
          </p:cNvSpPr>
          <p:nvPr/>
        </p:nvSpPr>
        <p:spPr bwMode="auto">
          <a:xfrm>
            <a:off x="759675" y="1716900"/>
            <a:ext cx="7768665" cy="17096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tabLst/>
            </a:pPr>
            <a:r>
              <a:rPr kumimoji="0" lang="fr-FR" altLang="fr-FR" sz="1800" b="1" i="0" u="none" strike="noStrike" cap="none" normalizeH="0" baseline="0" dirty="0">
                <a:ln>
                  <a:noFill/>
                </a:ln>
                <a:solidFill>
                  <a:schemeClr val="tx1"/>
                </a:solidFill>
                <a:effectLst/>
                <a:latin typeface="Berlin Sans FB" panose="020E0602020502020306" pitchFamily="34" charset="0"/>
              </a:rPr>
              <a:t>Apprentissage par la pratique</a:t>
            </a:r>
            <a:r>
              <a:rPr kumimoji="0" lang="fr-FR" altLang="fr-FR" sz="1800" b="0" i="0" u="none" strike="noStrike" cap="none" normalizeH="0" baseline="0" dirty="0">
                <a:ln>
                  <a:noFill/>
                </a:ln>
                <a:solidFill>
                  <a:schemeClr val="tx1"/>
                </a:solidFill>
                <a:effectLst/>
                <a:latin typeface="Berlin Sans FB" panose="020E0602020502020306" pitchFamily="34" charset="0"/>
              </a:rPr>
              <a:t> :</a:t>
            </a:r>
          </a:p>
          <a:p>
            <a:pPr marL="742950" lvl="1" indent="-285750" eaLnBrk="0" fontAlgn="base" hangingPunct="0">
              <a:lnSpc>
                <a:spcPct val="150000"/>
              </a:lnSpc>
              <a:spcBef>
                <a:spcPct val="0"/>
              </a:spcBef>
              <a:spcAft>
                <a:spcPct val="0"/>
              </a:spcAft>
              <a:buFont typeface="Arial" panose="020B0604020202020204" pitchFamily="34" charset="0"/>
              <a:buChar char="•"/>
            </a:pPr>
            <a:r>
              <a:rPr kumimoji="0" lang="fr-FR" altLang="fr-FR" b="0" i="0" u="none" strike="noStrike" cap="none" normalizeH="0" baseline="0" dirty="0">
                <a:ln>
                  <a:noFill/>
                </a:ln>
                <a:solidFill>
                  <a:schemeClr val="tx1"/>
                </a:solidFill>
                <a:effectLst/>
                <a:latin typeface="Tw Cen MT" panose="020B0602020104020603" pitchFamily="34" charset="0"/>
              </a:rPr>
              <a:t>Implication des apprenants dans des situations concrètes</a:t>
            </a:r>
          </a:p>
          <a:p>
            <a:pPr marL="742950" lvl="1" indent="-285750" eaLnBrk="0" fontAlgn="base" hangingPunct="0">
              <a:lnSpc>
                <a:spcPct val="150000"/>
              </a:lnSpc>
              <a:spcBef>
                <a:spcPct val="0"/>
              </a:spcBef>
              <a:spcAft>
                <a:spcPct val="0"/>
              </a:spcAft>
              <a:buFont typeface="Arial" panose="020B0604020202020204" pitchFamily="34" charset="0"/>
              <a:buChar char="•"/>
            </a:pPr>
            <a:r>
              <a:rPr kumimoji="0" lang="fr-FR" altLang="fr-FR" b="0" i="0" u="none" strike="noStrike" cap="none" normalizeH="0" baseline="0" dirty="0">
                <a:ln>
                  <a:noFill/>
                </a:ln>
                <a:solidFill>
                  <a:schemeClr val="tx1"/>
                </a:solidFill>
                <a:effectLst/>
                <a:latin typeface="Tw Cen MT" panose="020B0602020104020603" pitchFamily="34" charset="0"/>
              </a:rPr>
              <a:t>Mise en place de projets qui simulent des situations professionnelles réelles</a:t>
            </a:r>
          </a:p>
          <a:p>
            <a:pPr marL="0" marR="0" lvl="0" indent="0" algn="l" defTabSz="914400" rtl="0" eaLnBrk="0" fontAlgn="base" latinLnBrk="0" hangingPunct="0">
              <a:lnSpc>
                <a:spcPct val="150000"/>
              </a:lnSpc>
              <a:spcBef>
                <a:spcPct val="0"/>
              </a:spcBef>
              <a:spcAft>
                <a:spcPct val="0"/>
              </a:spcAft>
              <a:buClrTx/>
              <a:buSzTx/>
              <a:tabLst/>
            </a:pPr>
            <a:r>
              <a:rPr kumimoji="0" lang="fr-FR" altLang="fr-FR" sz="1800" b="1" i="0" u="none" strike="noStrike" cap="none" normalizeH="0" baseline="0" dirty="0">
                <a:ln>
                  <a:noFill/>
                </a:ln>
                <a:solidFill>
                  <a:schemeClr val="tx1"/>
                </a:solidFill>
                <a:effectLst/>
                <a:latin typeface="Tw Cen MT" panose="020B0602020104020603" pitchFamily="34" charset="0"/>
              </a:rPr>
              <a:t>Exemple</a:t>
            </a:r>
            <a:r>
              <a:rPr kumimoji="0" lang="fr-FR" altLang="fr-FR" sz="1800" b="0" i="0" u="none" strike="noStrike" cap="none" normalizeH="0" baseline="0" dirty="0">
                <a:ln>
                  <a:noFill/>
                </a:ln>
                <a:solidFill>
                  <a:schemeClr val="tx1"/>
                </a:solidFill>
                <a:effectLst/>
                <a:latin typeface="Tw Cen MT" panose="020B0602020104020603" pitchFamily="34" charset="0"/>
              </a:rPr>
              <a:t> : Stages, simulations, apprentissage en milieu de travail </a:t>
            </a:r>
          </a:p>
        </p:txBody>
      </p:sp>
      <p:sp>
        <p:nvSpPr>
          <p:cNvPr id="9" name="Rectangle 8">
            <a:extLst>
              <a:ext uri="{FF2B5EF4-FFF2-40B4-BE49-F238E27FC236}">
                <a16:creationId xmlns:a16="http://schemas.microsoft.com/office/drawing/2014/main" id="{D2E4D0BC-D165-45BB-9553-086976A2A365}"/>
              </a:ext>
            </a:extLst>
          </p:cNvPr>
          <p:cNvSpPr/>
          <p:nvPr/>
        </p:nvSpPr>
        <p:spPr>
          <a:xfrm>
            <a:off x="179512" y="4614169"/>
            <a:ext cx="8507288"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(2000). L’approche par compétences, une réponse à l’échec scolaire ? </a:t>
            </a:r>
            <a:r>
              <a:rPr lang="fr-CH" sz="900" i="1" dirty="0">
                <a:latin typeface="Tw Cen MT" panose="020B0602020104020603" pitchFamily="34" charset="0"/>
                <a:ea typeface="Arial" panose="020B0604020202020204" pitchFamily="34" charset="0"/>
                <a:cs typeface="Arial" panose="020B0604020202020204" pitchFamily="34" charset="0"/>
              </a:rPr>
              <a:t>AQPC Réussir au collégial. Actes du Colloque de l'association de pédagogie collégiale, </a:t>
            </a:r>
            <a:r>
              <a:rPr lang="fr-CH" sz="900" dirty="0">
                <a:latin typeface="Tw Cen MT" panose="020B0602020104020603" pitchFamily="34" charset="0"/>
                <a:ea typeface="Arial" panose="020B0604020202020204" pitchFamily="34" charset="0"/>
                <a:cs typeface="Arial" panose="020B0604020202020204" pitchFamily="34" charset="0"/>
              </a:rPr>
              <a:t>Montréal.</a:t>
            </a:r>
          </a:p>
        </p:txBody>
      </p:sp>
      <p:sp>
        <p:nvSpPr>
          <p:cNvPr id="13" name="Rectangle 12">
            <a:extLst>
              <a:ext uri="{FF2B5EF4-FFF2-40B4-BE49-F238E27FC236}">
                <a16:creationId xmlns:a16="http://schemas.microsoft.com/office/drawing/2014/main" id="{33E02808-B5EB-45CD-A6D9-7171F4BF4523}"/>
              </a:ext>
            </a:extLst>
          </p:cNvPr>
          <p:cNvSpPr/>
          <p:nvPr/>
        </p:nvSpPr>
        <p:spPr>
          <a:xfrm>
            <a:off x="611560" y="4789190"/>
            <a:ext cx="7334355" cy="230832"/>
          </a:xfrm>
          <a:prstGeom prst="rect">
            <a:avLst/>
          </a:prstGeom>
        </p:spPr>
        <p:txBody>
          <a:bodyPr wrap="square">
            <a:spAutoFit/>
          </a:bodyPr>
          <a:lstStyle/>
          <a:p>
            <a:r>
              <a:rPr lang="fr-CH" sz="900" dirty="0">
                <a:latin typeface="Tw Cen MT" panose="020B0602020104020603" pitchFamily="34" charset="0"/>
                <a:hlinkClick r:id="rId4"/>
              </a:rPr>
              <a:t>https://cpu.umontreal.ca/enseignement-apprentissage/organisation-programme/approche-par-competences/#qu-est-ce-que-l-approche-par-competences</a:t>
            </a:r>
            <a:r>
              <a:rPr lang="fr-CH" sz="900" dirty="0">
                <a:latin typeface="Tw Cen MT" panose="020B0602020104020603" pitchFamily="34" charset="0"/>
              </a:rPr>
              <a:t> </a:t>
            </a:r>
          </a:p>
        </p:txBody>
      </p:sp>
      <p:sp>
        <p:nvSpPr>
          <p:cNvPr id="5" name="Rectangle 4">
            <a:extLst>
              <a:ext uri="{FF2B5EF4-FFF2-40B4-BE49-F238E27FC236}">
                <a16:creationId xmlns:a16="http://schemas.microsoft.com/office/drawing/2014/main" id="{BCF8F497-6DF4-4B10-AA92-B1B62487346A}"/>
              </a:ext>
            </a:extLst>
          </p:cNvPr>
          <p:cNvSpPr/>
          <p:nvPr/>
        </p:nvSpPr>
        <p:spPr>
          <a:xfrm>
            <a:off x="2802573" y="4430900"/>
            <a:ext cx="2952328" cy="230832"/>
          </a:xfrm>
          <a:prstGeom prst="rect">
            <a:avLst/>
          </a:prstGeom>
        </p:spPr>
        <p:txBody>
          <a:bodyPr wrap="square">
            <a:spAutoFit/>
          </a:bodyPr>
          <a:lstStyle/>
          <a:p>
            <a:r>
              <a:rPr lang="fr-CH" sz="900" dirty="0">
                <a:latin typeface="Tw Cen MT" panose="020B0602020104020603" pitchFamily="34" charset="0"/>
                <a:hlinkClick r:id="rId5"/>
              </a:rPr>
              <a:t>https://edutechwiki.unige.ch/fr/Apprentissage_par_projet</a:t>
            </a:r>
            <a:r>
              <a:rPr lang="fr-CH" sz="900" dirty="0">
                <a:latin typeface="Tw Cen MT" panose="020B0602020104020603" pitchFamily="34" charset="0"/>
              </a:rPr>
              <a:t> </a:t>
            </a:r>
          </a:p>
        </p:txBody>
      </p:sp>
    </p:spTree>
    <p:extLst>
      <p:ext uri="{BB962C8B-B14F-4D97-AF65-F5344CB8AC3E}">
        <p14:creationId xmlns:p14="http://schemas.microsoft.com/office/powerpoint/2010/main" val="2214828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11</a:t>
            </a:fld>
            <a:endParaRPr lang="fr-FR" dirty="0"/>
          </a:p>
        </p:txBody>
      </p:sp>
      <p:pic>
        <p:nvPicPr>
          <p:cNvPr id="4" name="Picture 2" descr="RÃ©sultat de recherche d'images pour &quot;logo tecfa&quot;"/>
          <p:cNvPicPr>
            <a:picLocks noChangeAspect="1" noChangeArrowheads="1"/>
          </p:cNvPicPr>
          <p:nvPr/>
        </p:nvPicPr>
        <p:blipFill>
          <a:blip r:embed="rId3"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2915816" y="208300"/>
            <a:ext cx="5770984"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CH" altLang="ko-KR" sz="2800" dirty="0">
                <a:solidFill>
                  <a:schemeClr val="accent6"/>
                </a:solidFill>
                <a:latin typeface="Berlin Sans FB Demi" panose="020E0802020502020306" pitchFamily="34" charset="0"/>
              </a:rPr>
              <a:t>Méthodes Pédagogiques Utilisées dans l'APC</a:t>
            </a:r>
            <a:endParaRPr lang="fr-FR" altLang="ko-KR" sz="2800" dirty="0">
              <a:solidFill>
                <a:schemeClr val="accent6"/>
              </a:solidFill>
              <a:latin typeface="Berlin Sans FB Demi" panose="020E0802020502020306" pitchFamily="34" charset="0"/>
            </a:endParaRPr>
          </a:p>
        </p:txBody>
      </p:sp>
      <p:sp>
        <p:nvSpPr>
          <p:cNvPr id="5" name="Rectangle 4">
            <a:extLst>
              <a:ext uri="{FF2B5EF4-FFF2-40B4-BE49-F238E27FC236}">
                <a16:creationId xmlns:a16="http://schemas.microsoft.com/office/drawing/2014/main" id="{AD33AE46-394F-46C1-8161-91B5B0DEE367}"/>
              </a:ext>
            </a:extLst>
          </p:cNvPr>
          <p:cNvSpPr/>
          <p:nvPr/>
        </p:nvSpPr>
        <p:spPr>
          <a:xfrm>
            <a:off x="1187624" y="1417588"/>
            <a:ext cx="7416824" cy="2125197"/>
          </a:xfrm>
          <a:prstGeom prst="rect">
            <a:avLst/>
          </a:prstGeom>
        </p:spPr>
        <p:txBody>
          <a:bodyPr wrap="square">
            <a:spAutoFit/>
          </a:bodyPr>
          <a:lstStyle/>
          <a:p>
            <a:pPr>
              <a:lnSpc>
                <a:spcPct val="150000"/>
              </a:lnSpc>
            </a:pPr>
            <a:r>
              <a:rPr lang="fr-CH" b="1" dirty="0">
                <a:latin typeface="Berlin Sans FB" panose="020E0602020502020306" pitchFamily="34" charset="0"/>
              </a:rPr>
              <a:t>Pratique Réflexive (Encourager la réflexion critique)</a:t>
            </a:r>
            <a:r>
              <a:rPr lang="fr-CH" dirty="0">
                <a:latin typeface="Berlin Sans FB" panose="020E0602020502020306" pitchFamily="34" charset="0"/>
              </a:rPr>
              <a:t> :</a:t>
            </a:r>
          </a:p>
          <a:p>
            <a:pPr marL="742950" lvl="1" indent="-285750">
              <a:lnSpc>
                <a:spcPct val="150000"/>
              </a:lnSpc>
              <a:buFont typeface="Arial" panose="020B0604020202020204" pitchFamily="34" charset="0"/>
              <a:buChar char="•"/>
            </a:pPr>
            <a:r>
              <a:rPr lang="fr-CH" dirty="0">
                <a:latin typeface="Tw Cen MT" panose="020B0602020104020603" pitchFamily="34" charset="0"/>
              </a:rPr>
              <a:t>Analyser ses actions et ajuster sa pratique en fonction des résultats</a:t>
            </a:r>
          </a:p>
          <a:p>
            <a:pPr marL="742950" lvl="1" indent="-285750">
              <a:lnSpc>
                <a:spcPct val="150000"/>
              </a:lnSpc>
              <a:buFont typeface="Arial" panose="020B0604020202020204" pitchFamily="34" charset="0"/>
              <a:buChar char="•"/>
            </a:pPr>
            <a:r>
              <a:rPr lang="fr-CH" b="1" dirty="0">
                <a:latin typeface="Tw Cen MT" panose="020B0602020104020603" pitchFamily="34" charset="0"/>
              </a:rPr>
              <a:t>Rôle de l'enseignant</a:t>
            </a:r>
            <a:r>
              <a:rPr lang="fr-CH" dirty="0">
                <a:latin typeface="Tw Cen MT" panose="020B0602020104020603" pitchFamily="34" charset="0"/>
              </a:rPr>
              <a:t> : Faciliter l'auto-évaluation et la régulation des apprentissages</a:t>
            </a:r>
          </a:p>
          <a:p>
            <a:pPr>
              <a:lnSpc>
                <a:spcPct val="150000"/>
              </a:lnSpc>
            </a:pPr>
            <a:r>
              <a:rPr lang="fr-CH" b="1" dirty="0">
                <a:latin typeface="Tw Cen MT" panose="020B0602020104020603" pitchFamily="34" charset="0"/>
              </a:rPr>
              <a:t>Exemple</a:t>
            </a:r>
            <a:r>
              <a:rPr lang="fr-CH" dirty="0">
                <a:latin typeface="Tw Cen MT" panose="020B0602020104020603" pitchFamily="34" charset="0"/>
              </a:rPr>
              <a:t> : Journaux de bord, portfolios</a:t>
            </a:r>
          </a:p>
        </p:txBody>
      </p:sp>
      <p:sp>
        <p:nvSpPr>
          <p:cNvPr id="8" name="Rectangle 7">
            <a:extLst>
              <a:ext uri="{FF2B5EF4-FFF2-40B4-BE49-F238E27FC236}">
                <a16:creationId xmlns:a16="http://schemas.microsoft.com/office/drawing/2014/main" id="{0E1DB4BE-27F4-4627-A43F-FDBDB18D2ACD}"/>
              </a:ext>
            </a:extLst>
          </p:cNvPr>
          <p:cNvSpPr/>
          <p:nvPr/>
        </p:nvSpPr>
        <p:spPr>
          <a:xfrm>
            <a:off x="216024" y="4506315"/>
            <a:ext cx="8507288"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(2000). L’approche par compétences, une réponse à l’échec scolaire ? </a:t>
            </a:r>
            <a:r>
              <a:rPr lang="fr-CH" sz="900" i="1" dirty="0">
                <a:latin typeface="Tw Cen MT" panose="020B0602020104020603" pitchFamily="34" charset="0"/>
                <a:ea typeface="Arial" panose="020B0604020202020204" pitchFamily="34" charset="0"/>
                <a:cs typeface="Arial" panose="020B0604020202020204" pitchFamily="34" charset="0"/>
              </a:rPr>
              <a:t>AQPC Réussir au collégial. Actes du Colloque de l'association de pédagogie collégiale, </a:t>
            </a:r>
            <a:r>
              <a:rPr lang="fr-CH" sz="900" dirty="0">
                <a:latin typeface="Tw Cen MT" panose="020B0602020104020603" pitchFamily="34" charset="0"/>
                <a:ea typeface="Arial" panose="020B0604020202020204" pitchFamily="34" charset="0"/>
                <a:cs typeface="Arial" panose="020B0604020202020204" pitchFamily="34" charset="0"/>
              </a:rPr>
              <a:t>Montréal.</a:t>
            </a:r>
          </a:p>
        </p:txBody>
      </p:sp>
      <p:sp>
        <p:nvSpPr>
          <p:cNvPr id="10" name="Rectangle 9">
            <a:extLst>
              <a:ext uri="{FF2B5EF4-FFF2-40B4-BE49-F238E27FC236}">
                <a16:creationId xmlns:a16="http://schemas.microsoft.com/office/drawing/2014/main" id="{D9976776-63CB-486B-81D2-79D09571B399}"/>
              </a:ext>
            </a:extLst>
          </p:cNvPr>
          <p:cNvSpPr/>
          <p:nvPr/>
        </p:nvSpPr>
        <p:spPr>
          <a:xfrm>
            <a:off x="737646" y="4874615"/>
            <a:ext cx="7668708"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(1995). Des savoirs aux compétences : les incidences sur le métier d’enseignant et sur le métier d’élève. </a:t>
            </a:r>
            <a:r>
              <a:rPr lang="fr-CH" sz="900" i="1" dirty="0">
                <a:latin typeface="Tw Cen MT" panose="020B0602020104020603" pitchFamily="34" charset="0"/>
                <a:ea typeface="Arial" panose="020B0604020202020204" pitchFamily="34" charset="0"/>
                <a:cs typeface="Arial" panose="020B0604020202020204" pitchFamily="34" charset="0"/>
              </a:rPr>
              <a:t>Pédagogie collégiale (Québec), 9 </a:t>
            </a:r>
            <a:r>
              <a:rPr lang="fr-CH" sz="900" dirty="0">
                <a:latin typeface="Tw Cen MT" panose="020B0602020104020603" pitchFamily="34" charset="0"/>
                <a:ea typeface="Arial" panose="020B0604020202020204" pitchFamily="34" charset="0"/>
                <a:cs typeface="Arial" panose="020B0604020202020204" pitchFamily="34" charset="0"/>
              </a:rPr>
              <a:t>(2),  6-10.</a:t>
            </a:r>
          </a:p>
        </p:txBody>
      </p:sp>
      <p:sp>
        <p:nvSpPr>
          <p:cNvPr id="11" name="Rectangle 10">
            <a:extLst>
              <a:ext uri="{FF2B5EF4-FFF2-40B4-BE49-F238E27FC236}">
                <a16:creationId xmlns:a16="http://schemas.microsoft.com/office/drawing/2014/main" id="{EA101DB8-09F6-47E2-A36C-4530A69490CE}"/>
              </a:ext>
            </a:extLst>
          </p:cNvPr>
          <p:cNvSpPr/>
          <p:nvPr/>
        </p:nvSpPr>
        <p:spPr>
          <a:xfrm>
            <a:off x="1187624" y="4696644"/>
            <a:ext cx="6768752"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(2000). Construire des compétences. </a:t>
            </a:r>
            <a:r>
              <a:rPr lang="pt-BR" sz="900" i="1" dirty="0">
                <a:latin typeface="Tw Cen MT" panose="020B0602020104020603" pitchFamily="34" charset="0"/>
              </a:rPr>
              <a:t>Nova Escola</a:t>
            </a:r>
            <a:r>
              <a:rPr lang="pt-BR" sz="900" dirty="0">
                <a:latin typeface="Tw Cen MT" panose="020B0602020104020603" pitchFamily="34" charset="0"/>
              </a:rPr>
              <a:t> (Brasil), 19-31</a:t>
            </a:r>
            <a:endParaRPr lang="fr-CH" sz="900" dirty="0">
              <a:latin typeface="Tw Cen MT" panose="020B0602020104020603"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7583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12</a:t>
            </a:fld>
            <a:endParaRPr lang="fr-FR" dirty="0"/>
          </a:p>
        </p:txBody>
      </p:sp>
      <p:pic>
        <p:nvPicPr>
          <p:cNvPr id="4" name="Picture 2" descr="RÃ©sultat de recherche d'images pour &quot;logo tecfa&quot;"/>
          <p:cNvPicPr>
            <a:picLocks noChangeAspect="1" noChangeArrowheads="1"/>
          </p:cNvPicPr>
          <p:nvPr/>
        </p:nvPicPr>
        <p:blipFill>
          <a:blip r:embed="rId3"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2915816" y="208300"/>
            <a:ext cx="5770984"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CH" altLang="ko-KR" sz="2800" dirty="0">
                <a:solidFill>
                  <a:schemeClr val="accent6"/>
                </a:solidFill>
                <a:latin typeface="Berlin Sans FB Demi" panose="020E0802020502020306" pitchFamily="34" charset="0"/>
              </a:rPr>
              <a:t>Méthodes Pédagogiques Utilisées dans l'APC</a:t>
            </a:r>
            <a:endParaRPr lang="fr-FR" altLang="ko-KR" sz="2800" dirty="0">
              <a:solidFill>
                <a:schemeClr val="accent6"/>
              </a:solidFill>
              <a:latin typeface="Berlin Sans FB Demi" panose="020E0802020502020306" pitchFamily="34" charset="0"/>
            </a:endParaRPr>
          </a:p>
        </p:txBody>
      </p:sp>
      <p:sp>
        <p:nvSpPr>
          <p:cNvPr id="2" name="Rectangle 1">
            <a:extLst>
              <a:ext uri="{FF2B5EF4-FFF2-40B4-BE49-F238E27FC236}">
                <a16:creationId xmlns:a16="http://schemas.microsoft.com/office/drawing/2014/main" id="{22A6ED6F-2691-4C80-90DD-3025FF818378}"/>
              </a:ext>
            </a:extLst>
          </p:cNvPr>
          <p:cNvSpPr/>
          <p:nvPr/>
        </p:nvSpPr>
        <p:spPr>
          <a:xfrm>
            <a:off x="944724" y="1725888"/>
            <a:ext cx="7398568" cy="2125197"/>
          </a:xfrm>
          <a:prstGeom prst="rect">
            <a:avLst/>
          </a:prstGeom>
        </p:spPr>
        <p:txBody>
          <a:bodyPr wrap="square">
            <a:spAutoFit/>
          </a:bodyPr>
          <a:lstStyle/>
          <a:p>
            <a:pPr>
              <a:lnSpc>
                <a:spcPct val="150000"/>
              </a:lnSpc>
            </a:pPr>
            <a:r>
              <a:rPr lang="fr-CH" b="1" dirty="0">
                <a:latin typeface="Berlin Sans FB" panose="020E0602020502020306" pitchFamily="34" charset="0"/>
              </a:rPr>
              <a:t>L'Apprentissage par Projet :</a:t>
            </a:r>
            <a:endParaRPr lang="fr-CH" dirty="0">
              <a:latin typeface="Berlin Sans FB" panose="020E0602020502020306" pitchFamily="34" charset="0"/>
            </a:endParaRPr>
          </a:p>
          <a:p>
            <a:pPr marL="742950" lvl="1" indent="-285750">
              <a:lnSpc>
                <a:spcPct val="150000"/>
              </a:lnSpc>
              <a:buFont typeface="Arial" panose="020B0604020202020204" pitchFamily="34" charset="0"/>
              <a:buChar char="•"/>
            </a:pPr>
            <a:r>
              <a:rPr lang="fr-CH" dirty="0">
                <a:latin typeface="Tw Cen MT" panose="020B0602020104020603" pitchFamily="34" charset="0"/>
              </a:rPr>
              <a:t>Mobilisation des acquis dans des tâches concrètes et complexes</a:t>
            </a:r>
          </a:p>
          <a:p>
            <a:pPr marL="742950" lvl="1" indent="-285750">
              <a:lnSpc>
                <a:spcPct val="150000"/>
              </a:lnSpc>
              <a:buFont typeface="Arial" panose="020B0604020202020204" pitchFamily="34" charset="0"/>
              <a:buChar char="•"/>
            </a:pPr>
            <a:r>
              <a:rPr lang="fr-CH" dirty="0">
                <a:latin typeface="Tw Cen MT" panose="020B0602020104020603" pitchFamily="34" charset="0"/>
              </a:rPr>
              <a:t>Favorise l'intégration des compétences théoriques et pratiques</a:t>
            </a:r>
          </a:p>
          <a:p>
            <a:pPr>
              <a:lnSpc>
                <a:spcPct val="150000"/>
              </a:lnSpc>
            </a:pPr>
            <a:r>
              <a:rPr lang="fr-CH" b="1" dirty="0">
                <a:latin typeface="Tw Cen MT" panose="020B0602020104020603" pitchFamily="34" charset="0"/>
              </a:rPr>
              <a:t>Exemple</a:t>
            </a:r>
            <a:r>
              <a:rPr lang="fr-CH" dirty="0">
                <a:latin typeface="Tw Cen MT" panose="020B0602020104020603" pitchFamily="34" charset="0"/>
              </a:rPr>
              <a:t> : Projet pluridisciplinaire impliquant la gestion de ressources et la collaboration</a:t>
            </a:r>
          </a:p>
        </p:txBody>
      </p:sp>
      <p:sp>
        <p:nvSpPr>
          <p:cNvPr id="7" name="Rectangle 6">
            <a:extLst>
              <a:ext uri="{FF2B5EF4-FFF2-40B4-BE49-F238E27FC236}">
                <a16:creationId xmlns:a16="http://schemas.microsoft.com/office/drawing/2014/main" id="{5BADFAF2-9CFE-41FA-9929-8EF6C8B672BC}"/>
              </a:ext>
            </a:extLst>
          </p:cNvPr>
          <p:cNvSpPr/>
          <p:nvPr/>
        </p:nvSpPr>
        <p:spPr>
          <a:xfrm>
            <a:off x="352406" y="4596036"/>
            <a:ext cx="8439188"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(2000). L’approche par compétences, une réponse à l’échec scolaire ? </a:t>
            </a:r>
            <a:r>
              <a:rPr lang="fr-CH" sz="900" i="1" dirty="0">
                <a:latin typeface="Tw Cen MT" panose="020B0602020104020603" pitchFamily="34" charset="0"/>
                <a:ea typeface="Arial" panose="020B0604020202020204" pitchFamily="34" charset="0"/>
                <a:cs typeface="Arial" panose="020B0604020202020204" pitchFamily="34" charset="0"/>
              </a:rPr>
              <a:t>AQPC Réussir au collégial. Actes du Colloque de l'association de pédagogie collégiale, </a:t>
            </a:r>
            <a:r>
              <a:rPr lang="fr-CH" sz="900" dirty="0">
                <a:latin typeface="Tw Cen MT" panose="020B0602020104020603" pitchFamily="34" charset="0"/>
                <a:ea typeface="Arial" panose="020B0604020202020204" pitchFamily="34" charset="0"/>
                <a:cs typeface="Arial" panose="020B0604020202020204" pitchFamily="34" charset="0"/>
              </a:rPr>
              <a:t>Montréal.</a:t>
            </a:r>
          </a:p>
        </p:txBody>
      </p:sp>
      <p:sp>
        <p:nvSpPr>
          <p:cNvPr id="9" name="Rectangle 8">
            <a:extLst>
              <a:ext uri="{FF2B5EF4-FFF2-40B4-BE49-F238E27FC236}">
                <a16:creationId xmlns:a16="http://schemas.microsoft.com/office/drawing/2014/main" id="{91F7D4E7-A126-43FD-8D07-DC2C215078D7}"/>
              </a:ext>
            </a:extLst>
          </p:cNvPr>
          <p:cNvSpPr/>
          <p:nvPr/>
        </p:nvSpPr>
        <p:spPr>
          <a:xfrm>
            <a:off x="3101516" y="4778706"/>
            <a:ext cx="3270684" cy="246221"/>
          </a:xfrm>
          <a:prstGeom prst="rect">
            <a:avLst/>
          </a:prstGeom>
        </p:spPr>
        <p:txBody>
          <a:bodyPr wrap="square">
            <a:spAutoFit/>
          </a:bodyPr>
          <a:lstStyle/>
          <a:p>
            <a:r>
              <a:rPr lang="fr-CH" sz="1000" dirty="0">
                <a:latin typeface="Tw Cen MT" panose="020B0602020104020603" pitchFamily="34" charset="0"/>
                <a:hlinkClick r:id="rId4"/>
              </a:rPr>
              <a:t>https://edutechwiki.unige.ch/fr/Apprentissage_par_projet</a:t>
            </a:r>
            <a:r>
              <a:rPr lang="fr-CH" sz="1000" dirty="0">
                <a:latin typeface="Tw Cen MT" panose="020B0602020104020603" pitchFamily="34" charset="0"/>
              </a:rPr>
              <a:t> </a:t>
            </a:r>
          </a:p>
        </p:txBody>
      </p:sp>
    </p:spTree>
    <p:extLst>
      <p:ext uri="{BB962C8B-B14F-4D97-AF65-F5344CB8AC3E}">
        <p14:creationId xmlns:p14="http://schemas.microsoft.com/office/powerpoint/2010/main" val="1297329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13</a:t>
            </a:fld>
            <a:endParaRPr lang="fr-FR" dirty="0"/>
          </a:p>
        </p:txBody>
      </p:sp>
      <p:pic>
        <p:nvPicPr>
          <p:cNvPr id="4" name="Picture 2" descr="RÃ©sultat de recherche d'images pour &quot;logo tecfa&quot;"/>
          <p:cNvPicPr>
            <a:picLocks noChangeAspect="1" noChangeArrowheads="1"/>
          </p:cNvPicPr>
          <p:nvPr/>
        </p:nvPicPr>
        <p:blipFill>
          <a:blip r:embed="rId3"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2915816" y="208300"/>
            <a:ext cx="5770984"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CH" altLang="ko-KR" sz="2800" dirty="0">
                <a:solidFill>
                  <a:schemeClr val="accent6"/>
                </a:solidFill>
                <a:latin typeface="Berlin Sans FB Demi" panose="020E0802020502020306" pitchFamily="34" charset="0"/>
              </a:rPr>
              <a:t>Méthodes Pédagogiques Utilisées dans l'APC</a:t>
            </a:r>
            <a:endParaRPr lang="fr-FR" altLang="ko-KR" sz="2800" dirty="0">
              <a:solidFill>
                <a:schemeClr val="accent6"/>
              </a:solidFill>
              <a:latin typeface="Berlin Sans FB Demi" panose="020E0802020502020306" pitchFamily="34" charset="0"/>
            </a:endParaRPr>
          </a:p>
        </p:txBody>
      </p:sp>
      <p:sp>
        <p:nvSpPr>
          <p:cNvPr id="5" name="Rectangle 4">
            <a:extLst>
              <a:ext uri="{FF2B5EF4-FFF2-40B4-BE49-F238E27FC236}">
                <a16:creationId xmlns:a16="http://schemas.microsoft.com/office/drawing/2014/main" id="{3CAD10B0-4E79-4CC0-94B3-CB6CFB4877EF}"/>
              </a:ext>
            </a:extLst>
          </p:cNvPr>
          <p:cNvSpPr/>
          <p:nvPr/>
        </p:nvSpPr>
        <p:spPr>
          <a:xfrm>
            <a:off x="1475656" y="1647929"/>
            <a:ext cx="6768752" cy="2125197"/>
          </a:xfrm>
          <a:prstGeom prst="rect">
            <a:avLst/>
          </a:prstGeom>
        </p:spPr>
        <p:txBody>
          <a:bodyPr wrap="square">
            <a:spAutoFit/>
          </a:bodyPr>
          <a:lstStyle/>
          <a:p>
            <a:pPr>
              <a:lnSpc>
                <a:spcPct val="150000"/>
              </a:lnSpc>
            </a:pPr>
            <a:r>
              <a:rPr lang="fr-CH" b="1" dirty="0">
                <a:latin typeface="Tw Cen MT" panose="020B0602020104020603" pitchFamily="34" charset="0"/>
              </a:rPr>
              <a:t>Pédagogie Coopérative (Apprentissage collaboratif) </a:t>
            </a:r>
            <a:r>
              <a:rPr lang="fr-CH" dirty="0">
                <a:latin typeface="Tw Cen MT" panose="020B0602020104020603" pitchFamily="34" charset="0"/>
              </a:rPr>
              <a:t>:</a:t>
            </a:r>
          </a:p>
          <a:p>
            <a:pPr marL="742950" lvl="1" indent="-285750">
              <a:lnSpc>
                <a:spcPct val="150000"/>
              </a:lnSpc>
              <a:buFont typeface="Arial" panose="020B0604020202020204" pitchFamily="34" charset="0"/>
              <a:buChar char="•"/>
            </a:pPr>
            <a:r>
              <a:rPr lang="fr-CH" dirty="0">
                <a:latin typeface="Tw Cen MT" panose="020B0602020104020603" pitchFamily="34" charset="0"/>
              </a:rPr>
              <a:t>Encourager la coopération entre élèves</a:t>
            </a:r>
          </a:p>
          <a:p>
            <a:pPr marL="742950" lvl="1" indent="-285750">
              <a:lnSpc>
                <a:spcPct val="150000"/>
              </a:lnSpc>
              <a:buFont typeface="Arial" panose="020B0604020202020204" pitchFamily="34" charset="0"/>
              <a:buChar char="•"/>
            </a:pPr>
            <a:r>
              <a:rPr lang="fr-CH" dirty="0">
                <a:latin typeface="Tw Cen MT" panose="020B0602020104020603" pitchFamily="34" charset="0"/>
              </a:rPr>
              <a:t>Favoriser l’interdépendance positive</a:t>
            </a:r>
          </a:p>
          <a:p>
            <a:pPr marL="742950" lvl="1" indent="-285750">
              <a:lnSpc>
                <a:spcPct val="150000"/>
              </a:lnSpc>
              <a:buFont typeface="Arial" panose="020B0604020202020204" pitchFamily="34" charset="0"/>
              <a:buChar char="•"/>
            </a:pPr>
            <a:r>
              <a:rPr lang="fr-CH" dirty="0">
                <a:latin typeface="Tw Cen MT" panose="020B0602020104020603" pitchFamily="34" charset="0"/>
              </a:rPr>
              <a:t>Développer les compétences sociales</a:t>
            </a:r>
          </a:p>
          <a:p>
            <a:pPr>
              <a:lnSpc>
                <a:spcPct val="150000"/>
              </a:lnSpc>
            </a:pPr>
            <a:r>
              <a:rPr lang="fr-CH" b="1" dirty="0">
                <a:latin typeface="Tw Cen MT" panose="020B0602020104020603" pitchFamily="34" charset="0"/>
              </a:rPr>
              <a:t>Exemple</a:t>
            </a:r>
            <a:r>
              <a:rPr lang="fr-CH" dirty="0">
                <a:latin typeface="Tw Cen MT" panose="020B0602020104020603" pitchFamily="34" charset="0"/>
              </a:rPr>
              <a:t> : Travaux de groupe, débats collaboratifs, tutorat entre pairs</a:t>
            </a:r>
          </a:p>
        </p:txBody>
      </p:sp>
      <p:sp>
        <p:nvSpPr>
          <p:cNvPr id="7" name="Rectangle 6">
            <a:extLst>
              <a:ext uri="{FF2B5EF4-FFF2-40B4-BE49-F238E27FC236}">
                <a16:creationId xmlns:a16="http://schemas.microsoft.com/office/drawing/2014/main" id="{FBC3C07D-5185-425E-B74A-4534EAEC7757}"/>
              </a:ext>
            </a:extLst>
          </p:cNvPr>
          <p:cNvSpPr/>
          <p:nvPr/>
        </p:nvSpPr>
        <p:spPr>
          <a:xfrm>
            <a:off x="336612" y="4506315"/>
            <a:ext cx="8470776"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(2000). L’approche par compétences, une réponse à l’échec scolaire ? </a:t>
            </a:r>
            <a:r>
              <a:rPr lang="fr-CH" sz="900" i="1" dirty="0">
                <a:latin typeface="Tw Cen MT" panose="020B0602020104020603" pitchFamily="34" charset="0"/>
                <a:ea typeface="Arial" panose="020B0604020202020204" pitchFamily="34" charset="0"/>
                <a:cs typeface="Arial" panose="020B0604020202020204" pitchFamily="34" charset="0"/>
              </a:rPr>
              <a:t>AQPC Réussir au collégial. Actes du Colloque de l'association de pédagogie collégiale, </a:t>
            </a:r>
            <a:r>
              <a:rPr lang="fr-CH" sz="900" dirty="0">
                <a:latin typeface="Tw Cen MT" panose="020B0602020104020603" pitchFamily="34" charset="0"/>
                <a:ea typeface="Arial" panose="020B0604020202020204" pitchFamily="34" charset="0"/>
                <a:cs typeface="Arial" panose="020B0604020202020204" pitchFamily="34" charset="0"/>
              </a:rPr>
              <a:t>Montréal.</a:t>
            </a:r>
          </a:p>
        </p:txBody>
      </p:sp>
      <p:sp>
        <p:nvSpPr>
          <p:cNvPr id="2" name="Rectangle 1">
            <a:extLst>
              <a:ext uri="{FF2B5EF4-FFF2-40B4-BE49-F238E27FC236}">
                <a16:creationId xmlns:a16="http://schemas.microsoft.com/office/drawing/2014/main" id="{DB7A9882-79F8-4184-8E82-AAC251FA3B5C}"/>
              </a:ext>
            </a:extLst>
          </p:cNvPr>
          <p:cNvSpPr/>
          <p:nvPr/>
        </p:nvSpPr>
        <p:spPr>
          <a:xfrm>
            <a:off x="2930978" y="4781074"/>
            <a:ext cx="3282044" cy="246221"/>
          </a:xfrm>
          <a:prstGeom prst="rect">
            <a:avLst/>
          </a:prstGeom>
        </p:spPr>
        <p:txBody>
          <a:bodyPr wrap="square">
            <a:spAutoFit/>
          </a:bodyPr>
          <a:lstStyle/>
          <a:p>
            <a:r>
              <a:rPr lang="fr-CH" sz="1000" dirty="0">
                <a:latin typeface="Tw Cen MT" panose="020B0602020104020603" pitchFamily="34" charset="0"/>
                <a:hlinkClick r:id="rId4"/>
              </a:rPr>
              <a:t>https://edutechwiki.unige.ch/fr/Apprentissage_collaboratif</a:t>
            </a:r>
            <a:r>
              <a:rPr lang="fr-CH" sz="1000" dirty="0">
                <a:latin typeface="Tw Cen MT" panose="020B0602020104020603" pitchFamily="34" charset="0"/>
              </a:rPr>
              <a:t> </a:t>
            </a:r>
          </a:p>
        </p:txBody>
      </p:sp>
    </p:spTree>
    <p:extLst>
      <p:ext uri="{BB962C8B-B14F-4D97-AF65-F5344CB8AC3E}">
        <p14:creationId xmlns:p14="http://schemas.microsoft.com/office/powerpoint/2010/main" val="3023711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14</a:t>
            </a:fld>
            <a:endParaRPr lang="fr-FR" dirty="0"/>
          </a:p>
        </p:txBody>
      </p:sp>
      <p:pic>
        <p:nvPicPr>
          <p:cNvPr id="4" name="Picture 2" descr="RÃ©sultat de recherche d'images pour &quot;logo tecfa&quot;"/>
          <p:cNvPicPr>
            <a:picLocks noChangeAspect="1" noChangeArrowheads="1"/>
          </p:cNvPicPr>
          <p:nvPr/>
        </p:nvPicPr>
        <p:blipFill>
          <a:blip r:embed="rId3"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2915816" y="208300"/>
            <a:ext cx="5770984"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CH" altLang="ko-KR" sz="2800" dirty="0">
                <a:solidFill>
                  <a:schemeClr val="accent6"/>
                </a:solidFill>
                <a:latin typeface="Berlin Sans FB Demi" panose="020E0802020502020306" pitchFamily="34" charset="0"/>
              </a:rPr>
              <a:t>L’évaluation dans l'approche par compétences</a:t>
            </a:r>
            <a:endParaRPr lang="fr-FR" altLang="ko-KR" sz="2800" dirty="0">
              <a:solidFill>
                <a:schemeClr val="accent6"/>
              </a:solidFill>
              <a:latin typeface="Berlin Sans FB Demi" panose="020E0802020502020306" pitchFamily="34" charset="0"/>
            </a:endParaRPr>
          </a:p>
        </p:txBody>
      </p:sp>
      <p:sp>
        <p:nvSpPr>
          <p:cNvPr id="2" name="Rectangle 1">
            <a:extLst>
              <a:ext uri="{FF2B5EF4-FFF2-40B4-BE49-F238E27FC236}">
                <a16:creationId xmlns:a16="http://schemas.microsoft.com/office/drawing/2014/main" id="{7F4137D2-A2EF-4A8E-8959-AB6F7EA6A39D}"/>
              </a:ext>
            </a:extLst>
          </p:cNvPr>
          <p:cNvSpPr/>
          <p:nvPr/>
        </p:nvSpPr>
        <p:spPr>
          <a:xfrm>
            <a:off x="1403648" y="1301402"/>
            <a:ext cx="6984776" cy="2540696"/>
          </a:xfrm>
          <a:prstGeom prst="rect">
            <a:avLst/>
          </a:prstGeom>
        </p:spPr>
        <p:txBody>
          <a:bodyPr wrap="square">
            <a:spAutoFit/>
          </a:bodyPr>
          <a:lstStyle/>
          <a:p>
            <a:pPr>
              <a:lnSpc>
                <a:spcPct val="150000"/>
              </a:lnSpc>
            </a:pPr>
            <a:r>
              <a:rPr lang="fr-CH" b="1" dirty="0">
                <a:latin typeface="Berlin Sans FB" panose="020E0602020502020306" pitchFamily="34" charset="0"/>
              </a:rPr>
              <a:t>Une évaluation Formative et Authentique :</a:t>
            </a:r>
          </a:p>
          <a:p>
            <a:pPr marL="742950" lvl="1" indent="-285750">
              <a:lnSpc>
                <a:spcPct val="150000"/>
              </a:lnSpc>
              <a:buFont typeface="Arial" panose="020B0604020202020204" pitchFamily="34" charset="0"/>
              <a:buChar char="•"/>
            </a:pPr>
            <a:r>
              <a:rPr lang="fr-CH" dirty="0">
                <a:latin typeface="Tw Cen MT" panose="020B0602020104020603" pitchFamily="34" charset="0"/>
              </a:rPr>
              <a:t>Évaluation basée sur des tâches concrètes et contextualisées</a:t>
            </a:r>
          </a:p>
          <a:p>
            <a:pPr marL="742950" lvl="1" indent="-285750">
              <a:lnSpc>
                <a:spcPct val="150000"/>
              </a:lnSpc>
              <a:buFont typeface="Arial" panose="020B0604020202020204" pitchFamily="34" charset="0"/>
              <a:buChar char="•"/>
            </a:pPr>
            <a:r>
              <a:rPr lang="fr-CH" b="1" dirty="0">
                <a:latin typeface="Tw Cen MT" panose="020B0602020104020603" pitchFamily="34" charset="0"/>
              </a:rPr>
              <a:t>Amélioration continue</a:t>
            </a:r>
            <a:r>
              <a:rPr lang="fr-CH" dirty="0">
                <a:latin typeface="Tw Cen MT" panose="020B0602020104020603" pitchFamily="34" charset="0"/>
              </a:rPr>
              <a:t> des compétences grâce à l'évaluation formative</a:t>
            </a:r>
          </a:p>
          <a:p>
            <a:pPr marL="742950" lvl="1" indent="-285750">
              <a:lnSpc>
                <a:spcPct val="150000"/>
              </a:lnSpc>
              <a:buFont typeface="Arial" panose="020B0604020202020204" pitchFamily="34" charset="0"/>
              <a:buChar char="•"/>
            </a:pPr>
            <a:r>
              <a:rPr lang="fr-CH" dirty="0">
                <a:latin typeface="Tw Cen MT" panose="020B0602020104020603" pitchFamily="34" charset="0"/>
              </a:rPr>
              <a:t>Transparence des critères et feedback régulier</a:t>
            </a:r>
          </a:p>
          <a:p>
            <a:pPr>
              <a:lnSpc>
                <a:spcPct val="150000"/>
              </a:lnSpc>
            </a:pPr>
            <a:r>
              <a:rPr lang="fr-CH" b="1" dirty="0">
                <a:latin typeface="Tw Cen MT" panose="020B0602020104020603" pitchFamily="34" charset="0"/>
              </a:rPr>
              <a:t>Exemple</a:t>
            </a:r>
            <a:r>
              <a:rPr lang="fr-CH" dirty="0">
                <a:latin typeface="Tw Cen MT" panose="020B0602020104020603" pitchFamily="34" charset="0"/>
              </a:rPr>
              <a:t> : Évaluation par projets, simulations, retour sur expérience</a:t>
            </a:r>
          </a:p>
        </p:txBody>
      </p:sp>
      <p:sp>
        <p:nvSpPr>
          <p:cNvPr id="7" name="Rectangle 6">
            <a:extLst>
              <a:ext uri="{FF2B5EF4-FFF2-40B4-BE49-F238E27FC236}">
                <a16:creationId xmlns:a16="http://schemas.microsoft.com/office/drawing/2014/main" id="{81C28D5B-54E4-4603-BC01-FEFB521287C4}"/>
              </a:ext>
            </a:extLst>
          </p:cNvPr>
          <p:cNvSpPr/>
          <p:nvPr/>
        </p:nvSpPr>
        <p:spPr>
          <a:xfrm>
            <a:off x="216024" y="4506315"/>
            <a:ext cx="8507288"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(2000). L’approche par compétences, une réponse à l’échec scolaire ? </a:t>
            </a:r>
            <a:r>
              <a:rPr lang="fr-CH" sz="900" i="1" dirty="0">
                <a:latin typeface="Tw Cen MT" panose="020B0602020104020603" pitchFamily="34" charset="0"/>
                <a:ea typeface="Arial" panose="020B0604020202020204" pitchFamily="34" charset="0"/>
                <a:cs typeface="Arial" panose="020B0604020202020204" pitchFamily="34" charset="0"/>
              </a:rPr>
              <a:t>AQPC Réussir au collégial. Actes du Colloque de l'association de pédagogie collégiale, </a:t>
            </a:r>
            <a:r>
              <a:rPr lang="fr-CH" sz="900" dirty="0">
                <a:latin typeface="Tw Cen MT" panose="020B0602020104020603" pitchFamily="34" charset="0"/>
                <a:ea typeface="Arial" panose="020B0604020202020204" pitchFamily="34" charset="0"/>
                <a:cs typeface="Arial" panose="020B0604020202020204" pitchFamily="34" charset="0"/>
              </a:rPr>
              <a:t>Montréal.</a:t>
            </a:r>
          </a:p>
        </p:txBody>
      </p:sp>
      <p:sp>
        <p:nvSpPr>
          <p:cNvPr id="8" name="Rectangle 7">
            <a:extLst>
              <a:ext uri="{FF2B5EF4-FFF2-40B4-BE49-F238E27FC236}">
                <a16:creationId xmlns:a16="http://schemas.microsoft.com/office/drawing/2014/main" id="{DF451528-F247-46B7-8E72-24EA82693AF4}"/>
              </a:ext>
            </a:extLst>
          </p:cNvPr>
          <p:cNvSpPr/>
          <p:nvPr/>
        </p:nvSpPr>
        <p:spPr>
          <a:xfrm>
            <a:off x="737646" y="4874615"/>
            <a:ext cx="7668708"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(1995). Des savoirs aux compétences : les incidences sur le métier d’enseignant et sur le métier d’élève. </a:t>
            </a:r>
            <a:r>
              <a:rPr lang="fr-CH" sz="900" i="1" dirty="0">
                <a:latin typeface="Tw Cen MT" panose="020B0602020104020603" pitchFamily="34" charset="0"/>
                <a:ea typeface="Arial" panose="020B0604020202020204" pitchFamily="34" charset="0"/>
                <a:cs typeface="Arial" panose="020B0604020202020204" pitchFamily="34" charset="0"/>
              </a:rPr>
              <a:t>Pédagogie collégiale (Québec), 9 </a:t>
            </a:r>
            <a:r>
              <a:rPr lang="fr-CH" sz="900" dirty="0">
                <a:latin typeface="Tw Cen MT" panose="020B0602020104020603" pitchFamily="34" charset="0"/>
                <a:ea typeface="Arial" panose="020B0604020202020204" pitchFamily="34" charset="0"/>
                <a:cs typeface="Arial" panose="020B0604020202020204" pitchFamily="34" charset="0"/>
              </a:rPr>
              <a:t>(2),  6-10.</a:t>
            </a:r>
          </a:p>
        </p:txBody>
      </p:sp>
      <p:sp>
        <p:nvSpPr>
          <p:cNvPr id="10" name="Rectangle 9">
            <a:extLst>
              <a:ext uri="{FF2B5EF4-FFF2-40B4-BE49-F238E27FC236}">
                <a16:creationId xmlns:a16="http://schemas.microsoft.com/office/drawing/2014/main" id="{5BF3076D-9CBA-4DA6-B63A-3215EA2A6120}"/>
              </a:ext>
            </a:extLst>
          </p:cNvPr>
          <p:cNvSpPr/>
          <p:nvPr/>
        </p:nvSpPr>
        <p:spPr>
          <a:xfrm>
            <a:off x="1187624" y="4696644"/>
            <a:ext cx="6768752"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(2000). Construire des compétences. </a:t>
            </a:r>
            <a:r>
              <a:rPr lang="pt-BR" sz="900" i="1" dirty="0">
                <a:latin typeface="Tw Cen MT" panose="020B0602020104020603" pitchFamily="34" charset="0"/>
              </a:rPr>
              <a:t>Nova Escola</a:t>
            </a:r>
            <a:r>
              <a:rPr lang="pt-BR" sz="900" dirty="0">
                <a:latin typeface="Tw Cen MT" panose="020B0602020104020603" pitchFamily="34" charset="0"/>
              </a:rPr>
              <a:t> (Brasil), 19-31</a:t>
            </a:r>
            <a:endParaRPr lang="fr-CH" sz="900" dirty="0">
              <a:latin typeface="Tw Cen MT" panose="020B0602020104020603"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0929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15</a:t>
            </a:fld>
            <a:endParaRPr lang="fr-FR" dirty="0"/>
          </a:p>
        </p:txBody>
      </p:sp>
      <p:pic>
        <p:nvPicPr>
          <p:cNvPr id="4" name="Picture 2" descr="RÃ©sultat de recherche d'images pour &quot;logo tecfa&quot;"/>
          <p:cNvPicPr>
            <a:picLocks noChangeAspect="1" noChangeArrowheads="1"/>
          </p:cNvPicPr>
          <p:nvPr/>
        </p:nvPicPr>
        <p:blipFill>
          <a:blip r:embed="rId3"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2915816" y="208300"/>
            <a:ext cx="5770984"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CH" altLang="ko-KR" sz="2800" dirty="0">
                <a:solidFill>
                  <a:schemeClr val="accent6"/>
                </a:solidFill>
                <a:latin typeface="Berlin Sans FB Demi" panose="020E0802020502020306" pitchFamily="34" charset="0"/>
              </a:rPr>
              <a:t>Rôle des Enseignants dans l’APC</a:t>
            </a:r>
            <a:endParaRPr lang="fr-FR" altLang="ko-KR" sz="2800" dirty="0">
              <a:solidFill>
                <a:schemeClr val="accent6"/>
              </a:solidFill>
              <a:latin typeface="Berlin Sans FB Demi" panose="020E0802020502020306" pitchFamily="34" charset="0"/>
            </a:endParaRPr>
          </a:p>
        </p:txBody>
      </p:sp>
      <p:sp>
        <p:nvSpPr>
          <p:cNvPr id="5" name="Rectangle 1">
            <a:extLst>
              <a:ext uri="{FF2B5EF4-FFF2-40B4-BE49-F238E27FC236}">
                <a16:creationId xmlns:a16="http://schemas.microsoft.com/office/drawing/2014/main" id="{34256B2E-1B9A-48ED-B01F-A799995A0834}"/>
              </a:ext>
            </a:extLst>
          </p:cNvPr>
          <p:cNvSpPr>
            <a:spLocks noChangeArrowheads="1"/>
          </p:cNvSpPr>
          <p:nvPr/>
        </p:nvSpPr>
        <p:spPr bwMode="auto">
          <a:xfrm>
            <a:off x="611560" y="1293128"/>
            <a:ext cx="8198783" cy="2125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tabLst/>
            </a:pPr>
            <a:r>
              <a:rPr kumimoji="0" lang="fr-FR" altLang="fr-FR" sz="1800" b="1" i="0" u="none" strike="noStrike" cap="none" normalizeH="0" baseline="0" dirty="0">
                <a:ln>
                  <a:noFill/>
                </a:ln>
                <a:solidFill>
                  <a:schemeClr val="tx1"/>
                </a:solidFill>
                <a:effectLst/>
                <a:latin typeface="Berlin Sans FB" panose="020E0602020502020306" pitchFamily="34" charset="0"/>
              </a:rPr>
              <a:t>Évolution du rôle des enseignants</a:t>
            </a:r>
            <a:r>
              <a:rPr kumimoji="0" lang="fr-FR" altLang="fr-FR" sz="1800" b="0" i="0" u="none" strike="noStrike" cap="none" normalizeH="0" baseline="0" dirty="0">
                <a:ln>
                  <a:noFill/>
                </a:ln>
                <a:solidFill>
                  <a:schemeClr val="tx1"/>
                </a:solidFill>
                <a:effectLst/>
                <a:latin typeface="Berlin Sans FB" panose="020E0602020502020306" pitchFamily="34" charset="0"/>
              </a:rPr>
              <a:t> :</a:t>
            </a:r>
          </a:p>
          <a:p>
            <a:pPr marL="742950" lvl="1" indent="-285750" eaLnBrk="0" fontAlgn="base" hangingPunct="0">
              <a:lnSpc>
                <a:spcPct val="150000"/>
              </a:lnSpc>
              <a:spcBef>
                <a:spcPct val="0"/>
              </a:spcBef>
              <a:spcAft>
                <a:spcPct val="0"/>
              </a:spcAft>
              <a:buFont typeface="Arial" panose="020B0604020202020204" pitchFamily="34" charset="0"/>
              <a:buChar char="•"/>
            </a:pPr>
            <a:r>
              <a:rPr kumimoji="0" lang="fr-FR" altLang="fr-FR" b="1" i="0" u="none" strike="noStrike" cap="none" normalizeH="0" baseline="0" dirty="0">
                <a:ln>
                  <a:noFill/>
                </a:ln>
                <a:solidFill>
                  <a:schemeClr val="tx1"/>
                </a:solidFill>
                <a:effectLst/>
                <a:latin typeface="Tw Cen MT" panose="020B0602020104020603" pitchFamily="34" charset="0"/>
              </a:rPr>
              <a:t>Facilitateurs</a:t>
            </a:r>
            <a:r>
              <a:rPr kumimoji="0" lang="fr-FR" altLang="fr-FR" b="0" i="0" u="none" strike="noStrike" cap="none" normalizeH="0" baseline="0" dirty="0">
                <a:ln>
                  <a:noFill/>
                </a:ln>
                <a:solidFill>
                  <a:schemeClr val="tx1"/>
                </a:solidFill>
                <a:effectLst/>
                <a:latin typeface="Tw Cen MT" panose="020B0602020104020603" pitchFamily="34" charset="0"/>
              </a:rPr>
              <a:t> de situations d'apprentissage</a:t>
            </a:r>
          </a:p>
          <a:p>
            <a:pPr marL="742950" lvl="1" indent="-285750" eaLnBrk="0" fontAlgn="base" hangingPunct="0">
              <a:lnSpc>
                <a:spcPct val="150000"/>
              </a:lnSpc>
              <a:spcBef>
                <a:spcPct val="0"/>
              </a:spcBef>
              <a:spcAft>
                <a:spcPct val="0"/>
              </a:spcAft>
              <a:buFont typeface="Arial" panose="020B0604020202020204" pitchFamily="34" charset="0"/>
              <a:buChar char="•"/>
            </a:pPr>
            <a:r>
              <a:rPr kumimoji="0" lang="fr-FR" altLang="fr-FR" b="1" i="0" u="none" strike="noStrike" cap="none" normalizeH="0" baseline="0" dirty="0">
                <a:ln>
                  <a:noFill/>
                </a:ln>
                <a:solidFill>
                  <a:schemeClr val="tx1"/>
                </a:solidFill>
                <a:effectLst/>
                <a:latin typeface="Tw Cen MT" panose="020B0602020104020603" pitchFamily="34" charset="0"/>
              </a:rPr>
              <a:t>Innovateurs</a:t>
            </a:r>
            <a:r>
              <a:rPr kumimoji="0" lang="fr-FR" altLang="fr-FR" b="0" i="0" u="none" strike="noStrike" cap="none" normalizeH="0" baseline="0" dirty="0">
                <a:ln>
                  <a:noFill/>
                </a:ln>
                <a:solidFill>
                  <a:schemeClr val="tx1"/>
                </a:solidFill>
                <a:effectLst/>
                <a:latin typeface="Tw Cen MT" panose="020B0602020104020603" pitchFamily="34" charset="0"/>
              </a:rPr>
              <a:t> pédagogiques, capables d’adapter les pratiques en temps réel</a:t>
            </a:r>
          </a:p>
          <a:p>
            <a:pPr marL="742950" lvl="1" indent="-285750" eaLnBrk="0" fontAlgn="base" hangingPunct="0">
              <a:lnSpc>
                <a:spcPct val="150000"/>
              </a:lnSpc>
              <a:spcBef>
                <a:spcPct val="0"/>
              </a:spcBef>
              <a:spcAft>
                <a:spcPct val="0"/>
              </a:spcAft>
              <a:buFont typeface="Arial" panose="020B0604020202020204" pitchFamily="34" charset="0"/>
              <a:buChar char="•"/>
            </a:pPr>
            <a:r>
              <a:rPr kumimoji="0" lang="fr-FR" altLang="fr-FR" b="0" i="0" u="none" strike="noStrike" cap="none" normalizeH="0" baseline="0" dirty="0">
                <a:ln>
                  <a:noFill/>
                </a:ln>
                <a:solidFill>
                  <a:schemeClr val="tx1"/>
                </a:solidFill>
                <a:effectLst/>
                <a:latin typeface="Tw Cen MT" panose="020B0602020104020603" pitchFamily="34" charset="0"/>
              </a:rPr>
              <a:t>Collaborateurs dans la création d'environnements d'apprentissage collaboratifs</a:t>
            </a:r>
          </a:p>
          <a:p>
            <a:pPr marL="0" marR="0" lvl="0" indent="0" algn="l" defTabSz="914400" rtl="0" eaLnBrk="0" fontAlgn="base" latinLnBrk="0" hangingPunct="0">
              <a:lnSpc>
                <a:spcPct val="150000"/>
              </a:lnSpc>
              <a:spcBef>
                <a:spcPct val="0"/>
              </a:spcBef>
              <a:spcAft>
                <a:spcPct val="0"/>
              </a:spcAft>
              <a:buClrTx/>
              <a:buSzTx/>
              <a:tabLst/>
            </a:pPr>
            <a:r>
              <a:rPr kumimoji="0" lang="fr-FR" altLang="fr-FR" sz="1800" b="1" i="0" u="none" strike="noStrike" cap="none" normalizeH="0" baseline="0" dirty="0">
                <a:ln>
                  <a:noFill/>
                </a:ln>
                <a:solidFill>
                  <a:schemeClr val="tx1"/>
                </a:solidFill>
                <a:effectLst/>
                <a:latin typeface="Tw Cen MT" panose="020B0602020104020603" pitchFamily="34" charset="0"/>
              </a:rPr>
              <a:t>Exemple</a:t>
            </a:r>
            <a:r>
              <a:rPr kumimoji="0" lang="fr-FR" altLang="fr-FR" sz="1800" b="0" i="0" u="none" strike="noStrike" cap="none" normalizeH="0" baseline="0" dirty="0">
                <a:ln>
                  <a:noFill/>
                </a:ln>
                <a:solidFill>
                  <a:schemeClr val="tx1"/>
                </a:solidFill>
                <a:effectLst/>
                <a:latin typeface="Tw Cen MT" panose="020B0602020104020603" pitchFamily="34" charset="0"/>
              </a:rPr>
              <a:t> : Planification de projets collaboratifs et gestion flexible de la classe </a:t>
            </a:r>
          </a:p>
        </p:txBody>
      </p:sp>
      <p:sp>
        <p:nvSpPr>
          <p:cNvPr id="7" name="Rectangle 6">
            <a:extLst>
              <a:ext uri="{FF2B5EF4-FFF2-40B4-BE49-F238E27FC236}">
                <a16:creationId xmlns:a16="http://schemas.microsoft.com/office/drawing/2014/main" id="{51E2CD4D-002E-4B80-87A8-20836F3F1DCE}"/>
              </a:ext>
            </a:extLst>
          </p:cNvPr>
          <p:cNvSpPr/>
          <p:nvPr/>
        </p:nvSpPr>
        <p:spPr>
          <a:xfrm>
            <a:off x="216024" y="4506315"/>
            <a:ext cx="8507288"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(2000). L’approche par compétences, une réponse à l’échec scolaire ? </a:t>
            </a:r>
            <a:r>
              <a:rPr lang="fr-CH" sz="900" i="1" dirty="0">
                <a:latin typeface="Tw Cen MT" panose="020B0602020104020603" pitchFamily="34" charset="0"/>
                <a:ea typeface="Arial" panose="020B0604020202020204" pitchFamily="34" charset="0"/>
                <a:cs typeface="Arial" panose="020B0604020202020204" pitchFamily="34" charset="0"/>
              </a:rPr>
              <a:t>AQPC Réussir au collégial. Actes du Colloque de l'association de pédagogie collégiale, </a:t>
            </a:r>
            <a:r>
              <a:rPr lang="fr-CH" sz="900" dirty="0">
                <a:latin typeface="Tw Cen MT" panose="020B0602020104020603" pitchFamily="34" charset="0"/>
                <a:ea typeface="Arial" panose="020B0604020202020204" pitchFamily="34" charset="0"/>
                <a:cs typeface="Arial" panose="020B0604020202020204" pitchFamily="34" charset="0"/>
              </a:rPr>
              <a:t>Montréal.</a:t>
            </a:r>
          </a:p>
        </p:txBody>
      </p:sp>
      <p:sp>
        <p:nvSpPr>
          <p:cNvPr id="8" name="Rectangle 7">
            <a:extLst>
              <a:ext uri="{FF2B5EF4-FFF2-40B4-BE49-F238E27FC236}">
                <a16:creationId xmlns:a16="http://schemas.microsoft.com/office/drawing/2014/main" id="{5FC04E12-A3ED-4B78-A58A-71B70B499973}"/>
              </a:ext>
            </a:extLst>
          </p:cNvPr>
          <p:cNvSpPr/>
          <p:nvPr/>
        </p:nvSpPr>
        <p:spPr>
          <a:xfrm>
            <a:off x="737646" y="4874615"/>
            <a:ext cx="7668708"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(1995). Des savoirs aux compétences : les incidences sur le métier d’enseignant et sur le métier d’élève. </a:t>
            </a:r>
            <a:r>
              <a:rPr lang="fr-CH" sz="900" i="1" dirty="0">
                <a:latin typeface="Tw Cen MT" panose="020B0602020104020603" pitchFamily="34" charset="0"/>
                <a:ea typeface="Arial" panose="020B0604020202020204" pitchFamily="34" charset="0"/>
                <a:cs typeface="Arial" panose="020B0604020202020204" pitchFamily="34" charset="0"/>
              </a:rPr>
              <a:t>Pédagogie collégiale (Québec), 9 </a:t>
            </a:r>
            <a:r>
              <a:rPr lang="fr-CH" sz="900" dirty="0">
                <a:latin typeface="Tw Cen MT" panose="020B0602020104020603" pitchFamily="34" charset="0"/>
                <a:ea typeface="Arial" panose="020B0604020202020204" pitchFamily="34" charset="0"/>
                <a:cs typeface="Arial" panose="020B0604020202020204" pitchFamily="34" charset="0"/>
              </a:rPr>
              <a:t>(2),  6-10.</a:t>
            </a:r>
          </a:p>
        </p:txBody>
      </p:sp>
      <p:sp>
        <p:nvSpPr>
          <p:cNvPr id="10" name="Rectangle 9">
            <a:extLst>
              <a:ext uri="{FF2B5EF4-FFF2-40B4-BE49-F238E27FC236}">
                <a16:creationId xmlns:a16="http://schemas.microsoft.com/office/drawing/2014/main" id="{6AB82A7B-A3E1-4FC0-94FF-482A94744AA2}"/>
              </a:ext>
            </a:extLst>
          </p:cNvPr>
          <p:cNvSpPr/>
          <p:nvPr/>
        </p:nvSpPr>
        <p:spPr>
          <a:xfrm>
            <a:off x="1187624" y="4696644"/>
            <a:ext cx="6768752"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(2000). Construire des compétences. </a:t>
            </a:r>
            <a:r>
              <a:rPr lang="pt-BR" sz="900" i="1" dirty="0">
                <a:latin typeface="Tw Cen MT" panose="020B0602020104020603" pitchFamily="34" charset="0"/>
              </a:rPr>
              <a:t>Nova Escola</a:t>
            </a:r>
            <a:r>
              <a:rPr lang="pt-BR" sz="900" dirty="0">
                <a:latin typeface="Tw Cen MT" panose="020B0602020104020603" pitchFamily="34" charset="0"/>
              </a:rPr>
              <a:t> (Brasil), 19-31</a:t>
            </a:r>
            <a:endParaRPr lang="fr-CH" sz="900" dirty="0">
              <a:latin typeface="Tw Cen MT" panose="020B0602020104020603"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227982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16</a:t>
            </a:fld>
            <a:endParaRPr lang="fr-FR" dirty="0"/>
          </a:p>
        </p:txBody>
      </p:sp>
      <p:pic>
        <p:nvPicPr>
          <p:cNvPr id="4" name="Picture 2" descr="RÃ©sultat de recherche d'images pour &quot;logo tecfa&quot;"/>
          <p:cNvPicPr>
            <a:picLocks noChangeAspect="1" noChangeArrowheads="1"/>
          </p:cNvPicPr>
          <p:nvPr/>
        </p:nvPicPr>
        <p:blipFill>
          <a:blip r:embed="rId3"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2915816" y="208300"/>
            <a:ext cx="5770984"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CH" altLang="ko-KR" sz="2800" dirty="0">
                <a:solidFill>
                  <a:schemeClr val="accent6"/>
                </a:solidFill>
                <a:latin typeface="Berlin Sans FB Demi" panose="020E0802020502020306" pitchFamily="34" charset="0"/>
              </a:rPr>
              <a:t>Avantages des Méthodes de l'APC</a:t>
            </a:r>
            <a:endParaRPr lang="fr-FR" altLang="ko-KR" sz="2800" dirty="0">
              <a:solidFill>
                <a:schemeClr val="accent6"/>
              </a:solidFill>
              <a:latin typeface="Berlin Sans FB Demi" panose="020E0802020502020306" pitchFamily="34" charset="0"/>
            </a:endParaRPr>
          </a:p>
        </p:txBody>
      </p:sp>
      <p:sp>
        <p:nvSpPr>
          <p:cNvPr id="2" name="Rectangle 1">
            <a:extLst>
              <a:ext uri="{FF2B5EF4-FFF2-40B4-BE49-F238E27FC236}">
                <a16:creationId xmlns:a16="http://schemas.microsoft.com/office/drawing/2014/main" id="{204F726C-5E9E-4497-AC7F-488FF8101A6C}"/>
              </a:ext>
            </a:extLst>
          </p:cNvPr>
          <p:cNvSpPr>
            <a:spLocks noChangeArrowheads="1"/>
          </p:cNvSpPr>
          <p:nvPr/>
        </p:nvSpPr>
        <p:spPr bwMode="auto">
          <a:xfrm>
            <a:off x="1367644" y="1301402"/>
            <a:ext cx="6408712" cy="2540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tabLst/>
            </a:pPr>
            <a:r>
              <a:rPr kumimoji="0" lang="fr-FR" altLang="fr-FR" sz="1800" b="1" i="0" u="none" strike="noStrike" cap="none" normalizeH="0" baseline="0" dirty="0">
                <a:ln>
                  <a:noFill/>
                </a:ln>
                <a:solidFill>
                  <a:schemeClr val="tx1"/>
                </a:solidFill>
                <a:effectLst/>
                <a:latin typeface="Berlin Sans FB" panose="020E0602020502020306" pitchFamily="34" charset="0"/>
              </a:rPr>
              <a:t>Avantages pédagogiques</a:t>
            </a:r>
            <a:r>
              <a:rPr kumimoji="0" lang="fr-FR" altLang="fr-FR" sz="1800" b="0" i="0" u="none" strike="noStrike" cap="none" normalizeH="0" baseline="0" dirty="0">
                <a:ln>
                  <a:noFill/>
                </a:ln>
                <a:solidFill>
                  <a:schemeClr val="tx1"/>
                </a:solidFill>
                <a:effectLst/>
                <a:latin typeface="Berlin Sans FB" panose="020E0602020502020306" pitchFamily="34" charset="0"/>
              </a:rPr>
              <a:t> :</a:t>
            </a:r>
          </a:p>
          <a:p>
            <a:pPr marL="742950" lvl="1" indent="-285750" eaLnBrk="0" fontAlgn="base" hangingPunct="0">
              <a:lnSpc>
                <a:spcPct val="150000"/>
              </a:lnSpc>
              <a:spcBef>
                <a:spcPct val="0"/>
              </a:spcBef>
              <a:spcAft>
                <a:spcPct val="0"/>
              </a:spcAft>
              <a:buFont typeface="Arial" panose="020B0604020202020204" pitchFamily="34" charset="0"/>
              <a:buChar char="•"/>
            </a:pPr>
            <a:r>
              <a:rPr kumimoji="0" lang="fr-FR" altLang="fr-FR" b="1" i="0" u="none" strike="noStrike" cap="none" normalizeH="0" baseline="0" dirty="0">
                <a:ln>
                  <a:noFill/>
                </a:ln>
                <a:solidFill>
                  <a:schemeClr val="tx1"/>
                </a:solidFill>
                <a:effectLst/>
                <a:latin typeface="Tw Cen MT" panose="020B0602020104020603" pitchFamily="34" charset="0"/>
              </a:rPr>
              <a:t>Engagement actif</a:t>
            </a:r>
            <a:r>
              <a:rPr kumimoji="0" lang="fr-FR" altLang="fr-FR" b="0" i="0" u="none" strike="noStrike" cap="none" normalizeH="0" baseline="0" dirty="0">
                <a:ln>
                  <a:noFill/>
                </a:ln>
                <a:solidFill>
                  <a:schemeClr val="tx1"/>
                </a:solidFill>
                <a:effectLst/>
                <a:latin typeface="Tw Cen MT" panose="020B0602020104020603" pitchFamily="34" charset="0"/>
              </a:rPr>
              <a:t> des apprenants</a:t>
            </a:r>
          </a:p>
          <a:p>
            <a:pPr marL="742950" lvl="1" indent="-285750" eaLnBrk="0" fontAlgn="base" hangingPunct="0">
              <a:lnSpc>
                <a:spcPct val="150000"/>
              </a:lnSpc>
              <a:spcBef>
                <a:spcPct val="0"/>
              </a:spcBef>
              <a:spcAft>
                <a:spcPct val="0"/>
              </a:spcAft>
              <a:buFont typeface="Arial" panose="020B0604020202020204" pitchFamily="34" charset="0"/>
              <a:buChar char="•"/>
            </a:pPr>
            <a:r>
              <a:rPr kumimoji="0" lang="fr-FR" altLang="fr-FR" b="1" i="0" u="none" strike="noStrike" cap="none" normalizeH="0" baseline="0" dirty="0">
                <a:ln>
                  <a:noFill/>
                </a:ln>
                <a:solidFill>
                  <a:schemeClr val="tx1"/>
                </a:solidFill>
                <a:effectLst/>
                <a:latin typeface="Tw Cen MT" panose="020B0602020104020603" pitchFamily="34" charset="0"/>
              </a:rPr>
              <a:t>Développement de compétences transférables</a:t>
            </a:r>
            <a:r>
              <a:rPr kumimoji="0" lang="fr-FR" altLang="fr-FR" b="0" i="0" u="none" strike="noStrike" cap="none" normalizeH="0" baseline="0" dirty="0">
                <a:ln>
                  <a:noFill/>
                </a:ln>
                <a:solidFill>
                  <a:schemeClr val="tx1"/>
                </a:solidFill>
                <a:effectLst/>
                <a:latin typeface="Tw Cen MT" panose="020B0602020104020603" pitchFamily="34" charset="0"/>
              </a:rPr>
              <a:t> dans divers contextes professionnels</a:t>
            </a:r>
          </a:p>
          <a:p>
            <a:pPr marL="742950" lvl="1" indent="-285750" eaLnBrk="0" fontAlgn="base" hangingPunct="0">
              <a:lnSpc>
                <a:spcPct val="150000"/>
              </a:lnSpc>
              <a:spcBef>
                <a:spcPct val="0"/>
              </a:spcBef>
              <a:spcAft>
                <a:spcPct val="0"/>
              </a:spcAft>
              <a:buFont typeface="Arial" panose="020B0604020202020204" pitchFamily="34" charset="0"/>
              <a:buChar char="•"/>
            </a:pPr>
            <a:r>
              <a:rPr kumimoji="0" lang="fr-FR" altLang="fr-FR" b="0" i="0" u="none" strike="noStrike" cap="none" normalizeH="0" baseline="0" dirty="0">
                <a:ln>
                  <a:noFill/>
                </a:ln>
                <a:solidFill>
                  <a:schemeClr val="tx1"/>
                </a:solidFill>
                <a:effectLst/>
                <a:latin typeface="Tw Cen MT" panose="020B0602020104020603" pitchFamily="34" charset="0"/>
              </a:rPr>
              <a:t>Favorise la </a:t>
            </a:r>
            <a:r>
              <a:rPr kumimoji="0" lang="fr-FR" altLang="fr-FR" b="1" i="0" u="none" strike="noStrike" cap="none" normalizeH="0" baseline="0" dirty="0">
                <a:ln>
                  <a:noFill/>
                </a:ln>
                <a:solidFill>
                  <a:schemeClr val="tx1"/>
                </a:solidFill>
                <a:effectLst/>
                <a:latin typeface="Tw Cen MT" panose="020B0602020104020603" pitchFamily="34" charset="0"/>
              </a:rPr>
              <a:t>réflexion critique</a:t>
            </a:r>
            <a:r>
              <a:rPr kumimoji="0" lang="fr-FR" altLang="fr-FR" b="0" i="0" u="none" strike="noStrike" cap="none" normalizeH="0" baseline="0" dirty="0">
                <a:ln>
                  <a:noFill/>
                </a:ln>
                <a:solidFill>
                  <a:schemeClr val="tx1"/>
                </a:solidFill>
                <a:effectLst/>
                <a:latin typeface="Tw Cen MT" panose="020B0602020104020603" pitchFamily="34" charset="0"/>
              </a:rPr>
              <a:t> et l'autonomie</a:t>
            </a:r>
          </a:p>
          <a:p>
            <a:pPr marL="0" marR="0" lvl="0" indent="0" algn="l" defTabSz="914400" rtl="0" eaLnBrk="0" fontAlgn="base" latinLnBrk="0" hangingPunct="0">
              <a:lnSpc>
                <a:spcPct val="150000"/>
              </a:lnSpc>
              <a:spcBef>
                <a:spcPct val="0"/>
              </a:spcBef>
              <a:spcAft>
                <a:spcPct val="0"/>
              </a:spcAft>
              <a:buClrTx/>
              <a:buSzTx/>
              <a:tabLst/>
            </a:pPr>
            <a:r>
              <a:rPr kumimoji="0" lang="fr-FR" altLang="fr-FR" sz="1800" b="1" i="0" u="none" strike="noStrike" cap="none" normalizeH="0" baseline="0" dirty="0">
                <a:ln>
                  <a:noFill/>
                </a:ln>
                <a:solidFill>
                  <a:schemeClr val="tx1"/>
                </a:solidFill>
                <a:effectLst/>
                <a:latin typeface="Tw Cen MT" panose="020B0602020104020603" pitchFamily="34" charset="0"/>
              </a:rPr>
              <a:t>Exemple</a:t>
            </a:r>
            <a:r>
              <a:rPr kumimoji="0" lang="fr-FR" altLang="fr-FR" sz="1800" b="0" i="0" u="none" strike="noStrike" cap="none" normalizeH="0" baseline="0" dirty="0">
                <a:ln>
                  <a:noFill/>
                </a:ln>
                <a:solidFill>
                  <a:schemeClr val="tx1"/>
                </a:solidFill>
                <a:effectLst/>
                <a:latin typeface="Tw Cen MT" panose="020B0602020104020603" pitchFamily="34" charset="0"/>
              </a:rPr>
              <a:t> : Amélioration de la motivation des élèves en difficulté </a:t>
            </a:r>
          </a:p>
        </p:txBody>
      </p:sp>
      <p:sp>
        <p:nvSpPr>
          <p:cNvPr id="7" name="Rectangle 6">
            <a:extLst>
              <a:ext uri="{FF2B5EF4-FFF2-40B4-BE49-F238E27FC236}">
                <a16:creationId xmlns:a16="http://schemas.microsoft.com/office/drawing/2014/main" id="{0FC2FD72-36CA-4B5E-AAA5-5F38E9D07AAA}"/>
              </a:ext>
            </a:extLst>
          </p:cNvPr>
          <p:cNvSpPr/>
          <p:nvPr/>
        </p:nvSpPr>
        <p:spPr>
          <a:xfrm>
            <a:off x="216024" y="4506315"/>
            <a:ext cx="8507288"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(2000). L’approche par compétences, une réponse à l’échec scolaire ? </a:t>
            </a:r>
            <a:r>
              <a:rPr lang="fr-CH" sz="900" i="1" dirty="0">
                <a:latin typeface="Tw Cen MT" panose="020B0602020104020603" pitchFamily="34" charset="0"/>
                <a:ea typeface="Arial" panose="020B0604020202020204" pitchFamily="34" charset="0"/>
                <a:cs typeface="Arial" panose="020B0604020202020204" pitchFamily="34" charset="0"/>
              </a:rPr>
              <a:t>AQPC Réussir au collégial. Actes du Colloque de l'association de pédagogie collégiale, </a:t>
            </a:r>
            <a:r>
              <a:rPr lang="fr-CH" sz="900" dirty="0">
                <a:latin typeface="Tw Cen MT" panose="020B0602020104020603" pitchFamily="34" charset="0"/>
                <a:ea typeface="Arial" panose="020B0604020202020204" pitchFamily="34" charset="0"/>
                <a:cs typeface="Arial" panose="020B0604020202020204" pitchFamily="34" charset="0"/>
              </a:rPr>
              <a:t>Montréal.</a:t>
            </a:r>
          </a:p>
        </p:txBody>
      </p:sp>
      <p:sp>
        <p:nvSpPr>
          <p:cNvPr id="8" name="Rectangle 7">
            <a:extLst>
              <a:ext uri="{FF2B5EF4-FFF2-40B4-BE49-F238E27FC236}">
                <a16:creationId xmlns:a16="http://schemas.microsoft.com/office/drawing/2014/main" id="{ED6CF5C3-1EBD-4EB5-B8EB-281613AA521F}"/>
              </a:ext>
            </a:extLst>
          </p:cNvPr>
          <p:cNvSpPr/>
          <p:nvPr/>
        </p:nvSpPr>
        <p:spPr>
          <a:xfrm>
            <a:off x="737646" y="4874615"/>
            <a:ext cx="7668708"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(1995). Des savoirs aux compétences : les incidences sur le métier d’enseignant et sur le métier d’élève. </a:t>
            </a:r>
            <a:r>
              <a:rPr lang="fr-CH" sz="900" i="1" dirty="0">
                <a:latin typeface="Tw Cen MT" panose="020B0602020104020603" pitchFamily="34" charset="0"/>
                <a:ea typeface="Arial" panose="020B0604020202020204" pitchFamily="34" charset="0"/>
                <a:cs typeface="Arial" panose="020B0604020202020204" pitchFamily="34" charset="0"/>
              </a:rPr>
              <a:t>Pédagogie collégiale (Québec), 9 </a:t>
            </a:r>
            <a:r>
              <a:rPr lang="fr-CH" sz="900" dirty="0">
                <a:latin typeface="Tw Cen MT" panose="020B0602020104020603" pitchFamily="34" charset="0"/>
                <a:ea typeface="Arial" panose="020B0604020202020204" pitchFamily="34" charset="0"/>
                <a:cs typeface="Arial" panose="020B0604020202020204" pitchFamily="34" charset="0"/>
              </a:rPr>
              <a:t>(2),  6-10.</a:t>
            </a:r>
          </a:p>
        </p:txBody>
      </p:sp>
      <p:sp>
        <p:nvSpPr>
          <p:cNvPr id="10" name="Rectangle 9">
            <a:extLst>
              <a:ext uri="{FF2B5EF4-FFF2-40B4-BE49-F238E27FC236}">
                <a16:creationId xmlns:a16="http://schemas.microsoft.com/office/drawing/2014/main" id="{BBFF5090-D377-44FF-9C58-27E66D47E4BB}"/>
              </a:ext>
            </a:extLst>
          </p:cNvPr>
          <p:cNvSpPr/>
          <p:nvPr/>
        </p:nvSpPr>
        <p:spPr>
          <a:xfrm>
            <a:off x="1187624" y="4696644"/>
            <a:ext cx="6768752"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(2000). Construire des compétences. </a:t>
            </a:r>
            <a:r>
              <a:rPr lang="pt-BR" sz="900" i="1" dirty="0">
                <a:latin typeface="Tw Cen MT" panose="020B0602020104020603" pitchFamily="34" charset="0"/>
              </a:rPr>
              <a:t>Nova Escola</a:t>
            </a:r>
            <a:r>
              <a:rPr lang="pt-BR" sz="900" dirty="0">
                <a:latin typeface="Tw Cen MT" panose="020B0602020104020603" pitchFamily="34" charset="0"/>
              </a:rPr>
              <a:t> (Brasil), 19-31</a:t>
            </a:r>
            <a:endParaRPr lang="fr-CH" sz="900" dirty="0">
              <a:latin typeface="Tw Cen MT" panose="020B0602020104020603"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19115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17</a:t>
            </a:fld>
            <a:endParaRPr lang="fr-FR" dirty="0"/>
          </a:p>
        </p:txBody>
      </p:sp>
      <p:pic>
        <p:nvPicPr>
          <p:cNvPr id="4" name="Picture 2" descr="RÃ©sultat de recherche d'images pour &quot;logo tecfa&quot;"/>
          <p:cNvPicPr>
            <a:picLocks noChangeAspect="1" noChangeArrowheads="1"/>
          </p:cNvPicPr>
          <p:nvPr/>
        </p:nvPicPr>
        <p:blipFill>
          <a:blip r:embed="rId3"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2915816" y="208300"/>
            <a:ext cx="5770984"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CH" altLang="ko-KR" sz="2800" dirty="0">
                <a:solidFill>
                  <a:schemeClr val="accent6"/>
                </a:solidFill>
                <a:latin typeface="Berlin Sans FB Demi" panose="020E0802020502020306" pitchFamily="34" charset="0"/>
              </a:rPr>
              <a:t>Limites et Défis de l'APC</a:t>
            </a:r>
            <a:endParaRPr lang="fr-FR" altLang="ko-KR" sz="2800" dirty="0">
              <a:solidFill>
                <a:schemeClr val="accent6"/>
              </a:solidFill>
              <a:latin typeface="Berlin Sans FB Demi" panose="020E0802020502020306" pitchFamily="34" charset="0"/>
            </a:endParaRPr>
          </a:p>
        </p:txBody>
      </p:sp>
      <p:sp>
        <p:nvSpPr>
          <p:cNvPr id="6" name="Rectangle 2">
            <a:extLst>
              <a:ext uri="{FF2B5EF4-FFF2-40B4-BE49-F238E27FC236}">
                <a16:creationId xmlns:a16="http://schemas.microsoft.com/office/drawing/2014/main" id="{F4FA0E0E-8FE5-4B30-BE3D-356BCFC49B06}"/>
              </a:ext>
            </a:extLst>
          </p:cNvPr>
          <p:cNvSpPr>
            <a:spLocks noChangeArrowheads="1"/>
          </p:cNvSpPr>
          <p:nvPr/>
        </p:nvSpPr>
        <p:spPr bwMode="auto">
          <a:xfrm>
            <a:off x="1547664" y="1464524"/>
            <a:ext cx="6336704" cy="2540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tabLst/>
            </a:pPr>
            <a:r>
              <a:rPr kumimoji="0" lang="fr-FR" altLang="fr-FR" sz="1800" b="1" i="0" u="none" strike="noStrike" cap="none" normalizeH="0" baseline="0" dirty="0">
                <a:ln>
                  <a:noFill/>
                </a:ln>
                <a:solidFill>
                  <a:schemeClr val="tx1"/>
                </a:solidFill>
                <a:effectLst/>
                <a:latin typeface="Berlin Sans FB" panose="020E0602020502020306" pitchFamily="34" charset="0"/>
              </a:rPr>
              <a:t>Risques et défis</a:t>
            </a:r>
            <a:r>
              <a:rPr kumimoji="0" lang="fr-FR" altLang="fr-FR" sz="1800" b="0" i="0" u="none" strike="noStrike" cap="none" normalizeH="0" baseline="0" dirty="0">
                <a:ln>
                  <a:noFill/>
                </a:ln>
                <a:solidFill>
                  <a:schemeClr val="tx1"/>
                </a:solidFill>
                <a:effectLst/>
                <a:latin typeface="Berlin Sans FB" panose="020E0602020502020306" pitchFamily="34" charset="0"/>
              </a:rPr>
              <a:t> :</a:t>
            </a:r>
          </a:p>
          <a:p>
            <a:pPr marL="742950" lvl="1" indent="-285750" eaLnBrk="0" fontAlgn="base" hangingPunct="0">
              <a:lnSpc>
                <a:spcPct val="150000"/>
              </a:lnSpc>
              <a:spcBef>
                <a:spcPct val="0"/>
              </a:spcBef>
              <a:spcAft>
                <a:spcPct val="0"/>
              </a:spcAft>
              <a:buFont typeface="Arial" panose="020B0604020202020204" pitchFamily="34" charset="0"/>
              <a:buChar char="•"/>
            </a:pPr>
            <a:r>
              <a:rPr kumimoji="0" lang="fr-FR" altLang="fr-FR" b="0" i="0" u="none" strike="noStrike" cap="none" normalizeH="0" baseline="0" dirty="0">
                <a:ln>
                  <a:noFill/>
                </a:ln>
                <a:solidFill>
                  <a:schemeClr val="tx1"/>
                </a:solidFill>
                <a:effectLst/>
                <a:latin typeface="Tw Cen MT" panose="020B0602020104020603" pitchFamily="34" charset="0"/>
              </a:rPr>
              <a:t>Complexité de la coordination interdisciplinaire</a:t>
            </a:r>
          </a:p>
          <a:p>
            <a:pPr marL="742950" lvl="1" indent="-285750" eaLnBrk="0" fontAlgn="base" hangingPunct="0">
              <a:lnSpc>
                <a:spcPct val="150000"/>
              </a:lnSpc>
              <a:spcBef>
                <a:spcPct val="0"/>
              </a:spcBef>
              <a:spcAft>
                <a:spcPct val="0"/>
              </a:spcAft>
              <a:buFont typeface="Arial" panose="020B0604020202020204" pitchFamily="34" charset="0"/>
              <a:buChar char="•"/>
            </a:pPr>
            <a:r>
              <a:rPr kumimoji="0" lang="fr-FR" altLang="fr-FR" b="0" i="0" u="none" strike="noStrike" cap="none" normalizeH="0" baseline="0" dirty="0">
                <a:ln>
                  <a:noFill/>
                </a:ln>
                <a:solidFill>
                  <a:schemeClr val="tx1"/>
                </a:solidFill>
                <a:effectLst/>
                <a:latin typeface="Tw Cen MT" panose="020B0602020104020603" pitchFamily="34" charset="0"/>
              </a:rPr>
              <a:t>Risque de </a:t>
            </a:r>
            <a:r>
              <a:rPr kumimoji="0" lang="fr-FR" altLang="fr-FR" b="1" i="0" u="none" strike="noStrike" cap="none" normalizeH="0" baseline="0" dirty="0">
                <a:ln>
                  <a:noFill/>
                </a:ln>
                <a:solidFill>
                  <a:schemeClr val="tx1"/>
                </a:solidFill>
                <a:effectLst/>
                <a:latin typeface="Tw Cen MT" panose="020B0602020104020603" pitchFamily="34" charset="0"/>
              </a:rPr>
              <a:t>réduction du savoir</a:t>
            </a:r>
            <a:r>
              <a:rPr kumimoji="0" lang="fr-FR" altLang="fr-FR" b="0" i="0" u="none" strike="noStrike" cap="none" normalizeH="0" baseline="0" dirty="0">
                <a:ln>
                  <a:noFill/>
                </a:ln>
                <a:solidFill>
                  <a:schemeClr val="tx1"/>
                </a:solidFill>
                <a:effectLst/>
                <a:latin typeface="Tw Cen MT" panose="020B0602020104020603" pitchFamily="34" charset="0"/>
              </a:rPr>
              <a:t> à des dimensions utilitaristes</a:t>
            </a:r>
          </a:p>
          <a:p>
            <a:pPr marL="742950" lvl="1" indent="-285750" eaLnBrk="0" fontAlgn="base" hangingPunct="0">
              <a:lnSpc>
                <a:spcPct val="150000"/>
              </a:lnSpc>
              <a:spcBef>
                <a:spcPct val="0"/>
              </a:spcBef>
              <a:spcAft>
                <a:spcPct val="0"/>
              </a:spcAft>
              <a:buFont typeface="Arial" panose="020B0604020202020204" pitchFamily="34" charset="0"/>
              <a:buChar char="•"/>
            </a:pPr>
            <a:r>
              <a:rPr kumimoji="0" lang="fr-FR" altLang="fr-FR" b="0" i="0" u="none" strike="noStrike" cap="none" normalizeH="0" baseline="0" dirty="0">
                <a:ln>
                  <a:noFill/>
                </a:ln>
                <a:solidFill>
                  <a:schemeClr val="tx1"/>
                </a:solidFill>
                <a:effectLst/>
                <a:latin typeface="Tw Cen MT" panose="020B0602020104020603" pitchFamily="34" charset="0"/>
              </a:rPr>
              <a:t>Difficile à évaluer de manière objective</a:t>
            </a:r>
          </a:p>
          <a:p>
            <a:pPr marL="0" marR="0" lvl="0" indent="0" algn="l" defTabSz="914400" rtl="0" eaLnBrk="0" fontAlgn="base" latinLnBrk="0" hangingPunct="0">
              <a:lnSpc>
                <a:spcPct val="150000"/>
              </a:lnSpc>
              <a:spcBef>
                <a:spcPct val="0"/>
              </a:spcBef>
              <a:spcAft>
                <a:spcPct val="0"/>
              </a:spcAft>
              <a:buClrTx/>
              <a:buSzTx/>
              <a:tabLst/>
            </a:pPr>
            <a:r>
              <a:rPr kumimoji="0" lang="fr-FR" altLang="fr-FR" sz="1800" b="1" i="0" u="none" strike="noStrike" cap="none" normalizeH="0" baseline="0" dirty="0">
                <a:ln>
                  <a:noFill/>
                </a:ln>
                <a:solidFill>
                  <a:schemeClr val="tx1"/>
                </a:solidFill>
                <a:effectLst/>
                <a:latin typeface="Tw Cen MT" panose="020B0602020104020603" pitchFamily="34" charset="0"/>
              </a:rPr>
              <a:t>Exemple</a:t>
            </a:r>
            <a:r>
              <a:rPr kumimoji="0" lang="fr-FR" altLang="fr-FR" sz="1800" b="0" i="0" u="none" strike="noStrike" cap="none" normalizeH="0" baseline="0" dirty="0">
                <a:ln>
                  <a:noFill/>
                </a:ln>
                <a:solidFill>
                  <a:schemeClr val="tx1"/>
                </a:solidFill>
                <a:effectLst/>
                <a:latin typeface="Tw Cen MT" panose="020B0602020104020603" pitchFamily="34" charset="0"/>
              </a:rPr>
              <a:t> : Résistances des enseignants et des élèves, difficulté d'implémentation </a:t>
            </a:r>
          </a:p>
        </p:txBody>
      </p:sp>
      <p:sp>
        <p:nvSpPr>
          <p:cNvPr id="7" name="Rectangle 6">
            <a:extLst>
              <a:ext uri="{FF2B5EF4-FFF2-40B4-BE49-F238E27FC236}">
                <a16:creationId xmlns:a16="http://schemas.microsoft.com/office/drawing/2014/main" id="{BC73F8AF-051A-40F4-8C4C-8E224D7254AC}"/>
              </a:ext>
            </a:extLst>
          </p:cNvPr>
          <p:cNvSpPr/>
          <p:nvPr/>
        </p:nvSpPr>
        <p:spPr>
          <a:xfrm>
            <a:off x="216024" y="4506315"/>
            <a:ext cx="8507288"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(2000). L’approche par compétences, une réponse à l’échec scolaire ? </a:t>
            </a:r>
            <a:r>
              <a:rPr lang="fr-CH" sz="900" i="1" dirty="0">
                <a:latin typeface="Tw Cen MT" panose="020B0602020104020603" pitchFamily="34" charset="0"/>
                <a:ea typeface="Arial" panose="020B0604020202020204" pitchFamily="34" charset="0"/>
                <a:cs typeface="Arial" panose="020B0604020202020204" pitchFamily="34" charset="0"/>
              </a:rPr>
              <a:t>AQPC Réussir au collégial. Actes du Colloque de l'association de pédagogie collégiale, </a:t>
            </a:r>
            <a:r>
              <a:rPr lang="fr-CH" sz="900" dirty="0">
                <a:latin typeface="Tw Cen MT" panose="020B0602020104020603" pitchFamily="34" charset="0"/>
                <a:ea typeface="Arial" panose="020B0604020202020204" pitchFamily="34" charset="0"/>
                <a:cs typeface="Arial" panose="020B0604020202020204" pitchFamily="34" charset="0"/>
              </a:rPr>
              <a:t>Montréal.</a:t>
            </a:r>
          </a:p>
        </p:txBody>
      </p:sp>
      <p:sp>
        <p:nvSpPr>
          <p:cNvPr id="8" name="Rectangle 7">
            <a:extLst>
              <a:ext uri="{FF2B5EF4-FFF2-40B4-BE49-F238E27FC236}">
                <a16:creationId xmlns:a16="http://schemas.microsoft.com/office/drawing/2014/main" id="{D9968639-C49B-4286-89A8-6520F9823F7E}"/>
              </a:ext>
            </a:extLst>
          </p:cNvPr>
          <p:cNvSpPr/>
          <p:nvPr/>
        </p:nvSpPr>
        <p:spPr>
          <a:xfrm>
            <a:off x="737646" y="4874615"/>
            <a:ext cx="7668708"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(1995). Des savoirs aux compétences : les incidences sur le métier d’enseignant et sur le métier d’élève. </a:t>
            </a:r>
            <a:r>
              <a:rPr lang="fr-CH" sz="900" i="1" dirty="0">
                <a:latin typeface="Tw Cen MT" panose="020B0602020104020603" pitchFamily="34" charset="0"/>
                <a:ea typeface="Arial" panose="020B0604020202020204" pitchFamily="34" charset="0"/>
                <a:cs typeface="Arial" panose="020B0604020202020204" pitchFamily="34" charset="0"/>
              </a:rPr>
              <a:t>Pédagogie collégiale (Québec), 9 </a:t>
            </a:r>
            <a:r>
              <a:rPr lang="fr-CH" sz="900" dirty="0">
                <a:latin typeface="Tw Cen MT" panose="020B0602020104020603" pitchFamily="34" charset="0"/>
                <a:ea typeface="Arial" panose="020B0604020202020204" pitchFamily="34" charset="0"/>
                <a:cs typeface="Arial" panose="020B0604020202020204" pitchFamily="34" charset="0"/>
              </a:rPr>
              <a:t>(2),  6-10.</a:t>
            </a:r>
          </a:p>
        </p:txBody>
      </p:sp>
      <p:sp>
        <p:nvSpPr>
          <p:cNvPr id="10" name="Rectangle 9">
            <a:extLst>
              <a:ext uri="{FF2B5EF4-FFF2-40B4-BE49-F238E27FC236}">
                <a16:creationId xmlns:a16="http://schemas.microsoft.com/office/drawing/2014/main" id="{75168BC8-85AD-4054-B089-89F6B6B12B36}"/>
              </a:ext>
            </a:extLst>
          </p:cNvPr>
          <p:cNvSpPr/>
          <p:nvPr/>
        </p:nvSpPr>
        <p:spPr>
          <a:xfrm>
            <a:off x="1187624" y="4696644"/>
            <a:ext cx="6768752"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(2000). Construire des compétences. </a:t>
            </a:r>
            <a:r>
              <a:rPr lang="pt-BR" sz="900" i="1" dirty="0">
                <a:latin typeface="Tw Cen MT" panose="020B0602020104020603" pitchFamily="34" charset="0"/>
              </a:rPr>
              <a:t>Nova Escola</a:t>
            </a:r>
            <a:r>
              <a:rPr lang="pt-BR" sz="900" dirty="0">
                <a:latin typeface="Tw Cen MT" panose="020B0602020104020603" pitchFamily="34" charset="0"/>
              </a:rPr>
              <a:t> (Brasil), 19-31</a:t>
            </a:r>
            <a:endParaRPr lang="fr-CH" sz="900" dirty="0">
              <a:latin typeface="Tw Cen MT" panose="020B0602020104020603"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95730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18</a:t>
            </a:fld>
            <a:endParaRPr lang="fr-FR" dirty="0"/>
          </a:p>
        </p:txBody>
      </p:sp>
      <p:pic>
        <p:nvPicPr>
          <p:cNvPr id="4" name="Picture 2" descr="RÃ©sultat de recherche d'images pour &quot;logo tecfa&quot;"/>
          <p:cNvPicPr>
            <a:picLocks noChangeAspect="1" noChangeArrowheads="1"/>
          </p:cNvPicPr>
          <p:nvPr/>
        </p:nvPicPr>
        <p:blipFill>
          <a:blip r:embed="rId2"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2915816" y="208300"/>
            <a:ext cx="5770984"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CH" altLang="ko-KR" sz="2800" dirty="0">
                <a:solidFill>
                  <a:schemeClr val="accent6"/>
                </a:solidFill>
                <a:latin typeface="Berlin Sans FB Demi" panose="020E0802020502020306" pitchFamily="34" charset="0"/>
              </a:rPr>
              <a:t>Conclusion</a:t>
            </a:r>
            <a:endParaRPr lang="fr-FR" altLang="ko-KR" sz="2800" dirty="0">
              <a:solidFill>
                <a:schemeClr val="accent6"/>
              </a:solidFill>
              <a:latin typeface="Berlin Sans FB Demi" panose="020E0802020502020306" pitchFamily="34" charset="0"/>
            </a:endParaRPr>
          </a:p>
        </p:txBody>
      </p:sp>
      <p:sp>
        <p:nvSpPr>
          <p:cNvPr id="2" name="Rectangle 1">
            <a:extLst>
              <a:ext uri="{FF2B5EF4-FFF2-40B4-BE49-F238E27FC236}">
                <a16:creationId xmlns:a16="http://schemas.microsoft.com/office/drawing/2014/main" id="{19D78E88-2D5C-4AC7-8171-2BBB3FDA81D5}"/>
              </a:ext>
            </a:extLst>
          </p:cNvPr>
          <p:cNvSpPr>
            <a:spLocks noChangeArrowheads="1"/>
          </p:cNvSpPr>
          <p:nvPr/>
        </p:nvSpPr>
        <p:spPr bwMode="auto">
          <a:xfrm>
            <a:off x="1449887" y="885904"/>
            <a:ext cx="6011913" cy="33716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50000"/>
              </a:lnSpc>
              <a:spcBef>
                <a:spcPct val="0"/>
              </a:spcBef>
              <a:spcAft>
                <a:spcPct val="0"/>
              </a:spcAft>
              <a:buClrTx/>
              <a:buSzTx/>
              <a:tabLst/>
            </a:pPr>
            <a:r>
              <a:rPr kumimoji="0" lang="fr-FR" altLang="fr-FR" sz="1800" b="1" i="0" u="none" strike="noStrike" cap="none" normalizeH="0" baseline="0" dirty="0">
                <a:ln>
                  <a:noFill/>
                </a:ln>
                <a:solidFill>
                  <a:schemeClr val="tx1"/>
                </a:solidFill>
                <a:effectLst/>
                <a:latin typeface="Berlin Sans FB" panose="020E0602020502020306" pitchFamily="34" charset="0"/>
              </a:rPr>
              <a:t>Résumé des points clés</a:t>
            </a:r>
            <a:r>
              <a:rPr kumimoji="0" lang="fr-FR" altLang="fr-FR" sz="1800" b="0" i="0" u="none" strike="noStrike" cap="none" normalizeH="0" baseline="0" dirty="0">
                <a:ln>
                  <a:noFill/>
                </a:ln>
                <a:solidFill>
                  <a:schemeClr val="tx1"/>
                </a:solidFill>
                <a:effectLst/>
                <a:latin typeface="Berlin Sans FB" panose="020E0602020502020306" pitchFamily="34" charset="0"/>
              </a:rPr>
              <a:t> :</a:t>
            </a:r>
          </a:p>
          <a:p>
            <a:pPr marL="742950" lvl="1" indent="-285750" algn="just" eaLnBrk="0" fontAlgn="base" hangingPunct="0">
              <a:lnSpc>
                <a:spcPct val="150000"/>
              </a:lnSpc>
              <a:spcBef>
                <a:spcPct val="0"/>
              </a:spcBef>
              <a:spcAft>
                <a:spcPct val="0"/>
              </a:spcAft>
              <a:buFont typeface="Arial" panose="020B0604020202020204" pitchFamily="34" charset="0"/>
              <a:buChar char="•"/>
            </a:pPr>
            <a:r>
              <a:rPr kumimoji="0" lang="fr-FR" altLang="fr-FR" b="0" i="0" u="none" strike="noStrike" cap="none" normalizeH="0" baseline="0" dirty="0">
                <a:ln>
                  <a:noFill/>
                </a:ln>
                <a:solidFill>
                  <a:schemeClr val="tx1"/>
                </a:solidFill>
                <a:effectLst/>
                <a:latin typeface="Tw Cen MT" panose="020B0602020104020603" pitchFamily="34" charset="0"/>
              </a:rPr>
              <a:t>Méthodes pédagogiques variées (active, expérientielle, réflexive, coopérative)</a:t>
            </a:r>
          </a:p>
          <a:p>
            <a:pPr marL="742950" lvl="1" indent="-285750" algn="just" eaLnBrk="0" fontAlgn="base" hangingPunct="0">
              <a:lnSpc>
                <a:spcPct val="150000"/>
              </a:lnSpc>
              <a:spcBef>
                <a:spcPct val="0"/>
              </a:spcBef>
              <a:spcAft>
                <a:spcPct val="0"/>
              </a:spcAft>
              <a:buFont typeface="Arial" panose="020B0604020202020204" pitchFamily="34" charset="0"/>
              <a:buChar char="•"/>
            </a:pPr>
            <a:r>
              <a:rPr kumimoji="0" lang="fr-FR" altLang="fr-FR" b="0" i="0" u="none" strike="noStrike" cap="none" normalizeH="0" baseline="0" dirty="0">
                <a:ln>
                  <a:noFill/>
                </a:ln>
                <a:solidFill>
                  <a:schemeClr val="tx1"/>
                </a:solidFill>
                <a:effectLst/>
                <a:latin typeface="Tw Cen MT" panose="020B0602020104020603" pitchFamily="34" charset="0"/>
              </a:rPr>
              <a:t>Avantages et défis à prendre en compte</a:t>
            </a:r>
          </a:p>
          <a:p>
            <a:pPr marL="742950" lvl="1" indent="-285750" algn="just" eaLnBrk="0" fontAlgn="base" hangingPunct="0">
              <a:lnSpc>
                <a:spcPct val="150000"/>
              </a:lnSpc>
              <a:spcBef>
                <a:spcPct val="0"/>
              </a:spcBef>
              <a:spcAft>
                <a:spcPct val="0"/>
              </a:spcAft>
              <a:buFont typeface="Arial" panose="020B0604020202020204" pitchFamily="34" charset="0"/>
              <a:buChar char="•"/>
            </a:pPr>
            <a:r>
              <a:rPr kumimoji="0" lang="fr-FR" altLang="fr-FR" b="0" i="0" u="none" strike="noStrike" cap="none" normalizeH="0" baseline="0" dirty="0">
                <a:ln>
                  <a:noFill/>
                </a:ln>
                <a:solidFill>
                  <a:schemeClr val="tx1"/>
                </a:solidFill>
                <a:effectLst/>
                <a:latin typeface="Tw Cen MT" panose="020B0602020104020603" pitchFamily="34" charset="0"/>
              </a:rPr>
              <a:t>Nécessité d’un engagement à long terme pour une mise en œuvre réussie</a:t>
            </a:r>
          </a:p>
          <a:p>
            <a:pPr marL="0" marR="0" lvl="0" indent="0" algn="just" defTabSz="914400" rtl="0" eaLnBrk="0" fontAlgn="base" latinLnBrk="0" hangingPunct="0">
              <a:lnSpc>
                <a:spcPct val="150000"/>
              </a:lnSpc>
              <a:spcBef>
                <a:spcPct val="0"/>
              </a:spcBef>
              <a:spcAft>
                <a:spcPct val="0"/>
              </a:spcAft>
              <a:buClrTx/>
              <a:buSzTx/>
              <a:tabLst/>
            </a:pPr>
            <a:r>
              <a:rPr kumimoji="0" lang="fr-FR" altLang="fr-FR" sz="1800" b="1" i="0" u="none" strike="noStrike" cap="none" normalizeH="0" baseline="0" dirty="0">
                <a:ln>
                  <a:noFill/>
                </a:ln>
                <a:solidFill>
                  <a:schemeClr val="tx1"/>
                </a:solidFill>
                <a:effectLst/>
                <a:latin typeface="Tw Cen MT" panose="020B0602020104020603" pitchFamily="34" charset="0"/>
              </a:rPr>
              <a:t>Message clé</a:t>
            </a:r>
            <a:r>
              <a:rPr kumimoji="0" lang="fr-FR" altLang="fr-FR" sz="1800" b="0" i="0" u="none" strike="noStrike" cap="none" normalizeH="0" baseline="0" dirty="0">
                <a:ln>
                  <a:noFill/>
                </a:ln>
                <a:solidFill>
                  <a:schemeClr val="tx1"/>
                </a:solidFill>
                <a:effectLst/>
                <a:latin typeface="Tw Cen MT" panose="020B0602020104020603" pitchFamily="34" charset="0"/>
              </a:rPr>
              <a:t> : L’APC transforme le rôle de l’enseignant et l'expérience d'apprentissage des élèves </a:t>
            </a:r>
          </a:p>
        </p:txBody>
      </p:sp>
      <p:sp>
        <p:nvSpPr>
          <p:cNvPr id="7" name="Rectangle 6">
            <a:extLst>
              <a:ext uri="{FF2B5EF4-FFF2-40B4-BE49-F238E27FC236}">
                <a16:creationId xmlns:a16="http://schemas.microsoft.com/office/drawing/2014/main" id="{CA74DBA0-F9FB-426C-B1EE-99CC2F7699AF}"/>
              </a:ext>
            </a:extLst>
          </p:cNvPr>
          <p:cNvSpPr/>
          <p:nvPr/>
        </p:nvSpPr>
        <p:spPr>
          <a:xfrm>
            <a:off x="216024" y="4506315"/>
            <a:ext cx="8507288"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(2000). L’approche par compétences, une réponse à l’échec scolaire ? </a:t>
            </a:r>
            <a:r>
              <a:rPr lang="fr-CH" sz="900" i="1" dirty="0">
                <a:latin typeface="Tw Cen MT" panose="020B0602020104020603" pitchFamily="34" charset="0"/>
                <a:ea typeface="Arial" panose="020B0604020202020204" pitchFamily="34" charset="0"/>
                <a:cs typeface="Arial" panose="020B0604020202020204" pitchFamily="34" charset="0"/>
              </a:rPr>
              <a:t>AQPC Réussir au collégial. Actes du Colloque de l'association de pédagogie collégiale, </a:t>
            </a:r>
            <a:r>
              <a:rPr lang="fr-CH" sz="900" dirty="0">
                <a:latin typeface="Tw Cen MT" panose="020B0602020104020603" pitchFamily="34" charset="0"/>
                <a:ea typeface="Arial" panose="020B0604020202020204" pitchFamily="34" charset="0"/>
                <a:cs typeface="Arial" panose="020B0604020202020204" pitchFamily="34" charset="0"/>
              </a:rPr>
              <a:t>Montréal.</a:t>
            </a:r>
          </a:p>
        </p:txBody>
      </p:sp>
      <p:sp>
        <p:nvSpPr>
          <p:cNvPr id="8" name="Rectangle 7">
            <a:extLst>
              <a:ext uri="{FF2B5EF4-FFF2-40B4-BE49-F238E27FC236}">
                <a16:creationId xmlns:a16="http://schemas.microsoft.com/office/drawing/2014/main" id="{78DF33DD-E9FD-4A62-85A8-E7DDEA560B2C}"/>
              </a:ext>
            </a:extLst>
          </p:cNvPr>
          <p:cNvSpPr/>
          <p:nvPr/>
        </p:nvSpPr>
        <p:spPr>
          <a:xfrm>
            <a:off x="737646" y="4874615"/>
            <a:ext cx="7668708"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(1995). Des savoirs aux compétences : les incidences sur le métier d’enseignant et sur le métier d’élève. </a:t>
            </a:r>
            <a:r>
              <a:rPr lang="fr-CH" sz="900" i="1" dirty="0">
                <a:latin typeface="Tw Cen MT" panose="020B0602020104020603" pitchFamily="34" charset="0"/>
                <a:ea typeface="Arial" panose="020B0604020202020204" pitchFamily="34" charset="0"/>
                <a:cs typeface="Arial" panose="020B0604020202020204" pitchFamily="34" charset="0"/>
              </a:rPr>
              <a:t>Pédagogie collégiale (Québec), 9 </a:t>
            </a:r>
            <a:r>
              <a:rPr lang="fr-CH" sz="900" dirty="0">
                <a:latin typeface="Tw Cen MT" panose="020B0602020104020603" pitchFamily="34" charset="0"/>
                <a:ea typeface="Arial" panose="020B0604020202020204" pitchFamily="34" charset="0"/>
                <a:cs typeface="Arial" panose="020B0604020202020204" pitchFamily="34" charset="0"/>
              </a:rPr>
              <a:t>(2),  6-10.</a:t>
            </a:r>
          </a:p>
        </p:txBody>
      </p:sp>
      <p:sp>
        <p:nvSpPr>
          <p:cNvPr id="10" name="Rectangle 9">
            <a:extLst>
              <a:ext uri="{FF2B5EF4-FFF2-40B4-BE49-F238E27FC236}">
                <a16:creationId xmlns:a16="http://schemas.microsoft.com/office/drawing/2014/main" id="{59A963DD-6A3A-48EF-9669-80E8D2E5C47E}"/>
              </a:ext>
            </a:extLst>
          </p:cNvPr>
          <p:cNvSpPr/>
          <p:nvPr/>
        </p:nvSpPr>
        <p:spPr>
          <a:xfrm>
            <a:off x="1187624" y="4696644"/>
            <a:ext cx="6768752"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(2000). Construire des compétences. </a:t>
            </a:r>
            <a:r>
              <a:rPr lang="pt-BR" sz="900" i="1" dirty="0">
                <a:latin typeface="Tw Cen MT" panose="020B0602020104020603" pitchFamily="34" charset="0"/>
              </a:rPr>
              <a:t>Nova Escola</a:t>
            </a:r>
            <a:r>
              <a:rPr lang="pt-BR" sz="900" dirty="0">
                <a:latin typeface="Tw Cen MT" panose="020B0602020104020603" pitchFamily="34" charset="0"/>
              </a:rPr>
              <a:t> (Brasil), 19-31</a:t>
            </a:r>
            <a:endParaRPr lang="fr-CH" sz="900" dirty="0">
              <a:latin typeface="Tw Cen MT" panose="020B0602020104020603"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06413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19</a:t>
            </a:fld>
            <a:endParaRPr lang="fr-FR" dirty="0"/>
          </a:p>
        </p:txBody>
      </p:sp>
      <p:pic>
        <p:nvPicPr>
          <p:cNvPr id="4" name="Picture 2" descr="RÃ©sultat de recherche d'images pour &quot;logo tecfa&quot;"/>
          <p:cNvPicPr>
            <a:picLocks noChangeAspect="1" noChangeArrowheads="1"/>
          </p:cNvPicPr>
          <p:nvPr/>
        </p:nvPicPr>
        <p:blipFill>
          <a:blip r:embed="rId2"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971600" y="208300"/>
            <a:ext cx="7715200"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CH" altLang="ko-KR" sz="2800" dirty="0">
                <a:solidFill>
                  <a:schemeClr val="accent6"/>
                </a:solidFill>
                <a:latin typeface="Berlin Sans FB Demi" panose="020E0802020502020306" pitchFamily="34" charset="0"/>
              </a:rPr>
              <a:t>Discussion</a:t>
            </a:r>
          </a:p>
        </p:txBody>
      </p:sp>
      <p:sp>
        <p:nvSpPr>
          <p:cNvPr id="2" name="Rectangle 1">
            <a:extLst>
              <a:ext uri="{FF2B5EF4-FFF2-40B4-BE49-F238E27FC236}">
                <a16:creationId xmlns:a16="http://schemas.microsoft.com/office/drawing/2014/main" id="{19D78E88-2D5C-4AC7-8171-2BBB3FDA81D5}"/>
              </a:ext>
            </a:extLst>
          </p:cNvPr>
          <p:cNvSpPr>
            <a:spLocks noChangeArrowheads="1"/>
          </p:cNvSpPr>
          <p:nvPr/>
        </p:nvSpPr>
        <p:spPr bwMode="auto">
          <a:xfrm>
            <a:off x="216024" y="442352"/>
            <a:ext cx="3995935" cy="4258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indent="-342900" algn="just">
              <a:lnSpc>
                <a:spcPct val="150000"/>
              </a:lnSpc>
              <a:buFont typeface="+mj-lt"/>
              <a:buAutoNum type="arabicPeriod"/>
            </a:pPr>
            <a:r>
              <a:rPr lang="fr-CH" sz="1400" dirty="0">
                <a:latin typeface="Tw Cen MT" panose="020B0602020104020603" pitchFamily="34" charset="0"/>
              </a:rPr>
              <a:t>Qu'est-ce qu'un référentiel de compétences selon vous ? Pourquoi est-il important dans le cadre éducatif ?</a:t>
            </a:r>
          </a:p>
          <a:p>
            <a:pPr marL="342900" indent="-342900" algn="just">
              <a:lnSpc>
                <a:spcPct val="150000"/>
              </a:lnSpc>
              <a:buFont typeface="+mj-lt"/>
              <a:buAutoNum type="arabicPeriod"/>
            </a:pPr>
            <a:r>
              <a:rPr lang="fr-CH" sz="1400" dirty="0">
                <a:latin typeface="Tw Cen MT" panose="020B0602020104020603" pitchFamily="34" charset="0"/>
              </a:rPr>
              <a:t>Quels sont, selon vous, les éléments qui pourraient être communs entre un référentiel suisse (PER) et les besoins éducatifs du Tchad ?</a:t>
            </a:r>
          </a:p>
          <a:p>
            <a:pPr marL="342900" indent="-342900" algn="just">
              <a:lnSpc>
                <a:spcPct val="150000"/>
              </a:lnSpc>
              <a:buFont typeface="+mj-lt"/>
              <a:buAutoNum type="arabicPeriod"/>
            </a:pPr>
            <a:r>
              <a:rPr lang="fr-CH" sz="1400" dirty="0">
                <a:latin typeface="Tw Cen MT" panose="020B0602020104020603" pitchFamily="34" charset="0"/>
              </a:rPr>
              <a:t>Quels sont les défis spécifiques de l’éducation au Tchad qui pourraient influencer les compétences à privilégier ?</a:t>
            </a:r>
          </a:p>
          <a:p>
            <a:pPr marL="342900" indent="-342900" algn="just">
              <a:lnSpc>
                <a:spcPct val="150000"/>
              </a:lnSpc>
              <a:buFont typeface="+mj-lt"/>
              <a:buAutoNum type="arabicPeriod"/>
            </a:pPr>
            <a:r>
              <a:rPr lang="fr-CH" sz="1400" dirty="0">
                <a:latin typeface="Tw Cen MT" panose="020B0602020104020603" pitchFamily="34" charset="0"/>
              </a:rPr>
              <a:t>Comment pensez-vous que la technologie influence l’apprentissage aujourd’hui au Tchad ? Y a-t-il des compétences numériques que vous jugez essentielles ?</a:t>
            </a:r>
          </a:p>
        </p:txBody>
      </p:sp>
      <p:pic>
        <p:nvPicPr>
          <p:cNvPr id="7" name="Image 6">
            <a:extLst>
              <a:ext uri="{FF2B5EF4-FFF2-40B4-BE49-F238E27FC236}">
                <a16:creationId xmlns:a16="http://schemas.microsoft.com/office/drawing/2014/main" id="{34157819-634B-413B-9A68-6661E7B4C732}"/>
              </a:ext>
            </a:extLst>
          </p:cNvPr>
          <p:cNvPicPr>
            <a:picLocks noChangeAspect="1"/>
          </p:cNvPicPr>
          <p:nvPr/>
        </p:nvPicPr>
        <p:blipFill>
          <a:blip r:embed="rId3"/>
          <a:stretch>
            <a:fillRect/>
          </a:stretch>
        </p:blipFill>
        <p:spPr>
          <a:xfrm>
            <a:off x="4271497" y="1380325"/>
            <a:ext cx="4563405" cy="2787774"/>
          </a:xfrm>
          <a:prstGeom prst="rect">
            <a:avLst/>
          </a:prstGeom>
        </p:spPr>
      </p:pic>
      <p:sp>
        <p:nvSpPr>
          <p:cNvPr id="8" name="Rectangle 7">
            <a:extLst>
              <a:ext uri="{FF2B5EF4-FFF2-40B4-BE49-F238E27FC236}">
                <a16:creationId xmlns:a16="http://schemas.microsoft.com/office/drawing/2014/main" id="{90665D72-8A42-4FAF-A7F2-93F9259E9BFC}"/>
              </a:ext>
            </a:extLst>
          </p:cNvPr>
          <p:cNvSpPr/>
          <p:nvPr/>
        </p:nvSpPr>
        <p:spPr>
          <a:xfrm>
            <a:off x="2726921" y="4819784"/>
            <a:ext cx="3690157"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hlinkClick r:id="rId4"/>
              </a:rPr>
              <a:t>https://www.ciip.ch/files/2/Ref_Comp_Num_SO_2021.pdf</a:t>
            </a:r>
            <a:r>
              <a:rPr lang="fr-CH" sz="900" dirty="0">
                <a:latin typeface="Tw Cen MT" panose="020B0602020104020603" pitchFamily="34" charset="0"/>
                <a:ea typeface="Arial" panose="020B0604020202020204" pitchFamily="34" charset="0"/>
                <a:cs typeface="Arial" panose="020B0604020202020204" pitchFamily="34" charset="0"/>
              </a:rPr>
              <a:t> </a:t>
            </a:r>
          </a:p>
        </p:txBody>
      </p:sp>
      <p:sp>
        <p:nvSpPr>
          <p:cNvPr id="6" name="Rectangle 5">
            <a:extLst>
              <a:ext uri="{FF2B5EF4-FFF2-40B4-BE49-F238E27FC236}">
                <a16:creationId xmlns:a16="http://schemas.microsoft.com/office/drawing/2014/main" id="{D1F7BD2F-BA08-4C6C-818A-5F53AEBE3F5E}"/>
              </a:ext>
            </a:extLst>
          </p:cNvPr>
          <p:cNvSpPr/>
          <p:nvPr/>
        </p:nvSpPr>
        <p:spPr>
          <a:xfrm>
            <a:off x="4328347" y="4176190"/>
            <a:ext cx="4334910" cy="461665"/>
          </a:xfrm>
          <a:prstGeom prst="rect">
            <a:avLst/>
          </a:prstGeom>
        </p:spPr>
        <p:txBody>
          <a:bodyPr wrap="square">
            <a:spAutoFit/>
          </a:bodyPr>
          <a:lstStyle/>
          <a:p>
            <a:pPr algn="ctr"/>
            <a:r>
              <a:rPr lang="fr-CH" sz="1200" dirty="0">
                <a:latin typeface="Tw Cen MT" panose="020B0602020104020603" pitchFamily="34" charset="0"/>
              </a:rPr>
              <a:t>Référentiel de compétences pour la formation initiale et continue des enseignant.es dans le domaine de l'éducation numérique</a:t>
            </a:r>
          </a:p>
        </p:txBody>
      </p:sp>
    </p:spTree>
    <p:extLst>
      <p:ext uri="{BB962C8B-B14F-4D97-AF65-F5344CB8AC3E}">
        <p14:creationId xmlns:p14="http://schemas.microsoft.com/office/powerpoint/2010/main" val="3719557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2</a:t>
            </a:fld>
            <a:endParaRPr lang="fr-FR" dirty="0"/>
          </a:p>
        </p:txBody>
      </p:sp>
      <p:pic>
        <p:nvPicPr>
          <p:cNvPr id="4" name="Picture 2" descr="RÃ©sultat de recherche d'images pour &quot;logo tecfa&quot;"/>
          <p:cNvPicPr>
            <a:picLocks noChangeAspect="1" noChangeArrowheads="1"/>
          </p:cNvPicPr>
          <p:nvPr/>
        </p:nvPicPr>
        <p:blipFill>
          <a:blip r:embed="rId3"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2648644" y="208300"/>
            <a:ext cx="6038156"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FR" altLang="ko-KR" sz="2800" dirty="0">
                <a:solidFill>
                  <a:schemeClr val="accent6"/>
                </a:solidFill>
                <a:latin typeface="Berlin Sans FB Demi" panose="020E0802020502020306" pitchFamily="34" charset="0"/>
              </a:rPr>
              <a:t>Introduction</a:t>
            </a:r>
          </a:p>
        </p:txBody>
      </p:sp>
      <p:sp>
        <p:nvSpPr>
          <p:cNvPr id="13" name="Rectangle 12"/>
          <p:cNvSpPr/>
          <p:nvPr/>
        </p:nvSpPr>
        <p:spPr>
          <a:xfrm>
            <a:off x="1552922" y="1279700"/>
            <a:ext cx="6038156" cy="1576137"/>
          </a:xfrm>
          <a:prstGeom prst="rect">
            <a:avLst/>
          </a:prstGeom>
        </p:spPr>
        <p:txBody>
          <a:bodyPr wrap="square" numCol="1" spcCol="360000">
            <a:spAutoFit/>
          </a:bodyPr>
          <a:lstStyle/>
          <a:p>
            <a:pPr algn="just">
              <a:lnSpc>
                <a:spcPct val="150000"/>
              </a:lnSpc>
            </a:pPr>
            <a:r>
              <a:rPr lang="fr-CH" b="1" dirty="0">
                <a:latin typeface="Tw Cen MT" panose="020B0602020104020603" pitchFamily="34" charset="0"/>
                <a:ea typeface="Arial Unicode MS"/>
              </a:rPr>
              <a:t>Objectifs :</a:t>
            </a:r>
            <a:endParaRPr lang="fr-FR" altLang="fr-FR" dirty="0">
              <a:latin typeface="Arial" panose="020B0604020202020204" pitchFamily="34" charset="0"/>
            </a:endParaRPr>
          </a:p>
          <a:p>
            <a:pPr marL="742950" lvl="1" indent="-285750" algn="just" eaLnBrk="0" fontAlgn="base" hangingPunct="0">
              <a:lnSpc>
                <a:spcPct val="150000"/>
              </a:lnSpc>
              <a:spcBef>
                <a:spcPct val="0"/>
              </a:spcBef>
              <a:spcAft>
                <a:spcPct val="0"/>
              </a:spcAft>
              <a:buFont typeface="Arial" panose="020B0604020202020204" pitchFamily="34" charset="0"/>
              <a:buChar char="•"/>
            </a:pPr>
            <a:r>
              <a:rPr lang="fr-CH" altLang="fr-FR" sz="1600" dirty="0">
                <a:latin typeface="Tw Cen MT" panose="020B0602020104020603" pitchFamily="34" charset="0"/>
              </a:rPr>
              <a:t>Comprendre les méthodes pédagogiques associées à l’Approche par compétences (APC)</a:t>
            </a:r>
          </a:p>
          <a:p>
            <a:pPr marL="742950" lvl="1" indent="-285750" algn="just" eaLnBrk="0" fontAlgn="base" hangingPunct="0">
              <a:lnSpc>
                <a:spcPct val="150000"/>
              </a:lnSpc>
              <a:spcBef>
                <a:spcPct val="0"/>
              </a:spcBef>
              <a:spcAft>
                <a:spcPct val="0"/>
              </a:spcAft>
              <a:buFont typeface="Arial" panose="020B0604020202020204" pitchFamily="34" charset="0"/>
              <a:buChar char="•"/>
            </a:pPr>
            <a:r>
              <a:rPr lang="fr-CH" altLang="fr-FR" sz="1600" dirty="0">
                <a:latin typeface="Tw Cen MT" panose="020B0602020104020603" pitchFamily="34" charset="0"/>
              </a:rPr>
              <a:t>Explorer les avantages et les défis de cette approche </a:t>
            </a:r>
          </a:p>
        </p:txBody>
      </p:sp>
      <p:sp>
        <p:nvSpPr>
          <p:cNvPr id="11" name="Rectangle 10">
            <a:extLst>
              <a:ext uri="{FF2B5EF4-FFF2-40B4-BE49-F238E27FC236}">
                <a16:creationId xmlns:a16="http://schemas.microsoft.com/office/drawing/2014/main" id="{99D0972A-C6E3-4687-81E1-7FB5531761C5}"/>
              </a:ext>
            </a:extLst>
          </p:cNvPr>
          <p:cNvSpPr/>
          <p:nvPr/>
        </p:nvSpPr>
        <p:spPr>
          <a:xfrm>
            <a:off x="2518430" y="2926803"/>
            <a:ext cx="4107140" cy="750142"/>
          </a:xfrm>
          <a:prstGeom prst="rect">
            <a:avLst/>
          </a:prstGeom>
        </p:spPr>
        <p:txBody>
          <a:bodyPr wrap="square" numCol="1" spcCol="360000">
            <a:spAutoFit/>
          </a:bodyPr>
          <a:lstStyle/>
          <a:p>
            <a:pPr algn="just">
              <a:lnSpc>
                <a:spcPct val="150000"/>
              </a:lnSpc>
            </a:pPr>
            <a:r>
              <a:rPr lang="fr-CH" sz="1600" b="1" dirty="0">
                <a:latin typeface="Tw Cen MT" panose="020B0602020104020603" pitchFamily="34" charset="0"/>
                <a:ea typeface="Arial Unicode MS"/>
              </a:rPr>
              <a:t>Méthode :</a:t>
            </a:r>
            <a:endParaRPr lang="fr-CH" altLang="fr-FR" sz="1400" dirty="0">
              <a:latin typeface="Tw Cen MT" panose="020B0602020104020603" pitchFamily="34" charset="0"/>
            </a:endParaRPr>
          </a:p>
          <a:p>
            <a:pPr marL="285750" lvl="0" indent="-285750" algn="just" eaLnBrk="0" fontAlgn="base" hangingPunct="0">
              <a:lnSpc>
                <a:spcPct val="150000"/>
              </a:lnSpc>
              <a:spcBef>
                <a:spcPct val="0"/>
              </a:spcBef>
              <a:spcAft>
                <a:spcPct val="0"/>
              </a:spcAft>
              <a:buFont typeface="Arial" panose="020B0604020202020204" pitchFamily="34" charset="0"/>
              <a:buChar char="•"/>
            </a:pPr>
            <a:r>
              <a:rPr lang="fr-CH" altLang="fr-FR" sz="1400" dirty="0">
                <a:latin typeface="Tw Cen MT" panose="020B0602020104020603" pitchFamily="34" charset="0"/>
              </a:rPr>
              <a:t>Présentation interactive </a:t>
            </a:r>
          </a:p>
        </p:txBody>
      </p:sp>
    </p:spTree>
    <p:extLst>
      <p:ext uri="{BB962C8B-B14F-4D97-AF65-F5344CB8AC3E}">
        <p14:creationId xmlns:p14="http://schemas.microsoft.com/office/powerpoint/2010/main" val="2236357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anim calcmode="lin" valueType="num">
                                      <p:cBhvr>
                                        <p:cTn id="8" dur="1000" fill="hold"/>
                                        <p:tgtEl>
                                          <p:spTgt spid="13"/>
                                        </p:tgtEl>
                                        <p:attrNameLst>
                                          <p:attrName>ppt_x</p:attrName>
                                        </p:attrNameLst>
                                      </p:cBhvr>
                                      <p:tavLst>
                                        <p:tav tm="0">
                                          <p:val>
                                            <p:strVal val="#ppt_x"/>
                                          </p:val>
                                        </p:tav>
                                        <p:tav tm="100000">
                                          <p:val>
                                            <p:strVal val="#ppt_x"/>
                                          </p:val>
                                        </p:tav>
                                      </p:tavLst>
                                    </p:anim>
                                    <p:anim calcmode="lin" valueType="num">
                                      <p:cBhvr>
                                        <p:cTn id="9" dur="1000" fill="hold"/>
                                        <p:tgtEl>
                                          <p:spTgt spid="1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1000"/>
                                        <p:tgtEl>
                                          <p:spTgt spid="11"/>
                                        </p:tgtEl>
                                      </p:cBhvr>
                                    </p:animEffect>
                                    <p:anim calcmode="lin" valueType="num">
                                      <p:cBhvr>
                                        <p:cTn id="13" dur="1000" fill="hold"/>
                                        <p:tgtEl>
                                          <p:spTgt spid="11"/>
                                        </p:tgtEl>
                                        <p:attrNameLst>
                                          <p:attrName>ppt_x</p:attrName>
                                        </p:attrNameLst>
                                      </p:cBhvr>
                                      <p:tavLst>
                                        <p:tav tm="0">
                                          <p:val>
                                            <p:strVal val="#ppt_x"/>
                                          </p:val>
                                        </p:tav>
                                        <p:tav tm="100000">
                                          <p:val>
                                            <p:strVal val="#ppt_x"/>
                                          </p:val>
                                        </p:tav>
                                      </p:tavLst>
                                    </p:anim>
                                    <p:anim calcmode="lin" valueType="num">
                                      <p:cBhvr>
                                        <p:cTn id="1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20</a:t>
            </a:fld>
            <a:endParaRPr lang="fr-FR" dirty="0"/>
          </a:p>
        </p:txBody>
      </p:sp>
      <p:pic>
        <p:nvPicPr>
          <p:cNvPr id="4" name="Picture 2" descr="RÃ©sultat de recherche d'images pour &quot;logo tecfa&quot;"/>
          <p:cNvPicPr>
            <a:picLocks noChangeAspect="1" noChangeArrowheads="1"/>
          </p:cNvPicPr>
          <p:nvPr/>
        </p:nvPicPr>
        <p:blipFill>
          <a:blip r:embed="rId4"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2915816" y="208300"/>
            <a:ext cx="5770984"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CH" altLang="ko-KR" sz="2800" dirty="0">
                <a:solidFill>
                  <a:schemeClr val="accent6"/>
                </a:solidFill>
                <a:latin typeface="Berlin Sans FB Demi" panose="020E0802020502020306" pitchFamily="34" charset="0"/>
              </a:rPr>
              <a:t>Pour aller plus loin…</a:t>
            </a:r>
            <a:endParaRPr lang="fr-FR" altLang="ko-KR" sz="2800" dirty="0">
              <a:solidFill>
                <a:schemeClr val="accent6"/>
              </a:solidFill>
              <a:latin typeface="Berlin Sans FB Demi" panose="020E0802020502020306" pitchFamily="34" charset="0"/>
            </a:endParaRPr>
          </a:p>
        </p:txBody>
      </p:sp>
      <p:sp>
        <p:nvSpPr>
          <p:cNvPr id="5" name="Rectangle 4">
            <a:extLst>
              <a:ext uri="{FF2B5EF4-FFF2-40B4-BE49-F238E27FC236}">
                <a16:creationId xmlns:a16="http://schemas.microsoft.com/office/drawing/2014/main" id="{513E6165-445D-42C0-9031-6C114A29239C}"/>
              </a:ext>
            </a:extLst>
          </p:cNvPr>
          <p:cNvSpPr/>
          <p:nvPr/>
        </p:nvSpPr>
        <p:spPr>
          <a:xfrm>
            <a:off x="1331640" y="4351874"/>
            <a:ext cx="7272808" cy="375552"/>
          </a:xfrm>
          <a:prstGeom prst="rect">
            <a:avLst/>
          </a:prstGeom>
        </p:spPr>
        <p:txBody>
          <a:bodyPr wrap="square">
            <a:spAutoFit/>
          </a:bodyPr>
          <a:lstStyle/>
          <a:p>
            <a:pPr>
              <a:lnSpc>
                <a:spcPct val="107000"/>
              </a:lnSpc>
              <a:spcAft>
                <a:spcPts val="800"/>
              </a:spcAft>
            </a:pPr>
            <a:r>
              <a:rPr lang="fr-CH" u="sng" dirty="0">
                <a:solidFill>
                  <a:srgbClr val="0563C1"/>
                </a:solidFill>
                <a:latin typeface="Tw Cen MT" panose="020B0602020104020603" pitchFamily="34" charset="0"/>
                <a:ea typeface="Calibri" panose="020F0502020204030204" pitchFamily="34" charset="0"/>
                <a:cs typeface="Times New Roman" panose="02020603050405020304" pitchFamily="18" charset="0"/>
                <a:hlinkClick r:id="rId5"/>
              </a:rPr>
              <a:t>https://youtu.be/PR6N6-dJvzU?si=FvFAOT4N89cUyu6o</a:t>
            </a:r>
            <a:endParaRPr lang="fr-CH" dirty="0">
              <a:latin typeface="Tw Cen MT" panose="020B0602020104020603" pitchFamily="34" charset="0"/>
              <a:ea typeface="Calibri" panose="020F0502020204030204" pitchFamily="34" charset="0"/>
              <a:cs typeface="Times New Roman" panose="02020603050405020304" pitchFamily="18" charset="0"/>
            </a:endParaRPr>
          </a:p>
        </p:txBody>
      </p:sp>
      <p:pic>
        <p:nvPicPr>
          <p:cNvPr id="6" name="Média en ligne 5" title="Conférence Jacques TARDIF &amp;quot;L&amp;#39;approche par compétences : un changement de paradigme &amp;quot;">
            <a:hlinkClick r:id="" action="ppaction://media"/>
            <a:extLst>
              <a:ext uri="{FF2B5EF4-FFF2-40B4-BE49-F238E27FC236}">
                <a16:creationId xmlns:a16="http://schemas.microsoft.com/office/drawing/2014/main" id="{8598EB1F-3608-4DD9-8B10-E1E863D784DB}"/>
              </a:ext>
            </a:extLst>
          </p:cNvPr>
          <p:cNvPicPr>
            <a:picLocks noRot="1" noChangeAspect="1"/>
          </p:cNvPicPr>
          <p:nvPr>
            <a:videoFile r:link="rId1"/>
          </p:nvPr>
        </p:nvPicPr>
        <p:blipFill>
          <a:blip r:embed="rId6"/>
          <a:stretch>
            <a:fillRect/>
          </a:stretch>
        </p:blipFill>
        <p:spPr>
          <a:xfrm>
            <a:off x="1725265" y="857418"/>
            <a:ext cx="6048672" cy="3402378"/>
          </a:xfrm>
          <a:prstGeom prst="rect">
            <a:avLst/>
          </a:prstGeom>
        </p:spPr>
      </p:pic>
    </p:spTree>
    <p:extLst>
      <p:ext uri="{BB962C8B-B14F-4D97-AF65-F5344CB8AC3E}">
        <p14:creationId xmlns:p14="http://schemas.microsoft.com/office/powerpoint/2010/main" val="2552795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3</a:t>
            </a:fld>
            <a:endParaRPr lang="fr-FR" dirty="0"/>
          </a:p>
        </p:txBody>
      </p:sp>
      <p:pic>
        <p:nvPicPr>
          <p:cNvPr id="4" name="Picture 2" descr="RÃ©sultat de recherche d'images pour &quot;logo tecfa&quot;"/>
          <p:cNvPicPr>
            <a:picLocks noChangeAspect="1" noChangeArrowheads="1"/>
          </p:cNvPicPr>
          <p:nvPr/>
        </p:nvPicPr>
        <p:blipFill>
          <a:blip r:embed="rId3"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2915816" y="208300"/>
            <a:ext cx="5770984"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CH" altLang="ko-KR" sz="2800" dirty="0">
                <a:solidFill>
                  <a:schemeClr val="accent6"/>
                </a:solidFill>
                <a:latin typeface="Berlin Sans FB Demi" panose="020E0802020502020306" pitchFamily="34" charset="0"/>
              </a:rPr>
              <a:t>Origine de l'Approche par Compétences (APC)</a:t>
            </a:r>
            <a:endParaRPr lang="fr-FR" altLang="ko-KR" sz="2800" dirty="0">
              <a:solidFill>
                <a:schemeClr val="accent6"/>
              </a:solidFill>
              <a:latin typeface="Berlin Sans FB Demi" panose="020E0802020502020306" pitchFamily="34" charset="0"/>
            </a:endParaRPr>
          </a:p>
        </p:txBody>
      </p:sp>
      <p:sp>
        <p:nvSpPr>
          <p:cNvPr id="2" name="Rectangle 1">
            <a:extLst>
              <a:ext uri="{FF2B5EF4-FFF2-40B4-BE49-F238E27FC236}">
                <a16:creationId xmlns:a16="http://schemas.microsoft.com/office/drawing/2014/main" id="{739A3850-E94C-41E2-88AE-451B36DDC44F}"/>
              </a:ext>
            </a:extLst>
          </p:cNvPr>
          <p:cNvSpPr/>
          <p:nvPr/>
        </p:nvSpPr>
        <p:spPr>
          <a:xfrm>
            <a:off x="971600" y="1006655"/>
            <a:ext cx="7349988" cy="3750963"/>
          </a:xfrm>
          <a:prstGeom prst="rect">
            <a:avLst/>
          </a:prstGeom>
        </p:spPr>
        <p:txBody>
          <a:bodyPr wrap="square">
            <a:spAutoFit/>
          </a:bodyPr>
          <a:lstStyle/>
          <a:p>
            <a:pPr marL="342900" indent="-342900">
              <a:lnSpc>
                <a:spcPct val="150000"/>
              </a:lnSpc>
              <a:buAutoNum type="arabicPeriod"/>
            </a:pPr>
            <a:r>
              <a:rPr lang="fr-CH" sz="1600" b="1" dirty="0">
                <a:latin typeface="Tw Cen MT" panose="020B0602020104020603" pitchFamily="34" charset="0"/>
              </a:rPr>
              <a:t>Organisations et Mutations Socio-Économiques</a:t>
            </a:r>
          </a:p>
          <a:p>
            <a:pPr marL="742950" lvl="1" indent="-285750">
              <a:lnSpc>
                <a:spcPct val="150000"/>
              </a:lnSpc>
              <a:buFont typeface="Arial" panose="020B0604020202020204" pitchFamily="34" charset="0"/>
              <a:buChar char="•"/>
            </a:pPr>
            <a:r>
              <a:rPr lang="fr-CH" sz="1400" dirty="0">
                <a:latin typeface="Tw Cen MT" panose="020B0602020104020603" pitchFamily="34" charset="0"/>
              </a:rPr>
              <a:t>Au cours des dernières décennies, les organisations ont évolué, impactant les attentes vis-à-vis des qualifications.</a:t>
            </a:r>
          </a:p>
          <a:p>
            <a:pPr marL="742950" lvl="1" indent="-285750" algn="just">
              <a:lnSpc>
                <a:spcPct val="150000"/>
              </a:lnSpc>
              <a:buFont typeface="Arial" panose="020B0604020202020204" pitchFamily="34" charset="0"/>
              <a:buChar char="•"/>
            </a:pPr>
            <a:r>
              <a:rPr lang="fr-CH" sz="1400" dirty="0">
                <a:latin typeface="Tw Cen MT" panose="020B0602020104020603" pitchFamily="34" charset="0"/>
              </a:rPr>
              <a:t>Focus croissant sur la </a:t>
            </a:r>
            <a:r>
              <a:rPr lang="fr-CH" sz="1400" b="1" dirty="0">
                <a:latin typeface="Tw Cen MT" panose="020B0602020104020603" pitchFamily="34" charset="0"/>
              </a:rPr>
              <a:t>responsabilisation des employés </a:t>
            </a:r>
            <a:r>
              <a:rPr lang="fr-CH" sz="1400" dirty="0">
                <a:latin typeface="Tw Cen MT" panose="020B0602020104020603" pitchFamily="34" charset="0"/>
              </a:rPr>
              <a:t>pour développer, diversifier et améliorer leurs compétences afin d’accroître </a:t>
            </a:r>
            <a:r>
              <a:rPr lang="fr-CH" sz="1400" b="1" dirty="0">
                <a:latin typeface="Tw Cen MT" panose="020B0602020104020603" pitchFamily="34" charset="0"/>
              </a:rPr>
              <a:t>leur employabilité</a:t>
            </a:r>
            <a:r>
              <a:rPr lang="fr-CH" sz="1400" dirty="0">
                <a:latin typeface="Tw Cen MT" panose="020B0602020104020603" pitchFamily="34" charset="0"/>
              </a:rPr>
              <a:t>.</a:t>
            </a:r>
          </a:p>
          <a:p>
            <a:pPr marL="742950" lvl="1" indent="-285750" algn="just">
              <a:lnSpc>
                <a:spcPct val="150000"/>
              </a:lnSpc>
              <a:buFont typeface="Arial" panose="020B0604020202020204" pitchFamily="34" charset="0"/>
              <a:buChar char="•"/>
            </a:pPr>
            <a:r>
              <a:rPr lang="fr-CH" sz="1400" dirty="0">
                <a:latin typeface="Tw Cen MT" panose="020B0602020104020603" pitchFamily="34" charset="0"/>
              </a:rPr>
              <a:t>La compétence est devenue un levier stratégique pour anticiper les besoins du marché et s’adapter aux mutations socio-économiques.</a:t>
            </a:r>
          </a:p>
          <a:p>
            <a:pPr algn="just">
              <a:lnSpc>
                <a:spcPct val="150000"/>
              </a:lnSpc>
            </a:pPr>
            <a:r>
              <a:rPr lang="fr-CH" sz="1600" b="1" dirty="0">
                <a:latin typeface="Tw Cen MT" panose="020B0602020104020603" pitchFamily="34" charset="0"/>
                <a:ea typeface="Tahoma" panose="020B0604030504040204" pitchFamily="34" charset="0"/>
                <a:cs typeface="Tahoma" panose="020B0604030504040204" pitchFamily="34" charset="0"/>
              </a:rPr>
              <a:t>2. Naissance des dispositifs d'évaluation des compétences</a:t>
            </a:r>
            <a:endParaRPr lang="fr-CH" sz="1600" dirty="0">
              <a:latin typeface="Tw Cen MT" panose="020B0602020104020603" pitchFamily="34" charset="0"/>
              <a:ea typeface="Tahoma" panose="020B0604030504040204" pitchFamily="34" charset="0"/>
              <a:cs typeface="Tahoma" panose="020B0604030504040204" pitchFamily="34" charset="0"/>
            </a:endParaRPr>
          </a:p>
          <a:p>
            <a:pPr marL="742950" lvl="1" indent="-285750">
              <a:lnSpc>
                <a:spcPct val="150000"/>
              </a:lnSpc>
              <a:buFont typeface="Arial" panose="020B0604020202020204" pitchFamily="34" charset="0"/>
              <a:buChar char="•"/>
            </a:pPr>
            <a:r>
              <a:rPr lang="fr-CH" sz="1400" dirty="0">
                <a:latin typeface="Tw Cen MT" panose="020B0602020104020603" pitchFamily="34" charset="0"/>
                <a:ea typeface="Tahoma" panose="020B0604030504040204" pitchFamily="34" charset="0"/>
                <a:cs typeface="Tahoma" panose="020B0604030504040204" pitchFamily="34" charset="0"/>
              </a:rPr>
              <a:t>Mise en place de bilans de compétences (années 1990 en France)</a:t>
            </a:r>
          </a:p>
          <a:p>
            <a:pPr marL="742950" lvl="1" indent="-285750">
              <a:lnSpc>
                <a:spcPct val="150000"/>
              </a:lnSpc>
              <a:buFont typeface="Arial" panose="020B0604020202020204" pitchFamily="34" charset="0"/>
              <a:buChar char="•"/>
            </a:pPr>
            <a:r>
              <a:rPr lang="fr-CH" sz="1400" dirty="0">
                <a:latin typeface="Tw Cen MT" panose="020B0602020104020603" pitchFamily="34" charset="0"/>
                <a:ea typeface="Tahoma" panose="020B0604030504040204" pitchFamily="34" charset="0"/>
                <a:cs typeface="Tahoma" panose="020B0604030504040204" pitchFamily="34" charset="0"/>
              </a:rPr>
              <a:t>Développement de référentiels de compétences pour standardiser l’évaluation</a:t>
            </a:r>
          </a:p>
          <a:p>
            <a:pPr marL="742950" lvl="1" indent="-285750">
              <a:lnSpc>
                <a:spcPct val="150000"/>
              </a:lnSpc>
              <a:buFont typeface="Arial" panose="020B0604020202020204" pitchFamily="34" charset="0"/>
              <a:buChar char="•"/>
            </a:pPr>
            <a:r>
              <a:rPr lang="fr-CH" sz="1400" dirty="0">
                <a:latin typeface="Tw Cen MT" panose="020B0602020104020603" pitchFamily="34" charset="0"/>
                <a:ea typeface="Tahoma" panose="020B0604030504040204" pitchFamily="34" charset="0"/>
                <a:cs typeface="Tahoma" panose="020B0604030504040204" pitchFamily="34" charset="0"/>
              </a:rPr>
              <a:t>Résultat : Une culture de l’évaluation au sein des organisations</a:t>
            </a:r>
          </a:p>
        </p:txBody>
      </p:sp>
      <p:sp>
        <p:nvSpPr>
          <p:cNvPr id="11" name="Rectangle 10">
            <a:extLst>
              <a:ext uri="{FF2B5EF4-FFF2-40B4-BE49-F238E27FC236}">
                <a16:creationId xmlns:a16="http://schemas.microsoft.com/office/drawing/2014/main" id="{220449C8-6205-4758-A487-3E0904D44CCE}"/>
              </a:ext>
            </a:extLst>
          </p:cNvPr>
          <p:cNvSpPr/>
          <p:nvPr/>
        </p:nvSpPr>
        <p:spPr>
          <a:xfrm>
            <a:off x="719572" y="4897279"/>
            <a:ext cx="7704856" cy="246221"/>
          </a:xfrm>
          <a:prstGeom prst="rect">
            <a:avLst/>
          </a:prstGeom>
        </p:spPr>
        <p:txBody>
          <a:bodyPr wrap="square">
            <a:spAutoFit/>
          </a:bodyPr>
          <a:lstStyle/>
          <a:p>
            <a:r>
              <a:rPr lang="fr-CH" sz="1000" dirty="0" err="1">
                <a:latin typeface="Tw Cen MT" panose="020B0602020104020603" pitchFamily="34" charset="0"/>
              </a:rPr>
              <a:t>Coulet</a:t>
            </a:r>
            <a:r>
              <a:rPr lang="fr-CH" sz="1000" dirty="0">
                <a:latin typeface="Tw Cen MT" panose="020B0602020104020603" pitchFamily="34" charset="0"/>
              </a:rPr>
              <a:t>, J. C. (2011). La notion de compétence: un modèle pour décrire, évaluer et développer les compétences. </a:t>
            </a:r>
            <a:r>
              <a:rPr lang="fr-CH" sz="1000" i="1" dirty="0">
                <a:latin typeface="Tw Cen MT" panose="020B0602020104020603" pitchFamily="34" charset="0"/>
              </a:rPr>
              <a:t>Le travail humain</a:t>
            </a:r>
            <a:r>
              <a:rPr lang="fr-CH" sz="1000" dirty="0">
                <a:latin typeface="Tw Cen MT" panose="020B0602020104020603" pitchFamily="34" charset="0"/>
              </a:rPr>
              <a:t>, </a:t>
            </a:r>
            <a:r>
              <a:rPr lang="fr-CH" sz="1000" i="1" dirty="0">
                <a:latin typeface="Tw Cen MT" panose="020B0602020104020603" pitchFamily="34" charset="0"/>
              </a:rPr>
              <a:t>74</a:t>
            </a:r>
            <a:r>
              <a:rPr lang="fr-CH" sz="1000" dirty="0">
                <a:latin typeface="Tw Cen MT" panose="020B0602020104020603" pitchFamily="34" charset="0"/>
              </a:rPr>
              <a:t>(1), 1-30.</a:t>
            </a:r>
          </a:p>
        </p:txBody>
      </p:sp>
    </p:spTree>
    <p:extLst>
      <p:ext uri="{BB962C8B-B14F-4D97-AF65-F5344CB8AC3E}">
        <p14:creationId xmlns:p14="http://schemas.microsoft.com/office/powerpoint/2010/main" val="236668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4</a:t>
            </a:fld>
            <a:endParaRPr lang="fr-FR" dirty="0"/>
          </a:p>
        </p:txBody>
      </p:sp>
      <p:pic>
        <p:nvPicPr>
          <p:cNvPr id="4" name="Picture 2" descr="RÃ©sultat de recherche d'images pour &quot;logo tecfa&quot;"/>
          <p:cNvPicPr>
            <a:picLocks noChangeAspect="1" noChangeArrowheads="1"/>
          </p:cNvPicPr>
          <p:nvPr/>
        </p:nvPicPr>
        <p:blipFill>
          <a:blip r:embed="rId3"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2915816" y="208300"/>
            <a:ext cx="5770984"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CH" altLang="ko-KR" sz="2800" dirty="0">
                <a:solidFill>
                  <a:schemeClr val="accent6"/>
                </a:solidFill>
                <a:latin typeface="Berlin Sans FB Demi" panose="020E0802020502020306" pitchFamily="34" charset="0"/>
              </a:rPr>
              <a:t>Origine de l'Approche par Compétences (APC)</a:t>
            </a:r>
            <a:endParaRPr lang="fr-FR" altLang="ko-KR" sz="2800" dirty="0">
              <a:solidFill>
                <a:schemeClr val="accent6"/>
              </a:solidFill>
              <a:latin typeface="Berlin Sans FB Demi" panose="020E0802020502020306" pitchFamily="34" charset="0"/>
            </a:endParaRPr>
          </a:p>
        </p:txBody>
      </p:sp>
      <p:sp>
        <p:nvSpPr>
          <p:cNvPr id="2" name="Rectangle 1">
            <a:extLst>
              <a:ext uri="{FF2B5EF4-FFF2-40B4-BE49-F238E27FC236}">
                <a16:creationId xmlns:a16="http://schemas.microsoft.com/office/drawing/2014/main" id="{739A3850-E94C-41E2-88AE-451B36DDC44F}"/>
              </a:ext>
            </a:extLst>
          </p:cNvPr>
          <p:cNvSpPr/>
          <p:nvPr/>
        </p:nvSpPr>
        <p:spPr>
          <a:xfrm>
            <a:off x="1223628" y="1001343"/>
            <a:ext cx="6696744" cy="3473964"/>
          </a:xfrm>
          <a:prstGeom prst="rect">
            <a:avLst/>
          </a:prstGeom>
        </p:spPr>
        <p:txBody>
          <a:bodyPr wrap="square">
            <a:spAutoFit/>
          </a:bodyPr>
          <a:lstStyle/>
          <a:p>
            <a:pPr>
              <a:lnSpc>
                <a:spcPct val="150000"/>
              </a:lnSpc>
            </a:pPr>
            <a:r>
              <a:rPr lang="fr-CH" sz="1600" b="1" dirty="0">
                <a:latin typeface="Tw Cen MT" panose="020B0602020104020603" pitchFamily="34" charset="0"/>
              </a:rPr>
              <a:t>3. Transformation de l'Éducation et de la Formation</a:t>
            </a:r>
          </a:p>
          <a:p>
            <a:pPr lvl="1">
              <a:lnSpc>
                <a:spcPct val="150000"/>
              </a:lnSpc>
            </a:pPr>
            <a:r>
              <a:rPr lang="fr-CH" sz="1600" i="1" dirty="0">
                <a:latin typeface="Tw Cen MT" panose="020B0602020104020603" pitchFamily="34" charset="0"/>
              </a:rPr>
              <a:t>Vers une formation orientée compétences</a:t>
            </a:r>
          </a:p>
          <a:p>
            <a:pPr marL="742950" lvl="1" indent="-285750">
              <a:lnSpc>
                <a:spcPct val="150000"/>
              </a:lnSpc>
              <a:buFont typeface="Arial" panose="020B0604020202020204" pitchFamily="34" charset="0"/>
              <a:buChar char="•"/>
            </a:pPr>
            <a:r>
              <a:rPr lang="fr-CH" sz="1400" dirty="0">
                <a:latin typeface="Tw Cen MT" panose="020B0602020104020603" pitchFamily="34" charset="0"/>
              </a:rPr>
              <a:t>Intégration des compétences dans les objectifs pédagogiques</a:t>
            </a:r>
          </a:p>
          <a:p>
            <a:pPr marL="742950" lvl="1" indent="-285750">
              <a:lnSpc>
                <a:spcPct val="150000"/>
              </a:lnSpc>
              <a:buFont typeface="Arial" panose="020B0604020202020204" pitchFamily="34" charset="0"/>
              <a:buChar char="•"/>
            </a:pPr>
            <a:r>
              <a:rPr lang="fr-CH" sz="1400" dirty="0">
                <a:latin typeface="Tw Cen MT" panose="020B0602020104020603" pitchFamily="34" charset="0"/>
              </a:rPr>
              <a:t>Programmes éducatifs alignés sur les exigences du marché du travail</a:t>
            </a:r>
          </a:p>
          <a:p>
            <a:pPr marL="742950" lvl="1" indent="-285750">
              <a:lnSpc>
                <a:spcPct val="150000"/>
              </a:lnSpc>
              <a:buFont typeface="Arial" panose="020B0604020202020204" pitchFamily="34" charset="0"/>
              <a:buChar char="•"/>
            </a:pPr>
            <a:r>
              <a:rPr lang="fr-CH" sz="1400" dirty="0">
                <a:latin typeface="Tw Cen MT" panose="020B0602020104020603" pitchFamily="34" charset="0"/>
              </a:rPr>
              <a:t>Priorité aux compétences pratiques et transversales</a:t>
            </a:r>
          </a:p>
          <a:p>
            <a:pPr>
              <a:lnSpc>
                <a:spcPct val="150000"/>
              </a:lnSpc>
            </a:pPr>
            <a:r>
              <a:rPr lang="fr-CH" sz="1600" b="1" dirty="0">
                <a:latin typeface="Tw Cen MT" panose="020B0602020104020603" pitchFamily="34" charset="0"/>
              </a:rPr>
              <a:t>4. Reconnaissance des Compétences Informelles</a:t>
            </a:r>
          </a:p>
          <a:p>
            <a:pPr lvl="1">
              <a:lnSpc>
                <a:spcPct val="150000"/>
              </a:lnSpc>
            </a:pPr>
            <a:r>
              <a:rPr lang="fr-CH" sz="1600" i="1" dirty="0">
                <a:latin typeface="Tw Cen MT" panose="020B0602020104020603" pitchFamily="34" charset="0"/>
              </a:rPr>
              <a:t>Valorisation de l’expérience</a:t>
            </a:r>
          </a:p>
          <a:p>
            <a:pPr marL="742950" lvl="1" indent="-285750">
              <a:lnSpc>
                <a:spcPct val="150000"/>
              </a:lnSpc>
              <a:buFont typeface="Arial" panose="020B0604020202020204" pitchFamily="34" charset="0"/>
              <a:buChar char="•"/>
            </a:pPr>
            <a:r>
              <a:rPr lang="fr-CH" sz="1400" dirty="0">
                <a:latin typeface="Tw Cen MT" panose="020B0602020104020603" pitchFamily="34" charset="0"/>
              </a:rPr>
              <a:t>Introduction de la VAE : Validation des Acquis de l’Expérience</a:t>
            </a:r>
          </a:p>
          <a:p>
            <a:pPr marL="742950" lvl="1" indent="-285750">
              <a:lnSpc>
                <a:spcPct val="150000"/>
              </a:lnSpc>
              <a:buFont typeface="Arial" panose="020B0604020202020204" pitchFamily="34" charset="0"/>
              <a:buChar char="•"/>
            </a:pPr>
            <a:r>
              <a:rPr lang="fr-CH" sz="1400" dirty="0">
                <a:latin typeface="Tw Cen MT" panose="020B0602020104020603" pitchFamily="34" charset="0"/>
              </a:rPr>
              <a:t>Prise en compte des compétences formelles et informelles</a:t>
            </a:r>
          </a:p>
          <a:p>
            <a:pPr marL="742950" lvl="1" indent="-285750">
              <a:lnSpc>
                <a:spcPct val="150000"/>
              </a:lnSpc>
              <a:buFont typeface="Arial" panose="020B0604020202020204" pitchFamily="34" charset="0"/>
              <a:buChar char="•"/>
            </a:pPr>
            <a:r>
              <a:rPr lang="fr-CH" sz="1400" dirty="0">
                <a:latin typeface="Tw Cen MT" panose="020B0602020104020603" pitchFamily="34" charset="0"/>
              </a:rPr>
              <a:t>Objectif : Encourager une vision complète des compétences au-delà des diplômes</a:t>
            </a:r>
          </a:p>
        </p:txBody>
      </p:sp>
      <p:sp>
        <p:nvSpPr>
          <p:cNvPr id="7" name="Rectangle 6">
            <a:extLst>
              <a:ext uri="{FF2B5EF4-FFF2-40B4-BE49-F238E27FC236}">
                <a16:creationId xmlns:a16="http://schemas.microsoft.com/office/drawing/2014/main" id="{483DDFD1-D725-49A5-9EFD-6D85BD0C590C}"/>
              </a:ext>
            </a:extLst>
          </p:cNvPr>
          <p:cNvSpPr/>
          <p:nvPr/>
        </p:nvSpPr>
        <p:spPr>
          <a:xfrm>
            <a:off x="719572" y="4897279"/>
            <a:ext cx="7704856" cy="246221"/>
          </a:xfrm>
          <a:prstGeom prst="rect">
            <a:avLst/>
          </a:prstGeom>
        </p:spPr>
        <p:txBody>
          <a:bodyPr wrap="square">
            <a:spAutoFit/>
          </a:bodyPr>
          <a:lstStyle/>
          <a:p>
            <a:r>
              <a:rPr lang="fr-CH" sz="1000" dirty="0" err="1">
                <a:latin typeface="Tw Cen MT" panose="020B0602020104020603" pitchFamily="34" charset="0"/>
              </a:rPr>
              <a:t>Coulet</a:t>
            </a:r>
            <a:r>
              <a:rPr lang="fr-CH" sz="1000" dirty="0">
                <a:latin typeface="Tw Cen MT" panose="020B0602020104020603" pitchFamily="34" charset="0"/>
              </a:rPr>
              <a:t>, J. C. (2011). La notion de compétence: un modèle pour décrire, évaluer et développer les compétences. </a:t>
            </a:r>
            <a:r>
              <a:rPr lang="fr-CH" sz="1000" i="1" dirty="0">
                <a:latin typeface="Tw Cen MT" panose="020B0602020104020603" pitchFamily="34" charset="0"/>
              </a:rPr>
              <a:t>Le travail humain</a:t>
            </a:r>
            <a:r>
              <a:rPr lang="fr-CH" sz="1000" dirty="0">
                <a:latin typeface="Tw Cen MT" panose="020B0602020104020603" pitchFamily="34" charset="0"/>
              </a:rPr>
              <a:t>, </a:t>
            </a:r>
            <a:r>
              <a:rPr lang="fr-CH" sz="1000" i="1" dirty="0">
                <a:latin typeface="Tw Cen MT" panose="020B0602020104020603" pitchFamily="34" charset="0"/>
              </a:rPr>
              <a:t>74</a:t>
            </a:r>
            <a:r>
              <a:rPr lang="fr-CH" sz="1000" dirty="0">
                <a:latin typeface="Tw Cen MT" panose="020B0602020104020603" pitchFamily="34" charset="0"/>
              </a:rPr>
              <a:t>(1), 1-30.</a:t>
            </a:r>
          </a:p>
        </p:txBody>
      </p:sp>
    </p:spTree>
    <p:extLst>
      <p:ext uri="{BB962C8B-B14F-4D97-AF65-F5344CB8AC3E}">
        <p14:creationId xmlns:p14="http://schemas.microsoft.com/office/powerpoint/2010/main" val="2522423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5</a:t>
            </a:fld>
            <a:endParaRPr lang="fr-FR" dirty="0"/>
          </a:p>
        </p:txBody>
      </p:sp>
      <p:pic>
        <p:nvPicPr>
          <p:cNvPr id="4" name="Picture 2" descr="RÃ©sultat de recherche d'images pour &quot;logo tecfa&quot;"/>
          <p:cNvPicPr>
            <a:picLocks noChangeAspect="1" noChangeArrowheads="1"/>
          </p:cNvPicPr>
          <p:nvPr/>
        </p:nvPicPr>
        <p:blipFill>
          <a:blip r:embed="rId3"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2915816" y="208300"/>
            <a:ext cx="5770984"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CH" altLang="ko-KR" sz="2800" dirty="0">
                <a:solidFill>
                  <a:schemeClr val="accent6"/>
                </a:solidFill>
                <a:latin typeface="Berlin Sans FB Demi" panose="020E0802020502020306" pitchFamily="34" charset="0"/>
              </a:rPr>
              <a:t>Définition de l'Approche par Compétences (APC)</a:t>
            </a:r>
            <a:endParaRPr lang="fr-FR" altLang="ko-KR" sz="2800" dirty="0">
              <a:solidFill>
                <a:schemeClr val="accent6"/>
              </a:solidFill>
              <a:latin typeface="Berlin Sans FB Demi" panose="020E0802020502020306" pitchFamily="34" charset="0"/>
            </a:endParaRPr>
          </a:p>
        </p:txBody>
      </p:sp>
      <p:sp>
        <p:nvSpPr>
          <p:cNvPr id="2" name="Rectangle 1">
            <a:extLst>
              <a:ext uri="{FF2B5EF4-FFF2-40B4-BE49-F238E27FC236}">
                <a16:creationId xmlns:a16="http://schemas.microsoft.com/office/drawing/2014/main" id="{739A3850-E94C-41E2-88AE-451B36DDC44F}"/>
              </a:ext>
            </a:extLst>
          </p:cNvPr>
          <p:cNvSpPr/>
          <p:nvPr/>
        </p:nvSpPr>
        <p:spPr>
          <a:xfrm>
            <a:off x="1018092" y="1117594"/>
            <a:ext cx="7444684" cy="2314801"/>
          </a:xfrm>
          <a:prstGeom prst="rect">
            <a:avLst/>
          </a:prstGeom>
        </p:spPr>
        <p:txBody>
          <a:bodyPr wrap="square">
            <a:spAutoFit/>
          </a:bodyPr>
          <a:lstStyle/>
          <a:p>
            <a:pPr>
              <a:lnSpc>
                <a:spcPct val="150000"/>
              </a:lnSpc>
            </a:pPr>
            <a:r>
              <a:rPr lang="fr-CH" b="1" dirty="0">
                <a:latin typeface="Berlin Sans FB" panose="020E0602020502020306" pitchFamily="34" charset="0"/>
              </a:rPr>
              <a:t>Qu'est-ce que l'APC ?</a:t>
            </a:r>
          </a:p>
          <a:p>
            <a:pPr marL="742950" lvl="1" indent="-285750" algn="just">
              <a:lnSpc>
                <a:spcPct val="150000"/>
              </a:lnSpc>
              <a:buFont typeface="Arial" panose="020B0604020202020204" pitchFamily="34" charset="0"/>
              <a:buChar char="•"/>
            </a:pPr>
            <a:r>
              <a:rPr lang="fr-CH" sz="1600" dirty="0">
                <a:latin typeface="Tw Cen MT" panose="020B0602020104020603" pitchFamily="34" charset="0"/>
              </a:rPr>
              <a:t>Une approche centrée sur le </a:t>
            </a:r>
            <a:r>
              <a:rPr lang="fr-CH" sz="1600" b="1" dirty="0">
                <a:latin typeface="Tw Cen MT" panose="020B0602020104020603" pitchFamily="34" charset="0"/>
              </a:rPr>
              <a:t>développement de compétences spécifiques</a:t>
            </a:r>
            <a:r>
              <a:rPr lang="fr-CH" sz="1600" dirty="0">
                <a:latin typeface="Tw Cen MT" panose="020B0602020104020603" pitchFamily="34" charset="0"/>
              </a:rPr>
              <a:t> chez les apprenants</a:t>
            </a:r>
          </a:p>
          <a:p>
            <a:pPr marL="742950" lvl="1" indent="-285750" algn="just">
              <a:lnSpc>
                <a:spcPct val="150000"/>
              </a:lnSpc>
              <a:buFont typeface="Arial" panose="020B0604020202020204" pitchFamily="34" charset="0"/>
              <a:buChar char="•"/>
            </a:pPr>
            <a:r>
              <a:rPr lang="fr-CH" sz="1600" dirty="0">
                <a:latin typeface="Tw Cen MT" panose="020B0602020104020603" pitchFamily="34" charset="0"/>
              </a:rPr>
              <a:t>Former des </a:t>
            </a:r>
            <a:r>
              <a:rPr lang="fr-CH" sz="1600" b="1" dirty="0">
                <a:latin typeface="Tw Cen MT" panose="020B0602020104020603" pitchFamily="34" charset="0"/>
              </a:rPr>
              <a:t>praticiens réflexifs</a:t>
            </a:r>
            <a:r>
              <a:rPr lang="fr-CH" sz="1600" dirty="0">
                <a:latin typeface="Tw Cen MT" panose="020B0602020104020603" pitchFamily="34" charset="0"/>
              </a:rPr>
              <a:t> capables d’ajuster leur pratique en fonction des besoins des élèves</a:t>
            </a:r>
          </a:p>
          <a:p>
            <a:pPr marL="742950" lvl="1" indent="-285750" algn="just">
              <a:lnSpc>
                <a:spcPct val="150000"/>
              </a:lnSpc>
              <a:buFont typeface="Arial" panose="020B0604020202020204" pitchFamily="34" charset="0"/>
              <a:buChar char="•"/>
            </a:pPr>
            <a:r>
              <a:rPr lang="fr-CH" sz="1600" dirty="0">
                <a:latin typeface="Tw Cen MT" panose="020B0602020104020603" pitchFamily="34" charset="0"/>
              </a:rPr>
              <a:t>Une pédagogie </a:t>
            </a:r>
            <a:r>
              <a:rPr lang="fr-CH" sz="1600" b="1" dirty="0">
                <a:latin typeface="Tw Cen MT" panose="020B0602020104020603" pitchFamily="34" charset="0"/>
              </a:rPr>
              <a:t>active et constructiviste</a:t>
            </a:r>
          </a:p>
        </p:txBody>
      </p:sp>
      <p:sp>
        <p:nvSpPr>
          <p:cNvPr id="11" name="Rectangle 10">
            <a:extLst>
              <a:ext uri="{FF2B5EF4-FFF2-40B4-BE49-F238E27FC236}">
                <a16:creationId xmlns:a16="http://schemas.microsoft.com/office/drawing/2014/main" id="{674B5375-F12D-4CD0-9A5F-512832F55DF4}"/>
              </a:ext>
            </a:extLst>
          </p:cNvPr>
          <p:cNvSpPr/>
          <p:nvPr/>
        </p:nvSpPr>
        <p:spPr>
          <a:xfrm>
            <a:off x="216024" y="4141488"/>
            <a:ext cx="8507288"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(2000). L’approche par compétences, une réponse à l’échec scolaire ? </a:t>
            </a:r>
            <a:r>
              <a:rPr lang="fr-CH" sz="900" i="1" dirty="0">
                <a:latin typeface="Tw Cen MT" panose="020B0602020104020603" pitchFamily="34" charset="0"/>
                <a:ea typeface="Arial" panose="020B0604020202020204" pitchFamily="34" charset="0"/>
                <a:cs typeface="Arial" panose="020B0604020202020204" pitchFamily="34" charset="0"/>
              </a:rPr>
              <a:t>AQPC Réussir au collégial. Actes du Colloque de l'association de pédagogie collégiale, </a:t>
            </a:r>
            <a:r>
              <a:rPr lang="fr-CH" sz="900" dirty="0">
                <a:latin typeface="Tw Cen MT" panose="020B0602020104020603" pitchFamily="34" charset="0"/>
                <a:ea typeface="Arial" panose="020B0604020202020204" pitchFamily="34" charset="0"/>
                <a:cs typeface="Arial" panose="020B0604020202020204" pitchFamily="34" charset="0"/>
              </a:rPr>
              <a:t>Montréal.</a:t>
            </a:r>
          </a:p>
        </p:txBody>
      </p:sp>
      <p:sp>
        <p:nvSpPr>
          <p:cNvPr id="12" name="Rectangle 11">
            <a:extLst>
              <a:ext uri="{FF2B5EF4-FFF2-40B4-BE49-F238E27FC236}">
                <a16:creationId xmlns:a16="http://schemas.microsoft.com/office/drawing/2014/main" id="{7AF113BC-1873-468D-A262-BD51B028A225}"/>
              </a:ext>
            </a:extLst>
          </p:cNvPr>
          <p:cNvSpPr/>
          <p:nvPr/>
        </p:nvSpPr>
        <p:spPr>
          <a:xfrm>
            <a:off x="737646" y="4538559"/>
            <a:ext cx="7668708"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(1995). Des savoirs aux compétences : les incidences sur le métier d’enseignant et sur le métier d’élève. </a:t>
            </a:r>
            <a:r>
              <a:rPr lang="fr-CH" sz="900" i="1" dirty="0">
                <a:latin typeface="Tw Cen MT" panose="020B0602020104020603" pitchFamily="34" charset="0"/>
                <a:ea typeface="Arial" panose="020B0604020202020204" pitchFamily="34" charset="0"/>
                <a:cs typeface="Arial" panose="020B0604020202020204" pitchFamily="34" charset="0"/>
              </a:rPr>
              <a:t>Pédagogie collégiale (Québec), 9 </a:t>
            </a:r>
            <a:r>
              <a:rPr lang="fr-CH" sz="900" dirty="0">
                <a:latin typeface="Tw Cen MT" panose="020B0602020104020603" pitchFamily="34" charset="0"/>
                <a:ea typeface="Arial" panose="020B0604020202020204" pitchFamily="34" charset="0"/>
                <a:cs typeface="Arial" panose="020B0604020202020204" pitchFamily="34" charset="0"/>
              </a:rPr>
              <a:t>(2),  6-10.</a:t>
            </a:r>
          </a:p>
        </p:txBody>
      </p:sp>
      <p:sp>
        <p:nvSpPr>
          <p:cNvPr id="13" name="Rectangle 12">
            <a:extLst>
              <a:ext uri="{FF2B5EF4-FFF2-40B4-BE49-F238E27FC236}">
                <a16:creationId xmlns:a16="http://schemas.microsoft.com/office/drawing/2014/main" id="{1E28C79C-3F51-4A6D-A8FA-D3F32B5CB961}"/>
              </a:ext>
            </a:extLst>
          </p:cNvPr>
          <p:cNvSpPr/>
          <p:nvPr/>
        </p:nvSpPr>
        <p:spPr>
          <a:xfrm>
            <a:off x="1763688" y="3912784"/>
            <a:ext cx="5186328" cy="230832"/>
          </a:xfrm>
          <a:prstGeom prst="rect">
            <a:avLst/>
          </a:prstGeom>
        </p:spPr>
        <p:txBody>
          <a:bodyPr wrap="square">
            <a:spAutoFit/>
          </a:bodyPr>
          <a:lstStyle/>
          <a:p>
            <a:r>
              <a:rPr lang="fr-CH" sz="900" dirty="0">
                <a:latin typeface="Tw Cen MT" panose="020B0602020104020603" pitchFamily="34" charset="0"/>
                <a:hlinkClick r:id="rId4"/>
              </a:rPr>
              <a:t>https://www.hes-so.ch/la-hes-so/soutien-a-lenseignement/conseil-pedagogique/approche-par-competence</a:t>
            </a:r>
            <a:r>
              <a:rPr lang="fr-CH" sz="900" dirty="0">
                <a:latin typeface="Tw Cen MT" panose="020B0602020104020603" pitchFamily="34" charset="0"/>
              </a:rPr>
              <a:t> </a:t>
            </a:r>
          </a:p>
        </p:txBody>
      </p:sp>
      <p:sp>
        <p:nvSpPr>
          <p:cNvPr id="14" name="Rectangle 13">
            <a:extLst>
              <a:ext uri="{FF2B5EF4-FFF2-40B4-BE49-F238E27FC236}">
                <a16:creationId xmlns:a16="http://schemas.microsoft.com/office/drawing/2014/main" id="{D29F220C-A17D-450B-8DDD-000F73F77D4F}"/>
              </a:ext>
            </a:extLst>
          </p:cNvPr>
          <p:cNvSpPr/>
          <p:nvPr/>
        </p:nvSpPr>
        <p:spPr>
          <a:xfrm>
            <a:off x="611560" y="4338959"/>
            <a:ext cx="7851216" cy="230832"/>
          </a:xfrm>
          <a:prstGeom prst="rect">
            <a:avLst/>
          </a:prstGeom>
        </p:spPr>
        <p:txBody>
          <a:bodyPr wrap="square">
            <a:spAutoFit/>
          </a:bodyPr>
          <a:lstStyle/>
          <a:p>
            <a:r>
              <a:rPr lang="fr-CH" sz="900" dirty="0">
                <a:latin typeface="Tw Cen MT" panose="020B0602020104020603" pitchFamily="34" charset="0"/>
                <a:hlinkClick r:id="rId5"/>
              </a:rPr>
              <a:t>https://cpu.umontreal.ca/enseignement-apprentissage/organisation-programme/approche-par-competences/#qu-est-ce-que-l-approche-par-competences</a:t>
            </a:r>
            <a:r>
              <a:rPr lang="fr-CH" sz="900" dirty="0">
                <a:latin typeface="Tw Cen MT" panose="020B0602020104020603" pitchFamily="34" charset="0"/>
              </a:rPr>
              <a:t> </a:t>
            </a:r>
          </a:p>
        </p:txBody>
      </p:sp>
      <p:sp>
        <p:nvSpPr>
          <p:cNvPr id="5" name="Rectangle 4">
            <a:extLst>
              <a:ext uri="{FF2B5EF4-FFF2-40B4-BE49-F238E27FC236}">
                <a16:creationId xmlns:a16="http://schemas.microsoft.com/office/drawing/2014/main" id="{B069686F-630E-FCF6-A92D-22EAEB9769ED}"/>
              </a:ext>
            </a:extLst>
          </p:cNvPr>
          <p:cNvSpPr/>
          <p:nvPr/>
        </p:nvSpPr>
        <p:spPr>
          <a:xfrm>
            <a:off x="737646" y="4726488"/>
            <a:ext cx="7668708" cy="3693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hlinkClick r:id="rId6"/>
              </a:rPr>
              <a:t>https://cpu.umontreal.ca/fileadmin/cpu/documents/enseignement-apprentissage/organisation-programme/approche-par-competences/Niveaux_de_d%C3%A9veloppement-_Ped_1__1_.pdf</a:t>
            </a:r>
            <a:r>
              <a:rPr lang="fr-CH" sz="900" dirty="0">
                <a:latin typeface="Tw Cen MT" panose="020B0602020104020603" pitchFamily="34" charset="0"/>
                <a:ea typeface="Arial" panose="020B0604020202020204" pitchFamily="34" charset="0"/>
                <a:cs typeface="Arial" panose="020B0604020202020204" pitchFamily="34" charset="0"/>
              </a:rPr>
              <a:t> </a:t>
            </a:r>
          </a:p>
        </p:txBody>
      </p:sp>
      <p:sp>
        <p:nvSpPr>
          <p:cNvPr id="7" name="ZoneTexte 6">
            <a:extLst>
              <a:ext uri="{FF2B5EF4-FFF2-40B4-BE49-F238E27FC236}">
                <a16:creationId xmlns:a16="http://schemas.microsoft.com/office/drawing/2014/main" id="{3DFF9C12-44C3-AFE9-D0DB-54210112632B}"/>
              </a:ext>
            </a:extLst>
          </p:cNvPr>
          <p:cNvSpPr txBox="1"/>
          <p:nvPr/>
        </p:nvSpPr>
        <p:spPr>
          <a:xfrm>
            <a:off x="1012350" y="3448983"/>
            <a:ext cx="4572000" cy="457305"/>
          </a:xfrm>
          <a:prstGeom prst="rect">
            <a:avLst/>
          </a:prstGeom>
          <a:noFill/>
        </p:spPr>
        <p:txBody>
          <a:bodyPr wrap="square">
            <a:spAutoFit/>
          </a:bodyPr>
          <a:lstStyle/>
          <a:p>
            <a:pPr>
              <a:lnSpc>
                <a:spcPct val="150000"/>
              </a:lnSpc>
            </a:pPr>
            <a:r>
              <a:rPr lang="fr-CH" b="1" dirty="0">
                <a:latin typeface="Berlin Sans FB" panose="020E0602020502020306" pitchFamily="34" charset="0"/>
              </a:rPr>
              <a:t>Lien vers quelques ressources:</a:t>
            </a:r>
          </a:p>
        </p:txBody>
      </p:sp>
    </p:spTree>
    <p:extLst>
      <p:ext uri="{BB962C8B-B14F-4D97-AF65-F5344CB8AC3E}">
        <p14:creationId xmlns:p14="http://schemas.microsoft.com/office/powerpoint/2010/main" val="3149801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a:xfrm>
            <a:off x="7380312" y="4767262"/>
            <a:ext cx="1306488" cy="324767"/>
          </a:xfrm>
        </p:spPr>
        <p:txBody>
          <a:bodyPr/>
          <a:lstStyle/>
          <a:p>
            <a:pPr algn="r"/>
            <a:fld id="{2038AEF9-613E-4F50-AB3F-BF720E27A659}" type="slidenum">
              <a:rPr lang="fr-FR" smtClean="0"/>
              <a:pPr algn="r"/>
              <a:t>6</a:t>
            </a:fld>
            <a:endParaRPr lang="fr-FR" dirty="0"/>
          </a:p>
        </p:txBody>
      </p:sp>
      <p:pic>
        <p:nvPicPr>
          <p:cNvPr id="4" name="Picture 2" descr="RÃ©sultat de recherche d'images pour &quot;logo tecfa&quot;"/>
          <p:cNvPicPr>
            <a:picLocks noChangeAspect="1" noChangeArrowheads="1"/>
          </p:cNvPicPr>
          <p:nvPr/>
        </p:nvPicPr>
        <p:blipFill>
          <a:blip r:embed="rId3"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2915816" y="208300"/>
            <a:ext cx="5770984"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CH" altLang="ko-KR" sz="2800" dirty="0">
                <a:solidFill>
                  <a:schemeClr val="accent6"/>
                </a:solidFill>
                <a:latin typeface="Berlin Sans FB Demi" panose="020E0802020502020306" pitchFamily="34" charset="0"/>
              </a:rPr>
              <a:t>Définition de l'Approche par Compétences (APC)</a:t>
            </a:r>
            <a:endParaRPr lang="fr-FR" altLang="ko-KR" sz="2800" dirty="0">
              <a:solidFill>
                <a:schemeClr val="accent6"/>
              </a:solidFill>
              <a:latin typeface="Berlin Sans FB Demi" panose="020E0802020502020306" pitchFamily="34" charset="0"/>
            </a:endParaRPr>
          </a:p>
        </p:txBody>
      </p:sp>
      <p:sp>
        <p:nvSpPr>
          <p:cNvPr id="9" name="Rectangle 8">
            <a:extLst>
              <a:ext uri="{FF2B5EF4-FFF2-40B4-BE49-F238E27FC236}">
                <a16:creationId xmlns:a16="http://schemas.microsoft.com/office/drawing/2014/main" id="{ACCC8A5E-B681-498E-A15E-546D07B464F2}"/>
              </a:ext>
            </a:extLst>
          </p:cNvPr>
          <p:cNvSpPr/>
          <p:nvPr/>
        </p:nvSpPr>
        <p:spPr>
          <a:xfrm>
            <a:off x="1930949" y="4893244"/>
            <a:ext cx="5282100" cy="239315"/>
          </a:xfrm>
          <a:prstGeom prst="rect">
            <a:avLst/>
          </a:prstGeom>
        </p:spPr>
        <p:txBody>
          <a:bodyPr wrap="square">
            <a:spAutoFit/>
          </a:bodyPr>
          <a:lstStyle/>
          <a:p>
            <a:pPr algn="ctr">
              <a:spcBef>
                <a:spcPts val="1200"/>
              </a:spcBef>
              <a:spcAft>
                <a:spcPts val="1200"/>
              </a:spcAft>
            </a:pPr>
            <a:r>
              <a:rPr lang="fr-CH" sz="900" dirty="0" err="1">
                <a:latin typeface="Tw Cen MT" panose="020B0602020104020603" pitchFamily="34" charset="0"/>
                <a:ea typeface="Arial" panose="020B0604020202020204" pitchFamily="34" charset="0"/>
                <a:cs typeface="Arial" panose="020B0604020202020204" pitchFamily="34" charset="0"/>
              </a:rPr>
              <a:t>Paba</a:t>
            </a:r>
            <a:r>
              <a:rPr lang="fr-CH" sz="900" dirty="0">
                <a:latin typeface="Tw Cen MT" panose="020B0602020104020603" pitchFamily="34" charset="0"/>
                <a:ea typeface="Arial" panose="020B0604020202020204" pitchFamily="34" charset="0"/>
                <a:cs typeface="Arial" panose="020B0604020202020204" pitchFamily="34" charset="0"/>
              </a:rPr>
              <a:t>, J-F. (2016). Guide pratique 2016/17 sur l’approche par compétences. ESPE</a:t>
            </a:r>
          </a:p>
        </p:txBody>
      </p:sp>
      <p:sp>
        <p:nvSpPr>
          <p:cNvPr id="2" name="Rectangle 1">
            <a:extLst>
              <a:ext uri="{FF2B5EF4-FFF2-40B4-BE49-F238E27FC236}">
                <a16:creationId xmlns:a16="http://schemas.microsoft.com/office/drawing/2014/main" id="{739A3850-E94C-41E2-88AE-451B36DDC44F}"/>
              </a:ext>
            </a:extLst>
          </p:cNvPr>
          <p:cNvSpPr/>
          <p:nvPr/>
        </p:nvSpPr>
        <p:spPr>
          <a:xfrm>
            <a:off x="1018092" y="1032135"/>
            <a:ext cx="7444684" cy="1945469"/>
          </a:xfrm>
          <a:prstGeom prst="rect">
            <a:avLst/>
          </a:prstGeom>
        </p:spPr>
        <p:txBody>
          <a:bodyPr wrap="square">
            <a:spAutoFit/>
          </a:bodyPr>
          <a:lstStyle/>
          <a:p>
            <a:pPr>
              <a:lnSpc>
                <a:spcPct val="150000"/>
              </a:lnSpc>
            </a:pPr>
            <a:r>
              <a:rPr lang="fr-CH" b="1" dirty="0">
                <a:latin typeface="Berlin Sans FB" panose="020E0602020502020306" pitchFamily="34" charset="0"/>
              </a:rPr>
              <a:t>Qu'est-ce qu’une compétence ?</a:t>
            </a:r>
          </a:p>
          <a:p>
            <a:pPr marL="742950" lvl="1" indent="-285750" algn="just">
              <a:lnSpc>
                <a:spcPct val="150000"/>
              </a:lnSpc>
              <a:buFont typeface="Arial" panose="020B0604020202020204" pitchFamily="34" charset="0"/>
              <a:buChar char="•"/>
            </a:pPr>
            <a:r>
              <a:rPr lang="fr-CH" sz="1600" dirty="0">
                <a:latin typeface="Tw Cen MT" panose="020B0602020104020603" pitchFamily="34" charset="0"/>
              </a:rPr>
              <a:t>Compétence = savoir-agir = Savoir (théorique) + Savoir-faire (pratique) + Savoir-être (comportemental).</a:t>
            </a:r>
          </a:p>
          <a:p>
            <a:pPr marL="742950" lvl="1" indent="-285750" algn="just">
              <a:lnSpc>
                <a:spcPct val="150000"/>
              </a:lnSpc>
              <a:buFont typeface="Arial" panose="020B0604020202020204" pitchFamily="34" charset="0"/>
              <a:buChar char="•"/>
            </a:pPr>
            <a:r>
              <a:rPr lang="fr-CH" sz="1600" dirty="0">
                <a:latin typeface="Tw Cen MT" panose="020B0602020104020603" pitchFamily="34" charset="0"/>
              </a:rPr>
              <a:t>La compétence va </a:t>
            </a:r>
            <a:r>
              <a:rPr lang="fr-CH" sz="1600" b="1" dirty="0">
                <a:latin typeface="Tw Cen MT" panose="020B0602020104020603" pitchFamily="34" charset="0"/>
              </a:rPr>
              <a:t>au-delà de l'accumulation de savoirs </a:t>
            </a:r>
            <a:r>
              <a:rPr lang="fr-CH" sz="1600" dirty="0">
                <a:latin typeface="Tw Cen MT" panose="020B0602020104020603" pitchFamily="34" charset="0"/>
              </a:rPr>
              <a:t>; elle permet </a:t>
            </a:r>
            <a:r>
              <a:rPr lang="fr-CH" sz="1600" b="1" dirty="0">
                <a:latin typeface="Tw Cen MT" panose="020B0602020104020603" pitchFamily="34" charset="0"/>
              </a:rPr>
              <a:t>l’application dans des situations réelles</a:t>
            </a:r>
            <a:r>
              <a:rPr lang="fr-CH" sz="1600" dirty="0">
                <a:latin typeface="Tw Cen MT" panose="020B0602020104020603" pitchFamily="34" charset="0"/>
              </a:rPr>
              <a:t>. </a:t>
            </a:r>
          </a:p>
        </p:txBody>
      </p:sp>
      <p:pic>
        <p:nvPicPr>
          <p:cNvPr id="10" name="Image 9">
            <a:extLst>
              <a:ext uri="{FF2B5EF4-FFF2-40B4-BE49-F238E27FC236}">
                <a16:creationId xmlns:a16="http://schemas.microsoft.com/office/drawing/2014/main" id="{1BE7D8A4-45D8-4CCA-AA4D-2F6F9511D2BE}"/>
              </a:ext>
            </a:extLst>
          </p:cNvPr>
          <p:cNvPicPr/>
          <p:nvPr/>
        </p:nvPicPr>
        <p:blipFill>
          <a:blip r:embed="rId4"/>
          <a:stretch>
            <a:fillRect/>
          </a:stretch>
        </p:blipFill>
        <p:spPr>
          <a:xfrm>
            <a:off x="1434822" y="3121138"/>
            <a:ext cx="6274355" cy="1271205"/>
          </a:xfrm>
          <a:prstGeom prst="rect">
            <a:avLst/>
          </a:prstGeom>
        </p:spPr>
      </p:pic>
      <p:sp>
        <p:nvSpPr>
          <p:cNvPr id="8" name="Rectangle 7">
            <a:extLst>
              <a:ext uri="{FF2B5EF4-FFF2-40B4-BE49-F238E27FC236}">
                <a16:creationId xmlns:a16="http://schemas.microsoft.com/office/drawing/2014/main" id="{4B8F18D8-B992-4A6B-A453-89C0747E05AC}"/>
              </a:ext>
            </a:extLst>
          </p:cNvPr>
          <p:cNvSpPr/>
          <p:nvPr/>
        </p:nvSpPr>
        <p:spPr>
          <a:xfrm>
            <a:off x="1978835" y="4717182"/>
            <a:ext cx="5186328" cy="230832"/>
          </a:xfrm>
          <a:prstGeom prst="rect">
            <a:avLst/>
          </a:prstGeom>
        </p:spPr>
        <p:txBody>
          <a:bodyPr wrap="square">
            <a:spAutoFit/>
          </a:bodyPr>
          <a:lstStyle/>
          <a:p>
            <a:r>
              <a:rPr lang="fr-CH" sz="900" dirty="0">
                <a:latin typeface="Tw Cen MT" panose="020B0602020104020603" pitchFamily="34" charset="0"/>
                <a:hlinkClick r:id="rId5"/>
              </a:rPr>
              <a:t>https://www.hes-so.ch/la-hes-so/soutien-a-lenseignement/conseil-pedagogique/approche-par-competence</a:t>
            </a:r>
            <a:r>
              <a:rPr lang="fr-CH" sz="900" dirty="0">
                <a:latin typeface="Tw Cen MT" panose="020B0602020104020603" pitchFamily="34" charset="0"/>
              </a:rPr>
              <a:t> </a:t>
            </a:r>
          </a:p>
        </p:txBody>
      </p:sp>
      <p:sp>
        <p:nvSpPr>
          <p:cNvPr id="5" name="Rectangle 4">
            <a:extLst>
              <a:ext uri="{FF2B5EF4-FFF2-40B4-BE49-F238E27FC236}">
                <a16:creationId xmlns:a16="http://schemas.microsoft.com/office/drawing/2014/main" id="{BE18DF01-6E53-4911-B7AB-F436F385E49C}"/>
              </a:ext>
            </a:extLst>
          </p:cNvPr>
          <p:cNvSpPr/>
          <p:nvPr/>
        </p:nvSpPr>
        <p:spPr>
          <a:xfrm>
            <a:off x="910053" y="4515966"/>
            <a:ext cx="7334355" cy="230832"/>
          </a:xfrm>
          <a:prstGeom prst="rect">
            <a:avLst/>
          </a:prstGeom>
        </p:spPr>
        <p:txBody>
          <a:bodyPr wrap="square">
            <a:spAutoFit/>
          </a:bodyPr>
          <a:lstStyle/>
          <a:p>
            <a:r>
              <a:rPr lang="fr-CH" sz="900" dirty="0">
                <a:latin typeface="Tw Cen MT" panose="020B0602020104020603" pitchFamily="34" charset="0"/>
                <a:hlinkClick r:id="rId6"/>
              </a:rPr>
              <a:t>https://cpu.umontreal.ca/enseignement-apprentissage/organisation-programme/approche-par-competences/#qu-est-ce-que-l-approche-par-competences</a:t>
            </a:r>
            <a:r>
              <a:rPr lang="fr-CH" sz="900" dirty="0">
                <a:latin typeface="Tw Cen MT" panose="020B0602020104020603" pitchFamily="34" charset="0"/>
              </a:rPr>
              <a:t> </a:t>
            </a:r>
          </a:p>
        </p:txBody>
      </p:sp>
    </p:spTree>
    <p:extLst>
      <p:ext uri="{BB962C8B-B14F-4D97-AF65-F5344CB8AC3E}">
        <p14:creationId xmlns:p14="http://schemas.microsoft.com/office/powerpoint/2010/main" val="169121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a:xfrm>
            <a:off x="7380312" y="4767262"/>
            <a:ext cx="1306488" cy="324767"/>
          </a:xfrm>
        </p:spPr>
        <p:txBody>
          <a:bodyPr/>
          <a:lstStyle/>
          <a:p>
            <a:pPr algn="r"/>
            <a:fld id="{2038AEF9-613E-4F50-AB3F-BF720E27A659}" type="slidenum">
              <a:rPr lang="fr-FR" smtClean="0"/>
              <a:pPr algn="r"/>
              <a:t>7</a:t>
            </a:fld>
            <a:endParaRPr lang="fr-FR" dirty="0"/>
          </a:p>
        </p:txBody>
      </p:sp>
      <p:pic>
        <p:nvPicPr>
          <p:cNvPr id="4" name="Picture 2" descr="RÃ©sultat de recherche d'images pour &quot;logo tecfa&quot;"/>
          <p:cNvPicPr>
            <a:picLocks noChangeAspect="1" noChangeArrowheads="1"/>
          </p:cNvPicPr>
          <p:nvPr/>
        </p:nvPicPr>
        <p:blipFill>
          <a:blip r:embed="rId3"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2915816" y="208300"/>
            <a:ext cx="5770984"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CH" altLang="ko-KR" sz="2800" dirty="0">
                <a:solidFill>
                  <a:schemeClr val="accent6"/>
                </a:solidFill>
                <a:latin typeface="Berlin Sans FB Demi" panose="020E0802020502020306" pitchFamily="34" charset="0"/>
              </a:rPr>
              <a:t>Définition de l'Approche par Compétences (APC)</a:t>
            </a:r>
            <a:endParaRPr lang="fr-FR" altLang="ko-KR" sz="2800" dirty="0">
              <a:solidFill>
                <a:schemeClr val="accent6"/>
              </a:solidFill>
              <a:latin typeface="Berlin Sans FB Demi" panose="020E0802020502020306" pitchFamily="34" charset="0"/>
            </a:endParaRPr>
          </a:p>
        </p:txBody>
      </p:sp>
      <p:sp>
        <p:nvSpPr>
          <p:cNvPr id="9" name="Rectangle 8">
            <a:extLst>
              <a:ext uri="{FF2B5EF4-FFF2-40B4-BE49-F238E27FC236}">
                <a16:creationId xmlns:a16="http://schemas.microsoft.com/office/drawing/2014/main" id="{ACCC8A5E-B681-498E-A15E-546D07B464F2}"/>
              </a:ext>
            </a:extLst>
          </p:cNvPr>
          <p:cNvSpPr/>
          <p:nvPr/>
        </p:nvSpPr>
        <p:spPr>
          <a:xfrm>
            <a:off x="539552" y="3653818"/>
            <a:ext cx="8496943" cy="369332"/>
          </a:xfrm>
          <a:prstGeom prst="rect">
            <a:avLst/>
          </a:prstGeom>
        </p:spPr>
        <p:txBody>
          <a:bodyPr wrap="square">
            <a:spAutoFit/>
          </a:bodyPr>
          <a:lstStyle/>
          <a:p>
            <a:r>
              <a:rPr lang="fr-CH" sz="900" dirty="0" err="1">
                <a:latin typeface="Tw Cen MT" panose="020B0602020104020603" pitchFamily="34" charset="0"/>
              </a:rPr>
              <a:t>Coulet</a:t>
            </a:r>
            <a:r>
              <a:rPr lang="fr-CH" sz="900" dirty="0">
                <a:latin typeface="Tw Cen MT" panose="020B0602020104020603" pitchFamily="34" charset="0"/>
              </a:rPr>
              <a:t>, J. C. (2011). La notion de compétence: un modèle pour décrire, évaluer et développer les compétences. </a:t>
            </a:r>
            <a:r>
              <a:rPr lang="fr-CH" sz="900" i="1" dirty="0">
                <a:latin typeface="Tw Cen MT" panose="020B0602020104020603" pitchFamily="34" charset="0"/>
              </a:rPr>
              <a:t>Le travail humain</a:t>
            </a:r>
            <a:r>
              <a:rPr lang="fr-CH" sz="900" dirty="0">
                <a:latin typeface="Tw Cen MT" panose="020B0602020104020603" pitchFamily="34" charset="0"/>
              </a:rPr>
              <a:t>, </a:t>
            </a:r>
            <a:r>
              <a:rPr lang="fr-CH" sz="900" i="1" dirty="0">
                <a:latin typeface="Tw Cen MT" panose="020B0602020104020603" pitchFamily="34" charset="0"/>
              </a:rPr>
              <a:t>74</a:t>
            </a:r>
            <a:r>
              <a:rPr lang="fr-CH" sz="900" dirty="0">
                <a:latin typeface="Tw Cen MT" panose="020B0602020104020603" pitchFamily="34" charset="0"/>
              </a:rPr>
              <a:t>(1), 1-30. </a:t>
            </a:r>
            <a:r>
              <a:rPr lang="fr-CH" sz="900" dirty="0">
                <a:latin typeface="Tw Cen MT" panose="020B0602020104020603" pitchFamily="34" charset="0"/>
                <a:hlinkClick r:id="rId4"/>
              </a:rPr>
              <a:t>https://doi.org/10.3917/th.741.0001</a:t>
            </a:r>
            <a:r>
              <a:rPr lang="fr-CH" sz="900" dirty="0">
                <a:latin typeface="Tw Cen MT" panose="020B0602020104020603" pitchFamily="34" charset="0"/>
              </a:rPr>
              <a:t>  </a:t>
            </a:r>
          </a:p>
          <a:p>
            <a:r>
              <a:rPr lang="fr-CH" sz="900" dirty="0" err="1">
                <a:latin typeface="Tw Cen MT" panose="020B0602020104020603" pitchFamily="34" charset="0"/>
              </a:rPr>
              <a:t>Coulet</a:t>
            </a:r>
            <a:r>
              <a:rPr lang="fr-CH" sz="900" dirty="0">
                <a:latin typeface="Tw Cen MT" panose="020B0602020104020603" pitchFamily="34" charset="0"/>
              </a:rPr>
              <a:t>, J.-C. (2016). Compétence, compétences transversales et compétences clés : peut-on sortir de l’impasse ? Éducation et socialisation. </a:t>
            </a:r>
            <a:r>
              <a:rPr lang="fr-CH" sz="900" dirty="0">
                <a:latin typeface="Tw Cen MT" panose="020B0602020104020603" pitchFamily="34" charset="0"/>
                <a:hlinkClick r:id="rId5"/>
              </a:rPr>
              <a:t>https://doi.org/10.4000/edso.1708</a:t>
            </a:r>
            <a:r>
              <a:rPr lang="fr-CH" sz="900" dirty="0">
                <a:latin typeface="Tw Cen MT" panose="020B0602020104020603" pitchFamily="34" charset="0"/>
              </a:rPr>
              <a:t>  </a:t>
            </a:r>
          </a:p>
        </p:txBody>
      </p:sp>
      <p:sp>
        <p:nvSpPr>
          <p:cNvPr id="2" name="Rectangle 1">
            <a:extLst>
              <a:ext uri="{FF2B5EF4-FFF2-40B4-BE49-F238E27FC236}">
                <a16:creationId xmlns:a16="http://schemas.microsoft.com/office/drawing/2014/main" id="{739A3850-E94C-41E2-88AE-451B36DDC44F}"/>
              </a:ext>
            </a:extLst>
          </p:cNvPr>
          <p:cNvSpPr/>
          <p:nvPr/>
        </p:nvSpPr>
        <p:spPr>
          <a:xfrm>
            <a:off x="323528" y="1759958"/>
            <a:ext cx="3744416" cy="2083968"/>
          </a:xfrm>
          <a:prstGeom prst="rect">
            <a:avLst/>
          </a:prstGeom>
        </p:spPr>
        <p:txBody>
          <a:bodyPr wrap="square">
            <a:spAutoFit/>
          </a:bodyPr>
          <a:lstStyle/>
          <a:p>
            <a:pPr>
              <a:lnSpc>
                <a:spcPct val="150000"/>
              </a:lnSpc>
            </a:pPr>
            <a:r>
              <a:rPr lang="fr-CH" sz="1600" b="1" dirty="0">
                <a:latin typeface="Berlin Sans FB" panose="020E0602020502020306" pitchFamily="34" charset="0"/>
              </a:rPr>
              <a:t>Qu'est-ce qu’une compétence ?</a:t>
            </a:r>
          </a:p>
          <a:p>
            <a:pPr marL="285750" indent="-285750" algn="just">
              <a:lnSpc>
                <a:spcPct val="150000"/>
              </a:lnSpc>
              <a:buFont typeface="Arial" panose="020B0604020202020204" pitchFamily="34" charset="0"/>
              <a:buChar char="•"/>
            </a:pPr>
            <a:r>
              <a:rPr lang="fr-CH" sz="1400" dirty="0">
                <a:latin typeface="Tw Cen MT" panose="020B0602020104020603" pitchFamily="34" charset="0"/>
              </a:rPr>
              <a:t>La compétence est définie comme la capacité à </a:t>
            </a:r>
            <a:r>
              <a:rPr lang="fr-CH" sz="1400" b="1" dirty="0">
                <a:latin typeface="Tw Cen MT" panose="020B0602020104020603" pitchFamily="34" charset="0"/>
              </a:rPr>
              <a:t>organiser son activité de manière dynamique (adaptabilité) </a:t>
            </a:r>
            <a:r>
              <a:rPr lang="fr-CH" sz="1400" dirty="0">
                <a:latin typeface="Tw Cen MT" panose="020B0602020104020603" pitchFamily="34" charset="0"/>
              </a:rPr>
              <a:t>pour accomplir une tâche dans une situation précise. </a:t>
            </a:r>
          </a:p>
          <a:p>
            <a:pPr marL="742950" lvl="1" indent="-285750" algn="just">
              <a:lnSpc>
                <a:spcPct val="150000"/>
              </a:lnSpc>
              <a:buFont typeface="Arial" panose="020B0604020202020204" pitchFamily="34" charset="0"/>
              <a:buChar char="•"/>
            </a:pPr>
            <a:endParaRPr lang="fr-CH" sz="1600" dirty="0">
              <a:latin typeface="Tw Cen MT" panose="020B0602020104020603" pitchFamily="34" charset="0"/>
            </a:endParaRPr>
          </a:p>
        </p:txBody>
      </p:sp>
      <p:pic>
        <p:nvPicPr>
          <p:cNvPr id="6" name="Image 5">
            <a:extLst>
              <a:ext uri="{FF2B5EF4-FFF2-40B4-BE49-F238E27FC236}">
                <a16:creationId xmlns:a16="http://schemas.microsoft.com/office/drawing/2014/main" id="{3ADFD6B3-E8B1-4BF0-9492-3BF6CF4C2F9F}"/>
              </a:ext>
            </a:extLst>
          </p:cNvPr>
          <p:cNvPicPr>
            <a:picLocks noChangeAspect="1"/>
          </p:cNvPicPr>
          <p:nvPr/>
        </p:nvPicPr>
        <p:blipFill>
          <a:blip r:embed="rId6"/>
          <a:stretch>
            <a:fillRect/>
          </a:stretch>
        </p:blipFill>
        <p:spPr>
          <a:xfrm>
            <a:off x="4932040" y="1008458"/>
            <a:ext cx="2857073" cy="2312869"/>
          </a:xfrm>
          <a:prstGeom prst="rect">
            <a:avLst/>
          </a:prstGeom>
        </p:spPr>
      </p:pic>
      <p:sp>
        <p:nvSpPr>
          <p:cNvPr id="5" name="Rectangle 4">
            <a:extLst>
              <a:ext uri="{FF2B5EF4-FFF2-40B4-BE49-F238E27FC236}">
                <a16:creationId xmlns:a16="http://schemas.microsoft.com/office/drawing/2014/main" id="{1CE7773B-F200-7AC8-7C6D-357B3F88D47A}"/>
              </a:ext>
            </a:extLst>
          </p:cNvPr>
          <p:cNvSpPr/>
          <p:nvPr/>
        </p:nvSpPr>
        <p:spPr>
          <a:xfrm>
            <a:off x="1115616" y="4189145"/>
            <a:ext cx="6673497" cy="784830"/>
          </a:xfrm>
          <a:prstGeom prst="rect">
            <a:avLst/>
          </a:prstGeom>
        </p:spPr>
        <p:txBody>
          <a:bodyPr wrap="square">
            <a:spAutoFit/>
          </a:bodyPr>
          <a:lstStyle/>
          <a:p>
            <a:r>
              <a:rPr lang="fr-CH" sz="900" dirty="0" err="1">
                <a:latin typeface="Tw Cen MT" panose="020B0602020104020603" pitchFamily="34" charset="0"/>
              </a:rPr>
              <a:t>Coulet</a:t>
            </a:r>
            <a:r>
              <a:rPr lang="fr-CH" sz="900" dirty="0">
                <a:latin typeface="Tw Cen MT" panose="020B0602020104020603" pitchFamily="34" charset="0"/>
              </a:rPr>
              <a:t> 2016: </a:t>
            </a:r>
          </a:p>
          <a:p>
            <a:r>
              <a:rPr lang="fr-CH" sz="900" dirty="0">
                <a:latin typeface="Tw Cen MT" panose="020B0602020104020603" pitchFamily="34" charset="0"/>
                <a:hlinkClick r:id="rId7"/>
              </a:rPr>
              <a:t>https://www.youtube.com/watch?v=WaYmJTpF1jc</a:t>
            </a:r>
            <a:r>
              <a:rPr lang="fr-CH" sz="900" dirty="0">
                <a:latin typeface="Tw Cen MT" panose="020B0602020104020603" pitchFamily="34" charset="0"/>
              </a:rPr>
              <a:t> (définir une compétence)</a:t>
            </a:r>
          </a:p>
          <a:p>
            <a:r>
              <a:rPr lang="fr-CH" sz="900" dirty="0">
                <a:latin typeface="Tw Cen MT" panose="020B0602020104020603" pitchFamily="34" charset="0"/>
                <a:hlinkClick r:id="rId8"/>
              </a:rPr>
              <a:t>https://www.youtube.com/watch?v=RAQQ0Bzuvcs</a:t>
            </a:r>
            <a:r>
              <a:rPr lang="fr-CH" sz="900" dirty="0">
                <a:latin typeface="Tw Cen MT" panose="020B0602020104020603" pitchFamily="34" charset="0"/>
              </a:rPr>
              <a:t> (rédiger une compétence)</a:t>
            </a:r>
          </a:p>
          <a:p>
            <a:r>
              <a:rPr lang="fr-CH" sz="900" dirty="0">
                <a:latin typeface="Tw Cen MT" panose="020B0602020104020603" pitchFamily="34" charset="0"/>
                <a:hlinkClick r:id="rId9"/>
              </a:rPr>
              <a:t>https://www.youtube.com/watch?v=UZ39M2BBsEs</a:t>
            </a:r>
            <a:r>
              <a:rPr lang="fr-CH" sz="900" dirty="0">
                <a:latin typeface="Tw Cen MT" panose="020B0602020104020603" pitchFamily="34" charset="0"/>
              </a:rPr>
              <a:t> (explorer un référentiel de compétences)</a:t>
            </a:r>
          </a:p>
          <a:p>
            <a:endParaRPr lang="fr-CH" sz="900" dirty="0">
              <a:latin typeface="Tw Cen MT" panose="020B0602020104020603" pitchFamily="34" charset="0"/>
            </a:endParaRPr>
          </a:p>
        </p:txBody>
      </p:sp>
      <p:sp>
        <p:nvSpPr>
          <p:cNvPr id="8" name="Rectangle 7">
            <a:extLst>
              <a:ext uri="{FF2B5EF4-FFF2-40B4-BE49-F238E27FC236}">
                <a16:creationId xmlns:a16="http://schemas.microsoft.com/office/drawing/2014/main" id="{47EA43E2-7509-5132-43BE-32A81C835568}"/>
              </a:ext>
            </a:extLst>
          </p:cNvPr>
          <p:cNvSpPr/>
          <p:nvPr/>
        </p:nvSpPr>
        <p:spPr>
          <a:xfrm>
            <a:off x="4644008" y="3316503"/>
            <a:ext cx="4494048" cy="369332"/>
          </a:xfrm>
          <a:prstGeom prst="rect">
            <a:avLst/>
          </a:prstGeom>
        </p:spPr>
        <p:txBody>
          <a:bodyPr wrap="square">
            <a:spAutoFit/>
          </a:bodyPr>
          <a:lstStyle/>
          <a:p>
            <a:r>
              <a:rPr lang="fr-CH" sz="900" dirty="0">
                <a:latin typeface="Tw Cen MT" panose="020B0602020104020603" pitchFamily="34" charset="0"/>
                <a:hlinkClick r:id="rId10"/>
              </a:rPr>
              <a:t>https://journals.openedition.org/edso/docannexe/image/1708/img-1-small580.png</a:t>
            </a:r>
            <a:r>
              <a:rPr lang="fr-CH" sz="900" dirty="0">
                <a:latin typeface="Tw Cen MT" panose="020B0602020104020603" pitchFamily="34" charset="0"/>
              </a:rPr>
              <a:t>  </a:t>
            </a:r>
          </a:p>
          <a:p>
            <a:endParaRPr lang="fr-CH" sz="900" dirty="0">
              <a:latin typeface="Tw Cen MT" panose="020B0602020104020603" pitchFamily="34" charset="0"/>
            </a:endParaRPr>
          </a:p>
        </p:txBody>
      </p:sp>
    </p:spTree>
    <p:extLst>
      <p:ext uri="{BB962C8B-B14F-4D97-AF65-F5344CB8AC3E}">
        <p14:creationId xmlns:p14="http://schemas.microsoft.com/office/powerpoint/2010/main" val="1762849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pPr algn="r"/>
            <a:fld id="{2038AEF9-613E-4F50-AB3F-BF720E27A659}" type="slidenum">
              <a:rPr lang="fr-FR" smtClean="0"/>
              <a:pPr algn="r"/>
              <a:t>8</a:t>
            </a:fld>
            <a:endParaRPr lang="fr-FR" dirty="0"/>
          </a:p>
        </p:txBody>
      </p:sp>
      <p:pic>
        <p:nvPicPr>
          <p:cNvPr id="4" name="Picture 2" descr="RÃ©sultat de recherche d'images pour &quot;logo tecfa&quot;"/>
          <p:cNvPicPr>
            <a:picLocks noChangeAspect="1" noChangeArrowheads="1"/>
          </p:cNvPicPr>
          <p:nvPr/>
        </p:nvPicPr>
        <p:blipFill>
          <a:blip r:embed="rId3"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0C7B140C-4A13-4136-AB20-68851F665BEA}"/>
              </a:ext>
            </a:extLst>
          </p:cNvPr>
          <p:cNvSpPr txBox="1">
            <a:spLocks/>
          </p:cNvSpPr>
          <p:nvPr/>
        </p:nvSpPr>
        <p:spPr>
          <a:xfrm>
            <a:off x="2915816" y="208300"/>
            <a:ext cx="5770984"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CH" altLang="ko-KR" sz="2800" dirty="0">
                <a:solidFill>
                  <a:schemeClr val="accent6"/>
                </a:solidFill>
                <a:latin typeface="Berlin Sans FB Demi" panose="020E0802020502020306" pitchFamily="34" charset="0"/>
              </a:rPr>
              <a:t>Méthodes Pédagogiques Utilisées dans l'APC</a:t>
            </a:r>
            <a:endParaRPr lang="fr-FR" altLang="ko-KR" sz="2800" dirty="0">
              <a:solidFill>
                <a:schemeClr val="accent6"/>
              </a:solidFill>
              <a:latin typeface="Berlin Sans FB Demi" panose="020E0802020502020306" pitchFamily="34" charset="0"/>
            </a:endParaRPr>
          </a:p>
        </p:txBody>
      </p:sp>
      <p:sp>
        <p:nvSpPr>
          <p:cNvPr id="7" name="Rectangle 2">
            <a:extLst>
              <a:ext uri="{FF2B5EF4-FFF2-40B4-BE49-F238E27FC236}">
                <a16:creationId xmlns:a16="http://schemas.microsoft.com/office/drawing/2014/main" id="{7958D227-6C1E-4C1C-9141-790B65D39CF9}"/>
              </a:ext>
            </a:extLst>
          </p:cNvPr>
          <p:cNvSpPr>
            <a:spLocks noChangeArrowheads="1"/>
          </p:cNvSpPr>
          <p:nvPr/>
        </p:nvSpPr>
        <p:spPr bwMode="auto">
          <a:xfrm>
            <a:off x="935596" y="1511007"/>
            <a:ext cx="7272808" cy="2125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tabLst/>
            </a:pPr>
            <a:r>
              <a:rPr kumimoji="0" lang="fr-FR" altLang="fr-FR" sz="1800" b="1" i="0" u="none" strike="noStrike" cap="none" normalizeH="0" baseline="0" dirty="0">
                <a:ln>
                  <a:noFill/>
                </a:ln>
                <a:solidFill>
                  <a:schemeClr val="tx1"/>
                </a:solidFill>
                <a:effectLst/>
                <a:latin typeface="Berlin Sans FB" panose="020E0602020502020306" pitchFamily="34" charset="0"/>
              </a:rPr>
              <a:t>Pédagogies actives</a:t>
            </a:r>
            <a:r>
              <a:rPr kumimoji="0" lang="fr-FR" altLang="fr-FR" sz="1800" b="0" i="0" u="none" strike="noStrike" cap="none" normalizeH="0" baseline="0" dirty="0">
                <a:ln>
                  <a:noFill/>
                </a:ln>
                <a:solidFill>
                  <a:schemeClr val="tx1"/>
                </a:solidFill>
                <a:effectLst/>
                <a:latin typeface="Berlin Sans FB" panose="020E0602020502020306" pitchFamily="34" charset="0"/>
              </a:rPr>
              <a:t> :</a:t>
            </a:r>
          </a:p>
          <a:p>
            <a:pPr marL="742950" lvl="1" indent="-285750" eaLnBrk="0" fontAlgn="base" hangingPunct="0">
              <a:lnSpc>
                <a:spcPct val="150000"/>
              </a:lnSpc>
              <a:spcBef>
                <a:spcPct val="0"/>
              </a:spcBef>
              <a:spcAft>
                <a:spcPct val="0"/>
              </a:spcAft>
              <a:buFont typeface="Arial" panose="020B0604020202020204" pitchFamily="34" charset="0"/>
              <a:buChar char="•"/>
            </a:pPr>
            <a:r>
              <a:rPr kumimoji="0" lang="fr-FR" altLang="fr-FR" b="0" i="0" u="none" strike="noStrike" cap="none" normalizeH="0" baseline="0" dirty="0">
                <a:ln>
                  <a:noFill/>
                </a:ln>
                <a:solidFill>
                  <a:schemeClr val="tx1"/>
                </a:solidFill>
                <a:effectLst/>
                <a:latin typeface="Tw Cen MT" panose="020B0602020104020603" pitchFamily="34" charset="0"/>
              </a:rPr>
              <a:t>Apprentissage centré sur l'élève</a:t>
            </a:r>
          </a:p>
          <a:p>
            <a:pPr marL="742950" lvl="1" indent="-285750" eaLnBrk="0" fontAlgn="base" hangingPunct="0">
              <a:lnSpc>
                <a:spcPct val="150000"/>
              </a:lnSpc>
              <a:spcBef>
                <a:spcPct val="0"/>
              </a:spcBef>
              <a:spcAft>
                <a:spcPct val="0"/>
              </a:spcAft>
              <a:buFont typeface="Arial" panose="020B0604020202020204" pitchFamily="34" charset="0"/>
              <a:buChar char="•"/>
            </a:pPr>
            <a:r>
              <a:rPr kumimoji="0" lang="fr-FR" altLang="fr-FR" b="0" i="0" u="none" strike="noStrike" cap="none" normalizeH="0" baseline="0" dirty="0">
                <a:ln>
                  <a:noFill/>
                </a:ln>
                <a:solidFill>
                  <a:schemeClr val="tx1"/>
                </a:solidFill>
                <a:effectLst/>
                <a:latin typeface="Tw Cen MT" panose="020B0602020104020603" pitchFamily="34" charset="0"/>
              </a:rPr>
              <a:t>Participation active et engagement dans l'acquisition des compétences</a:t>
            </a:r>
          </a:p>
          <a:p>
            <a:pPr marL="742950" lvl="1" indent="-285750" eaLnBrk="0" fontAlgn="base" hangingPunct="0">
              <a:lnSpc>
                <a:spcPct val="150000"/>
              </a:lnSpc>
              <a:spcBef>
                <a:spcPct val="0"/>
              </a:spcBef>
              <a:spcAft>
                <a:spcPct val="0"/>
              </a:spcAft>
              <a:buFont typeface="Arial" panose="020B0604020202020204" pitchFamily="34" charset="0"/>
              <a:buChar char="•"/>
            </a:pPr>
            <a:r>
              <a:rPr kumimoji="0" lang="fr-FR" altLang="fr-FR" b="0" i="0" u="none" strike="noStrike" cap="none" normalizeH="0" baseline="0" dirty="0">
                <a:ln>
                  <a:noFill/>
                </a:ln>
                <a:solidFill>
                  <a:schemeClr val="tx1"/>
                </a:solidFill>
                <a:effectLst/>
                <a:latin typeface="Tw Cen MT" panose="020B0602020104020603" pitchFamily="34" charset="0"/>
              </a:rPr>
              <a:t>Interaction et expérimentation au cœur de la pédagogie</a:t>
            </a:r>
          </a:p>
          <a:p>
            <a:pPr marL="0" marR="0" lvl="0" indent="0" algn="l" defTabSz="914400" rtl="0" eaLnBrk="0" fontAlgn="base" latinLnBrk="0" hangingPunct="0">
              <a:lnSpc>
                <a:spcPct val="150000"/>
              </a:lnSpc>
              <a:spcBef>
                <a:spcPct val="0"/>
              </a:spcBef>
              <a:spcAft>
                <a:spcPct val="0"/>
              </a:spcAft>
              <a:buClrTx/>
              <a:buSzTx/>
              <a:tabLst/>
            </a:pPr>
            <a:r>
              <a:rPr kumimoji="0" lang="fr-FR" altLang="fr-FR" sz="1800" b="1" i="0" u="none" strike="noStrike" cap="none" normalizeH="0" baseline="0" dirty="0">
                <a:ln>
                  <a:noFill/>
                </a:ln>
                <a:solidFill>
                  <a:schemeClr val="tx1"/>
                </a:solidFill>
                <a:effectLst/>
                <a:latin typeface="Tw Cen MT" panose="020B0602020104020603" pitchFamily="34" charset="0"/>
              </a:rPr>
              <a:t>Exemple</a:t>
            </a:r>
            <a:r>
              <a:rPr kumimoji="0" lang="fr-FR" altLang="fr-FR" sz="1800" b="0" i="0" u="none" strike="noStrike" cap="none" normalizeH="0" baseline="0" dirty="0">
                <a:ln>
                  <a:noFill/>
                </a:ln>
                <a:solidFill>
                  <a:schemeClr val="tx1"/>
                </a:solidFill>
                <a:effectLst/>
                <a:latin typeface="Tw Cen MT" panose="020B0602020104020603" pitchFamily="34" charset="0"/>
              </a:rPr>
              <a:t> : Études de cas, débats, résolution de problèmes </a:t>
            </a:r>
          </a:p>
        </p:txBody>
      </p:sp>
      <p:sp>
        <p:nvSpPr>
          <p:cNvPr id="8" name="Rectangle 7">
            <a:extLst>
              <a:ext uri="{FF2B5EF4-FFF2-40B4-BE49-F238E27FC236}">
                <a16:creationId xmlns:a16="http://schemas.microsoft.com/office/drawing/2014/main" id="{77D00FCA-6B53-46C0-BA9B-A8D634795E07}"/>
              </a:ext>
            </a:extLst>
          </p:cNvPr>
          <p:cNvSpPr/>
          <p:nvPr/>
        </p:nvSpPr>
        <p:spPr>
          <a:xfrm>
            <a:off x="179512" y="4371950"/>
            <a:ext cx="8507288"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Perrenoud, P. (2000). L’approche par compétences, une réponse à l’échec scolaire ? </a:t>
            </a:r>
            <a:r>
              <a:rPr lang="fr-CH" sz="900" i="1" dirty="0">
                <a:latin typeface="Tw Cen MT" panose="020B0602020104020603" pitchFamily="34" charset="0"/>
                <a:ea typeface="Arial" panose="020B0604020202020204" pitchFamily="34" charset="0"/>
                <a:cs typeface="Arial" panose="020B0604020202020204" pitchFamily="34" charset="0"/>
              </a:rPr>
              <a:t>AQPC Réussir au collégial. Actes du Colloque de l'association de pédagogie collégiale, </a:t>
            </a:r>
            <a:r>
              <a:rPr lang="fr-CH" sz="900" dirty="0">
                <a:latin typeface="Tw Cen MT" panose="020B0602020104020603" pitchFamily="34" charset="0"/>
                <a:ea typeface="Arial" panose="020B0604020202020204" pitchFamily="34" charset="0"/>
                <a:cs typeface="Arial" panose="020B0604020202020204" pitchFamily="34" charset="0"/>
              </a:rPr>
              <a:t>Montréal.</a:t>
            </a:r>
          </a:p>
        </p:txBody>
      </p:sp>
      <p:sp>
        <p:nvSpPr>
          <p:cNvPr id="12" name="Rectangle 11">
            <a:extLst>
              <a:ext uri="{FF2B5EF4-FFF2-40B4-BE49-F238E27FC236}">
                <a16:creationId xmlns:a16="http://schemas.microsoft.com/office/drawing/2014/main" id="{D033DE01-2CDE-4C2A-A60B-AA8FEBB7904A}"/>
              </a:ext>
            </a:extLst>
          </p:cNvPr>
          <p:cNvSpPr/>
          <p:nvPr/>
        </p:nvSpPr>
        <p:spPr>
          <a:xfrm>
            <a:off x="1685573" y="4701057"/>
            <a:ext cx="5186328" cy="230832"/>
          </a:xfrm>
          <a:prstGeom prst="rect">
            <a:avLst/>
          </a:prstGeom>
        </p:spPr>
        <p:txBody>
          <a:bodyPr wrap="square">
            <a:spAutoFit/>
          </a:bodyPr>
          <a:lstStyle/>
          <a:p>
            <a:r>
              <a:rPr lang="fr-CH" sz="900" dirty="0">
                <a:latin typeface="Tw Cen MT" panose="020B0602020104020603" pitchFamily="34" charset="0"/>
                <a:hlinkClick r:id="rId4"/>
              </a:rPr>
              <a:t>https://www.hes-so.ch/la-hes-so/soutien-a-lenseignement/conseil-pedagogique/approche-par-competence</a:t>
            </a:r>
            <a:r>
              <a:rPr lang="fr-CH" sz="900" dirty="0">
                <a:latin typeface="Tw Cen MT" panose="020B0602020104020603" pitchFamily="34" charset="0"/>
              </a:rPr>
              <a:t> </a:t>
            </a:r>
          </a:p>
        </p:txBody>
      </p:sp>
      <p:sp>
        <p:nvSpPr>
          <p:cNvPr id="13" name="Rectangle 12">
            <a:extLst>
              <a:ext uri="{FF2B5EF4-FFF2-40B4-BE49-F238E27FC236}">
                <a16:creationId xmlns:a16="http://schemas.microsoft.com/office/drawing/2014/main" id="{F319242D-5CD6-4FBE-910A-BF7C489C8C8B}"/>
              </a:ext>
            </a:extLst>
          </p:cNvPr>
          <p:cNvSpPr/>
          <p:nvPr/>
        </p:nvSpPr>
        <p:spPr>
          <a:xfrm>
            <a:off x="611560" y="4546971"/>
            <a:ext cx="7334355" cy="230832"/>
          </a:xfrm>
          <a:prstGeom prst="rect">
            <a:avLst/>
          </a:prstGeom>
        </p:spPr>
        <p:txBody>
          <a:bodyPr wrap="square">
            <a:spAutoFit/>
          </a:bodyPr>
          <a:lstStyle/>
          <a:p>
            <a:r>
              <a:rPr lang="fr-CH" sz="900" dirty="0">
                <a:latin typeface="Tw Cen MT" panose="020B0602020104020603" pitchFamily="34" charset="0"/>
                <a:hlinkClick r:id="rId5"/>
              </a:rPr>
              <a:t>https://cpu.umontreal.ca/enseignement-apprentissage/organisation-programme/approche-par-competences/#qu-est-ce-que-l-approche-par-competences</a:t>
            </a:r>
            <a:r>
              <a:rPr lang="fr-CH" sz="900" dirty="0">
                <a:latin typeface="Tw Cen MT" panose="020B0602020104020603" pitchFamily="34" charset="0"/>
              </a:rPr>
              <a:t> </a:t>
            </a:r>
          </a:p>
        </p:txBody>
      </p:sp>
    </p:spTree>
    <p:extLst>
      <p:ext uri="{BB962C8B-B14F-4D97-AF65-F5344CB8AC3E}">
        <p14:creationId xmlns:p14="http://schemas.microsoft.com/office/powerpoint/2010/main" val="2716943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D6A12B-5667-B6FA-A2FA-2DFE7AC0A27F}"/>
            </a:ext>
          </a:extLst>
        </p:cNvPr>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5931BB06-BB0E-ECE7-093A-FC376BDEDD59}"/>
              </a:ext>
            </a:extLst>
          </p:cNvPr>
          <p:cNvSpPr>
            <a:spLocks noGrp="1"/>
          </p:cNvSpPr>
          <p:nvPr>
            <p:ph type="sldNum" sz="quarter" idx="12"/>
          </p:nvPr>
        </p:nvSpPr>
        <p:spPr/>
        <p:txBody>
          <a:bodyPr/>
          <a:lstStyle/>
          <a:p>
            <a:pPr algn="r"/>
            <a:fld id="{2038AEF9-613E-4F50-AB3F-BF720E27A659}" type="slidenum">
              <a:rPr lang="fr-FR" smtClean="0"/>
              <a:pPr algn="r"/>
              <a:t>9</a:t>
            </a:fld>
            <a:endParaRPr lang="fr-FR" dirty="0"/>
          </a:p>
        </p:txBody>
      </p:sp>
      <p:pic>
        <p:nvPicPr>
          <p:cNvPr id="4" name="Picture 2" descr="RÃ©sultat de recherche d'images pour &quot;logo tecfa&quot;">
            <a:extLst>
              <a:ext uri="{FF2B5EF4-FFF2-40B4-BE49-F238E27FC236}">
                <a16:creationId xmlns:a16="http://schemas.microsoft.com/office/drawing/2014/main" id="{1F3BF99F-CB02-7BBA-AD5D-F3CAAA0EBC2F}"/>
              </a:ext>
            </a:extLst>
          </p:cNvPr>
          <p:cNvPicPr>
            <a:picLocks noChangeAspect="1" noChangeArrowheads="1"/>
          </p:cNvPicPr>
          <p:nvPr/>
        </p:nvPicPr>
        <p:blipFill>
          <a:blip r:embed="rId3" cstate="print"/>
          <a:srcRect/>
          <a:stretch>
            <a:fillRect/>
          </a:stretch>
        </p:blipFill>
        <p:spPr bwMode="auto">
          <a:xfrm>
            <a:off x="0" y="4711452"/>
            <a:ext cx="432048" cy="432048"/>
          </a:xfrm>
          <a:prstGeom prst="rect">
            <a:avLst/>
          </a:prstGeom>
          <a:noFill/>
        </p:spPr>
      </p:pic>
      <p:sp>
        <p:nvSpPr>
          <p:cNvPr id="36" name="제목 3">
            <a:extLst>
              <a:ext uri="{FF2B5EF4-FFF2-40B4-BE49-F238E27FC236}">
                <a16:creationId xmlns:a16="http://schemas.microsoft.com/office/drawing/2014/main" id="{F2FC98B1-3CCB-AC3C-03EB-19BD2FDD0751}"/>
              </a:ext>
            </a:extLst>
          </p:cNvPr>
          <p:cNvSpPr txBox="1">
            <a:spLocks/>
          </p:cNvSpPr>
          <p:nvPr/>
        </p:nvSpPr>
        <p:spPr>
          <a:xfrm>
            <a:off x="2915816" y="208300"/>
            <a:ext cx="5770984" cy="631102"/>
          </a:xfrm>
          <a:prstGeom prst="rect">
            <a:avLst/>
          </a:prstGeom>
        </p:spPr>
        <p:txBody>
          <a:bodyPr lIns="68580" tIns="34290" rIns="68580" bIns="34290" anchor="ct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pPr algn="r"/>
            <a:r>
              <a:rPr lang="fr-CH" altLang="ko-KR" sz="2800" dirty="0">
                <a:solidFill>
                  <a:schemeClr val="accent6"/>
                </a:solidFill>
                <a:latin typeface="Berlin Sans FB Demi" panose="020E0802020502020306" pitchFamily="34" charset="0"/>
              </a:rPr>
              <a:t>Méthodes Pédagogiques</a:t>
            </a:r>
            <a:endParaRPr lang="fr-FR" altLang="ko-KR" sz="2800" dirty="0">
              <a:solidFill>
                <a:schemeClr val="accent6"/>
              </a:solidFill>
              <a:latin typeface="Berlin Sans FB Demi" panose="020E0802020502020306" pitchFamily="34" charset="0"/>
            </a:endParaRPr>
          </a:p>
        </p:txBody>
      </p:sp>
      <p:sp>
        <p:nvSpPr>
          <p:cNvPr id="7" name="Rectangle 2">
            <a:extLst>
              <a:ext uri="{FF2B5EF4-FFF2-40B4-BE49-F238E27FC236}">
                <a16:creationId xmlns:a16="http://schemas.microsoft.com/office/drawing/2014/main" id="{8126B263-9F5A-6AD9-C9C2-37672FF1C757}"/>
              </a:ext>
            </a:extLst>
          </p:cNvPr>
          <p:cNvSpPr>
            <a:spLocks noChangeArrowheads="1"/>
          </p:cNvSpPr>
          <p:nvPr/>
        </p:nvSpPr>
        <p:spPr bwMode="auto">
          <a:xfrm>
            <a:off x="755576" y="933177"/>
            <a:ext cx="8119392" cy="33716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tabLst/>
            </a:pPr>
            <a:r>
              <a:rPr lang="fr-FR" altLang="fr-FR" b="1" dirty="0">
                <a:latin typeface="Berlin Sans FB" panose="020E0602020502020306" pitchFamily="34" charset="0"/>
              </a:rPr>
              <a:t>Définition: </a:t>
            </a:r>
            <a:r>
              <a:rPr lang="fr-FR" altLang="fr-FR" dirty="0">
                <a:latin typeface="Berlin Sans FB" panose="020E0602020502020306" pitchFamily="34" charset="0"/>
              </a:rPr>
              <a:t>« </a:t>
            </a:r>
            <a:r>
              <a:rPr kumimoji="0" lang="fr-CH" altLang="fr-FR" b="0" i="0" u="none" strike="noStrike" cap="none" normalizeH="0" baseline="0" dirty="0">
                <a:ln>
                  <a:noFill/>
                </a:ln>
                <a:solidFill>
                  <a:schemeClr val="tx1"/>
                </a:solidFill>
                <a:effectLst/>
                <a:latin typeface="Tw Cen MT" panose="020B0602020104020603" pitchFamily="34" charset="0"/>
              </a:rPr>
              <a:t>Courant pédagogique cherchant à promouvoir certaines finalités éducatives et suggérant, pour cela, un ensemble plus ou moins cohérent de pratiques »</a:t>
            </a:r>
          </a:p>
          <a:p>
            <a:pPr marL="0" marR="0" lvl="0" indent="0" algn="l" defTabSz="914400" rtl="0" eaLnBrk="0" fontAlgn="base" latinLnBrk="0" hangingPunct="0">
              <a:lnSpc>
                <a:spcPct val="150000"/>
              </a:lnSpc>
              <a:spcBef>
                <a:spcPct val="0"/>
              </a:spcBef>
              <a:spcAft>
                <a:spcPct val="0"/>
              </a:spcAft>
              <a:buClrTx/>
              <a:buSzTx/>
              <a:tabLst/>
            </a:pPr>
            <a:r>
              <a:rPr lang="fr-CH" altLang="fr-FR" b="1" dirty="0">
                <a:latin typeface="Tw Cen MT" panose="020B0602020104020603" pitchFamily="34" charset="0"/>
              </a:rPr>
              <a:t>5 méthodes: </a:t>
            </a:r>
          </a:p>
          <a:p>
            <a:pPr marL="285750" marR="0" lvl="0" indent="-285750" algn="l"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fr-CH" altLang="fr-FR" i="0" u="none" strike="noStrike" cap="none" normalizeH="0" baseline="0" dirty="0">
                <a:ln>
                  <a:noFill/>
                </a:ln>
                <a:solidFill>
                  <a:schemeClr val="tx1"/>
                </a:solidFill>
                <a:effectLst/>
                <a:latin typeface="Tw Cen MT" panose="020B0602020104020603" pitchFamily="34" charset="0"/>
              </a:rPr>
              <a:t>expositive (transmissive, magistrale)</a:t>
            </a:r>
          </a:p>
          <a:p>
            <a:pPr marL="285750" marR="0" lvl="0" indent="-285750" algn="l"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fr-CH" altLang="fr-FR" i="0" u="none" strike="noStrike" cap="none" normalizeH="0" baseline="0" dirty="0">
                <a:ln>
                  <a:noFill/>
                </a:ln>
                <a:solidFill>
                  <a:schemeClr val="tx1"/>
                </a:solidFill>
                <a:effectLst/>
                <a:latin typeface="Tw Cen MT" panose="020B0602020104020603" pitchFamily="34" charset="0"/>
              </a:rPr>
              <a:t>démonstrative</a:t>
            </a:r>
          </a:p>
          <a:p>
            <a:pPr marL="285750" marR="0" lvl="0" indent="-285750" algn="l"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fr-CH" altLang="fr-FR" i="0" u="none" strike="noStrike" cap="none" normalizeH="0" baseline="0" dirty="0">
                <a:ln>
                  <a:noFill/>
                </a:ln>
                <a:solidFill>
                  <a:schemeClr val="tx1"/>
                </a:solidFill>
                <a:effectLst/>
                <a:latin typeface="Tw Cen MT" panose="020B0602020104020603" pitchFamily="34" charset="0"/>
              </a:rPr>
              <a:t>interrogative (ou maïeutique)</a:t>
            </a:r>
          </a:p>
          <a:p>
            <a:pPr marL="285750" marR="0" lvl="0" indent="-285750" algn="l"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fr-CH" altLang="fr-FR" i="0" u="none" strike="noStrike" cap="none" normalizeH="0" baseline="0" dirty="0">
                <a:ln>
                  <a:noFill/>
                </a:ln>
                <a:solidFill>
                  <a:schemeClr val="tx1"/>
                </a:solidFill>
                <a:effectLst/>
                <a:latin typeface="Tw Cen MT" panose="020B0602020104020603" pitchFamily="34" charset="0"/>
              </a:rPr>
              <a:t>active (ou de découverte)</a:t>
            </a:r>
          </a:p>
          <a:p>
            <a:pPr marL="285750" marR="0" lvl="0" indent="-285750" algn="l" defTabSz="914400" rtl="0" eaLnBrk="0" fontAlgn="base" latinLnBrk="0" hangingPunct="0">
              <a:lnSpc>
                <a:spcPct val="150000"/>
              </a:lnSpc>
              <a:spcBef>
                <a:spcPct val="0"/>
              </a:spcBef>
              <a:spcAft>
                <a:spcPct val="0"/>
              </a:spcAft>
              <a:buClrTx/>
              <a:buSzTx/>
              <a:buFont typeface="Arial" panose="020B0604020202020204" pitchFamily="34" charset="0"/>
              <a:buChar char="•"/>
              <a:tabLst/>
            </a:pPr>
            <a:r>
              <a:rPr kumimoji="0" lang="fr-CH" altLang="fr-FR" i="0" u="none" strike="noStrike" cap="none" normalizeH="0" baseline="0" dirty="0">
                <a:ln>
                  <a:noFill/>
                </a:ln>
                <a:solidFill>
                  <a:schemeClr val="tx1"/>
                </a:solidFill>
                <a:effectLst/>
                <a:latin typeface="Tw Cen MT" panose="020B0602020104020603" pitchFamily="34" charset="0"/>
              </a:rPr>
              <a:t>expérientielle</a:t>
            </a:r>
          </a:p>
        </p:txBody>
      </p:sp>
      <p:sp>
        <p:nvSpPr>
          <p:cNvPr id="12" name="Rectangle 11">
            <a:extLst>
              <a:ext uri="{FF2B5EF4-FFF2-40B4-BE49-F238E27FC236}">
                <a16:creationId xmlns:a16="http://schemas.microsoft.com/office/drawing/2014/main" id="{FF262C59-157A-5A1B-15D3-0776E3B500CF}"/>
              </a:ext>
            </a:extLst>
          </p:cNvPr>
          <p:cNvSpPr/>
          <p:nvPr/>
        </p:nvSpPr>
        <p:spPr>
          <a:xfrm>
            <a:off x="2267744" y="4443958"/>
            <a:ext cx="5186328" cy="507831"/>
          </a:xfrm>
          <a:prstGeom prst="rect">
            <a:avLst/>
          </a:prstGeom>
        </p:spPr>
        <p:txBody>
          <a:bodyPr wrap="square">
            <a:spAutoFit/>
          </a:bodyPr>
          <a:lstStyle/>
          <a:p>
            <a:endParaRPr lang="fr-CH" sz="900" dirty="0">
              <a:latin typeface="Tw Cen MT" panose="020B0602020104020603" pitchFamily="34" charset="0"/>
              <a:hlinkClick r:id="rId4"/>
            </a:endParaRPr>
          </a:p>
          <a:p>
            <a:r>
              <a:rPr lang="fr-CH" sz="900" dirty="0">
                <a:latin typeface="Tw Cen MT" panose="020B0602020104020603" pitchFamily="34" charset="0"/>
                <a:hlinkClick r:id="rId4"/>
              </a:rPr>
              <a:t>http://www.meirieu.com/DICTIONNAIRE/methodepedagogique.htm</a:t>
            </a:r>
          </a:p>
          <a:p>
            <a:r>
              <a:rPr lang="fr-CH" sz="900" dirty="0">
                <a:latin typeface="Tw Cen MT" panose="020B0602020104020603" pitchFamily="34" charset="0"/>
                <a:hlinkClick r:id="rId4"/>
              </a:rPr>
              <a:t>https://edutechwiki.unige.ch/fr/M%C3%A9thode_p%C3%A9dagogique</a:t>
            </a:r>
            <a:r>
              <a:rPr lang="fr-CH" sz="900" dirty="0">
                <a:latin typeface="Tw Cen MT" panose="020B0602020104020603" pitchFamily="34" charset="0"/>
              </a:rPr>
              <a:t> </a:t>
            </a:r>
          </a:p>
        </p:txBody>
      </p:sp>
      <p:sp>
        <p:nvSpPr>
          <p:cNvPr id="2" name="Rectangle 1">
            <a:extLst>
              <a:ext uri="{FF2B5EF4-FFF2-40B4-BE49-F238E27FC236}">
                <a16:creationId xmlns:a16="http://schemas.microsoft.com/office/drawing/2014/main" id="{65454733-0340-DAD9-E3D1-D7DB0C7ACA95}"/>
              </a:ext>
            </a:extLst>
          </p:cNvPr>
          <p:cNvSpPr/>
          <p:nvPr/>
        </p:nvSpPr>
        <p:spPr>
          <a:xfrm>
            <a:off x="899592" y="4374779"/>
            <a:ext cx="6419056" cy="230832"/>
          </a:xfrm>
          <a:prstGeom prst="rect">
            <a:avLst/>
          </a:prstGeom>
        </p:spPr>
        <p:txBody>
          <a:bodyPr wrap="square">
            <a:spAutoFit/>
          </a:bodyPr>
          <a:lstStyle/>
          <a:p>
            <a:pPr algn="ctr">
              <a:spcBef>
                <a:spcPts val="1200"/>
              </a:spcBef>
              <a:spcAft>
                <a:spcPts val="1200"/>
              </a:spcAft>
            </a:pPr>
            <a:r>
              <a:rPr lang="fr-CH" sz="900" dirty="0">
                <a:latin typeface="Tw Cen MT" panose="020B0602020104020603" pitchFamily="34" charset="0"/>
                <a:ea typeface="Arial" panose="020B0604020202020204" pitchFamily="34" charset="0"/>
                <a:cs typeface="Arial" panose="020B0604020202020204" pitchFamily="34" charset="0"/>
              </a:rPr>
              <a:t>Voir les travaux et ressources de Philippe Meirieu: </a:t>
            </a:r>
            <a:r>
              <a:rPr lang="fr-CH" sz="900" dirty="0">
                <a:latin typeface="Tw Cen MT" panose="020B0602020104020603" pitchFamily="34" charset="0"/>
                <a:ea typeface="Arial" panose="020B0604020202020204" pitchFamily="34" charset="0"/>
                <a:cs typeface="Arial" panose="020B0604020202020204" pitchFamily="34" charset="0"/>
                <a:hlinkClick r:id="rId5"/>
              </a:rPr>
              <a:t>https://www.meirieu.com/</a:t>
            </a:r>
            <a:r>
              <a:rPr lang="fr-CH" sz="900" dirty="0">
                <a:latin typeface="Tw Cen MT" panose="020B0602020104020603" pitchFamily="34" charset="0"/>
                <a:ea typeface="Arial" panose="020B0604020202020204" pitchFamily="34" charset="0"/>
                <a:cs typeface="Arial" panose="020B0604020202020204" pitchFamily="34" charset="0"/>
              </a:rPr>
              <a:t> </a:t>
            </a:r>
          </a:p>
        </p:txBody>
      </p:sp>
      <p:sp>
        <p:nvSpPr>
          <p:cNvPr id="6" name="Rectangle 5">
            <a:extLst>
              <a:ext uri="{FF2B5EF4-FFF2-40B4-BE49-F238E27FC236}">
                <a16:creationId xmlns:a16="http://schemas.microsoft.com/office/drawing/2014/main" id="{B4DA536B-C2E5-4BCC-0223-01C5C35A9063}"/>
              </a:ext>
            </a:extLst>
          </p:cNvPr>
          <p:cNvSpPr/>
          <p:nvPr/>
        </p:nvSpPr>
        <p:spPr>
          <a:xfrm>
            <a:off x="5771916" y="2355726"/>
            <a:ext cx="2738056" cy="1477328"/>
          </a:xfrm>
          <a:prstGeom prst="rect">
            <a:avLst/>
          </a:prstGeom>
        </p:spPr>
        <p:txBody>
          <a:bodyPr wrap="square">
            <a:spAutoFit/>
          </a:bodyPr>
          <a:lstStyle/>
          <a:p>
            <a:r>
              <a:rPr lang="fr-CH" sz="900" dirty="0">
                <a:latin typeface="Tw Cen MT" panose="020B0602020104020603" pitchFamily="34" charset="0"/>
                <a:ea typeface="Arial" panose="020B0604020202020204" pitchFamily="34" charset="0"/>
                <a:cs typeface="Arial" panose="020B0604020202020204" pitchFamily="34" charset="0"/>
              </a:rPr>
              <a:t>Meirieu: les 3 piliers de l’acte pédagogique, </a:t>
            </a:r>
          </a:p>
          <a:p>
            <a:r>
              <a:rPr lang="fr-CH" sz="900" dirty="0">
                <a:latin typeface="Tw Cen MT" panose="020B0602020104020603" pitchFamily="34" charset="0"/>
                <a:ea typeface="Arial" panose="020B0604020202020204" pitchFamily="34" charset="0"/>
                <a:cs typeface="Arial" panose="020B0604020202020204" pitchFamily="34" charset="0"/>
                <a:hlinkClick r:id="rId6"/>
              </a:rPr>
              <a:t>https://www.youtube.com/watch?v=HxjhKqdv5F4</a:t>
            </a:r>
            <a:endParaRPr lang="fr-CH" sz="900" dirty="0">
              <a:latin typeface="Tw Cen MT" panose="020B0602020104020603" pitchFamily="34" charset="0"/>
              <a:ea typeface="Arial" panose="020B0604020202020204" pitchFamily="34" charset="0"/>
              <a:cs typeface="Arial" panose="020B0604020202020204" pitchFamily="34" charset="0"/>
            </a:endParaRPr>
          </a:p>
          <a:p>
            <a:r>
              <a:rPr lang="fr-CH" sz="900" dirty="0">
                <a:latin typeface="Tw Cen MT" panose="020B0602020104020603" pitchFamily="34" charset="0"/>
                <a:ea typeface="Arial" panose="020B0604020202020204" pitchFamily="34" charset="0"/>
                <a:cs typeface="Arial" panose="020B0604020202020204" pitchFamily="34" charset="0"/>
              </a:rPr>
              <a:t>Meirieu: la manière d’enseigner, </a:t>
            </a:r>
          </a:p>
          <a:p>
            <a:r>
              <a:rPr lang="fr-CH" sz="900" dirty="0">
                <a:latin typeface="Tw Cen MT" panose="020B0602020104020603" pitchFamily="34" charset="0"/>
                <a:ea typeface="Arial" panose="020B0604020202020204" pitchFamily="34" charset="0"/>
                <a:cs typeface="Arial" panose="020B0604020202020204" pitchFamily="34" charset="0"/>
                <a:hlinkClick r:id="rId7"/>
              </a:rPr>
              <a:t>https://www.youtube.com/watch?v=3CGxyghYDOg</a:t>
            </a:r>
            <a:r>
              <a:rPr lang="fr-CH" sz="900" dirty="0">
                <a:latin typeface="Tw Cen MT" panose="020B0602020104020603" pitchFamily="34" charset="0"/>
                <a:ea typeface="Arial" panose="020B0604020202020204" pitchFamily="34" charset="0"/>
                <a:cs typeface="Arial" panose="020B0604020202020204" pitchFamily="34" charset="0"/>
              </a:rPr>
              <a:t> </a:t>
            </a:r>
          </a:p>
          <a:p>
            <a:r>
              <a:rPr lang="fr-CH" sz="900" dirty="0">
                <a:latin typeface="Tw Cen MT" panose="020B0602020104020603" pitchFamily="34" charset="0"/>
                <a:ea typeface="Arial" panose="020B0604020202020204" pitchFamily="34" charset="0"/>
                <a:cs typeface="Arial" panose="020B0604020202020204" pitchFamily="34" charset="0"/>
              </a:rPr>
              <a:t>Exemples d'activités de type actives: </a:t>
            </a:r>
            <a:r>
              <a:rPr lang="fr-CH" sz="900" dirty="0">
                <a:latin typeface="Tw Cen MT" panose="020B0602020104020603" pitchFamily="34" charset="0"/>
                <a:ea typeface="Arial" panose="020B0604020202020204" pitchFamily="34" charset="0"/>
                <a:cs typeface="Arial" panose="020B0604020202020204" pitchFamily="34" charset="0"/>
                <a:hlinkClick r:id="rId8"/>
              </a:rPr>
              <a:t>https://www.polymtl.ca/vignettes/</a:t>
            </a:r>
            <a:r>
              <a:rPr lang="fr-CH" sz="900" dirty="0">
                <a:latin typeface="Tw Cen MT" panose="020B0602020104020603" pitchFamily="34" charset="0"/>
                <a:ea typeface="Arial" panose="020B0604020202020204" pitchFamily="34" charset="0"/>
                <a:cs typeface="Arial" panose="020B0604020202020204" pitchFamily="34" charset="0"/>
              </a:rPr>
              <a:t>  </a:t>
            </a:r>
          </a:p>
          <a:p>
            <a:r>
              <a:rPr lang="fr-CH" sz="900" dirty="0">
                <a:latin typeface="Tw Cen MT" panose="020B0602020104020603" pitchFamily="34" charset="0"/>
                <a:ea typeface="Arial" panose="020B0604020202020204" pitchFamily="34" charset="0"/>
                <a:cs typeface="Arial" panose="020B0604020202020204" pitchFamily="34" charset="0"/>
              </a:rPr>
              <a:t>Explication des 5 méthodes: </a:t>
            </a:r>
            <a:r>
              <a:rPr lang="fr-CH" sz="900" dirty="0">
                <a:latin typeface="Tw Cen MT" panose="020B0602020104020603" pitchFamily="34" charset="0"/>
                <a:ea typeface="Arial" panose="020B0604020202020204" pitchFamily="34" charset="0"/>
                <a:cs typeface="Arial" panose="020B0604020202020204" pitchFamily="34" charset="0"/>
                <a:hlinkClick r:id="rId9"/>
              </a:rPr>
              <a:t>https://www.beedeez.com/fr/blog/les-differentes-methodes-pedagogiques-dans-la-formation-professionnelle</a:t>
            </a:r>
            <a:r>
              <a:rPr lang="fr-CH" sz="900" dirty="0">
                <a:latin typeface="Tw Cen MT" panose="020B0602020104020603" pitchFamily="34" charset="0"/>
                <a:ea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180943425"/>
      </p:ext>
    </p:extLst>
  </p:cSld>
  <p:clrMapOvr>
    <a:masterClrMapping/>
  </p:clrMapOvr>
</p:sld>
</file>

<file path=ppt/theme/theme1.xml><?xml version="1.0" encoding="utf-8"?>
<a:theme xmlns:a="http://schemas.openxmlformats.org/drawingml/2006/main" name="Thème Office">
  <a:themeElements>
    <a:clrScheme name="tecfa">
      <a:dk1>
        <a:srgbClr val="000000"/>
      </a:dk1>
      <a:lt1>
        <a:srgbClr val="FEFFFF"/>
      </a:lt1>
      <a:dk2>
        <a:srgbClr val="4C4D4C"/>
      </a:dk2>
      <a:lt2>
        <a:srgbClr val="EAEAEA"/>
      </a:lt2>
      <a:accent1>
        <a:srgbClr val="005A87"/>
      </a:accent1>
      <a:accent2>
        <a:srgbClr val="DB7A17"/>
      </a:accent2>
      <a:accent3>
        <a:srgbClr val="7F6FA4"/>
      </a:accent3>
      <a:accent4>
        <a:srgbClr val="A1BD2B"/>
      </a:accent4>
      <a:accent5>
        <a:srgbClr val="5BC4EF"/>
      </a:accent5>
      <a:accent6>
        <a:srgbClr val="005A87"/>
      </a:accent6>
      <a:hlink>
        <a:srgbClr val="5BC4EF"/>
      </a:hlink>
      <a:folHlink>
        <a:srgbClr val="7F6FA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ecfa-fpse-unige.potx" id="{8A83EF2B-6969-1B41-AD37-5987E3719F38}" vid="{FBECAAEC-5158-5046-AF8D-3E250124E19B}"/>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10121</TotalTime>
  <Words>4661</Words>
  <Application>Microsoft Office PowerPoint</Application>
  <PresentationFormat>Affichage à l'écran (16:9)</PresentationFormat>
  <Paragraphs>320</Paragraphs>
  <Slides>20</Slides>
  <Notes>17</Notes>
  <HiddenSlides>0</HiddenSlides>
  <MMClips>1</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20</vt:i4>
      </vt:variant>
    </vt:vector>
  </HeadingPairs>
  <TitlesOfParts>
    <vt:vector size="29" baseType="lpstr">
      <vt:lpstr>Arial</vt:lpstr>
      <vt:lpstr>Berlin Sans FB</vt:lpstr>
      <vt:lpstr>Berlin Sans FB Demi</vt:lpstr>
      <vt:lpstr>Calibri</vt:lpstr>
      <vt:lpstr>Gill Sans</vt:lpstr>
      <vt:lpstr>Gill Sans Light</vt:lpstr>
      <vt:lpstr>Gill Sans SemiBold</vt:lpstr>
      <vt:lpstr>Tw Cen MT</vt:lpstr>
      <vt:lpstr>Thème Office</vt:lpstr>
      <vt:lpstr>UE1 : Introduction à l’ingénierie de formation numérique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Déterminer les méthodes pédagogiques</dc:title>
  <dc:creator>Juliette Desiron</dc:creator>
  <cp:lastModifiedBy>Barbara Class</cp:lastModifiedBy>
  <cp:revision>648</cp:revision>
  <dcterms:created xsi:type="dcterms:W3CDTF">2018-06-25T11:53:25Z</dcterms:created>
  <dcterms:modified xsi:type="dcterms:W3CDTF">2024-12-14T13:17:25Z</dcterms:modified>
</cp:coreProperties>
</file>