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2"/>
  </p:notesMasterIdLst>
  <p:handoutMasterIdLst>
    <p:handoutMasterId r:id="rId13"/>
  </p:handoutMasterIdLst>
  <p:sldIdLst>
    <p:sldId id="271" r:id="rId2"/>
    <p:sldId id="358" r:id="rId3"/>
    <p:sldId id="362" r:id="rId4"/>
    <p:sldId id="370" r:id="rId5"/>
    <p:sldId id="369" r:id="rId6"/>
    <p:sldId id="371" r:id="rId7"/>
    <p:sldId id="363" r:id="rId8"/>
    <p:sldId id="374" r:id="rId9"/>
    <p:sldId id="372" r:id="rId10"/>
    <p:sldId id="365" r:id="rId11"/>
  </p:sldIdLst>
  <p:sldSz cx="9144000" cy="5143500" type="screen16x9"/>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1366"/>
    <a:srgbClr val="C5931F"/>
    <a:srgbClr val="00B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0EEC4-B036-4D06-8F5B-84BE1C760381}" v="3" dt="2024-12-14T11:47:08.66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3529" autoAdjust="0"/>
  </p:normalViewPr>
  <p:slideViewPr>
    <p:cSldViewPr>
      <p:cViewPr varScale="1">
        <p:scale>
          <a:sx n="151" d="100"/>
          <a:sy n="151" d="100"/>
        </p:scale>
        <p:origin x="758" y="8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Class" userId="ce38c013-f14e-4d1b-851f-f693be5c662b" providerId="ADAL" clId="{ED0A8253-25AD-418E-9A76-987CAB6055BA}"/>
    <pc:docChg chg="addSld delSld modSld">
      <pc:chgData name="Barbara Class" userId="ce38c013-f14e-4d1b-851f-f693be5c662b" providerId="ADAL" clId="{ED0A8253-25AD-418E-9A76-987CAB6055BA}" dt="2024-11-11T17:28:28.063" v="3"/>
      <pc:docMkLst>
        <pc:docMk/>
      </pc:docMkLst>
      <pc:sldChg chg="add">
        <pc:chgData name="Barbara Class" userId="ce38c013-f14e-4d1b-851f-f693be5c662b" providerId="ADAL" clId="{ED0A8253-25AD-418E-9A76-987CAB6055BA}" dt="2024-11-11T17:28:28.063" v="3"/>
        <pc:sldMkLst>
          <pc:docMk/>
          <pc:sldMk cId="4252192184" sldId="365"/>
        </pc:sldMkLst>
      </pc:sldChg>
      <pc:sldChg chg="del">
        <pc:chgData name="Barbara Class" userId="ce38c013-f14e-4d1b-851f-f693be5c662b" providerId="ADAL" clId="{ED0A8253-25AD-418E-9A76-987CAB6055BA}" dt="2024-11-11T17:26:49.077" v="0" actId="47"/>
        <pc:sldMkLst>
          <pc:docMk/>
          <pc:sldMk cId="1124061207" sldId="366"/>
        </pc:sldMkLst>
      </pc:sldChg>
      <pc:sldChg chg="del">
        <pc:chgData name="Barbara Class" userId="ce38c013-f14e-4d1b-851f-f693be5c662b" providerId="ADAL" clId="{ED0A8253-25AD-418E-9A76-987CAB6055BA}" dt="2024-11-11T17:26:53.767" v="2" actId="47"/>
        <pc:sldMkLst>
          <pc:docMk/>
          <pc:sldMk cId="1766248439" sldId="368"/>
        </pc:sldMkLst>
      </pc:sldChg>
      <pc:sldChg chg="del">
        <pc:chgData name="Barbara Class" userId="ce38c013-f14e-4d1b-851f-f693be5c662b" providerId="ADAL" clId="{ED0A8253-25AD-418E-9A76-987CAB6055BA}" dt="2024-11-11T17:26:50.639" v="1" actId="47"/>
        <pc:sldMkLst>
          <pc:docMk/>
          <pc:sldMk cId="332129232" sldId="373"/>
        </pc:sldMkLst>
      </pc:sldChg>
    </pc:docChg>
  </pc:docChgLst>
  <pc:docChgLst>
    <pc:chgData name="Barbara Class" userId="ce38c013-f14e-4d1b-851f-f693be5c662b" providerId="ADAL" clId="{1280EEC4-B036-4D06-8F5B-84BE1C760381}"/>
    <pc:docChg chg="undo custSel modSld">
      <pc:chgData name="Barbara Class" userId="ce38c013-f14e-4d1b-851f-f693be5c662b" providerId="ADAL" clId="{1280EEC4-B036-4D06-8F5B-84BE1C760381}" dt="2024-12-14T11:47:21.743" v="14" actId="478"/>
      <pc:docMkLst>
        <pc:docMk/>
      </pc:docMkLst>
      <pc:sldChg chg="modSp mod">
        <pc:chgData name="Barbara Class" userId="ce38c013-f14e-4d1b-851f-f693be5c662b" providerId="ADAL" clId="{1280EEC4-B036-4D06-8F5B-84BE1C760381}" dt="2024-12-14T11:44:51.634" v="7" actId="20577"/>
        <pc:sldMkLst>
          <pc:docMk/>
          <pc:sldMk cId="2639338003" sldId="369"/>
        </pc:sldMkLst>
        <pc:spChg chg="mod">
          <ac:chgData name="Barbara Class" userId="ce38c013-f14e-4d1b-851f-f693be5c662b" providerId="ADAL" clId="{1280EEC4-B036-4D06-8F5B-84BE1C760381}" dt="2024-12-14T11:44:51.634" v="7" actId="20577"/>
          <ac:spMkLst>
            <pc:docMk/>
            <pc:sldMk cId="2639338003" sldId="369"/>
            <ac:spMk id="6" creationId="{508C57F7-A577-44C5-88AC-53A72EF742D6}"/>
          </ac:spMkLst>
        </pc:spChg>
      </pc:sldChg>
      <pc:sldChg chg="addSp delSp modSp mod">
        <pc:chgData name="Barbara Class" userId="ce38c013-f14e-4d1b-851f-f693be5c662b" providerId="ADAL" clId="{1280EEC4-B036-4D06-8F5B-84BE1C760381}" dt="2024-12-14T11:47:21.743" v="14" actId="478"/>
        <pc:sldMkLst>
          <pc:docMk/>
          <pc:sldMk cId="3801514480" sldId="371"/>
        </pc:sldMkLst>
        <pc:spChg chg="add del">
          <ac:chgData name="Barbara Class" userId="ce38c013-f14e-4d1b-851f-f693be5c662b" providerId="ADAL" clId="{1280EEC4-B036-4D06-8F5B-84BE1C760381}" dt="2024-12-14T11:47:21.743" v="14" actId="478"/>
          <ac:spMkLst>
            <pc:docMk/>
            <pc:sldMk cId="3801514480" sldId="371"/>
            <ac:spMk id="6" creationId="{508C57F7-A577-44C5-88AC-53A72EF742D6}"/>
          </ac:spMkLst>
        </pc:spChg>
        <pc:spChg chg="mod">
          <ac:chgData name="Barbara Class" userId="ce38c013-f14e-4d1b-851f-f693be5c662b" providerId="ADAL" clId="{1280EEC4-B036-4D06-8F5B-84BE1C760381}" dt="2024-12-14T11:47:08.659" v="11" actId="20577"/>
          <ac:spMkLst>
            <pc:docMk/>
            <pc:sldMk cId="3801514480" sldId="371"/>
            <ac:spMk id="11" creationId="{C0BE070D-291A-4CCA-A993-10AA26B755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67E617C-A72D-4627-81B6-B6148C566C3A}" type="datetimeFigureOut">
              <a:rPr lang="fr-FR" smtClean="0"/>
              <a:pPr/>
              <a:t>14/12/2024</a:t>
            </a:fld>
            <a:endParaRPr lang="fr-FR"/>
          </a:p>
        </p:txBody>
      </p:sp>
      <p:sp>
        <p:nvSpPr>
          <p:cNvPr id="4" name="Espace réservé du pied de page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9C7B286A-B21B-4E4A-8F02-9AD8A27FDB48}"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DD47E923-A4DC-4347-88F3-01F83145E0D3}" type="datetimeFigureOut">
              <a:rPr lang="fr-FR" smtClean="0"/>
              <a:pPr/>
              <a:t>14/12/2024</a:t>
            </a:fld>
            <a:endParaRPr lang="fr-FR"/>
          </a:p>
        </p:txBody>
      </p:sp>
      <p:sp>
        <p:nvSpPr>
          <p:cNvPr id="4" name="Espace réservé de l'image des diapositives 3"/>
          <p:cNvSpPr>
            <a:spLocks noGrp="1" noRot="1" noChangeAspect="1"/>
          </p:cNvSpPr>
          <p:nvPr>
            <p:ph type="sldImg" idx="2"/>
          </p:nvPr>
        </p:nvSpPr>
        <p:spPr>
          <a:xfrm>
            <a:off x="93663" y="746125"/>
            <a:ext cx="6624637"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20E28310-E0A2-4EAA-9B2B-E3EB0780CA9C}" type="slidenum">
              <a:rPr lang="fr-FR" smtClean="0"/>
              <a:pP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CH" b="1" dirty="0"/>
              <a:t>1. Finalités de l'Éducation et Citoyenneté</a:t>
            </a:r>
          </a:p>
          <a:p>
            <a:r>
              <a:rPr lang="fr-CH" dirty="0"/>
              <a:t>Les finalités de l'éducation, selon les documents du Tchad et les principes de </a:t>
            </a:r>
            <a:r>
              <a:rPr lang="fr-CH" dirty="0" err="1"/>
              <a:t>Demeuse</a:t>
            </a:r>
            <a:r>
              <a:rPr lang="fr-CH" dirty="0"/>
              <a:t> et </a:t>
            </a:r>
            <a:r>
              <a:rPr lang="fr-CH" dirty="0" err="1"/>
              <a:t>Strauven</a:t>
            </a:r>
            <a:r>
              <a:rPr lang="fr-CH" dirty="0"/>
              <a:t>, visent à former des citoyens responsables, capables de s'intégrer harmonieusement dans leur société tout en contribuant activement à son développement. L'éducation ne se limite pas à l'acquisition de compétences techniques ; elle cherche aussi à inculquer des valeurs morales et civiques, telles que la solidarité, le respect des normes sociales, et la responsabilité civique. En formant des individus respectueux et engagés, l’éducation favorise un tissu social solide, où chaque citoyen joue un rôle dans la construction d’une société équitable et inclusive.</a:t>
            </a:r>
          </a:p>
          <a:p>
            <a:r>
              <a:rPr lang="fr-CH" b="1" dirty="0"/>
              <a:t>2. Apports des Théories d'Apprentissage à l'Éducation</a:t>
            </a:r>
          </a:p>
          <a:p>
            <a:r>
              <a:rPr lang="fr-CH" dirty="0"/>
              <a:t>Les théories d'apprentissage apportent chacune une contribution unique à la formation des apprenants :</a:t>
            </a:r>
          </a:p>
          <a:p>
            <a:r>
              <a:rPr lang="fr-CH" b="1" dirty="0"/>
              <a:t>Le béhaviorisme</a:t>
            </a:r>
            <a:r>
              <a:rPr lang="fr-CH" dirty="0"/>
              <a:t> permet de développer des comportements conformes aux attentes sociales, comme la discipline et le respect des règles, par des renforcements positifs et négatifs. Cette approche est particulièrement utile pour instiller des bases solides dans les premières années de scolarisation, où l'acquisition des bonnes pratiques et des comportements est cruciale.</a:t>
            </a:r>
          </a:p>
          <a:p>
            <a:r>
              <a:rPr lang="fr-CH" b="1" dirty="0"/>
              <a:t>Le constructivisme</a:t>
            </a:r>
            <a:r>
              <a:rPr lang="fr-CH" dirty="0"/>
              <a:t> incite les apprenants à être actifs dans leur apprentissage, en construisant eux-mêmes leurs connaissances. Cela encourage l'autonomie et la créativité, deux compétences clés pour des citoyens qui doivent s'adapter et innover dans un monde en perpétuelle évolution.</a:t>
            </a:r>
          </a:p>
          <a:p>
            <a:r>
              <a:rPr lang="fr-CH" b="1" dirty="0"/>
              <a:t>Le socioconstructivisme</a:t>
            </a:r>
            <a:r>
              <a:rPr lang="fr-CH" dirty="0"/>
              <a:t> souligne l'importance de l'interaction sociale dans l'apprentissage, renforçant ainsi des valeurs de solidarité et de collaboration. En apprenant ensemble, les apprenants développent des compétences de coopération et de respect mutuel, qui sont essentielles pour la vie en société.</a:t>
            </a:r>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7</a:t>
            </a:fld>
            <a:endParaRPr lang="fr-FR"/>
          </a:p>
        </p:txBody>
      </p:sp>
    </p:spTree>
    <p:extLst>
      <p:ext uri="{BB962C8B-B14F-4D97-AF65-F5344CB8AC3E}">
        <p14:creationId xmlns:p14="http://schemas.microsoft.com/office/powerpoint/2010/main" val="246747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CH" b="1" dirty="0"/>
              <a:t>3. Rôle du Cognitivisme dans le Développement Intellectuel</a:t>
            </a:r>
          </a:p>
          <a:p>
            <a:r>
              <a:rPr lang="fr-CH" dirty="0"/>
              <a:t>Le cognitivisme se concentre sur les processus mentaux, comme la compréhension, la mémoire, et la résolution de problèmes, contribuant ainsi à une éducation qui développe l'esprit critique et l'analyse. En s'appuyant sur des stratégies cognitives, les apprenants sont encouragés à réfléchir en profondeur, à organiser leurs connaissances, et à aborder les problèmes de manière analytique. Ces compétences sont essentielles pour leur permettre de naviguer dans un monde complexe et d’adopter une approche réfléchie face aux défis sociaux, économiques, et technologiques.</a:t>
            </a:r>
          </a:p>
          <a:p>
            <a:r>
              <a:rPr lang="fr-CH" b="1" dirty="0"/>
              <a:t>4. Oralité Africaine et Identité Culturelle</a:t>
            </a:r>
          </a:p>
          <a:p>
            <a:r>
              <a:rPr lang="fr-CH" dirty="0"/>
              <a:t>L'oralité africaine joue un rôle central dans la préservation de l'identité culturelle et la transmission des valeurs. En valorisant les récits, les contes, et les chants, elle transmet les traditions, l'histoire, et les lois de la communauté de manière vivante et engageante. En intégrant l'oralité dans l'éducation, on permet aux apprenants de renforcer leur lien avec leur patrimoine culturel et de développer un sentiment d’appartenance et de fierté identitaire. L’oralité est également un vecteur puissant pour enseigner des valeurs morales, car les récits et les proverbes africains contiennent souvent des leçons de vie essentielles et des exemples de comportement éthique.</a:t>
            </a:r>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8</a:t>
            </a:fld>
            <a:endParaRPr lang="fr-FR"/>
          </a:p>
        </p:txBody>
      </p:sp>
    </p:spTree>
    <p:extLst>
      <p:ext uri="{BB962C8B-B14F-4D97-AF65-F5344CB8AC3E}">
        <p14:creationId xmlns:p14="http://schemas.microsoft.com/office/powerpoint/2010/main" val="392160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5. Synthèse et Intégration des Approches</a:t>
            </a:r>
          </a:p>
          <a:p>
            <a:r>
              <a:rPr lang="fr-CH" dirty="0"/>
              <a:t>La combinaison des théories d'apprentissage modernes et de l'oralité africaine permet de répondre aux finalités de l’éducation en intégrant les dimensions intellectuelle, sociale et culturelle de la formation. Les approches modernes (béhaviorisme, constructivisme, socioconstructivisme, et cognitivisme) apportent des cadres efficaces pour l’acquisition de compétences pratiques et la formation à la citoyenneté, tandis que l’oralité africaine ancre les apprenants dans leur culture et leurs valeurs identitaires. Ensemble, elles forment une éducation équilibrée qui soutient non seulement le développement personnel de l’apprenant mais aussi son intégration dans la société, tout en préservant l’héritage culturel essentiel à la cohésion et à l’identité collective.</a:t>
            </a:r>
          </a:p>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9</a:t>
            </a:fld>
            <a:endParaRPr lang="fr-FR"/>
          </a:p>
        </p:txBody>
      </p:sp>
    </p:spTree>
    <p:extLst>
      <p:ext uri="{BB962C8B-B14F-4D97-AF65-F5344CB8AC3E}">
        <p14:creationId xmlns:p14="http://schemas.microsoft.com/office/powerpoint/2010/main" val="3172560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Diapositive de titre">
    <p:spTree>
      <p:nvGrpSpPr>
        <p:cNvPr id="1" name=""/>
        <p:cNvGrpSpPr/>
        <p:nvPr/>
      </p:nvGrpSpPr>
      <p:grpSpPr>
        <a:xfrm>
          <a:off x="0" y="0"/>
          <a:ext cx="0" cy="0"/>
          <a:chOff x="0" y="0"/>
          <a:chExt cx="0" cy="0"/>
        </a:xfrm>
      </p:grpSpPr>
      <p:grpSp>
        <p:nvGrpSpPr>
          <p:cNvPr id="5" name="Group 4"/>
          <p:cNvGrpSpPr/>
          <p:nvPr userDrawn="1"/>
        </p:nvGrpSpPr>
        <p:grpSpPr>
          <a:xfrm>
            <a:off x="0" y="4515966"/>
            <a:ext cx="9144000" cy="627534"/>
            <a:chOff x="0" y="3723878"/>
            <a:chExt cx="9144000" cy="627534"/>
          </a:xfrm>
        </p:grpSpPr>
        <p:sp>
          <p:nvSpPr>
            <p:cNvPr id="3" name="Rectangle 2"/>
            <p:cNvSpPr/>
            <p:nvPr userDrawn="1"/>
          </p:nvSpPr>
          <p:spPr>
            <a:xfrm>
              <a:off x="0" y="3723878"/>
              <a:ext cx="9144000"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tp://www.unige.ch/presse/charte/logos_unige/UNIGE/others/UNIGE_tout_blanc.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3809634"/>
              <a:ext cx="1224136" cy="44113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ttp://tecfa.unige.ch/w/images/0/02/TECFAlogoColBlancNoText_792x32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544" y="4657482"/>
            <a:ext cx="839525" cy="344502"/>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p:cNvSpPr>
            <a:spLocks noGrp="1"/>
          </p:cNvSpPr>
          <p:nvPr>
            <p:ph type="title"/>
          </p:nvPr>
        </p:nvSpPr>
        <p:spPr>
          <a:xfrm>
            <a:off x="736346" y="1158479"/>
            <a:ext cx="7772400" cy="1021556"/>
          </a:xfrm>
          <a:prstGeom prst="rect">
            <a:avLst/>
          </a:prstGeom>
        </p:spPr>
        <p:txBody>
          <a:bodyPr anchor="t"/>
          <a:lstStyle>
            <a:lvl1pPr algn="l">
              <a:defRPr sz="4000" b="1" cap="all">
                <a:solidFill>
                  <a:schemeClr val="accent1"/>
                </a:solidFill>
              </a:defRPr>
            </a:lvl1pPr>
          </a:lstStyle>
          <a:p>
            <a:r>
              <a:rPr lang="en-US" dirty="0"/>
              <a:t>Click to edit Master title style</a:t>
            </a:r>
            <a:endParaRPr lang="fr-CH" dirty="0"/>
          </a:p>
        </p:txBody>
      </p:sp>
      <p:sp>
        <p:nvSpPr>
          <p:cNvPr id="10"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009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102991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566763"/>
          </a:xfrm>
          <a:prstGeom prst="rect">
            <a:avLst/>
          </a:prstGeom>
        </p:spPr>
        <p:txBody>
          <a:bodyPr anchor="t"/>
          <a:lstStyle>
            <a:lvl1pPr algn="l">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
        <p:nvSpPr>
          <p:cNvPr id="3" name="Espace réservé du contenu 2"/>
          <p:cNvSpPr>
            <a:spLocks noGrp="1"/>
          </p:cNvSpPr>
          <p:nvPr>
            <p:ph idx="1"/>
          </p:nvPr>
        </p:nvSpPr>
        <p:spPr>
          <a:xfrm>
            <a:off x="3575050" y="204788"/>
            <a:ext cx="5111750" cy="4389835"/>
          </a:xfrm>
          <a:prstGeom prst="rect">
            <a:avLst/>
          </a:prstGeom>
        </p:spPr>
        <p:txBody>
          <a:bodyPr/>
          <a:lstStyle>
            <a:lvl1pPr>
              <a:defRPr sz="3200" b="0" i="0">
                <a:latin typeface="Gill Sans Light" charset="0"/>
                <a:ea typeface="Gill Sans Light" charset="0"/>
                <a:cs typeface="Gill Sans Light" charset="0"/>
              </a:defRPr>
            </a:lvl1pPr>
            <a:lvl2pPr>
              <a:defRPr sz="2800" b="0" i="0">
                <a:latin typeface="Gill Sans Light" charset="0"/>
                <a:ea typeface="Gill Sans Light" charset="0"/>
                <a:cs typeface="Gill Sans Light" charset="0"/>
              </a:defRPr>
            </a:lvl2pPr>
            <a:lvl3pPr>
              <a:defRPr sz="2400" b="0" i="0">
                <a:latin typeface="Gill Sans Light" charset="0"/>
                <a:ea typeface="Gill Sans Light" charset="0"/>
                <a:cs typeface="Gill Sans Light" charset="0"/>
              </a:defRPr>
            </a:lvl3pPr>
            <a:lvl4pPr>
              <a:defRPr sz="2000" b="0" i="0">
                <a:latin typeface="Gill Sans Light" charset="0"/>
                <a:ea typeface="Gill Sans Light" charset="0"/>
                <a:cs typeface="Gill Sans Light" charset="0"/>
              </a:defRPr>
            </a:lvl4pPr>
            <a:lvl5pPr>
              <a:defRPr sz="2000" b="0" i="0">
                <a:latin typeface="Gill Sans Light" charset="0"/>
                <a:ea typeface="Gill Sans Light" charset="0"/>
                <a:cs typeface="Gill Sans Light" charset="0"/>
              </a:defRPr>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u texte 3"/>
          <p:cNvSpPr>
            <a:spLocks noGrp="1"/>
          </p:cNvSpPr>
          <p:nvPr>
            <p:ph type="body" sz="half" idx="2"/>
          </p:nvPr>
        </p:nvSpPr>
        <p:spPr>
          <a:xfrm>
            <a:off x="457201" y="944190"/>
            <a:ext cx="3008313" cy="3650433"/>
          </a:xfrm>
          <a:prstGeom prst="rect">
            <a:avLst/>
          </a:prstGeom>
        </p:spPr>
        <p:txBody>
          <a:bodyPr/>
          <a:lstStyle>
            <a:lvl1pPr marL="0" indent="0">
              <a:buNone/>
              <a:defRPr sz="1400" b="0" i="0">
                <a:latin typeface="Gill Sans" charset="0"/>
                <a:ea typeface="Gill Sans" charset="0"/>
                <a:cs typeface="Gill Sans"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61956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a:prstGeom prst="rect">
            <a:avLst/>
          </a:prstGeom>
        </p:spPr>
        <p:txBody>
          <a:bodyPr anchor="b"/>
          <a:lstStyle>
            <a:lvl1pPr algn="l">
              <a:defRPr sz="1400" b="0" i="0">
                <a:solidFill>
                  <a:schemeClr val="tx2"/>
                </a:solidFill>
                <a:latin typeface="Gill Sans Light" charset="0"/>
                <a:ea typeface="Gill Sans Light" charset="0"/>
                <a:cs typeface="Gill Sans Light" charset="0"/>
              </a:defRPr>
            </a:lvl1pPr>
          </a:lstStyle>
          <a:p>
            <a:r>
              <a:rPr lang="en-US"/>
              <a:t>Click to edit Master title style</a:t>
            </a:r>
            <a:endParaRPr lang="fr-CH" dirty="0"/>
          </a:p>
        </p:txBody>
      </p:sp>
      <p:sp>
        <p:nvSpPr>
          <p:cNvPr id="3" name="Espace réservé pour une imag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lang="fr-CH" dirty="0"/>
          </a:p>
        </p:txBody>
      </p:sp>
      <p:sp>
        <p:nvSpPr>
          <p:cNvPr id="4" name="Espace réservé du texte 3"/>
          <p:cNvSpPr>
            <a:spLocks noGrp="1"/>
          </p:cNvSpPr>
          <p:nvPr>
            <p:ph type="body" sz="half" idx="2"/>
          </p:nvPr>
        </p:nvSpPr>
        <p:spPr>
          <a:xfrm>
            <a:off x="1792288" y="4025503"/>
            <a:ext cx="5486400" cy="603647"/>
          </a:xfrm>
          <a:prstGeom prst="rect">
            <a:avLst/>
          </a:prstGeom>
        </p:spPr>
        <p:txBody>
          <a:bodyPr/>
          <a:lstStyle>
            <a:lvl1pPr marL="0" indent="0">
              <a:buNone/>
              <a:defRPr sz="1600" b="0" i="0">
                <a:latin typeface="Gill Sans Light" charset="0"/>
                <a:ea typeface="Gill Sans Light" charset="0"/>
                <a:cs typeface="Gill Sans Light"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346512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a:off x="457200" y="915566"/>
            <a:ext cx="8229600" cy="3679057"/>
          </a:xfrm>
          <a:prstGeom prst="rect">
            <a:avLst/>
          </a:prstGeom>
        </p:spPr>
        <p:txBody>
          <a:bodyPr vert="eaVert"/>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7"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186978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956376" y="154781"/>
            <a:ext cx="730424" cy="3290888"/>
          </a:xfrm>
          <a:prstGeom prst="rect">
            <a:avLst/>
          </a:prstGeom>
        </p:spPr>
        <p:txBody>
          <a:bodyPr vert="eaVert"/>
          <a:lstStyle>
            <a:lvl1pPr>
              <a:defRPr sz="1400" b="0" i="0">
                <a:solidFill>
                  <a:schemeClr val="tx2"/>
                </a:solidFill>
                <a:latin typeface="Gill Sans Light" charset="0"/>
                <a:ea typeface="Gill Sans Light" charset="0"/>
                <a:cs typeface="Gill Sans Light" charset="0"/>
              </a:defRPr>
            </a:lvl1pPr>
          </a:lstStyle>
          <a:p>
            <a:r>
              <a:rPr lang="en-US"/>
              <a:t>Click to edit Master title style</a:t>
            </a:r>
            <a:endParaRPr lang="fr-CH"/>
          </a:p>
        </p:txBody>
      </p:sp>
      <p:sp>
        <p:nvSpPr>
          <p:cNvPr id="3" name="Espace réservé du texte vertical 2"/>
          <p:cNvSpPr>
            <a:spLocks noGrp="1"/>
          </p:cNvSpPr>
          <p:nvPr>
            <p:ph type="body" orient="vert" idx="1"/>
          </p:nvPr>
        </p:nvSpPr>
        <p:spPr>
          <a:xfrm>
            <a:off x="457200" y="154781"/>
            <a:ext cx="7355160" cy="3290888"/>
          </a:xfrm>
          <a:prstGeom prst="rect">
            <a:avLst/>
          </a:prstGeom>
        </p:spPr>
        <p:txBody>
          <a:bodyPr vert="eaVert"/>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3338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grpSp>
        <p:nvGrpSpPr>
          <p:cNvPr id="5" name="Group 4"/>
          <p:cNvGrpSpPr/>
          <p:nvPr userDrawn="1"/>
        </p:nvGrpSpPr>
        <p:grpSpPr>
          <a:xfrm>
            <a:off x="0" y="4515966"/>
            <a:ext cx="9144000" cy="627534"/>
            <a:chOff x="0" y="3723878"/>
            <a:chExt cx="9144000" cy="627534"/>
          </a:xfrm>
        </p:grpSpPr>
        <p:sp>
          <p:nvSpPr>
            <p:cNvPr id="3" name="Rectangle 2"/>
            <p:cNvSpPr/>
            <p:nvPr userDrawn="1"/>
          </p:nvSpPr>
          <p:spPr>
            <a:xfrm>
              <a:off x="0" y="3723878"/>
              <a:ext cx="9144000" cy="627534"/>
            </a:xfrm>
            <a:prstGeom prst="rect">
              <a:avLst/>
            </a:prstGeom>
            <a:solidFill>
              <a:srgbClr val="00B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tp://www.unige.ch/presse/charte/logos_unige/UNIGE/others/UNIGE_tout_blanc.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3809634"/>
              <a:ext cx="1224136" cy="44113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ttp://tecfa.unige.ch/w/images/0/02/TECFAlogoColBlancNoText_792x32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96758" y="4686300"/>
            <a:ext cx="839525" cy="3445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466255" y="4653013"/>
            <a:ext cx="2016224" cy="33855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FACULTÉ DE </a:t>
            </a:r>
            <a:r>
              <a:rPr lang="en-US" sz="800" b="1">
                <a:solidFill>
                  <a:schemeClr val="bg1"/>
                </a:solidFill>
                <a:latin typeface="Arial" charset="0"/>
                <a:ea typeface="Arial" charset="0"/>
                <a:cs typeface="Arial" charset="0"/>
              </a:rPr>
              <a:t>PSYCHOLOGIE </a:t>
            </a:r>
          </a:p>
          <a:p>
            <a:r>
              <a:rPr lang="en-US" sz="800" b="1" dirty="0">
                <a:solidFill>
                  <a:schemeClr val="bg1"/>
                </a:solidFill>
                <a:latin typeface="Arial" charset="0"/>
                <a:ea typeface="Arial" charset="0"/>
                <a:cs typeface="Arial" charset="0"/>
              </a:rPr>
              <a:t>ET DES SCIENCES DE L’EDUCATION</a:t>
            </a:r>
          </a:p>
        </p:txBody>
      </p:sp>
      <p:cxnSp>
        <p:nvCxnSpPr>
          <p:cNvPr id="11" name="Straight Connector 10"/>
          <p:cNvCxnSpPr/>
          <p:nvPr userDrawn="1"/>
        </p:nvCxnSpPr>
        <p:spPr>
          <a:xfrm flipV="1">
            <a:off x="2553905" y="4591306"/>
            <a:ext cx="0" cy="5007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re 1"/>
          <p:cNvSpPr>
            <a:spLocks noGrp="1"/>
          </p:cNvSpPr>
          <p:nvPr>
            <p:ph type="title"/>
          </p:nvPr>
        </p:nvSpPr>
        <p:spPr>
          <a:xfrm>
            <a:off x="722313" y="1158479"/>
            <a:ext cx="7772400" cy="1021556"/>
          </a:xfrm>
          <a:prstGeom prst="rect">
            <a:avLst/>
          </a:prstGeom>
        </p:spPr>
        <p:txBody>
          <a:bodyPr anchor="t"/>
          <a:lstStyle>
            <a:lvl1pPr algn="l">
              <a:defRPr sz="4000" b="1" cap="all">
                <a:solidFill>
                  <a:srgbClr val="00B1AE"/>
                </a:solidFill>
              </a:defRPr>
            </a:lvl1pPr>
          </a:lstStyle>
          <a:p>
            <a:r>
              <a:rPr lang="en-US"/>
              <a:t>Click to edit Master title style</a:t>
            </a:r>
            <a:endParaRPr lang="fr-CH" dirty="0"/>
          </a:p>
        </p:txBody>
      </p:sp>
      <p:sp>
        <p:nvSpPr>
          <p:cNvPr id="1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461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30852"/>
            <a:ext cx="9144000" cy="612648"/>
          </a:xfrm>
          <a:prstGeom prst="rect">
            <a:avLst/>
          </a:prstGeom>
        </p:spPr>
      </p:pic>
      <p:pic>
        <p:nvPicPr>
          <p:cNvPr id="7" name="Picture 6" descr="ttp://tecfa.unige.ch/w/images/0/02/TECFAlogoColBlancNoText_792x32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96758" y="4686300"/>
            <a:ext cx="839525" cy="34450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flipV="1">
            <a:off x="2553905" y="4591306"/>
            <a:ext cx="0" cy="5007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re 1"/>
          <p:cNvSpPr>
            <a:spLocks noGrp="1"/>
          </p:cNvSpPr>
          <p:nvPr>
            <p:ph type="title"/>
          </p:nvPr>
        </p:nvSpPr>
        <p:spPr>
          <a:xfrm>
            <a:off x="722313" y="1158479"/>
            <a:ext cx="7772400" cy="1021556"/>
          </a:xfrm>
          <a:prstGeom prst="rect">
            <a:avLst/>
          </a:prstGeom>
        </p:spPr>
        <p:txBody>
          <a:bodyPr anchor="t"/>
          <a:lstStyle>
            <a:lvl1pPr algn="l">
              <a:defRPr sz="4000" b="1" cap="all">
                <a:solidFill>
                  <a:srgbClr val="C5931F"/>
                </a:solidFill>
              </a:defRPr>
            </a:lvl1pPr>
          </a:lstStyle>
          <a:p>
            <a:r>
              <a:rPr lang="en-US"/>
              <a:t>Click to edit Master title style</a:t>
            </a:r>
            <a:endParaRPr lang="fr-CH" dirty="0"/>
          </a:p>
        </p:txBody>
      </p:sp>
      <p:sp>
        <p:nvSpPr>
          <p:cNvPr id="11"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extBox 11"/>
          <p:cNvSpPr txBox="1"/>
          <p:nvPr userDrawn="1"/>
        </p:nvSpPr>
        <p:spPr>
          <a:xfrm>
            <a:off x="466255" y="4653013"/>
            <a:ext cx="2016224" cy="33855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FACULTÉ DE </a:t>
            </a:r>
            <a:r>
              <a:rPr lang="en-US" sz="800" b="1">
                <a:solidFill>
                  <a:schemeClr val="bg1"/>
                </a:solidFill>
                <a:latin typeface="Arial" charset="0"/>
                <a:ea typeface="Arial" charset="0"/>
                <a:cs typeface="Arial" charset="0"/>
              </a:rPr>
              <a:t>PSYCHOLOGIE </a:t>
            </a:r>
          </a:p>
          <a:p>
            <a:r>
              <a:rPr lang="en-US" sz="800" b="1" dirty="0">
                <a:solidFill>
                  <a:schemeClr val="bg1"/>
                </a:solidFill>
                <a:latin typeface="Arial" charset="0"/>
                <a:ea typeface="Arial" charset="0"/>
                <a:cs typeface="Arial" charset="0"/>
              </a:rPr>
              <a:t>ET DES SCIENCES DE L’EDUCATION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30852"/>
            <a:ext cx="9144000" cy="612648"/>
          </a:xfrm>
          <a:prstGeom prst="rect">
            <a:avLst/>
          </a:prstGeom>
        </p:spPr>
      </p:pic>
      <p:sp>
        <p:nvSpPr>
          <p:cNvPr id="3" name="Titre 1"/>
          <p:cNvSpPr>
            <a:spLocks noGrp="1"/>
          </p:cNvSpPr>
          <p:nvPr>
            <p:ph type="title"/>
          </p:nvPr>
        </p:nvSpPr>
        <p:spPr>
          <a:xfrm>
            <a:off x="722313" y="1158479"/>
            <a:ext cx="7772400" cy="1021556"/>
          </a:xfrm>
          <a:prstGeom prst="rect">
            <a:avLst/>
          </a:prstGeom>
        </p:spPr>
        <p:txBody>
          <a:bodyPr anchor="t"/>
          <a:lstStyle>
            <a:lvl1pPr algn="l">
              <a:defRPr sz="4000" b="1" cap="all">
                <a:solidFill>
                  <a:srgbClr val="CD1366"/>
                </a:solidFill>
              </a:defRPr>
            </a:lvl1pPr>
          </a:lstStyle>
          <a:p>
            <a:r>
              <a:rPr lang="en-US"/>
              <a:t>Click to edit Master title style</a:t>
            </a:r>
            <a:endParaRPr lang="fr-CH" dirty="0"/>
          </a:p>
        </p:txBody>
      </p:sp>
      <p:sp>
        <p:nvSpPr>
          <p:cNvPr id="4"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20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
        <p:nvSpPr>
          <p:cNvPr id="3" name="Espace réservé du contenu 2"/>
          <p:cNvSpPr>
            <a:spLocks noGrp="1"/>
          </p:cNvSpPr>
          <p:nvPr>
            <p:ph idx="1"/>
          </p:nvPr>
        </p:nvSpPr>
        <p:spPr>
          <a:xfrm>
            <a:off x="457200" y="915566"/>
            <a:ext cx="8229600" cy="3679057"/>
          </a:xfrm>
          <a:prstGeom prst="rect">
            <a:avLst/>
          </a:prstGeom>
        </p:spPr>
        <p:txBody>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235552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a:prstGeom prst="rect">
            <a:avLst/>
          </a:prstGeom>
        </p:spPr>
        <p:txBody>
          <a:bodyPr anchor="t"/>
          <a:lstStyle>
            <a:lvl1pPr algn="l">
              <a:defRPr sz="2800" b="1" i="0" cap="all">
                <a:solidFill>
                  <a:schemeClr val="accent1"/>
                </a:solidFill>
                <a:latin typeface="Gill Sans SemiBold" charset="0"/>
                <a:ea typeface="Gill Sans SemiBold" charset="0"/>
                <a:cs typeface="Gill Sans SemiBold" charset="0"/>
              </a:defRPr>
            </a:lvl1pPr>
          </a:lstStyle>
          <a:p>
            <a:r>
              <a:rPr lang="en-US" dirty="0"/>
              <a:t>Click to edit Master title style</a:t>
            </a:r>
            <a:endParaRPr lang="fr-CH" dirty="0"/>
          </a:p>
        </p:txBody>
      </p:sp>
      <p:sp>
        <p:nvSpPr>
          <p:cNvPr id="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1800" b="0" i="0">
                <a:solidFill>
                  <a:schemeClr val="tx2"/>
                </a:solidFill>
                <a:latin typeface="Gill Sans" charset="0"/>
                <a:ea typeface="Gill Sans" charset="0"/>
                <a:cs typeface="Gill Sans"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117104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900113"/>
            <a:ext cx="4038600" cy="2545556"/>
          </a:xfrm>
          <a:prstGeom prst="rect">
            <a:avLst/>
          </a:prstGeom>
        </p:spPr>
        <p:txBody>
          <a:bodyPr/>
          <a:lstStyle>
            <a:lvl1pPr>
              <a:defRPr sz="2800" b="0" i="0">
                <a:latin typeface="Gill Sans Light" charset="0"/>
                <a:ea typeface="Gill Sans Light" charset="0"/>
                <a:cs typeface="Gill Sans Light" charset="0"/>
              </a:defRPr>
            </a:lvl1pPr>
            <a:lvl2pPr>
              <a:defRPr sz="2400" b="0" i="0">
                <a:latin typeface="Gill Sans Light" charset="0"/>
                <a:ea typeface="Gill Sans Light" charset="0"/>
                <a:cs typeface="Gill Sans Light" charset="0"/>
              </a:defRPr>
            </a:lvl2pPr>
            <a:lvl3pPr>
              <a:defRPr sz="2000" b="0" i="0">
                <a:latin typeface="Gill Sans Light" charset="0"/>
                <a:ea typeface="Gill Sans Light" charset="0"/>
                <a:cs typeface="Gill Sans Light" charset="0"/>
              </a:defRPr>
            </a:lvl3pPr>
            <a:lvl4pPr>
              <a:defRPr sz="1800" b="0" i="0">
                <a:latin typeface="Gill Sans Light" charset="0"/>
                <a:ea typeface="Gill Sans Light" charset="0"/>
                <a:cs typeface="Gill Sans Light" charset="0"/>
              </a:defRPr>
            </a:lvl4pPr>
            <a:lvl5pPr>
              <a:defRPr sz="1800" b="0" i="0">
                <a:latin typeface="Gill Sans Light" charset="0"/>
                <a:ea typeface="Gill Sans Light" charset="0"/>
                <a:cs typeface="Gill Sans Light" charset="0"/>
              </a:defRPr>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u contenu 3"/>
          <p:cNvSpPr>
            <a:spLocks noGrp="1"/>
          </p:cNvSpPr>
          <p:nvPr>
            <p:ph sz="half" idx="2"/>
          </p:nvPr>
        </p:nvSpPr>
        <p:spPr>
          <a:xfrm>
            <a:off x="4648200" y="900113"/>
            <a:ext cx="4038600" cy="2545556"/>
          </a:xfrm>
          <a:prstGeom prst="rect">
            <a:avLst/>
          </a:prstGeom>
        </p:spPr>
        <p:txBody>
          <a:bodyPr/>
          <a:lstStyle>
            <a:lvl1pPr>
              <a:defRPr sz="2800" b="0" i="0">
                <a:latin typeface="Gill Sans Light" charset="0"/>
                <a:ea typeface="Gill Sans Light" charset="0"/>
                <a:cs typeface="Gill Sans Light" charset="0"/>
              </a:defRPr>
            </a:lvl1pPr>
            <a:lvl2pPr>
              <a:defRPr sz="2400" b="0" i="0">
                <a:latin typeface="Gill Sans Light" charset="0"/>
                <a:ea typeface="Gill Sans Light" charset="0"/>
                <a:cs typeface="Gill Sans Light" charset="0"/>
              </a:defRPr>
            </a:lvl2pPr>
            <a:lvl3pPr>
              <a:defRPr sz="2000" b="0" i="0">
                <a:latin typeface="Gill Sans Light" charset="0"/>
                <a:ea typeface="Gill Sans Light" charset="0"/>
                <a:cs typeface="Gill Sans Light" charset="0"/>
              </a:defRPr>
            </a:lvl3pPr>
            <a:lvl4pPr>
              <a:defRPr sz="1800" b="0" i="0">
                <a:latin typeface="Gill Sans Light" charset="0"/>
                <a:ea typeface="Gill Sans Light" charset="0"/>
                <a:cs typeface="Gill Sans Light" charset="0"/>
              </a:defRPr>
            </a:lvl4pPr>
            <a:lvl5pPr>
              <a:defRPr sz="1800" b="0" i="0">
                <a:latin typeface="Gill Sans Light" charset="0"/>
                <a:ea typeface="Gill Sans Light" charset="0"/>
                <a:cs typeface="Gill Sans Light"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8"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274148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867792"/>
            <a:ext cx="4040188" cy="479822"/>
          </a:xfrm>
          <a:prstGeom prst="rect">
            <a:avLst/>
          </a:prstGeom>
        </p:spPr>
        <p:txBody>
          <a:bodyPr anchor="b"/>
          <a:lstStyle>
            <a:lvl1pPr marL="0" indent="0">
              <a:buNone/>
              <a:defRPr sz="2400" b="0" i="0">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Espace réservé du contenu 3"/>
          <p:cNvSpPr>
            <a:spLocks noGrp="1"/>
          </p:cNvSpPr>
          <p:nvPr>
            <p:ph sz="half" idx="2"/>
          </p:nvPr>
        </p:nvSpPr>
        <p:spPr>
          <a:xfrm>
            <a:off x="457200" y="1443856"/>
            <a:ext cx="4040188" cy="3150766"/>
          </a:xfrm>
          <a:prstGeom prst="rect">
            <a:avLst/>
          </a:prstGeom>
        </p:spPr>
        <p:txBody>
          <a:bodyPr/>
          <a:lstStyle>
            <a:lvl1pPr>
              <a:defRPr sz="2400" b="0" i="0">
                <a:latin typeface="Gill Sans Light" charset="0"/>
                <a:ea typeface="Gill Sans Light" charset="0"/>
                <a:cs typeface="Gill Sans Light" charset="0"/>
              </a:defRPr>
            </a:lvl1pPr>
            <a:lvl2pPr>
              <a:defRPr sz="2000" b="0" i="0">
                <a:latin typeface="Gill Sans Light" charset="0"/>
                <a:ea typeface="Gill Sans Light" charset="0"/>
                <a:cs typeface="Gill Sans Light" charset="0"/>
              </a:defRPr>
            </a:lvl2pPr>
            <a:lvl3pPr>
              <a:defRPr sz="1800" b="0" i="0">
                <a:latin typeface="Gill Sans Light" charset="0"/>
                <a:ea typeface="Gill Sans Light" charset="0"/>
                <a:cs typeface="Gill Sans Light" charset="0"/>
              </a:defRPr>
            </a:lvl3pPr>
            <a:lvl4pPr>
              <a:defRPr sz="1600" b="0" i="0">
                <a:latin typeface="Gill Sans Light" charset="0"/>
                <a:ea typeface="Gill Sans Light" charset="0"/>
                <a:cs typeface="Gill Sans Light" charset="0"/>
              </a:defRPr>
            </a:lvl4pPr>
            <a:lvl5pPr>
              <a:defRPr sz="1600" b="0" i="0">
                <a:latin typeface="Gill Sans Light" charset="0"/>
                <a:ea typeface="Gill Sans Light" charset="0"/>
                <a:cs typeface="Gill Sans Light"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Espace réservé du texte 4"/>
          <p:cNvSpPr>
            <a:spLocks noGrp="1"/>
          </p:cNvSpPr>
          <p:nvPr>
            <p:ph type="body" sz="quarter" idx="3"/>
          </p:nvPr>
        </p:nvSpPr>
        <p:spPr>
          <a:xfrm>
            <a:off x="4645026" y="867792"/>
            <a:ext cx="4041775" cy="479822"/>
          </a:xfrm>
          <a:prstGeom prst="rect">
            <a:avLst/>
          </a:prstGeom>
        </p:spPr>
        <p:txBody>
          <a:bodyPr anchor="b"/>
          <a:lstStyle>
            <a:lvl1pPr marL="0" indent="0">
              <a:buNone/>
              <a:defRPr sz="2400" b="0" i="0">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6" y="1443856"/>
            <a:ext cx="4041775" cy="3150766"/>
          </a:xfrm>
          <a:prstGeom prst="rect">
            <a:avLst/>
          </a:prstGeom>
        </p:spPr>
        <p:txBody>
          <a:bodyPr/>
          <a:lstStyle>
            <a:lvl1pPr>
              <a:defRPr sz="2400" b="0" i="0">
                <a:latin typeface="Gill Sans Light" charset="0"/>
                <a:ea typeface="Gill Sans Light" charset="0"/>
                <a:cs typeface="Gill Sans Light" charset="0"/>
              </a:defRPr>
            </a:lvl1pPr>
            <a:lvl2pPr>
              <a:defRPr sz="2000" b="0" i="0">
                <a:latin typeface="Gill Sans Light" charset="0"/>
                <a:ea typeface="Gill Sans Light" charset="0"/>
                <a:cs typeface="Gill Sans Light" charset="0"/>
              </a:defRPr>
            </a:lvl2pPr>
            <a:lvl3pPr>
              <a:defRPr sz="1800" b="0" i="0">
                <a:latin typeface="Gill Sans Light" charset="0"/>
                <a:ea typeface="Gill Sans Light" charset="0"/>
                <a:cs typeface="Gill Sans Light" charset="0"/>
              </a:defRPr>
            </a:lvl3pPr>
            <a:lvl4pPr>
              <a:defRPr sz="1600" b="0" i="0">
                <a:latin typeface="Gill Sans Light" charset="0"/>
                <a:ea typeface="Gill Sans Light" charset="0"/>
                <a:cs typeface="Gill Sans Light" charset="0"/>
              </a:defRPr>
            </a:lvl4pPr>
            <a:lvl5pPr>
              <a:defRPr sz="1600" b="0" i="0">
                <a:latin typeface="Gill Sans Light" charset="0"/>
                <a:ea typeface="Gill Sans Light" charset="0"/>
                <a:cs typeface="Gill Sans Light"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Espace réservé de la date 6"/>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8" name="Espace réservé du pied de page 7"/>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9" name="Espace réservé du numéro de diapositive 8"/>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10"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130611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4" name="Espace réservé du pied de page 3"/>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numéro de diapositive 4"/>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6"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140404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729568"/>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s://edutechwiki.unige.ch/fr/Formation-Tchad" TargetMode="Externa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0.xml"/><Relationship Id="rId1" Type="http://schemas.openxmlformats.org/officeDocument/2006/relationships/video" Target="https://www.youtube.com/embed/8uC3AQAIOyo" TargetMode="External"/><Relationship Id="rId5" Type="http://schemas.openxmlformats.org/officeDocument/2006/relationships/hyperlink" Target="https://www.youtube.com/watch?v=8uC3AQAIOyo"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fr.slideshare.net/slideshow/processus-dapprentissage-et-processus-denseignement/174101185#10" TargetMode="External"/><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edutechwiki.unige.ch/fr/Cat%C3%A9gorie:Th%C3%A9ories_d%27apprentissag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ecfa.unige.ch/perso/class/2024/EduNumCT/Mod2/UE1/04-Activite2-OraliteAmadouSaibou2023.mp3" TargetMode="External"/><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hyperlink" Target="https://tecfa.unige.ch/perso/class/2024/EduNumCT/Mod2/UE1/04-Activite2-OraliteAmadouSaibou-Transcriptio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hyperlink" Target="https://globethics.net/publications/repenser-leducation-et-la-pedagogie-dans-une-perspective-africain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013" y="845299"/>
            <a:ext cx="6715974" cy="1021556"/>
          </a:xfrm>
        </p:spPr>
        <p:txBody>
          <a:bodyPr>
            <a:noAutofit/>
          </a:bodyPr>
          <a:lstStyle/>
          <a:p>
            <a:pPr algn="ctr"/>
            <a:r>
              <a:rPr lang="fr-CH" sz="2800" cap="none" dirty="0">
                <a:solidFill>
                  <a:schemeClr val="accent6"/>
                </a:solidFill>
                <a:latin typeface="Berlin Sans FB Demi" panose="020E0802020502020306" pitchFamily="34" charset="0"/>
                <a:cs typeface="Arial" panose="020B0604020202020204" pitchFamily="34" charset="0"/>
              </a:rPr>
              <a:t>UE1 : Introduction à l’ingénierie de formation numérique</a:t>
            </a:r>
            <a:endParaRPr lang="fr-FR" sz="2800" cap="none" dirty="0">
              <a:solidFill>
                <a:schemeClr val="accent6"/>
              </a:solidFill>
              <a:latin typeface="Berlin Sans FB Demi" panose="020E0802020502020306" pitchFamily="34" charset="0"/>
              <a:cs typeface="Arial" panose="020B0604020202020204" pitchFamily="34" charset="0"/>
            </a:endParaRPr>
          </a:p>
        </p:txBody>
      </p:sp>
      <p:sp>
        <p:nvSpPr>
          <p:cNvPr id="3" name="Text Placeholder 2"/>
          <p:cNvSpPr>
            <a:spLocks noGrp="1"/>
          </p:cNvSpPr>
          <p:nvPr>
            <p:ph type="body" idx="1"/>
          </p:nvPr>
        </p:nvSpPr>
        <p:spPr>
          <a:xfrm>
            <a:off x="685799" y="2207512"/>
            <a:ext cx="7772400" cy="648072"/>
          </a:xfrm>
        </p:spPr>
        <p:txBody>
          <a:bodyPr/>
          <a:lstStyle/>
          <a:p>
            <a:pPr algn="ctr"/>
            <a:r>
              <a:rPr lang="fr-CH" sz="2800" dirty="0">
                <a:solidFill>
                  <a:schemeClr val="tx1"/>
                </a:solidFill>
                <a:latin typeface="Berlin Sans FB" panose="020E0602020502020306" pitchFamily="34" charset="0"/>
                <a:ea typeface="Gill Sans" charset="0"/>
                <a:cs typeface="Gill Sans" charset="0"/>
              </a:rPr>
              <a:t>Objectif 2 : Situer les théories d’apprentissage</a:t>
            </a:r>
          </a:p>
        </p:txBody>
      </p:sp>
      <p:sp>
        <p:nvSpPr>
          <p:cNvPr id="6" name="Rectangle 5">
            <a:extLst>
              <a:ext uri="{FF2B5EF4-FFF2-40B4-BE49-F238E27FC236}">
                <a16:creationId xmlns:a16="http://schemas.microsoft.com/office/drawing/2014/main" id="{2A982839-3F93-4B5B-8903-AA563835C18B}"/>
              </a:ext>
            </a:extLst>
          </p:cNvPr>
          <p:cNvSpPr/>
          <p:nvPr/>
        </p:nvSpPr>
        <p:spPr>
          <a:xfrm>
            <a:off x="1976076" y="3219822"/>
            <a:ext cx="5191847" cy="1200329"/>
          </a:xfrm>
          <a:prstGeom prst="rect">
            <a:avLst/>
          </a:prstGeom>
        </p:spPr>
        <p:txBody>
          <a:bodyPr wrap="square">
            <a:spAutoFit/>
          </a:bodyPr>
          <a:lstStyle/>
          <a:p>
            <a:pPr algn="ctr"/>
            <a:r>
              <a:rPr lang="fr-CH" dirty="0">
                <a:latin typeface="Berlin Sans FB" panose="020E0602020502020306" pitchFamily="34" charset="0"/>
              </a:rPr>
              <a:t>Présentation</a:t>
            </a:r>
          </a:p>
          <a:p>
            <a:pPr algn="ctr"/>
            <a:r>
              <a:rPr lang="fr-CH" dirty="0">
                <a:latin typeface="Berlin Sans FB" panose="020E0602020502020306" pitchFamily="34" charset="0"/>
              </a:rPr>
              <a:t> </a:t>
            </a:r>
          </a:p>
          <a:p>
            <a:pPr algn="ctr"/>
            <a:r>
              <a:rPr lang="fr-CH" baseline="30000" dirty="0">
                <a:solidFill>
                  <a:schemeClr val="tx2"/>
                </a:solidFill>
                <a:latin typeface="Berlin Sans FB" panose="020E0602020502020306" pitchFamily="34" charset="0"/>
              </a:rPr>
              <a:t>Yannick Nleme Ze</a:t>
            </a:r>
          </a:p>
          <a:p>
            <a:pPr algn="ctr"/>
            <a:r>
              <a:rPr lang="fr-CH" baseline="30000" dirty="0">
                <a:solidFill>
                  <a:schemeClr val="tx2"/>
                </a:solidFill>
                <a:latin typeface="Berlin Sans FB" panose="020E0602020502020306" pitchFamily="34" charset="0"/>
              </a:rPr>
              <a:t>04.11.2024</a:t>
            </a:r>
          </a:p>
          <a:p>
            <a:pPr algn="ctr"/>
            <a:r>
              <a:rPr lang="fr-CH" baseline="30000" dirty="0" err="1">
                <a:solidFill>
                  <a:schemeClr val="tx2"/>
                </a:solidFill>
                <a:latin typeface="Berlin Sans FB" panose="020E0602020502020306" pitchFamily="34" charset="0"/>
                <a:hlinkClick r:id="rId2"/>
              </a:rPr>
              <a:t>EduNumCT</a:t>
            </a:r>
            <a:endParaRPr lang="fr-CH" baseline="30000" dirty="0">
              <a:solidFill>
                <a:schemeClr val="tx2"/>
              </a:solidFill>
              <a:latin typeface="Berlin Sans FB" panose="020E0602020502020306" pitchFamily="34" charset="0"/>
            </a:endParaRPr>
          </a:p>
        </p:txBody>
      </p:sp>
      <p:pic>
        <p:nvPicPr>
          <p:cNvPr id="7" name="Graphique 6">
            <a:hlinkClick r:id="rId3"/>
            <a:extLst>
              <a:ext uri="{FF2B5EF4-FFF2-40B4-BE49-F238E27FC236}">
                <a16:creationId xmlns:a16="http://schemas.microsoft.com/office/drawing/2014/main" id="{0F657C32-4FF2-4422-8C47-D594D5E85B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8344" y="4078929"/>
            <a:ext cx="926976" cy="324442"/>
          </a:xfrm>
          <a:prstGeom prst="rect">
            <a:avLst/>
          </a:prstGeom>
        </p:spPr>
      </p:pic>
    </p:spTree>
    <p:extLst>
      <p:ext uri="{BB962C8B-B14F-4D97-AF65-F5344CB8AC3E}">
        <p14:creationId xmlns:p14="http://schemas.microsoft.com/office/powerpoint/2010/main" val="1449966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10</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3059832" y="2256199"/>
            <a:ext cx="302433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fr-CH" altLang="ko-KR" sz="2800" dirty="0">
                <a:solidFill>
                  <a:schemeClr val="accent6"/>
                </a:solidFill>
                <a:latin typeface="Berlin Sans FB Demi" panose="020E0802020502020306" pitchFamily="34" charset="0"/>
              </a:rPr>
              <a:t>Merci !</a:t>
            </a:r>
          </a:p>
          <a:p>
            <a:pPr algn="ctr"/>
            <a:r>
              <a:rPr lang="fr-CH" altLang="ko-KR" sz="2800" dirty="0">
                <a:solidFill>
                  <a:schemeClr val="accent6"/>
                </a:solidFill>
                <a:latin typeface="Berlin Sans FB Demi" panose="020E0802020502020306" pitchFamily="34" charset="0"/>
              </a:rPr>
              <a:t>Des questions ?</a:t>
            </a:r>
            <a:endParaRPr lang="fr-FR" altLang="ko-KR" sz="2800" dirty="0">
              <a:solidFill>
                <a:schemeClr val="accent6"/>
              </a:solidFill>
              <a:latin typeface="Berlin Sans FB Demi" panose="020E0802020502020306" pitchFamily="34" charset="0"/>
            </a:endParaRPr>
          </a:p>
        </p:txBody>
      </p:sp>
    </p:spTree>
    <p:extLst>
      <p:ext uri="{BB962C8B-B14F-4D97-AF65-F5344CB8AC3E}">
        <p14:creationId xmlns:p14="http://schemas.microsoft.com/office/powerpoint/2010/main" val="425219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2</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648644" y="208300"/>
            <a:ext cx="603815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FR" altLang="ko-KR" sz="2800" dirty="0">
                <a:solidFill>
                  <a:schemeClr val="accent6"/>
                </a:solidFill>
                <a:latin typeface="Berlin Sans FB Demi" panose="020E0802020502020306" pitchFamily="34" charset="0"/>
              </a:rPr>
              <a:t>Cheminement</a:t>
            </a:r>
          </a:p>
        </p:txBody>
      </p:sp>
      <p:sp>
        <p:nvSpPr>
          <p:cNvPr id="13" name="Rectangle 12"/>
          <p:cNvSpPr/>
          <p:nvPr/>
        </p:nvSpPr>
        <p:spPr>
          <a:xfrm>
            <a:off x="719572" y="1400563"/>
            <a:ext cx="7704856" cy="2342373"/>
          </a:xfrm>
          <a:prstGeom prst="rect">
            <a:avLst/>
          </a:prstGeom>
        </p:spPr>
        <p:txBody>
          <a:bodyPr wrap="square" numCol="1" spcCol="360000">
            <a:spAutoFit/>
          </a:bodyPr>
          <a:lstStyle/>
          <a:p>
            <a:pPr marL="285750" indent="-285750" algn="just">
              <a:lnSpc>
                <a:spcPct val="150000"/>
              </a:lnSpc>
              <a:buFont typeface="Arial" panose="020B0604020202020204" pitchFamily="34" charset="0"/>
              <a:buChar char="•"/>
            </a:pPr>
            <a:r>
              <a:rPr lang="fr-CH" sz="2000" dirty="0">
                <a:latin typeface="Berlin Sans FB" panose="020E0602020502020306" pitchFamily="34" charset="0"/>
                <a:ea typeface="Arial Unicode MS"/>
              </a:rPr>
              <a:t>Théories et courants d’apprentissage</a:t>
            </a:r>
          </a:p>
          <a:p>
            <a:pPr marL="285750" indent="-285750" algn="just">
              <a:lnSpc>
                <a:spcPct val="150000"/>
              </a:lnSpc>
              <a:buFont typeface="Arial" panose="020B0604020202020204" pitchFamily="34" charset="0"/>
              <a:buChar char="•"/>
            </a:pPr>
            <a:r>
              <a:rPr lang="fr-CH" sz="2000" dirty="0">
                <a:latin typeface="Berlin Sans FB" panose="020E0602020502020306" pitchFamily="34" charset="0"/>
                <a:ea typeface="Arial Unicode MS"/>
              </a:rPr>
              <a:t>Approches d’apprentissage traditionnelles africaines: cas de l’oralité</a:t>
            </a:r>
          </a:p>
          <a:p>
            <a:pPr marL="285750" indent="-285750" algn="just">
              <a:lnSpc>
                <a:spcPct val="150000"/>
              </a:lnSpc>
              <a:buFont typeface="Arial" panose="020B0604020202020204" pitchFamily="34" charset="0"/>
              <a:buChar char="•"/>
            </a:pPr>
            <a:r>
              <a:rPr lang="fr-CH" sz="2000" dirty="0">
                <a:latin typeface="Berlin Sans FB" panose="020E0602020502020306" pitchFamily="34" charset="0"/>
                <a:ea typeface="Arial Unicode MS"/>
              </a:rPr>
              <a:t>Discussion interactive</a:t>
            </a:r>
          </a:p>
          <a:p>
            <a:pPr marL="285750" indent="-285750" algn="just">
              <a:lnSpc>
                <a:spcPct val="150000"/>
              </a:lnSpc>
              <a:buFont typeface="Arial" panose="020B0604020202020204" pitchFamily="34" charset="0"/>
              <a:buChar char="•"/>
            </a:pPr>
            <a:r>
              <a:rPr lang="fr-CH" sz="2000" dirty="0">
                <a:latin typeface="Berlin Sans FB" panose="020E0602020502020306" pitchFamily="34" charset="0"/>
                <a:ea typeface="Arial Unicode MS"/>
              </a:rPr>
              <a:t>Quelques indications sur la suite des discussions à formaliser autour d’un texte commun</a:t>
            </a:r>
          </a:p>
        </p:txBody>
      </p:sp>
    </p:spTree>
    <p:extLst>
      <p:ext uri="{BB962C8B-B14F-4D97-AF65-F5344CB8AC3E}">
        <p14:creationId xmlns:p14="http://schemas.microsoft.com/office/powerpoint/2010/main" val="223635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3</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3203848" y="208300"/>
            <a:ext cx="5482952"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Vidéo introductive sur les théories d'apprentissage (15 min)</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323528" y="975836"/>
            <a:ext cx="6339388" cy="738664"/>
          </a:xfrm>
          <a:prstGeom prst="rect">
            <a:avLst/>
          </a:prstGeom>
        </p:spPr>
        <p:txBody>
          <a:bodyPr wrap="square" numCol="1" spcCol="360000">
            <a:spAutoFit/>
          </a:bodyPr>
          <a:lstStyle/>
          <a:p>
            <a:pPr algn="just"/>
            <a:r>
              <a:rPr lang="fr-CH" sz="1400" b="1" dirty="0">
                <a:solidFill>
                  <a:srgbClr val="C00000"/>
                </a:solidFill>
                <a:latin typeface="Tw Cen MT" panose="020B0602020104020603" pitchFamily="34" charset="0"/>
              </a:rPr>
              <a:t>Instructions</a:t>
            </a:r>
            <a:r>
              <a:rPr lang="fr-CH" sz="1400" dirty="0">
                <a:solidFill>
                  <a:srgbClr val="C00000"/>
                </a:solidFill>
                <a:latin typeface="Tw Cen MT" panose="020B0602020104020603" pitchFamily="34" charset="0"/>
              </a:rPr>
              <a:t> : </a:t>
            </a:r>
          </a:p>
          <a:p>
            <a:pPr algn="just"/>
            <a:r>
              <a:rPr lang="fr-CH" sz="1400" dirty="0">
                <a:latin typeface="Tw Cen MT" panose="020B0602020104020603" pitchFamily="34" charset="0"/>
              </a:rPr>
              <a:t>Pendant que vous regardez la vidéo, veuillez noter les concepts clés, les théories ou les idées qui vous interpellent. </a:t>
            </a:r>
            <a:endParaRPr lang="fr-CH" sz="1200" dirty="0">
              <a:latin typeface="Tw Cen MT" panose="020B0602020104020603" pitchFamily="34" charset="0"/>
              <a:ea typeface="Arial Unicode MS"/>
            </a:endParaRPr>
          </a:p>
        </p:txBody>
      </p:sp>
      <p:pic>
        <p:nvPicPr>
          <p:cNvPr id="10" name="Média en ligne 9">
            <a:hlinkClick r:id="" action="ppaction://media"/>
            <a:extLst>
              <a:ext uri="{FF2B5EF4-FFF2-40B4-BE49-F238E27FC236}">
                <a16:creationId xmlns:a16="http://schemas.microsoft.com/office/drawing/2014/main" id="{9712A72A-852D-4AF4-91BF-3257661AE6C4}"/>
              </a:ext>
            </a:extLst>
          </p:cNvPr>
          <p:cNvPicPr>
            <a:picLocks noRot="1" noChangeAspect="1"/>
          </p:cNvPicPr>
          <p:nvPr>
            <a:videoFile r:link="rId1"/>
          </p:nvPr>
        </p:nvPicPr>
        <p:blipFill>
          <a:blip r:embed="rId4"/>
          <a:stretch>
            <a:fillRect/>
          </a:stretch>
        </p:blipFill>
        <p:spPr>
          <a:xfrm>
            <a:off x="1762094" y="1691376"/>
            <a:ext cx="5619812" cy="3161144"/>
          </a:xfrm>
          <a:prstGeom prst="rect">
            <a:avLst/>
          </a:prstGeom>
        </p:spPr>
      </p:pic>
      <p:sp>
        <p:nvSpPr>
          <p:cNvPr id="2" name="Rectangle 1">
            <a:extLst>
              <a:ext uri="{FF2B5EF4-FFF2-40B4-BE49-F238E27FC236}">
                <a16:creationId xmlns:a16="http://schemas.microsoft.com/office/drawing/2014/main" id="{04C5C6A8-5413-43B0-96C1-3A50464B3751}"/>
              </a:ext>
            </a:extLst>
          </p:cNvPr>
          <p:cNvSpPr/>
          <p:nvPr/>
        </p:nvSpPr>
        <p:spPr>
          <a:xfrm>
            <a:off x="2286000" y="4829395"/>
            <a:ext cx="4572000" cy="307777"/>
          </a:xfrm>
          <a:prstGeom prst="rect">
            <a:avLst/>
          </a:prstGeom>
        </p:spPr>
        <p:txBody>
          <a:bodyPr>
            <a:spAutoFit/>
          </a:bodyPr>
          <a:lstStyle/>
          <a:p>
            <a:r>
              <a:rPr lang="fr-CH" sz="1400" dirty="0">
                <a:solidFill>
                  <a:srgbClr val="C00000"/>
                </a:solidFill>
                <a:latin typeface="Tw Cen MT" panose="020B0602020104020603" pitchFamily="34" charset="0"/>
                <a:hlinkClick r:id="rId5">
                  <a:extLst>
                    <a:ext uri="{A12FA001-AC4F-418D-AE19-62706E023703}">
                      <ahyp:hlinkClr xmlns:ahyp="http://schemas.microsoft.com/office/drawing/2018/hyperlinkcolor" val="tx"/>
                    </a:ext>
                  </a:extLst>
                </a:hlinkClick>
              </a:rPr>
              <a:t>https://www.youtube.com/watch?v=8uC3AQAIOyo</a:t>
            </a:r>
            <a:r>
              <a:rPr lang="fr-CH" sz="1400" dirty="0">
                <a:solidFill>
                  <a:srgbClr val="C00000"/>
                </a:solidFill>
                <a:latin typeface="Tw Cen MT" panose="020B0602020104020603" pitchFamily="34" charset="0"/>
              </a:rPr>
              <a:t> </a:t>
            </a:r>
          </a:p>
        </p:txBody>
      </p:sp>
    </p:spTree>
    <p:extLst>
      <p:ext uri="{BB962C8B-B14F-4D97-AF65-F5344CB8AC3E}">
        <p14:creationId xmlns:p14="http://schemas.microsoft.com/office/powerpoint/2010/main" val="404556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4</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2051720" y="208300"/>
            <a:ext cx="6635080"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Des compléments à la vidéo introductive sur les théories d'apprentissage </a:t>
            </a:r>
            <a:endParaRPr lang="fr-FR" altLang="ko-KR" sz="2800" dirty="0">
              <a:solidFill>
                <a:schemeClr val="accent6"/>
              </a:solidFill>
              <a:latin typeface="Berlin Sans FB Demi" panose="020E0802020502020306" pitchFamily="34" charset="0"/>
            </a:endParaRPr>
          </a:p>
        </p:txBody>
      </p:sp>
      <p:sp>
        <p:nvSpPr>
          <p:cNvPr id="5" name="Rectangle 4">
            <a:extLst>
              <a:ext uri="{FF2B5EF4-FFF2-40B4-BE49-F238E27FC236}">
                <a16:creationId xmlns:a16="http://schemas.microsoft.com/office/drawing/2014/main" id="{04B0172C-19D7-4131-A665-73C2C62758B8}"/>
              </a:ext>
            </a:extLst>
          </p:cNvPr>
          <p:cNvSpPr/>
          <p:nvPr/>
        </p:nvSpPr>
        <p:spPr>
          <a:xfrm>
            <a:off x="275781" y="4080920"/>
            <a:ext cx="3473835" cy="553998"/>
          </a:xfrm>
          <a:prstGeom prst="rect">
            <a:avLst/>
          </a:prstGeom>
        </p:spPr>
        <p:txBody>
          <a:bodyPr wrap="square">
            <a:spAutoFit/>
          </a:bodyPr>
          <a:lstStyle/>
          <a:p>
            <a:r>
              <a:rPr lang="da-DK" sz="1000" dirty="0">
                <a:solidFill>
                  <a:schemeClr val="accent6"/>
                </a:solidFill>
                <a:latin typeface="Tw Cen MT" panose="020B0602020104020603" pitchFamily="34" charset="0"/>
                <a:hlinkClick r:id="rId3" tooltip="https://fr.slideshare.net/slideshow/processus-dapprentissage-et-processus-denseignement/174101185#10">
                  <a:extLst>
                    <a:ext uri="{A12FA001-AC4F-418D-AE19-62706E023703}">
                      <ahyp:hlinkClr xmlns:ahyp="http://schemas.microsoft.com/office/drawing/2018/hyperlinkcolor" val="tx"/>
                    </a:ext>
                  </a:extLst>
                </a:hlinkClick>
              </a:rPr>
              <a:t>https://fr.slideshare.net/slideshow/processus-dapprentissage-et-processus-denseignement/174101185#10</a:t>
            </a:r>
            <a:r>
              <a:rPr lang="da-DK" sz="1000" dirty="0">
                <a:solidFill>
                  <a:schemeClr val="accent6"/>
                </a:solidFill>
                <a:latin typeface="Tw Cen MT" panose="020B0602020104020603" pitchFamily="34" charset="0"/>
              </a:rPr>
              <a:t> </a:t>
            </a:r>
          </a:p>
          <a:p>
            <a:r>
              <a:rPr lang="da-DK" sz="1000" dirty="0">
                <a:solidFill>
                  <a:schemeClr val="accent6"/>
                </a:solidFill>
                <a:latin typeface="Tw Cen MT" panose="020B0602020104020603" pitchFamily="34" charset="0"/>
              </a:rPr>
              <a:t>=&gt; </a:t>
            </a:r>
            <a:r>
              <a:rPr lang="da-DK" sz="1000" dirty="0">
                <a:latin typeface="Tw Cen MT" panose="020B0602020104020603" pitchFamily="34" charset="0"/>
              </a:rPr>
              <a:t>slides 8, 9, 10, 11</a:t>
            </a:r>
            <a:endParaRPr lang="fr-CH" sz="1000" dirty="0">
              <a:latin typeface="Tw Cen MT" panose="020B0602020104020603" pitchFamily="34" charset="0"/>
            </a:endParaRPr>
          </a:p>
        </p:txBody>
      </p:sp>
      <p:sp>
        <p:nvSpPr>
          <p:cNvPr id="7" name="Rectangle 6">
            <a:extLst>
              <a:ext uri="{FF2B5EF4-FFF2-40B4-BE49-F238E27FC236}">
                <a16:creationId xmlns:a16="http://schemas.microsoft.com/office/drawing/2014/main" id="{FA8E4FE1-C4B8-44E7-8987-EA34B206D1DC}"/>
              </a:ext>
            </a:extLst>
          </p:cNvPr>
          <p:cNvSpPr/>
          <p:nvPr/>
        </p:nvSpPr>
        <p:spPr>
          <a:xfrm>
            <a:off x="4110846" y="4235495"/>
            <a:ext cx="4757373" cy="246221"/>
          </a:xfrm>
          <a:prstGeom prst="rect">
            <a:avLst/>
          </a:prstGeom>
        </p:spPr>
        <p:txBody>
          <a:bodyPr wrap="square">
            <a:spAutoFit/>
          </a:bodyPr>
          <a:lstStyle/>
          <a:p>
            <a:r>
              <a:rPr lang="fr-CH" sz="1000" dirty="0">
                <a:solidFill>
                  <a:schemeClr val="accent6"/>
                </a:solidFill>
                <a:latin typeface="Tw Cen MT" panose="020B0602020104020603" pitchFamily="34" charset="0"/>
                <a:hlinkClick r:id="rId4">
                  <a:extLst>
                    <a:ext uri="{A12FA001-AC4F-418D-AE19-62706E023703}">
                      <ahyp:hlinkClr xmlns:ahyp="http://schemas.microsoft.com/office/drawing/2018/hyperlinkcolor" val="tx"/>
                    </a:ext>
                  </a:extLst>
                </a:hlinkClick>
              </a:rPr>
              <a:t>https://edutechwiki.unige.ch/fr/Cat%C3%A9gorie:Th%C3%A9ories_d%27apprentissage</a:t>
            </a:r>
            <a:endParaRPr lang="fr-CH" sz="1000" dirty="0">
              <a:solidFill>
                <a:schemeClr val="accent6"/>
              </a:solidFill>
              <a:latin typeface="Tw Cen MT" panose="020B0602020104020603" pitchFamily="34" charset="0"/>
            </a:endParaRPr>
          </a:p>
        </p:txBody>
      </p:sp>
      <p:grpSp>
        <p:nvGrpSpPr>
          <p:cNvPr id="19" name="Groupe 18">
            <a:extLst>
              <a:ext uri="{FF2B5EF4-FFF2-40B4-BE49-F238E27FC236}">
                <a16:creationId xmlns:a16="http://schemas.microsoft.com/office/drawing/2014/main" id="{F5369C55-2BDE-4B94-8139-0F2233B04192}"/>
              </a:ext>
            </a:extLst>
          </p:cNvPr>
          <p:cNvGrpSpPr/>
          <p:nvPr/>
        </p:nvGrpSpPr>
        <p:grpSpPr>
          <a:xfrm>
            <a:off x="136990" y="1466194"/>
            <a:ext cx="3646066" cy="2468323"/>
            <a:chOff x="179512" y="1491630"/>
            <a:chExt cx="3646066" cy="2468323"/>
          </a:xfrm>
        </p:grpSpPr>
        <p:pic>
          <p:nvPicPr>
            <p:cNvPr id="9" name="Image 8">
              <a:extLst>
                <a:ext uri="{FF2B5EF4-FFF2-40B4-BE49-F238E27FC236}">
                  <a16:creationId xmlns:a16="http://schemas.microsoft.com/office/drawing/2014/main" id="{B6B834A0-8471-41A6-A7B0-AE1707F66CB5}"/>
                </a:ext>
              </a:extLst>
            </p:cNvPr>
            <p:cNvPicPr>
              <a:picLocks noChangeAspect="1"/>
            </p:cNvPicPr>
            <p:nvPr/>
          </p:nvPicPr>
          <p:blipFill rotWithShape="1">
            <a:blip r:embed="rId5"/>
            <a:srcRect l="4999" t="13601" r="38975" b="18972"/>
            <a:stretch/>
          </p:blipFill>
          <p:spPr>
            <a:xfrm>
              <a:off x="179512" y="1491630"/>
              <a:ext cx="3646066" cy="2468323"/>
            </a:xfrm>
            <a:prstGeom prst="rect">
              <a:avLst/>
            </a:prstGeom>
          </p:spPr>
        </p:pic>
        <p:sp>
          <p:nvSpPr>
            <p:cNvPr id="12" name="Rectangle : coins arrondis 11">
              <a:extLst>
                <a:ext uri="{FF2B5EF4-FFF2-40B4-BE49-F238E27FC236}">
                  <a16:creationId xmlns:a16="http://schemas.microsoft.com/office/drawing/2014/main" id="{DE9B171F-6B25-4D11-9D0A-C38F95838C20}"/>
                </a:ext>
              </a:extLst>
            </p:cNvPr>
            <p:cNvSpPr/>
            <p:nvPr/>
          </p:nvSpPr>
          <p:spPr>
            <a:xfrm>
              <a:off x="216024" y="2208824"/>
              <a:ext cx="755576" cy="1512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5" name="Connecteur droit avec flèche 14">
              <a:extLst>
                <a:ext uri="{FF2B5EF4-FFF2-40B4-BE49-F238E27FC236}">
                  <a16:creationId xmlns:a16="http://schemas.microsoft.com/office/drawing/2014/main" id="{BE412D85-50B7-48D2-B2D2-94E089857654}"/>
                </a:ext>
              </a:extLst>
            </p:cNvPr>
            <p:cNvCxnSpPr>
              <a:cxnSpLocks/>
            </p:cNvCxnSpPr>
            <p:nvPr/>
          </p:nvCxnSpPr>
          <p:spPr>
            <a:xfrm flipH="1">
              <a:off x="899592" y="1738699"/>
              <a:ext cx="504056" cy="494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48CD1C57-0217-4E1C-84E3-2D028C4A1510}"/>
              </a:ext>
            </a:extLst>
          </p:cNvPr>
          <p:cNvGrpSpPr/>
          <p:nvPr/>
        </p:nvGrpSpPr>
        <p:grpSpPr>
          <a:xfrm>
            <a:off x="4067944" y="1444260"/>
            <a:ext cx="4757373" cy="2664296"/>
            <a:chOff x="4061554" y="1714500"/>
            <a:chExt cx="4757373" cy="2664296"/>
          </a:xfrm>
        </p:grpSpPr>
        <p:pic>
          <p:nvPicPr>
            <p:cNvPr id="6" name="Image 5">
              <a:extLst>
                <a:ext uri="{FF2B5EF4-FFF2-40B4-BE49-F238E27FC236}">
                  <a16:creationId xmlns:a16="http://schemas.microsoft.com/office/drawing/2014/main" id="{8E1A6266-3219-4957-8DC3-7C7647C4AB29}"/>
                </a:ext>
              </a:extLst>
            </p:cNvPr>
            <p:cNvPicPr>
              <a:picLocks noChangeAspect="1"/>
            </p:cNvPicPr>
            <p:nvPr/>
          </p:nvPicPr>
          <p:blipFill rotWithShape="1">
            <a:blip r:embed="rId6"/>
            <a:srcRect t="6601" r="11413" b="5201"/>
            <a:stretch/>
          </p:blipFill>
          <p:spPr>
            <a:xfrm>
              <a:off x="4061554" y="1714500"/>
              <a:ext cx="4757373" cy="2664296"/>
            </a:xfrm>
            <a:prstGeom prst="rect">
              <a:avLst/>
            </a:prstGeom>
          </p:spPr>
        </p:pic>
        <p:grpSp>
          <p:nvGrpSpPr>
            <p:cNvPr id="25" name="Groupe 24">
              <a:extLst>
                <a:ext uri="{FF2B5EF4-FFF2-40B4-BE49-F238E27FC236}">
                  <a16:creationId xmlns:a16="http://schemas.microsoft.com/office/drawing/2014/main" id="{36D4AEB9-ECC3-4066-B44B-4D69696B4B18}"/>
                </a:ext>
              </a:extLst>
            </p:cNvPr>
            <p:cNvGrpSpPr/>
            <p:nvPr/>
          </p:nvGrpSpPr>
          <p:grpSpPr>
            <a:xfrm>
              <a:off x="4104456" y="3579862"/>
              <a:ext cx="554568" cy="497503"/>
              <a:chOff x="4104456" y="3579862"/>
              <a:chExt cx="554568" cy="497503"/>
            </a:xfrm>
          </p:grpSpPr>
          <p:sp>
            <p:nvSpPr>
              <p:cNvPr id="21" name="Rectangle : coins arrondis 20">
                <a:extLst>
                  <a:ext uri="{FF2B5EF4-FFF2-40B4-BE49-F238E27FC236}">
                    <a16:creationId xmlns:a16="http://schemas.microsoft.com/office/drawing/2014/main" id="{675EC6AC-A6F3-4E7E-AAEC-1D24556CA97C}"/>
                  </a:ext>
                </a:extLst>
              </p:cNvPr>
              <p:cNvSpPr/>
              <p:nvPr/>
            </p:nvSpPr>
            <p:spPr>
              <a:xfrm>
                <a:off x="4104456" y="3771453"/>
                <a:ext cx="511666" cy="3059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2" name="Connecteur droit avec flèche 21">
                <a:extLst>
                  <a:ext uri="{FF2B5EF4-FFF2-40B4-BE49-F238E27FC236}">
                    <a16:creationId xmlns:a16="http://schemas.microsoft.com/office/drawing/2014/main" id="{50028524-2B7A-4299-A8F5-529BBEDEE584}"/>
                  </a:ext>
                </a:extLst>
              </p:cNvPr>
              <p:cNvCxnSpPr>
                <a:cxnSpLocks/>
              </p:cNvCxnSpPr>
              <p:nvPr/>
            </p:nvCxnSpPr>
            <p:spPr>
              <a:xfrm flipH="1">
                <a:off x="4600070" y="3579862"/>
                <a:ext cx="58954" cy="191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9178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5</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755576" y="208300"/>
            <a:ext cx="7931224"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Introduction aux approches d'apprentissage traditionnelles africaines : le cas de l’oralité </a:t>
            </a:r>
            <a:endParaRPr lang="fr-FR" altLang="ko-KR" sz="2800" dirty="0">
              <a:solidFill>
                <a:schemeClr val="accent6"/>
              </a:solidFill>
              <a:latin typeface="Berlin Sans FB Demi" panose="020E0802020502020306" pitchFamily="34" charset="0"/>
            </a:endParaRPr>
          </a:p>
        </p:txBody>
      </p:sp>
      <p:sp>
        <p:nvSpPr>
          <p:cNvPr id="5" name="Rectangle 4">
            <a:extLst>
              <a:ext uri="{FF2B5EF4-FFF2-40B4-BE49-F238E27FC236}">
                <a16:creationId xmlns:a16="http://schemas.microsoft.com/office/drawing/2014/main" id="{04B0172C-19D7-4131-A665-73C2C62758B8}"/>
              </a:ext>
            </a:extLst>
          </p:cNvPr>
          <p:cNvSpPr/>
          <p:nvPr/>
        </p:nvSpPr>
        <p:spPr>
          <a:xfrm>
            <a:off x="467544" y="1178718"/>
            <a:ext cx="4082852" cy="1692771"/>
          </a:xfrm>
          <a:prstGeom prst="rect">
            <a:avLst/>
          </a:prstGeom>
        </p:spPr>
        <p:txBody>
          <a:bodyPr wrap="square">
            <a:spAutoFit/>
          </a:bodyPr>
          <a:lstStyle/>
          <a:p>
            <a:pPr marL="342900" indent="-342900">
              <a:buAutoNum type="arabicPeriod"/>
            </a:pPr>
            <a:r>
              <a:rPr lang="fr-CH" sz="1600" b="1" dirty="0">
                <a:latin typeface="Tw Cen MT" panose="020B0602020104020603" pitchFamily="34" charset="0"/>
              </a:rPr>
              <a:t>Importance de l'oralité dans la culture africaine</a:t>
            </a:r>
            <a:r>
              <a:rPr lang="fr-CH" sz="1600" dirty="0">
                <a:latin typeface="Tw Cen MT" panose="020B0602020104020603" pitchFamily="34" charset="0"/>
              </a:rPr>
              <a:t> : </a:t>
            </a:r>
          </a:p>
          <a:p>
            <a:pPr algn="just"/>
            <a:r>
              <a:rPr lang="fr-CH" sz="1600" i="1" dirty="0">
                <a:latin typeface="Tw Cen MT" panose="020B0602020104020603" pitchFamily="34" charset="0"/>
              </a:rPr>
              <a:t>Une alternative à l’écriture </a:t>
            </a:r>
          </a:p>
          <a:p>
            <a:pPr marL="742950" lvl="1" indent="-285750" algn="just">
              <a:buFont typeface="Arial" panose="020B0604020202020204" pitchFamily="34" charset="0"/>
              <a:buChar char="•"/>
            </a:pPr>
            <a:r>
              <a:rPr lang="fr-CH" sz="1400" dirty="0">
                <a:latin typeface="Tw Cen MT" panose="020B0602020104020603" pitchFamily="34" charset="0"/>
              </a:rPr>
              <a:t>Un moyen de transmission du savoir, des lois, et des valeurs communautaires.</a:t>
            </a:r>
          </a:p>
          <a:p>
            <a:pPr marL="742950" lvl="1" indent="-285750" algn="just">
              <a:buFont typeface="Arial" panose="020B0604020202020204" pitchFamily="34" charset="0"/>
              <a:buChar char="•"/>
            </a:pPr>
            <a:r>
              <a:rPr lang="fr-CH" sz="1400" dirty="0">
                <a:latin typeface="Tw Cen MT" panose="020B0602020104020603" pitchFamily="34" charset="0"/>
              </a:rPr>
              <a:t>Connaissance vivante: fixation, mémorisation et transmission</a:t>
            </a:r>
          </a:p>
        </p:txBody>
      </p:sp>
      <p:sp>
        <p:nvSpPr>
          <p:cNvPr id="6" name="Rectangle 5">
            <a:extLst>
              <a:ext uri="{FF2B5EF4-FFF2-40B4-BE49-F238E27FC236}">
                <a16:creationId xmlns:a16="http://schemas.microsoft.com/office/drawing/2014/main" id="{508C57F7-A577-44C5-88AC-53A72EF742D6}"/>
              </a:ext>
            </a:extLst>
          </p:cNvPr>
          <p:cNvSpPr/>
          <p:nvPr/>
        </p:nvSpPr>
        <p:spPr>
          <a:xfrm>
            <a:off x="462790" y="4673352"/>
            <a:ext cx="7488832" cy="646331"/>
          </a:xfrm>
          <a:prstGeom prst="rect">
            <a:avLst/>
          </a:prstGeom>
        </p:spPr>
        <p:txBody>
          <a:bodyPr wrap="square">
            <a:spAutoFit/>
          </a:bodyPr>
          <a:lstStyle/>
          <a:p>
            <a:r>
              <a:rPr lang="fr-CH" sz="1200" dirty="0">
                <a:latin typeface="Tw Cen MT" panose="020B0602020104020603" pitchFamily="34" charset="0"/>
                <a:hlinkClick r:id="rId3"/>
              </a:rPr>
              <a:t>https://tecfa.unige.ch/perso/class/2024/EduNumCT/Mod2/UE1/04-Activite2-OraliteAmadouSaibou2023.mp3</a:t>
            </a:r>
            <a:endParaRPr lang="fr-CH" sz="1200" dirty="0">
              <a:latin typeface="Tw Cen MT" panose="020B0602020104020603" pitchFamily="34" charset="0"/>
            </a:endParaRPr>
          </a:p>
          <a:p>
            <a:r>
              <a:rPr lang="fr-CH" sz="1200" dirty="0">
                <a:latin typeface="Tw Cen MT" panose="020B0602020104020603" pitchFamily="34" charset="0"/>
                <a:hlinkClick r:id="rId4"/>
              </a:rPr>
              <a:t>https://tecfa.unige.ch/perso/class/2024/EduNumCT/Mod2/UE1/04-Activite2-OraliteAmadouSaibou-Transcription.pdf</a:t>
            </a:r>
            <a:r>
              <a:rPr lang="fr-CH" sz="1200" dirty="0">
                <a:latin typeface="Tw Cen MT" panose="020B0602020104020603" pitchFamily="34" charset="0"/>
              </a:rPr>
              <a:t> </a:t>
            </a:r>
          </a:p>
          <a:p>
            <a:endParaRPr lang="fr-CH" sz="1200" dirty="0">
              <a:latin typeface="Tw Cen MT" panose="020B0602020104020603" pitchFamily="34" charset="0"/>
            </a:endParaRPr>
          </a:p>
        </p:txBody>
      </p:sp>
      <p:sp>
        <p:nvSpPr>
          <p:cNvPr id="2" name="Rectangle 1">
            <a:extLst>
              <a:ext uri="{FF2B5EF4-FFF2-40B4-BE49-F238E27FC236}">
                <a16:creationId xmlns:a16="http://schemas.microsoft.com/office/drawing/2014/main" id="{7DF875DB-2928-4029-88E3-860ED1DDC1DC}"/>
              </a:ext>
            </a:extLst>
          </p:cNvPr>
          <p:cNvSpPr/>
          <p:nvPr/>
        </p:nvSpPr>
        <p:spPr>
          <a:xfrm>
            <a:off x="539552" y="3094523"/>
            <a:ext cx="4082852" cy="1446550"/>
          </a:xfrm>
          <a:prstGeom prst="rect">
            <a:avLst/>
          </a:prstGeom>
        </p:spPr>
        <p:txBody>
          <a:bodyPr wrap="square">
            <a:spAutoFit/>
          </a:bodyPr>
          <a:lstStyle/>
          <a:p>
            <a:r>
              <a:rPr lang="fr-CH" sz="1600" b="1" dirty="0">
                <a:latin typeface="Tw Cen MT" panose="020B0602020104020603" pitchFamily="34" charset="0"/>
              </a:rPr>
              <a:t>2. La Pédagogie de l'Oralité : </a:t>
            </a:r>
          </a:p>
          <a:p>
            <a:r>
              <a:rPr lang="fr-CH" sz="1600" i="1" dirty="0">
                <a:latin typeface="Tw Cen MT" panose="020B0602020104020603" pitchFamily="34" charset="0"/>
              </a:rPr>
              <a:t>Une pédagogie différenciée </a:t>
            </a:r>
          </a:p>
          <a:p>
            <a:pPr marL="285750" indent="-285750">
              <a:buFont typeface="Arial" panose="020B0604020202020204" pitchFamily="34" charset="0"/>
              <a:buChar char="•"/>
            </a:pPr>
            <a:r>
              <a:rPr lang="fr-CH" sz="1400" dirty="0">
                <a:latin typeface="Tw Cen MT" panose="020B0602020104020603" pitchFamily="34" charset="0"/>
              </a:rPr>
              <a:t>Un système de paliers progressifs adaptés à l'âge et au rôle social.</a:t>
            </a:r>
          </a:p>
          <a:p>
            <a:pPr marL="285750" indent="-285750">
              <a:buFont typeface="Arial" panose="020B0604020202020204" pitchFamily="34" charset="0"/>
              <a:buChar char="•"/>
            </a:pPr>
            <a:r>
              <a:rPr lang="fr-CH" sz="1400" dirty="0">
                <a:latin typeface="Tw Cen MT" panose="020B0602020104020603" pitchFamily="34" charset="0"/>
              </a:rPr>
              <a:t>Complémentaire à l'écriture et particulièrement dans les situations d'éducation d'urgence.</a:t>
            </a:r>
          </a:p>
        </p:txBody>
      </p:sp>
      <p:sp>
        <p:nvSpPr>
          <p:cNvPr id="7" name="Rectangle 6">
            <a:extLst>
              <a:ext uri="{FF2B5EF4-FFF2-40B4-BE49-F238E27FC236}">
                <a16:creationId xmlns:a16="http://schemas.microsoft.com/office/drawing/2014/main" id="{4D11D4F5-A506-44B1-BA80-357C60CDF003}"/>
              </a:ext>
            </a:extLst>
          </p:cNvPr>
          <p:cNvSpPr/>
          <p:nvPr/>
        </p:nvSpPr>
        <p:spPr>
          <a:xfrm>
            <a:off x="5436096" y="1178718"/>
            <a:ext cx="3250704" cy="1908215"/>
          </a:xfrm>
          <a:prstGeom prst="rect">
            <a:avLst/>
          </a:prstGeom>
        </p:spPr>
        <p:txBody>
          <a:bodyPr wrap="square">
            <a:spAutoFit/>
          </a:bodyPr>
          <a:lstStyle/>
          <a:p>
            <a:pPr algn="just"/>
            <a:r>
              <a:rPr lang="fr-CH" sz="1600" b="1" dirty="0">
                <a:latin typeface="Tw Cen MT" panose="020B0602020104020603" pitchFamily="34" charset="0"/>
              </a:rPr>
              <a:t>3. Rôle de l'oralité en situation d'urgence</a:t>
            </a:r>
            <a:r>
              <a:rPr lang="fr-CH" sz="1600" dirty="0">
                <a:latin typeface="Tw Cen MT" panose="020B0602020104020603" pitchFamily="34" charset="0"/>
              </a:rPr>
              <a:t> :</a:t>
            </a:r>
          </a:p>
          <a:p>
            <a:pPr algn="just"/>
            <a:r>
              <a:rPr lang="fr-CH" sz="1600" i="1" dirty="0">
                <a:latin typeface="Tw Cen MT" panose="020B0602020104020603" pitchFamily="34" charset="0"/>
              </a:rPr>
              <a:t>Conservation de l'identité culturelle</a:t>
            </a:r>
          </a:p>
          <a:p>
            <a:pPr marL="285750" indent="-285750" algn="just">
              <a:buFont typeface="Arial" panose="020B0604020202020204" pitchFamily="34" charset="0"/>
              <a:buChar char="•"/>
            </a:pPr>
            <a:r>
              <a:rPr lang="fr-CH" sz="1400" dirty="0">
                <a:latin typeface="Tw Cen MT" panose="020B0602020104020603" pitchFamily="34" charset="0"/>
              </a:rPr>
              <a:t>Aide à la reconnecter à la culture d'origine (en particulier les enfants et adolescents déplacés)</a:t>
            </a:r>
          </a:p>
          <a:p>
            <a:pPr marL="285750" indent="-285750" algn="just">
              <a:buFont typeface="Arial" panose="020B0604020202020204" pitchFamily="34" charset="0"/>
              <a:buChar char="•"/>
            </a:pPr>
            <a:r>
              <a:rPr lang="fr-CH" sz="1400" dirty="0">
                <a:latin typeface="Tw Cen MT" panose="020B0602020104020603" pitchFamily="34" charset="0"/>
              </a:rPr>
              <a:t>Technique : la narration, le chant et le conte.</a:t>
            </a:r>
          </a:p>
        </p:txBody>
      </p:sp>
      <p:sp>
        <p:nvSpPr>
          <p:cNvPr id="8" name="Rectangle 7">
            <a:extLst>
              <a:ext uri="{FF2B5EF4-FFF2-40B4-BE49-F238E27FC236}">
                <a16:creationId xmlns:a16="http://schemas.microsoft.com/office/drawing/2014/main" id="{94BEEBF3-1AE8-46D1-91AE-6389EB0561B4}"/>
              </a:ext>
            </a:extLst>
          </p:cNvPr>
          <p:cNvSpPr/>
          <p:nvPr/>
        </p:nvSpPr>
        <p:spPr>
          <a:xfrm>
            <a:off x="5133156" y="3256896"/>
            <a:ext cx="3768126" cy="1446550"/>
          </a:xfrm>
          <a:prstGeom prst="rect">
            <a:avLst/>
          </a:prstGeom>
        </p:spPr>
        <p:txBody>
          <a:bodyPr wrap="square">
            <a:spAutoFit/>
          </a:bodyPr>
          <a:lstStyle/>
          <a:p>
            <a:r>
              <a:rPr lang="fr-CH" sz="1600" b="1" dirty="0">
                <a:latin typeface="Tw Cen MT" panose="020B0602020104020603" pitchFamily="34" charset="0"/>
              </a:rPr>
              <a:t>4. Structure de l'identité dans l'oralité</a:t>
            </a:r>
            <a:r>
              <a:rPr lang="fr-CH" sz="1600" dirty="0">
                <a:latin typeface="Tw Cen MT" panose="020B0602020104020603" pitchFamily="34" charset="0"/>
              </a:rPr>
              <a:t> :</a:t>
            </a:r>
          </a:p>
          <a:p>
            <a:pPr marL="285750" indent="-285750" algn="just">
              <a:buFont typeface="Arial" panose="020B0604020202020204" pitchFamily="34" charset="0"/>
              <a:buChar char="•"/>
            </a:pPr>
            <a:r>
              <a:rPr lang="fr-CH" sz="1600" i="1" dirty="0">
                <a:latin typeface="Tw Cen MT" panose="020B0602020104020603" pitchFamily="34" charset="0"/>
              </a:rPr>
              <a:t>Les trois niveaux :</a:t>
            </a:r>
          </a:p>
          <a:p>
            <a:pPr marL="742950" lvl="1" indent="-285750" algn="just">
              <a:buFont typeface="Arial" panose="020B0604020202020204" pitchFamily="34" charset="0"/>
              <a:buChar char="•"/>
            </a:pPr>
            <a:r>
              <a:rPr lang="fr-CH" sz="1400" dirty="0">
                <a:latin typeface="Tw Cen MT" panose="020B0602020104020603" pitchFamily="34" charset="0"/>
              </a:rPr>
              <a:t>Individualité (valeurs et potentiel personnel)</a:t>
            </a:r>
          </a:p>
          <a:p>
            <a:pPr marL="742950" lvl="1" indent="-285750" algn="just">
              <a:buFont typeface="Arial" panose="020B0604020202020204" pitchFamily="34" charset="0"/>
              <a:buChar char="•"/>
            </a:pPr>
            <a:r>
              <a:rPr lang="fr-CH" sz="1400" dirty="0">
                <a:latin typeface="Tw Cen MT" panose="020B0602020104020603" pitchFamily="34" charset="0"/>
              </a:rPr>
              <a:t>Famille (rôles et responsabilités)</a:t>
            </a:r>
          </a:p>
          <a:p>
            <a:pPr marL="742950" lvl="1" indent="-285750" algn="just">
              <a:buFont typeface="Arial" panose="020B0604020202020204" pitchFamily="34" charset="0"/>
              <a:buChar char="•"/>
            </a:pPr>
            <a:r>
              <a:rPr lang="fr-CH" sz="1400" dirty="0">
                <a:latin typeface="Tw Cen MT" panose="020B0602020104020603" pitchFamily="34" charset="0"/>
              </a:rPr>
              <a:t>Société (appartenance communautaire)</a:t>
            </a:r>
          </a:p>
        </p:txBody>
      </p:sp>
    </p:spTree>
    <p:extLst>
      <p:ext uri="{BB962C8B-B14F-4D97-AF65-F5344CB8AC3E}">
        <p14:creationId xmlns:p14="http://schemas.microsoft.com/office/powerpoint/2010/main" val="263933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6</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755576" y="208300"/>
            <a:ext cx="7931224"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Introduction aux approches d'apprentissage traditionnelles africaines : le cas de l’oralité </a:t>
            </a:r>
            <a:endParaRPr lang="fr-FR" altLang="ko-KR" sz="2800" dirty="0">
              <a:solidFill>
                <a:schemeClr val="accent6"/>
              </a:solidFill>
              <a:latin typeface="Berlin Sans FB Demi" panose="020E0802020502020306" pitchFamily="34" charset="0"/>
            </a:endParaRPr>
          </a:p>
        </p:txBody>
      </p:sp>
      <p:sp>
        <p:nvSpPr>
          <p:cNvPr id="5" name="Rectangle 4">
            <a:extLst>
              <a:ext uri="{FF2B5EF4-FFF2-40B4-BE49-F238E27FC236}">
                <a16:creationId xmlns:a16="http://schemas.microsoft.com/office/drawing/2014/main" id="{04B0172C-19D7-4131-A665-73C2C62758B8}"/>
              </a:ext>
            </a:extLst>
          </p:cNvPr>
          <p:cNvSpPr/>
          <p:nvPr/>
        </p:nvSpPr>
        <p:spPr>
          <a:xfrm>
            <a:off x="467544" y="1347614"/>
            <a:ext cx="3672408" cy="1661993"/>
          </a:xfrm>
          <a:prstGeom prst="rect">
            <a:avLst/>
          </a:prstGeom>
        </p:spPr>
        <p:txBody>
          <a:bodyPr wrap="square">
            <a:spAutoFit/>
          </a:bodyPr>
          <a:lstStyle/>
          <a:p>
            <a:pPr algn="just"/>
            <a:r>
              <a:rPr lang="fr-CH" sz="1600" b="1" dirty="0">
                <a:latin typeface="Tw Cen MT" panose="020B0602020104020603" pitchFamily="34" charset="0"/>
              </a:rPr>
              <a:t>5. Genres et Traditions dans l'Oralité</a:t>
            </a:r>
          </a:p>
          <a:p>
            <a:pPr marL="285750" indent="-285750" algn="just">
              <a:buFont typeface="Arial" panose="020B0604020202020204" pitchFamily="34" charset="0"/>
              <a:buChar char="•"/>
            </a:pPr>
            <a:r>
              <a:rPr lang="fr-CH" sz="1600" i="1" dirty="0">
                <a:latin typeface="Tw Cen MT" panose="020B0602020104020603" pitchFamily="34" charset="0"/>
              </a:rPr>
              <a:t>Exemples de genres :</a:t>
            </a:r>
          </a:p>
          <a:p>
            <a:pPr marL="742950" lvl="1" indent="-285750" algn="just">
              <a:buFont typeface="Arial" panose="020B0604020202020204" pitchFamily="34" charset="0"/>
              <a:buChar char="•"/>
            </a:pPr>
            <a:r>
              <a:rPr lang="fr-CH" sz="1400" dirty="0">
                <a:latin typeface="Tw Cen MT" panose="020B0602020104020603" pitchFamily="34" charset="0"/>
              </a:rPr>
              <a:t>Contes, épopées, légendes, proverbes</a:t>
            </a:r>
          </a:p>
          <a:p>
            <a:pPr marL="742950" lvl="1" indent="-285750" algn="just">
              <a:buFont typeface="Arial" panose="020B0604020202020204" pitchFamily="34" charset="0"/>
              <a:buChar char="•"/>
            </a:pPr>
            <a:r>
              <a:rPr lang="fr-CH" sz="1400" dirty="0">
                <a:latin typeface="Tw Cen MT" panose="020B0602020104020603" pitchFamily="34" charset="0"/>
              </a:rPr>
              <a:t>Transmission de l’histoire, des valeurs et des lois</a:t>
            </a:r>
          </a:p>
          <a:p>
            <a:pPr marL="742950" lvl="1" indent="-285750" algn="just">
              <a:buFont typeface="Arial" panose="020B0604020202020204" pitchFamily="34" charset="0"/>
              <a:buChar char="•"/>
            </a:pPr>
            <a:r>
              <a:rPr lang="fr-CH" sz="1400" dirty="0">
                <a:latin typeface="Tw Cen MT" panose="020B0602020104020603" pitchFamily="34" charset="0"/>
              </a:rPr>
              <a:t>Importance des traditions pour l'apprentissage en situation de crise</a:t>
            </a:r>
          </a:p>
        </p:txBody>
      </p:sp>
      <p:sp>
        <p:nvSpPr>
          <p:cNvPr id="2" name="Rectangle 1">
            <a:extLst>
              <a:ext uri="{FF2B5EF4-FFF2-40B4-BE49-F238E27FC236}">
                <a16:creationId xmlns:a16="http://schemas.microsoft.com/office/drawing/2014/main" id="{7DF875DB-2928-4029-88E3-860ED1DDC1DC}"/>
              </a:ext>
            </a:extLst>
          </p:cNvPr>
          <p:cNvSpPr/>
          <p:nvPr/>
        </p:nvSpPr>
        <p:spPr>
          <a:xfrm>
            <a:off x="435379" y="3141792"/>
            <a:ext cx="4064613" cy="1446550"/>
          </a:xfrm>
          <a:prstGeom prst="rect">
            <a:avLst/>
          </a:prstGeom>
        </p:spPr>
        <p:txBody>
          <a:bodyPr wrap="square">
            <a:spAutoFit/>
          </a:bodyPr>
          <a:lstStyle/>
          <a:p>
            <a:r>
              <a:rPr lang="fr-CH" sz="1600" b="1" dirty="0">
                <a:latin typeface="Tw Cen MT" panose="020B0602020104020603" pitchFamily="34" charset="0"/>
              </a:rPr>
              <a:t>6. La langue dans l'oralité :</a:t>
            </a:r>
          </a:p>
          <a:p>
            <a:pPr marL="285750" indent="-285750">
              <a:buFont typeface="Arial" panose="020B0604020202020204" pitchFamily="34" charset="0"/>
              <a:buChar char="•"/>
            </a:pPr>
            <a:r>
              <a:rPr lang="fr-CH" sz="1600" i="1" dirty="0">
                <a:latin typeface="Tw Cen MT" panose="020B0602020104020603" pitchFamily="34" charset="0"/>
              </a:rPr>
              <a:t>La langue comme outil de savoir et de valeurs</a:t>
            </a:r>
          </a:p>
          <a:p>
            <a:pPr marL="742950" lvl="1" indent="-285750" algn="just">
              <a:buFont typeface="Arial" panose="020B0604020202020204" pitchFamily="34" charset="0"/>
              <a:buChar char="•"/>
            </a:pPr>
            <a:r>
              <a:rPr lang="fr-CH" sz="1400" dirty="0">
                <a:latin typeface="Tw Cen MT" panose="020B0602020104020603" pitchFamily="34" charset="0"/>
              </a:rPr>
              <a:t>Encourager l'apprentissage dans la langue maternelle</a:t>
            </a:r>
          </a:p>
          <a:p>
            <a:pPr marL="742950" lvl="1" indent="-285750" algn="just">
              <a:buFont typeface="Arial" panose="020B0604020202020204" pitchFamily="34" charset="0"/>
              <a:buChar char="•"/>
            </a:pPr>
            <a:r>
              <a:rPr lang="fr-CH" sz="1400" dirty="0">
                <a:latin typeface="Tw Cen MT" panose="020B0602020104020603" pitchFamily="34" charset="0"/>
              </a:rPr>
              <a:t>Introduction progressive aux langues véhiculaire et officielle</a:t>
            </a:r>
            <a:endParaRPr lang="fr-CH" sz="1200" dirty="0">
              <a:latin typeface="Tw Cen MT" panose="020B0602020104020603" pitchFamily="34" charset="0"/>
            </a:endParaRPr>
          </a:p>
        </p:txBody>
      </p:sp>
      <p:pic>
        <p:nvPicPr>
          <p:cNvPr id="10" name="Image 9">
            <a:extLst>
              <a:ext uri="{FF2B5EF4-FFF2-40B4-BE49-F238E27FC236}">
                <a16:creationId xmlns:a16="http://schemas.microsoft.com/office/drawing/2014/main" id="{6C6B25DD-93B9-46B1-A99E-D39F5824F4BC}"/>
              </a:ext>
            </a:extLst>
          </p:cNvPr>
          <p:cNvPicPr>
            <a:picLocks noChangeAspect="1"/>
          </p:cNvPicPr>
          <p:nvPr/>
        </p:nvPicPr>
        <p:blipFill>
          <a:blip r:embed="rId3"/>
          <a:stretch>
            <a:fillRect/>
          </a:stretch>
        </p:blipFill>
        <p:spPr>
          <a:xfrm>
            <a:off x="5838681" y="1300039"/>
            <a:ext cx="2038633" cy="2882081"/>
          </a:xfrm>
          <a:prstGeom prst="rect">
            <a:avLst/>
          </a:prstGeom>
        </p:spPr>
      </p:pic>
      <p:sp>
        <p:nvSpPr>
          <p:cNvPr id="11" name="Rectangle 10">
            <a:extLst>
              <a:ext uri="{FF2B5EF4-FFF2-40B4-BE49-F238E27FC236}">
                <a16:creationId xmlns:a16="http://schemas.microsoft.com/office/drawing/2014/main" id="{C0BE070D-291A-4CCA-A993-10AA26B75587}"/>
              </a:ext>
            </a:extLst>
          </p:cNvPr>
          <p:cNvSpPr/>
          <p:nvPr/>
        </p:nvSpPr>
        <p:spPr>
          <a:xfrm>
            <a:off x="5004049" y="4157687"/>
            <a:ext cx="3960440" cy="461665"/>
          </a:xfrm>
          <a:prstGeom prst="rect">
            <a:avLst/>
          </a:prstGeom>
        </p:spPr>
        <p:txBody>
          <a:bodyPr wrap="square">
            <a:spAutoFit/>
          </a:bodyPr>
          <a:lstStyle/>
          <a:p>
            <a:r>
              <a:rPr lang="fr-CH" sz="1200" dirty="0">
                <a:latin typeface="Tw Cen MT" panose="020B0602020104020603" pitchFamily="34" charset="0"/>
                <a:hlinkClick r:id="rId4"/>
              </a:rPr>
              <a:t>https://globethics.net/publications/repenser-leducation-et-la-pedagogie-dans-une-perspective-africaine</a:t>
            </a:r>
            <a:r>
              <a:rPr lang="fr-CH" sz="1200" dirty="0">
                <a:latin typeface="Tw Cen MT" panose="020B0602020104020603" pitchFamily="34" charset="0"/>
              </a:rPr>
              <a:t> </a:t>
            </a:r>
          </a:p>
        </p:txBody>
      </p:sp>
    </p:spTree>
    <p:extLst>
      <p:ext uri="{BB962C8B-B14F-4D97-AF65-F5344CB8AC3E}">
        <p14:creationId xmlns:p14="http://schemas.microsoft.com/office/powerpoint/2010/main" val="380151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7</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4427984" y="208300"/>
            <a:ext cx="425881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Discussion interactive </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1079612" y="953435"/>
            <a:ext cx="6984776" cy="3699795"/>
          </a:xfrm>
          <a:prstGeom prst="rect">
            <a:avLst/>
          </a:prstGeom>
        </p:spPr>
        <p:txBody>
          <a:bodyPr wrap="square" numCol="1" spcCol="360000">
            <a:spAutoFit/>
          </a:bodyPr>
          <a:lstStyle/>
          <a:p>
            <a:pPr marL="342900" indent="-342900" algn="just">
              <a:lnSpc>
                <a:spcPct val="150000"/>
              </a:lnSpc>
              <a:buFont typeface="+mj-lt"/>
              <a:buAutoNum type="arabicPeriod"/>
            </a:pPr>
            <a:r>
              <a:rPr lang="fr-CH" sz="1600" b="1" dirty="0">
                <a:latin typeface="Tw Cen MT" panose="020B0602020104020603" pitchFamily="34" charset="0"/>
              </a:rPr>
              <a:t>Finalités de l'Éducation et Citoyenneté au Tchad : </a:t>
            </a:r>
          </a:p>
          <a:p>
            <a:pPr lvl="1" algn="just">
              <a:lnSpc>
                <a:spcPct val="150000"/>
              </a:lnSpc>
            </a:pPr>
            <a:r>
              <a:rPr lang="fr-CH" sz="1600" dirty="0">
                <a:latin typeface="Tw Cen MT" panose="020B0602020104020603" pitchFamily="34" charset="0"/>
              </a:rPr>
              <a:t>Quelles sont les finalités essentielles de l’éducation dans les documents officiels du Tchad (le cadre national curriculaire ;  la stratégie sectorielle en matière d'éducation ; les objectifs, les missions et les finalités de l'éducation) et en quoi l'éducation vise-t-elle à former des citoyens responsables et engagés ?</a:t>
            </a:r>
          </a:p>
          <a:p>
            <a:pPr lvl="1" algn="just">
              <a:lnSpc>
                <a:spcPct val="150000"/>
              </a:lnSpc>
            </a:pPr>
            <a:endParaRPr lang="fr-CH" sz="1400" dirty="0">
              <a:latin typeface="Tw Cen MT" panose="020B0602020104020603" pitchFamily="34" charset="0"/>
            </a:endParaRPr>
          </a:p>
          <a:p>
            <a:pPr marL="342900" indent="-342900" algn="just">
              <a:lnSpc>
                <a:spcPct val="150000"/>
              </a:lnSpc>
              <a:buFont typeface="+mj-lt"/>
              <a:buAutoNum type="arabicPeriod"/>
            </a:pPr>
            <a:r>
              <a:rPr lang="fr-CH" sz="1600" b="1" dirty="0">
                <a:latin typeface="Tw Cen MT" panose="020B0602020104020603" pitchFamily="34" charset="0"/>
                <a:ea typeface="Arial Unicode MS"/>
              </a:rPr>
              <a:t>Apports des Théories d'Apprentissage à l'Éducation :</a:t>
            </a:r>
          </a:p>
          <a:p>
            <a:pPr lvl="1" algn="just">
              <a:lnSpc>
                <a:spcPct val="150000"/>
              </a:lnSpc>
            </a:pPr>
            <a:r>
              <a:rPr lang="fr-CH" sz="1600" dirty="0">
                <a:latin typeface="Tw Cen MT" panose="020B0602020104020603" pitchFamily="34" charset="0"/>
                <a:ea typeface="Arial Unicode MS"/>
              </a:rPr>
              <a:t>Comment les approches béhavioriste, constructiviste et socioconstructiviste contribuent-elles respectivement à l'acquisition de comportements sociaux, à l'autonomie, et à la solidarité parmi les apprenants ?</a:t>
            </a:r>
          </a:p>
        </p:txBody>
      </p:sp>
    </p:spTree>
    <p:extLst>
      <p:ext uri="{BB962C8B-B14F-4D97-AF65-F5344CB8AC3E}">
        <p14:creationId xmlns:p14="http://schemas.microsoft.com/office/powerpoint/2010/main" val="248479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8</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4427984" y="208300"/>
            <a:ext cx="425881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Discussion interactive </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1331640" y="1071897"/>
            <a:ext cx="6588732" cy="3704797"/>
          </a:xfrm>
          <a:prstGeom prst="rect">
            <a:avLst/>
          </a:prstGeom>
        </p:spPr>
        <p:txBody>
          <a:bodyPr wrap="square" numCol="1" spcCol="360000">
            <a:spAutoFit/>
          </a:bodyPr>
          <a:lstStyle/>
          <a:p>
            <a:pPr marL="342900" indent="-342900" algn="just">
              <a:lnSpc>
                <a:spcPct val="150000"/>
              </a:lnSpc>
              <a:buFont typeface="+mj-lt"/>
              <a:buAutoNum type="arabicPeriod" startAt="3"/>
            </a:pPr>
            <a:r>
              <a:rPr lang="fr-CH" sz="1600" b="1" dirty="0">
                <a:latin typeface="Tw Cen MT" panose="020B0602020104020603" pitchFamily="34" charset="0"/>
                <a:ea typeface="Arial Unicode MS"/>
              </a:rPr>
              <a:t>Rôle du Cognitivisme dans le Développement Intellectuel : </a:t>
            </a:r>
          </a:p>
          <a:p>
            <a:pPr lvl="1" algn="just">
              <a:lnSpc>
                <a:spcPct val="150000"/>
              </a:lnSpc>
            </a:pPr>
            <a:r>
              <a:rPr lang="fr-CH" sz="1600" dirty="0">
                <a:latin typeface="Tw Cen MT" panose="020B0602020104020603" pitchFamily="34" charset="0"/>
                <a:ea typeface="Arial Unicode MS"/>
              </a:rPr>
              <a:t>En quoi le cognitivisme, avec son approche axée sur les processus mentaux, aide-t-il à développer des capacités de réflexion critique et d'analyse nécessaires dans le monde d’aujourd’hui ?</a:t>
            </a:r>
          </a:p>
          <a:p>
            <a:pPr lvl="1" algn="just">
              <a:lnSpc>
                <a:spcPct val="150000"/>
              </a:lnSpc>
            </a:pPr>
            <a:endParaRPr lang="fr-CH" sz="1600" dirty="0">
              <a:latin typeface="Tw Cen MT" panose="020B0602020104020603" pitchFamily="34" charset="0"/>
              <a:ea typeface="Arial Unicode MS"/>
            </a:endParaRPr>
          </a:p>
          <a:p>
            <a:pPr marL="342900" indent="-342900" algn="just">
              <a:lnSpc>
                <a:spcPct val="150000"/>
              </a:lnSpc>
              <a:buFont typeface="+mj-lt"/>
              <a:buAutoNum type="arabicPeriod" startAt="3"/>
            </a:pPr>
            <a:r>
              <a:rPr lang="fr-CH" sz="1600" b="1" dirty="0">
                <a:latin typeface="Tw Cen MT" panose="020B0602020104020603" pitchFamily="34" charset="0"/>
                <a:ea typeface="Arial Unicode MS"/>
              </a:rPr>
              <a:t>Oralité Africaine et Identité Culturelle : </a:t>
            </a:r>
          </a:p>
          <a:p>
            <a:pPr lvl="1" algn="just">
              <a:lnSpc>
                <a:spcPct val="150000"/>
              </a:lnSpc>
            </a:pPr>
            <a:r>
              <a:rPr lang="fr-CH" sz="1600" dirty="0">
                <a:latin typeface="Tw Cen MT" panose="020B0602020104020603" pitchFamily="34" charset="0"/>
                <a:ea typeface="Arial Unicode MS"/>
              </a:rPr>
              <a:t>Comment l’oralité africaine, en valorisant les récits et la transmission orale, peut-elle être un outil puissant pour la préservation de l'identité culturelle et la transmission des valeurs dans le contexte éducatif ?</a:t>
            </a:r>
          </a:p>
          <a:p>
            <a:pPr lvl="1" algn="just">
              <a:lnSpc>
                <a:spcPct val="150000"/>
              </a:lnSpc>
            </a:pPr>
            <a:endParaRPr lang="fr-CH" sz="1400" dirty="0">
              <a:latin typeface="Tw Cen MT" panose="020B0602020104020603" pitchFamily="34" charset="0"/>
              <a:ea typeface="Arial Unicode MS"/>
            </a:endParaRPr>
          </a:p>
        </p:txBody>
      </p:sp>
    </p:spTree>
    <p:extLst>
      <p:ext uri="{BB962C8B-B14F-4D97-AF65-F5344CB8AC3E}">
        <p14:creationId xmlns:p14="http://schemas.microsoft.com/office/powerpoint/2010/main" val="171579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9</a:t>
            </a:fld>
            <a:endParaRPr lang="fr-FR" dirty="0"/>
          </a:p>
        </p:txBody>
      </p:sp>
      <p:pic>
        <p:nvPicPr>
          <p:cNvPr id="4" name="Picture 2" descr="RÃ©sultat de recherche d'images pour &quot;logo tecfa&quot;"/>
          <p:cNvPicPr>
            <a:picLocks noChangeAspect="1" noChangeArrowheads="1"/>
          </p:cNvPicPr>
          <p:nvPr/>
        </p:nvPicPr>
        <p:blipFill>
          <a:blip r:embed="rId3"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4427984" y="208300"/>
            <a:ext cx="4258816"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CH" altLang="ko-KR" sz="2800" dirty="0">
                <a:solidFill>
                  <a:schemeClr val="accent6"/>
                </a:solidFill>
                <a:latin typeface="Berlin Sans FB Demi" panose="020E0802020502020306" pitchFamily="34" charset="0"/>
              </a:rPr>
              <a:t>Discussion interactive </a:t>
            </a:r>
            <a:endParaRPr lang="fr-FR" altLang="ko-KR" sz="2800" dirty="0">
              <a:solidFill>
                <a:schemeClr val="accent6"/>
              </a:solidFill>
              <a:latin typeface="Berlin Sans FB Demi" panose="020E0802020502020306" pitchFamily="34" charset="0"/>
            </a:endParaRPr>
          </a:p>
        </p:txBody>
      </p:sp>
      <p:sp>
        <p:nvSpPr>
          <p:cNvPr id="13" name="Rectangle 12"/>
          <p:cNvSpPr/>
          <p:nvPr/>
        </p:nvSpPr>
        <p:spPr>
          <a:xfrm>
            <a:off x="1295636" y="1563638"/>
            <a:ext cx="6552728" cy="1899302"/>
          </a:xfrm>
          <a:prstGeom prst="rect">
            <a:avLst/>
          </a:prstGeom>
        </p:spPr>
        <p:txBody>
          <a:bodyPr wrap="square" numCol="1" spcCol="360000">
            <a:spAutoFit/>
          </a:bodyPr>
          <a:lstStyle/>
          <a:p>
            <a:pPr marL="342900" indent="-342900" algn="just">
              <a:lnSpc>
                <a:spcPct val="150000"/>
              </a:lnSpc>
              <a:buFont typeface="+mj-lt"/>
              <a:buAutoNum type="arabicPeriod" startAt="5"/>
            </a:pPr>
            <a:r>
              <a:rPr lang="fr-CH" sz="1600" b="1" dirty="0">
                <a:latin typeface="Tw Cen MT" panose="020B0602020104020603" pitchFamily="34" charset="0"/>
                <a:ea typeface="Arial Unicode MS"/>
              </a:rPr>
              <a:t>Synthèse et Intégration des Approches : </a:t>
            </a:r>
          </a:p>
          <a:p>
            <a:pPr lvl="1" algn="just">
              <a:lnSpc>
                <a:spcPct val="150000"/>
              </a:lnSpc>
            </a:pPr>
            <a:r>
              <a:rPr lang="fr-CH" sz="1600" dirty="0">
                <a:latin typeface="Tw Cen MT" panose="020B0602020104020603" pitchFamily="34" charset="0"/>
                <a:ea typeface="Arial Unicode MS"/>
              </a:rPr>
              <a:t>En quoi la combinaison des théories d'apprentissage modernes et de l'oralité africaine permet-elle de répondre aux finalités de l’éducation en intégrant développement personnel, inclusion sociale, et préservation culturelle ?</a:t>
            </a:r>
          </a:p>
        </p:txBody>
      </p:sp>
    </p:spTree>
    <p:extLst>
      <p:ext uri="{BB962C8B-B14F-4D97-AF65-F5344CB8AC3E}">
        <p14:creationId xmlns:p14="http://schemas.microsoft.com/office/powerpoint/2010/main" val="2442537784"/>
      </p:ext>
    </p:extLst>
  </p:cSld>
  <p:clrMapOvr>
    <a:masterClrMapping/>
  </p:clrMapOvr>
</p:sld>
</file>

<file path=ppt/theme/theme1.xml><?xml version="1.0" encoding="utf-8"?>
<a:theme xmlns:a="http://schemas.openxmlformats.org/drawingml/2006/main" name="Thème Office">
  <a:themeElements>
    <a:clrScheme name="tecfa">
      <a:dk1>
        <a:srgbClr val="000000"/>
      </a:dk1>
      <a:lt1>
        <a:srgbClr val="FEFFFF"/>
      </a:lt1>
      <a:dk2>
        <a:srgbClr val="4C4D4C"/>
      </a:dk2>
      <a:lt2>
        <a:srgbClr val="EAEAEA"/>
      </a:lt2>
      <a:accent1>
        <a:srgbClr val="005A87"/>
      </a:accent1>
      <a:accent2>
        <a:srgbClr val="DB7A17"/>
      </a:accent2>
      <a:accent3>
        <a:srgbClr val="7F6FA4"/>
      </a:accent3>
      <a:accent4>
        <a:srgbClr val="A1BD2B"/>
      </a:accent4>
      <a:accent5>
        <a:srgbClr val="5BC4EF"/>
      </a:accent5>
      <a:accent6>
        <a:srgbClr val="005A87"/>
      </a:accent6>
      <a:hlink>
        <a:srgbClr val="5BC4EF"/>
      </a:hlink>
      <a:folHlink>
        <a:srgbClr val="7F6F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fa-fpse-unige.potx" id="{8A83EF2B-6969-1B41-AD37-5987E3719F38}" vid="{FBECAAEC-5158-5046-AF8D-3E250124E19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8477</TotalTime>
  <Words>1281</Words>
  <Application>Microsoft Office PowerPoint</Application>
  <PresentationFormat>Affichage à l'écran (16:9)</PresentationFormat>
  <Paragraphs>93</Paragraphs>
  <Slides>10</Slides>
  <Notes>3</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Arial</vt:lpstr>
      <vt:lpstr>Berlin Sans FB</vt:lpstr>
      <vt:lpstr>Berlin Sans FB Demi</vt:lpstr>
      <vt:lpstr>Calibri</vt:lpstr>
      <vt:lpstr>Gill Sans</vt:lpstr>
      <vt:lpstr>Gill Sans Light</vt:lpstr>
      <vt:lpstr>Gill Sans SemiBold</vt:lpstr>
      <vt:lpstr>Tw Cen MT</vt:lpstr>
      <vt:lpstr>Thème Office</vt:lpstr>
      <vt:lpstr>UE1 : Introduction à l’ingénierie de formation numérique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Situer les théories d’apprentissage</dc:title>
  <dc:creator>Juliette Desiron</dc:creator>
  <cp:lastModifiedBy>Barbara Class</cp:lastModifiedBy>
  <cp:revision>584</cp:revision>
  <dcterms:created xsi:type="dcterms:W3CDTF">2018-06-25T11:53:25Z</dcterms:created>
  <dcterms:modified xsi:type="dcterms:W3CDTF">2024-12-14T11:47:30Z</dcterms:modified>
</cp:coreProperties>
</file>