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71" r:id="rId2"/>
    <p:sldId id="457" r:id="rId3"/>
    <p:sldId id="422" r:id="rId4"/>
    <p:sldId id="430" r:id="rId5"/>
    <p:sldId id="436" r:id="rId6"/>
    <p:sldId id="431" r:id="rId7"/>
    <p:sldId id="438" r:id="rId8"/>
    <p:sldId id="439" r:id="rId9"/>
    <p:sldId id="434" r:id="rId10"/>
    <p:sldId id="440" r:id="rId11"/>
    <p:sldId id="441" r:id="rId12"/>
    <p:sldId id="443" r:id="rId13"/>
    <p:sldId id="435" r:id="rId14"/>
    <p:sldId id="472" r:id="rId15"/>
    <p:sldId id="458" r:id="rId16"/>
    <p:sldId id="447" r:id="rId17"/>
    <p:sldId id="459" r:id="rId18"/>
    <p:sldId id="448" r:id="rId19"/>
    <p:sldId id="449" r:id="rId20"/>
    <p:sldId id="450" r:id="rId21"/>
    <p:sldId id="451" r:id="rId22"/>
    <p:sldId id="452" r:id="rId23"/>
    <p:sldId id="453" r:id="rId24"/>
    <p:sldId id="454" r:id="rId25"/>
    <p:sldId id="471" r:id="rId26"/>
    <p:sldId id="460" r:id="rId27"/>
    <p:sldId id="461" r:id="rId28"/>
    <p:sldId id="462" r:id="rId29"/>
    <p:sldId id="463" r:id="rId30"/>
    <p:sldId id="464" r:id="rId31"/>
    <p:sldId id="465" r:id="rId32"/>
    <p:sldId id="466" r:id="rId33"/>
    <p:sldId id="467" r:id="rId34"/>
    <p:sldId id="468" r:id="rId35"/>
    <p:sldId id="469" r:id="rId36"/>
    <p:sldId id="470" r:id="rId37"/>
  </p:sldIdLst>
  <p:sldSz cx="9144000" cy="5143500" type="screen16x9"/>
  <p:notesSz cx="6811963" cy="99425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1366"/>
    <a:srgbClr val="C5931F"/>
    <a:srgbClr val="00B1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3832" autoAdjust="0"/>
  </p:normalViewPr>
  <p:slideViewPr>
    <p:cSldViewPr>
      <p:cViewPr varScale="1">
        <p:scale>
          <a:sx n="119" d="100"/>
          <a:sy n="119" d="100"/>
        </p:scale>
        <p:origin x="758" y="96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8536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7E617C-A72D-4627-81B6-B6148C566C3A}" type="datetimeFigureOut">
              <a:rPr lang="fr-FR" smtClean="0"/>
              <a:pPr/>
              <a:t>15/09/2025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8536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B286A-B21B-4E4A-8F02-9AD8A27FDB4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E923-A4DC-4347-88F3-01F83145E0D3}" type="datetimeFigureOut">
              <a:rPr lang="fr-FR" smtClean="0"/>
              <a:pPr/>
              <a:t>15/09/2025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663" y="746125"/>
            <a:ext cx="662463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1197" y="4722694"/>
            <a:ext cx="544957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8536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E28310-E0A2-4EAA-9B2B-E3EB0780CA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0" y="4515966"/>
            <a:ext cx="9144000" cy="627534"/>
            <a:chOff x="0" y="3723878"/>
            <a:chExt cx="9144000" cy="627534"/>
          </a:xfrm>
        </p:grpSpPr>
        <p:sp>
          <p:nvSpPr>
            <p:cNvPr id="3" name="Rectangle 2"/>
            <p:cNvSpPr/>
            <p:nvPr userDrawn="1"/>
          </p:nvSpPr>
          <p:spPr>
            <a:xfrm>
              <a:off x="0" y="3723878"/>
              <a:ext cx="9144000" cy="62753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ttp://www.unige.ch/presse/charte/logos_unige/UNIGE/others/UNIGE_tout_blanc.gif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52320" y="3809634"/>
              <a:ext cx="1224136" cy="4411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50" name="Picture 2" descr="ttp://tecfa.unige.ch/w/images/0/02/TECFAlogoColBlancNoText_792x325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657482"/>
            <a:ext cx="839525" cy="344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736346" y="1158479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r-CH" dirty="0"/>
          </a:p>
        </p:txBody>
      </p:sp>
      <p:sp>
        <p:nvSpPr>
          <p:cNvPr id="10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 i="0">
                <a:solidFill>
                  <a:schemeClr val="tx1">
                    <a:tint val="75000"/>
                  </a:schemeClr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090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fld id="{2038AEF9-613E-4F50-AB3F-BF720E27A659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29910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566763"/>
          </a:xfrm>
          <a:prstGeom prst="rect">
            <a:avLst/>
          </a:prstGeom>
        </p:spPr>
        <p:txBody>
          <a:bodyPr anchor="t"/>
          <a:lstStyle>
            <a:lvl1pPr algn="l">
              <a:defRPr sz="14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sz="2800"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sz="2400"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sz="2000"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sz="2000" b="0" i="0">
                <a:latin typeface="Gill Sans Light" charset="0"/>
                <a:ea typeface="Gill Sans Light" charset="0"/>
                <a:cs typeface="Gill Sans Light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CH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944190"/>
            <a:ext cx="3008313" cy="36504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latin typeface="Gill Sans" charset="0"/>
                <a:ea typeface="Gill Sans" charset="0"/>
                <a:cs typeface="Gill Sans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fld id="{2038AEF9-613E-4F50-AB3F-BF720E27A659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195699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14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r>
              <a:rPr lang="en-US"/>
              <a:t>Click to edit Master title style</a:t>
            </a:r>
            <a:endParaRPr lang="fr-CH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lang="fr-CH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Gill Sans Light" charset="0"/>
                <a:ea typeface="Gill Sans Light" charset="0"/>
                <a:cs typeface="Gill Sans Light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fld id="{2038AEF9-613E-4F50-AB3F-BF720E27A659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65127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5566"/>
            <a:ext cx="8229600" cy="3679057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b="0" i="0">
                <a:latin typeface="Gill Sans Light" charset="0"/>
                <a:ea typeface="Gill Sans Light" charset="0"/>
                <a:cs typeface="Gill Sans Light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CH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fld id="{2038AEF9-613E-4F50-AB3F-BF720E27A659}" type="slidenum">
              <a:rPr lang="fr-CH" smtClean="0"/>
              <a:pPr/>
              <a:t>‹N°›</a:t>
            </a:fld>
            <a:endParaRPr lang="fr-CH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65571"/>
          </a:xfrm>
          <a:prstGeom prst="rect">
            <a:avLst/>
          </a:prstGeom>
        </p:spPr>
        <p:txBody>
          <a:bodyPr/>
          <a:lstStyle>
            <a:lvl1pPr>
              <a:defRPr sz="14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869782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956376" y="154781"/>
            <a:ext cx="730424" cy="3290888"/>
          </a:xfrm>
          <a:prstGeom prst="rect">
            <a:avLst/>
          </a:prstGeom>
        </p:spPr>
        <p:txBody>
          <a:bodyPr vert="eaVert"/>
          <a:lstStyle>
            <a:lvl1pPr>
              <a:defRPr sz="14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7355160" cy="3290888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b="0" i="0">
                <a:latin typeface="Gill Sans Light" charset="0"/>
                <a:ea typeface="Gill Sans Light" charset="0"/>
                <a:cs typeface="Gill Sans Light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fld id="{2038AEF9-613E-4F50-AB3F-BF720E27A659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389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0" y="4515966"/>
            <a:ext cx="9144000" cy="627534"/>
            <a:chOff x="0" y="3723878"/>
            <a:chExt cx="9144000" cy="627534"/>
          </a:xfrm>
        </p:grpSpPr>
        <p:sp>
          <p:nvSpPr>
            <p:cNvPr id="3" name="Rectangle 2"/>
            <p:cNvSpPr/>
            <p:nvPr userDrawn="1"/>
          </p:nvSpPr>
          <p:spPr>
            <a:xfrm>
              <a:off x="0" y="3723878"/>
              <a:ext cx="9144000" cy="627534"/>
            </a:xfrm>
            <a:prstGeom prst="rect">
              <a:avLst/>
            </a:prstGeom>
            <a:solidFill>
              <a:srgbClr val="00B1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ttp://www.unige.ch/presse/charte/logos_unige/UNIGE/others/UNIGE_tout_blanc.gif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52320" y="3809634"/>
              <a:ext cx="1224136" cy="4411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9" name="Picture 8" descr="ttp://tecfa.unige.ch/w/images/0/02/TECFAlogoColBlancNoText_792x325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758" y="4686300"/>
            <a:ext cx="839525" cy="344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 userDrawn="1"/>
        </p:nvSpPr>
        <p:spPr>
          <a:xfrm>
            <a:off x="466255" y="4653013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FACULTÉ DE </a:t>
            </a:r>
            <a:r>
              <a:rPr lang="en-US" sz="800" b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PSYCHOLOGIE </a:t>
            </a:r>
          </a:p>
          <a:p>
            <a:r>
              <a:rPr lang="en-US" sz="8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ET DES SCIENCES DE L’EDUCATION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 flipV="1">
            <a:off x="2553905" y="4591306"/>
            <a:ext cx="0" cy="50072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722313" y="1158479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00B1A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CH" dirty="0"/>
          </a:p>
        </p:txBody>
      </p:sp>
      <p:sp>
        <p:nvSpPr>
          <p:cNvPr id="1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 i="0">
                <a:solidFill>
                  <a:schemeClr val="tx1">
                    <a:tint val="75000"/>
                  </a:schemeClr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4619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  <p:pic>
        <p:nvPicPr>
          <p:cNvPr id="7" name="Picture 6" descr="ttp://tecfa.unige.ch/w/images/0/02/TECFAlogoColBlancNoText_792x325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758" y="4686300"/>
            <a:ext cx="839525" cy="344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 userDrawn="1"/>
        </p:nvCxnSpPr>
        <p:spPr>
          <a:xfrm flipV="1">
            <a:off x="2553905" y="4591306"/>
            <a:ext cx="0" cy="50072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722313" y="1158479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C5931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CH" dirty="0"/>
          </a:p>
        </p:txBody>
      </p:sp>
      <p:sp>
        <p:nvSpPr>
          <p:cNvPr id="11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 i="0">
                <a:solidFill>
                  <a:schemeClr val="tx1">
                    <a:tint val="75000"/>
                  </a:schemeClr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466255" y="4653013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FACULTÉ DE </a:t>
            </a:r>
            <a:r>
              <a:rPr lang="en-US" sz="800" b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PSYCHOLOGIE </a:t>
            </a:r>
          </a:p>
          <a:p>
            <a:r>
              <a:rPr lang="en-US" sz="8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ET DES SCIENCES DE L’EDUCATION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722313" y="1158479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CD136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CH" dirty="0"/>
          </a:p>
        </p:txBody>
      </p:sp>
      <p:sp>
        <p:nvSpPr>
          <p:cNvPr id="4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 i="0">
                <a:solidFill>
                  <a:schemeClr val="tx1">
                    <a:tint val="75000"/>
                  </a:schemeClr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0252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65571"/>
          </a:xfrm>
          <a:prstGeom prst="rect">
            <a:avLst/>
          </a:prstGeom>
        </p:spPr>
        <p:txBody>
          <a:bodyPr/>
          <a:lstStyle>
            <a:lvl1pPr>
              <a:defRPr sz="14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15566"/>
            <a:ext cx="8229600" cy="3679057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b="0" i="0">
                <a:latin typeface="Gill Sans Light" charset="0"/>
                <a:ea typeface="Gill Sans Light" charset="0"/>
                <a:cs typeface="Gill Sans Light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CH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fld id="{2038AEF9-613E-4F50-AB3F-BF720E27A659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55523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2800" b="1" i="0" cap="all">
                <a:solidFill>
                  <a:schemeClr val="accent1"/>
                </a:solidFill>
                <a:latin typeface="Gill Sans SemiBold" charset="0"/>
                <a:ea typeface="Gill Sans SemiBold" charset="0"/>
                <a:cs typeface="Gill Sans SemiBold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r-CH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Gill Sans" charset="0"/>
                <a:ea typeface="Gill Sans" charset="0"/>
                <a:cs typeface="Gill Sans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fld id="{2038AEF9-613E-4F50-AB3F-BF720E27A659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71043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sz="2400"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sz="2000"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sz="1800"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sz="1800" b="0" i="0">
                <a:latin typeface="Gill Sans Light" charset="0"/>
                <a:ea typeface="Gill Sans Light" charset="0"/>
                <a:cs typeface="Gill Sans Light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CH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sz="2400"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sz="2000"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sz="1800"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sz="1800" b="0" i="0">
                <a:latin typeface="Gill Sans Light" charset="0"/>
                <a:ea typeface="Gill Sans Light" charset="0"/>
                <a:cs typeface="Gill Sans Light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fld id="{2038AEF9-613E-4F50-AB3F-BF720E27A659}" type="slidenum">
              <a:rPr lang="fr-CH" smtClean="0"/>
              <a:pPr/>
              <a:t>‹N°›</a:t>
            </a:fld>
            <a:endParaRPr lang="fr-CH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65571"/>
          </a:xfrm>
          <a:prstGeom prst="rect">
            <a:avLst/>
          </a:prstGeom>
        </p:spPr>
        <p:txBody>
          <a:bodyPr/>
          <a:lstStyle>
            <a:lvl1pPr>
              <a:defRPr sz="14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74148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867792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Gill Sans" charset="0"/>
                <a:ea typeface="Gill Sans" charset="0"/>
                <a:cs typeface="Gill Sans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443856"/>
            <a:ext cx="4040188" cy="3150766"/>
          </a:xfrm>
          <a:prstGeom prst="rect">
            <a:avLst/>
          </a:prstGeom>
        </p:spPr>
        <p:txBody>
          <a:bodyPr/>
          <a:lstStyle>
            <a:lvl1pPr>
              <a:defRPr sz="2400"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sz="2000"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sz="1800"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sz="1600"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sz="1600" b="0" i="0">
                <a:latin typeface="Gill Sans Light" charset="0"/>
                <a:ea typeface="Gill Sans Light" charset="0"/>
                <a:cs typeface="Gill Sans Light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867792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Gill Sans" charset="0"/>
                <a:ea typeface="Gill Sans" charset="0"/>
                <a:cs typeface="Gill Sans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443856"/>
            <a:ext cx="4041775" cy="3150766"/>
          </a:xfrm>
          <a:prstGeom prst="rect">
            <a:avLst/>
          </a:prstGeom>
        </p:spPr>
        <p:txBody>
          <a:bodyPr/>
          <a:lstStyle>
            <a:lvl1pPr>
              <a:defRPr sz="2400"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sz="2000"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sz="1800"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sz="1600"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sz="1600" b="0" i="0">
                <a:latin typeface="Gill Sans Light" charset="0"/>
                <a:ea typeface="Gill Sans Light" charset="0"/>
                <a:cs typeface="Gill Sans Light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fld id="{2038AEF9-613E-4F50-AB3F-BF720E27A659}" type="slidenum">
              <a:rPr lang="fr-CH" smtClean="0"/>
              <a:pPr/>
              <a:t>‹N°›</a:t>
            </a:fld>
            <a:endParaRPr lang="fr-CH"/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65571"/>
          </a:xfrm>
          <a:prstGeom prst="rect">
            <a:avLst/>
          </a:prstGeom>
        </p:spPr>
        <p:txBody>
          <a:bodyPr/>
          <a:lstStyle>
            <a:lvl1pPr>
              <a:defRPr sz="14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306118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6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fld id="{2038AEF9-613E-4F50-AB3F-BF720E27A659}" type="slidenum">
              <a:rPr lang="fr-CH" smtClean="0"/>
              <a:pPr/>
              <a:t>‹N°›</a:t>
            </a:fld>
            <a:endParaRPr lang="fr-CH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65571"/>
          </a:xfrm>
          <a:prstGeom prst="rect">
            <a:avLst/>
          </a:prstGeom>
        </p:spPr>
        <p:txBody>
          <a:bodyPr/>
          <a:lstStyle>
            <a:lvl1pPr>
              <a:defRPr sz="1400" b="0" i="0">
                <a:solidFill>
                  <a:schemeClr val="tx2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404040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072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7" r:id="rId2"/>
    <p:sldLayoutId id="2147483666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creativecommons.org/licenses/by-sa/4.0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edutechwiki.unige.ch/fr/Formation-Tchad" TargetMode="External"/><Relationship Id="rId4" Type="http://schemas.openxmlformats.org/officeDocument/2006/relationships/image" Target="../media/image6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competencenumerique.ca/" TargetMode="Externa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chad.ifademenligne.org/mod/folder/view.php?id=688" TargetMode="External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competencenumerique.ca/" TargetMode="Externa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competencenumerique.ca/" TargetMode="External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tchad.ifademenligne.org/mod/folder/view.php?id=665" TargetMode="Externa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400768"/>
            <a:ext cx="8640959" cy="1021556"/>
          </a:xfrm>
        </p:spPr>
        <p:txBody>
          <a:bodyPr>
            <a:noAutofit/>
          </a:bodyPr>
          <a:lstStyle/>
          <a:p>
            <a:pPr algn="ctr"/>
            <a:r>
              <a:rPr lang="fr-CH" sz="3600" cap="none" dirty="0">
                <a:solidFill>
                  <a:schemeClr val="accent6"/>
                </a:solidFill>
                <a:latin typeface="Berlin Sans FB Demi" panose="020E0802020502020306" pitchFamily="34" charset="0"/>
                <a:cs typeface="Arial" panose="020B0604020202020204" pitchFamily="34" charset="0"/>
              </a:rPr>
              <a:t>Livrables des 3 modules et dates de rendu</a:t>
            </a:r>
            <a:br>
              <a:rPr lang="fr-CH" sz="3600" cap="none" dirty="0">
                <a:solidFill>
                  <a:schemeClr val="accent6"/>
                </a:solidFill>
                <a:latin typeface="Berlin Sans FB Demi" panose="020E0802020502020306" pitchFamily="34" charset="0"/>
                <a:cs typeface="Arial" panose="020B0604020202020204" pitchFamily="34" charset="0"/>
              </a:rPr>
            </a:br>
            <a:br>
              <a:rPr lang="fr-CH" sz="3600" cap="none" dirty="0">
                <a:solidFill>
                  <a:schemeClr val="accent6"/>
                </a:solidFill>
                <a:latin typeface="Berlin Sans FB Demi" panose="020E0802020502020306" pitchFamily="34" charset="0"/>
                <a:cs typeface="Arial" panose="020B0604020202020204" pitchFamily="34" charset="0"/>
              </a:rPr>
            </a:br>
            <a:r>
              <a:rPr lang="fr-CH" sz="2400" cap="none" dirty="0">
                <a:solidFill>
                  <a:schemeClr val="accent6"/>
                </a:solidFill>
                <a:latin typeface="Berlin Sans FB Demi" panose="020E0802020502020306" pitchFamily="34" charset="0"/>
                <a:cs typeface="Arial" panose="020B0604020202020204" pitchFamily="34" charset="0"/>
              </a:rPr>
              <a:t>Généralités - pp. 2-4</a:t>
            </a:r>
            <a:br>
              <a:rPr lang="fr-CH" sz="2400" cap="none" dirty="0">
                <a:solidFill>
                  <a:schemeClr val="accent6"/>
                </a:solidFill>
                <a:latin typeface="Berlin Sans FB Demi" panose="020E0802020502020306" pitchFamily="34" charset="0"/>
                <a:cs typeface="Arial" panose="020B0604020202020204" pitchFamily="34" charset="0"/>
              </a:rPr>
            </a:br>
            <a:r>
              <a:rPr lang="fr-CH" sz="2400" cap="none" dirty="0">
                <a:solidFill>
                  <a:schemeClr val="accent6"/>
                </a:solidFill>
                <a:latin typeface="Berlin Sans FB Demi" panose="020E0802020502020306" pitchFamily="34" charset="0"/>
                <a:cs typeface="Arial" panose="020B0604020202020204" pitchFamily="34" charset="0"/>
              </a:rPr>
              <a:t>Cohorte 1 - pp. 6-14</a:t>
            </a:r>
            <a:br>
              <a:rPr lang="fr-CH" sz="2400" cap="none" dirty="0">
                <a:solidFill>
                  <a:schemeClr val="accent6"/>
                </a:solidFill>
                <a:latin typeface="Berlin Sans FB Demi" panose="020E0802020502020306" pitchFamily="34" charset="0"/>
                <a:cs typeface="Arial" panose="020B0604020202020204" pitchFamily="34" charset="0"/>
              </a:rPr>
            </a:br>
            <a:r>
              <a:rPr lang="fr-CH" sz="2400" cap="none" dirty="0">
                <a:solidFill>
                  <a:schemeClr val="accent6"/>
                </a:solidFill>
                <a:latin typeface="Berlin Sans FB Demi" panose="020E0802020502020306" pitchFamily="34" charset="0"/>
                <a:cs typeface="Arial" panose="020B0604020202020204" pitchFamily="34" charset="0"/>
              </a:rPr>
              <a:t>Cohorte 2 - pp. 17-25</a:t>
            </a:r>
            <a:br>
              <a:rPr lang="fr-CH" sz="2400" cap="none" dirty="0">
                <a:solidFill>
                  <a:schemeClr val="accent6"/>
                </a:solidFill>
                <a:latin typeface="Berlin Sans FB Demi" panose="020E0802020502020306" pitchFamily="34" charset="0"/>
                <a:cs typeface="Arial" panose="020B0604020202020204" pitchFamily="34" charset="0"/>
              </a:rPr>
            </a:br>
            <a:r>
              <a:rPr lang="fr-CH" sz="2400" cap="none" dirty="0">
                <a:solidFill>
                  <a:schemeClr val="accent6"/>
                </a:solidFill>
                <a:latin typeface="Berlin Sans FB Demi" panose="020E0802020502020306" pitchFamily="34" charset="0"/>
                <a:cs typeface="Arial" panose="020B0604020202020204" pitchFamily="34" charset="0"/>
              </a:rPr>
              <a:t>Cohorte 3 – pp. 26-36</a:t>
            </a:r>
            <a:endParaRPr lang="fr-FR" sz="2400" cap="none" dirty="0">
              <a:solidFill>
                <a:schemeClr val="accent6"/>
              </a:solidFill>
              <a:latin typeface="Berlin Sans FB Demi" panose="020E0802020502020306" pitchFamily="34" charset="0"/>
              <a:cs typeface="Arial" panose="020B0604020202020204" pitchFamily="34" charset="0"/>
            </a:endParaRPr>
          </a:p>
        </p:txBody>
      </p:sp>
      <p:pic>
        <p:nvPicPr>
          <p:cNvPr id="6" name="Graphique 5">
            <a:hlinkClick r:id="rId2"/>
            <a:extLst>
              <a:ext uri="{FF2B5EF4-FFF2-40B4-BE49-F238E27FC236}">
                <a16:creationId xmlns:a16="http://schemas.microsoft.com/office/drawing/2014/main" id="{FF61F166-CC78-44AE-B94D-7F9D36D064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88243" y="4147971"/>
            <a:ext cx="858455" cy="30046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8586C9B-4337-528A-A2CD-82222D0FCC63}"/>
              </a:ext>
            </a:extLst>
          </p:cNvPr>
          <p:cNvSpPr/>
          <p:nvPr/>
        </p:nvSpPr>
        <p:spPr>
          <a:xfrm>
            <a:off x="3707904" y="4011910"/>
            <a:ext cx="1986461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baseline="30000" dirty="0">
                <a:solidFill>
                  <a:schemeClr val="tx2"/>
                </a:solidFill>
                <a:latin typeface="Berlin Sans FB" panose="020E0602020502020306" pitchFamily="34" charset="0"/>
              </a:rPr>
              <a:t>Barbara Class</a:t>
            </a:r>
          </a:p>
          <a:p>
            <a:pPr algn="ctr"/>
            <a:r>
              <a:rPr lang="fr-CH" baseline="30000">
                <a:solidFill>
                  <a:schemeClr val="tx2"/>
                </a:solidFill>
                <a:latin typeface="Berlin Sans FB" panose="020E0602020502020306" pitchFamily="34" charset="0"/>
              </a:rPr>
              <a:t>15.09.2025</a:t>
            </a:r>
            <a:endParaRPr lang="fr-CH" baseline="30000" dirty="0">
              <a:solidFill>
                <a:schemeClr val="tx2"/>
              </a:solidFill>
              <a:latin typeface="Berlin Sans FB" panose="020E0602020502020306" pitchFamily="34" charset="0"/>
            </a:endParaRPr>
          </a:p>
          <a:p>
            <a:pPr algn="ctr"/>
            <a:r>
              <a:rPr lang="fr-CH" baseline="30000" dirty="0">
                <a:solidFill>
                  <a:schemeClr val="tx2"/>
                </a:solidFill>
                <a:latin typeface="Berlin Sans FB" panose="020E0602020502020306" pitchFamily="34" charset="0"/>
                <a:hlinkClick r:id="rId5"/>
              </a:rPr>
              <a:t>EduNumCT</a:t>
            </a:r>
            <a:endParaRPr lang="fr-CH" baseline="30000" dirty="0">
              <a:solidFill>
                <a:schemeClr val="tx2"/>
              </a:solidFill>
              <a:latin typeface="Berlin Sans FB" panose="020E0602020502020306" pitchFamily="34" charset="0"/>
            </a:endParaRPr>
          </a:p>
          <a:p>
            <a:pPr algn="ctr"/>
            <a:endParaRPr lang="fr-FR" sz="1600" baseline="30000" dirty="0">
              <a:solidFill>
                <a:schemeClr val="tx2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966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A53E54-5204-74D5-1EB6-8D49B8DCCF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3B701F3-A979-78AD-A59C-9C6756A7F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10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76890742-4C4C-3540-8508-9FCB94E27D52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2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4E7449DC-6E34-8F22-CD21-CF01E293EEDB}"/>
              </a:ext>
            </a:extLst>
          </p:cNvPr>
          <p:cNvSpPr txBox="1"/>
          <p:nvPr/>
        </p:nvSpPr>
        <p:spPr>
          <a:xfrm>
            <a:off x="251520" y="987574"/>
            <a:ext cx="864096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Activité 1 individuelle à remettre le : 3 janvier 2025</a:t>
            </a:r>
          </a:p>
          <a:p>
            <a:endParaRPr lang="fr-CH" sz="1200" dirty="0"/>
          </a:p>
          <a:p>
            <a:r>
              <a:rPr lang="fr-CH" sz="2800" b="1" dirty="0"/>
              <a:t>Consignes</a:t>
            </a:r>
            <a:r>
              <a:rPr lang="fr-CH" sz="2800" dirty="0"/>
              <a:t> : Tester vos compétences numériques à l'aide de l'outil </a:t>
            </a:r>
            <a:r>
              <a:rPr lang="fr-FR" dirty="0">
                <a:hlinkClick r:id="rId2"/>
              </a:rPr>
              <a:t>https://competencenumerique.ca/</a:t>
            </a:r>
            <a:endParaRPr lang="fr-CH" dirty="0"/>
          </a:p>
          <a:p>
            <a:r>
              <a:rPr lang="fr-CH" sz="2800" b="1" dirty="0"/>
              <a:t>Rendu</a:t>
            </a:r>
            <a:r>
              <a:rPr lang="fr-CH" sz="2800" dirty="0"/>
              <a:t> :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Le score obtenu pour chaque dimension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Pour chaque dimension, la prochaine étape d’un plan de développement professionnel personnel (bref rapport)</a:t>
            </a:r>
            <a:endParaRPr lang="fr-CH" sz="28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890639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6365EF-A5CE-93DC-7994-2A6360E87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C032B5F-242F-26FB-ED57-FAC3E0EBA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11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850EF021-40FA-CEF8-54E5-EA10DDB34E85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2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DB9CDCB1-C1A9-9715-2381-04AD9401EF0C}"/>
              </a:ext>
            </a:extLst>
          </p:cNvPr>
          <p:cNvSpPr txBox="1"/>
          <p:nvPr/>
        </p:nvSpPr>
        <p:spPr>
          <a:xfrm>
            <a:off x="179512" y="1059582"/>
            <a:ext cx="86409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Activité 2 collaborative à remettre le : 24 janvier 2025</a:t>
            </a:r>
          </a:p>
          <a:p>
            <a:endParaRPr lang="fr-CH" sz="1200" dirty="0"/>
          </a:p>
          <a:p>
            <a:r>
              <a:rPr lang="fr-CH" sz="2800" b="1" dirty="0"/>
              <a:t>Consignes</a:t>
            </a:r>
            <a:r>
              <a:rPr lang="fr-CH" sz="2800" dirty="0"/>
              <a:t> : A l'aide des méthodes ADDIE, SAM et Parkour et en travaillant sur votre étude de cas, planifier l'intégration du numérique dans la formation</a:t>
            </a:r>
          </a:p>
          <a:p>
            <a:r>
              <a:rPr lang="fr-CH" sz="2800" b="1" dirty="0"/>
              <a:t>Rendu</a:t>
            </a:r>
            <a:r>
              <a:rPr lang="fr-CH" sz="2800" dirty="0"/>
              <a:t>: Un rapport de groupe justifiant la méthode ou l’hybridation de méthodes choisies</a:t>
            </a:r>
          </a:p>
          <a:p>
            <a:r>
              <a:rPr lang="fr-CH" sz="2800" b="1" dirty="0"/>
              <a:t>Rendu activité individuelle d’auto-évaluation réflexive</a:t>
            </a:r>
            <a:endParaRPr lang="fr-CH" sz="2800" dirty="0"/>
          </a:p>
        </p:txBody>
      </p:sp>
    </p:spTree>
    <p:extLst>
      <p:ext uri="{BB962C8B-B14F-4D97-AF65-F5344CB8AC3E}">
        <p14:creationId xmlns:p14="http://schemas.microsoft.com/office/powerpoint/2010/main" val="2349185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BB31B8-B37B-E331-76EB-7CFDE49F9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6F98109-28A6-0A6E-C1FB-2548290F1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12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BF3CB3AD-0507-72D2-DA0E-3073DBF6162B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3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AA61E441-C13B-F8D4-C95B-860EE81E2ED6}"/>
              </a:ext>
            </a:extLst>
          </p:cNvPr>
          <p:cNvSpPr txBox="1"/>
          <p:nvPr/>
        </p:nvSpPr>
        <p:spPr>
          <a:xfrm>
            <a:off x="179512" y="1232922"/>
            <a:ext cx="86409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Dates de la période à distance: 3 février au 28 février 2025</a:t>
            </a:r>
          </a:p>
          <a:p>
            <a:endParaRPr lang="fr-CH" sz="2800" dirty="0"/>
          </a:p>
          <a:p>
            <a:r>
              <a:rPr lang="fr-CH" sz="2800" dirty="0"/>
              <a:t>Livrables: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2 activités: l’activité de groupe a été remise.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L’activité individuelle est à remettre pour le 15 octobre 2025 </a:t>
            </a:r>
          </a:p>
          <a:p>
            <a:endParaRPr lang="fr-CH" sz="2800" dirty="0"/>
          </a:p>
        </p:txBody>
      </p:sp>
    </p:spTree>
    <p:extLst>
      <p:ext uri="{BB962C8B-B14F-4D97-AF65-F5344CB8AC3E}">
        <p14:creationId xmlns:p14="http://schemas.microsoft.com/office/powerpoint/2010/main" val="391570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B55FE0-1169-98E9-A382-8EB3A5697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A4109D5-A586-3522-F831-9EE20A363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13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18DF6249-C1ED-8291-5281-9E2D437DA3E7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3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FFCC0663-1C55-C732-20C8-E69D19851DBA}"/>
              </a:ext>
            </a:extLst>
          </p:cNvPr>
          <p:cNvSpPr txBox="1"/>
          <p:nvPr/>
        </p:nvSpPr>
        <p:spPr>
          <a:xfrm>
            <a:off x="251520" y="1131590"/>
            <a:ext cx="864096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Activité 1 collaborative à remettre le : 14 février 2025</a:t>
            </a:r>
          </a:p>
          <a:p>
            <a:endParaRPr lang="fr-CH" sz="1200" dirty="0"/>
          </a:p>
          <a:p>
            <a:r>
              <a:rPr lang="fr-CH" sz="2800" b="1" dirty="0"/>
              <a:t>Consignes</a:t>
            </a:r>
            <a:r>
              <a:rPr lang="fr-CH" sz="2800" dirty="0"/>
              <a:t> : Sur la base de l’activité 2 du module 2, développer un scénario pédagogique précis, prêt à être déployé, en intégrant les outils d’un ENA</a:t>
            </a:r>
          </a:p>
          <a:p>
            <a:r>
              <a:rPr lang="fr-CH" sz="2800" b="1" dirty="0"/>
              <a:t>Rendu</a:t>
            </a:r>
            <a:r>
              <a:rPr lang="fr-CH" sz="2800" dirty="0"/>
              <a:t>: Un rapport de groupe décrivant le scénario et justifiant le choix des outils en fonction des activités pédagogiques </a:t>
            </a:r>
          </a:p>
          <a:p>
            <a:r>
              <a:rPr lang="fr-CH" sz="2200" b="1" dirty="0"/>
              <a:t>Rendu activité individuelle d’auto-évaluation réflexive</a:t>
            </a:r>
            <a:endParaRPr lang="fr-CH" sz="2200" dirty="0">
              <a:highlight>
                <a:srgbClr val="FFFF00"/>
              </a:highlight>
            </a:endParaRPr>
          </a:p>
          <a:p>
            <a:endParaRPr lang="fr-CH" sz="2800" dirty="0"/>
          </a:p>
        </p:txBody>
      </p:sp>
    </p:spTree>
    <p:extLst>
      <p:ext uri="{BB962C8B-B14F-4D97-AF65-F5344CB8AC3E}">
        <p14:creationId xmlns:p14="http://schemas.microsoft.com/office/powerpoint/2010/main" val="3365823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7AB87-9AE8-1CA8-06C5-F1065CAB61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F5537F1-4B21-C48C-72CD-A47E9E6CB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14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782339CD-1AD8-4902-7A63-E57FF049E901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3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350B1E20-F330-F621-55C6-44FB8F77918C}"/>
              </a:ext>
            </a:extLst>
          </p:cNvPr>
          <p:cNvSpPr txBox="1"/>
          <p:nvPr/>
        </p:nvSpPr>
        <p:spPr>
          <a:xfrm>
            <a:off x="251520" y="1131590"/>
            <a:ext cx="86409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Activité 2 individuelle à remettre le : 10 octobre 2025</a:t>
            </a:r>
          </a:p>
          <a:p>
            <a:endParaRPr lang="fr-CH" sz="1200" dirty="0"/>
          </a:p>
          <a:p>
            <a:r>
              <a:rPr lang="fr-CH" sz="2800" b="1" dirty="0"/>
              <a:t>Consignes</a:t>
            </a:r>
            <a:r>
              <a:rPr lang="fr-CH" sz="2800" dirty="0"/>
              <a:t> : Vous allez remplir deux questionnaires : l’un pour réviser vos acquis d’apprentissage (08-QuestionnaireEvaluationApprentissages.docx) et l’autre pour évaluer la formation (08-EvalEduNumCT.docx)</a:t>
            </a:r>
          </a:p>
          <a:p>
            <a:r>
              <a:rPr lang="fr-CH" sz="2800" b="1" dirty="0"/>
              <a:t>Rendu individuel</a:t>
            </a:r>
            <a:r>
              <a:rPr lang="fr-CH" sz="2800" dirty="0"/>
              <a:t>: Deux questionnaires remplis</a:t>
            </a:r>
          </a:p>
        </p:txBody>
      </p:sp>
    </p:spTree>
    <p:extLst>
      <p:ext uri="{BB962C8B-B14F-4D97-AF65-F5344CB8AC3E}">
        <p14:creationId xmlns:p14="http://schemas.microsoft.com/office/powerpoint/2010/main" val="263072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FCC0B5-97B6-3186-24A4-21BA557E5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9A6E80F-0FD4-6BD0-6115-BB89FCC94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15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713CC305-4E03-9360-FF20-E25EDD665E29}"/>
              </a:ext>
            </a:extLst>
          </p:cNvPr>
          <p:cNvSpPr txBox="1">
            <a:spLocks/>
          </p:cNvSpPr>
          <p:nvPr/>
        </p:nvSpPr>
        <p:spPr>
          <a:xfrm>
            <a:off x="2339752" y="1779662"/>
            <a:ext cx="3384376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Cohorte 2</a:t>
            </a:r>
          </a:p>
        </p:txBody>
      </p:sp>
    </p:spTree>
    <p:extLst>
      <p:ext uri="{BB962C8B-B14F-4D97-AF65-F5344CB8AC3E}">
        <p14:creationId xmlns:p14="http://schemas.microsoft.com/office/powerpoint/2010/main" val="41084128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F6F765-74AA-9C96-99CE-F9728A225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EAC8D6C-6269-885A-C8DA-693C040FF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16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05C5B5AC-D97E-15FE-B7FD-B08876CB4759}"/>
              </a:ext>
            </a:extLst>
          </p:cNvPr>
          <p:cNvSpPr txBox="1">
            <a:spLocks/>
          </p:cNvSpPr>
          <p:nvPr/>
        </p:nvSpPr>
        <p:spPr>
          <a:xfrm>
            <a:off x="1475656" y="195486"/>
            <a:ext cx="7118276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Présentiel: 10 au 14 février 2025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60A4466F-7A4B-8FC9-97E5-38995B7FBA44}"/>
              </a:ext>
            </a:extLst>
          </p:cNvPr>
          <p:cNvSpPr txBox="1"/>
          <p:nvPr/>
        </p:nvSpPr>
        <p:spPr>
          <a:xfrm>
            <a:off x="99390" y="1131590"/>
            <a:ext cx="90730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10 Février: Ouverture et prise en mains des logiciels </a:t>
            </a:r>
          </a:p>
          <a:p>
            <a:r>
              <a:rPr lang="fr-CH" sz="2800" dirty="0"/>
              <a:t>11 Février: Module 1</a:t>
            </a:r>
          </a:p>
          <a:p>
            <a:r>
              <a:rPr lang="fr-CH" sz="2800" dirty="0"/>
              <a:t>12 Février: Module 1 et Module 2</a:t>
            </a:r>
          </a:p>
          <a:p>
            <a:r>
              <a:rPr lang="fr-CH" sz="2800" dirty="0"/>
              <a:t>13 Février: Module 2 et Module 3</a:t>
            </a:r>
          </a:p>
          <a:p>
            <a:r>
              <a:rPr lang="fr-CH" sz="2800" dirty="0"/>
              <a:t>14 Février: Module 3 et préparation pour la distance</a:t>
            </a:r>
          </a:p>
          <a:p>
            <a:endParaRPr lang="fr-CH" sz="2800" dirty="0"/>
          </a:p>
        </p:txBody>
      </p:sp>
    </p:spTree>
    <p:extLst>
      <p:ext uri="{BB962C8B-B14F-4D97-AF65-F5344CB8AC3E}">
        <p14:creationId xmlns:p14="http://schemas.microsoft.com/office/powerpoint/2010/main" val="3062643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5C982-3352-CA18-FD77-09D1A27A2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C16176D-7773-4987-465F-DFDCE9159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17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64C86631-28E7-8400-72ED-CFBE8DD51490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1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61352B07-20DD-0E28-A6A3-65FBAC5E768D}"/>
              </a:ext>
            </a:extLst>
          </p:cNvPr>
          <p:cNvSpPr txBox="1"/>
          <p:nvPr/>
        </p:nvSpPr>
        <p:spPr>
          <a:xfrm>
            <a:off x="179512" y="1059582"/>
            <a:ext cx="8928992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600" dirty="0"/>
              <a:t>Dates de la période à distance: 7 avril – 2 mai 2025</a:t>
            </a:r>
          </a:p>
          <a:p>
            <a:endParaRPr lang="fr-CH" sz="2800" dirty="0"/>
          </a:p>
          <a:p>
            <a:r>
              <a:rPr lang="fr-CH" sz="2800" dirty="0"/>
              <a:t>Livrables: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b="1" dirty="0"/>
              <a:t>2 activités </a:t>
            </a:r>
            <a:r>
              <a:rPr lang="fr-CH" sz="2800" dirty="0"/>
              <a:t>de groupes évaluées de manière formative</a:t>
            </a:r>
          </a:p>
          <a:p>
            <a:pPr lvl="1"/>
            <a:r>
              <a:rPr lang="fr-CH" sz="2800" dirty="0"/>
              <a:t>Exercice 1</a:t>
            </a:r>
            <a:endParaRPr lang="fr-CH" dirty="0"/>
          </a:p>
          <a:p>
            <a:pPr lvl="1"/>
            <a:r>
              <a:rPr lang="fr-CH" sz="2800" dirty="0"/>
              <a:t>Exercice 2</a:t>
            </a:r>
            <a:endParaRPr lang="fr-CH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b="1" dirty="0"/>
              <a:t>1 activité</a:t>
            </a:r>
            <a:r>
              <a:rPr lang="fr-CH" sz="2800" dirty="0"/>
              <a:t> </a:t>
            </a:r>
            <a:r>
              <a:rPr lang="fr-CH" sz="2800" b="1" dirty="0"/>
              <a:t>finale</a:t>
            </a:r>
            <a:r>
              <a:rPr lang="fr-CH" sz="2800" dirty="0"/>
              <a:t> de groupe </a:t>
            </a:r>
          </a:p>
        </p:txBody>
      </p:sp>
    </p:spTree>
    <p:extLst>
      <p:ext uri="{BB962C8B-B14F-4D97-AF65-F5344CB8AC3E}">
        <p14:creationId xmlns:p14="http://schemas.microsoft.com/office/powerpoint/2010/main" val="3071792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A12A9A-22AD-99F3-933C-9E08DF8830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51DDD6D-361C-1AFE-6EFD-90BDC5627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18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4034E5CB-74A2-C64B-114C-9DC9AA6B2A25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1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24105C09-D0D2-E0D4-2FDD-4A2ED331212A}"/>
              </a:ext>
            </a:extLst>
          </p:cNvPr>
          <p:cNvSpPr txBox="1"/>
          <p:nvPr/>
        </p:nvSpPr>
        <p:spPr>
          <a:xfrm>
            <a:off x="179512" y="915566"/>
            <a:ext cx="864096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Activités de groupe à remettre : 18 avril 2025</a:t>
            </a:r>
          </a:p>
          <a:p>
            <a:endParaRPr lang="fr-CH" sz="1200" dirty="0"/>
          </a:p>
          <a:p>
            <a:r>
              <a:rPr lang="fr-CH" sz="2800" b="1" dirty="0"/>
              <a:t>Consignes exercice 1</a:t>
            </a:r>
            <a:r>
              <a:rPr lang="fr-CH" sz="2800" dirty="0"/>
              <a:t>: Développez la vision et les valeurs pour l’intégration des technologies numériques</a:t>
            </a:r>
            <a:endParaRPr lang="fr-CH" sz="2800" dirty="0">
              <a:highlight>
                <a:srgbClr val="FFFF00"/>
              </a:highlight>
            </a:endParaRPr>
          </a:p>
          <a:p>
            <a:r>
              <a:rPr lang="fr-CH" sz="2800" b="1" dirty="0"/>
              <a:t>Consignes exercice 2</a:t>
            </a:r>
            <a:r>
              <a:rPr lang="fr-CH" sz="2800" dirty="0"/>
              <a:t>: Formulez un objectif SMART pour réaliser la vision </a:t>
            </a:r>
            <a:endParaRPr lang="fr-CH" sz="28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02672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5CB54-5BA9-85FA-FE39-53663FD61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8698ACC-15A8-058E-5DBE-03CCD1B6D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19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D200F480-3B95-C137-2B45-5F0987CF527A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1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1C0D8C54-065C-9D39-6608-3E2FC993F91A}"/>
              </a:ext>
            </a:extLst>
          </p:cNvPr>
          <p:cNvSpPr txBox="1"/>
          <p:nvPr/>
        </p:nvSpPr>
        <p:spPr>
          <a:xfrm>
            <a:off x="323528" y="1131590"/>
            <a:ext cx="864096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Activité final de groupe à remettre : 2 mai 2025</a:t>
            </a:r>
          </a:p>
          <a:p>
            <a:endParaRPr lang="fr-CH" sz="1200" dirty="0">
              <a:highlight>
                <a:srgbClr val="FFFF00"/>
              </a:highlight>
            </a:endParaRPr>
          </a:p>
          <a:p>
            <a:r>
              <a:rPr lang="fr-CH" sz="2800" b="1" dirty="0"/>
              <a:t>Consignes</a:t>
            </a:r>
            <a:r>
              <a:rPr lang="fr-CH" sz="2800" dirty="0"/>
              <a:t>: Répondre aux questions de </a:t>
            </a:r>
            <a:r>
              <a:rPr lang="fr-CH" sz="2800" i="1" dirty="0"/>
              <a:t>l’étude de cas </a:t>
            </a:r>
            <a:r>
              <a:rPr lang="fr-CH" sz="2800" dirty="0"/>
              <a:t>proposée (attention, tous les groupes travaillent sur cette même étude cas)</a:t>
            </a:r>
          </a:p>
        </p:txBody>
      </p:sp>
    </p:spTree>
    <p:extLst>
      <p:ext uri="{BB962C8B-B14F-4D97-AF65-F5344CB8AC3E}">
        <p14:creationId xmlns:p14="http://schemas.microsoft.com/office/powerpoint/2010/main" val="2908929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792DA5-0F10-C55B-846C-3BF961C92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849F237-57C9-8169-0236-BC60BFD65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2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BD7A8140-8189-034F-B9FD-D1D76D55CF54}"/>
              </a:ext>
            </a:extLst>
          </p:cNvPr>
          <p:cNvSpPr txBox="1">
            <a:spLocks/>
          </p:cNvSpPr>
          <p:nvPr/>
        </p:nvSpPr>
        <p:spPr>
          <a:xfrm>
            <a:off x="1259632" y="195486"/>
            <a:ext cx="7334300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Les 6 groupes et les études de cas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EC4F4643-FD41-D5E3-1505-11E9E804DEDC}"/>
              </a:ext>
            </a:extLst>
          </p:cNvPr>
          <p:cNvSpPr txBox="1"/>
          <p:nvPr/>
        </p:nvSpPr>
        <p:spPr>
          <a:xfrm>
            <a:off x="683568" y="1419622"/>
            <a:ext cx="76328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Voir les deux fichiers ici: </a:t>
            </a:r>
          </a:p>
          <a:p>
            <a:r>
              <a:rPr lang="fr-CH" dirty="0">
                <a:hlinkClick r:id="rId2"/>
              </a:rPr>
              <a:t>https://tchad.ifademenligne.org/mod/folder/view.php?id=688</a:t>
            </a:r>
            <a:r>
              <a:rPr lang="fr-CH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93172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013EA-BC8A-6C8B-0AED-E67F9A379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B86285E-B5EE-03E8-AB79-472A8DC64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20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3046E986-3B91-5825-B842-461CD1773377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2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22E8DC3F-B15B-83BA-9F1A-492F77A38E21}"/>
              </a:ext>
            </a:extLst>
          </p:cNvPr>
          <p:cNvSpPr txBox="1"/>
          <p:nvPr/>
        </p:nvSpPr>
        <p:spPr>
          <a:xfrm>
            <a:off x="251520" y="1131590"/>
            <a:ext cx="86409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Dates de la période à distance: 5 – 30 mai 2025</a:t>
            </a:r>
          </a:p>
          <a:p>
            <a:endParaRPr lang="fr-CH" sz="2800" dirty="0"/>
          </a:p>
          <a:p>
            <a:r>
              <a:rPr lang="fr-CH" sz="2800" dirty="0"/>
              <a:t>Livrables: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1 activité individuelle évaluée automatiquement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1 activité de groupe </a:t>
            </a:r>
          </a:p>
          <a:p>
            <a:endParaRPr lang="fr-CH" sz="2800" dirty="0"/>
          </a:p>
        </p:txBody>
      </p:sp>
    </p:spTree>
    <p:extLst>
      <p:ext uri="{BB962C8B-B14F-4D97-AF65-F5344CB8AC3E}">
        <p14:creationId xmlns:p14="http://schemas.microsoft.com/office/powerpoint/2010/main" val="1139861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04531-3B13-19BF-D900-8E476DC37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A09FA7B-34C1-4F47-C7F8-40D45F01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21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98ED96EA-C03A-6633-85BA-0E1A62330833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2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8B03A480-3C92-EE5D-13E1-BBE06DEF49F8}"/>
              </a:ext>
            </a:extLst>
          </p:cNvPr>
          <p:cNvSpPr txBox="1"/>
          <p:nvPr/>
        </p:nvSpPr>
        <p:spPr>
          <a:xfrm>
            <a:off x="251520" y="987574"/>
            <a:ext cx="864096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Activité 1 individuelle à remettre le : 19 mai 2025</a:t>
            </a:r>
          </a:p>
          <a:p>
            <a:endParaRPr lang="fr-CH" sz="1200" dirty="0"/>
          </a:p>
          <a:p>
            <a:r>
              <a:rPr lang="fr-CH" sz="2800" b="1" dirty="0"/>
              <a:t>Consignes</a:t>
            </a:r>
            <a:r>
              <a:rPr lang="fr-CH" sz="2800" dirty="0"/>
              <a:t> : Tester vos compétences numériques à l'aide de l'outil </a:t>
            </a:r>
            <a:r>
              <a:rPr lang="fr-FR" dirty="0">
                <a:hlinkClick r:id="rId2"/>
              </a:rPr>
              <a:t>https://competencenumerique.ca/</a:t>
            </a:r>
            <a:endParaRPr lang="fr-CH" dirty="0"/>
          </a:p>
          <a:p>
            <a:r>
              <a:rPr lang="fr-CH" sz="2800" b="1" dirty="0"/>
              <a:t>Rendu</a:t>
            </a:r>
            <a:r>
              <a:rPr lang="fr-CH" sz="2800" dirty="0"/>
              <a:t> :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Le score obtenu pour chaque dimension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Pour chaque dimension, la prochaine étape d’un plan de développement professionnel personnel (bref rapport)</a:t>
            </a:r>
            <a:endParaRPr lang="fr-CH" sz="28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68774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2E2DA-46D3-6D20-1512-F6411E678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FCA8B40-ED4F-30E3-8600-8003C8B24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22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954AD307-0597-F0B6-3D10-B28EF52EDF04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2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6A1F5806-0EE4-2A44-87C3-08CC9E33BA4C}"/>
              </a:ext>
            </a:extLst>
          </p:cNvPr>
          <p:cNvSpPr txBox="1"/>
          <p:nvPr/>
        </p:nvSpPr>
        <p:spPr>
          <a:xfrm>
            <a:off x="179512" y="1059582"/>
            <a:ext cx="86409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Activité 2 collaborative à remettre le : 30 mai 2025</a:t>
            </a:r>
          </a:p>
          <a:p>
            <a:endParaRPr lang="fr-CH" sz="1200" dirty="0"/>
          </a:p>
          <a:p>
            <a:r>
              <a:rPr lang="fr-CH" sz="2800" b="1" dirty="0"/>
              <a:t>Consignes</a:t>
            </a:r>
            <a:r>
              <a:rPr lang="fr-CH" sz="2800" dirty="0"/>
              <a:t> : A l'aide des méthodes ADDIE, SAM et Parkour et en travaillant sur votre étude de cas, planifier l'intégration du numérique dans la formation</a:t>
            </a:r>
          </a:p>
          <a:p>
            <a:r>
              <a:rPr lang="fr-CH" sz="2800" b="1" dirty="0"/>
              <a:t>Rendu</a:t>
            </a:r>
            <a:r>
              <a:rPr lang="fr-CH" sz="2800" dirty="0"/>
              <a:t>: Un rapport de groupe justifiant la méthode ou l’hybridation de méthodes choisies</a:t>
            </a:r>
          </a:p>
          <a:p>
            <a:r>
              <a:rPr lang="fr-CH" sz="2800" b="1" dirty="0"/>
              <a:t>Rendu activité individuelle d’auto-évaluation réflexive</a:t>
            </a:r>
            <a:endParaRPr lang="fr-CH" sz="2800" dirty="0"/>
          </a:p>
        </p:txBody>
      </p:sp>
    </p:spTree>
    <p:extLst>
      <p:ext uri="{BB962C8B-B14F-4D97-AF65-F5344CB8AC3E}">
        <p14:creationId xmlns:p14="http://schemas.microsoft.com/office/powerpoint/2010/main" val="2612554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818B3-8356-5CB3-8AA7-EF981A5CF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EB2D7C2-DE09-E2B2-0F46-599B52A6D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23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0A487009-984F-A2CD-7888-A8E15DA8D51A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3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EF624EB8-712D-D9C7-B56D-7FA322D9B4A2}"/>
              </a:ext>
            </a:extLst>
          </p:cNvPr>
          <p:cNvSpPr txBox="1"/>
          <p:nvPr/>
        </p:nvSpPr>
        <p:spPr>
          <a:xfrm>
            <a:off x="179512" y="1232922"/>
            <a:ext cx="86409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Dates de la période à distance: 2-27 juin 2025</a:t>
            </a:r>
          </a:p>
          <a:p>
            <a:endParaRPr lang="fr-CH" sz="2800" dirty="0"/>
          </a:p>
          <a:p>
            <a:r>
              <a:rPr lang="fr-CH" sz="2800" dirty="0"/>
              <a:t>Livrables: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2 activités: l’activité de groupe a été remise.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L’activité individuelle est à remettre pour le 15 octobre 2025 </a:t>
            </a:r>
          </a:p>
          <a:p>
            <a:endParaRPr lang="fr-CH" sz="2800" dirty="0"/>
          </a:p>
        </p:txBody>
      </p:sp>
    </p:spTree>
    <p:extLst>
      <p:ext uri="{BB962C8B-B14F-4D97-AF65-F5344CB8AC3E}">
        <p14:creationId xmlns:p14="http://schemas.microsoft.com/office/powerpoint/2010/main" val="1302494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C985FF-8BD8-77AF-22C4-0253FDF5F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AEA6B41-B359-4C84-3B82-FB8A7F97D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24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B8FE1CAC-2931-811F-E19E-2B78A48C1775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3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E8728507-2F94-F1C6-EADC-29D6C142AE4E}"/>
              </a:ext>
            </a:extLst>
          </p:cNvPr>
          <p:cNvSpPr txBox="1"/>
          <p:nvPr/>
        </p:nvSpPr>
        <p:spPr>
          <a:xfrm>
            <a:off x="251520" y="1131590"/>
            <a:ext cx="864096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Activité 1 collaborative à remettre le : 13 juin 2025</a:t>
            </a:r>
          </a:p>
          <a:p>
            <a:endParaRPr lang="fr-CH" sz="1200" dirty="0"/>
          </a:p>
          <a:p>
            <a:r>
              <a:rPr lang="fr-CH" sz="2800" b="1" dirty="0"/>
              <a:t>Consignes</a:t>
            </a:r>
            <a:r>
              <a:rPr lang="fr-CH" sz="2800" dirty="0"/>
              <a:t> : Sur la base de l’activité 2 du module 2, développer un scénario pédagogique précis, prêt à être déployé, en intégrant les outils d’un ENA</a:t>
            </a:r>
          </a:p>
          <a:p>
            <a:r>
              <a:rPr lang="fr-CH" sz="2800" b="1" dirty="0"/>
              <a:t>Rendu</a:t>
            </a:r>
            <a:r>
              <a:rPr lang="fr-CH" sz="2800" dirty="0"/>
              <a:t>: Un rapport de groupe décrivant le scénario et justifiant le choix des outils en fonction des activités pédagogiques </a:t>
            </a:r>
          </a:p>
          <a:p>
            <a:r>
              <a:rPr lang="fr-CH" sz="2200" b="1" dirty="0"/>
              <a:t>Rendu activité individuelle d’auto-évaluation réflexive</a:t>
            </a:r>
            <a:endParaRPr lang="fr-CH" sz="2200" dirty="0">
              <a:highlight>
                <a:srgbClr val="FFFF00"/>
              </a:highlight>
            </a:endParaRPr>
          </a:p>
          <a:p>
            <a:endParaRPr lang="fr-CH" sz="2800" dirty="0"/>
          </a:p>
        </p:txBody>
      </p:sp>
    </p:spTree>
    <p:extLst>
      <p:ext uri="{BB962C8B-B14F-4D97-AF65-F5344CB8AC3E}">
        <p14:creationId xmlns:p14="http://schemas.microsoft.com/office/powerpoint/2010/main" val="188303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632C5A-3C7B-CFB1-BBBD-C28AB5B22E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C1D4C8D-272D-1C32-C87F-B3AB74B46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25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9D003360-A825-FC98-9D48-CB6D6373C81A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3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F5B38150-534F-90D4-34D5-459F4E401ACC}"/>
              </a:ext>
            </a:extLst>
          </p:cNvPr>
          <p:cNvSpPr txBox="1"/>
          <p:nvPr/>
        </p:nvSpPr>
        <p:spPr>
          <a:xfrm>
            <a:off x="251520" y="1131590"/>
            <a:ext cx="86409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Activité 2 individuelle à remettre le : 10 octobre 2025</a:t>
            </a:r>
          </a:p>
          <a:p>
            <a:endParaRPr lang="fr-CH" sz="1200" dirty="0"/>
          </a:p>
          <a:p>
            <a:r>
              <a:rPr lang="fr-CH" sz="2800" b="1" dirty="0"/>
              <a:t>Consignes</a:t>
            </a:r>
            <a:r>
              <a:rPr lang="fr-CH" sz="2800" dirty="0"/>
              <a:t> : Vous allez remplir deux questionnaires : l’un pour réviser vos acquis d’apprentissage (08-QuestionnaireEvaluationApprentissages.docx) et l’autre pour évaluer la formation (08-EvalEduNumCT.docx)</a:t>
            </a:r>
          </a:p>
          <a:p>
            <a:r>
              <a:rPr lang="fr-CH" sz="2800" b="1" dirty="0"/>
              <a:t>Rendu individuel</a:t>
            </a:r>
            <a:r>
              <a:rPr lang="fr-CH" sz="2800" dirty="0"/>
              <a:t>: Deux questionnaires remplis</a:t>
            </a:r>
          </a:p>
        </p:txBody>
      </p:sp>
    </p:spTree>
    <p:extLst>
      <p:ext uri="{BB962C8B-B14F-4D97-AF65-F5344CB8AC3E}">
        <p14:creationId xmlns:p14="http://schemas.microsoft.com/office/powerpoint/2010/main" val="3602176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02F1B1-10F4-8540-BF34-906204BE6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FFBA8D8-56DA-8F15-CDCD-779C1EB75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26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3E0EF05F-0B15-EAE6-F001-07AC46AFBFC3}"/>
              </a:ext>
            </a:extLst>
          </p:cNvPr>
          <p:cNvSpPr txBox="1">
            <a:spLocks/>
          </p:cNvSpPr>
          <p:nvPr/>
        </p:nvSpPr>
        <p:spPr>
          <a:xfrm>
            <a:off x="2339752" y="1779662"/>
            <a:ext cx="3384376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Cohorte 3</a:t>
            </a:r>
          </a:p>
        </p:txBody>
      </p:sp>
    </p:spTree>
    <p:extLst>
      <p:ext uri="{BB962C8B-B14F-4D97-AF65-F5344CB8AC3E}">
        <p14:creationId xmlns:p14="http://schemas.microsoft.com/office/powerpoint/2010/main" val="19532593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8945D0-9E24-D18C-56AA-EBFBE7CC2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7613349-449A-BA5E-72F6-9660B48CD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27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5D87234E-5BF4-4287-4F92-804BA2175A42}"/>
              </a:ext>
            </a:extLst>
          </p:cNvPr>
          <p:cNvSpPr txBox="1">
            <a:spLocks/>
          </p:cNvSpPr>
          <p:nvPr/>
        </p:nvSpPr>
        <p:spPr>
          <a:xfrm>
            <a:off x="1475656" y="195486"/>
            <a:ext cx="7118276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Présentiel: 14 au 18 juillet 2025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9F6A9DAE-298B-7ED5-CE19-85C3FFBB1145}"/>
              </a:ext>
            </a:extLst>
          </p:cNvPr>
          <p:cNvSpPr txBox="1"/>
          <p:nvPr/>
        </p:nvSpPr>
        <p:spPr>
          <a:xfrm>
            <a:off x="99390" y="1131590"/>
            <a:ext cx="90730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14 juillet: Ouverture et prise en mains des logiciels </a:t>
            </a:r>
          </a:p>
          <a:p>
            <a:r>
              <a:rPr lang="fr-CH" sz="2800" dirty="0"/>
              <a:t>15 juillet: Module 1</a:t>
            </a:r>
          </a:p>
          <a:p>
            <a:r>
              <a:rPr lang="fr-CH" sz="2800" dirty="0"/>
              <a:t>16 juillet: Module 1 et Module 2</a:t>
            </a:r>
          </a:p>
          <a:p>
            <a:r>
              <a:rPr lang="fr-CH" sz="2800" dirty="0"/>
              <a:t>17 juillet: Module 2 et Module 3</a:t>
            </a:r>
          </a:p>
          <a:p>
            <a:r>
              <a:rPr lang="fr-CH" sz="2800" dirty="0"/>
              <a:t>18 juillet: Module 3 et préparation pour la distance</a:t>
            </a:r>
          </a:p>
          <a:p>
            <a:endParaRPr lang="fr-CH" sz="2800" dirty="0"/>
          </a:p>
        </p:txBody>
      </p:sp>
    </p:spTree>
    <p:extLst>
      <p:ext uri="{BB962C8B-B14F-4D97-AF65-F5344CB8AC3E}">
        <p14:creationId xmlns:p14="http://schemas.microsoft.com/office/powerpoint/2010/main" val="360191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7413FF-441B-72C3-CBC3-4A9AAC4EE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1D19CF0-D6AC-1073-C618-009F19DF0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28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DC545714-48BE-DF61-13B6-0F86E6504F71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1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7C25EF6B-688C-26AF-FC5E-115EB5AC2897}"/>
              </a:ext>
            </a:extLst>
          </p:cNvPr>
          <p:cNvSpPr txBox="1"/>
          <p:nvPr/>
        </p:nvSpPr>
        <p:spPr>
          <a:xfrm>
            <a:off x="179512" y="1059582"/>
            <a:ext cx="8928992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600" dirty="0"/>
              <a:t>Dates de la période à distance: 21 juillet – </a:t>
            </a:r>
            <a:r>
              <a:rPr lang="fr-CH" sz="2600" strike="sngStrike" dirty="0"/>
              <a:t>15</a:t>
            </a:r>
            <a:r>
              <a:rPr lang="fr-CH" sz="2600" dirty="0"/>
              <a:t> 22 aout 2025</a:t>
            </a:r>
          </a:p>
          <a:p>
            <a:endParaRPr lang="fr-CH" sz="2800" dirty="0"/>
          </a:p>
          <a:p>
            <a:r>
              <a:rPr lang="fr-CH" sz="2800" dirty="0"/>
              <a:t>Livrables: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b="1" dirty="0"/>
              <a:t>2 activités </a:t>
            </a:r>
            <a:r>
              <a:rPr lang="fr-CH" sz="2800" dirty="0"/>
              <a:t>de groupes évaluées de manière formative</a:t>
            </a:r>
          </a:p>
          <a:p>
            <a:pPr lvl="1"/>
            <a:r>
              <a:rPr lang="fr-CH" sz="2800" dirty="0"/>
              <a:t>Exercice 1</a:t>
            </a:r>
            <a:endParaRPr lang="fr-CH" dirty="0"/>
          </a:p>
          <a:p>
            <a:pPr lvl="1"/>
            <a:r>
              <a:rPr lang="fr-CH" sz="2800" dirty="0"/>
              <a:t>Exercice 2</a:t>
            </a:r>
            <a:endParaRPr lang="fr-CH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b="1" dirty="0"/>
              <a:t>1 activité</a:t>
            </a:r>
            <a:r>
              <a:rPr lang="fr-CH" sz="2800" dirty="0"/>
              <a:t> </a:t>
            </a:r>
            <a:r>
              <a:rPr lang="fr-CH" sz="2800" b="1" dirty="0"/>
              <a:t>finale</a:t>
            </a:r>
            <a:r>
              <a:rPr lang="fr-CH" sz="2800" dirty="0"/>
              <a:t> de groupe </a:t>
            </a:r>
          </a:p>
        </p:txBody>
      </p:sp>
    </p:spTree>
    <p:extLst>
      <p:ext uri="{BB962C8B-B14F-4D97-AF65-F5344CB8AC3E}">
        <p14:creationId xmlns:p14="http://schemas.microsoft.com/office/powerpoint/2010/main" val="3995426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84AA3-83BC-CD6C-BA11-BE937CF1C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756BF9C-2F74-F1F5-BD78-C05EC0B1D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29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302DEE1D-8C68-CD06-3068-761CE35840DC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1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8EEE8BC8-87B0-2BAB-4C75-6A40D660D48A}"/>
              </a:ext>
            </a:extLst>
          </p:cNvPr>
          <p:cNvSpPr txBox="1"/>
          <p:nvPr/>
        </p:nvSpPr>
        <p:spPr>
          <a:xfrm>
            <a:off x="179512" y="915566"/>
            <a:ext cx="864096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Activités de groupe à remettre : 4 aout 2025</a:t>
            </a:r>
          </a:p>
          <a:p>
            <a:endParaRPr lang="fr-CH" sz="1200" dirty="0"/>
          </a:p>
          <a:p>
            <a:r>
              <a:rPr lang="fr-CH" sz="2800" b="1" dirty="0"/>
              <a:t>Consignes exercice 1</a:t>
            </a:r>
            <a:r>
              <a:rPr lang="fr-CH" sz="2800" dirty="0"/>
              <a:t>: Développez la vision et les valeurs pour l’intégration des technologies numériques</a:t>
            </a:r>
            <a:endParaRPr lang="fr-CH" sz="2800" dirty="0">
              <a:highlight>
                <a:srgbClr val="FFFF00"/>
              </a:highlight>
            </a:endParaRPr>
          </a:p>
          <a:p>
            <a:r>
              <a:rPr lang="fr-CH" sz="2800" b="1" dirty="0"/>
              <a:t>Consignes exercice 2</a:t>
            </a:r>
            <a:r>
              <a:rPr lang="fr-CH" sz="2800" dirty="0"/>
              <a:t>: Formulez un objectif SMART pour réaliser la vision </a:t>
            </a:r>
            <a:endParaRPr lang="fr-CH" sz="28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16473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F8AB2-A850-7F32-C71D-F3D75ACE6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F71A26A-9A5F-F506-447E-24DD18810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3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623B91E3-90E9-5471-E72F-C648A0F676FF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Informations transversales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AA4DE131-7F77-D5F0-DF7F-9A10C96ECE25}"/>
              </a:ext>
            </a:extLst>
          </p:cNvPr>
          <p:cNvSpPr txBox="1"/>
          <p:nvPr/>
        </p:nvSpPr>
        <p:spPr>
          <a:xfrm>
            <a:off x="683568" y="1419622"/>
            <a:ext cx="76328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Une note sur 20 est attribuée pour chaque activité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Cette note est composée de deux éléments: 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fr-CH" sz="2800" dirty="0"/>
              <a:t>La production de groupe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fr-CH" sz="2800" dirty="0"/>
              <a:t>L’auto-évaluation individuelle</a:t>
            </a:r>
          </a:p>
        </p:txBody>
      </p:sp>
    </p:spTree>
    <p:extLst>
      <p:ext uri="{BB962C8B-B14F-4D97-AF65-F5344CB8AC3E}">
        <p14:creationId xmlns:p14="http://schemas.microsoft.com/office/powerpoint/2010/main" val="319502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48518C-4552-037B-6EEB-FCC6FA51A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7466092-B016-78A7-7CCC-FE2CA04E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30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D8FF0FD7-7A68-8F54-B043-6F7BC3DBF1B7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1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489EC9E6-85E9-3515-7574-60EA2D87E468}"/>
              </a:ext>
            </a:extLst>
          </p:cNvPr>
          <p:cNvSpPr txBox="1"/>
          <p:nvPr/>
        </p:nvSpPr>
        <p:spPr>
          <a:xfrm>
            <a:off x="323528" y="1131590"/>
            <a:ext cx="864096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Activité final de groupe à remettre : 15 aout 2025</a:t>
            </a:r>
          </a:p>
          <a:p>
            <a:endParaRPr lang="fr-CH" sz="1200" dirty="0">
              <a:highlight>
                <a:srgbClr val="FFFF00"/>
              </a:highlight>
            </a:endParaRPr>
          </a:p>
          <a:p>
            <a:r>
              <a:rPr lang="fr-CH" sz="2800" b="1" dirty="0"/>
              <a:t>Consignes</a:t>
            </a:r>
            <a:r>
              <a:rPr lang="fr-CH" sz="2800" dirty="0"/>
              <a:t>: Répondre aux questions de </a:t>
            </a:r>
            <a:r>
              <a:rPr lang="fr-CH" sz="2800" i="1" dirty="0"/>
              <a:t>l’étude de cas </a:t>
            </a:r>
            <a:r>
              <a:rPr lang="fr-CH" sz="2800" dirty="0"/>
              <a:t>proposée (attention, tous les groupes travaillent sur cette même étude cas)</a:t>
            </a:r>
          </a:p>
        </p:txBody>
      </p:sp>
    </p:spTree>
    <p:extLst>
      <p:ext uri="{BB962C8B-B14F-4D97-AF65-F5344CB8AC3E}">
        <p14:creationId xmlns:p14="http://schemas.microsoft.com/office/powerpoint/2010/main" val="362727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F70EE2-501C-0D3B-1F26-418F3C980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7994FCA-E6FF-5235-C0A8-3893632F5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31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3A489CDE-54E2-BF01-B4B4-F5FB56CD25E8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2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867965E7-6C02-CEA5-D253-922F2AADA1D6}"/>
              </a:ext>
            </a:extLst>
          </p:cNvPr>
          <p:cNvSpPr txBox="1"/>
          <p:nvPr/>
        </p:nvSpPr>
        <p:spPr>
          <a:xfrm>
            <a:off x="251520" y="1131590"/>
            <a:ext cx="86409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Dates de la période à distance: </a:t>
            </a:r>
            <a:r>
              <a:rPr lang="fr-CH" sz="2800" strike="sngStrike" dirty="0"/>
              <a:t>18</a:t>
            </a:r>
            <a:r>
              <a:rPr lang="fr-CH" sz="2800" dirty="0"/>
              <a:t> 25 aout – </a:t>
            </a:r>
            <a:r>
              <a:rPr lang="fr-CH" sz="2800" strike="sngStrike" dirty="0"/>
              <a:t>12</a:t>
            </a:r>
            <a:r>
              <a:rPr lang="fr-CH" sz="2800" dirty="0"/>
              <a:t> 19 septembre 2025</a:t>
            </a:r>
          </a:p>
          <a:p>
            <a:endParaRPr lang="fr-CH" sz="2800" dirty="0"/>
          </a:p>
          <a:p>
            <a:r>
              <a:rPr lang="fr-CH" sz="2800" dirty="0"/>
              <a:t>Livrables: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1 activité individuelle évaluée automatiquement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1 activité de groupe </a:t>
            </a:r>
          </a:p>
          <a:p>
            <a:endParaRPr lang="fr-CH" sz="2800" dirty="0"/>
          </a:p>
        </p:txBody>
      </p:sp>
    </p:spTree>
    <p:extLst>
      <p:ext uri="{BB962C8B-B14F-4D97-AF65-F5344CB8AC3E}">
        <p14:creationId xmlns:p14="http://schemas.microsoft.com/office/powerpoint/2010/main" val="2585087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D7D31-ECB9-4717-E943-B61ADBAFE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3FAEDD5-A098-38B6-3FBE-EA410D08F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32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6A1D8190-E535-3B53-49CC-2E419F5AAF13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2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40C48F16-793C-93B2-AE5F-B5A8B83FE946}"/>
              </a:ext>
            </a:extLst>
          </p:cNvPr>
          <p:cNvSpPr txBox="1"/>
          <p:nvPr/>
        </p:nvSpPr>
        <p:spPr>
          <a:xfrm>
            <a:off x="251520" y="987574"/>
            <a:ext cx="864096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Activité 1 individuelle à remettre le : 3 septembre 2025</a:t>
            </a:r>
          </a:p>
          <a:p>
            <a:endParaRPr lang="fr-CH" sz="1200" dirty="0"/>
          </a:p>
          <a:p>
            <a:r>
              <a:rPr lang="fr-CH" sz="2800" b="1" dirty="0"/>
              <a:t>Consignes</a:t>
            </a:r>
            <a:r>
              <a:rPr lang="fr-CH" sz="2800" dirty="0"/>
              <a:t> : Tester vos compétences numériques à l'aide de l'outil </a:t>
            </a:r>
            <a:r>
              <a:rPr lang="fr-FR" dirty="0">
                <a:hlinkClick r:id="rId2"/>
              </a:rPr>
              <a:t>https://competencenumerique.ca/</a:t>
            </a:r>
            <a:endParaRPr lang="fr-CH" dirty="0"/>
          </a:p>
          <a:p>
            <a:r>
              <a:rPr lang="fr-CH" sz="2800" b="1" dirty="0"/>
              <a:t>Rendu</a:t>
            </a:r>
            <a:r>
              <a:rPr lang="fr-CH" sz="2800" dirty="0"/>
              <a:t> :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Le score obtenu pour chaque dimension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Pour chaque dimension, la prochaine étape d’un plan de développement professionnel personnel (bref rapport)</a:t>
            </a:r>
            <a:endParaRPr lang="fr-CH" sz="28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046763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154CB-9349-0FED-D95D-F8118B7A8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588C87D-392D-5829-DDCC-46F721896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33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75485C9A-1F00-30C4-372A-C2AF37040689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2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49A39D00-F647-130A-0B59-3BC01A985D31}"/>
              </a:ext>
            </a:extLst>
          </p:cNvPr>
          <p:cNvSpPr txBox="1"/>
          <p:nvPr/>
        </p:nvSpPr>
        <p:spPr>
          <a:xfrm>
            <a:off x="179512" y="1059582"/>
            <a:ext cx="86409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Activité 2 collaborative à remettre le : 19 septembre 2025</a:t>
            </a:r>
          </a:p>
          <a:p>
            <a:endParaRPr lang="fr-CH" sz="1200" dirty="0"/>
          </a:p>
          <a:p>
            <a:r>
              <a:rPr lang="fr-CH" sz="2800" b="1" dirty="0"/>
              <a:t>Consignes</a:t>
            </a:r>
            <a:r>
              <a:rPr lang="fr-CH" sz="2800" dirty="0"/>
              <a:t> : A l'aide des méthodes ADDIE, SAM et Parkour et en travaillant sur votre étude de cas, planifier l'intégration du numérique dans la formation</a:t>
            </a:r>
          </a:p>
          <a:p>
            <a:r>
              <a:rPr lang="fr-CH" sz="2800" b="1" dirty="0"/>
              <a:t>Rendu</a:t>
            </a:r>
            <a:r>
              <a:rPr lang="fr-CH" sz="2800" dirty="0"/>
              <a:t>: Un rapport de groupe justifiant la méthode ou l’hybridation de méthodes choisies</a:t>
            </a:r>
          </a:p>
          <a:p>
            <a:r>
              <a:rPr lang="fr-CH" sz="2800" b="1" dirty="0"/>
              <a:t>Rendu activité individuelle d’auto-évaluation réflexive</a:t>
            </a:r>
            <a:endParaRPr lang="fr-CH" sz="2800" dirty="0"/>
          </a:p>
        </p:txBody>
      </p:sp>
    </p:spTree>
    <p:extLst>
      <p:ext uri="{BB962C8B-B14F-4D97-AF65-F5344CB8AC3E}">
        <p14:creationId xmlns:p14="http://schemas.microsoft.com/office/powerpoint/2010/main" val="1633629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DE45FA-BBEC-0E90-A6D0-F4B38690B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34178B3-8106-3CE1-33DD-0CF6C6735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34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71186302-C794-7FFC-07C2-0FA62148B78D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3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16FE8766-7B63-3013-C197-B3D6F45AE41E}"/>
              </a:ext>
            </a:extLst>
          </p:cNvPr>
          <p:cNvSpPr txBox="1"/>
          <p:nvPr/>
        </p:nvSpPr>
        <p:spPr>
          <a:xfrm>
            <a:off x="179512" y="1232922"/>
            <a:ext cx="86409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Dates de la période à distance: 20 septembre – 15 octobre 2025</a:t>
            </a:r>
          </a:p>
          <a:p>
            <a:r>
              <a:rPr lang="fr-CH" sz="2800" dirty="0"/>
              <a:t>Livrables: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2 activités: une activité de groupe et une activité individuelle</a:t>
            </a:r>
          </a:p>
          <a:p>
            <a:endParaRPr lang="fr-CH" sz="2800" dirty="0"/>
          </a:p>
        </p:txBody>
      </p:sp>
    </p:spTree>
    <p:extLst>
      <p:ext uri="{BB962C8B-B14F-4D97-AF65-F5344CB8AC3E}">
        <p14:creationId xmlns:p14="http://schemas.microsoft.com/office/powerpoint/2010/main" val="2098209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6EB4D0-3414-28A4-E5F1-54044A07C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9697DD3-B622-5F84-28F7-9A20A5933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35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900B7B92-7739-0731-B9E9-21973442C99E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3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CEA08495-3E97-0469-9C9D-02521AA220BA}"/>
              </a:ext>
            </a:extLst>
          </p:cNvPr>
          <p:cNvSpPr txBox="1"/>
          <p:nvPr/>
        </p:nvSpPr>
        <p:spPr>
          <a:xfrm>
            <a:off x="251520" y="1131590"/>
            <a:ext cx="864096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Activité 1 collaborative à remettre le : 10 octobre 2025</a:t>
            </a:r>
          </a:p>
          <a:p>
            <a:endParaRPr lang="fr-CH" sz="1200" dirty="0"/>
          </a:p>
          <a:p>
            <a:r>
              <a:rPr lang="fr-CH" sz="2800" b="1" dirty="0"/>
              <a:t>Consignes</a:t>
            </a:r>
            <a:r>
              <a:rPr lang="fr-CH" sz="2800" dirty="0"/>
              <a:t> : Sur la base de l’activité 2 du module 2, développer un scénario pédagogique précis, prêt à être déployé, en intégrant les outils d’un ENA</a:t>
            </a:r>
          </a:p>
          <a:p>
            <a:r>
              <a:rPr lang="fr-CH" sz="2800" b="1" dirty="0"/>
              <a:t>Rendu</a:t>
            </a:r>
            <a:r>
              <a:rPr lang="fr-CH" sz="2800" dirty="0"/>
              <a:t>: Un rapport de groupe décrivant le scénario et justifiant le choix des outils en fonction des activités pédagogiques </a:t>
            </a:r>
          </a:p>
          <a:p>
            <a:r>
              <a:rPr lang="fr-CH" sz="2200" b="1" dirty="0"/>
              <a:t>Rendu activité individuelle d’auto-évaluation réflexive</a:t>
            </a:r>
            <a:endParaRPr lang="fr-CH" sz="2200" dirty="0">
              <a:highlight>
                <a:srgbClr val="FFFF00"/>
              </a:highlight>
            </a:endParaRPr>
          </a:p>
          <a:p>
            <a:endParaRPr lang="fr-CH" sz="2800" dirty="0"/>
          </a:p>
        </p:txBody>
      </p:sp>
    </p:spTree>
    <p:extLst>
      <p:ext uri="{BB962C8B-B14F-4D97-AF65-F5344CB8AC3E}">
        <p14:creationId xmlns:p14="http://schemas.microsoft.com/office/powerpoint/2010/main" val="402815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5F4BC7-8291-A821-E1AC-D994D2AEC2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886BBAB-CA1F-EAA7-B3D6-FD890ADC4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36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4A3D923D-7398-57CD-333C-0125283BA551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3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777C7EA5-CDD9-E6BE-F877-8432E9AC52B9}"/>
              </a:ext>
            </a:extLst>
          </p:cNvPr>
          <p:cNvSpPr txBox="1"/>
          <p:nvPr/>
        </p:nvSpPr>
        <p:spPr>
          <a:xfrm>
            <a:off x="251520" y="1131590"/>
            <a:ext cx="86409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Activité 2 individuelle à remettre le : 20 octobre 2025</a:t>
            </a:r>
          </a:p>
          <a:p>
            <a:endParaRPr lang="fr-CH" sz="1200" dirty="0"/>
          </a:p>
          <a:p>
            <a:r>
              <a:rPr lang="fr-CH" sz="2800" b="1" dirty="0"/>
              <a:t>Consignes</a:t>
            </a:r>
            <a:r>
              <a:rPr lang="fr-CH" sz="2800" dirty="0"/>
              <a:t> : Vous allez remplir deux questionnaires : l’un pour réviser vos acquis d’apprentissage (08-QuestionnaireEvaluationApprentissages.docx) et l’autre pour évaluer la formation (08-EvalEduNumCT.docx)</a:t>
            </a:r>
          </a:p>
          <a:p>
            <a:r>
              <a:rPr lang="fr-CH" sz="2800" b="1" dirty="0"/>
              <a:t>Rendu individuel</a:t>
            </a:r>
            <a:r>
              <a:rPr lang="fr-CH" sz="2800" dirty="0"/>
              <a:t>: Deux questionnaires remplis</a:t>
            </a:r>
          </a:p>
        </p:txBody>
      </p:sp>
    </p:spTree>
    <p:extLst>
      <p:ext uri="{BB962C8B-B14F-4D97-AF65-F5344CB8AC3E}">
        <p14:creationId xmlns:p14="http://schemas.microsoft.com/office/powerpoint/2010/main" val="1473213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CB5C0-7C15-8B18-C17B-9B190E58C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59F723C-EB02-7FC4-469E-0F348866A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4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9785F6E3-148C-874A-D86C-B49A52BE2340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Les instruments utilisés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88AD6D28-8B5F-9FD3-E559-53E7411D2F5D}"/>
              </a:ext>
            </a:extLst>
          </p:cNvPr>
          <p:cNvSpPr txBox="1"/>
          <p:nvPr/>
        </p:nvSpPr>
        <p:spPr>
          <a:xfrm>
            <a:off x="683568" y="1419622"/>
            <a:ext cx="76328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La checklist pour évaluer la qualité de la production du groupe et à utiliser par le groupe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Les questions d’auto-évaluation réflexive à utiliser individuellement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Les grilles d’évaluation respectives des activités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fr-CH" sz="28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8E1F8F7-2EA9-CC50-23C9-0279B7C1929F}"/>
              </a:ext>
            </a:extLst>
          </p:cNvPr>
          <p:cNvSpPr txBox="1"/>
          <p:nvPr/>
        </p:nvSpPr>
        <p:spPr>
          <a:xfrm>
            <a:off x="1403648" y="3727946"/>
            <a:ext cx="6054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>
                <a:hlinkClick r:id="rId2"/>
              </a:rPr>
              <a:t>https://tchad.ifademenligne.org/mod/folder/view.php?id=665</a:t>
            </a:r>
            <a:r>
              <a:rPr lang="fr-CH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0690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781EB-9BE3-C6CA-1E11-0E7302125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20EB3D4-AA27-267F-345C-EC1271528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5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8AD886E0-3742-6037-8B5F-16B2155C1A35}"/>
              </a:ext>
            </a:extLst>
          </p:cNvPr>
          <p:cNvSpPr txBox="1">
            <a:spLocks/>
          </p:cNvSpPr>
          <p:nvPr/>
        </p:nvSpPr>
        <p:spPr>
          <a:xfrm>
            <a:off x="2339752" y="1779662"/>
            <a:ext cx="3384376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Cohorte 1</a:t>
            </a:r>
          </a:p>
        </p:txBody>
      </p:sp>
    </p:spTree>
    <p:extLst>
      <p:ext uri="{BB962C8B-B14F-4D97-AF65-F5344CB8AC3E}">
        <p14:creationId xmlns:p14="http://schemas.microsoft.com/office/powerpoint/2010/main" val="2622554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3063FE-1F4B-8413-DB62-4CB86DAC9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481EFAC-9ACD-7BAA-7ADF-5FCE2CC80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6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ECE8B8BD-136E-E79C-F667-28D6508617DD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1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5D5D9A6A-B6D0-57A4-6A82-8B5E8C85E26D}"/>
              </a:ext>
            </a:extLst>
          </p:cNvPr>
          <p:cNvSpPr txBox="1"/>
          <p:nvPr/>
        </p:nvSpPr>
        <p:spPr>
          <a:xfrm>
            <a:off x="179512" y="1059582"/>
            <a:ext cx="8928992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600" dirty="0"/>
              <a:t>Dates de la période à distance:11 novembre - 13 décembre 2024</a:t>
            </a:r>
          </a:p>
          <a:p>
            <a:endParaRPr lang="fr-CH" sz="2800" dirty="0"/>
          </a:p>
          <a:p>
            <a:r>
              <a:rPr lang="fr-CH" sz="2800" dirty="0"/>
              <a:t>Livrables: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b="1" dirty="0"/>
              <a:t>2 activités individuelles </a:t>
            </a:r>
            <a:r>
              <a:rPr lang="fr-CH" sz="2800" dirty="0"/>
              <a:t>évaluées de manière formative</a:t>
            </a:r>
          </a:p>
          <a:p>
            <a:r>
              <a:rPr lang="fr-CH" sz="2800" dirty="0"/>
              <a:t>Exercice 1</a:t>
            </a:r>
            <a:endParaRPr lang="fr-CH" dirty="0"/>
          </a:p>
          <a:p>
            <a:r>
              <a:rPr lang="fr-CH" sz="2800" dirty="0"/>
              <a:t>Exercice 2</a:t>
            </a:r>
            <a:endParaRPr lang="fr-CH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1 activité de groupe </a:t>
            </a:r>
          </a:p>
        </p:txBody>
      </p:sp>
    </p:spTree>
    <p:extLst>
      <p:ext uri="{BB962C8B-B14F-4D97-AF65-F5344CB8AC3E}">
        <p14:creationId xmlns:p14="http://schemas.microsoft.com/office/powerpoint/2010/main" val="3382418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6CBBD6-C6BD-BDF9-6DF0-451AF0A22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8241759-2D84-5DAE-8508-CDEDEB72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7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68708D4C-845A-3E83-7A7D-6D442BE64958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1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31AE4891-3B8C-64C7-2D70-0E81B338CFBF}"/>
              </a:ext>
            </a:extLst>
          </p:cNvPr>
          <p:cNvSpPr txBox="1"/>
          <p:nvPr/>
        </p:nvSpPr>
        <p:spPr>
          <a:xfrm>
            <a:off x="179512" y="915566"/>
            <a:ext cx="864096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Activité individuelle à remettre le : 22 novembre 2024</a:t>
            </a:r>
          </a:p>
          <a:p>
            <a:endParaRPr lang="fr-CH" sz="1200" dirty="0"/>
          </a:p>
          <a:p>
            <a:r>
              <a:rPr lang="fr-CH" sz="2800" b="1" dirty="0"/>
              <a:t>Consignes exercice 1</a:t>
            </a:r>
            <a:r>
              <a:rPr lang="fr-CH" sz="2800" dirty="0"/>
              <a:t>: Développez la vision et les valeurs pour l’intégration des technologies numériques</a:t>
            </a:r>
            <a:endParaRPr lang="fr-CH" sz="2800" dirty="0">
              <a:highlight>
                <a:srgbClr val="FFFF00"/>
              </a:highlight>
            </a:endParaRPr>
          </a:p>
          <a:p>
            <a:r>
              <a:rPr lang="fr-CH" sz="2800" b="1" dirty="0"/>
              <a:t>Consignes exercice 2</a:t>
            </a:r>
            <a:r>
              <a:rPr lang="fr-CH" sz="2800" dirty="0"/>
              <a:t>: Formulez un objectif SMART pour réaliser la vision </a:t>
            </a:r>
            <a:endParaRPr lang="fr-CH" sz="28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48713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60E16-96CA-4C47-EF9D-6F4BC0B3F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8F3A642-F960-71C6-1B7D-2D80DE13D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8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5CACDED8-3E88-FE12-BF85-F3C3EC4B16B7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1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C961E1A2-B83C-4BB5-FF28-9BFC9B543FF9}"/>
              </a:ext>
            </a:extLst>
          </p:cNvPr>
          <p:cNvSpPr txBox="1"/>
          <p:nvPr/>
        </p:nvSpPr>
        <p:spPr>
          <a:xfrm>
            <a:off x="323528" y="1131590"/>
            <a:ext cx="864096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Activité de groupe à remettre le : 13 décembre 2024</a:t>
            </a:r>
          </a:p>
          <a:p>
            <a:endParaRPr lang="fr-CH" sz="1200" dirty="0">
              <a:highlight>
                <a:srgbClr val="FFFF00"/>
              </a:highlight>
            </a:endParaRPr>
          </a:p>
          <a:p>
            <a:r>
              <a:rPr lang="fr-CH" sz="2800" b="1" dirty="0"/>
              <a:t>Consignes</a:t>
            </a:r>
            <a:r>
              <a:rPr lang="fr-CH" sz="2800" dirty="0"/>
              <a:t>: Répondre aux questions de </a:t>
            </a:r>
            <a:r>
              <a:rPr lang="fr-CH" sz="2800" i="1" dirty="0"/>
              <a:t>l’étude de cas </a:t>
            </a:r>
            <a:r>
              <a:rPr lang="fr-CH" sz="2800" dirty="0"/>
              <a:t>proposée (attention, tous les groupes travaillent sur cette même étude cas)</a:t>
            </a:r>
            <a:endParaRPr lang="fr-CH" dirty="0">
              <a:highlight>
                <a:srgbClr val="FFFF00"/>
              </a:highlight>
            </a:endParaRPr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242233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16842-8C64-9655-186D-3A8EDFA3F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5988141-11BB-6EEA-82BB-E530AFB79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038AEF9-613E-4F50-AB3F-BF720E27A659}" type="slidenum">
              <a:rPr lang="fr-FR" smtClean="0"/>
              <a:pPr algn="r"/>
              <a:t>9</a:t>
            </a:fld>
            <a:endParaRPr lang="fr-FR" dirty="0"/>
          </a:p>
        </p:txBody>
      </p:sp>
      <p:sp>
        <p:nvSpPr>
          <p:cNvPr id="36" name="제목 3">
            <a:extLst>
              <a:ext uri="{FF2B5EF4-FFF2-40B4-BE49-F238E27FC236}">
                <a16:creationId xmlns:a16="http://schemas.microsoft.com/office/drawing/2014/main" id="{C1412293-5431-4017-CD84-985655E53B7B}"/>
              </a:ext>
            </a:extLst>
          </p:cNvPr>
          <p:cNvSpPr txBox="1">
            <a:spLocks/>
          </p:cNvSpPr>
          <p:nvPr/>
        </p:nvSpPr>
        <p:spPr>
          <a:xfrm>
            <a:off x="2627784" y="195486"/>
            <a:ext cx="5966148" cy="1080120"/>
          </a:xfrm>
          <a:prstGeom prst="rect">
            <a:avLst/>
          </a:prstGeom>
        </p:spPr>
        <p:txBody>
          <a:bodyPr lIns="68580" tIns="34290" rIns="68580" bIns="34290"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altLang="ko-KR" sz="3600" dirty="0">
                <a:solidFill>
                  <a:schemeClr val="accent6"/>
                </a:solidFill>
                <a:latin typeface="Berlin Sans FB Demi" panose="020E0802020502020306" pitchFamily="34" charset="0"/>
              </a:rPr>
              <a:t>Module 2</a:t>
            </a:r>
          </a:p>
        </p:txBody>
      </p:sp>
      <p:sp>
        <p:nvSpPr>
          <p:cNvPr id="2" name="TextBox 138">
            <a:extLst>
              <a:ext uri="{FF2B5EF4-FFF2-40B4-BE49-F238E27FC236}">
                <a16:creationId xmlns:a16="http://schemas.microsoft.com/office/drawing/2014/main" id="{73588C12-09FD-0C68-A444-A9FDADBE85EE}"/>
              </a:ext>
            </a:extLst>
          </p:cNvPr>
          <p:cNvSpPr txBox="1"/>
          <p:nvPr/>
        </p:nvSpPr>
        <p:spPr>
          <a:xfrm>
            <a:off x="251520" y="1131590"/>
            <a:ext cx="86409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dirty="0"/>
              <a:t>Dates de la période à distance: 16 décembre 2024 au 24 janvier 2025</a:t>
            </a:r>
          </a:p>
          <a:p>
            <a:endParaRPr lang="fr-CH" sz="2800" dirty="0"/>
          </a:p>
          <a:p>
            <a:r>
              <a:rPr lang="fr-CH" sz="2800" dirty="0"/>
              <a:t>Livrables: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1 activité individuelle évaluée automatiquement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CH" sz="2800" dirty="0"/>
              <a:t>1 activité de groupe </a:t>
            </a:r>
          </a:p>
          <a:p>
            <a:endParaRPr lang="fr-CH" sz="2800" dirty="0"/>
          </a:p>
        </p:txBody>
      </p:sp>
    </p:spTree>
    <p:extLst>
      <p:ext uri="{BB962C8B-B14F-4D97-AF65-F5344CB8AC3E}">
        <p14:creationId xmlns:p14="http://schemas.microsoft.com/office/powerpoint/2010/main" val="3175700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ème Office">
  <a:themeElements>
    <a:clrScheme name="tecfa">
      <a:dk1>
        <a:srgbClr val="000000"/>
      </a:dk1>
      <a:lt1>
        <a:srgbClr val="FEFFFF"/>
      </a:lt1>
      <a:dk2>
        <a:srgbClr val="4C4D4C"/>
      </a:dk2>
      <a:lt2>
        <a:srgbClr val="EAEAEA"/>
      </a:lt2>
      <a:accent1>
        <a:srgbClr val="005A87"/>
      </a:accent1>
      <a:accent2>
        <a:srgbClr val="DB7A17"/>
      </a:accent2>
      <a:accent3>
        <a:srgbClr val="7F6FA4"/>
      </a:accent3>
      <a:accent4>
        <a:srgbClr val="A1BD2B"/>
      </a:accent4>
      <a:accent5>
        <a:srgbClr val="5BC4EF"/>
      </a:accent5>
      <a:accent6>
        <a:srgbClr val="005A87"/>
      </a:accent6>
      <a:hlink>
        <a:srgbClr val="5BC4EF"/>
      </a:hlink>
      <a:folHlink>
        <a:srgbClr val="7F6FA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cfa-fpse-unige.potx" id="{8A83EF2B-6969-1B41-AD37-5987E3719F38}" vid="{FBECAAEC-5158-5046-AF8D-3E250124E19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11336</TotalTime>
  <Words>1461</Words>
  <Application>Microsoft Office PowerPoint</Application>
  <PresentationFormat>Affichage à l'écran (16:9)</PresentationFormat>
  <Paragraphs>224</Paragraphs>
  <Slides>36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36</vt:i4>
      </vt:variant>
    </vt:vector>
  </HeadingPairs>
  <TitlesOfParts>
    <vt:vector size="45" baseType="lpstr">
      <vt:lpstr>Arial</vt:lpstr>
      <vt:lpstr>Berlin Sans FB</vt:lpstr>
      <vt:lpstr>Berlin Sans FB Demi</vt:lpstr>
      <vt:lpstr>Calibri</vt:lpstr>
      <vt:lpstr>Gill Sans</vt:lpstr>
      <vt:lpstr>Gill Sans Light</vt:lpstr>
      <vt:lpstr>Gill Sans SemiBold</vt:lpstr>
      <vt:lpstr>Wingdings</vt:lpstr>
      <vt:lpstr>Thème Office</vt:lpstr>
      <vt:lpstr>Livrables des 3 modules et dates de rendu  Généralités - pp. 2-4 Cohorte 1 - pp. 6-14 Cohorte 2 - pp. 17-25 Cohorte 3 – pp. 26-36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Livrables des 3 modules et dates de rendu</dc:title>
  <dc:creator>Barbara Class</dc:creator>
  <cp:lastModifiedBy>Barbara Class</cp:lastModifiedBy>
  <cp:revision>633</cp:revision>
  <dcterms:created xsi:type="dcterms:W3CDTF">2018-06-25T11:53:25Z</dcterms:created>
  <dcterms:modified xsi:type="dcterms:W3CDTF">2025-09-15T11:46:30Z</dcterms:modified>
</cp:coreProperties>
</file>