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5"/>
  </p:notesMasterIdLst>
  <p:sldIdLst>
    <p:sldId id="266" r:id="rId2"/>
    <p:sldId id="256" r:id="rId3"/>
    <p:sldId id="267" r:id="rId4"/>
    <p:sldId id="273" r:id="rId5"/>
    <p:sldId id="263" r:id="rId6"/>
    <p:sldId id="270" r:id="rId7"/>
    <p:sldId id="268" r:id="rId8"/>
    <p:sldId id="269" r:id="rId9"/>
    <p:sldId id="271" r:id="rId10"/>
    <p:sldId id="262" r:id="rId11"/>
    <p:sldId id="272" r:id="rId12"/>
    <p:sldId id="274" r:id="rId13"/>
    <p:sldId id="275" r:id="rId14"/>
  </p:sldIdLst>
  <p:sldSz cx="9144000" cy="6858000" type="screen4x3"/>
  <p:notesSz cx="700405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219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43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6598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879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109978" algn="l" defTabSz="84399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531974" algn="l" defTabSz="84399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953969" algn="l" defTabSz="84399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375965" algn="l" defTabSz="84399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767" autoAdjust="0"/>
  </p:normalViewPr>
  <p:slideViewPr>
    <p:cSldViewPr>
      <p:cViewPr varScale="1">
        <p:scale>
          <a:sx n="85" d="100"/>
          <a:sy n="8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C007-1EDE-48B5-ABDD-56C372CC00B8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5E3CA-8C4E-4FF5-9B58-00A38E4A262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La programmation se fait en reliant les boîtes.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Chaque boîte contient de ports qui permettent l’envoi ou la </a:t>
            </a:r>
            <a:r>
              <a:rPr lang="fr-CH" sz="1200" dirty="0" err="1" smtClean="0">
                <a:solidFill>
                  <a:prstClr val="black"/>
                </a:solidFill>
              </a:rPr>
              <a:t>recéption</a:t>
            </a:r>
            <a:r>
              <a:rPr lang="fr-CH" sz="1200" dirty="0" smtClean="0">
                <a:solidFill>
                  <a:prstClr val="black"/>
                </a:solidFill>
              </a:rPr>
              <a:t> de donnés : </a:t>
            </a:r>
            <a:r>
              <a:rPr lang="fr-CH" sz="1200" dirty="0" err="1" smtClean="0">
                <a:solidFill>
                  <a:prstClr val="black"/>
                </a:solidFill>
              </a:rPr>
              <a:t>inlets</a:t>
            </a:r>
            <a:r>
              <a:rPr lang="fr-CH" sz="1200" dirty="0" smtClean="0">
                <a:solidFill>
                  <a:prstClr val="black"/>
                </a:solidFill>
              </a:rPr>
              <a:t> et</a:t>
            </a:r>
            <a:endParaRPr lang="en-US" sz="1200" smtClean="0">
              <a:solidFill>
                <a:prstClr val="black"/>
              </a:solidFill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Dans </a:t>
            </a:r>
            <a:r>
              <a:rPr lang="fr-CH" dirty="0" err="1" smtClean="0"/>
              <a:t>Puredata</a:t>
            </a:r>
            <a:r>
              <a:rPr lang="fr-CH" baseline="0" dirty="0" smtClean="0"/>
              <a:t> l’algorithme issue de la programmation est appelé PATCH.  C’est l’ensemble de boîtes reliées entre elles par des connecteurs.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Dans </a:t>
            </a:r>
            <a:r>
              <a:rPr lang="fr-CH" dirty="0" err="1" smtClean="0"/>
              <a:t>Puredata</a:t>
            </a:r>
            <a:r>
              <a:rPr lang="fr-CH" baseline="0" dirty="0" smtClean="0"/>
              <a:t> l’algorithme issue de la programmation est appelé PATCH.  C’est l’ensemble de boîtes reliées entre elles par des connecteurs.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Dans </a:t>
            </a:r>
            <a:r>
              <a:rPr lang="fr-CH" dirty="0" err="1" smtClean="0"/>
              <a:t>Puredata</a:t>
            </a:r>
            <a:r>
              <a:rPr lang="fr-CH" baseline="0" dirty="0" smtClean="0"/>
              <a:t> l’algorithme issue de la programmation est appelé PATCH.  C’est l’ensemble de boîtes reliées entre elles par des connecteurs.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Dans </a:t>
            </a:r>
            <a:r>
              <a:rPr lang="fr-CH" dirty="0" err="1" smtClean="0"/>
              <a:t>Puredata</a:t>
            </a:r>
            <a:r>
              <a:rPr lang="fr-CH" baseline="0" dirty="0" smtClean="0"/>
              <a:t> l’algorithme issue de la programmation est appelé PATCH.  C’est l’ensemble de boîtes reliées entre elles par des connecteurs.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fr-CH" dirty="0" smtClean="0"/>
              <a:t>Permet la manipulation de l'audio et du MIDI.</a:t>
            </a:r>
          </a:p>
          <a:p>
            <a:pPr algn="l"/>
            <a:r>
              <a:rPr lang="fr-CH" dirty="0" smtClean="0"/>
              <a:t>Est la version de base de Pure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fr-CH" b="1" dirty="0" smtClean="0"/>
              <a:t>Pd-</a:t>
            </a:r>
            <a:r>
              <a:rPr lang="fr-CH" b="1" dirty="0" err="1" smtClean="0"/>
              <a:t>extended</a:t>
            </a:r>
            <a:r>
              <a:rPr lang="fr-CH" dirty="0" smtClean="0"/>
              <a:t> regroupe Pd-</a:t>
            </a:r>
            <a:r>
              <a:rPr lang="fr-CH" dirty="0" err="1" smtClean="0"/>
              <a:t>vanilla</a:t>
            </a:r>
            <a:r>
              <a:rPr lang="fr-CH" dirty="0" smtClean="0"/>
              <a:t> et de librairies qui étendent les fonctions de Pd-</a:t>
            </a:r>
            <a:r>
              <a:rPr lang="fr-CH" dirty="0" err="1" smtClean="0"/>
              <a:t>vanilla</a:t>
            </a:r>
            <a:r>
              <a:rPr lang="fr-CH" dirty="0" smtClean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fr-CH" b="1" dirty="0" smtClean="0"/>
              <a:t>Pd-</a:t>
            </a:r>
            <a:r>
              <a:rPr lang="fr-CH" b="1" dirty="0" err="1" smtClean="0"/>
              <a:t>extended</a:t>
            </a:r>
            <a:r>
              <a:rPr lang="fr-CH" dirty="0" smtClean="0"/>
              <a:t> regroupe Pd-</a:t>
            </a:r>
            <a:r>
              <a:rPr lang="fr-CH" dirty="0" err="1" smtClean="0"/>
              <a:t>vanilla</a:t>
            </a:r>
            <a:r>
              <a:rPr lang="fr-CH" dirty="0" smtClean="0"/>
              <a:t> et de librairies qui étendent les fonctions de Pd-</a:t>
            </a:r>
            <a:r>
              <a:rPr lang="fr-CH" dirty="0" err="1" smtClean="0"/>
              <a:t>vanilla</a:t>
            </a:r>
            <a:r>
              <a:rPr lang="fr-CH" dirty="0" smtClean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La programmation se fait en reliant les boîtes.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Chaque boîte contient de ports qui permettent l’envoi ou la </a:t>
            </a:r>
            <a:r>
              <a:rPr lang="fr-CH" sz="1200" dirty="0" err="1" smtClean="0">
                <a:solidFill>
                  <a:prstClr val="black"/>
                </a:solidFill>
              </a:rPr>
              <a:t>recéption</a:t>
            </a:r>
            <a:r>
              <a:rPr lang="fr-CH" sz="1200" dirty="0" smtClean="0">
                <a:solidFill>
                  <a:prstClr val="black"/>
                </a:solidFill>
              </a:rPr>
              <a:t> de donnés : </a:t>
            </a:r>
            <a:r>
              <a:rPr lang="fr-CH" sz="1200" dirty="0" err="1" smtClean="0">
                <a:solidFill>
                  <a:prstClr val="black"/>
                </a:solidFill>
              </a:rPr>
              <a:t>inlets</a:t>
            </a:r>
            <a:r>
              <a:rPr lang="fr-CH" sz="1200" dirty="0" smtClean="0">
                <a:solidFill>
                  <a:prstClr val="black"/>
                </a:solidFill>
              </a:rPr>
              <a:t> et</a:t>
            </a:r>
            <a:endParaRPr lang="en-US" sz="1200" smtClean="0">
              <a:solidFill>
                <a:prstClr val="black"/>
              </a:solidFill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La programmation se fait en reliant les boîtes.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Chaque boîte contient de ports qui permettent l’envoi ou la réception de donnés : </a:t>
            </a:r>
            <a:r>
              <a:rPr lang="fr-CH" sz="1200" dirty="0" err="1" smtClean="0">
                <a:solidFill>
                  <a:prstClr val="black"/>
                </a:solidFill>
              </a:rPr>
              <a:t>inlets</a:t>
            </a:r>
            <a:r>
              <a:rPr lang="fr-CH" sz="1200" dirty="0" smtClean="0">
                <a:solidFill>
                  <a:prstClr val="black"/>
                </a:solidFill>
              </a:rPr>
              <a:t> et</a:t>
            </a:r>
            <a:endParaRPr lang="en-US" sz="12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La programmation se fait en reliant les boîtes.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Chaque boîte contient de ports qui permettent l’envoi ou la </a:t>
            </a:r>
            <a:r>
              <a:rPr lang="fr-CH" sz="1200" dirty="0" err="1" smtClean="0">
                <a:solidFill>
                  <a:prstClr val="black"/>
                </a:solidFill>
              </a:rPr>
              <a:t>recéption</a:t>
            </a:r>
            <a:r>
              <a:rPr lang="fr-CH" sz="1200" dirty="0" smtClean="0">
                <a:solidFill>
                  <a:prstClr val="black"/>
                </a:solidFill>
              </a:rPr>
              <a:t> de donnés : </a:t>
            </a:r>
            <a:r>
              <a:rPr lang="fr-CH" sz="1200" dirty="0" err="1" smtClean="0">
                <a:solidFill>
                  <a:prstClr val="black"/>
                </a:solidFill>
              </a:rPr>
              <a:t>inlets</a:t>
            </a:r>
            <a:r>
              <a:rPr lang="fr-CH" sz="1200" dirty="0" smtClean="0">
                <a:solidFill>
                  <a:prstClr val="black"/>
                </a:solidFill>
              </a:rPr>
              <a:t> et</a:t>
            </a:r>
            <a:endParaRPr lang="en-US" sz="1200" smtClean="0">
              <a:solidFill>
                <a:prstClr val="black"/>
              </a:solidFill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La programmation se fait en reliant les boîtes.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fr-CH" sz="1200" dirty="0" smtClean="0">
                <a:solidFill>
                  <a:prstClr val="black"/>
                </a:solidFill>
              </a:rPr>
              <a:t>Chaque boîte contient de ports qui permettent l’envoi ou la </a:t>
            </a:r>
            <a:r>
              <a:rPr lang="fr-CH" sz="1200" dirty="0" err="1" smtClean="0">
                <a:solidFill>
                  <a:prstClr val="black"/>
                </a:solidFill>
              </a:rPr>
              <a:t>recéption</a:t>
            </a:r>
            <a:r>
              <a:rPr lang="fr-CH" sz="1200" dirty="0" smtClean="0">
                <a:solidFill>
                  <a:prstClr val="black"/>
                </a:solidFill>
              </a:rPr>
              <a:t> de donnés : </a:t>
            </a:r>
            <a:r>
              <a:rPr lang="fr-CH" sz="1200" dirty="0" err="1" smtClean="0">
                <a:solidFill>
                  <a:prstClr val="black"/>
                </a:solidFill>
              </a:rPr>
              <a:t>inlets</a:t>
            </a:r>
            <a:r>
              <a:rPr lang="fr-CH" sz="1200" dirty="0" smtClean="0">
                <a:solidFill>
                  <a:prstClr val="black"/>
                </a:solidFill>
              </a:rPr>
              <a:t> et</a:t>
            </a:r>
            <a:endParaRPr lang="en-US" sz="1200" smtClean="0">
              <a:solidFill>
                <a:prstClr val="black"/>
              </a:solidFill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Dans </a:t>
            </a:r>
            <a:r>
              <a:rPr lang="fr-CH" dirty="0" err="1" smtClean="0"/>
              <a:t>Puredata</a:t>
            </a:r>
            <a:r>
              <a:rPr lang="fr-CH" baseline="0" dirty="0" smtClean="0"/>
              <a:t> l’algorithme issue de la programmation est appelé PATCH.  C’est l’ensemble de boîtes reliées entre elles par des connecteurs.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E3CA-8C4E-4FF5-9B58-00A38E4A26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EEB255-16E2-413F-ADEB-14C6FA2C217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6BB39E-5457-4D76-A0B5-8C61C50EAAB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92BF73-558B-4034-B9D5-155E3A3465D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E07CFA-0E3C-43D9-926A-FC25E1BFD702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DCFD84-0F97-4BF4-8D00-26F270D5E5FD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81FA74-588E-4D1C-B5D0-EA79B04FBCC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2D06AD-9A60-4065-B6E1-D3639FB1B93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4D5956-F140-4778-9DF7-FE11FCA876D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9010B8-B89C-42F2-A004-2477BF415E5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889D08-A122-422F-9459-662A0D55F11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57ED73-6D72-43C6-98B1-6A894214A6A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8CCE27-4C44-4EEB-B9B0-CCC0CA0FCB1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45B4FA-8CF2-4492-A41E-7D2E23ADE26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B0A81E-FCF1-439E-B3EC-C34B21A4895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897" r:id="rId12"/>
    <p:sldLayoutId id="2147483856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edata.info/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idecibel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ure-data.iem.at/docs/faq/" TargetMode="External"/><Relationship Id="rId5" Type="http://schemas.openxmlformats.org/officeDocument/2006/relationships/hyperlink" Target="http://prdownloads.sourceforge.net/pure-data/PureDataInstaller_0.37-2003.10.02.dmg?download%20" TargetMode="External"/><Relationship Id="rId4" Type="http://schemas.openxmlformats.org/officeDocument/2006/relationships/hyperlink" Target="http://www.puredata.inf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uredata.inf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91680" y="2276872"/>
            <a:ext cx="619268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 err="1" smtClean="0"/>
              <a:t>Puredata</a:t>
            </a:r>
            <a:r>
              <a:rPr lang="en-US" sz="1600" dirty="0" smtClean="0"/>
              <a:t> </a:t>
            </a:r>
            <a:r>
              <a:rPr lang="en-US" sz="1600" dirty="0" err="1" smtClean="0"/>
              <a:t>est</a:t>
            </a:r>
            <a:r>
              <a:rPr lang="en-US" sz="1600" dirty="0" smtClean="0"/>
              <a:t> </a:t>
            </a:r>
            <a:r>
              <a:rPr lang="fr-CH" sz="1600" dirty="0" smtClean="0"/>
              <a:t>un environnement  graphique de programmation pour traiter l’audio, la vidéo et les graphismes. </a:t>
            </a:r>
            <a:endParaRPr lang="en-US" sz="1600" dirty="0"/>
          </a:p>
        </p:txBody>
      </p:sp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e 12"/>
          <p:cNvGrpSpPr/>
          <p:nvPr/>
        </p:nvGrpSpPr>
        <p:grpSpPr>
          <a:xfrm>
            <a:off x="3131840" y="3356992"/>
            <a:ext cx="3816424" cy="1512168"/>
            <a:chOff x="1187624" y="3068960"/>
            <a:chExt cx="3816424" cy="1512168"/>
          </a:xfrm>
        </p:grpSpPr>
        <p:sp>
          <p:nvSpPr>
            <p:cNvPr id="9" name="Rectangle 8"/>
            <p:cNvSpPr/>
            <p:nvPr/>
          </p:nvSpPr>
          <p:spPr>
            <a:xfrm>
              <a:off x="1224048" y="3068960"/>
              <a:ext cx="3780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1600" dirty="0" smtClean="0"/>
                <a:t>Développée par Miller </a:t>
              </a:r>
              <a:r>
                <a:rPr lang="fr-CH" sz="1600" dirty="0" err="1" smtClean="0"/>
                <a:t>Puckette</a:t>
              </a:r>
              <a:r>
                <a:rPr lang="fr-CH" sz="1600" dirty="0" smtClean="0"/>
                <a:t>.</a:t>
              </a:r>
              <a:endParaRPr lang="en-US" sz="1600" dirty="0" smtClean="0"/>
            </a:p>
            <a:p>
              <a:pPr algn="ctr"/>
              <a:r>
                <a:rPr lang="fr-CH" sz="1600" dirty="0" smtClean="0"/>
                <a:t>Pure Data se décline en deux versions : </a:t>
              </a:r>
              <a:endParaRPr lang="fr-CH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35696" y="3717032"/>
              <a:ext cx="280831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Vanilla</a:t>
              </a:r>
              <a:endParaRPr lang="fr-CH" sz="2000" dirty="0" smtClean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Extended</a:t>
              </a:r>
              <a:endParaRPr lang="fr-CH" sz="2000" dirty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87624" y="3068960"/>
              <a:ext cx="3816424" cy="1512168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2411760" y="3717032"/>
            <a:ext cx="3640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Miriam Fixed" pitchFamily="49" charset="-79"/>
                <a:cs typeface="Miriam Fixed" pitchFamily="49" charset="-79"/>
              </a:rPr>
              <a:t>Allez dans </a:t>
            </a:r>
            <a:r>
              <a:rPr lang="fr-CH" sz="1600" b="1" i="1" dirty="0" smtClean="0">
                <a:latin typeface="Miriam Fixed" pitchFamily="49" charset="-79"/>
                <a:cs typeface="Miriam Fixed" pitchFamily="49" charset="-79"/>
              </a:rPr>
              <a:t>Menu</a:t>
            </a:r>
            <a:r>
              <a:rPr lang="fr-CH" sz="1600" dirty="0" smtClean="0">
                <a:latin typeface="Miriam Fixed" pitchFamily="49" charset="-79"/>
                <a:cs typeface="Miriam Fixed" pitchFamily="49" charset="-79"/>
              </a:rPr>
              <a:t> &gt; </a:t>
            </a:r>
            <a:r>
              <a:rPr lang="fr-CH" sz="1600" b="1" i="1" dirty="0" smtClean="0">
                <a:latin typeface="Miriam Fixed" pitchFamily="49" charset="-79"/>
                <a:cs typeface="Miriam Fixed" pitchFamily="49" charset="-79"/>
              </a:rPr>
              <a:t>File</a:t>
            </a:r>
            <a:r>
              <a:rPr lang="fr-CH" sz="1600" dirty="0" smtClean="0">
                <a:latin typeface="Miriam Fixed" pitchFamily="49" charset="-79"/>
                <a:cs typeface="Miriam Fixed" pitchFamily="49" charset="-79"/>
              </a:rPr>
              <a:t> &gt; </a:t>
            </a:r>
            <a:r>
              <a:rPr lang="fr-CH" sz="1600" b="1" dirty="0" smtClean="0">
                <a:latin typeface="Miriam Fixed" pitchFamily="49" charset="-79"/>
                <a:cs typeface="Miriam Fixed" pitchFamily="49" charset="-79"/>
              </a:rPr>
              <a:t>New</a:t>
            </a:r>
            <a:endParaRPr lang="en-US" sz="1600" dirty="0">
              <a:latin typeface="Miriam Fixed" pitchFamily="49" charset="-79"/>
              <a:cs typeface="Miriam Fixed" pitchFamily="49" charset="-79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l="9569" t="44733" r="9090" b="10534"/>
          <a:stretch>
            <a:fillRect/>
          </a:stretch>
        </p:blipFill>
        <p:spPr bwMode="auto">
          <a:xfrm>
            <a:off x="2195736" y="3212976"/>
            <a:ext cx="424847" cy="24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627784" y="3140968"/>
            <a:ext cx="281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Pour réaliser un PATCH :</a:t>
            </a: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2987824" y="2348880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Autres boites fonctionnelles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 l="33779" t="24660" r="39761" b="46612"/>
          <a:stretch>
            <a:fillRect/>
          </a:stretch>
        </p:blipFill>
        <p:spPr bwMode="auto">
          <a:xfrm>
            <a:off x="2627784" y="2636912"/>
            <a:ext cx="5256584" cy="356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ZoneTexte 7"/>
          <p:cNvSpPr txBox="1"/>
          <p:nvPr/>
        </p:nvSpPr>
        <p:spPr>
          <a:xfrm>
            <a:off x="1475656" y="3717032"/>
            <a:ext cx="604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Pour réaliser un PATCH contenant des données sonores il est nécessaire de configurer la machine pour le son.</a:t>
            </a:r>
            <a:endParaRPr lang="fr-CH" dirty="0"/>
          </a:p>
        </p:txBody>
      </p:sp>
      <p:pic>
        <p:nvPicPr>
          <p:cNvPr id="3074" name="Picture 2" descr="C:\Documents and Settings\marcos\Mes documents\Téléchargements\MP9004021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627784" y="2348880"/>
            <a:ext cx="1224136" cy="123097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4139952" y="27089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LE SON</a:t>
            </a:r>
            <a:endParaRPr lang="fr-CH" b="1" u="sng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75656" y="5013176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http://fr.flossmanuals.net/puredata/ch011_configurations-audio-et-midi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619672" y="4643844"/>
            <a:ext cx="604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trouverez un bon tutoriel sur : </a:t>
            </a:r>
            <a:endParaRPr lang="fr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3923928" y="242088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RÉSUMÉ</a:t>
            </a:r>
            <a:endParaRPr lang="fr-CH" b="1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0112" y="5670540"/>
            <a:ext cx="3312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>
                <a:hlinkClick r:id="rId4"/>
              </a:rPr>
              <a:t>http://puredata.info/community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7544" y="3140968"/>
            <a:ext cx="84969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télécharger </a:t>
            </a:r>
            <a:r>
              <a:rPr lang="fr-CH" dirty="0" smtClean="0">
                <a:hlinkClick r:id="rId5"/>
              </a:rPr>
              <a:t>Pure Data 0.37</a:t>
            </a:r>
            <a:r>
              <a:rPr lang="fr-CH" dirty="0" smtClean="0"/>
              <a:t> (15Mo).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vérifier vos périphériques audio/midi et firewall.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voir les </a:t>
            </a:r>
            <a:r>
              <a:rPr lang="fr-CH" dirty="0" smtClean="0">
                <a:hlinkClick r:id="rId6"/>
              </a:rPr>
              <a:t>configurations flags</a:t>
            </a:r>
            <a:r>
              <a:rPr lang="fr-CH" dirty="0" smtClean="0"/>
              <a:t> et les comparer avec le fichier </a:t>
            </a:r>
            <a:r>
              <a:rPr lang="fr-CH" i="1" dirty="0" smtClean="0"/>
              <a:t>pd.bat</a:t>
            </a:r>
            <a:r>
              <a:rPr lang="fr-CH" dirty="0" smtClean="0"/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ouvrir Pure Data avec le raccourci.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ouvrir le menu MEDIA, choisir votre configuration audio et midi.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puis TEST AUDIO AND MIDI.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dirty="0" smtClean="0"/>
              <a:t>s'inscrire sur un forum : </a:t>
            </a:r>
            <a:r>
              <a:rPr lang="fr-CH" dirty="0" smtClean="0">
                <a:hlinkClick r:id="rId7"/>
              </a:rPr>
              <a:t>http://www.idecibel.com</a:t>
            </a:r>
            <a:r>
              <a:rPr lang="fr-CH" dirty="0" smtClean="0"/>
              <a:t>    ou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1259632" y="4509120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 smtClean="0"/>
              <a:t>Pd-</a:t>
            </a:r>
            <a:r>
              <a:rPr lang="fr-CH" b="1" dirty="0" err="1" smtClean="0"/>
              <a:t>vanilla</a:t>
            </a:r>
            <a:endParaRPr lang="fr-CH" b="1" dirty="0" smtClean="0"/>
          </a:p>
          <a:p>
            <a:pPr algn="ctr"/>
            <a:r>
              <a:rPr lang="fr-CH" dirty="0" smtClean="0"/>
              <a:t>Permet la manipulation de l'audio et du MIDI.</a:t>
            </a:r>
          </a:p>
          <a:p>
            <a:pPr algn="ctr"/>
            <a:r>
              <a:rPr lang="fr-CH" dirty="0" smtClean="0"/>
              <a:t>Est la version de base de Pure Data.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2699792" y="2276872"/>
            <a:ext cx="3816424" cy="1512168"/>
            <a:chOff x="1187624" y="3068960"/>
            <a:chExt cx="3816424" cy="1512168"/>
          </a:xfrm>
        </p:grpSpPr>
        <p:sp>
          <p:nvSpPr>
            <p:cNvPr id="13" name="Rectangle 12"/>
            <p:cNvSpPr/>
            <p:nvPr/>
          </p:nvSpPr>
          <p:spPr>
            <a:xfrm>
              <a:off x="1224048" y="3068960"/>
              <a:ext cx="3780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1600" dirty="0" smtClean="0"/>
                <a:t>Développée par Miller </a:t>
              </a:r>
              <a:r>
                <a:rPr lang="fr-CH" sz="1600" dirty="0" err="1" smtClean="0"/>
                <a:t>Puckette</a:t>
              </a:r>
              <a:r>
                <a:rPr lang="fr-CH" sz="1600" dirty="0" smtClean="0"/>
                <a:t>.</a:t>
              </a:r>
              <a:endParaRPr lang="en-US" sz="1600" dirty="0" smtClean="0"/>
            </a:p>
            <a:p>
              <a:pPr algn="ctr"/>
              <a:r>
                <a:rPr lang="fr-CH" sz="1600" dirty="0" smtClean="0"/>
                <a:t>Pure Data se décline en deux versions : </a:t>
              </a:r>
              <a:endParaRPr lang="fr-CH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5696" y="3717032"/>
              <a:ext cx="280831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Vanilla</a:t>
              </a:r>
              <a:endParaRPr lang="fr-CH" sz="2000" dirty="0" smtClean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Extended</a:t>
              </a:r>
              <a:endParaRPr lang="fr-CH" sz="2000" dirty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624" y="3068960"/>
              <a:ext cx="3816424" cy="1512168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11"/>
          <p:cNvGrpSpPr/>
          <p:nvPr/>
        </p:nvGrpSpPr>
        <p:grpSpPr>
          <a:xfrm>
            <a:off x="2699792" y="2276872"/>
            <a:ext cx="3816424" cy="1512168"/>
            <a:chOff x="1187624" y="3068960"/>
            <a:chExt cx="3816424" cy="1512168"/>
          </a:xfrm>
        </p:grpSpPr>
        <p:sp>
          <p:nvSpPr>
            <p:cNvPr id="13" name="Rectangle 12"/>
            <p:cNvSpPr/>
            <p:nvPr/>
          </p:nvSpPr>
          <p:spPr>
            <a:xfrm>
              <a:off x="1224048" y="3068960"/>
              <a:ext cx="3780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1600" dirty="0" smtClean="0"/>
                <a:t>Développée par Miller </a:t>
              </a:r>
              <a:r>
                <a:rPr lang="fr-CH" sz="1600" dirty="0" err="1" smtClean="0"/>
                <a:t>Puckette</a:t>
              </a:r>
              <a:r>
                <a:rPr lang="fr-CH" sz="1600" dirty="0" smtClean="0"/>
                <a:t>.</a:t>
              </a:r>
              <a:endParaRPr lang="en-US" sz="1600" dirty="0" smtClean="0"/>
            </a:p>
            <a:p>
              <a:pPr algn="ctr"/>
              <a:r>
                <a:rPr lang="fr-CH" sz="1600" dirty="0" smtClean="0"/>
                <a:t>Pure Data se décline en deux versions : </a:t>
              </a:r>
              <a:endParaRPr lang="fr-CH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5696" y="3717032"/>
              <a:ext cx="280831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Vanilla</a:t>
              </a:r>
              <a:endParaRPr lang="fr-CH" sz="2000" dirty="0" smtClean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  <a:p>
              <a:pPr marL="177800" indent="-177800">
                <a:spcAft>
                  <a:spcPts val="1200"/>
                </a:spcAft>
                <a:buFont typeface="Wingdings" pitchFamily="2" charset="2"/>
                <a:buChar char="§"/>
              </a:pPr>
              <a:r>
                <a:rPr lang="fr-CH" sz="2000" dirty="0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Pure Data </a:t>
              </a:r>
              <a:r>
                <a:rPr lang="fr-CH" sz="2000" dirty="0" err="1" smtClean="0">
                  <a:solidFill>
                    <a:schemeClr val="accent3">
                      <a:lumMod val="50000"/>
                    </a:schemeClr>
                  </a:solidFill>
                  <a:latin typeface="Modern No. 20" pitchFamily="18" charset="0"/>
                </a:rPr>
                <a:t>Extended</a:t>
              </a:r>
              <a:endParaRPr lang="fr-CH" sz="2000" dirty="0">
                <a:solidFill>
                  <a:schemeClr val="accent3">
                    <a:lumMod val="50000"/>
                  </a:schemeClr>
                </a:solidFill>
                <a:latin typeface="Modern No. 20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624" y="3068960"/>
              <a:ext cx="3816424" cy="1512168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75048" y="3933056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 smtClean="0"/>
              <a:t>Pd-</a:t>
            </a:r>
            <a:r>
              <a:rPr lang="fr-CH" b="1" dirty="0" err="1" smtClean="0"/>
              <a:t>extend</a:t>
            </a:r>
            <a:endParaRPr lang="fr-CH" b="1" dirty="0" smtClean="0"/>
          </a:p>
          <a:p>
            <a:pPr algn="ctr"/>
            <a:endParaRPr lang="fr-CH" b="1" dirty="0" smtClean="0"/>
          </a:p>
          <a:p>
            <a:pPr marL="534988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 smtClean="0"/>
              <a:t>Le traitement de vidéo, </a:t>
            </a:r>
          </a:p>
          <a:p>
            <a:pPr marL="534988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 smtClean="0"/>
              <a:t>La communication avec des périphériques USB et FIREWIRE </a:t>
            </a:r>
          </a:p>
          <a:p>
            <a:pPr marL="534988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 smtClean="0"/>
              <a:t>La réalisation des opérations complexes en une seule fois, etc.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1907704" y="2844225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600" dirty="0" smtClean="0"/>
              <a:t>Le site officiel </a:t>
            </a:r>
            <a:r>
              <a:rPr lang="fr-CH" sz="1600" dirty="0" smtClean="0">
                <a:hlinkClick r:id="rId4"/>
              </a:rPr>
              <a:t>www.puredata.info</a:t>
            </a:r>
            <a:r>
              <a:rPr lang="fr-CH" sz="1600" dirty="0" smtClean="0"/>
              <a:t>, met à disposition les versions les plus récentes au téléchargement : GNU/Linux, Mac OS X et Microsoft Windows).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29916" y="2474893"/>
            <a:ext cx="173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INSTALATION</a:t>
            </a:r>
            <a:endParaRPr lang="fr-CH" b="1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4500409"/>
            <a:ext cx="5652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600" dirty="0" smtClean="0">
                <a:hlinkClick r:id="rId4"/>
              </a:rPr>
              <a:t>http://impala.utopia.free.fr/pd/patchs/doc_tut_workshop/Fr_Documentation_pd_giair/05_puredata_demarrage.htm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79712" y="3996353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PRISE EN MAIN RAPIDE</a:t>
            </a:r>
            <a:endParaRPr lang="fr-CH" b="1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8" y="5373216"/>
            <a:ext cx="3384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600" dirty="0" smtClean="0">
                <a:hlinkClick r:id="rId4"/>
              </a:rPr>
              <a:t>http://fr.flossmanuals.net/puredata/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35896" y="5085184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OU </a:t>
            </a:r>
            <a:endParaRPr lang="fr-CH" sz="1600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444208" y="5949280"/>
            <a:ext cx="163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ET AUTRES … </a:t>
            </a:r>
            <a:endParaRPr lang="fr-CH" sz="1600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23928" y="6309320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fonctions sont représentées sous forme de « boîtes » 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l="16315" t="11149" r="19567" b="62489"/>
          <a:stretch>
            <a:fillRect/>
          </a:stretch>
        </p:blipFill>
        <p:spPr bwMode="auto">
          <a:xfrm>
            <a:off x="2195736" y="4005064"/>
            <a:ext cx="18722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r="32046" b="72206"/>
          <a:stretch>
            <a:fillRect/>
          </a:stretch>
        </p:blipFill>
        <p:spPr bwMode="auto">
          <a:xfrm>
            <a:off x="3059832" y="2996952"/>
            <a:ext cx="172819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droite 8"/>
          <p:cNvSpPr/>
          <p:nvPr/>
        </p:nvSpPr>
        <p:spPr>
          <a:xfrm>
            <a:off x="4898587" y="3046658"/>
            <a:ext cx="288032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>
            <a:off x="5364088" y="29969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Objets</a:t>
            </a:r>
            <a:endParaRPr lang="fr-CH" dirty="0"/>
          </a:p>
        </p:txBody>
      </p:sp>
      <p:sp>
        <p:nvSpPr>
          <p:cNvPr id="11" name="Flèche droite 10"/>
          <p:cNvSpPr/>
          <p:nvPr/>
        </p:nvSpPr>
        <p:spPr>
          <a:xfrm>
            <a:off x="4139952" y="4067780"/>
            <a:ext cx="1152128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5386390" y="52199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Nombres</a:t>
            </a:r>
            <a:endParaRPr lang="fr-CH" dirty="0"/>
          </a:p>
        </p:txBody>
      </p:sp>
      <p:sp>
        <p:nvSpPr>
          <p:cNvPr id="13" name="Flèche droite 12"/>
          <p:cNvSpPr/>
          <p:nvPr/>
        </p:nvSpPr>
        <p:spPr>
          <a:xfrm>
            <a:off x="3707904" y="5197606"/>
            <a:ext cx="1584176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5436096" y="40677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Messages</a:t>
            </a:r>
            <a:endParaRPr lang="fr-CH" dirty="0"/>
          </a:p>
        </p:txBody>
      </p:sp>
      <p:grpSp>
        <p:nvGrpSpPr>
          <p:cNvPr id="21" name="Groupe 20"/>
          <p:cNvGrpSpPr/>
          <p:nvPr/>
        </p:nvGrpSpPr>
        <p:grpSpPr>
          <a:xfrm>
            <a:off x="3311860" y="3440151"/>
            <a:ext cx="2736304" cy="461665"/>
            <a:chOff x="2339752" y="2420888"/>
            <a:chExt cx="2736304" cy="461665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2339752" y="2420888"/>
              <a:ext cx="2736304" cy="432048"/>
            </a:xfrm>
            <a:prstGeom prst="round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ZoneTexte 15"/>
            <p:cNvSpPr txBox="1"/>
            <p:nvPr/>
          </p:nvSpPr>
          <p:spPr>
            <a:xfrm flipH="1">
              <a:off x="2555774" y="2420888"/>
              <a:ext cx="23762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200" dirty="0" smtClean="0"/>
                <a:t>Ces boîtes contiennent  une fonctionnalité  + des arguments</a:t>
              </a:r>
              <a:endParaRPr lang="fr-CH" sz="1200" dirty="0"/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 t="72264" r="74517" b="5501"/>
          <a:stretch>
            <a:fillRect/>
          </a:stretch>
        </p:blipFill>
        <p:spPr bwMode="auto">
          <a:xfrm>
            <a:off x="3082134" y="5242210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e 33"/>
          <p:cNvGrpSpPr/>
          <p:nvPr/>
        </p:nvGrpSpPr>
        <p:grpSpPr>
          <a:xfrm>
            <a:off x="3383868" y="4551511"/>
            <a:ext cx="2592288" cy="461665"/>
            <a:chOff x="395536" y="4149080"/>
            <a:chExt cx="2592288" cy="461665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395872" y="4149080"/>
              <a:ext cx="2591952" cy="432048"/>
            </a:xfrm>
            <a:prstGeom prst="round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9" name="ZoneTexte 28"/>
            <p:cNvSpPr txBox="1"/>
            <p:nvPr/>
          </p:nvSpPr>
          <p:spPr>
            <a:xfrm flipH="1">
              <a:off x="395536" y="4149080"/>
              <a:ext cx="25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200" dirty="0" smtClean="0"/>
                <a:t>Boîtes où l’on met des messages à des fins diverses. Vide par défaut.</a:t>
              </a:r>
              <a:endParaRPr lang="fr-CH" sz="1200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3420044" y="5589240"/>
            <a:ext cx="2519936" cy="461665"/>
            <a:chOff x="1403648" y="4941168"/>
            <a:chExt cx="2519936" cy="461665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1486807" y="4941168"/>
              <a:ext cx="2304256" cy="432048"/>
            </a:xfrm>
            <a:prstGeom prst="round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1" name="ZoneTexte 30"/>
            <p:cNvSpPr txBox="1"/>
            <p:nvPr/>
          </p:nvSpPr>
          <p:spPr>
            <a:xfrm flipH="1">
              <a:off x="1403648" y="4941168"/>
              <a:ext cx="2519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1200" dirty="0" smtClean="0"/>
                <a:t>Boîtes où l’on met des nombres. Vide par défaut.</a:t>
              </a:r>
              <a:endParaRPr lang="fr-CH" sz="1200" dirty="0"/>
            </a:p>
          </p:txBody>
        </p:sp>
      </p:grpSp>
      <p:sp>
        <p:nvSpPr>
          <p:cNvPr id="72" name="TextBox 7"/>
          <p:cNvSpPr txBox="1"/>
          <p:nvPr/>
        </p:nvSpPr>
        <p:spPr>
          <a:xfrm>
            <a:off x="1979712" y="2348880"/>
            <a:ext cx="511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b="1" dirty="0" err="1" smtClean="0"/>
              <a:t>Puredata</a:t>
            </a:r>
            <a:r>
              <a:rPr lang="en-US" sz="1400" dirty="0" smtClean="0"/>
              <a:t>  </a:t>
            </a:r>
            <a:r>
              <a:rPr lang="en-US" sz="1400" dirty="0" err="1" smtClean="0"/>
              <a:t>est</a:t>
            </a:r>
            <a:r>
              <a:rPr lang="en-US" sz="1400" dirty="0" smtClean="0"/>
              <a:t> </a:t>
            </a:r>
            <a:r>
              <a:rPr lang="fr-CH" sz="1400" dirty="0" smtClean="0"/>
              <a:t>un environnement de programmation dont les commandes se présentent sous forme de « boîtes » </a:t>
            </a:r>
            <a:endParaRPr lang="en-US" sz="1400" dirty="0"/>
          </a:p>
        </p:txBody>
      </p:sp>
      <p:sp>
        <p:nvSpPr>
          <p:cNvPr id="73" name="Rectangle à coins arrondis 72"/>
          <p:cNvSpPr/>
          <p:nvPr/>
        </p:nvSpPr>
        <p:spPr>
          <a:xfrm>
            <a:off x="3059832" y="3008103"/>
            <a:ext cx="172819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4" name="Rectangle à coins arrondis 73"/>
          <p:cNvSpPr/>
          <p:nvPr/>
        </p:nvSpPr>
        <p:spPr>
          <a:xfrm>
            <a:off x="2195736" y="4036304"/>
            <a:ext cx="187220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5" name="Rectangle à coins arrondis 74"/>
          <p:cNvSpPr/>
          <p:nvPr/>
        </p:nvSpPr>
        <p:spPr>
          <a:xfrm>
            <a:off x="3120689" y="5195747"/>
            <a:ext cx="57606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2348880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dirty="0" smtClean="0"/>
              <a:t>Les boîtes se différencient par le bord droit: </a:t>
            </a:r>
            <a:endParaRPr lang="en-US" sz="1400" dirty="0"/>
          </a:p>
        </p:txBody>
      </p:sp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l="16315" t="11149" r="19567" b="60926"/>
          <a:stretch>
            <a:fillRect/>
          </a:stretch>
        </p:blipFill>
        <p:spPr bwMode="auto">
          <a:xfrm>
            <a:off x="1619672" y="3789040"/>
            <a:ext cx="32403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296342" y="3933056"/>
            <a:ext cx="2581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/>
              <a:t>Boîte du type MESSAGE: </a:t>
            </a:r>
          </a:p>
          <a:p>
            <a:pPr algn="ctr"/>
            <a:r>
              <a:rPr lang="fr-CH" sz="1600" dirty="0" smtClean="0"/>
              <a:t>le bord droit est creusé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297054" y="3068960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/>
              <a:t>Boîte du type OBJET:</a:t>
            </a:r>
          </a:p>
          <a:p>
            <a:pPr algn="ctr"/>
            <a:r>
              <a:rPr lang="fr-CH" sz="1600" dirty="0" smtClean="0"/>
              <a:t>le bord est en angle droit</a:t>
            </a:r>
            <a:endParaRPr lang="en-US" sz="1600" dirty="0"/>
          </a:p>
        </p:txBody>
      </p:sp>
      <p:sp>
        <p:nvSpPr>
          <p:cNvPr id="25" name="Down Arrow 24"/>
          <p:cNvSpPr/>
          <p:nvPr/>
        </p:nvSpPr>
        <p:spPr>
          <a:xfrm rot="3871230">
            <a:off x="4773885" y="4037265"/>
            <a:ext cx="253105" cy="28796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 t="72264" r="74517" b="5501"/>
          <a:stretch>
            <a:fillRect/>
          </a:stretch>
        </p:blipFill>
        <p:spPr bwMode="auto">
          <a:xfrm>
            <a:off x="3419872" y="4869160"/>
            <a:ext cx="1512168" cy="58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 l="16315" t="66998" r="19567" b="7616"/>
          <a:stretch>
            <a:fillRect/>
          </a:stretch>
        </p:blipFill>
        <p:spPr bwMode="auto">
          <a:xfrm>
            <a:off x="1619672" y="2996952"/>
            <a:ext cx="32403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wn Arrow 24"/>
          <p:cNvSpPr/>
          <p:nvPr/>
        </p:nvSpPr>
        <p:spPr>
          <a:xfrm rot="3871230">
            <a:off x="4701877" y="2957143"/>
            <a:ext cx="253105" cy="28796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24"/>
          <p:cNvSpPr/>
          <p:nvPr/>
        </p:nvSpPr>
        <p:spPr>
          <a:xfrm rot="3871230">
            <a:off x="4773885" y="4829352"/>
            <a:ext cx="253105" cy="28796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20"/>
          <p:cNvSpPr txBox="1"/>
          <p:nvPr/>
        </p:nvSpPr>
        <p:spPr>
          <a:xfrm>
            <a:off x="5420994" y="4797152"/>
            <a:ext cx="2467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dirty="0" smtClean="0"/>
              <a:t>Boîte du type NOMBRE: </a:t>
            </a:r>
          </a:p>
          <a:p>
            <a:pPr algn="ctr"/>
            <a:r>
              <a:rPr lang="fr-CH" sz="1600" dirty="0" smtClean="0"/>
              <a:t>le bord droit est coupé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907704" y="2708920"/>
            <a:ext cx="25122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dirty="0" smtClean="0">
                <a:solidFill>
                  <a:prstClr val="black"/>
                </a:solidFill>
              </a:rPr>
              <a:t>fonctionnalité  pour imprimer (ou afficher)</a:t>
            </a:r>
            <a:endParaRPr lang="fr-CH" sz="10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2333703" y="2897540"/>
            <a:ext cx="144016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75856" y="2936095"/>
            <a:ext cx="7377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dirty="0" smtClean="0">
                <a:solidFill>
                  <a:schemeClr val="bg2">
                    <a:lumMod val="25000"/>
                  </a:schemeClr>
                </a:solidFill>
              </a:rPr>
              <a:t>Argument</a:t>
            </a:r>
            <a:endParaRPr lang="fr-CH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2771800" y="3068960"/>
            <a:ext cx="288032" cy="216024"/>
            <a:chOff x="2771800" y="3068960"/>
            <a:chExt cx="288032" cy="216024"/>
          </a:xfrm>
        </p:grpSpPr>
        <p:cxnSp>
          <p:nvCxnSpPr>
            <p:cNvPr id="28" name="Connecteur droit 27"/>
            <p:cNvCxnSpPr/>
            <p:nvPr/>
          </p:nvCxnSpPr>
          <p:spPr>
            <a:xfrm flipV="1">
              <a:off x="2771800" y="30689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2771800" y="30689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35"/>
          <p:cNvGrpSpPr/>
          <p:nvPr/>
        </p:nvGrpSpPr>
        <p:grpSpPr>
          <a:xfrm flipH="1">
            <a:off x="4211960" y="3068960"/>
            <a:ext cx="288032" cy="216024"/>
            <a:chOff x="2924200" y="3221360"/>
            <a:chExt cx="288032" cy="216024"/>
          </a:xfrm>
        </p:grpSpPr>
        <p:cxnSp>
          <p:nvCxnSpPr>
            <p:cNvPr id="34" name="Connecteur droit 33"/>
            <p:cNvCxnSpPr/>
            <p:nvPr/>
          </p:nvCxnSpPr>
          <p:spPr>
            <a:xfrm flipV="1">
              <a:off x="2924200" y="32213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2924200" y="32213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1835696" y="3933056"/>
            <a:ext cx="288032" cy="216024"/>
            <a:chOff x="2771800" y="3068960"/>
            <a:chExt cx="288032" cy="216024"/>
          </a:xfrm>
        </p:grpSpPr>
        <p:cxnSp>
          <p:nvCxnSpPr>
            <p:cNvPr id="27" name="Connecteur droit 26"/>
            <p:cNvCxnSpPr/>
            <p:nvPr/>
          </p:nvCxnSpPr>
          <p:spPr>
            <a:xfrm flipV="1">
              <a:off x="2771800" y="30689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2771800" y="30689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35"/>
          <p:cNvGrpSpPr/>
          <p:nvPr/>
        </p:nvGrpSpPr>
        <p:grpSpPr>
          <a:xfrm flipH="1">
            <a:off x="4283968" y="3933056"/>
            <a:ext cx="288032" cy="216024"/>
            <a:chOff x="2924200" y="3221360"/>
            <a:chExt cx="288032" cy="216024"/>
          </a:xfrm>
        </p:grpSpPr>
        <p:cxnSp>
          <p:nvCxnSpPr>
            <p:cNvPr id="31" name="Connecteur droit 30"/>
            <p:cNvCxnSpPr/>
            <p:nvPr/>
          </p:nvCxnSpPr>
          <p:spPr>
            <a:xfrm flipV="1">
              <a:off x="2924200" y="32213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2924200" y="32213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2843808" y="3717032"/>
            <a:ext cx="7232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b="1" dirty="0" smtClean="0">
                <a:solidFill>
                  <a:schemeClr val="bg2">
                    <a:lumMod val="25000"/>
                  </a:schemeClr>
                </a:solidFill>
              </a:rPr>
              <a:t>Message</a:t>
            </a:r>
            <a:endParaRPr lang="fr-CH" sz="1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83768" y="4725144"/>
            <a:ext cx="21451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dirty="0" smtClean="0">
                <a:solidFill>
                  <a:schemeClr val="bg2">
                    <a:lumMod val="25000"/>
                  </a:schemeClr>
                </a:solidFill>
              </a:rPr>
              <a:t>Ne peut contenir que des nombres</a:t>
            </a:r>
            <a:endParaRPr lang="fr-CH" sz="1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234888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boîtes OBJET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 l="16315" t="66998" r="19567" b="7616"/>
          <a:stretch>
            <a:fillRect/>
          </a:stretch>
        </p:blipFill>
        <p:spPr bwMode="auto">
          <a:xfrm>
            <a:off x="3131840" y="3645024"/>
            <a:ext cx="32403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384356" y="3212976"/>
            <a:ext cx="310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dirty="0" smtClean="0">
                <a:solidFill>
                  <a:prstClr val="black"/>
                </a:solidFill>
              </a:rPr>
              <a:t>fonctionnalité  </a:t>
            </a:r>
            <a:r>
              <a:rPr lang="fr-CH" sz="1400" b="1" dirty="0" smtClean="0">
                <a:solidFill>
                  <a:prstClr val="black"/>
                </a:solidFill>
              </a:rPr>
              <a:t>imprimer (</a:t>
            </a:r>
            <a:r>
              <a:rPr lang="fr-CH" sz="1400" dirty="0" smtClean="0">
                <a:solidFill>
                  <a:prstClr val="black"/>
                </a:solidFill>
              </a:rPr>
              <a:t>ou afficher)</a:t>
            </a:r>
            <a:endParaRPr lang="fr-CH" sz="1400" dirty="0"/>
          </a:p>
        </p:txBody>
      </p:sp>
      <p:cxnSp>
        <p:nvCxnSpPr>
          <p:cNvPr id="19" name="Connecteur droit avec flèche 18"/>
          <p:cNvCxnSpPr>
            <a:stCxn id="17" idx="2"/>
          </p:cNvCxnSpPr>
          <p:nvPr/>
        </p:nvCxnSpPr>
        <p:spPr>
          <a:xfrm flipH="1">
            <a:off x="3923928" y="3520753"/>
            <a:ext cx="14668" cy="4123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88024" y="3584167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b="1" dirty="0" smtClean="0">
                <a:solidFill>
                  <a:prstClr val="black"/>
                </a:solidFill>
              </a:rPr>
              <a:t>argument</a:t>
            </a:r>
            <a:endParaRPr lang="fr-CH" sz="1000" b="1" dirty="0"/>
          </a:p>
        </p:txBody>
      </p:sp>
      <p:grpSp>
        <p:nvGrpSpPr>
          <p:cNvPr id="38" name="Groupe 37"/>
          <p:cNvGrpSpPr/>
          <p:nvPr/>
        </p:nvGrpSpPr>
        <p:grpSpPr>
          <a:xfrm>
            <a:off x="4283968" y="3717032"/>
            <a:ext cx="288032" cy="216024"/>
            <a:chOff x="2771800" y="3068960"/>
            <a:chExt cx="288032" cy="216024"/>
          </a:xfrm>
        </p:grpSpPr>
        <p:cxnSp>
          <p:nvCxnSpPr>
            <p:cNvPr id="28" name="Connecteur droit 27"/>
            <p:cNvCxnSpPr/>
            <p:nvPr/>
          </p:nvCxnSpPr>
          <p:spPr>
            <a:xfrm flipV="1">
              <a:off x="2771800" y="30689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2771800" y="30689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/>
          <p:cNvGrpSpPr/>
          <p:nvPr/>
        </p:nvGrpSpPr>
        <p:grpSpPr>
          <a:xfrm flipH="1">
            <a:off x="5724128" y="3717032"/>
            <a:ext cx="288032" cy="216024"/>
            <a:chOff x="2924200" y="3221360"/>
            <a:chExt cx="288032" cy="216024"/>
          </a:xfrm>
        </p:grpSpPr>
        <p:cxnSp>
          <p:nvCxnSpPr>
            <p:cNvPr id="34" name="Connecteur droit 33"/>
            <p:cNvCxnSpPr/>
            <p:nvPr/>
          </p:nvCxnSpPr>
          <p:spPr>
            <a:xfrm flipV="1">
              <a:off x="2924200" y="3221360"/>
              <a:ext cx="0" cy="216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2924200" y="322136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2866110" y="4880311"/>
            <a:ext cx="1501017" cy="720080"/>
            <a:chOff x="6084168" y="1844824"/>
            <a:chExt cx="1501017" cy="720080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73309" t="66998" r="19567" b="7616"/>
            <a:stretch>
              <a:fillRect/>
            </a:stretch>
          </p:blipFill>
          <p:spPr bwMode="auto">
            <a:xfrm>
              <a:off x="7225145" y="184482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16315" t="66998" r="60887" b="7616"/>
            <a:stretch>
              <a:fillRect/>
            </a:stretch>
          </p:blipFill>
          <p:spPr bwMode="auto">
            <a:xfrm>
              <a:off x="6084168" y="1844824"/>
              <a:ext cx="1152128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1619672" y="2348880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dirty="0" smtClean="0"/>
              <a:t>L’on doit relier les boîtes en fonction des besoins de la programmation. </a:t>
            </a:r>
            <a:endParaRPr lang="en-US" sz="1400" dirty="0"/>
          </a:p>
        </p:txBody>
      </p:sp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l="16315" t="11149" r="19567" b="58388"/>
          <a:stretch>
            <a:fillRect/>
          </a:stretch>
        </p:blipFill>
        <p:spPr bwMode="auto">
          <a:xfrm>
            <a:off x="2843808" y="3284984"/>
            <a:ext cx="32403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/>
        </p:nvCxnSpPr>
        <p:spPr>
          <a:xfrm>
            <a:off x="3203848" y="3933056"/>
            <a:ext cx="0" cy="10801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3"/>
          <p:cNvSpPr/>
          <p:nvPr/>
        </p:nvSpPr>
        <p:spPr>
          <a:xfrm>
            <a:off x="2987824" y="4797152"/>
            <a:ext cx="360040" cy="360040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4"/>
          <p:cNvSpPr txBox="1"/>
          <p:nvPr/>
        </p:nvSpPr>
        <p:spPr>
          <a:xfrm>
            <a:off x="1797141" y="4437112"/>
            <a:ext cx="85151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chemeClr val="accent2"/>
                </a:solidFill>
              </a:rPr>
              <a:t>INLET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Oval 15"/>
          <p:cNvSpPr/>
          <p:nvPr/>
        </p:nvSpPr>
        <p:spPr>
          <a:xfrm>
            <a:off x="2987824" y="3717032"/>
            <a:ext cx="360040" cy="360040"/>
          </a:xfrm>
          <a:prstGeom prst="ellipse">
            <a:avLst/>
          </a:prstGeom>
          <a:noFill/>
          <a:ln w="762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6"/>
          <p:cNvSpPr txBox="1"/>
          <p:nvPr/>
        </p:nvSpPr>
        <p:spPr>
          <a:xfrm>
            <a:off x="2123728" y="2924944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chemeClr val="bg2">
                    <a:lumMod val="25000"/>
                  </a:schemeClr>
                </a:solidFill>
              </a:rPr>
              <a:t>OUTLET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Line Callout 1 17"/>
          <p:cNvSpPr/>
          <p:nvPr/>
        </p:nvSpPr>
        <p:spPr>
          <a:xfrm>
            <a:off x="2051720" y="2924944"/>
            <a:ext cx="1296144" cy="360040"/>
          </a:xfrm>
          <a:prstGeom prst="borderCallout1">
            <a:avLst>
              <a:gd name="adj1" fmla="val 129574"/>
              <a:gd name="adj2" fmla="val 28865"/>
              <a:gd name="adj3" fmla="val 254494"/>
              <a:gd name="adj4" fmla="val 70214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1 19"/>
          <p:cNvSpPr/>
          <p:nvPr/>
        </p:nvSpPr>
        <p:spPr>
          <a:xfrm>
            <a:off x="1763688" y="4437112"/>
            <a:ext cx="936104" cy="360040"/>
          </a:xfrm>
          <a:prstGeom prst="borderCallout1">
            <a:avLst>
              <a:gd name="adj1" fmla="val 122344"/>
              <a:gd name="adj2" fmla="val 56871"/>
              <a:gd name="adj3" fmla="val 144858"/>
              <a:gd name="adj4" fmla="val 121119"/>
            </a:avLst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84168" y="4221088"/>
            <a:ext cx="1512168" cy="360040"/>
          </a:xfrm>
          <a:prstGeom prst="wedgeRectCallout">
            <a:avLst>
              <a:gd name="adj1" fmla="val -237638"/>
              <a:gd name="adj2" fmla="val -30416"/>
            </a:avLst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/>
          <p:cNvSpPr txBox="1"/>
          <p:nvPr/>
        </p:nvSpPr>
        <p:spPr>
          <a:xfrm>
            <a:off x="6156176" y="422108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chemeClr val="accent4">
                    <a:lumMod val="50000"/>
                  </a:schemeClr>
                </a:solidFill>
              </a:rPr>
              <a:t>connecteur</a:t>
            </a:r>
            <a:endParaRPr lang="fr-CH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8184" y="3140968"/>
            <a:ext cx="2016224" cy="504056"/>
          </a:xfrm>
          <a:prstGeom prst="wedgeRectCallout">
            <a:avLst>
              <a:gd name="adj1" fmla="val -65520"/>
              <a:gd name="adj2" fmla="val 31528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21297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Le message</a:t>
            </a:r>
            <a:endParaRPr lang="fr-CH" dirty="0"/>
          </a:p>
        </p:txBody>
      </p:sp>
      <p:sp>
        <p:nvSpPr>
          <p:cNvPr id="24" name="Rectangle 23"/>
          <p:cNvSpPr/>
          <p:nvPr/>
        </p:nvSpPr>
        <p:spPr>
          <a:xfrm>
            <a:off x="5076056" y="4869160"/>
            <a:ext cx="2736304" cy="504056"/>
          </a:xfrm>
          <a:prstGeom prst="wedgeRectCallout">
            <a:avLst>
              <a:gd name="adj1" fmla="val -81006"/>
              <a:gd name="adj2" fmla="val 18254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ZoneTexte 24"/>
          <p:cNvSpPr txBox="1"/>
          <p:nvPr/>
        </p:nvSpPr>
        <p:spPr>
          <a:xfrm>
            <a:off x="5148064" y="4941168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Cela affiche le message</a:t>
            </a:r>
            <a:endParaRPr lang="fr-CH" dirty="0"/>
          </a:p>
        </p:txBody>
      </p:sp>
      <p:sp>
        <p:nvSpPr>
          <p:cNvPr id="29" name="TextBox 7"/>
          <p:cNvSpPr txBox="1"/>
          <p:nvPr/>
        </p:nvSpPr>
        <p:spPr>
          <a:xfrm>
            <a:off x="2195736" y="5733256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La boîte « messages » envoie une commande à un objet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979712" y="523131"/>
            <a:ext cx="4457575" cy="1609725"/>
            <a:chOff x="1979712" y="523131"/>
            <a:chExt cx="4457575" cy="1609725"/>
          </a:xfrm>
        </p:grpSpPr>
        <p:sp>
          <p:nvSpPr>
            <p:cNvPr id="7" name="TextBox 6"/>
            <p:cNvSpPr txBox="1"/>
            <p:nvPr/>
          </p:nvSpPr>
          <p:spPr>
            <a:xfrm>
              <a:off x="3774379" y="1268760"/>
              <a:ext cx="26629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4000" b="1" dirty="0" err="1" smtClean="0">
                  <a:latin typeface="Gungsuh" pitchFamily="18" charset="-127"/>
                  <a:ea typeface="Gungsuh" pitchFamily="18" charset="-127"/>
                  <a:cs typeface="Miriam Fixed" pitchFamily="49" charset="-79"/>
                </a:rPr>
                <a:t>Puredata</a:t>
              </a:r>
              <a:endParaRPr lang="en-US" sz="4000" b="1" dirty="0">
                <a:latin typeface="Gungsuh" pitchFamily="18" charset="-127"/>
                <a:ea typeface="Gungsuh" pitchFamily="18" charset="-127"/>
                <a:cs typeface="Miriam Fixed" pitchFamily="49" charset="-79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523131"/>
              <a:ext cx="1504950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21"/>
          <p:cNvSpPr/>
          <p:nvPr/>
        </p:nvSpPr>
        <p:spPr>
          <a:xfrm>
            <a:off x="1115616" y="206084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dirty="0" smtClean="0"/>
              <a:t>Ceci est un algorithme  </a:t>
            </a:r>
            <a:r>
              <a:rPr lang="fr-CH" dirty="0" err="1" smtClean="0"/>
              <a:t>Puredata</a:t>
            </a:r>
            <a:r>
              <a:rPr lang="fr-CH" dirty="0" smtClean="0"/>
              <a:t>, on l’</a:t>
            </a:r>
            <a:r>
              <a:rPr lang="fr-CH" dirty="0" err="1" smtClean="0"/>
              <a:t>appele</a:t>
            </a:r>
            <a:r>
              <a:rPr lang="fr-CH" dirty="0" smtClean="0"/>
              <a:t> un PATCH. </a:t>
            </a:r>
            <a:endParaRPr lang="en-US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403648" y="2636912"/>
            <a:ext cx="6552728" cy="32403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33823"/>
          <a:stretch>
            <a:fillRect/>
          </a:stretch>
        </p:blipFill>
        <p:spPr bwMode="auto">
          <a:xfrm>
            <a:off x="3059832" y="2708920"/>
            <a:ext cx="3240360" cy="301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983</TotalTime>
  <Words>733</Words>
  <Application>Microsoft Office PowerPoint</Application>
  <PresentationFormat>Affichage à l'écran (4:3)</PresentationFormat>
  <Paragraphs>119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Concourse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Geneva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MAristides</dc:creator>
  <cp:lastModifiedBy>marcos</cp:lastModifiedBy>
  <cp:revision>85</cp:revision>
  <dcterms:created xsi:type="dcterms:W3CDTF">2011-12-11T17:23:06Z</dcterms:created>
  <dcterms:modified xsi:type="dcterms:W3CDTF">2011-12-21T17:20:12Z</dcterms:modified>
</cp:coreProperties>
</file>