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9"/>
  </p:notesMasterIdLst>
  <p:handoutMasterIdLst>
    <p:handoutMasterId r:id="rId30"/>
  </p:handoutMasterIdLst>
  <p:sldIdLst>
    <p:sldId id="259" r:id="rId2"/>
    <p:sldId id="267" r:id="rId3"/>
    <p:sldId id="268" r:id="rId4"/>
    <p:sldId id="270" r:id="rId5"/>
    <p:sldId id="263" r:id="rId6"/>
    <p:sldId id="274" r:id="rId7"/>
    <p:sldId id="326" r:id="rId8"/>
    <p:sldId id="260" r:id="rId9"/>
    <p:sldId id="299" r:id="rId10"/>
    <p:sldId id="308" r:id="rId11"/>
    <p:sldId id="277" r:id="rId12"/>
    <p:sldId id="309" r:id="rId13"/>
    <p:sldId id="323" r:id="rId14"/>
    <p:sldId id="305" r:id="rId15"/>
    <p:sldId id="272" r:id="rId16"/>
    <p:sldId id="313" r:id="rId17"/>
    <p:sldId id="298" r:id="rId18"/>
    <p:sldId id="316" r:id="rId19"/>
    <p:sldId id="320" r:id="rId20"/>
    <p:sldId id="283" r:id="rId21"/>
    <p:sldId id="324" r:id="rId22"/>
    <p:sldId id="325" r:id="rId23"/>
    <p:sldId id="322" r:id="rId24"/>
    <p:sldId id="300" r:id="rId25"/>
    <p:sldId id="301" r:id="rId26"/>
    <p:sldId id="303" r:id="rId27"/>
    <p:sldId id="266"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4D4F0"/>
    <a:srgbClr val="8E8EDB"/>
    <a:srgbClr val="16165C"/>
    <a:srgbClr val="004C01"/>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2152" autoAdjust="0"/>
    <p:restoredTop sz="90929"/>
  </p:normalViewPr>
  <p:slideViewPr>
    <p:cSldViewPr>
      <p:cViewPr varScale="1">
        <p:scale>
          <a:sx n="92" d="100"/>
          <a:sy n="92" d="100"/>
        </p:scale>
        <p:origin x="-85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28"/>
    </p:cViewPr>
  </p:sorterViewPr>
  <p:notesViewPr>
    <p:cSldViewPr>
      <p:cViewPr varScale="1">
        <p:scale>
          <a:sx n="79" d="100"/>
          <a:sy n="79" d="100"/>
        </p:scale>
        <p:origin x="-177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3107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3107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3107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97EDE9-1B9A-F44D-8BDE-8EC3900439A1}" type="slidenum">
              <a:rPr lang="fr-F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fr-FR"/>
          </a:p>
        </p:txBody>
      </p:sp>
      <p:sp>
        <p:nvSpPr>
          <p:cNvPr id="1024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fr-FR"/>
          </a:p>
        </p:txBody>
      </p:sp>
      <p:sp>
        <p:nvSpPr>
          <p:cNvPr id="1024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4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fr-FR"/>
          </a:p>
        </p:txBody>
      </p:sp>
      <p:sp>
        <p:nvSpPr>
          <p:cNvPr id="1024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29832809-5E17-D44D-882B-729AE67025C1}"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fontAlgn="base">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fontAlgn="base">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fontAlgn="base">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A76A81-7CE9-9048-A7AE-1C5500A1B9D7}" type="slidenum">
              <a:rPr lang="fr-FR"/>
              <a:pPr/>
              <a:t>2</a:t>
            </a:fld>
            <a:endParaRPr lang="fr-F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8F580D2-10D5-2B4E-A371-CBB52661B061}" type="slidenum">
              <a:rPr lang="fr-FR"/>
              <a:pPr/>
              <a:t>12</a:t>
            </a:fld>
            <a:endParaRPr lang="fr-FR"/>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Caractéristiques:</a:t>
            </a:r>
          </a:p>
          <a:p>
            <a:pPr>
              <a:buFontTx/>
              <a:buChar char="-"/>
            </a:pPr>
            <a:r>
              <a:rPr lang="fr-FR" dirty="0" smtClean="0"/>
              <a:t>Par l’action concrète</a:t>
            </a:r>
            <a:r>
              <a:rPr lang="fr-FR" baseline="0" dirty="0" smtClean="0"/>
              <a:t> qui est suivie d’une réaction concrète</a:t>
            </a:r>
            <a:endParaRPr lang="fr-FR" dirty="0" smtClean="0"/>
          </a:p>
          <a:p>
            <a:pPr>
              <a:buFontTx/>
              <a:buChar char="-"/>
            </a:pPr>
            <a:r>
              <a:rPr lang="fr-FR" dirty="0" smtClean="0"/>
              <a:t>- en posant des hypothèses et</a:t>
            </a:r>
            <a:r>
              <a:rPr lang="fr-FR" baseline="0" dirty="0" smtClean="0"/>
              <a:t> en y les vérifiant immédiatement</a:t>
            </a:r>
          </a:p>
          <a:p>
            <a:pPr>
              <a:buFontTx/>
              <a:buChar char="-"/>
            </a:pPr>
            <a:endParaRPr lang="fr-FR" baseline="0" dirty="0" smtClean="0"/>
          </a:p>
          <a:p>
            <a:pPr>
              <a:buFontTx/>
              <a:buChar char="-"/>
            </a:pPr>
            <a:r>
              <a:rPr lang="fr-FR" baseline="0" dirty="0" smtClean="0"/>
              <a:t>Pédagogie de type approche par la découverte et la recherche (</a:t>
            </a:r>
            <a:r>
              <a:rPr lang="fr-FR" baseline="0" dirty="0" err="1" smtClean="0"/>
              <a:t>inquiry-based</a:t>
            </a:r>
            <a:r>
              <a:rPr lang="fr-FR" baseline="0" dirty="0" smtClean="0"/>
              <a:t> </a:t>
            </a:r>
            <a:r>
              <a:rPr lang="fr-FR" baseline="0" dirty="0" err="1" smtClean="0"/>
              <a:t>learning</a:t>
            </a:r>
            <a:r>
              <a:rPr lang="fr-FR" baseline="0" dirty="0" smtClean="0"/>
              <a:t>), la résolution de problèmes ouverts</a:t>
            </a:r>
            <a:endParaRPr lang="fr-FR" dirty="0"/>
          </a:p>
        </p:txBody>
      </p:sp>
      <p:sp>
        <p:nvSpPr>
          <p:cNvPr id="4" name="Espace réservé du numéro de diapositive 3"/>
          <p:cNvSpPr>
            <a:spLocks noGrp="1"/>
          </p:cNvSpPr>
          <p:nvPr>
            <p:ph type="sldNum" sz="quarter" idx="10"/>
          </p:nvPr>
        </p:nvSpPr>
        <p:spPr/>
        <p:txBody>
          <a:bodyPr/>
          <a:lstStyle/>
          <a:p>
            <a:fld id="{29832809-5E17-D44D-882B-729AE67025C1}"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E94654-3348-4347-8235-A0CFAD0DF840}" type="slidenum">
              <a:rPr lang="fr-FR"/>
              <a:pPr/>
              <a:t>14</a:t>
            </a:fld>
            <a:endParaRPr lang="fr-F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D79B30-67A3-684B-BE2E-F38E29FE54EB}" type="slidenum">
              <a:rPr lang="fr-FR"/>
              <a:pPr/>
              <a:t>15</a:t>
            </a:fld>
            <a:endParaRPr lang="fr-F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7BBB51E-556C-1240-8C98-A3971BA30E80}" type="slidenum">
              <a:rPr lang="fr-FR"/>
              <a:pPr/>
              <a:t>16</a:t>
            </a:fld>
            <a:endParaRPr lang="fr-FR"/>
          </a:p>
        </p:txBody>
      </p:sp>
      <p:sp>
        <p:nvSpPr>
          <p:cNvPr id="109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C4B7DE1-7D90-F84A-95CE-D70B2187C2F7}" type="slidenum">
              <a:rPr lang="fr-FR"/>
              <a:pPr/>
              <a:t>17</a:t>
            </a:fld>
            <a:endParaRPr lang="fr-F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BEB116-8344-F641-A2F2-7A0618645CA1}" type="slidenum">
              <a:rPr lang="fr-FR"/>
              <a:pPr/>
              <a:t>18</a:t>
            </a:fld>
            <a:endParaRPr lang="fr-FR"/>
          </a:p>
        </p:txBody>
      </p:sp>
      <p:sp>
        <p:nvSpPr>
          <p:cNvPr id="12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9062216-4D78-8942-ACDB-7C6F96B68DDE}" type="slidenum">
              <a:rPr lang="fr-FR"/>
              <a:pPr/>
              <a:t>19</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5FAEB74-D3BE-6741-A40A-13CE9B5188A3}" type="slidenum">
              <a:rPr lang="fr-FR"/>
              <a:pPr/>
              <a:t>20</a:t>
            </a:fld>
            <a:endParaRPr lang="fr-FR"/>
          </a:p>
        </p:txBody>
      </p:sp>
      <p:sp>
        <p:nvSpPr>
          <p:cNvPr id="51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Jeux vidéos de toute sorte</a:t>
            </a:r>
            <a:r>
              <a:rPr lang="fr-FR" baseline="0" dirty="0" smtClean="0"/>
              <a:t>, au moins une fois par semaine</a:t>
            </a:r>
          </a:p>
          <a:p>
            <a:r>
              <a:rPr lang="fr-FR" baseline="0" dirty="0" smtClean="0"/>
              <a:t>Jeux non informatisés :</a:t>
            </a:r>
            <a:endParaRPr lang="fr-FR" dirty="0"/>
          </a:p>
        </p:txBody>
      </p:sp>
      <p:sp>
        <p:nvSpPr>
          <p:cNvPr id="4" name="Espace réservé du numéro de diapositive 3"/>
          <p:cNvSpPr>
            <a:spLocks noGrp="1"/>
          </p:cNvSpPr>
          <p:nvPr>
            <p:ph type="sldNum" sz="quarter" idx="10"/>
          </p:nvPr>
        </p:nvSpPr>
        <p:spPr/>
        <p:txBody>
          <a:bodyPr/>
          <a:lstStyle/>
          <a:p>
            <a:fld id="{29832809-5E17-D44D-882B-729AE67025C1}"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E75E05B-63A7-1C4E-B395-DCFB1C203F06}" type="slidenum">
              <a:rPr lang="fr-FR"/>
              <a:pPr/>
              <a:t>3</a:t>
            </a:fld>
            <a:endParaRPr lang="fr-F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E94654-3348-4347-8235-A0CFAD0DF840}" type="slidenum">
              <a:rPr lang="fr-FR"/>
              <a:pPr/>
              <a:t>22</a:t>
            </a:fld>
            <a:endParaRPr lang="fr-F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Simulation, 2 </a:t>
            </a:r>
            <a:r>
              <a:rPr lang="fr-FR" dirty="0" err="1" smtClean="0"/>
              <a:t>features</a:t>
            </a:r>
            <a:r>
              <a:rPr lang="fr-FR" dirty="0" smtClean="0"/>
              <a:t>:</a:t>
            </a:r>
          </a:p>
          <a:p>
            <a:pPr>
              <a:buFontTx/>
              <a:buChar char="-"/>
            </a:pPr>
            <a:r>
              <a:rPr lang="fr-FR" dirty="0" err="1" smtClean="0"/>
              <a:t>Numerical</a:t>
            </a:r>
            <a:r>
              <a:rPr lang="fr-FR" dirty="0" smtClean="0"/>
              <a:t> model of a</a:t>
            </a:r>
            <a:r>
              <a:rPr lang="fr-FR" baseline="0" dirty="0" smtClean="0"/>
              <a:t> real or </a:t>
            </a:r>
            <a:r>
              <a:rPr lang="fr-FR" baseline="0" dirty="0" err="1" smtClean="0"/>
              <a:t>theoretical</a:t>
            </a:r>
            <a:r>
              <a:rPr lang="fr-FR" baseline="0" dirty="0" smtClean="0"/>
              <a:t> system</a:t>
            </a:r>
          </a:p>
          <a:p>
            <a:pPr>
              <a:buFontTx/>
              <a:buChar char="-"/>
            </a:pPr>
            <a:r>
              <a:rPr lang="fr-FR" baseline="0" dirty="0" smtClean="0"/>
              <a:t>- </a:t>
            </a:r>
            <a:r>
              <a:rPr lang="fr-FR" baseline="0" dirty="0" err="1" smtClean="0"/>
              <a:t>experimentation</a:t>
            </a:r>
            <a:r>
              <a:rPr lang="fr-FR" baseline="0" dirty="0" smtClean="0"/>
              <a:t> </a:t>
            </a:r>
            <a:r>
              <a:rPr lang="fr-FR" baseline="0" dirty="0" err="1" smtClean="0"/>
              <a:t>can</a:t>
            </a:r>
            <a:r>
              <a:rPr lang="fr-FR" baseline="0" dirty="0" smtClean="0"/>
              <a:t> </a:t>
            </a:r>
            <a:r>
              <a:rPr lang="fr-FR" baseline="0" dirty="0" err="1" smtClean="0"/>
              <a:t>take</a:t>
            </a:r>
            <a:r>
              <a:rPr lang="fr-FR" baseline="0" dirty="0" smtClean="0"/>
              <a:t> place, i.e. </a:t>
            </a:r>
            <a:r>
              <a:rPr lang="fr-FR" baseline="0" dirty="0" err="1" smtClean="0"/>
              <a:t>changing</a:t>
            </a:r>
            <a:r>
              <a:rPr lang="fr-FR" baseline="0" dirty="0" smtClean="0"/>
              <a:t> the input modifies the output</a:t>
            </a:r>
            <a:endParaRPr lang="fr-FR" dirty="0"/>
          </a:p>
        </p:txBody>
      </p:sp>
      <p:sp>
        <p:nvSpPr>
          <p:cNvPr id="4" name="Espace réservé du numéro de diapositive 3"/>
          <p:cNvSpPr>
            <a:spLocks noGrp="1"/>
          </p:cNvSpPr>
          <p:nvPr>
            <p:ph type="sldNum" sz="quarter" idx="10"/>
          </p:nvPr>
        </p:nvSpPr>
        <p:spPr/>
        <p:txBody>
          <a:bodyPr/>
          <a:lstStyle/>
          <a:p>
            <a:fld id="{29832809-5E17-D44D-882B-729AE67025C1}"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59359E9-3E81-C54B-91D6-03771EF52678}" type="slidenum">
              <a:rPr lang="fr-FR"/>
              <a:pPr/>
              <a:t>24</a:t>
            </a:fld>
            <a:endParaRPr lang="fr-F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fr-FR">
                <a:latin typeface="Verdana" charset="0"/>
              </a:rPr>
              <a:t>Exemple les plus connus : Cabri-géomètre</a:t>
            </a:r>
          </a:p>
          <a:p>
            <a:r>
              <a:rPr lang="fr-FR">
                <a:latin typeface="Verdana" charset="0"/>
              </a:rPr>
              <a:t>MicroMondes Pro, une version du langage Logo aux caractéristiques insurpassées, permet aux étudiants de créer des projets dynamiques et interactifs pour l’école et pour le Web. Les étudiants deviennent ainsi des créateurs sur l’Internet au lieu d’être de simples utilisateurs. Ils peuvent créer des projets interactifs en format HTML pour diffusion sur l’Internet ainsi que des hyperliens vers le Web.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905BC0-1D60-1746-A7D7-A91AE1439E9F}" type="slidenum">
              <a:rPr lang="fr-FR"/>
              <a:pPr/>
              <a:t>25</a:t>
            </a:fld>
            <a:endParaRPr lang="fr-F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fr-FR">
                <a:latin typeface="Verdana" charset="0"/>
              </a:rPr>
              <a:t>Exemple les plus connus : Cabri-géomètre</a:t>
            </a:r>
          </a:p>
          <a:p>
            <a:r>
              <a:rPr lang="fr-FR">
                <a:latin typeface="Verdana" charset="0"/>
              </a:rPr>
              <a:t>MicroMondes Pro, une version du langage Logo aux caractéristiques insurpassées, permet aux étudiants de créer des projets dynamiques et interactifs pour l’école et pour le Web. Les étudiants deviennent ainsi des créateurs sur l’Internet au lieu d’être de simples utilisateurs. Ils peuvent créer des projets interactifs en format HTML pour diffusion sur l’Internet ainsi que des hyperliens vers le Web.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268125-4CDA-CF46-B260-AF7EA4802C2D}" type="slidenum">
              <a:rPr lang="fr-FR"/>
              <a:pPr/>
              <a:t>26</a:t>
            </a:fld>
            <a:endParaRPr lang="fr-F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fr-FR">
                <a:latin typeface="Verdana" charset="0"/>
              </a:rPr>
              <a:t>Exemple les plus connus : Cabri-géomètre</a:t>
            </a:r>
          </a:p>
          <a:p>
            <a:r>
              <a:rPr lang="fr-FR">
                <a:latin typeface="Verdana" charset="0"/>
              </a:rPr>
              <a:t>MicroMondes Pro, une version du langage Logo aux caractéristiques insurpassées, permet aux étudiants de créer des projets dynamiques et interactifs pour l’école et pour le Web. Les étudiants deviennent ainsi des créateurs sur l’Internet au lieu d’être de simples utilisateurs. Ils peuvent créer des projets interactifs en format HTML pour diffusion sur l’Internet ainsi que des hyperliens vers le Web.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7113616-344A-D84B-972A-8F918F204FE0}" type="slidenum">
              <a:rPr lang="fr-FR"/>
              <a:pPr/>
              <a:t>27</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fr-FR">
                <a:latin typeface="Verdana" charset="0"/>
              </a:rPr>
              <a:t>Exemple les plus connus : Cabri-géomètre</a:t>
            </a:r>
          </a:p>
          <a:p>
            <a:r>
              <a:rPr lang="fr-FR">
                <a:latin typeface="Verdana" charset="0"/>
              </a:rPr>
              <a:t>MicroMondes Pro, une version du langage Logo aux caractéristiques insurpassées, permet aux étudiants de créer des projets dynamiques et interactifs pour l’école et pour le Web. Les étudiants deviennent ainsi des créateurs sur l’Internet au lieu d’être de simples utilisateurs. Ils peuvent créer des projets interactifs en format HTML pour diffusion sur l’Internet ainsi que des hyperliens vers le Web.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C778AD3-F90E-8142-9FB5-A83ECAE8188C}" type="slidenum">
              <a:rPr lang="fr-FR"/>
              <a:pPr/>
              <a:t>4</a:t>
            </a:fld>
            <a:endParaRPr lang="fr-FR"/>
          </a:p>
        </p:txBody>
      </p:sp>
      <p:sp>
        <p:nvSpPr>
          <p:cNvPr id="28674"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555B08A-E659-DE49-AE4B-6D78059CA4E8}" type="slidenum">
              <a:rPr lang="fr-FR"/>
              <a:pPr/>
              <a:t>5</a:t>
            </a:fld>
            <a:endParaRPr lang="fr-F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228600" indent="-228600"/>
            <a:r>
              <a:rPr lang="fr-FR">
                <a:latin typeface="Times-Roman" charset="0"/>
              </a:rPr>
              <a:t> </a:t>
            </a:r>
            <a:r>
              <a:rPr lang="fr-FR"/>
              <a:t>Faire évoluer une structure de connaissances nécessite de provoquer des conflits cognitifs = remise en cause des modèles qui semblent marcher.</a:t>
            </a:r>
          </a:p>
          <a:p>
            <a:pPr marL="228600" indent="-228600"/>
            <a:r>
              <a:rPr lang="fr-FR"/>
              <a:t>La seule façon de faire évoluer ce type de représentation c ’est de faire mettre en défaut le vieux modèle et construire par l ’apprenant lui-même le nouveau modèle.</a:t>
            </a:r>
          </a:p>
          <a:p>
            <a:pPr marL="228600" indent="-228600"/>
            <a:r>
              <a:rPr lang="fr-FR"/>
              <a:t>Vs. Instructiviste : il faut donner à l’apprenant tous les éléemnts ainsi que le chemin à suivre.</a:t>
            </a:r>
          </a:p>
          <a:p>
            <a:pPr marL="228600" indent="-228600"/>
            <a:endParaRPr lang="fr-FR"/>
          </a:p>
          <a:p>
            <a:pPr marL="228600" indent="-228600"/>
            <a:r>
              <a:rPr lang="fr-FR"/>
              <a:t>Ex classique de la balance : instructivistes donnent la loi et demandent de l’appliquer, constructivistes mettent en place une situation où l’élève doit trouver lui-même la loi.</a:t>
            </a:r>
          </a:p>
          <a:p>
            <a:pPr marL="228600" indent="-228600"/>
            <a:r>
              <a:rPr lang="fr-FR"/>
              <a:t>Principes de base les plus connus du constructivisme :</a:t>
            </a:r>
          </a:p>
          <a:p>
            <a:pPr marL="228600" indent="-228600">
              <a:buFont typeface="Times" charset="0"/>
              <a:buAutoNum type="arabicPeriod"/>
            </a:pPr>
            <a:r>
              <a:rPr lang="fr-FR"/>
              <a:t>Connaissances construises par l’interaction avec l’environnement et non par transmission langagière</a:t>
            </a:r>
          </a:p>
          <a:p>
            <a:pPr marL="228600" indent="-228600">
              <a:buFont typeface="Times" charset="0"/>
              <a:buAutoNum type="arabicPeriod"/>
            </a:pPr>
            <a:r>
              <a:rPr lang="fr-FR"/>
              <a:t>Le développement cognitif est un processus autonome, universel et consiste en stades de stades de développement de shèmes logiques indépendants du langage</a:t>
            </a:r>
          </a:p>
          <a:p>
            <a:pPr marL="228600" indent="-228600">
              <a:buFont typeface="Times" charset="0"/>
              <a:buAutoNum type="arabicPeriod"/>
            </a:pPr>
            <a:r>
              <a:rPr lang="fr-FR"/>
              <a:t>L’assimilation n’est possible que si la structure de pensée est prête</a:t>
            </a:r>
          </a:p>
          <a:p>
            <a:pPr marL="228600" indent="-228600">
              <a:buFont typeface="Times" charset="0"/>
              <a:buAutoNum type="arabicPeriod"/>
            </a:pPr>
            <a:r>
              <a:rPr lang="fr-FR"/>
              <a:t>Le raisonnement logique est indépendant </a:t>
            </a:r>
            <a:endParaRPr lang="fr-FR">
              <a:latin typeface="Times-Roman" charset="0"/>
            </a:endParaRPr>
          </a:p>
          <a:p>
            <a:pPr marL="228600" indent="-228600">
              <a:buFont typeface="Times" charset="0"/>
              <a:buAutoNum type="arabicPeriod"/>
            </a:pPr>
            <a:endParaRPr lang="fr-FR">
              <a:latin typeface="ArialMT"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8CB94F-88C9-4444-B742-211562EF77CE}" type="slidenum">
              <a:rPr lang="fr-FR"/>
              <a:pPr/>
              <a:t>6</a:t>
            </a:fld>
            <a:endParaRPr lang="fr-F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86BA3CE-F6E5-9440-91A0-5198B3485BA2}" type="slidenum">
              <a:rPr lang="fr-FR"/>
              <a:pPr/>
              <a:t>8</a:t>
            </a:fld>
            <a:endParaRPr lang="fr-F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fr-FR"/>
              <a:t>Dans le constructivisme, la connaissance est une construction à partir d’actions et de retour sur ces actions. Dans le constructionisme, l’accent est mis sur la construction d’un artefact personnellement signifiant et les manipulations concrètes : ce qui est construit à l’extérieur pourra être internaliser et les représentations internes pourront être externalisées (Papert).</a:t>
            </a:r>
          </a:p>
          <a:p>
            <a:r>
              <a:rPr lang="fr-FR"/>
              <a:t>L’écran et l’objet construit, visualisable, constitue une sorte de « prothèse cognitive » : les hypothèses et manipulation ont un effet direct sur la visualisation de l’artefact, qui agit alors comme un support aux activités métacognitives.</a:t>
            </a:r>
          </a:p>
          <a:p>
            <a:r>
              <a:rPr lang="fr-FR"/>
              <a:t>Objectif de logo : faire acquérir des opérations logico-mathématiques abstraites et transversales. </a:t>
            </a:r>
          </a:p>
          <a:p>
            <a:r>
              <a:rPr lang="fr-FR"/>
              <a:t>3 caractéristiques de Logo :</a:t>
            </a:r>
          </a:p>
          <a:p>
            <a:pPr>
              <a:buFontTx/>
              <a:buChar char="-"/>
            </a:pPr>
            <a:r>
              <a:rPr lang="fr-FR"/>
              <a:t>capacité de modifier le comportement du programme en entrant des conmmandes simples et combinables entre elles ; ces commandes jouent le rôle des schèmes piagétiens ;</a:t>
            </a:r>
          </a:p>
          <a:p>
            <a:pPr>
              <a:buFontTx/>
              <a:buChar char="-"/>
            </a:pPr>
            <a:r>
              <a:rPr lang="fr-FR"/>
              <a:t> capacité pour l’enfant de simuler le mouvement de la tortue avec son corps</a:t>
            </a:r>
          </a:p>
          <a:p>
            <a:pPr>
              <a:buFontTx/>
              <a:buChar char="-"/>
            </a:pPr>
            <a:r>
              <a:rPr lang="fr-FR"/>
              <a:t> les procédures créees par l’enfant reflète sa pensée et son raisonnement</a:t>
            </a:r>
          </a:p>
          <a:p>
            <a:endParaRPr lang="fr-FR"/>
          </a:p>
          <a:p>
            <a:endParaRPr lang="fr-FR"/>
          </a:p>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279AD2C-E079-0044-8FC6-EB312CCF6282}" type="slidenum">
              <a:rPr lang="fr-FR"/>
              <a:pPr/>
              <a:t>9</a:t>
            </a:fld>
            <a:endParaRPr lang="fr-FR"/>
          </a:p>
        </p:txBody>
      </p:sp>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p:txBody>
          <a:bodyPr/>
          <a:lstStyle/>
          <a:p>
            <a:endParaRPr lang="fr-FR"/>
          </a:p>
          <a:p>
            <a:r>
              <a:rPr lang="fr-FR"/>
              <a:t>Lego-Logo : philosophe constructioniste encore plus basé sur le sensori-moteur et l’action concrète, puisqu’un objet réel est construit.</a:t>
            </a:r>
          </a:p>
          <a:p>
            <a:pPr>
              <a:buFontTx/>
              <a:buChar char="-"/>
            </a:pPr>
            <a:endParaRPr lang="fr-FR"/>
          </a:p>
          <a:p>
            <a:pPr>
              <a:buFontTx/>
              <a:buChar char="-"/>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7FD593-0D20-EC4B-9160-B805A49B1BA3}" type="slidenum">
              <a:rPr lang="fr-FR"/>
              <a:pPr/>
              <a:t>10</a:t>
            </a:fld>
            <a:endParaRPr lang="fr-FR"/>
          </a:p>
        </p:txBody>
      </p:sp>
      <p:sp>
        <p:nvSpPr>
          <p:cNvPr id="99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687E168-B4E9-394D-A7F2-D0C8CBD2D84C}" type="slidenum">
              <a:rPr lang="fr-FR"/>
              <a:pPr/>
              <a:t>11</a:t>
            </a:fld>
            <a:endParaRPr lang="fr-FR"/>
          </a:p>
        </p:txBody>
      </p:sp>
      <p:sp>
        <p:nvSpPr>
          <p:cNvPr id="3993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fr-FR"/>
              <a:t>Le paradigme préféré des cognitivistes est la résolution de problème. Selon eux, c’est lorsque l’on est confronté à un problème que l’on doit générer des hypothèses de règles que l’on doit tester par la manipulation réelle ou symbolique.</a:t>
            </a:r>
          </a:p>
          <a:p>
            <a:r>
              <a:rPr lang="fr-FR"/>
              <a:t>C’est par le raisonnement et la création de nouvelles règles que l’on se construit de nouvelles connaissances.</a:t>
            </a:r>
          </a:p>
          <a:p>
            <a:r>
              <a:rPr lang="fr-FR"/>
              <a:t>Vous voyez déjà le parallèle avec les simulations : on doit chercher à deviner les règles qui gouvernent le système en utilisant une démarche hypothético-déductive. Comme dans le constructivisme, on apprend en interagissant avec l’environnement, mais ici le comportement doit amener à découvrir des règles de fonctionnement selon une démarche systématique, et pas par tatônnement.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smtClean="0"/>
            </a:lvl1pPr>
          </a:lstStyle>
          <a:p>
            <a:fld id="{88F3E3F8-030F-AC49-A79E-B69A04BAB7F6}" type="slidenum">
              <a:rPr lang="en-US"/>
              <a:pPr/>
              <a:t>‹#›</a:t>
            </a:fld>
            <a:endParaRPr lang="en-US"/>
          </a:p>
        </p:txBody>
      </p:sp>
      <p:sp>
        <p:nvSpPr>
          <p:cNvPr id="7"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a:xfrm>
            <a:off x="685800" y="6477000"/>
            <a:ext cx="7772400" cy="457200"/>
          </a:xfrm>
          <a:prstGeom prst="rect">
            <a:avLst/>
          </a:prstGeom>
        </p:spPr>
        <p:txBody>
          <a:bodyPr/>
          <a:lstStyle>
            <a:lvl1pPr>
              <a:defRPr smtClean="0"/>
            </a:lvl1pPr>
          </a:lstStyle>
          <a:p>
            <a:r>
              <a:rPr lang="en-US"/>
              <a:t>Cours Environnements Informatisés d’apprentissage 2008-2009 – Mireille Bétrancourt</a:t>
            </a:r>
            <a:endParaRPr lang="en-US" sz="1400">
              <a:solidFill>
                <a:schemeClr val="tx1"/>
              </a:solidFill>
            </a:endParaRPr>
          </a:p>
        </p:txBody>
      </p:sp>
      <p:sp>
        <p:nvSpPr>
          <p:cNvPr id="6" name="Espace réservé du numéro de diapositive 5"/>
          <p:cNvSpPr>
            <a:spLocks noGrp="1"/>
          </p:cNvSpPr>
          <p:nvPr>
            <p:ph type="sldNum" sz="quarter" idx="12"/>
          </p:nvPr>
        </p:nvSpPr>
        <p:spPr/>
        <p:txBody>
          <a:bodyPr/>
          <a:lstStyle>
            <a:lvl1pPr>
              <a:defRPr smtClean="0"/>
            </a:lvl1pPr>
          </a:lstStyle>
          <a:p>
            <a:fld id="{8FCD4AD6-AEDD-924F-B473-AC314533DB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76200"/>
            <a:ext cx="1943100" cy="6019800"/>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685800" y="76200"/>
            <a:ext cx="5676900" cy="601980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a:xfrm>
            <a:off x="685800" y="6477000"/>
            <a:ext cx="7772400" cy="457200"/>
          </a:xfrm>
          <a:prstGeom prst="rect">
            <a:avLst/>
          </a:prstGeom>
        </p:spPr>
        <p:txBody>
          <a:bodyPr/>
          <a:lstStyle>
            <a:lvl1pPr>
              <a:defRPr smtClean="0"/>
            </a:lvl1pPr>
          </a:lstStyle>
          <a:p>
            <a:r>
              <a:rPr lang="en-US"/>
              <a:t>Cours Environnements Informatisés d’apprentissage 2008-2009 – Mireille Bétrancourt</a:t>
            </a:r>
            <a:endParaRPr lang="en-US" sz="1400">
              <a:solidFill>
                <a:schemeClr val="tx1"/>
              </a:solidFill>
            </a:endParaRPr>
          </a:p>
        </p:txBody>
      </p:sp>
      <p:sp>
        <p:nvSpPr>
          <p:cNvPr id="6" name="Espace réservé du numéro de diapositive 5"/>
          <p:cNvSpPr>
            <a:spLocks noGrp="1"/>
          </p:cNvSpPr>
          <p:nvPr>
            <p:ph type="sldNum" sz="quarter" idx="12"/>
          </p:nvPr>
        </p:nvSpPr>
        <p:spPr/>
        <p:txBody>
          <a:bodyPr/>
          <a:lstStyle>
            <a:lvl1pPr>
              <a:defRPr smtClean="0"/>
            </a:lvl1pPr>
          </a:lstStyle>
          <a:p>
            <a:fld id="{1945E436-BAD8-034B-84CA-593C3E8736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smtClean="0"/>
            </a:lvl1pPr>
          </a:lstStyle>
          <a:p>
            <a:fld id="{60459ACF-3CD9-9C48-8928-6283F5537E6E}" type="slidenum">
              <a:rPr lang="en-US"/>
              <a:pPr/>
              <a:t>‹#›</a:t>
            </a:fld>
            <a:endParaRPr lang="en-US"/>
          </a:p>
        </p:txBody>
      </p:sp>
      <p:sp>
        <p:nvSpPr>
          <p:cNvPr id="7"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smtClean="0"/>
            </a:lvl1pPr>
          </a:lstStyle>
          <a:p>
            <a:fld id="{7FD9D0C6-BBAF-454D-9A2E-E62AC3B1A362}" type="slidenum">
              <a:rPr lang="en-US"/>
              <a:pPr/>
              <a:t>‹#›</a:t>
            </a:fld>
            <a:endParaRPr lang="en-US"/>
          </a:p>
        </p:txBody>
      </p:sp>
      <p:sp>
        <p:nvSpPr>
          <p:cNvPr id="7"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smtClean="0"/>
            </a:lvl1pPr>
          </a:lstStyle>
          <a:p>
            <a:fld id="{5CB673B2-5129-CC48-941A-C8FF8EFE0285}" type="slidenum">
              <a:rPr lang="en-US"/>
              <a:pPr/>
              <a:t>‹#›</a:t>
            </a:fld>
            <a:endParaRPr lang="en-US"/>
          </a:p>
        </p:txBody>
      </p:sp>
      <p:sp>
        <p:nvSpPr>
          <p:cNvPr id="8"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smtClean="0"/>
            </a:lvl1pPr>
          </a:lstStyle>
          <a:p>
            <a:fld id="{40A8DFBD-8A3B-574B-9E29-7F210B60EC78}" type="slidenum">
              <a:rPr lang="en-US"/>
              <a:pPr/>
              <a:t>‹#›</a:t>
            </a:fld>
            <a:endParaRPr lang="en-US"/>
          </a:p>
        </p:txBody>
      </p:sp>
      <p:sp>
        <p:nvSpPr>
          <p:cNvPr id="10" name="Espace réservé du pied de page 3"/>
          <p:cNvSpPr>
            <a:spLocks noGrp="1"/>
          </p:cNvSpPr>
          <p:nvPr userDrawn="1">
            <p:ph type="ftr" sz="quarter" idx="1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smtClean="0"/>
            </a:lvl1pPr>
          </a:lstStyle>
          <a:p>
            <a:fld id="{5D1144D2-2CD6-884E-90E2-535364D956F7}" type="slidenum">
              <a:rPr lang="en-US"/>
              <a:pPr/>
              <a:t>‹#›</a:t>
            </a:fld>
            <a:endParaRPr lang="en-US"/>
          </a:p>
        </p:txBody>
      </p:sp>
      <p:sp>
        <p:nvSpPr>
          <p:cNvPr id="6"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a:xfrm>
            <a:off x="685800" y="6477000"/>
            <a:ext cx="7772400" cy="457200"/>
          </a:xfrm>
          <a:prstGeom prst="rect">
            <a:avLst/>
          </a:prstGeom>
        </p:spPr>
        <p:txBody>
          <a:bodyPr/>
          <a:lstStyle>
            <a:lvl1pPr>
              <a:defRPr smtClean="0"/>
            </a:lvl1pPr>
          </a:lstStyle>
          <a:p>
            <a:r>
              <a:rPr lang="en-US"/>
              <a:t>Cours Environnements Informatisés d’apprentissage 2008-2009 – Mireille Bétrancourt</a:t>
            </a:r>
            <a:endParaRPr lang="en-US" sz="1400">
              <a:solidFill>
                <a:schemeClr val="tx1"/>
              </a:solidFill>
            </a:endParaRPr>
          </a:p>
        </p:txBody>
      </p:sp>
      <p:sp>
        <p:nvSpPr>
          <p:cNvPr id="4" name="Espace réservé du numéro de diapositive 3"/>
          <p:cNvSpPr>
            <a:spLocks noGrp="1"/>
          </p:cNvSpPr>
          <p:nvPr>
            <p:ph type="sldNum" sz="quarter" idx="12"/>
          </p:nvPr>
        </p:nvSpPr>
        <p:spPr/>
        <p:txBody>
          <a:bodyPr/>
          <a:lstStyle>
            <a:lvl1pPr>
              <a:defRPr smtClean="0"/>
            </a:lvl1pPr>
          </a:lstStyle>
          <a:p>
            <a:fld id="{1678781B-A9E7-FC41-988B-0EAAF9F2A5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a:xfrm>
            <a:off x="685800" y="6477000"/>
            <a:ext cx="7772400" cy="457200"/>
          </a:xfrm>
          <a:prstGeom prst="rect">
            <a:avLst/>
          </a:prstGeom>
        </p:spPr>
        <p:txBody>
          <a:bodyPr/>
          <a:lstStyle>
            <a:lvl1pPr>
              <a:defRPr smtClean="0"/>
            </a:lvl1pPr>
          </a:lstStyle>
          <a:p>
            <a:r>
              <a:rPr lang="en-US"/>
              <a:t>Cours Environnements Informatisés d’apprentissage 2008-2009 – Mireille Bétrancourt</a:t>
            </a:r>
            <a:endParaRPr lang="en-US" sz="1400">
              <a:solidFill>
                <a:schemeClr val="tx1"/>
              </a:solidFill>
            </a:endParaRPr>
          </a:p>
        </p:txBody>
      </p:sp>
      <p:sp>
        <p:nvSpPr>
          <p:cNvPr id="7" name="Espace réservé du numéro de diapositive 6"/>
          <p:cNvSpPr>
            <a:spLocks noGrp="1"/>
          </p:cNvSpPr>
          <p:nvPr>
            <p:ph type="sldNum" sz="quarter" idx="12"/>
          </p:nvPr>
        </p:nvSpPr>
        <p:spPr/>
        <p:txBody>
          <a:bodyPr/>
          <a:lstStyle>
            <a:lvl1pPr>
              <a:defRPr smtClean="0"/>
            </a:lvl1pPr>
          </a:lstStyle>
          <a:p>
            <a:fld id="{CA89A5D4-2C0C-1F4E-8711-2512AB75D0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a:xfrm>
            <a:off x="685800" y="6477000"/>
            <a:ext cx="7772400" cy="457200"/>
          </a:xfrm>
          <a:prstGeom prst="rect">
            <a:avLst/>
          </a:prstGeom>
        </p:spPr>
        <p:txBody>
          <a:bodyPr/>
          <a:lstStyle>
            <a:lvl1pPr>
              <a:defRPr smtClean="0"/>
            </a:lvl1pPr>
          </a:lstStyle>
          <a:p>
            <a:r>
              <a:rPr lang="en-US"/>
              <a:t>Cours Environnements Informatisés d’apprentissage 2008-2009 – Mireille Bétrancourt</a:t>
            </a:r>
            <a:endParaRPr lang="en-US" sz="1400">
              <a:solidFill>
                <a:schemeClr val="tx1"/>
              </a:solidFill>
            </a:endParaRPr>
          </a:p>
        </p:txBody>
      </p:sp>
      <p:sp>
        <p:nvSpPr>
          <p:cNvPr id="7" name="Espace réservé du numéro de diapositive 6"/>
          <p:cNvSpPr>
            <a:spLocks noGrp="1"/>
          </p:cNvSpPr>
          <p:nvPr>
            <p:ph type="sldNum" sz="quarter" idx="12"/>
          </p:nvPr>
        </p:nvSpPr>
        <p:spPr/>
        <p:txBody>
          <a:bodyPr/>
          <a:lstStyle>
            <a:lvl1pPr>
              <a:defRPr smtClean="0"/>
            </a:lvl1pPr>
          </a:lstStyle>
          <a:p>
            <a:fld id="{32806EAB-782A-E646-BB80-9F025B91BE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7EAA133A-4F8B-2440-9FDA-6FC7A2FF247F}" type="slidenum">
              <a:rPr lang="en-US"/>
              <a:pPr/>
              <a:t>‹#›</a:t>
            </a:fld>
            <a:endParaRPr lang="en-US"/>
          </a:p>
        </p:txBody>
      </p:sp>
      <p:sp>
        <p:nvSpPr>
          <p:cNvPr id="1033" name="Freeform 9"/>
          <p:cNvSpPr>
            <a:spLocks/>
          </p:cNvSpPr>
          <p:nvPr userDrawn="1"/>
        </p:nvSpPr>
        <p:spPr bwMode="auto">
          <a:xfrm>
            <a:off x="685800" y="1143000"/>
            <a:ext cx="7696200" cy="152400"/>
          </a:xfrm>
          <a:custGeom>
            <a:avLst/>
            <a:gdLst/>
            <a:ahLst/>
            <a:cxnLst>
              <a:cxn ang="0">
                <a:pos x="0" y="0"/>
              </a:cxn>
              <a:cxn ang="0">
                <a:pos x="240" y="96"/>
              </a:cxn>
              <a:cxn ang="0">
                <a:pos x="4848" y="48"/>
              </a:cxn>
              <a:cxn ang="0">
                <a:pos x="0" y="0"/>
              </a:cxn>
            </a:cxnLst>
            <a:rect l="0" t="0" r="r" b="b"/>
            <a:pathLst>
              <a:path w="4848" h="96">
                <a:moveTo>
                  <a:pt x="0" y="0"/>
                </a:moveTo>
                <a:lnTo>
                  <a:pt x="240" y="96"/>
                </a:lnTo>
                <a:lnTo>
                  <a:pt x="4848" y="48"/>
                </a:lnTo>
                <a:lnTo>
                  <a:pt x="0" y="0"/>
                </a:lnTo>
                <a:close/>
              </a:path>
            </a:pathLst>
          </a:custGeom>
          <a:gradFill rotWithShape="0">
            <a:gsLst>
              <a:gs pos="0">
                <a:schemeClr val="accent2"/>
              </a:gs>
              <a:gs pos="100000">
                <a:srgbClr val="FFFFFF"/>
              </a:gs>
            </a:gsLst>
            <a:lin ang="0" scaled="1"/>
          </a:gradFill>
          <a:ln w="9525">
            <a:noFill/>
            <a:round/>
            <a:headEnd/>
            <a:tailEnd/>
          </a:ln>
          <a:effectLst/>
        </p:spPr>
        <p:txBody>
          <a:bodyPr wrap="none" anchor="ctr">
            <a:prstTxWarp prst="textNoShape">
              <a:avLst/>
            </a:prstTxWarp>
          </a:bodyPr>
          <a:lstStyle/>
          <a:p>
            <a:endParaRPr lang="fr-FR"/>
          </a:p>
        </p:txBody>
      </p:sp>
      <p:sp>
        <p:nvSpPr>
          <p:cNvPr id="8" name="Espace réservé du pied de page 3"/>
          <p:cNvSpPr>
            <a:spLocks noGrp="1"/>
          </p:cNvSpPr>
          <p:nvPr userDrawn="1">
            <p:ph type="ftr" sz="quarter" idx="3"/>
          </p:nvPr>
        </p:nvSpPr>
        <p:spPr>
          <a:xfrm>
            <a:off x="1066800" y="6629400"/>
            <a:ext cx="7772400" cy="457200"/>
          </a:xfrm>
          <a:prstGeom prst="rect">
            <a:avLst/>
          </a:prstGeom>
        </p:spPr>
        <p:txBody>
          <a:bodyPr/>
          <a:lstStyle>
            <a:lvl1pPr>
              <a:defRPr sz="1000"/>
            </a:lvl1p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dt="0"/>
  <p:txStyles>
    <p:titleStyle>
      <a:lvl1pPr algn="ctr" rtl="0" fontAlgn="base">
        <a:spcBef>
          <a:spcPct val="0"/>
        </a:spcBef>
        <a:spcAft>
          <a:spcPct val="0"/>
        </a:spcAft>
        <a:defRPr sz="3200">
          <a:solidFill>
            <a:schemeClr val="accent2"/>
          </a:solidFill>
          <a:latin typeface="+mj-lt"/>
          <a:ea typeface="+mj-ea"/>
          <a:cs typeface="+mj-cs"/>
        </a:defRPr>
      </a:lvl1pPr>
      <a:lvl2pPr algn="ctr" rtl="0" fontAlgn="base">
        <a:spcBef>
          <a:spcPct val="0"/>
        </a:spcBef>
        <a:spcAft>
          <a:spcPct val="0"/>
        </a:spcAft>
        <a:defRPr sz="3200">
          <a:solidFill>
            <a:schemeClr val="accent2"/>
          </a:solidFill>
          <a:latin typeface="Helvetica" charset="0"/>
        </a:defRPr>
      </a:lvl2pPr>
      <a:lvl3pPr algn="ctr" rtl="0" fontAlgn="base">
        <a:spcBef>
          <a:spcPct val="0"/>
        </a:spcBef>
        <a:spcAft>
          <a:spcPct val="0"/>
        </a:spcAft>
        <a:defRPr sz="3200">
          <a:solidFill>
            <a:schemeClr val="accent2"/>
          </a:solidFill>
          <a:latin typeface="Helvetica" charset="0"/>
        </a:defRPr>
      </a:lvl3pPr>
      <a:lvl4pPr algn="ctr" rtl="0" fontAlgn="base">
        <a:spcBef>
          <a:spcPct val="0"/>
        </a:spcBef>
        <a:spcAft>
          <a:spcPct val="0"/>
        </a:spcAft>
        <a:defRPr sz="3200">
          <a:solidFill>
            <a:schemeClr val="accent2"/>
          </a:solidFill>
          <a:latin typeface="Helvetica" charset="0"/>
        </a:defRPr>
      </a:lvl4pPr>
      <a:lvl5pPr algn="ctr" rtl="0" fontAlgn="base">
        <a:spcBef>
          <a:spcPct val="0"/>
        </a:spcBef>
        <a:spcAft>
          <a:spcPct val="0"/>
        </a:spcAft>
        <a:defRPr sz="3200">
          <a:solidFill>
            <a:schemeClr val="accent2"/>
          </a:solidFill>
          <a:latin typeface="Helvetica" charset="0"/>
        </a:defRPr>
      </a:lvl5pPr>
      <a:lvl6pPr marL="457200" algn="ctr" rtl="0" fontAlgn="base">
        <a:spcBef>
          <a:spcPct val="0"/>
        </a:spcBef>
        <a:spcAft>
          <a:spcPct val="0"/>
        </a:spcAft>
        <a:defRPr sz="3200">
          <a:solidFill>
            <a:schemeClr val="accent2"/>
          </a:solidFill>
          <a:latin typeface="Helvetica" charset="0"/>
        </a:defRPr>
      </a:lvl6pPr>
      <a:lvl7pPr marL="914400" algn="ctr" rtl="0" fontAlgn="base">
        <a:spcBef>
          <a:spcPct val="0"/>
        </a:spcBef>
        <a:spcAft>
          <a:spcPct val="0"/>
        </a:spcAft>
        <a:defRPr sz="3200">
          <a:solidFill>
            <a:schemeClr val="accent2"/>
          </a:solidFill>
          <a:latin typeface="Helvetica" charset="0"/>
        </a:defRPr>
      </a:lvl7pPr>
      <a:lvl8pPr marL="1371600" algn="ctr" rtl="0" fontAlgn="base">
        <a:spcBef>
          <a:spcPct val="0"/>
        </a:spcBef>
        <a:spcAft>
          <a:spcPct val="0"/>
        </a:spcAft>
        <a:defRPr sz="3200">
          <a:solidFill>
            <a:schemeClr val="accent2"/>
          </a:solidFill>
          <a:latin typeface="Helvetica" charset="0"/>
        </a:defRPr>
      </a:lvl8pPr>
      <a:lvl9pPr marL="1828800" algn="ctr" rtl="0" fontAlgn="base">
        <a:spcBef>
          <a:spcPct val="0"/>
        </a:spcBef>
        <a:spcAft>
          <a:spcPct val="0"/>
        </a:spcAft>
        <a:defRPr sz="3200">
          <a:solidFill>
            <a:schemeClr val="accent2"/>
          </a:solidFill>
          <a:latin typeface="Helvetica"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ヒラギノ角ゴ Pro W3" charset="-128"/>
        </a:defRPr>
      </a:lvl2pPr>
      <a:lvl3pPr marL="1143000" indent="-228600" algn="l" rtl="0" fontAlgn="base">
        <a:spcBef>
          <a:spcPct val="20000"/>
        </a:spcBef>
        <a:spcAft>
          <a:spcPct val="0"/>
        </a:spcAft>
        <a:buChar char="•"/>
        <a:defRPr>
          <a:solidFill>
            <a:schemeClr val="tx1"/>
          </a:solidFill>
          <a:latin typeface="+mn-lt"/>
          <a:ea typeface="ヒラギノ角ゴ Pro W3" charset="-128"/>
        </a:defRPr>
      </a:lvl3pPr>
      <a:lvl4pPr marL="1600200" indent="-228600" algn="l" rtl="0" fontAlgn="base">
        <a:spcBef>
          <a:spcPct val="20000"/>
        </a:spcBef>
        <a:spcAft>
          <a:spcPct val="0"/>
        </a:spcAft>
        <a:buChar char="–"/>
        <a:defRPr sz="2000">
          <a:solidFill>
            <a:schemeClr val="tx1"/>
          </a:solidFill>
          <a:latin typeface="+mn-lt"/>
          <a:ea typeface="ヒラギノ角ゴ Pro W3" charset="-128"/>
        </a:defRPr>
      </a:lvl4pPr>
      <a:lvl5pPr marL="2057400" indent="-228600" algn="l" rtl="0" fontAlgn="base">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hyperlink" Target="http://web.media.mit.edu/~jorkin/restaurant/" TargetMode="External"/><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youtube.com/watch?v=zSwuyM4WkN4"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nowhereroad.com/gallery/forestwalk/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png"/><Relationship Id="rId5"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Simulations, </a:t>
            </a:r>
            <a:r>
              <a:rPr lang="fr-FR" dirty="0" err="1" smtClean="0"/>
              <a:t>Micromondes</a:t>
            </a:r>
            <a:r>
              <a:rPr lang="fr-FR" dirty="0" smtClean="0"/>
              <a:t/>
            </a:r>
            <a:br>
              <a:rPr lang="fr-FR" dirty="0" smtClean="0"/>
            </a:br>
            <a:r>
              <a:rPr lang="fr-FR" dirty="0" smtClean="0"/>
              <a:t>et « Jeux sérieux »</a:t>
            </a:r>
            <a:endParaRPr lang="fr-FR" dirty="0"/>
          </a:p>
        </p:txBody>
      </p:sp>
      <p:sp>
        <p:nvSpPr>
          <p:cNvPr id="3" name="Sous-titre 2"/>
          <p:cNvSpPr>
            <a:spLocks noGrp="1"/>
          </p:cNvSpPr>
          <p:nvPr>
            <p:ph type="subTitle" idx="1"/>
          </p:nvPr>
        </p:nvSpPr>
        <p:spPr/>
        <p:txBody>
          <a:bodyPr/>
          <a:lstStyle/>
          <a:p>
            <a:r>
              <a:rPr lang="fr-FR" dirty="0" smtClean="0"/>
              <a:t>Cours du 6 Avril 2011</a:t>
            </a:r>
          </a:p>
          <a:p>
            <a:r>
              <a:rPr lang="fr-FR" dirty="0" smtClean="0"/>
              <a:t>M. </a:t>
            </a:r>
            <a:r>
              <a:rPr lang="fr-FR" dirty="0" err="1" smtClean="0"/>
              <a:t>Bétrancourt</a:t>
            </a:r>
            <a:r>
              <a:rPr lang="fr-FR" dirty="0" smtClean="0"/>
              <a:t> &amp; K. </a:t>
            </a:r>
            <a:r>
              <a:rPr lang="fr-FR" dirty="0" err="1" smtClean="0"/>
              <a:t>Benetos</a:t>
            </a:r>
            <a:r>
              <a:rPr lang="fr-FR" dirty="0" smtClean="0"/>
              <a:t> </a:t>
            </a:r>
            <a:endParaRPr lang="fr-FR" dirty="0"/>
          </a:p>
        </p:txBody>
      </p:sp>
      <p:sp>
        <p:nvSpPr>
          <p:cNvPr id="4" name="Espace réservé du pied de page 3"/>
          <p:cNvSpPr>
            <a:spLocks noGrp="1"/>
          </p:cNvSpPr>
          <p:nvPr>
            <p:ph type="ftr" sz="quarter" idx="3"/>
          </p:nvPr>
        </p:nvSpPr>
        <p:spPr>
          <a:xfrm>
            <a:off x="1524000" y="6629400"/>
            <a:ext cx="7772400" cy="457200"/>
          </a:xfrm>
        </p:spPr>
        <p:txBody>
          <a:bodyPr/>
          <a:lstStyle/>
          <a:p>
            <a:r>
              <a:rPr lang="en-US" dirty="0" err="1" smtClean="0">
                <a:solidFill>
                  <a:srgbClr val="000000"/>
                </a:solidFill>
              </a:rPr>
              <a:t>Cours</a:t>
            </a:r>
            <a:r>
              <a:rPr lang="en-US" dirty="0" smtClean="0">
                <a:solidFill>
                  <a:srgbClr val="000000"/>
                </a:solidFill>
              </a:rPr>
              <a:t> </a:t>
            </a:r>
            <a:r>
              <a:rPr lang="en-US" dirty="0" err="1" smtClean="0">
                <a:solidFill>
                  <a:srgbClr val="000000"/>
                </a:solidFill>
              </a:rPr>
              <a:t>Environnements</a:t>
            </a:r>
            <a:r>
              <a:rPr lang="en-US" dirty="0" smtClean="0">
                <a:solidFill>
                  <a:srgbClr val="000000"/>
                </a:solidFill>
              </a:rPr>
              <a:t> </a:t>
            </a:r>
            <a:r>
              <a:rPr lang="en-US" dirty="0" err="1" smtClean="0">
                <a:solidFill>
                  <a:srgbClr val="000000"/>
                </a:solidFill>
              </a:rPr>
              <a:t>Informatisés</a:t>
            </a:r>
            <a:r>
              <a:rPr lang="en-US" dirty="0" smtClean="0">
                <a:solidFill>
                  <a:srgbClr val="000000"/>
                </a:solidFill>
              </a:rPr>
              <a:t> </a:t>
            </a:r>
            <a:r>
              <a:rPr lang="en-US" dirty="0" err="1" smtClean="0">
                <a:solidFill>
                  <a:srgbClr val="000000"/>
                </a:solidFill>
              </a:rPr>
              <a:t>d’apprentissage</a:t>
            </a:r>
            <a:r>
              <a:rPr lang="en-US" dirty="0" smtClean="0">
                <a:solidFill>
                  <a:srgbClr val="000000"/>
                </a:solidFill>
              </a:rPr>
              <a:t> 2010-2011– </a:t>
            </a:r>
            <a:r>
              <a:rPr lang="en-US" dirty="0" err="1" smtClean="0">
                <a:solidFill>
                  <a:srgbClr val="000000"/>
                </a:solidFill>
              </a:rPr>
              <a:t>Mireille</a:t>
            </a:r>
            <a:r>
              <a:rPr lang="en-US" dirty="0" smtClean="0">
                <a:solidFill>
                  <a:srgbClr val="000000"/>
                </a:solidFill>
              </a:rPr>
              <a:t> </a:t>
            </a:r>
            <a:r>
              <a:rPr lang="en-US" dirty="0" err="1" smtClean="0">
                <a:solidFill>
                  <a:srgbClr val="000000"/>
                </a:solidFill>
              </a:rPr>
              <a:t>Bétrancourt</a:t>
            </a:r>
            <a:r>
              <a:rPr lang="en-US" dirty="0" smtClean="0">
                <a:solidFill>
                  <a:srgbClr val="000000"/>
                </a:solidFill>
              </a:rPr>
              <a:t> &amp; </a:t>
            </a:r>
            <a:r>
              <a:rPr lang="en-US" dirty="0" err="1" smtClean="0">
                <a:solidFill>
                  <a:srgbClr val="000000"/>
                </a:solidFill>
              </a:rPr>
              <a:t>Kalliopi</a:t>
            </a:r>
            <a:r>
              <a:rPr lang="en-US" dirty="0" smtClean="0">
                <a:solidFill>
                  <a:srgbClr val="000000"/>
                </a:solidFill>
              </a:rPr>
              <a:t> </a:t>
            </a:r>
            <a:r>
              <a:rPr lang="en-US" dirty="0" err="1" smtClean="0">
                <a:solidFill>
                  <a:srgbClr val="000000"/>
                </a:solidFill>
              </a:rPr>
              <a:t>Beneots</a:t>
            </a:r>
            <a:endParaRPr lang="en-US" sz="1400" dirty="0">
              <a:solidFill>
                <a:srgbClr val="000000"/>
              </a:solidFill>
            </a:endParaRPr>
          </a:p>
        </p:txBody>
      </p:sp>
      <p:grpSp>
        <p:nvGrpSpPr>
          <p:cNvPr id="5" name="Group 1029"/>
          <p:cNvGrpSpPr>
            <a:grpSpLocks/>
          </p:cNvGrpSpPr>
          <p:nvPr/>
        </p:nvGrpSpPr>
        <p:grpSpPr bwMode="auto">
          <a:xfrm>
            <a:off x="-76200" y="5257800"/>
            <a:ext cx="2743200" cy="1304925"/>
            <a:chOff x="192" y="3552"/>
            <a:chExt cx="1728" cy="822"/>
          </a:xfrm>
        </p:grpSpPr>
        <p:graphicFrame>
          <p:nvGraphicFramePr>
            <p:cNvPr id="6" name="Object 2"/>
            <p:cNvGraphicFramePr>
              <a:graphicFrameLocks noChangeAspect="1"/>
            </p:cNvGraphicFramePr>
            <p:nvPr/>
          </p:nvGraphicFramePr>
          <p:xfrm>
            <a:off x="336" y="3552"/>
            <a:ext cx="528" cy="528"/>
          </p:xfrm>
          <a:graphic>
            <a:graphicData uri="http://schemas.openxmlformats.org/presentationml/2006/ole">
              <p:oleObj spid="_x0000_s14338" name="Photo Editor Photo" r:id="rId3" imgW="3048264" imgH="3048264" progId="">
                <p:embed/>
              </p:oleObj>
            </a:graphicData>
          </a:graphic>
        </p:graphicFrame>
        <p:sp>
          <p:nvSpPr>
            <p:cNvPr id="7" name="Text Box 1031"/>
            <p:cNvSpPr txBox="1">
              <a:spLocks noChangeArrowheads="1"/>
            </p:cNvSpPr>
            <p:nvPr/>
          </p:nvSpPr>
          <p:spPr bwMode="auto">
            <a:xfrm>
              <a:off x="192" y="3821"/>
              <a:ext cx="1728" cy="553"/>
            </a:xfrm>
            <a:prstGeom prst="rect">
              <a:avLst/>
            </a:prstGeom>
            <a:noFill/>
            <a:ln w="9525">
              <a:noFill/>
              <a:miter lim="800000"/>
              <a:headEnd/>
              <a:tailEnd/>
            </a:ln>
          </p:spPr>
          <p:txBody>
            <a:bodyPr>
              <a:prstTxWarp prst="textNoShape">
                <a:avLst/>
              </a:prstTxWarp>
              <a:spAutoFit/>
            </a:bodyPr>
            <a:lstStyle/>
            <a:p>
              <a:pPr algn="r" eaLnBrk="1" hangingPunct="1">
                <a:spcBef>
                  <a:spcPct val="50000"/>
                </a:spcBef>
              </a:pPr>
              <a:r>
                <a:rPr lang="fr-CH" sz="1400" b="1" dirty="0">
                  <a:solidFill>
                    <a:srgbClr val="333399"/>
                  </a:solidFill>
                  <a:latin typeface="Arial" charset="0"/>
                </a:rPr>
                <a:t>TECFA</a:t>
              </a:r>
            </a:p>
            <a:p>
              <a:pPr algn="r" eaLnBrk="1" hangingPunct="1">
                <a:spcBef>
                  <a:spcPct val="50000"/>
                </a:spcBef>
              </a:pPr>
              <a:r>
                <a:rPr lang="fr-CH" sz="1400" b="1" dirty="0">
                  <a:solidFill>
                    <a:srgbClr val="333399"/>
                  </a:solidFill>
                  <a:latin typeface="Arial" charset="0"/>
                </a:rPr>
                <a:t>Technologies pour la Formation et l’Apprentissage</a:t>
              </a:r>
              <a:endParaRPr lang="en-US" sz="1400" b="1" dirty="0">
                <a:solidFill>
                  <a:srgbClr val="333399"/>
                </a:solidFill>
                <a:latin typeface="Arial" charset="0"/>
              </a:endParaRPr>
            </a:p>
          </p:txBody>
        </p:sp>
      </p:grpSp>
      <p:pic>
        <p:nvPicPr>
          <p:cNvPr id="8" name="Picture 1032" descr="logoUGnb"/>
          <p:cNvPicPr>
            <a:picLocks noChangeAspect="1" noChangeArrowheads="1"/>
          </p:cNvPicPr>
          <p:nvPr/>
        </p:nvPicPr>
        <p:blipFill>
          <a:blip r:embed="rId4"/>
          <a:srcRect/>
          <a:stretch>
            <a:fillRect/>
          </a:stretch>
        </p:blipFill>
        <p:spPr bwMode="auto">
          <a:xfrm>
            <a:off x="323850" y="152400"/>
            <a:ext cx="2362200"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1371600" y="1447800"/>
            <a:ext cx="5638800" cy="4267200"/>
            <a:chOff x="720" y="480"/>
            <a:chExt cx="4338" cy="3485"/>
          </a:xfrm>
        </p:grpSpPr>
        <p:pic>
          <p:nvPicPr>
            <p:cNvPr id="98307" name="Picture 3"/>
            <p:cNvPicPr>
              <a:picLocks noChangeAspect="1" noChangeArrowheads="1"/>
            </p:cNvPicPr>
            <p:nvPr/>
          </p:nvPicPr>
          <p:blipFill>
            <a:blip r:embed="rId3"/>
            <a:srcRect/>
            <a:stretch>
              <a:fillRect/>
            </a:stretch>
          </p:blipFill>
          <p:spPr bwMode="auto">
            <a:xfrm>
              <a:off x="720" y="480"/>
              <a:ext cx="4338" cy="3485"/>
            </a:xfrm>
            <a:prstGeom prst="rect">
              <a:avLst/>
            </a:prstGeom>
            <a:noFill/>
          </p:spPr>
        </p:pic>
        <p:sp>
          <p:nvSpPr>
            <p:cNvPr id="98308" name="Rectangle 4"/>
            <p:cNvSpPr>
              <a:spLocks noChangeArrowheads="1"/>
            </p:cNvSpPr>
            <p:nvPr/>
          </p:nvSpPr>
          <p:spPr bwMode="auto">
            <a:xfrm>
              <a:off x="1968" y="1488"/>
              <a:ext cx="912" cy="912"/>
            </a:xfrm>
            <a:prstGeom prst="rect">
              <a:avLst/>
            </a:prstGeom>
            <a:solidFill>
              <a:srgbClr val="F7F7F7"/>
            </a:solidFill>
            <a:ln w="9525">
              <a:noFill/>
              <a:miter lim="800000"/>
              <a:headEnd/>
              <a:tailEnd/>
            </a:ln>
          </p:spPr>
          <p:txBody>
            <a:bodyPr wrap="none" anchor="ctr">
              <a:prstTxWarp prst="textNoShape">
                <a:avLst/>
              </a:prstTxWarp>
            </a:bodyPr>
            <a:lstStyle/>
            <a:p>
              <a:endParaRPr lang="fr-FR"/>
            </a:p>
          </p:txBody>
        </p:sp>
      </p:grpSp>
      <p:sp>
        <p:nvSpPr>
          <p:cNvPr id="98309" name="Text Box 5"/>
          <p:cNvSpPr txBox="1">
            <a:spLocks noChangeArrowheads="1"/>
          </p:cNvSpPr>
          <p:nvPr/>
        </p:nvSpPr>
        <p:spPr bwMode="auto">
          <a:xfrm>
            <a:off x="2079625" y="5783263"/>
            <a:ext cx="53879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a:latin typeface="Times New Roman" charset="0"/>
              </a:rPr>
              <a:t>http://www.cabri.com/fr/</a:t>
            </a:r>
          </a:p>
        </p:txBody>
      </p:sp>
      <p:sp>
        <p:nvSpPr>
          <p:cNvPr id="98311" name="Rectangle 7"/>
          <p:cNvSpPr>
            <a:spLocks noChangeArrowheads="1"/>
          </p:cNvSpPr>
          <p:nvPr/>
        </p:nvSpPr>
        <p:spPr bwMode="auto">
          <a:xfrm>
            <a:off x="1752600" y="304800"/>
            <a:ext cx="4949825" cy="579438"/>
          </a:xfrm>
          <a:prstGeom prst="rect">
            <a:avLst/>
          </a:prstGeom>
          <a:noFill/>
          <a:ln w="9525">
            <a:noFill/>
            <a:miter lim="800000"/>
            <a:headEnd/>
            <a:tailEnd/>
          </a:ln>
          <a:effectLst/>
        </p:spPr>
        <p:txBody>
          <a:bodyPr wrap="none">
            <a:prstTxWarp prst="textNoShape">
              <a:avLst/>
            </a:prstTxWarp>
            <a:spAutoFit/>
          </a:bodyPr>
          <a:lstStyle/>
          <a:p>
            <a:r>
              <a:rPr lang="fr-FR" sz="3200">
                <a:solidFill>
                  <a:srgbClr val="000066"/>
                </a:solidFill>
                <a:latin typeface="Helvetica" charset="0"/>
              </a:rPr>
              <a:t>Micromondes spécialisées</a:t>
            </a:r>
            <a:endParaRPr lang="en-US" sz="3200">
              <a:solidFill>
                <a:srgbClr val="000066"/>
              </a:solidFill>
              <a:latin typeface="Helvetica" charset="0"/>
            </a:endParaRPr>
          </a:p>
        </p:txBody>
      </p:sp>
      <p:sp>
        <p:nvSpPr>
          <p:cNvPr id="9" name="Espace réservé du pied de page 3"/>
          <p:cNvSpPr>
            <a:spLocks noGrp="1"/>
          </p:cNvSpPr>
          <p:nvPr>
            <p:ph type="ftr" sz="quarter" idx="4294967295"/>
          </p:nvPr>
        </p:nvSpPr>
        <p:spPr>
          <a:xfrm>
            <a:off x="1295400" y="6629400"/>
            <a:ext cx="7772400" cy="457200"/>
          </a:xfrm>
          <a:prstGeom prst="rect">
            <a:avLst/>
          </a:prstGeom>
        </p:spPr>
        <p:txBody>
          <a:bodyPr/>
          <a:lstStyle/>
          <a:p>
            <a:r>
              <a:rPr lang="en-US" sz="1000" dirty="0" err="1" smtClean="0">
                <a:solidFill>
                  <a:srgbClr val="000000"/>
                </a:solidFill>
              </a:rPr>
              <a:t>Cours</a:t>
            </a:r>
            <a:r>
              <a:rPr lang="en-US" sz="1000" dirty="0" smtClean="0">
                <a:solidFill>
                  <a:srgbClr val="000000"/>
                </a:solidFill>
              </a:rPr>
              <a:t> </a:t>
            </a:r>
            <a:r>
              <a:rPr lang="en-US" sz="1000" dirty="0" err="1" smtClean="0">
                <a:solidFill>
                  <a:srgbClr val="000000"/>
                </a:solidFill>
              </a:rPr>
              <a:t>Environnements</a:t>
            </a:r>
            <a:r>
              <a:rPr lang="en-US" sz="1000" dirty="0" smtClean="0">
                <a:solidFill>
                  <a:srgbClr val="000000"/>
                </a:solidFill>
              </a:rPr>
              <a:t> </a:t>
            </a:r>
            <a:r>
              <a:rPr lang="en-US" sz="1000" dirty="0" err="1" smtClean="0">
                <a:solidFill>
                  <a:srgbClr val="000000"/>
                </a:solidFill>
              </a:rPr>
              <a:t>Informatisés</a:t>
            </a:r>
            <a:r>
              <a:rPr lang="en-US" sz="1000" dirty="0" smtClean="0">
                <a:solidFill>
                  <a:srgbClr val="000000"/>
                </a:solidFill>
              </a:rPr>
              <a:t> </a:t>
            </a:r>
            <a:r>
              <a:rPr lang="en-US" sz="1000" dirty="0" err="1" smtClean="0">
                <a:solidFill>
                  <a:srgbClr val="000000"/>
                </a:solidFill>
              </a:rPr>
              <a:t>d’apprentissage</a:t>
            </a:r>
            <a:r>
              <a:rPr lang="en-US" sz="1000" dirty="0" smtClean="0">
                <a:solidFill>
                  <a:srgbClr val="000000"/>
                </a:solidFill>
              </a:rPr>
              <a:t> 2010-2011– </a:t>
            </a:r>
            <a:r>
              <a:rPr lang="en-US" sz="1000" dirty="0" err="1" smtClean="0">
                <a:solidFill>
                  <a:srgbClr val="000000"/>
                </a:solidFill>
              </a:rPr>
              <a:t>Mireille</a:t>
            </a:r>
            <a:r>
              <a:rPr lang="en-US" sz="1000" dirty="0" smtClean="0">
                <a:solidFill>
                  <a:srgbClr val="000000"/>
                </a:solidFill>
              </a:rPr>
              <a:t> </a:t>
            </a:r>
            <a:r>
              <a:rPr lang="en-US" sz="1000" dirty="0" err="1" smtClean="0">
                <a:solidFill>
                  <a:srgbClr val="000000"/>
                </a:solidFill>
              </a:rPr>
              <a:t>Bétrancourt</a:t>
            </a:r>
            <a:r>
              <a:rPr lang="en-US" sz="1000" dirty="0" smtClean="0">
                <a:solidFill>
                  <a:srgbClr val="000000"/>
                </a:solidFill>
              </a:rPr>
              <a:t> &amp; </a:t>
            </a:r>
            <a:r>
              <a:rPr lang="en-US" sz="1000" dirty="0" err="1" smtClean="0">
                <a:solidFill>
                  <a:srgbClr val="000000"/>
                </a:solidFill>
              </a:rPr>
              <a:t>Kalliopi</a:t>
            </a:r>
            <a:r>
              <a:rPr lang="en-US" sz="1000" dirty="0" smtClean="0">
                <a:solidFill>
                  <a:srgbClr val="000000"/>
                </a:solidFill>
              </a:rPr>
              <a:t> </a:t>
            </a:r>
            <a:r>
              <a:rPr lang="en-US" sz="1000" dirty="0" err="1" smtClean="0">
                <a:solidFill>
                  <a:srgbClr val="000000"/>
                </a:solidFill>
              </a:rPr>
              <a:t>Beneots</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grpSp>
        <p:nvGrpSpPr>
          <p:cNvPr id="38934" name="Group 22"/>
          <p:cNvGrpSpPr>
            <a:grpSpLocks/>
          </p:cNvGrpSpPr>
          <p:nvPr/>
        </p:nvGrpSpPr>
        <p:grpSpPr bwMode="auto">
          <a:xfrm>
            <a:off x="1447800" y="1905000"/>
            <a:ext cx="5938838" cy="4603750"/>
            <a:chOff x="912" y="1200"/>
            <a:chExt cx="3741" cy="2900"/>
          </a:xfrm>
        </p:grpSpPr>
        <p:sp>
          <p:nvSpPr>
            <p:cNvPr id="38933" name="Text Box 21"/>
            <p:cNvSpPr txBox="1">
              <a:spLocks noChangeArrowheads="1"/>
            </p:cNvSpPr>
            <p:nvPr/>
          </p:nvSpPr>
          <p:spPr bwMode="auto">
            <a:xfrm>
              <a:off x="1008" y="3696"/>
              <a:ext cx="3645" cy="404"/>
            </a:xfrm>
            <a:prstGeom prst="rect">
              <a:avLst/>
            </a:prstGeom>
            <a:solidFill>
              <a:schemeClr val="bg1"/>
            </a:solidFill>
            <a:ln w="9525">
              <a:noFill/>
              <a:miter lim="800000"/>
              <a:headEnd/>
              <a:tailEnd/>
            </a:ln>
            <a:effectLst/>
          </p:spPr>
          <p:txBody>
            <a:bodyPr wrap="none">
              <a:prstTxWarp prst="textNoShape">
                <a:avLst/>
              </a:prstTxWarp>
              <a:spAutoFit/>
            </a:bodyPr>
            <a:lstStyle/>
            <a:p>
              <a:r>
                <a:rPr lang="fr-FR" sz="1800"/>
                <a:t>Logiciel Sniffy</a:t>
              </a:r>
            </a:p>
            <a:p>
              <a:r>
                <a:rPr lang="fr-FR" sz="1800"/>
                <a:t>http://www.wadsworth.com/psychology/sniffy/about.htm</a:t>
              </a:r>
            </a:p>
          </p:txBody>
        </p:sp>
        <p:pic>
          <p:nvPicPr>
            <p:cNvPr id="38931" name="Picture 19"/>
            <p:cNvPicPr>
              <a:picLocks noChangeAspect="1" noChangeArrowheads="1"/>
            </p:cNvPicPr>
            <p:nvPr/>
          </p:nvPicPr>
          <p:blipFill>
            <a:blip r:embed="rId3"/>
            <a:srcRect/>
            <a:stretch>
              <a:fillRect/>
            </a:stretch>
          </p:blipFill>
          <p:spPr bwMode="auto">
            <a:xfrm>
              <a:off x="912" y="1200"/>
              <a:ext cx="3360" cy="2425"/>
            </a:xfrm>
            <a:prstGeom prst="rect">
              <a:avLst/>
            </a:prstGeom>
            <a:noFill/>
          </p:spPr>
        </p:pic>
      </p:grpSp>
      <p:sp>
        <p:nvSpPr>
          <p:cNvPr id="38914" name="Rectangle 2"/>
          <p:cNvSpPr>
            <a:spLocks noGrp="1" noChangeArrowheads="1"/>
          </p:cNvSpPr>
          <p:nvPr>
            <p:ph type="title"/>
          </p:nvPr>
        </p:nvSpPr>
        <p:spPr/>
        <p:txBody>
          <a:bodyPr/>
          <a:lstStyle/>
          <a:p>
            <a:r>
              <a:rPr lang="fr-FR" dirty="0"/>
              <a:t>Simulations : entre jeu et labo </a:t>
            </a:r>
          </a:p>
        </p:txBody>
      </p:sp>
      <p:grpSp>
        <p:nvGrpSpPr>
          <p:cNvPr id="38935" name="Group 23"/>
          <p:cNvGrpSpPr>
            <a:grpSpLocks/>
          </p:cNvGrpSpPr>
          <p:nvPr/>
        </p:nvGrpSpPr>
        <p:grpSpPr bwMode="auto">
          <a:xfrm>
            <a:off x="1371600" y="1447800"/>
            <a:ext cx="6677025" cy="5410200"/>
            <a:chOff x="864" y="912"/>
            <a:chExt cx="4206" cy="3408"/>
          </a:xfrm>
        </p:grpSpPr>
        <p:pic>
          <p:nvPicPr>
            <p:cNvPr id="38930" name="Picture 18"/>
            <p:cNvPicPr>
              <a:picLocks noChangeAspect="1" noChangeArrowheads="1"/>
            </p:cNvPicPr>
            <p:nvPr/>
          </p:nvPicPr>
          <p:blipFill>
            <a:blip r:embed="rId4"/>
            <a:srcRect/>
            <a:stretch>
              <a:fillRect/>
            </a:stretch>
          </p:blipFill>
          <p:spPr bwMode="auto">
            <a:xfrm>
              <a:off x="864" y="912"/>
              <a:ext cx="3984" cy="3067"/>
            </a:xfrm>
            <a:prstGeom prst="rect">
              <a:avLst/>
            </a:prstGeom>
            <a:noFill/>
          </p:spPr>
        </p:pic>
        <p:sp>
          <p:nvSpPr>
            <p:cNvPr id="38932" name="Text Box 20"/>
            <p:cNvSpPr txBox="1">
              <a:spLocks noChangeArrowheads="1"/>
            </p:cNvSpPr>
            <p:nvPr/>
          </p:nvSpPr>
          <p:spPr bwMode="auto">
            <a:xfrm>
              <a:off x="864" y="3916"/>
              <a:ext cx="4206" cy="404"/>
            </a:xfrm>
            <a:prstGeom prst="rect">
              <a:avLst/>
            </a:prstGeom>
            <a:solidFill>
              <a:schemeClr val="bg1"/>
            </a:solidFill>
            <a:ln w="9525">
              <a:noFill/>
              <a:miter lim="800000"/>
              <a:headEnd/>
              <a:tailEnd/>
            </a:ln>
            <a:effectLst/>
          </p:spPr>
          <p:txBody>
            <a:bodyPr wrap="none">
              <a:prstTxWarp prst="textNoShape">
                <a:avLst/>
              </a:prstTxWarp>
              <a:spAutoFit/>
            </a:bodyPr>
            <a:lstStyle/>
            <a:p>
              <a:r>
                <a:rPr lang="fr-FR" sz="1800"/>
                <a:t>Logiciel Chemlab</a:t>
              </a:r>
            </a:p>
            <a:p>
              <a:r>
                <a:rPr lang="fr-FR" sz="1800"/>
                <a:t>http://modelscience.com/products.html?ref=home&amp;link=chemlab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354" name="Picture 2" descr="simulateur"/>
          <p:cNvPicPr>
            <a:picLocks noChangeAspect="1" noChangeArrowheads="1"/>
          </p:cNvPicPr>
          <p:nvPr/>
        </p:nvPicPr>
        <p:blipFill>
          <a:blip r:embed="rId3"/>
          <a:srcRect/>
          <a:stretch>
            <a:fillRect/>
          </a:stretch>
        </p:blipFill>
        <p:spPr bwMode="auto">
          <a:xfrm>
            <a:off x="0" y="1295401"/>
            <a:ext cx="3350074" cy="2438400"/>
          </a:xfrm>
          <a:prstGeom prst="rect">
            <a:avLst/>
          </a:prstGeom>
          <a:noFill/>
        </p:spPr>
      </p:pic>
      <p:sp>
        <p:nvSpPr>
          <p:cNvPr id="4" name="Rectangle 2"/>
          <p:cNvSpPr txBox="1">
            <a:spLocks noChangeArrowheads="1"/>
          </p:cNvSpPr>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kern="0" dirty="0" smtClean="0">
                <a:solidFill>
                  <a:schemeClr val="accent2"/>
                </a:solidFill>
                <a:latin typeface="+mj-lt"/>
                <a:ea typeface="+mj-ea"/>
                <a:cs typeface="+mj-cs"/>
              </a:rPr>
              <a:t>Différents types de s</a:t>
            </a:r>
            <a:r>
              <a:rPr kumimoji="0" lang="fr-FR" sz="3200" b="0" i="0" u="none" strike="noStrike" kern="0" cap="none" spc="0" normalizeH="0" baseline="0" noProof="0" dirty="0" err="1" smtClean="0">
                <a:ln>
                  <a:noFill/>
                </a:ln>
                <a:solidFill>
                  <a:schemeClr val="accent2"/>
                </a:solidFill>
                <a:effectLst/>
                <a:uLnTx/>
                <a:uFillTx/>
                <a:latin typeface="+mj-lt"/>
                <a:ea typeface="+mj-ea"/>
                <a:cs typeface="+mj-cs"/>
              </a:rPr>
              <a:t>imulations</a:t>
            </a:r>
            <a:endParaRPr kumimoji="0" lang="fr-FR" sz="3200" b="0" i="0" u="none" strike="noStrike" kern="0" cap="none" spc="0" normalizeH="0" baseline="0" noProof="0" dirty="0">
              <a:ln>
                <a:noFill/>
              </a:ln>
              <a:solidFill>
                <a:schemeClr val="accent2"/>
              </a:solidFill>
              <a:effectLst/>
              <a:uLnTx/>
              <a:uFillTx/>
              <a:latin typeface="+mj-lt"/>
              <a:ea typeface="+mj-ea"/>
              <a:cs typeface="+mj-cs"/>
            </a:endParaRPr>
          </a:p>
        </p:txBody>
      </p:sp>
      <p:pic>
        <p:nvPicPr>
          <p:cNvPr id="6" name="Picture 1030" descr="Concave3"/>
          <p:cNvPicPr>
            <a:picLocks noChangeAspect="1" noChangeArrowheads="1"/>
          </p:cNvPicPr>
          <p:nvPr/>
        </p:nvPicPr>
        <p:blipFill>
          <a:blip r:embed="rId4"/>
          <a:srcRect/>
          <a:stretch>
            <a:fillRect/>
          </a:stretch>
        </p:blipFill>
        <p:spPr bwMode="auto">
          <a:xfrm>
            <a:off x="5105400" y="1371600"/>
            <a:ext cx="3873500" cy="2161225"/>
          </a:xfrm>
          <a:prstGeom prst="rect">
            <a:avLst/>
          </a:prstGeom>
          <a:noFill/>
        </p:spPr>
      </p:pic>
      <p:sp>
        <p:nvSpPr>
          <p:cNvPr id="7" name="Text Box 1032"/>
          <p:cNvSpPr txBox="1">
            <a:spLocks noChangeArrowheads="1"/>
          </p:cNvSpPr>
          <p:nvPr/>
        </p:nvSpPr>
        <p:spPr bwMode="auto">
          <a:xfrm>
            <a:off x="5334000" y="3505200"/>
            <a:ext cx="3429000" cy="400110"/>
          </a:xfrm>
          <a:prstGeom prst="rect">
            <a:avLst/>
          </a:prstGeom>
          <a:noFill/>
          <a:ln w="9525">
            <a:noFill/>
            <a:miter lim="800000"/>
            <a:headEnd/>
            <a:tailEnd/>
          </a:ln>
          <a:effectLst/>
        </p:spPr>
        <p:txBody>
          <a:bodyPr wrap="square">
            <a:prstTxWarp prst="textNoShape">
              <a:avLst/>
            </a:prstTxWarp>
            <a:spAutoFit/>
          </a:bodyPr>
          <a:lstStyle/>
          <a:p>
            <a:r>
              <a:rPr lang="fr-FR" sz="1000" dirty="0">
                <a:solidFill>
                  <a:srgbClr val="000000"/>
                </a:solidFill>
                <a:latin typeface="Arial"/>
                <a:cs typeface="Arial"/>
              </a:rPr>
              <a:t>Source : </a:t>
            </a:r>
            <a:r>
              <a:rPr lang="fr-FR" sz="1000" dirty="0" err="1">
                <a:solidFill>
                  <a:srgbClr val="000000"/>
                </a:solidFill>
                <a:latin typeface="Arial"/>
                <a:cs typeface="Arial"/>
              </a:rPr>
              <a:t>http://micro.magnet.fsu.edu/primer/java/mirrors/concavemirrors/index.html</a:t>
            </a:r>
            <a:endParaRPr lang="fr-FR" sz="1000" dirty="0">
              <a:solidFill>
                <a:srgbClr val="000000"/>
              </a:solidFill>
              <a:latin typeface="Arial"/>
              <a:cs typeface="Arial"/>
            </a:endParaRPr>
          </a:p>
        </p:txBody>
      </p:sp>
      <p:pic>
        <p:nvPicPr>
          <p:cNvPr id="8" name="Picture 3" descr="Restau_MIT"/>
          <p:cNvPicPr>
            <a:picLocks noChangeAspect="1" noChangeArrowheads="1"/>
          </p:cNvPicPr>
          <p:nvPr/>
        </p:nvPicPr>
        <p:blipFill>
          <a:blip r:embed="rId5"/>
          <a:srcRect/>
          <a:stretch>
            <a:fillRect/>
          </a:stretch>
        </p:blipFill>
        <p:spPr bwMode="auto">
          <a:xfrm>
            <a:off x="-1" y="3962400"/>
            <a:ext cx="3375491" cy="2514600"/>
          </a:xfrm>
          <a:prstGeom prst="rect">
            <a:avLst/>
          </a:prstGeom>
          <a:noFill/>
        </p:spPr>
      </p:pic>
      <p:sp>
        <p:nvSpPr>
          <p:cNvPr id="9" name="Text Box 4"/>
          <p:cNvSpPr txBox="1">
            <a:spLocks noChangeArrowheads="1"/>
          </p:cNvSpPr>
          <p:nvPr/>
        </p:nvSpPr>
        <p:spPr bwMode="auto">
          <a:xfrm>
            <a:off x="-110693" y="6786501"/>
            <a:ext cx="3181779" cy="1200328"/>
          </a:xfrm>
          <a:prstGeom prst="rect">
            <a:avLst/>
          </a:prstGeom>
          <a:noFill/>
          <a:ln w="12700">
            <a:noFill/>
            <a:miter lim="800000"/>
            <a:headEnd/>
            <a:tailEnd/>
          </a:ln>
          <a:effectLst/>
        </p:spPr>
        <p:txBody>
          <a:bodyPr wrap="square">
            <a:prstTxWarp prst="textNoShape">
              <a:avLst/>
            </a:prstTxWarp>
            <a:spAutoFit/>
          </a:bodyPr>
          <a:lstStyle/>
          <a:p>
            <a:pPr eaLnBrk="0" hangingPunct="0"/>
            <a:r>
              <a:rPr lang="fr-FR" u="sng">
                <a:latin typeface="Times New Roman" charset="0"/>
                <a:hlinkClick r:id="rId6"/>
              </a:rPr>
              <a:t>http://web.media.mit.edu/~jorkin/restaurant/</a:t>
            </a:r>
            <a:endParaRPr lang="fr-FR"/>
          </a:p>
        </p:txBody>
      </p:sp>
      <p:sp>
        <p:nvSpPr>
          <p:cNvPr id="10" name="Text Box 4"/>
          <p:cNvSpPr txBox="1">
            <a:spLocks noChangeArrowheads="1"/>
          </p:cNvSpPr>
          <p:nvPr/>
        </p:nvSpPr>
        <p:spPr bwMode="auto">
          <a:xfrm>
            <a:off x="0" y="6477000"/>
            <a:ext cx="2647405" cy="246221"/>
          </a:xfrm>
          <a:prstGeom prst="rect">
            <a:avLst/>
          </a:prstGeom>
          <a:noFill/>
          <a:ln w="12700">
            <a:noFill/>
            <a:miter lim="800000"/>
            <a:headEnd/>
            <a:tailEnd/>
          </a:ln>
          <a:effectLst/>
        </p:spPr>
        <p:txBody>
          <a:bodyPr wrap="none">
            <a:prstTxWarp prst="textNoShape">
              <a:avLst/>
            </a:prstTxWarp>
            <a:spAutoFit/>
          </a:bodyPr>
          <a:lstStyle/>
          <a:p>
            <a:pPr eaLnBrk="0" hangingPunct="0"/>
            <a:r>
              <a:rPr lang="fr-FR" sz="1000" dirty="0">
                <a:latin typeface="Arial"/>
                <a:cs typeface="Arial"/>
              </a:rPr>
              <a:t>http://web.media.mit.edu/~jorkin/restaurant</a:t>
            </a:r>
            <a:r>
              <a:rPr lang="fr-FR" sz="1000" u="sng" dirty="0">
                <a:latin typeface="Arial"/>
                <a:cs typeface="Arial"/>
              </a:rPr>
              <a:t>/</a:t>
            </a:r>
            <a:endParaRPr lang="fr-FR" sz="1000" dirty="0">
              <a:latin typeface="Arial"/>
              <a:cs typeface="Arial"/>
            </a:endParaRPr>
          </a:p>
        </p:txBody>
      </p:sp>
      <p:pic>
        <p:nvPicPr>
          <p:cNvPr id="11" name="Picture 1026" descr="civilization"/>
          <p:cNvPicPr>
            <a:picLocks noChangeAspect="1" noChangeArrowheads="1"/>
          </p:cNvPicPr>
          <p:nvPr/>
        </p:nvPicPr>
        <p:blipFill>
          <a:blip r:embed="rId7"/>
          <a:srcRect/>
          <a:stretch>
            <a:fillRect/>
          </a:stretch>
        </p:blipFill>
        <p:spPr bwMode="auto">
          <a:xfrm>
            <a:off x="5086350" y="4083907"/>
            <a:ext cx="3676650" cy="2621693"/>
          </a:xfrm>
          <a:prstGeom prst="rect">
            <a:avLst/>
          </a:prstGeom>
          <a:noFill/>
        </p:spPr>
      </p:pic>
      <p:sp>
        <p:nvSpPr>
          <p:cNvPr id="12" name="ZoneTexte 11"/>
          <p:cNvSpPr txBox="1"/>
          <p:nvPr/>
        </p:nvSpPr>
        <p:spPr>
          <a:xfrm>
            <a:off x="6277816" y="6397823"/>
            <a:ext cx="1342184" cy="307777"/>
          </a:xfrm>
          <a:prstGeom prst="rect">
            <a:avLst/>
          </a:prstGeom>
          <a:solidFill>
            <a:schemeClr val="bg1"/>
          </a:solidFill>
        </p:spPr>
        <p:txBody>
          <a:bodyPr wrap="none" rtlCol="0">
            <a:spAutoFit/>
          </a:bodyPr>
          <a:lstStyle/>
          <a:p>
            <a:r>
              <a:rPr lang="fr-FR" sz="1400" dirty="0" smtClean="0"/>
              <a:t>Jeu civilisation</a:t>
            </a:r>
            <a:endParaRPr lang="fr-FR" sz="1400" dirty="0"/>
          </a:p>
        </p:txBody>
      </p:sp>
      <p:sp>
        <p:nvSpPr>
          <p:cNvPr id="13" name="ZoneTexte 12"/>
          <p:cNvSpPr txBox="1"/>
          <p:nvPr/>
        </p:nvSpPr>
        <p:spPr>
          <a:xfrm>
            <a:off x="4800600" y="2667000"/>
            <a:ext cx="1851163" cy="307777"/>
          </a:xfrm>
          <a:prstGeom prst="rect">
            <a:avLst/>
          </a:prstGeom>
          <a:solidFill>
            <a:schemeClr val="bg1"/>
          </a:solidFill>
        </p:spPr>
        <p:txBody>
          <a:bodyPr wrap="none" rtlCol="0">
            <a:spAutoFit/>
          </a:bodyPr>
          <a:lstStyle/>
          <a:p>
            <a:r>
              <a:rPr lang="fr-FR" sz="1400" dirty="0" smtClean="0"/>
              <a:t>Animation interactive</a:t>
            </a:r>
            <a:endParaRPr lang="fr-FR" sz="1400" dirty="0"/>
          </a:p>
        </p:txBody>
      </p:sp>
      <p:sp>
        <p:nvSpPr>
          <p:cNvPr id="14" name="ZoneTexte 13"/>
          <p:cNvSpPr txBox="1"/>
          <p:nvPr/>
        </p:nvSpPr>
        <p:spPr>
          <a:xfrm>
            <a:off x="457200" y="3429000"/>
            <a:ext cx="2470247" cy="307777"/>
          </a:xfrm>
          <a:prstGeom prst="rect">
            <a:avLst/>
          </a:prstGeom>
          <a:solidFill>
            <a:schemeClr val="bg1"/>
          </a:solidFill>
        </p:spPr>
        <p:txBody>
          <a:bodyPr wrap="none" rtlCol="0">
            <a:spAutoFit/>
          </a:bodyPr>
          <a:lstStyle/>
          <a:p>
            <a:r>
              <a:rPr lang="fr-FR" sz="1400" dirty="0" smtClean="0"/>
              <a:t>Simulation « pleine échelle »</a:t>
            </a:r>
            <a:endParaRPr lang="fr-FR" sz="1400" dirty="0"/>
          </a:p>
        </p:txBody>
      </p:sp>
      <p:sp>
        <p:nvSpPr>
          <p:cNvPr id="15" name="ZoneTexte 14"/>
          <p:cNvSpPr txBox="1"/>
          <p:nvPr/>
        </p:nvSpPr>
        <p:spPr>
          <a:xfrm>
            <a:off x="457200" y="6172200"/>
            <a:ext cx="2310173" cy="307777"/>
          </a:xfrm>
          <a:prstGeom prst="rect">
            <a:avLst/>
          </a:prstGeom>
          <a:solidFill>
            <a:schemeClr val="bg1"/>
          </a:solidFill>
        </p:spPr>
        <p:txBody>
          <a:bodyPr wrap="none" rtlCol="0">
            <a:spAutoFit/>
          </a:bodyPr>
          <a:lstStyle/>
          <a:p>
            <a:r>
              <a:rPr lang="fr-FR" sz="1400" dirty="0" smtClean="0"/>
              <a:t>Simulation « </a:t>
            </a:r>
            <a:r>
              <a:rPr lang="fr-FR" sz="1400" dirty="0" err="1" smtClean="0"/>
              <a:t>multi-joueur</a:t>
            </a:r>
            <a:r>
              <a:rPr lang="fr-FR" sz="1400" dirty="0" smtClean="0"/>
              <a:t> »</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6200"/>
            <a:ext cx="7772400" cy="1066800"/>
          </a:xfrm>
        </p:spPr>
        <p:txBody>
          <a:bodyPr/>
          <a:lstStyle/>
          <a:p>
            <a:r>
              <a:rPr lang="fr-FR" sz="2400" dirty="0" smtClean="0"/>
              <a:t>Caractéristiques des simulations</a:t>
            </a:r>
            <a:endParaRPr lang="fr-FR" sz="2400" dirty="0"/>
          </a:p>
        </p:txBody>
      </p:sp>
      <p:sp>
        <p:nvSpPr>
          <p:cNvPr id="3" name="Espace réservé du pied de page 2"/>
          <p:cNvSpPr>
            <a:spLocks noGrp="1"/>
          </p:cNvSpPr>
          <p:nvPr>
            <p:ph type="ftr" sz="quarter" idx="3"/>
          </p:nvPr>
        </p:nvSpPr>
        <p:spPr/>
        <p:txBody>
          <a:body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
        <p:nvSpPr>
          <p:cNvPr id="5" name="ZoneTexte 4"/>
          <p:cNvSpPr txBox="1"/>
          <p:nvPr/>
        </p:nvSpPr>
        <p:spPr>
          <a:xfrm>
            <a:off x="685800" y="1752600"/>
            <a:ext cx="7848573" cy="830997"/>
          </a:xfrm>
          <a:prstGeom prst="rect">
            <a:avLst/>
          </a:prstGeom>
          <a:noFill/>
        </p:spPr>
        <p:txBody>
          <a:bodyPr wrap="none" rtlCol="0">
            <a:spAutoFit/>
          </a:bodyPr>
          <a:lstStyle/>
          <a:p>
            <a:r>
              <a:rPr lang="fr-FR" dirty="0" smtClean="0"/>
              <a:t>Qu’est-ce qui distingue les activités dans les simulations</a:t>
            </a:r>
          </a:p>
          <a:p>
            <a:r>
              <a:rPr lang="fr-FR" dirty="0" smtClean="0"/>
              <a:t>par rapport aux activités dans les didacticiels ?   </a:t>
            </a:r>
            <a:endParaRPr lang="fr-FR" dirty="0"/>
          </a:p>
        </p:txBody>
      </p:sp>
      <p:sp>
        <p:nvSpPr>
          <p:cNvPr id="6" name="ZoneTexte 5"/>
          <p:cNvSpPr txBox="1"/>
          <p:nvPr/>
        </p:nvSpPr>
        <p:spPr>
          <a:xfrm>
            <a:off x="533400" y="4038600"/>
            <a:ext cx="7798229" cy="461665"/>
          </a:xfrm>
          <a:prstGeom prst="rect">
            <a:avLst/>
          </a:prstGeom>
          <a:noFill/>
        </p:spPr>
        <p:txBody>
          <a:bodyPr wrap="none" rtlCol="0">
            <a:spAutoFit/>
          </a:bodyPr>
          <a:lstStyle/>
          <a:p>
            <a:r>
              <a:rPr lang="fr-FR" dirty="0" smtClean="0"/>
              <a:t>Quelles sont les connaissances que l’on peut acquérir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93186" name="Rectangle 2"/>
          <p:cNvSpPr>
            <a:spLocks noGrp="1" noChangeArrowheads="1"/>
          </p:cNvSpPr>
          <p:nvPr>
            <p:ph type="title"/>
          </p:nvPr>
        </p:nvSpPr>
        <p:spPr>
          <a:xfrm>
            <a:off x="381000" y="2667000"/>
            <a:ext cx="8458200" cy="1524000"/>
          </a:xfrm>
        </p:spPr>
        <p:txBody>
          <a:bodyPr/>
          <a:lstStyle/>
          <a:p>
            <a:r>
              <a:rPr lang="fr-FR"/>
              <a:t>Les types de connaissances visées</a:t>
            </a:r>
          </a:p>
        </p:txBody>
      </p:sp>
      <p:sp>
        <p:nvSpPr>
          <p:cNvPr id="5"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a:t>Les différents types de connaissances</a:t>
            </a:r>
          </a:p>
        </p:txBody>
      </p:sp>
      <p:sp>
        <p:nvSpPr>
          <p:cNvPr id="31747" name="Text Box 3"/>
          <p:cNvSpPr txBox="1">
            <a:spLocks noChangeArrowheads="1"/>
          </p:cNvSpPr>
          <p:nvPr/>
        </p:nvSpPr>
        <p:spPr bwMode="auto">
          <a:xfrm>
            <a:off x="1127125" y="1982788"/>
            <a:ext cx="3979863"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Connaissances déclaratives</a:t>
            </a:r>
          </a:p>
        </p:txBody>
      </p:sp>
      <p:sp>
        <p:nvSpPr>
          <p:cNvPr id="31748" name="Text Box 4"/>
          <p:cNvSpPr txBox="1">
            <a:spLocks noChangeArrowheads="1"/>
          </p:cNvSpPr>
          <p:nvPr/>
        </p:nvSpPr>
        <p:spPr bwMode="auto">
          <a:xfrm>
            <a:off x="3260725" y="2668588"/>
            <a:ext cx="1811338"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épisodiques</a:t>
            </a:r>
          </a:p>
        </p:txBody>
      </p:sp>
      <p:sp>
        <p:nvSpPr>
          <p:cNvPr id="31749" name="Text Box 5"/>
          <p:cNvSpPr txBox="1">
            <a:spLocks noChangeArrowheads="1"/>
          </p:cNvSpPr>
          <p:nvPr/>
        </p:nvSpPr>
        <p:spPr bwMode="auto">
          <a:xfrm>
            <a:off x="3260725" y="3354388"/>
            <a:ext cx="1912938"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sémantiques</a:t>
            </a:r>
          </a:p>
        </p:txBody>
      </p:sp>
      <p:sp>
        <p:nvSpPr>
          <p:cNvPr id="31750" name="Text Box 6"/>
          <p:cNvSpPr txBox="1">
            <a:spLocks noChangeArrowheads="1"/>
          </p:cNvSpPr>
          <p:nvPr/>
        </p:nvSpPr>
        <p:spPr bwMode="auto">
          <a:xfrm>
            <a:off x="1127125" y="4356100"/>
            <a:ext cx="411480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Connaissances procédurales</a:t>
            </a:r>
          </a:p>
        </p:txBody>
      </p:sp>
      <p:sp>
        <p:nvSpPr>
          <p:cNvPr id="31751" name="Oval 7"/>
          <p:cNvSpPr>
            <a:spLocks noChangeArrowheads="1"/>
          </p:cNvSpPr>
          <p:nvPr/>
        </p:nvSpPr>
        <p:spPr bwMode="auto">
          <a:xfrm>
            <a:off x="571500" y="2097088"/>
            <a:ext cx="228600" cy="2286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endParaRPr lang="fr-FR"/>
          </a:p>
        </p:txBody>
      </p:sp>
      <p:sp>
        <p:nvSpPr>
          <p:cNvPr id="31752" name="Oval 8"/>
          <p:cNvSpPr>
            <a:spLocks noChangeArrowheads="1"/>
          </p:cNvSpPr>
          <p:nvPr/>
        </p:nvSpPr>
        <p:spPr bwMode="auto">
          <a:xfrm>
            <a:off x="571500" y="4470400"/>
            <a:ext cx="228600" cy="2286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endParaRPr lang="fr-FR"/>
          </a:p>
        </p:txBody>
      </p:sp>
      <p:sp>
        <p:nvSpPr>
          <p:cNvPr id="31753" name="Text Box 9"/>
          <p:cNvSpPr txBox="1">
            <a:spLocks noChangeArrowheads="1"/>
          </p:cNvSpPr>
          <p:nvPr/>
        </p:nvSpPr>
        <p:spPr bwMode="auto">
          <a:xfrm>
            <a:off x="1144588" y="5054600"/>
            <a:ext cx="64198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Connaissances heuristiques ou décisionnelles</a:t>
            </a:r>
          </a:p>
        </p:txBody>
      </p:sp>
      <p:sp>
        <p:nvSpPr>
          <p:cNvPr id="31754" name="Oval 10"/>
          <p:cNvSpPr>
            <a:spLocks noChangeArrowheads="1"/>
          </p:cNvSpPr>
          <p:nvPr/>
        </p:nvSpPr>
        <p:spPr bwMode="auto">
          <a:xfrm>
            <a:off x="571500" y="5168900"/>
            <a:ext cx="228600" cy="2286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endParaRPr lang="fr-FR"/>
          </a:p>
        </p:txBody>
      </p:sp>
      <p:sp>
        <p:nvSpPr>
          <p:cNvPr id="31755" name="Text Box 11"/>
          <p:cNvSpPr txBox="1">
            <a:spLocks noChangeArrowheads="1"/>
          </p:cNvSpPr>
          <p:nvPr/>
        </p:nvSpPr>
        <p:spPr bwMode="auto">
          <a:xfrm>
            <a:off x="5410200" y="2971800"/>
            <a:ext cx="14716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factuelles</a:t>
            </a:r>
          </a:p>
        </p:txBody>
      </p:sp>
      <p:sp>
        <p:nvSpPr>
          <p:cNvPr id="31756" name="Text Box 12"/>
          <p:cNvSpPr txBox="1">
            <a:spLocks noChangeArrowheads="1"/>
          </p:cNvSpPr>
          <p:nvPr/>
        </p:nvSpPr>
        <p:spPr bwMode="auto">
          <a:xfrm>
            <a:off x="5410200" y="3505200"/>
            <a:ext cx="2047875"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conceptuelles</a:t>
            </a:r>
          </a:p>
        </p:txBody>
      </p:sp>
      <p:sp>
        <p:nvSpPr>
          <p:cNvPr id="15"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ZoneTexte 15"/>
          <p:cNvSpPr txBox="1"/>
          <p:nvPr/>
        </p:nvSpPr>
        <p:spPr>
          <a:xfrm>
            <a:off x="6781800" y="6019800"/>
            <a:ext cx="1607835" cy="369332"/>
          </a:xfrm>
          <a:prstGeom prst="rect">
            <a:avLst/>
          </a:prstGeom>
          <a:noFill/>
        </p:spPr>
        <p:txBody>
          <a:bodyPr wrap="none" rtlCol="0">
            <a:spAutoFit/>
          </a:bodyPr>
          <a:lstStyle/>
          <a:p>
            <a:r>
              <a:rPr lang="fr-FR" sz="1800" i="1" dirty="0" err="1" smtClean="0"/>
              <a:t>Tulving</a:t>
            </a:r>
            <a:r>
              <a:rPr lang="fr-FR" sz="1800" i="1" dirty="0" smtClean="0"/>
              <a:t>, 1995</a:t>
            </a:r>
            <a:endParaRPr lang="fr-FR" sz="18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447800" y="1458913"/>
            <a:ext cx="6426200" cy="4819650"/>
          </a:xfrm>
          <a:prstGeom prst="rect">
            <a:avLst/>
          </a:prstGeom>
          <a:noFill/>
          <a:ln w="9525">
            <a:noFill/>
            <a:miter lim="800000"/>
            <a:headEnd/>
            <a:tailEnd/>
          </a:ln>
          <a:effectLst/>
        </p:spPr>
      </p:pic>
      <p:sp>
        <p:nvSpPr>
          <p:cNvPr id="108547" name="Rectangle 3"/>
          <p:cNvSpPr>
            <a:spLocks noChangeArrowheads="1"/>
          </p:cNvSpPr>
          <p:nvPr/>
        </p:nvSpPr>
        <p:spPr bwMode="auto">
          <a:xfrm>
            <a:off x="685800" y="152400"/>
            <a:ext cx="7927975" cy="974725"/>
          </a:xfrm>
          <a:prstGeom prst="rect">
            <a:avLst/>
          </a:prstGeom>
          <a:noFill/>
          <a:ln w="12700">
            <a:noFill/>
            <a:miter lim="800000"/>
            <a:headEnd/>
            <a:tailEnd/>
          </a:ln>
          <a:effectLst/>
        </p:spPr>
        <p:txBody>
          <a:bodyPr lIns="90487" tIns="44450" rIns="90487" bIns="44450" anchor="ctr">
            <a:prstTxWarp prst="textNoShape">
              <a:avLst/>
            </a:prstTxWarp>
          </a:bodyPr>
          <a:lstStyle/>
          <a:p>
            <a:pPr algn="ctr"/>
            <a:r>
              <a:rPr lang="fr-FR" sz="3200">
                <a:solidFill>
                  <a:schemeClr val="accent2"/>
                </a:solidFill>
                <a:latin typeface="Helvetica" charset="0"/>
              </a:rPr>
              <a:t>Qu’y apprend-on ?</a:t>
            </a:r>
          </a:p>
        </p:txBody>
      </p:sp>
      <p:grpSp>
        <p:nvGrpSpPr>
          <p:cNvPr id="108548" name="Group 4"/>
          <p:cNvGrpSpPr>
            <a:grpSpLocks/>
          </p:cNvGrpSpPr>
          <p:nvPr/>
        </p:nvGrpSpPr>
        <p:grpSpPr bwMode="auto">
          <a:xfrm>
            <a:off x="185738" y="1111250"/>
            <a:ext cx="8559800" cy="5145088"/>
            <a:chOff x="117" y="700"/>
            <a:chExt cx="5392" cy="3241"/>
          </a:xfrm>
        </p:grpSpPr>
        <p:sp>
          <p:nvSpPr>
            <p:cNvPr id="108549" name="Text Box 5"/>
            <p:cNvSpPr txBox="1">
              <a:spLocks noChangeArrowheads="1"/>
            </p:cNvSpPr>
            <p:nvPr/>
          </p:nvSpPr>
          <p:spPr bwMode="auto">
            <a:xfrm>
              <a:off x="1184" y="3653"/>
              <a:ext cx="3531" cy="288"/>
            </a:xfrm>
            <a:prstGeom prst="rect">
              <a:avLst/>
            </a:prstGeom>
            <a:solidFill>
              <a:srgbClr val="F7F7F7"/>
            </a:solidFill>
            <a:ln w="9525">
              <a:noFill/>
              <a:miter lim="800000"/>
              <a:headEnd/>
              <a:tailEnd/>
            </a:ln>
          </p:spPr>
          <p:txBody>
            <a:bodyPr wrap="none">
              <a:prstTxWarp prst="textNoShape">
                <a:avLst/>
              </a:prstTxWarp>
              <a:spAutoFit/>
            </a:bodyPr>
            <a:lstStyle/>
            <a:p>
              <a:pPr eaLnBrk="0" hangingPunct="0"/>
              <a:r>
                <a:rPr lang="fr-FR">
                  <a:ea typeface="ＭＳ Ｐゴシック" charset="0"/>
                  <a:cs typeface="ＭＳ Ｐゴシック" charset="0"/>
                </a:rPr>
                <a:t>Ancrées dans l’action et contextualisées</a:t>
              </a:r>
            </a:p>
          </p:txBody>
        </p:sp>
        <p:sp>
          <p:nvSpPr>
            <p:cNvPr id="108550" name="Text Box 6"/>
            <p:cNvSpPr txBox="1">
              <a:spLocks noChangeArrowheads="1"/>
            </p:cNvSpPr>
            <p:nvPr/>
          </p:nvSpPr>
          <p:spPr bwMode="auto">
            <a:xfrm>
              <a:off x="357" y="3360"/>
              <a:ext cx="1386" cy="288"/>
            </a:xfrm>
            <a:prstGeom prst="rect">
              <a:avLst/>
            </a:prstGeom>
            <a:solidFill>
              <a:srgbClr val="F7F7F7"/>
            </a:solidFill>
            <a:ln w="9525">
              <a:noFill/>
              <a:miter lim="800000"/>
              <a:headEnd/>
              <a:tailEnd/>
            </a:ln>
          </p:spPr>
          <p:txBody>
            <a:bodyPr wrap="none">
              <a:prstTxWarp prst="textNoShape">
                <a:avLst/>
              </a:prstTxWarp>
              <a:spAutoFit/>
            </a:bodyPr>
            <a:lstStyle/>
            <a:p>
              <a:pPr eaLnBrk="0" hangingPunct="0"/>
              <a:r>
                <a:rPr lang="fr-FR">
                  <a:ea typeface="ＭＳ Ｐゴシック" charset="0"/>
                  <a:cs typeface="ＭＳ Ｐゴシック" charset="0"/>
                </a:rPr>
                <a:t>connaissances</a:t>
              </a:r>
            </a:p>
          </p:txBody>
        </p:sp>
        <p:sp>
          <p:nvSpPr>
            <p:cNvPr id="108551" name="Text Box 7"/>
            <p:cNvSpPr txBox="1">
              <a:spLocks noChangeArrowheads="1"/>
            </p:cNvSpPr>
            <p:nvPr/>
          </p:nvSpPr>
          <p:spPr bwMode="auto">
            <a:xfrm>
              <a:off x="3045" y="700"/>
              <a:ext cx="2464" cy="288"/>
            </a:xfrm>
            <a:prstGeom prst="rect">
              <a:avLst/>
            </a:prstGeom>
            <a:solidFill>
              <a:srgbClr val="F7F7F7"/>
            </a:solidFill>
            <a:ln w="9525">
              <a:noFill/>
              <a:miter lim="800000"/>
              <a:headEnd/>
              <a:tailEnd/>
            </a:ln>
          </p:spPr>
          <p:txBody>
            <a:bodyPr wrap="none">
              <a:prstTxWarp prst="textNoShape">
                <a:avLst/>
              </a:prstTxWarp>
              <a:spAutoFit/>
            </a:bodyPr>
            <a:lstStyle/>
            <a:p>
              <a:pPr eaLnBrk="0" hangingPunct="0"/>
              <a:r>
                <a:rPr lang="fr-FR">
                  <a:ea typeface="ＭＳ Ｐゴシック" charset="0"/>
                  <a:cs typeface="ＭＳ Ｐゴシック" charset="0"/>
                </a:rPr>
                <a:t>Stratégies de raisonnement</a:t>
              </a:r>
            </a:p>
          </p:txBody>
        </p:sp>
        <p:sp>
          <p:nvSpPr>
            <p:cNvPr id="108552" name="Text Box 8"/>
            <p:cNvSpPr txBox="1">
              <a:spLocks noChangeArrowheads="1"/>
            </p:cNvSpPr>
            <p:nvPr/>
          </p:nvSpPr>
          <p:spPr bwMode="auto">
            <a:xfrm>
              <a:off x="117" y="988"/>
              <a:ext cx="2261" cy="288"/>
            </a:xfrm>
            <a:prstGeom prst="rect">
              <a:avLst/>
            </a:prstGeom>
            <a:solidFill>
              <a:srgbClr val="F7F7F7"/>
            </a:solidFill>
            <a:ln w="9525">
              <a:noFill/>
              <a:miter lim="800000"/>
              <a:headEnd/>
              <a:tailEnd/>
            </a:ln>
          </p:spPr>
          <p:txBody>
            <a:bodyPr wrap="none">
              <a:prstTxWarp prst="textNoShape">
                <a:avLst/>
              </a:prstTxWarp>
              <a:spAutoFit/>
            </a:bodyPr>
            <a:lstStyle/>
            <a:p>
              <a:pPr eaLnBrk="0" hangingPunct="0"/>
              <a:r>
                <a:rPr lang="fr-FR">
                  <a:ea typeface="ＭＳ Ｐゴシック" charset="0"/>
                  <a:cs typeface="ＭＳ Ｐゴシック" charset="0"/>
                </a:rPr>
                <a:t>capacités de planification</a:t>
              </a:r>
            </a:p>
          </p:txBody>
        </p:sp>
      </p:grpSp>
      <p:sp>
        <p:nvSpPr>
          <p:cNvPr id="11"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79874" name="Rectangle 2"/>
          <p:cNvSpPr>
            <a:spLocks noGrp="1" noChangeArrowheads="1"/>
          </p:cNvSpPr>
          <p:nvPr>
            <p:ph type="title"/>
          </p:nvPr>
        </p:nvSpPr>
        <p:spPr>
          <a:xfrm>
            <a:off x="381000" y="2667000"/>
            <a:ext cx="8458200" cy="1524000"/>
          </a:xfrm>
        </p:spPr>
        <p:txBody>
          <a:bodyPr/>
          <a:lstStyle/>
          <a:p>
            <a:r>
              <a:rPr lang="fr-FR"/>
              <a:t>Atouts, limites et conditions d’utilisation</a:t>
            </a:r>
          </a:p>
        </p:txBody>
      </p:sp>
      <p:sp>
        <p:nvSpPr>
          <p:cNvPr id="5"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895600" y="209550"/>
            <a:ext cx="2078213" cy="584776"/>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fr-FR" sz="3200" dirty="0" smtClean="0">
                <a:ea typeface="ＭＳ Ｐゴシック" charset="0"/>
                <a:cs typeface="ＭＳ Ｐゴシック" charset="0"/>
              </a:rPr>
              <a:t>Les atouts</a:t>
            </a:r>
            <a:endParaRPr lang="fr-FR" sz="3200" dirty="0">
              <a:ea typeface="ＭＳ Ｐゴシック" charset="0"/>
              <a:cs typeface="ＭＳ Ｐゴシック" charset="0"/>
            </a:endParaRPr>
          </a:p>
        </p:txBody>
      </p:sp>
      <p:pic>
        <p:nvPicPr>
          <p:cNvPr id="122883"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400" y="914400"/>
            <a:ext cx="4521200" cy="3263900"/>
          </a:xfrm>
          <a:prstGeom prst="rect">
            <a:avLst/>
          </a:prstGeom>
          <a:noFill/>
          <a:ln w="9525">
            <a:noFill/>
            <a:miter lim="800000"/>
            <a:headEnd/>
            <a:tailEnd/>
          </a:ln>
        </p:spPr>
      </p:pic>
      <p:sp>
        <p:nvSpPr>
          <p:cNvPr id="8" name="Espace réservé du pied de page 3"/>
          <p:cNvSpPr>
            <a:spLocks noGrp="1"/>
          </p:cNvSpPr>
          <p:nvPr>
            <p:ph type="ftr" sz="quarter" idx="4294967295"/>
          </p:nvPr>
        </p:nvSpPr>
        <p:spPr>
          <a:xfrm>
            <a:off x="1143000" y="6553200"/>
            <a:ext cx="7772400" cy="457200"/>
          </a:xfrm>
          <a:prstGeom prst="rect">
            <a:avLst/>
          </a:prstGeom>
        </p:spPr>
        <p:txBody>
          <a:bodyPr/>
          <a:lstStyle/>
          <a:p>
            <a:r>
              <a:rPr lang="en-US" sz="1000" dirty="0" err="1" smtClean="0">
                <a:solidFill>
                  <a:srgbClr val="000000"/>
                </a:solidFill>
              </a:rPr>
              <a:t>Cours</a:t>
            </a:r>
            <a:r>
              <a:rPr lang="en-US" sz="1000" dirty="0" smtClean="0">
                <a:solidFill>
                  <a:srgbClr val="000000"/>
                </a:solidFill>
              </a:rPr>
              <a:t> </a:t>
            </a:r>
            <a:r>
              <a:rPr lang="en-US" sz="1000" dirty="0" err="1" smtClean="0">
                <a:solidFill>
                  <a:srgbClr val="000000"/>
                </a:solidFill>
              </a:rPr>
              <a:t>Environnements</a:t>
            </a:r>
            <a:r>
              <a:rPr lang="en-US" sz="1000" dirty="0" smtClean="0">
                <a:solidFill>
                  <a:srgbClr val="000000"/>
                </a:solidFill>
              </a:rPr>
              <a:t> </a:t>
            </a:r>
            <a:r>
              <a:rPr lang="en-US" sz="1000" dirty="0" err="1" smtClean="0">
                <a:solidFill>
                  <a:srgbClr val="000000"/>
                </a:solidFill>
              </a:rPr>
              <a:t>Informatisés</a:t>
            </a:r>
            <a:r>
              <a:rPr lang="en-US" sz="1000" dirty="0" smtClean="0">
                <a:solidFill>
                  <a:srgbClr val="000000"/>
                </a:solidFill>
              </a:rPr>
              <a:t> </a:t>
            </a:r>
            <a:r>
              <a:rPr lang="en-US" sz="1000" dirty="0" err="1" smtClean="0">
                <a:solidFill>
                  <a:srgbClr val="000000"/>
                </a:solidFill>
              </a:rPr>
              <a:t>d’apprentissage</a:t>
            </a:r>
            <a:r>
              <a:rPr lang="en-US" sz="1000" dirty="0" smtClean="0">
                <a:solidFill>
                  <a:srgbClr val="000000"/>
                </a:solidFill>
              </a:rPr>
              <a:t> 2010-2011– </a:t>
            </a:r>
            <a:r>
              <a:rPr lang="en-US" sz="1000" dirty="0" err="1" smtClean="0">
                <a:solidFill>
                  <a:srgbClr val="000000"/>
                </a:solidFill>
              </a:rPr>
              <a:t>Mireille</a:t>
            </a:r>
            <a:r>
              <a:rPr lang="en-US" sz="1000" dirty="0" smtClean="0">
                <a:solidFill>
                  <a:srgbClr val="000000"/>
                </a:solidFill>
              </a:rPr>
              <a:t> </a:t>
            </a:r>
            <a:r>
              <a:rPr lang="en-US" sz="1000" dirty="0" err="1" smtClean="0">
                <a:solidFill>
                  <a:srgbClr val="000000"/>
                </a:solidFill>
              </a:rPr>
              <a:t>Bétrancourt</a:t>
            </a:r>
            <a:r>
              <a:rPr lang="en-US" sz="1000" dirty="0" smtClean="0">
                <a:solidFill>
                  <a:srgbClr val="000000"/>
                </a:solidFill>
              </a:rPr>
              <a:t> &amp; </a:t>
            </a:r>
            <a:r>
              <a:rPr lang="en-US" sz="1000" dirty="0" err="1" smtClean="0">
                <a:solidFill>
                  <a:srgbClr val="000000"/>
                </a:solidFill>
              </a:rPr>
              <a:t>Kalliopi</a:t>
            </a:r>
            <a:r>
              <a:rPr lang="en-US" sz="1000" dirty="0" smtClean="0">
                <a:solidFill>
                  <a:srgbClr val="000000"/>
                </a:solidFill>
              </a:rPr>
              <a:t> </a:t>
            </a:r>
            <a:r>
              <a:rPr lang="en-US" sz="1000" dirty="0" err="1" smtClean="0">
                <a:solidFill>
                  <a:srgbClr val="000000"/>
                </a:solidFill>
              </a:rPr>
              <a:t>Beneots</a:t>
            </a:r>
            <a:endParaRPr lang="en-US" sz="1000" dirty="0">
              <a:solidFill>
                <a:srgbClr val="000000"/>
              </a:solidFill>
            </a:endParaRPr>
          </a:p>
        </p:txBody>
      </p:sp>
      <p:sp>
        <p:nvSpPr>
          <p:cNvPr id="7" name="ZoneTexte 6"/>
          <p:cNvSpPr txBox="1"/>
          <p:nvPr/>
        </p:nvSpPr>
        <p:spPr>
          <a:xfrm>
            <a:off x="5029200" y="1447800"/>
            <a:ext cx="3310371" cy="461665"/>
          </a:xfrm>
          <a:prstGeom prst="rect">
            <a:avLst/>
          </a:prstGeom>
          <a:noFill/>
        </p:spPr>
        <p:txBody>
          <a:bodyPr wrap="none" rtlCol="0">
            <a:spAutoFit/>
          </a:bodyPr>
          <a:lstStyle/>
          <a:p>
            <a:r>
              <a:rPr lang="fr-FR" dirty="0" smtClean="0"/>
              <a:t>1. Avantages pratiques</a:t>
            </a:r>
            <a:endParaRPr lang="fr-FR" dirty="0"/>
          </a:p>
        </p:txBody>
      </p:sp>
      <p:sp>
        <p:nvSpPr>
          <p:cNvPr id="9" name="ZoneTexte 8"/>
          <p:cNvSpPr txBox="1"/>
          <p:nvPr/>
        </p:nvSpPr>
        <p:spPr>
          <a:xfrm>
            <a:off x="5105400" y="2438400"/>
            <a:ext cx="4119788" cy="461665"/>
          </a:xfrm>
          <a:prstGeom prst="rect">
            <a:avLst/>
          </a:prstGeom>
          <a:noFill/>
        </p:spPr>
        <p:txBody>
          <a:bodyPr wrap="none" rtlCol="0">
            <a:spAutoFit/>
          </a:bodyPr>
          <a:lstStyle/>
          <a:p>
            <a:r>
              <a:rPr lang="fr-FR" dirty="0" smtClean="0"/>
              <a:t>2. </a:t>
            </a:r>
            <a:r>
              <a:rPr lang="fr-FR" dirty="0" smtClean="0">
                <a:ea typeface="ＭＳ Ｐゴシック" charset="0"/>
                <a:cs typeface="ＭＳ Ｐゴシック" charset="0"/>
              </a:rPr>
              <a:t>Schématisation didactique</a:t>
            </a:r>
          </a:p>
          <a:p>
            <a:endParaRPr lang="fr-FR" dirty="0"/>
          </a:p>
        </p:txBody>
      </p:sp>
      <p:sp>
        <p:nvSpPr>
          <p:cNvPr id="10" name="ZoneTexte 9"/>
          <p:cNvSpPr txBox="1"/>
          <p:nvPr/>
        </p:nvSpPr>
        <p:spPr>
          <a:xfrm>
            <a:off x="152400" y="4267200"/>
            <a:ext cx="4114800" cy="830997"/>
          </a:xfrm>
          <a:prstGeom prst="rect">
            <a:avLst/>
          </a:prstGeom>
          <a:noFill/>
        </p:spPr>
        <p:txBody>
          <a:bodyPr wrap="square" rtlCol="0">
            <a:spAutoFit/>
          </a:bodyPr>
          <a:lstStyle/>
          <a:p>
            <a:r>
              <a:rPr lang="fr-FR" dirty="0" smtClean="0"/>
              <a:t>3. </a:t>
            </a:r>
            <a:r>
              <a:rPr lang="fr-FR" dirty="0" smtClean="0">
                <a:ea typeface="ＭＳ Ｐゴシック" charset="0"/>
                <a:cs typeface="ＭＳ Ｐゴシック" charset="0"/>
              </a:rPr>
              <a:t>Support à la réflexion et à l’abstraction</a:t>
            </a:r>
          </a:p>
          <a:p>
            <a:endParaRPr lang="fr-FR" dirty="0"/>
          </a:p>
        </p:txBody>
      </p:sp>
      <p:sp>
        <p:nvSpPr>
          <p:cNvPr id="11" name="ZoneTexte 10"/>
          <p:cNvSpPr txBox="1"/>
          <p:nvPr/>
        </p:nvSpPr>
        <p:spPr>
          <a:xfrm>
            <a:off x="152400" y="5562600"/>
            <a:ext cx="4267200" cy="830997"/>
          </a:xfrm>
          <a:prstGeom prst="rect">
            <a:avLst/>
          </a:prstGeom>
          <a:noFill/>
        </p:spPr>
        <p:txBody>
          <a:bodyPr wrap="square" rtlCol="0">
            <a:spAutoFit/>
          </a:bodyPr>
          <a:lstStyle/>
          <a:p>
            <a:r>
              <a:rPr lang="fr-FR" dirty="0" smtClean="0"/>
              <a:t>4. </a:t>
            </a:r>
            <a:r>
              <a:rPr lang="fr-FR" dirty="0" smtClean="0">
                <a:ea typeface="ＭＳ Ｐゴシック" charset="0"/>
                <a:cs typeface="ＭＳ Ｐゴシック" charset="0"/>
              </a:rPr>
              <a:t>Engagement et interaction directe</a:t>
            </a:r>
          </a:p>
          <a:p>
            <a:endParaRPr lang="fr-FR" dirty="0"/>
          </a:p>
        </p:txBody>
      </p:sp>
      <p:pic>
        <p:nvPicPr>
          <p:cNvPr id="12" name="Picture 2"/>
          <p:cNvPicPr>
            <a:picLocks noChangeAspect="1" noChangeArrowheads="1"/>
          </p:cNvPicPr>
          <p:nvPr/>
        </p:nvPicPr>
        <p:blipFill>
          <a:blip r:embed="rId5"/>
          <a:srcRect/>
          <a:stretch>
            <a:fillRect/>
          </a:stretch>
        </p:blipFill>
        <p:spPr bwMode="auto">
          <a:xfrm>
            <a:off x="5105400" y="3657600"/>
            <a:ext cx="3617339" cy="27844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9" name="Picture 5" descr="tinkertable2"/>
          <p:cNvPicPr>
            <a:picLocks noChangeAspect="1" noChangeArrowheads="1"/>
          </p:cNvPicPr>
          <p:nvPr/>
        </p:nvPicPr>
        <p:blipFill>
          <a:blip r:embed="rId3"/>
          <a:srcRect/>
          <a:stretch>
            <a:fillRect/>
          </a:stretch>
        </p:blipFill>
        <p:spPr bwMode="auto">
          <a:xfrm>
            <a:off x="1066800" y="1295400"/>
            <a:ext cx="6602413" cy="4881563"/>
          </a:xfrm>
          <a:prstGeom prst="rect">
            <a:avLst/>
          </a:prstGeom>
          <a:noFill/>
        </p:spPr>
      </p:pic>
      <p:sp>
        <p:nvSpPr>
          <p:cNvPr id="144386" name="Text Box 2"/>
          <p:cNvSpPr txBox="1">
            <a:spLocks noChangeArrowheads="1"/>
          </p:cNvSpPr>
          <p:nvPr/>
        </p:nvSpPr>
        <p:spPr bwMode="auto">
          <a:xfrm>
            <a:off x="1066800" y="609600"/>
            <a:ext cx="6873847"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fr-FR" dirty="0" smtClean="0">
                <a:ea typeface="ＭＳ Ｐゴシック" charset="0"/>
                <a:cs typeface="ＭＳ Ｐゴシック" charset="0"/>
              </a:rPr>
              <a:t>Exemple : Support </a:t>
            </a:r>
            <a:r>
              <a:rPr lang="fr-FR" dirty="0">
                <a:ea typeface="ＭＳ Ｐゴシック" charset="0"/>
                <a:cs typeface="ＭＳ Ｐゴシック" charset="0"/>
              </a:rPr>
              <a:t>à la réflexion et à l’abstraction</a:t>
            </a:r>
          </a:p>
        </p:txBody>
      </p:sp>
      <p:sp>
        <p:nvSpPr>
          <p:cNvPr id="144388" name="Text Box 4"/>
          <p:cNvSpPr txBox="1">
            <a:spLocks noChangeArrowheads="1"/>
          </p:cNvSpPr>
          <p:nvPr/>
        </p:nvSpPr>
        <p:spPr bwMode="auto">
          <a:xfrm>
            <a:off x="1066800" y="6156325"/>
            <a:ext cx="5401739" cy="584776"/>
          </a:xfrm>
          <a:prstGeom prst="rect">
            <a:avLst/>
          </a:prstGeom>
          <a:solidFill>
            <a:schemeClr val="bg1"/>
          </a:solidFill>
          <a:ln w="9525">
            <a:noFill/>
            <a:miter lim="800000"/>
            <a:headEnd/>
            <a:tailEnd/>
          </a:ln>
          <a:effectLst/>
        </p:spPr>
        <p:txBody>
          <a:bodyPr wrap="none">
            <a:prstTxWarp prst="textNoShape">
              <a:avLst/>
            </a:prstTxWarp>
            <a:spAutoFit/>
          </a:bodyPr>
          <a:lstStyle/>
          <a:p>
            <a:r>
              <a:rPr lang="fr-FR" sz="1600" dirty="0" err="1" smtClean="0"/>
              <a:t>Tinkertable</a:t>
            </a:r>
            <a:r>
              <a:rPr lang="fr-FR" sz="1600" dirty="0" smtClean="0"/>
              <a:t> (CRAFT, EPFL)</a:t>
            </a:r>
          </a:p>
          <a:p>
            <a:r>
              <a:rPr lang="fr-FR" sz="1600" dirty="0" smtClean="0">
                <a:hlinkClick r:id="rId4"/>
              </a:rPr>
              <a:t>Démo: http</a:t>
            </a:r>
            <a:r>
              <a:rPr lang="fr-FR" sz="1600" dirty="0">
                <a:hlinkClick r:id="rId4"/>
              </a:rPr>
              <a:t>://www.youtube.com/watch?v=zSwuyM4WkN4</a:t>
            </a:r>
            <a:endParaRPr lang="fr-F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a:t>L ’approche </a:t>
            </a:r>
            <a:r>
              <a:rPr lang="fr-FR" dirty="0" smtClean="0"/>
              <a:t>béhavioriste de l’apprentissage</a:t>
            </a:r>
            <a:endParaRPr lang="fr-FR" dirty="0"/>
          </a:p>
        </p:txBody>
      </p:sp>
      <p:sp>
        <p:nvSpPr>
          <p:cNvPr id="23556" name="Text Box 4"/>
          <p:cNvSpPr txBox="1">
            <a:spLocks noChangeArrowheads="1"/>
          </p:cNvSpPr>
          <p:nvPr/>
        </p:nvSpPr>
        <p:spPr bwMode="auto">
          <a:xfrm>
            <a:off x="914400" y="2971800"/>
            <a:ext cx="13525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Stimulus</a:t>
            </a:r>
          </a:p>
        </p:txBody>
      </p:sp>
      <p:sp>
        <p:nvSpPr>
          <p:cNvPr id="23557" name="Line 5"/>
          <p:cNvSpPr>
            <a:spLocks noChangeShapeType="1"/>
          </p:cNvSpPr>
          <p:nvPr/>
        </p:nvSpPr>
        <p:spPr bwMode="auto">
          <a:xfrm>
            <a:off x="2454275" y="3200400"/>
            <a:ext cx="914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sp>
        <p:nvSpPr>
          <p:cNvPr id="23558" name="Rectangle 6"/>
          <p:cNvSpPr>
            <a:spLocks noChangeArrowheads="1"/>
          </p:cNvSpPr>
          <p:nvPr/>
        </p:nvSpPr>
        <p:spPr bwMode="auto">
          <a:xfrm>
            <a:off x="3597275" y="2743200"/>
            <a:ext cx="1524000" cy="9144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a:p>
        </p:txBody>
      </p:sp>
      <p:sp>
        <p:nvSpPr>
          <p:cNvPr id="23559" name="Line 7"/>
          <p:cNvSpPr>
            <a:spLocks noChangeShapeType="1"/>
          </p:cNvSpPr>
          <p:nvPr/>
        </p:nvSpPr>
        <p:spPr bwMode="auto">
          <a:xfrm>
            <a:off x="5349875" y="32004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sp>
        <p:nvSpPr>
          <p:cNvPr id="23560" name="Text Box 8"/>
          <p:cNvSpPr txBox="1">
            <a:spLocks noChangeArrowheads="1"/>
          </p:cNvSpPr>
          <p:nvPr/>
        </p:nvSpPr>
        <p:spPr bwMode="auto">
          <a:xfrm>
            <a:off x="6248400" y="2971800"/>
            <a:ext cx="1404938"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Réponse</a:t>
            </a:r>
          </a:p>
        </p:txBody>
      </p:sp>
      <p:sp>
        <p:nvSpPr>
          <p:cNvPr id="23561" name="Text Box 9"/>
          <p:cNvSpPr txBox="1">
            <a:spLocks noChangeArrowheads="1"/>
          </p:cNvSpPr>
          <p:nvPr/>
        </p:nvSpPr>
        <p:spPr bwMode="auto">
          <a:xfrm>
            <a:off x="3657600" y="4267200"/>
            <a:ext cx="13271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R = f (S)</a:t>
            </a:r>
          </a:p>
        </p:txBody>
      </p:sp>
      <p:sp>
        <p:nvSpPr>
          <p:cNvPr id="23562" name="Text Box 10"/>
          <p:cNvSpPr txBox="1">
            <a:spLocks noChangeArrowheads="1"/>
          </p:cNvSpPr>
          <p:nvPr/>
        </p:nvSpPr>
        <p:spPr bwMode="auto">
          <a:xfrm>
            <a:off x="914400" y="5410200"/>
            <a:ext cx="7391400" cy="822325"/>
          </a:xfrm>
          <a:prstGeom prst="rect">
            <a:avLst/>
          </a:prstGeom>
          <a:noFill/>
          <a:ln w="9525">
            <a:noFill/>
            <a:miter lim="800000"/>
            <a:headEnd/>
            <a:tailEnd/>
          </a:ln>
          <a:effectLst/>
        </p:spPr>
        <p:txBody>
          <a:bodyPr>
            <a:prstTxWarp prst="textNoShape">
              <a:avLst/>
            </a:prstTxWarp>
            <a:spAutoFit/>
          </a:bodyPr>
          <a:lstStyle/>
          <a:p>
            <a:pPr eaLnBrk="0" hangingPunct="0"/>
            <a:r>
              <a:rPr lang="fr-FR">
                <a:solidFill>
                  <a:srgbClr val="006600"/>
                </a:solidFill>
              </a:rPr>
              <a:t>Apprentissage  = association entre une situation et un comportement</a:t>
            </a:r>
          </a:p>
        </p:txBody>
      </p:sp>
      <p:sp>
        <p:nvSpPr>
          <p:cNvPr id="14" name="Espace réservé du pied de page 3"/>
          <p:cNvSpPr>
            <a:spLocks noGrp="1"/>
          </p:cNvSpPr>
          <p:nvPr>
            <p:ph type="ftr" sz="quarter" idx="3"/>
          </p:nvPr>
        </p:nvSpPr>
        <p:spPr>
          <a:xfrm>
            <a:off x="1524000" y="6477000"/>
            <a:ext cx="7772400" cy="457200"/>
          </a:xfrm>
        </p:spPr>
        <p:txBody>
          <a:bodyPr/>
          <a:lstStyle/>
          <a:p>
            <a:r>
              <a:rPr lang="en-US" dirty="0" err="1" smtClean="0">
                <a:solidFill>
                  <a:srgbClr val="000000"/>
                </a:solidFill>
              </a:rPr>
              <a:t>Cours</a:t>
            </a:r>
            <a:r>
              <a:rPr lang="en-US" dirty="0" smtClean="0">
                <a:solidFill>
                  <a:srgbClr val="000000"/>
                </a:solidFill>
              </a:rPr>
              <a:t> </a:t>
            </a:r>
            <a:r>
              <a:rPr lang="en-US" dirty="0" err="1" smtClean="0">
                <a:solidFill>
                  <a:srgbClr val="000000"/>
                </a:solidFill>
              </a:rPr>
              <a:t>Environnements</a:t>
            </a:r>
            <a:r>
              <a:rPr lang="en-US" dirty="0" smtClean="0">
                <a:solidFill>
                  <a:srgbClr val="000000"/>
                </a:solidFill>
              </a:rPr>
              <a:t> </a:t>
            </a:r>
            <a:r>
              <a:rPr lang="en-US" dirty="0" err="1" smtClean="0">
                <a:solidFill>
                  <a:srgbClr val="000000"/>
                </a:solidFill>
              </a:rPr>
              <a:t>Informatisés</a:t>
            </a:r>
            <a:r>
              <a:rPr lang="en-US" dirty="0" smtClean="0">
                <a:solidFill>
                  <a:srgbClr val="000000"/>
                </a:solidFill>
              </a:rPr>
              <a:t> </a:t>
            </a:r>
            <a:r>
              <a:rPr lang="en-US" dirty="0" err="1" smtClean="0">
                <a:solidFill>
                  <a:srgbClr val="000000"/>
                </a:solidFill>
              </a:rPr>
              <a:t>d’apprentissage</a:t>
            </a:r>
            <a:r>
              <a:rPr lang="en-US" dirty="0" smtClean="0">
                <a:solidFill>
                  <a:srgbClr val="000000"/>
                </a:solidFill>
              </a:rPr>
              <a:t> 2010-2011– </a:t>
            </a:r>
            <a:r>
              <a:rPr lang="en-US" dirty="0" err="1" smtClean="0">
                <a:solidFill>
                  <a:srgbClr val="000000"/>
                </a:solidFill>
              </a:rPr>
              <a:t>Mireille</a:t>
            </a:r>
            <a:r>
              <a:rPr lang="en-US" dirty="0" smtClean="0">
                <a:solidFill>
                  <a:srgbClr val="000000"/>
                </a:solidFill>
              </a:rPr>
              <a:t> </a:t>
            </a:r>
            <a:r>
              <a:rPr lang="en-US" dirty="0" err="1" smtClean="0">
                <a:solidFill>
                  <a:srgbClr val="000000"/>
                </a:solidFill>
              </a:rPr>
              <a:t>Bétrancourt</a:t>
            </a:r>
            <a:r>
              <a:rPr lang="en-US" dirty="0" smtClean="0">
                <a:solidFill>
                  <a:srgbClr val="000000"/>
                </a:solidFill>
              </a:rPr>
              <a:t> &amp; </a:t>
            </a:r>
            <a:r>
              <a:rPr lang="en-US" dirty="0" err="1" smtClean="0">
                <a:solidFill>
                  <a:srgbClr val="000000"/>
                </a:solidFill>
              </a:rPr>
              <a:t>Kalliopi</a:t>
            </a:r>
            <a:r>
              <a:rPr lang="en-US" dirty="0" smtClean="0">
                <a:solidFill>
                  <a:srgbClr val="000000"/>
                </a:solidFill>
              </a:rPr>
              <a:t> </a:t>
            </a:r>
            <a:r>
              <a:rPr lang="en-US" dirty="0" err="1" smtClean="0">
                <a:solidFill>
                  <a:srgbClr val="000000"/>
                </a:solidFill>
              </a:rPr>
              <a:t>Beneots</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203" name="Picture 2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895600" y="2438400"/>
            <a:ext cx="2921000" cy="2108200"/>
          </a:xfrm>
          <a:prstGeom prst="rect">
            <a:avLst/>
          </a:prstGeom>
          <a:noFill/>
          <a:ln w="9525">
            <a:noFill/>
            <a:miter lim="800000"/>
            <a:headEnd/>
            <a:tailEnd/>
          </a:ln>
        </p:spPr>
      </p:pic>
      <p:sp>
        <p:nvSpPr>
          <p:cNvPr id="50178" name="Rectangle 2"/>
          <p:cNvSpPr>
            <a:spLocks noGrp="1" noChangeArrowheads="1"/>
          </p:cNvSpPr>
          <p:nvPr>
            <p:ph type="title"/>
          </p:nvPr>
        </p:nvSpPr>
        <p:spPr/>
        <p:txBody>
          <a:bodyPr/>
          <a:lstStyle/>
          <a:p>
            <a:r>
              <a:rPr lang="fr-FR"/>
              <a:t>Le cycle Manipulation - Evaluation - Debriefing</a:t>
            </a:r>
          </a:p>
        </p:txBody>
      </p:sp>
      <p:grpSp>
        <p:nvGrpSpPr>
          <p:cNvPr id="50205" name="Group 29"/>
          <p:cNvGrpSpPr>
            <a:grpSpLocks/>
          </p:cNvGrpSpPr>
          <p:nvPr/>
        </p:nvGrpSpPr>
        <p:grpSpPr bwMode="auto">
          <a:xfrm>
            <a:off x="685800" y="4343400"/>
            <a:ext cx="5638800" cy="1828800"/>
            <a:chOff x="432" y="2736"/>
            <a:chExt cx="3552" cy="1152"/>
          </a:xfrm>
        </p:grpSpPr>
        <p:sp>
          <p:nvSpPr>
            <p:cNvPr id="50189" name="AutoShape 13"/>
            <p:cNvSpPr>
              <a:spLocks noChangeArrowheads="1"/>
            </p:cNvSpPr>
            <p:nvPr/>
          </p:nvSpPr>
          <p:spPr bwMode="auto">
            <a:xfrm>
              <a:off x="432" y="3504"/>
              <a:ext cx="1632" cy="384"/>
            </a:xfrm>
            <a:prstGeom prst="roundRect">
              <a:avLst>
                <a:gd name="adj" fmla="val 16667"/>
              </a:avLst>
            </a:prstGeom>
            <a:solidFill>
              <a:srgbClr val="8E8EDB"/>
            </a:solidFill>
            <a:ln w="9525">
              <a:solidFill>
                <a:schemeClr val="tx1"/>
              </a:solidFill>
              <a:round/>
              <a:headEnd/>
              <a:tailEnd/>
            </a:ln>
            <a:effectLst/>
          </p:spPr>
          <p:txBody>
            <a:bodyPr wrap="none" anchor="ctr">
              <a:prstTxWarp prst="textNoShape">
                <a:avLst/>
              </a:prstTxWarp>
            </a:bodyPr>
            <a:lstStyle/>
            <a:p>
              <a:pPr algn="ctr"/>
              <a:r>
                <a:rPr lang="fr-FR"/>
                <a:t>Debriefing</a:t>
              </a:r>
            </a:p>
          </p:txBody>
        </p:sp>
        <p:cxnSp>
          <p:nvCxnSpPr>
            <p:cNvPr id="50196" name="AutoShape 20"/>
            <p:cNvCxnSpPr>
              <a:cxnSpLocks noChangeShapeType="1"/>
              <a:stCxn id="50190" idx="2"/>
              <a:endCxn id="50189" idx="3"/>
            </p:cNvCxnSpPr>
            <p:nvPr/>
          </p:nvCxnSpPr>
          <p:spPr bwMode="auto">
            <a:xfrm rot="5400000">
              <a:off x="2544" y="2256"/>
              <a:ext cx="960" cy="1920"/>
            </a:xfrm>
            <a:prstGeom prst="curvedConnector2">
              <a:avLst/>
            </a:prstGeom>
            <a:noFill/>
            <a:ln w="9525">
              <a:solidFill>
                <a:schemeClr val="tx1"/>
              </a:solidFill>
              <a:round/>
              <a:headEnd/>
              <a:tailEnd type="triangle" w="med" len="med"/>
            </a:ln>
            <a:effectLst/>
          </p:spPr>
        </p:cxnSp>
      </p:grpSp>
      <p:grpSp>
        <p:nvGrpSpPr>
          <p:cNvPr id="50204" name="Group 28"/>
          <p:cNvGrpSpPr>
            <a:grpSpLocks/>
          </p:cNvGrpSpPr>
          <p:nvPr/>
        </p:nvGrpSpPr>
        <p:grpSpPr bwMode="auto">
          <a:xfrm>
            <a:off x="533400" y="1752600"/>
            <a:ext cx="7785100" cy="3673475"/>
            <a:chOff x="336" y="1104"/>
            <a:chExt cx="4904" cy="2314"/>
          </a:xfrm>
        </p:grpSpPr>
        <p:sp>
          <p:nvSpPr>
            <p:cNvPr id="50187" name="AutoShape 11"/>
            <p:cNvSpPr>
              <a:spLocks noChangeArrowheads="1"/>
            </p:cNvSpPr>
            <p:nvPr/>
          </p:nvSpPr>
          <p:spPr bwMode="auto">
            <a:xfrm>
              <a:off x="1872" y="1104"/>
              <a:ext cx="1632" cy="384"/>
            </a:xfrm>
            <a:prstGeom prst="roundRect">
              <a:avLst>
                <a:gd name="adj" fmla="val 16667"/>
              </a:avLst>
            </a:prstGeom>
            <a:solidFill>
              <a:srgbClr val="8E8EDB"/>
            </a:solidFill>
            <a:ln w="9525">
              <a:solidFill>
                <a:schemeClr val="tx1"/>
              </a:solidFill>
              <a:round/>
              <a:headEnd/>
              <a:tailEnd/>
            </a:ln>
            <a:effectLst/>
          </p:spPr>
          <p:txBody>
            <a:bodyPr wrap="none" anchor="ctr">
              <a:prstTxWarp prst="textNoShape">
                <a:avLst/>
              </a:prstTxWarp>
            </a:bodyPr>
            <a:lstStyle/>
            <a:p>
              <a:pPr algn="ctr"/>
              <a:r>
                <a:rPr lang="fr-FR"/>
                <a:t>Manipulation</a:t>
              </a:r>
            </a:p>
          </p:txBody>
        </p:sp>
        <p:sp>
          <p:nvSpPr>
            <p:cNvPr id="50188" name="AutoShape 12"/>
            <p:cNvSpPr>
              <a:spLocks noChangeArrowheads="1"/>
            </p:cNvSpPr>
            <p:nvPr/>
          </p:nvSpPr>
          <p:spPr bwMode="auto">
            <a:xfrm>
              <a:off x="432" y="2352"/>
              <a:ext cx="1632" cy="384"/>
            </a:xfrm>
            <a:prstGeom prst="roundRect">
              <a:avLst>
                <a:gd name="adj" fmla="val 16667"/>
              </a:avLst>
            </a:prstGeom>
            <a:solidFill>
              <a:srgbClr val="8E8EDB"/>
            </a:solidFill>
            <a:ln w="9525">
              <a:solidFill>
                <a:schemeClr val="tx1"/>
              </a:solidFill>
              <a:round/>
              <a:headEnd/>
              <a:tailEnd/>
            </a:ln>
            <a:effectLst/>
          </p:spPr>
          <p:txBody>
            <a:bodyPr wrap="none" anchor="ctr">
              <a:prstTxWarp prst="textNoShape">
                <a:avLst/>
              </a:prstTxWarp>
            </a:bodyPr>
            <a:lstStyle/>
            <a:p>
              <a:pPr algn="ctr"/>
              <a:r>
                <a:rPr lang="fr-FR"/>
                <a:t>Evaluation</a:t>
              </a:r>
            </a:p>
          </p:txBody>
        </p:sp>
        <p:sp>
          <p:nvSpPr>
            <p:cNvPr id="50190" name="AutoShape 14"/>
            <p:cNvSpPr>
              <a:spLocks noChangeArrowheads="1"/>
            </p:cNvSpPr>
            <p:nvPr/>
          </p:nvSpPr>
          <p:spPr bwMode="auto">
            <a:xfrm>
              <a:off x="3168" y="2352"/>
              <a:ext cx="1632" cy="384"/>
            </a:xfrm>
            <a:prstGeom prst="roundRect">
              <a:avLst>
                <a:gd name="adj" fmla="val 16667"/>
              </a:avLst>
            </a:prstGeom>
            <a:solidFill>
              <a:srgbClr val="8E8EDB"/>
            </a:solidFill>
            <a:ln w="9525">
              <a:solidFill>
                <a:schemeClr val="tx1"/>
              </a:solidFill>
              <a:round/>
              <a:headEnd/>
              <a:tailEnd/>
            </a:ln>
            <a:effectLst/>
          </p:spPr>
          <p:txBody>
            <a:bodyPr wrap="none" anchor="ctr">
              <a:prstTxWarp prst="textNoShape">
                <a:avLst/>
              </a:prstTxWarp>
            </a:bodyPr>
            <a:lstStyle/>
            <a:p>
              <a:pPr algn="ctr"/>
              <a:r>
                <a:rPr lang="fr-FR"/>
                <a:t>Observation</a:t>
              </a:r>
            </a:p>
          </p:txBody>
        </p:sp>
        <p:sp>
          <p:nvSpPr>
            <p:cNvPr id="50191" name="Oval 15"/>
            <p:cNvSpPr>
              <a:spLocks noChangeArrowheads="1"/>
            </p:cNvSpPr>
            <p:nvPr/>
          </p:nvSpPr>
          <p:spPr bwMode="auto">
            <a:xfrm>
              <a:off x="1776" y="1728"/>
              <a:ext cx="1824" cy="57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r>
                <a:rPr lang="fr-FR"/>
                <a:t>Situation</a:t>
              </a:r>
            </a:p>
            <a:p>
              <a:pPr algn="ctr"/>
              <a:r>
                <a:rPr lang="fr-FR"/>
                <a:t>Résolution de pb</a:t>
              </a:r>
            </a:p>
          </p:txBody>
        </p:sp>
        <p:cxnSp>
          <p:nvCxnSpPr>
            <p:cNvPr id="50192" name="AutoShape 16"/>
            <p:cNvCxnSpPr>
              <a:cxnSpLocks noChangeShapeType="1"/>
              <a:stCxn id="50187" idx="3"/>
              <a:endCxn id="50190" idx="0"/>
            </p:cNvCxnSpPr>
            <p:nvPr/>
          </p:nvCxnSpPr>
          <p:spPr bwMode="auto">
            <a:xfrm>
              <a:off x="3504" y="1296"/>
              <a:ext cx="480" cy="1056"/>
            </a:xfrm>
            <a:prstGeom prst="curvedConnector2">
              <a:avLst/>
            </a:prstGeom>
            <a:noFill/>
            <a:ln w="9525">
              <a:solidFill>
                <a:schemeClr val="tx1"/>
              </a:solidFill>
              <a:round/>
              <a:headEnd/>
              <a:tailEnd type="triangle" w="med" len="med"/>
            </a:ln>
            <a:effectLst/>
          </p:spPr>
        </p:cxnSp>
        <p:cxnSp>
          <p:nvCxnSpPr>
            <p:cNvPr id="50193" name="AutoShape 17"/>
            <p:cNvCxnSpPr>
              <a:cxnSpLocks noChangeShapeType="1"/>
            </p:cNvCxnSpPr>
            <p:nvPr/>
          </p:nvCxnSpPr>
          <p:spPr bwMode="auto">
            <a:xfrm rot="5400000">
              <a:off x="2615" y="1369"/>
              <a:ext cx="1" cy="2736"/>
            </a:xfrm>
            <a:prstGeom prst="curvedConnector3">
              <a:avLst>
                <a:gd name="adj1" fmla="val 49599995"/>
              </a:avLst>
            </a:prstGeom>
            <a:noFill/>
            <a:ln w="9525">
              <a:solidFill>
                <a:schemeClr val="tx1"/>
              </a:solidFill>
              <a:round/>
              <a:headEnd/>
              <a:tailEnd type="triangle" w="med" len="med"/>
            </a:ln>
            <a:effectLst/>
          </p:spPr>
        </p:cxnSp>
        <p:cxnSp>
          <p:nvCxnSpPr>
            <p:cNvPr id="50195" name="AutoShape 19"/>
            <p:cNvCxnSpPr>
              <a:cxnSpLocks noChangeShapeType="1"/>
              <a:stCxn id="50188" idx="0"/>
              <a:endCxn id="50187" idx="1"/>
            </p:cNvCxnSpPr>
            <p:nvPr/>
          </p:nvCxnSpPr>
          <p:spPr bwMode="auto">
            <a:xfrm rot="16200000">
              <a:off x="1032" y="1512"/>
              <a:ext cx="1056" cy="624"/>
            </a:xfrm>
            <a:prstGeom prst="curvedConnector2">
              <a:avLst/>
            </a:prstGeom>
            <a:noFill/>
            <a:ln w="9525">
              <a:solidFill>
                <a:schemeClr val="tx1"/>
              </a:solidFill>
              <a:round/>
              <a:headEnd/>
              <a:tailEnd type="triangle" w="med" len="med"/>
            </a:ln>
            <a:effectLst/>
          </p:spPr>
        </p:cxnSp>
        <p:sp>
          <p:nvSpPr>
            <p:cNvPr id="50197" name="Text Box 21"/>
            <p:cNvSpPr txBox="1">
              <a:spLocks noChangeArrowheads="1"/>
            </p:cNvSpPr>
            <p:nvPr/>
          </p:nvSpPr>
          <p:spPr bwMode="auto">
            <a:xfrm>
              <a:off x="2352" y="2862"/>
              <a:ext cx="623" cy="250"/>
            </a:xfrm>
            <a:prstGeom prst="rect">
              <a:avLst/>
            </a:prstGeom>
            <a:noFill/>
            <a:ln w="9525">
              <a:noFill/>
              <a:miter lim="800000"/>
              <a:headEnd/>
              <a:tailEnd/>
            </a:ln>
            <a:effectLst/>
          </p:spPr>
          <p:txBody>
            <a:bodyPr wrap="none">
              <a:prstTxWarp prst="textNoShape">
                <a:avLst/>
              </a:prstTxWarp>
              <a:spAutoFit/>
            </a:bodyPr>
            <a:lstStyle/>
            <a:p>
              <a:r>
                <a:rPr lang="fr-FR" sz="2000" i="1"/>
                <a:t>erreurs</a:t>
              </a:r>
            </a:p>
          </p:txBody>
        </p:sp>
        <p:sp>
          <p:nvSpPr>
            <p:cNvPr id="50198" name="Text Box 22"/>
            <p:cNvSpPr txBox="1">
              <a:spLocks noChangeArrowheads="1"/>
            </p:cNvSpPr>
            <p:nvPr/>
          </p:nvSpPr>
          <p:spPr bwMode="auto">
            <a:xfrm>
              <a:off x="3888" y="1662"/>
              <a:ext cx="1352" cy="250"/>
            </a:xfrm>
            <a:prstGeom prst="rect">
              <a:avLst/>
            </a:prstGeom>
            <a:noFill/>
            <a:ln w="9525">
              <a:noFill/>
              <a:miter lim="800000"/>
              <a:headEnd/>
              <a:tailEnd/>
            </a:ln>
            <a:effectLst/>
          </p:spPr>
          <p:txBody>
            <a:bodyPr wrap="none">
              <a:prstTxWarp prst="textNoShape">
                <a:avLst/>
              </a:prstTxWarp>
              <a:spAutoFit/>
            </a:bodyPr>
            <a:lstStyle/>
            <a:p>
              <a:r>
                <a:rPr lang="fr-FR" sz="2000" i="1"/>
                <a:t>Résultats visibles</a:t>
              </a:r>
            </a:p>
          </p:txBody>
        </p:sp>
        <p:sp>
          <p:nvSpPr>
            <p:cNvPr id="50199" name="Text Box 23"/>
            <p:cNvSpPr txBox="1">
              <a:spLocks noChangeArrowheads="1"/>
            </p:cNvSpPr>
            <p:nvPr/>
          </p:nvSpPr>
          <p:spPr bwMode="auto">
            <a:xfrm>
              <a:off x="2352" y="3168"/>
              <a:ext cx="614" cy="250"/>
            </a:xfrm>
            <a:prstGeom prst="rect">
              <a:avLst/>
            </a:prstGeom>
            <a:noFill/>
            <a:ln w="9525">
              <a:noFill/>
              <a:miter lim="800000"/>
              <a:headEnd/>
              <a:tailEnd/>
            </a:ln>
            <a:effectLst/>
          </p:spPr>
          <p:txBody>
            <a:bodyPr wrap="none">
              <a:prstTxWarp prst="textNoShape">
                <a:avLst/>
              </a:prstTxWarp>
              <a:spAutoFit/>
            </a:bodyPr>
            <a:lstStyle/>
            <a:p>
              <a:r>
                <a:rPr lang="fr-FR" sz="2000" i="1"/>
                <a:t>succès</a:t>
              </a:r>
            </a:p>
          </p:txBody>
        </p:sp>
        <p:sp>
          <p:nvSpPr>
            <p:cNvPr id="50200" name="Text Box 24"/>
            <p:cNvSpPr txBox="1">
              <a:spLocks noChangeArrowheads="1"/>
            </p:cNvSpPr>
            <p:nvPr/>
          </p:nvSpPr>
          <p:spPr bwMode="auto">
            <a:xfrm>
              <a:off x="336" y="1566"/>
              <a:ext cx="934" cy="634"/>
            </a:xfrm>
            <a:prstGeom prst="rect">
              <a:avLst/>
            </a:prstGeom>
            <a:noFill/>
            <a:ln w="9525">
              <a:noFill/>
              <a:miter lim="800000"/>
              <a:headEnd/>
              <a:tailEnd/>
            </a:ln>
            <a:effectLst/>
          </p:spPr>
          <p:txBody>
            <a:bodyPr wrap="none">
              <a:prstTxWarp prst="textNoShape">
                <a:avLst/>
              </a:prstTxWarp>
              <a:spAutoFit/>
            </a:bodyPr>
            <a:lstStyle/>
            <a:p>
              <a:r>
                <a:rPr lang="fr-FR" sz="2000" i="1"/>
                <a:t>réflexion</a:t>
              </a:r>
            </a:p>
            <a:p>
              <a:r>
                <a:rPr lang="fr-FR" sz="2000" i="1"/>
                <a:t>Nouvelles </a:t>
              </a:r>
              <a:br>
                <a:rPr lang="fr-FR" sz="2000" i="1"/>
              </a:br>
              <a:r>
                <a:rPr lang="fr-FR" sz="2000" i="1"/>
                <a:t>hypothèses</a:t>
              </a:r>
            </a:p>
          </p:txBody>
        </p:sp>
      </p:grpSp>
      <p:grpSp>
        <p:nvGrpSpPr>
          <p:cNvPr id="50206" name="Group 30"/>
          <p:cNvGrpSpPr>
            <a:grpSpLocks/>
          </p:cNvGrpSpPr>
          <p:nvPr/>
        </p:nvGrpSpPr>
        <p:grpSpPr bwMode="auto">
          <a:xfrm>
            <a:off x="5334000" y="4876800"/>
            <a:ext cx="2701925" cy="1550988"/>
            <a:chOff x="3360" y="3072"/>
            <a:chExt cx="1702" cy="977"/>
          </a:xfrm>
        </p:grpSpPr>
        <p:sp>
          <p:nvSpPr>
            <p:cNvPr id="50201" name="AutoShape 25"/>
            <p:cNvSpPr>
              <a:spLocks noChangeArrowheads="1"/>
            </p:cNvSpPr>
            <p:nvPr/>
          </p:nvSpPr>
          <p:spPr bwMode="auto">
            <a:xfrm>
              <a:off x="3696" y="3072"/>
              <a:ext cx="1296" cy="624"/>
            </a:xfrm>
            <a:prstGeom prst="cloudCallout">
              <a:avLst>
                <a:gd name="adj1" fmla="val -128009"/>
                <a:gd name="adj2" fmla="val -189903"/>
              </a:avLst>
            </a:prstGeom>
            <a:solidFill>
              <a:srgbClr val="D4D4F0"/>
            </a:solidFill>
            <a:ln w="9525">
              <a:solidFill>
                <a:schemeClr val="tx1"/>
              </a:solidFill>
              <a:round/>
              <a:headEnd/>
              <a:tailEnd/>
            </a:ln>
            <a:effectLst/>
          </p:spPr>
          <p:txBody>
            <a:bodyPr wrap="none" anchor="ctr">
              <a:prstTxWarp prst="textNoShape">
                <a:avLst/>
              </a:prstTxWarp>
            </a:bodyPr>
            <a:lstStyle/>
            <a:p>
              <a:pPr algn="ctr"/>
              <a:r>
                <a:rPr lang="fr-FR"/>
                <a:t>Cognition</a:t>
              </a:r>
            </a:p>
            <a:p>
              <a:pPr algn="ctr"/>
              <a:r>
                <a:rPr lang="fr-FR"/>
                <a:t>distribuée</a:t>
              </a:r>
            </a:p>
          </p:txBody>
        </p:sp>
        <p:sp>
          <p:nvSpPr>
            <p:cNvPr id="50202" name="Rectangle 26"/>
            <p:cNvSpPr>
              <a:spLocks noChangeArrowheads="1"/>
            </p:cNvSpPr>
            <p:nvPr/>
          </p:nvSpPr>
          <p:spPr bwMode="auto">
            <a:xfrm>
              <a:off x="3360" y="3723"/>
              <a:ext cx="1702" cy="326"/>
            </a:xfrm>
            <a:prstGeom prst="rect">
              <a:avLst/>
            </a:prstGeom>
            <a:noFill/>
            <a:ln w="9525">
              <a:noFill/>
              <a:miter lim="800000"/>
              <a:headEnd/>
              <a:tailEnd/>
            </a:ln>
            <a:effectLst/>
          </p:spPr>
          <p:txBody>
            <a:bodyPr wrap="none">
              <a:prstTxWarp prst="textNoShape">
                <a:avLst/>
              </a:prstTxWarp>
              <a:spAutoFit/>
            </a:bodyPr>
            <a:lstStyle/>
            <a:p>
              <a:r>
                <a:rPr lang="fr-FR" sz="1400">
                  <a:solidFill>
                    <a:srgbClr val="000000"/>
                  </a:solidFill>
                  <a:latin typeface="Book Antiqua" pitchFamily="28" charset="0"/>
                </a:rPr>
                <a:t>Perkins, 1993 « l’individu plus »</a:t>
              </a:r>
            </a:p>
            <a:p>
              <a:r>
                <a:rPr lang="fr-FR" sz="1400">
                  <a:solidFill>
                    <a:srgbClr val="000000"/>
                  </a:solidFill>
                  <a:latin typeface="Book Antiqua" pitchFamily="28" charset="0"/>
                </a:rPr>
                <a:t>Hutchins, 1995</a:t>
              </a:r>
            </a:p>
          </p:txBody>
        </p:sp>
      </p:grpSp>
      <p:sp>
        <p:nvSpPr>
          <p:cNvPr id="24"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cas particulier des « jeux sérieux »</a:t>
            </a:r>
            <a:endParaRPr lang="fr-FR" dirty="0"/>
          </a:p>
        </p:txBody>
      </p:sp>
      <p:sp>
        <p:nvSpPr>
          <p:cNvPr id="4" name="Espace réservé du pied de page 3"/>
          <p:cNvSpPr>
            <a:spLocks noGrp="1"/>
          </p:cNvSpPr>
          <p:nvPr>
            <p:ph type="ftr" sz="quarter" idx="3"/>
          </p:nvPr>
        </p:nvSpPr>
        <p:spPr/>
        <p:txBody>
          <a:body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
        <p:nvSpPr>
          <p:cNvPr id="5" name="Espace réservé du contenu 2"/>
          <p:cNvSpPr>
            <a:spLocks noGrp="1"/>
          </p:cNvSpPr>
          <p:nvPr>
            <p:ph idx="1"/>
          </p:nvPr>
        </p:nvSpPr>
        <p:spPr>
          <a:xfrm>
            <a:off x="457200" y="1600200"/>
            <a:ext cx="8229600" cy="4525963"/>
          </a:xfrm>
        </p:spPr>
        <p:txBody>
          <a:bodyPr>
            <a:normAutofit fontScale="70000" lnSpcReduction="20000"/>
          </a:bodyPr>
          <a:lstStyle/>
          <a:p>
            <a:pPr>
              <a:spcAft>
                <a:spcPts val="600"/>
              </a:spcAft>
            </a:pPr>
            <a:r>
              <a:rPr lang="fr-FR" dirty="0" smtClean="0">
                <a:latin typeface="Arial"/>
                <a:cs typeface="Arial"/>
              </a:rPr>
              <a:t>Combien d’entre vous jouent </a:t>
            </a:r>
            <a:r>
              <a:rPr lang="fr-FR" dirty="0" smtClean="0">
                <a:latin typeface="Arial"/>
                <a:cs typeface="Arial"/>
              </a:rPr>
              <a:t>? 3 sur </a:t>
            </a:r>
            <a:r>
              <a:rPr lang="fr-FR" dirty="0" smtClean="0">
                <a:latin typeface="Arial"/>
                <a:cs typeface="Arial"/>
              </a:rPr>
              <a:t>~20</a:t>
            </a:r>
            <a:endParaRPr lang="fr-FR" dirty="0" smtClean="0">
              <a:latin typeface="Arial"/>
              <a:cs typeface="Arial"/>
            </a:endParaRPr>
          </a:p>
          <a:p>
            <a:r>
              <a:rPr lang="fr-FR" dirty="0" smtClean="0">
                <a:latin typeface="Arial"/>
                <a:cs typeface="Arial"/>
              </a:rPr>
              <a:t>Pourquoi on apprendrait mieux en jouant </a:t>
            </a:r>
            <a:r>
              <a:rPr lang="fr-FR" dirty="0" smtClean="0">
                <a:latin typeface="Arial"/>
                <a:cs typeface="Arial"/>
              </a:rPr>
              <a:t>?</a:t>
            </a:r>
          </a:p>
          <a:p>
            <a:pPr>
              <a:buNone/>
            </a:pPr>
            <a:r>
              <a:rPr lang="fr-FR" dirty="0" smtClean="0">
                <a:latin typeface="Arial"/>
                <a:cs typeface="Arial"/>
              </a:rPr>
              <a:t>Parce que plaisir à jouer</a:t>
            </a:r>
          </a:p>
          <a:p>
            <a:pPr>
              <a:buNone/>
            </a:pPr>
            <a:r>
              <a:rPr lang="fr-FR" dirty="0" smtClean="0">
                <a:latin typeface="Arial"/>
                <a:cs typeface="Arial"/>
              </a:rPr>
              <a:t>Se sentir acteur, en contr</a:t>
            </a:r>
            <a:r>
              <a:rPr lang="fr-FR" dirty="0" smtClean="0">
                <a:latin typeface="Arial"/>
                <a:cs typeface="Arial"/>
              </a:rPr>
              <a:t>ôle</a:t>
            </a:r>
            <a:endParaRPr lang="fr-FR" dirty="0" smtClean="0">
              <a:latin typeface="Arial"/>
              <a:cs typeface="Arial"/>
            </a:endParaRPr>
          </a:p>
          <a:p>
            <a:pPr>
              <a:buNone/>
            </a:pPr>
            <a:endParaRPr lang="fr-FR" dirty="0" smtClean="0">
              <a:latin typeface="Arial"/>
              <a:cs typeface="Arial"/>
            </a:endParaRPr>
          </a:p>
          <a:p>
            <a:r>
              <a:rPr lang="fr-FR" dirty="0" smtClean="0">
                <a:latin typeface="Arial"/>
                <a:cs typeface="Arial"/>
              </a:rPr>
              <a:t>Qu’ont-ils de différents par rapport aux simulations « normales » ?</a:t>
            </a:r>
          </a:p>
          <a:p>
            <a:endParaRPr lang="fr-CH" dirty="0" smtClean="0">
              <a:latin typeface="Arial"/>
              <a:cs typeface="Arial"/>
            </a:endParaRPr>
          </a:p>
          <a:p>
            <a:r>
              <a:rPr lang="fr-CH" dirty="0" smtClean="0">
                <a:latin typeface="Arial"/>
                <a:cs typeface="Arial"/>
              </a:rPr>
              <a:t>Qu’apprend-on en jouant </a:t>
            </a:r>
            <a:r>
              <a:rPr lang="fr-CH" dirty="0" smtClean="0">
                <a:latin typeface="Arial"/>
                <a:cs typeface="Arial"/>
              </a:rPr>
              <a:t>?</a:t>
            </a:r>
          </a:p>
          <a:p>
            <a:pPr>
              <a:buNone/>
            </a:pPr>
            <a:r>
              <a:rPr lang="fr-CH" dirty="0" smtClean="0">
                <a:latin typeface="Arial"/>
                <a:cs typeface="Arial"/>
              </a:rPr>
              <a:t>Compréhension des règles et consignes</a:t>
            </a:r>
          </a:p>
          <a:p>
            <a:pPr>
              <a:buNone/>
            </a:pPr>
            <a:r>
              <a:rPr lang="fr-CH" dirty="0" smtClean="0">
                <a:latin typeface="Arial"/>
                <a:cs typeface="Arial"/>
              </a:rPr>
              <a:t>Stimulation d’autres apprentissages – (lecture)</a:t>
            </a:r>
          </a:p>
          <a:p>
            <a:endParaRPr lang="fr-CH" dirty="0" smtClean="0">
              <a:latin typeface="Arial"/>
              <a:cs typeface="Arial"/>
            </a:endParaRPr>
          </a:p>
          <a:p>
            <a:r>
              <a:rPr lang="fr-CH" dirty="0" smtClean="0">
                <a:latin typeface="Arial"/>
                <a:cs typeface="Arial"/>
              </a:rPr>
              <a:t>Conditions et limites pour apprendre d’un </a:t>
            </a:r>
            <a:r>
              <a:rPr lang="fr-CH" dirty="0" smtClean="0">
                <a:latin typeface="Arial"/>
                <a:cs typeface="Arial"/>
              </a:rPr>
              <a:t>jeu</a:t>
            </a:r>
          </a:p>
          <a:p>
            <a:pPr>
              <a:buNone/>
            </a:pPr>
            <a:r>
              <a:rPr lang="fr-CH" dirty="0" smtClean="0">
                <a:latin typeface="Arial"/>
                <a:cs typeface="Arial"/>
              </a:rPr>
              <a:t>App « implicite », on se concentre sur but du jeu, transfert difficile</a:t>
            </a:r>
          </a:p>
          <a:p>
            <a:pPr>
              <a:buNone/>
            </a:pPr>
            <a:r>
              <a:rPr lang="fr-CH" dirty="0" smtClean="0">
                <a:latin typeface="Arial"/>
                <a:cs typeface="Arial"/>
              </a:rPr>
              <a:t>Que plaisir et pas apprentissage</a:t>
            </a:r>
          </a:p>
          <a:p>
            <a:pPr>
              <a:buNone/>
            </a:pPr>
            <a:r>
              <a:rPr lang="fr-CH" dirty="0" smtClean="0">
                <a:latin typeface="Arial"/>
                <a:cs typeface="Arial"/>
              </a:rPr>
              <a:t>Demande rapidité sinon on accroche pas</a:t>
            </a:r>
          </a:p>
          <a:p>
            <a:pPr>
              <a:buNone/>
            </a:pPr>
            <a:r>
              <a:rPr lang="fr-CH" dirty="0" smtClean="0">
                <a:latin typeface="Arial"/>
                <a:cs typeface="Arial"/>
              </a:rPr>
              <a:t>Aspect environnement motivant</a:t>
            </a:r>
            <a:r>
              <a:rPr lang="fr-CH" dirty="0" smtClean="0">
                <a:latin typeface="Arial"/>
                <a:cs typeface="Arial"/>
              </a:rPr>
              <a:t>  </a:t>
            </a:r>
            <a:endParaRPr dirty="0" smtClean="0">
              <a:latin typeface="Arial"/>
              <a:cs typeface="Arial"/>
            </a:endParaRPr>
          </a:p>
          <a:p>
            <a:endParaRPr lang="fr-FR"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93186" name="Rectangle 2"/>
          <p:cNvSpPr>
            <a:spLocks noGrp="1" noChangeArrowheads="1"/>
          </p:cNvSpPr>
          <p:nvPr>
            <p:ph type="title"/>
          </p:nvPr>
        </p:nvSpPr>
        <p:spPr>
          <a:xfrm>
            <a:off x="381000" y="2667000"/>
            <a:ext cx="8458200" cy="1524000"/>
          </a:xfrm>
        </p:spPr>
        <p:txBody>
          <a:bodyPr/>
          <a:lstStyle/>
          <a:p>
            <a:r>
              <a:rPr lang="fr-FR" dirty="0" smtClean="0"/>
              <a:t>Récapitulatif de ce que l’on a du dire aujourd’hui et au-delà</a:t>
            </a:r>
            <a:endParaRPr lang="fr-FR" dirty="0"/>
          </a:p>
        </p:txBody>
      </p:sp>
      <p:sp>
        <p:nvSpPr>
          <p:cNvPr id="5"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s’y retrouver…</a:t>
            </a:r>
            <a:endParaRPr lang="fr-FR" dirty="0"/>
          </a:p>
        </p:txBody>
      </p:sp>
      <p:sp>
        <p:nvSpPr>
          <p:cNvPr id="5" name="Espace réservé du pied de page 4"/>
          <p:cNvSpPr>
            <a:spLocks noGrp="1"/>
          </p:cNvSpPr>
          <p:nvPr>
            <p:ph type="ftr" sz="quarter" idx="3"/>
          </p:nvPr>
        </p:nvSpPr>
        <p:spPr/>
        <p:txBody>
          <a:body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
        <p:nvSpPr>
          <p:cNvPr id="6" name="ZoneTexte 5"/>
          <p:cNvSpPr txBox="1"/>
          <p:nvPr/>
        </p:nvSpPr>
        <p:spPr>
          <a:xfrm>
            <a:off x="304800" y="3019961"/>
            <a:ext cx="9624876" cy="1200329"/>
          </a:xfrm>
          <a:prstGeom prst="rect">
            <a:avLst/>
          </a:prstGeom>
          <a:noFill/>
        </p:spPr>
        <p:txBody>
          <a:bodyPr wrap="none" rtlCol="0">
            <a:spAutoFit/>
          </a:bodyPr>
          <a:lstStyle/>
          <a:p>
            <a:r>
              <a:rPr sz="1800" dirty="0" smtClean="0"/>
              <a:t>A microworld</a:t>
            </a:r>
            <a:endParaRPr lang="fr-CH" sz="1800" dirty="0" smtClean="0"/>
          </a:p>
          <a:p>
            <a:r>
              <a:rPr lang="fr-CH" sz="1800" dirty="0" smtClean="0"/>
              <a:t>« </a:t>
            </a:r>
            <a:r>
              <a:rPr sz="1800" dirty="0" smtClean="0"/>
              <a:t> implements a constructivist instructional design model that lets the learner "play" within an</a:t>
            </a:r>
            <a:endParaRPr lang="fr-CH" sz="1800" dirty="0" smtClean="0"/>
          </a:p>
          <a:p>
            <a:r>
              <a:rPr sz="1800" dirty="0" smtClean="0"/>
              <a:t> artificial or real (e.g. a Sandbox) environment and learn </a:t>
            </a:r>
            <a:r>
              <a:rPr sz="1800" b="1" dirty="0" smtClean="0"/>
              <a:t>by building things</a:t>
            </a:r>
            <a:r>
              <a:rPr sz="1800" dirty="0" smtClean="0"/>
              <a:t>.</a:t>
            </a:r>
            <a:r>
              <a:rPr lang="fr-CH" sz="1800" dirty="0" smtClean="0"/>
              <a:t> »</a:t>
            </a:r>
          </a:p>
          <a:p>
            <a:r>
              <a:rPr lang="fr-CH" sz="1800" dirty="0" smtClean="0"/>
              <a:t>Source:http://edutechwiki.unige.ch/ (le 2/04/2011)</a:t>
            </a:r>
            <a:r>
              <a:rPr sz="1800" dirty="0" smtClean="0"/>
              <a:t> </a:t>
            </a:r>
            <a:endParaRPr lang="fr-FR" sz="1800" dirty="0"/>
          </a:p>
        </p:txBody>
      </p:sp>
      <p:sp>
        <p:nvSpPr>
          <p:cNvPr id="7" name="ZoneTexte 6"/>
          <p:cNvSpPr txBox="1"/>
          <p:nvPr/>
        </p:nvSpPr>
        <p:spPr>
          <a:xfrm>
            <a:off x="367345" y="1676400"/>
            <a:ext cx="9100656" cy="923330"/>
          </a:xfrm>
          <a:prstGeom prst="rect">
            <a:avLst/>
          </a:prstGeom>
          <a:noFill/>
        </p:spPr>
        <p:txBody>
          <a:bodyPr wrap="none" rtlCol="0">
            <a:spAutoFit/>
          </a:bodyPr>
          <a:lstStyle/>
          <a:p>
            <a:r>
              <a:rPr lang="fr-CH" sz="1800" dirty="0" smtClean="0"/>
              <a:t>A simulation is a</a:t>
            </a:r>
          </a:p>
          <a:p>
            <a:r>
              <a:rPr lang="fr-CH" sz="1800" dirty="0" smtClean="0"/>
              <a:t>« </a:t>
            </a:r>
            <a:r>
              <a:rPr sz="1800" b="1" dirty="0" smtClean="0"/>
              <a:t>numerical model </a:t>
            </a:r>
            <a:r>
              <a:rPr sz="1800" dirty="0" smtClean="0"/>
              <a:t>of a system, presented for a </a:t>
            </a:r>
            <a:r>
              <a:rPr sz="1800" b="1" dirty="0" smtClean="0"/>
              <a:t>learner to manipulate and explore</a:t>
            </a:r>
            <a:r>
              <a:rPr lang="fr-CH" sz="1800" dirty="0" smtClean="0"/>
              <a:t> »</a:t>
            </a:r>
          </a:p>
          <a:p>
            <a:r>
              <a:rPr lang="fr-CH" sz="1800" dirty="0" smtClean="0"/>
              <a:t>	</a:t>
            </a:r>
            <a:r>
              <a:rPr sz="1800" dirty="0" smtClean="0"/>
              <a:t>Thomas and Milligan, 2004 </a:t>
            </a:r>
            <a:endParaRPr lang="fr-CH" sz="1800" dirty="0" smtClean="0"/>
          </a:p>
          <a:p>
            <a:endParaRPr lang="fr-FR" sz="1800" dirty="0"/>
          </a:p>
        </p:txBody>
      </p:sp>
      <p:sp>
        <p:nvSpPr>
          <p:cNvPr id="8" name="ZoneTexte 7"/>
          <p:cNvSpPr txBox="1"/>
          <p:nvPr/>
        </p:nvSpPr>
        <p:spPr>
          <a:xfrm>
            <a:off x="304800" y="4655403"/>
            <a:ext cx="8382000" cy="923330"/>
          </a:xfrm>
          <a:prstGeom prst="rect">
            <a:avLst/>
          </a:prstGeom>
          <a:noFill/>
        </p:spPr>
        <p:txBody>
          <a:bodyPr wrap="square" rtlCol="0">
            <a:spAutoFit/>
          </a:bodyPr>
          <a:lstStyle/>
          <a:p>
            <a:r>
              <a:rPr lang="fr-FR" sz="1800" dirty="0" smtClean="0"/>
              <a:t>Un jeu sérieux est un jeu dont l’objectif n’est pas que de divertir mais également de susciter l’apprentissage (de concepts, règles, compétences) qui ont une validité à l’extérieur du jeu.</a:t>
            </a:r>
            <a:endParaRPr lang="fr-FR" sz="18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82946" name="Rectangle 2"/>
          <p:cNvSpPr>
            <a:spLocks noGrp="1" noChangeArrowheads="1"/>
          </p:cNvSpPr>
          <p:nvPr>
            <p:ph type="title"/>
          </p:nvPr>
        </p:nvSpPr>
        <p:spPr/>
        <p:txBody>
          <a:bodyPr/>
          <a:lstStyle/>
          <a:p>
            <a:r>
              <a:rPr lang="fr-FR">
                <a:solidFill>
                  <a:srgbClr val="16165C"/>
                </a:solidFill>
              </a:rPr>
              <a:t>Micromondes et simulations : avantages</a:t>
            </a:r>
            <a:endParaRPr lang="fr-FR"/>
          </a:p>
        </p:txBody>
      </p:sp>
      <p:sp>
        <p:nvSpPr>
          <p:cNvPr id="82947" name="Text Box 3"/>
          <p:cNvSpPr txBox="1">
            <a:spLocks noChangeArrowheads="1"/>
          </p:cNvSpPr>
          <p:nvPr/>
        </p:nvSpPr>
        <p:spPr bwMode="auto">
          <a:xfrm>
            <a:off x="685800" y="2971800"/>
            <a:ext cx="1606550"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Réification</a:t>
            </a:r>
          </a:p>
        </p:txBody>
      </p:sp>
      <p:sp>
        <p:nvSpPr>
          <p:cNvPr id="82948" name="Text Box 4"/>
          <p:cNvSpPr txBox="1">
            <a:spLocks noChangeArrowheads="1"/>
          </p:cNvSpPr>
          <p:nvPr/>
        </p:nvSpPr>
        <p:spPr bwMode="auto">
          <a:xfrm>
            <a:off x="685800" y="1447800"/>
            <a:ext cx="1997075"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Engagement</a:t>
            </a:r>
            <a:r>
              <a:rPr lang="fr-FR"/>
              <a:t> </a:t>
            </a:r>
          </a:p>
        </p:txBody>
      </p:sp>
      <p:sp>
        <p:nvSpPr>
          <p:cNvPr id="82949" name="Text Box 5"/>
          <p:cNvSpPr txBox="1">
            <a:spLocks noChangeArrowheads="1"/>
          </p:cNvSpPr>
          <p:nvPr/>
        </p:nvSpPr>
        <p:spPr bwMode="auto">
          <a:xfrm>
            <a:off x="1219200" y="1944688"/>
            <a:ext cx="6781800" cy="701675"/>
          </a:xfrm>
          <a:prstGeom prst="rect">
            <a:avLst/>
          </a:prstGeom>
          <a:noFill/>
          <a:ln w="9525">
            <a:noFill/>
            <a:miter lim="800000"/>
            <a:headEnd/>
            <a:tailEnd/>
          </a:ln>
          <a:effectLst/>
        </p:spPr>
        <p:txBody>
          <a:bodyPr>
            <a:prstTxWarp prst="textNoShape">
              <a:avLst/>
            </a:prstTxWarp>
            <a:spAutoFit/>
          </a:bodyPr>
          <a:lstStyle/>
          <a:p>
            <a:r>
              <a:rPr lang="fr-FR" sz="2000"/>
              <a:t>Activités motivantes</a:t>
            </a:r>
          </a:p>
          <a:p>
            <a:r>
              <a:rPr lang="fr-FR" sz="2000"/>
              <a:t>L’apprenant découvre les règles plutôt que de les recevoir</a:t>
            </a:r>
          </a:p>
        </p:txBody>
      </p:sp>
      <p:sp>
        <p:nvSpPr>
          <p:cNvPr id="82950" name="Text Box 6"/>
          <p:cNvSpPr txBox="1">
            <a:spLocks noChangeArrowheads="1"/>
          </p:cNvSpPr>
          <p:nvPr/>
        </p:nvSpPr>
        <p:spPr bwMode="auto">
          <a:xfrm>
            <a:off x="1219200" y="3429000"/>
            <a:ext cx="7086600" cy="701675"/>
          </a:xfrm>
          <a:prstGeom prst="rect">
            <a:avLst/>
          </a:prstGeom>
          <a:noFill/>
          <a:ln w="9525">
            <a:noFill/>
            <a:miter lim="800000"/>
            <a:headEnd/>
            <a:tailEnd/>
          </a:ln>
          <a:effectLst/>
        </p:spPr>
        <p:txBody>
          <a:bodyPr>
            <a:prstTxWarp prst="textNoShape">
              <a:avLst/>
            </a:prstTxWarp>
            <a:spAutoFit/>
          </a:bodyPr>
          <a:lstStyle/>
          <a:p>
            <a:r>
              <a:rPr lang="fr-FR" sz="2000"/>
              <a:t>Traces du raisonnement hypothético-déductif </a:t>
            </a:r>
          </a:p>
          <a:p>
            <a:r>
              <a:rPr lang="fr-FR" sz="2000"/>
              <a:t>Résultat concret qui visualise des règles formelles</a:t>
            </a:r>
          </a:p>
        </p:txBody>
      </p:sp>
      <p:sp>
        <p:nvSpPr>
          <p:cNvPr id="82953" name="Text Box 9"/>
          <p:cNvSpPr txBox="1">
            <a:spLocks noChangeArrowheads="1"/>
          </p:cNvSpPr>
          <p:nvPr/>
        </p:nvSpPr>
        <p:spPr bwMode="auto">
          <a:xfrm>
            <a:off x="762000" y="4556125"/>
            <a:ext cx="3741738"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Schématisation didactique</a:t>
            </a:r>
          </a:p>
        </p:txBody>
      </p:sp>
      <p:sp>
        <p:nvSpPr>
          <p:cNvPr id="82954" name="Text Box 10"/>
          <p:cNvSpPr txBox="1">
            <a:spLocks noChangeArrowheads="1"/>
          </p:cNvSpPr>
          <p:nvPr/>
        </p:nvSpPr>
        <p:spPr bwMode="auto">
          <a:xfrm>
            <a:off x="1295400" y="5013325"/>
            <a:ext cx="7086600" cy="1006475"/>
          </a:xfrm>
          <a:prstGeom prst="rect">
            <a:avLst/>
          </a:prstGeom>
          <a:noFill/>
          <a:ln w="9525">
            <a:noFill/>
            <a:miter lim="800000"/>
            <a:headEnd/>
            <a:tailEnd/>
          </a:ln>
          <a:effectLst/>
        </p:spPr>
        <p:txBody>
          <a:bodyPr>
            <a:prstTxWarp prst="textNoShape">
              <a:avLst/>
            </a:prstTxWarp>
            <a:spAutoFit/>
          </a:bodyPr>
          <a:lstStyle/>
          <a:p>
            <a:r>
              <a:rPr lang="fr-FR" sz="2000"/>
              <a:t>Effacement des aspects non pertinents de la situation </a:t>
            </a:r>
          </a:p>
          <a:p>
            <a:r>
              <a:rPr lang="fr-FR" sz="2000"/>
              <a:t>Mise en valeur et schématisation des aspects pertinents, possibilité de paramétrage pour le formateur</a:t>
            </a:r>
          </a:p>
        </p:txBody>
      </p:sp>
      <p:sp>
        <p:nvSpPr>
          <p:cNvPr id="11"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84994" name="Rectangle 2"/>
          <p:cNvSpPr>
            <a:spLocks noGrp="1" noChangeArrowheads="1"/>
          </p:cNvSpPr>
          <p:nvPr>
            <p:ph type="title"/>
          </p:nvPr>
        </p:nvSpPr>
        <p:spPr/>
        <p:txBody>
          <a:bodyPr/>
          <a:lstStyle/>
          <a:p>
            <a:r>
              <a:rPr lang="fr-FR">
                <a:solidFill>
                  <a:srgbClr val="16165C"/>
                </a:solidFill>
              </a:rPr>
              <a:t>Micromondes et simulations : limites (1/2)</a:t>
            </a:r>
            <a:endParaRPr lang="fr-FR"/>
          </a:p>
        </p:txBody>
      </p:sp>
      <p:sp>
        <p:nvSpPr>
          <p:cNvPr id="84996" name="Text Box 4"/>
          <p:cNvSpPr txBox="1">
            <a:spLocks noChangeArrowheads="1"/>
          </p:cNvSpPr>
          <p:nvPr/>
        </p:nvSpPr>
        <p:spPr bwMode="auto">
          <a:xfrm>
            <a:off x="685800" y="1371600"/>
            <a:ext cx="7519988"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Réussir la simulation n’implique pas la compréhension</a:t>
            </a:r>
            <a:endParaRPr lang="fr-FR"/>
          </a:p>
        </p:txBody>
      </p:sp>
      <p:sp>
        <p:nvSpPr>
          <p:cNvPr id="84997" name="Text Box 5"/>
          <p:cNvSpPr txBox="1">
            <a:spLocks noChangeArrowheads="1"/>
          </p:cNvSpPr>
          <p:nvPr/>
        </p:nvSpPr>
        <p:spPr bwMode="auto">
          <a:xfrm>
            <a:off x="1219200" y="1868488"/>
            <a:ext cx="6781800" cy="2530475"/>
          </a:xfrm>
          <a:prstGeom prst="rect">
            <a:avLst/>
          </a:prstGeom>
          <a:noFill/>
          <a:ln w="9525">
            <a:noFill/>
            <a:miter lim="800000"/>
            <a:headEnd/>
            <a:tailEnd/>
          </a:ln>
          <a:effectLst/>
        </p:spPr>
        <p:txBody>
          <a:bodyPr>
            <a:prstTxWarp prst="textNoShape">
              <a:avLst/>
            </a:prstTxWarp>
            <a:spAutoFit/>
          </a:bodyPr>
          <a:lstStyle/>
          <a:p>
            <a:r>
              <a:rPr lang="fr-FR" sz="2000"/>
              <a:t>Réflexivité difficile : apprendre à partir du résultat de ses actions dans un domaine peu connu …</a:t>
            </a:r>
          </a:p>
          <a:p>
            <a:r>
              <a:rPr lang="fr-FR" sz="2000"/>
              <a:t>Risque de stratégies par essai et erreur</a:t>
            </a:r>
          </a:p>
          <a:p>
            <a:endParaRPr lang="fr-FR" sz="2000"/>
          </a:p>
          <a:p>
            <a:r>
              <a:rPr lang="fr-FR" sz="2000"/>
              <a:t>Persistence des conceptions erronées</a:t>
            </a:r>
          </a:p>
          <a:p>
            <a:r>
              <a:rPr lang="fr-FR" sz="2000"/>
              <a:t>Focalisation sur des aspects non pertinents</a:t>
            </a:r>
          </a:p>
          <a:p>
            <a:r>
              <a:rPr lang="fr-FR" sz="2000"/>
              <a:t>Surgénéralisation liée à la schématisation</a:t>
            </a:r>
          </a:p>
          <a:p>
            <a:endParaRPr lang="fr-FR" sz="2000"/>
          </a:p>
        </p:txBody>
      </p:sp>
      <p:sp>
        <p:nvSpPr>
          <p:cNvPr id="85002" name="Text Box 10"/>
          <p:cNvSpPr txBox="1">
            <a:spLocks noChangeArrowheads="1"/>
          </p:cNvSpPr>
          <p:nvPr/>
        </p:nvSpPr>
        <p:spPr bwMode="auto">
          <a:xfrm>
            <a:off x="762000" y="4403725"/>
            <a:ext cx="5216525"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Connaissances ancrées dans l’action</a:t>
            </a:r>
          </a:p>
        </p:txBody>
      </p:sp>
      <p:sp>
        <p:nvSpPr>
          <p:cNvPr id="85003" name="Text Box 11"/>
          <p:cNvSpPr txBox="1">
            <a:spLocks noChangeArrowheads="1"/>
          </p:cNvSpPr>
          <p:nvPr/>
        </p:nvSpPr>
        <p:spPr bwMode="auto">
          <a:xfrm>
            <a:off x="1295400" y="4937125"/>
            <a:ext cx="7086600" cy="396875"/>
          </a:xfrm>
          <a:prstGeom prst="rect">
            <a:avLst/>
          </a:prstGeom>
          <a:noFill/>
          <a:ln w="9525">
            <a:noFill/>
            <a:miter lim="800000"/>
            <a:headEnd/>
            <a:tailEnd/>
          </a:ln>
          <a:effectLst/>
        </p:spPr>
        <p:txBody>
          <a:bodyPr>
            <a:prstTxWarp prst="textNoShape">
              <a:avLst/>
            </a:prstTxWarp>
            <a:spAutoFit/>
          </a:bodyPr>
          <a:lstStyle/>
          <a:p>
            <a:r>
              <a:rPr lang="fr-FR" sz="2000"/>
              <a:t>Transfert à d’autres situations ou domaines difficiles</a:t>
            </a:r>
          </a:p>
        </p:txBody>
      </p:sp>
      <p:sp>
        <p:nvSpPr>
          <p:cNvPr id="9"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88066" name="Rectangle 2"/>
          <p:cNvSpPr>
            <a:spLocks noGrp="1" noChangeArrowheads="1"/>
          </p:cNvSpPr>
          <p:nvPr>
            <p:ph type="title"/>
          </p:nvPr>
        </p:nvSpPr>
        <p:spPr/>
        <p:txBody>
          <a:bodyPr/>
          <a:lstStyle/>
          <a:p>
            <a:r>
              <a:rPr lang="fr-FR">
                <a:solidFill>
                  <a:srgbClr val="16165C"/>
                </a:solidFill>
              </a:rPr>
              <a:t>Micromondes et simulations : limites (2/2)</a:t>
            </a:r>
            <a:endParaRPr lang="fr-FR"/>
          </a:p>
        </p:txBody>
      </p:sp>
      <p:sp>
        <p:nvSpPr>
          <p:cNvPr id="88067" name="Text Box 3"/>
          <p:cNvSpPr txBox="1">
            <a:spLocks noChangeArrowheads="1"/>
          </p:cNvSpPr>
          <p:nvPr/>
        </p:nvSpPr>
        <p:spPr bwMode="auto">
          <a:xfrm>
            <a:off x="609600" y="1828800"/>
            <a:ext cx="1149350"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Tutorat</a:t>
            </a:r>
          </a:p>
        </p:txBody>
      </p:sp>
      <p:sp>
        <p:nvSpPr>
          <p:cNvPr id="88070" name="Text Box 6"/>
          <p:cNvSpPr txBox="1">
            <a:spLocks noChangeArrowheads="1"/>
          </p:cNvSpPr>
          <p:nvPr/>
        </p:nvSpPr>
        <p:spPr bwMode="auto">
          <a:xfrm>
            <a:off x="1143000" y="2286000"/>
            <a:ext cx="7086600" cy="1006475"/>
          </a:xfrm>
          <a:prstGeom prst="rect">
            <a:avLst/>
          </a:prstGeom>
          <a:noFill/>
          <a:ln w="9525">
            <a:noFill/>
            <a:miter lim="800000"/>
            <a:headEnd/>
            <a:tailEnd/>
          </a:ln>
          <a:effectLst/>
        </p:spPr>
        <p:txBody>
          <a:bodyPr>
            <a:prstTxWarp prst="textNoShape">
              <a:avLst/>
            </a:prstTxWarp>
            <a:spAutoFit/>
          </a:bodyPr>
          <a:lstStyle/>
          <a:p>
            <a:r>
              <a:rPr lang="fr-FR" sz="2000"/>
              <a:t>Tutorat indispensable avant, pendant et après : guider l’exploration, susciter la réflexion sur les actions, amener les éléments conceptuels et factuels</a:t>
            </a:r>
          </a:p>
        </p:txBody>
      </p:sp>
      <p:sp>
        <p:nvSpPr>
          <p:cNvPr id="88071" name="Text Box 7"/>
          <p:cNvSpPr txBox="1">
            <a:spLocks noChangeArrowheads="1"/>
          </p:cNvSpPr>
          <p:nvPr/>
        </p:nvSpPr>
        <p:spPr bwMode="auto">
          <a:xfrm>
            <a:off x="609600" y="3505200"/>
            <a:ext cx="3794125"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Apprentissage « coûteux »</a:t>
            </a:r>
          </a:p>
        </p:txBody>
      </p:sp>
      <p:sp>
        <p:nvSpPr>
          <p:cNvPr id="88072" name="Text Box 8"/>
          <p:cNvSpPr txBox="1">
            <a:spLocks noChangeArrowheads="1"/>
          </p:cNvSpPr>
          <p:nvPr/>
        </p:nvSpPr>
        <p:spPr bwMode="auto">
          <a:xfrm>
            <a:off x="1143000" y="3946525"/>
            <a:ext cx="7086600" cy="1311275"/>
          </a:xfrm>
          <a:prstGeom prst="rect">
            <a:avLst/>
          </a:prstGeom>
          <a:noFill/>
          <a:ln w="9525">
            <a:noFill/>
            <a:miter lim="800000"/>
            <a:headEnd/>
            <a:tailEnd/>
          </a:ln>
          <a:effectLst/>
        </p:spPr>
        <p:txBody>
          <a:bodyPr>
            <a:prstTxWarp prst="textNoShape">
              <a:avLst/>
            </a:prstTxWarp>
            <a:spAutoFit/>
          </a:bodyPr>
          <a:lstStyle/>
          <a:p>
            <a:r>
              <a:rPr lang="fr-FR" sz="2000"/>
              <a:t>Temps de développement et temps d’apprentissage</a:t>
            </a:r>
          </a:p>
          <a:p>
            <a:r>
              <a:rPr lang="fr-FR" sz="2000"/>
              <a:t>Se justifie dans les cas où l’enseignement de la règle ne suffit pas, où l’on nécessite une connaissances en profondeur</a:t>
            </a:r>
          </a:p>
        </p:txBody>
      </p:sp>
      <p:sp>
        <p:nvSpPr>
          <p:cNvPr id="9"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Espace réservé du pied de page 3"/>
          <p:cNvSpPr>
            <a:spLocks noGrp="1"/>
          </p:cNvSpPr>
          <p:nvPr>
            <p:ph type="ftr" sz="quarter" idx="3"/>
          </p:nvPr>
        </p:nvSpPr>
        <p:spPr>
          <a:xfrm>
            <a:off x="685800" y="6477000"/>
            <a:ext cx="7772400" cy="457200"/>
          </a:xfrm>
        </p:spPr>
        <p:txBody>
          <a:bodyPr/>
          <a:lstStyle/>
          <a:p>
            <a:r>
              <a:rPr lang="en-US"/>
              <a:t>Cours Environnements Informatisés d’apprentissage 2008-2009 – Mireille Bétrancourt</a:t>
            </a:r>
            <a:endParaRPr lang="en-US" sz="1400">
              <a:solidFill>
                <a:schemeClr val="tx1"/>
              </a:solidFill>
            </a:endParaRPr>
          </a:p>
        </p:txBody>
      </p:sp>
      <p:sp>
        <p:nvSpPr>
          <p:cNvPr id="17410" name="Rectangle 2"/>
          <p:cNvSpPr>
            <a:spLocks noGrp="1" noChangeArrowheads="1"/>
          </p:cNvSpPr>
          <p:nvPr>
            <p:ph type="title"/>
          </p:nvPr>
        </p:nvSpPr>
        <p:spPr/>
        <p:txBody>
          <a:bodyPr/>
          <a:lstStyle/>
          <a:p>
            <a:r>
              <a:rPr lang="fr-FR">
                <a:solidFill>
                  <a:srgbClr val="16165C"/>
                </a:solidFill>
              </a:rPr>
              <a:t>Micromondes et simulations: pourquoi, comment ?</a:t>
            </a:r>
            <a:endParaRPr lang="fr-FR"/>
          </a:p>
        </p:txBody>
      </p:sp>
      <p:sp>
        <p:nvSpPr>
          <p:cNvPr id="17412" name="Text Box 4"/>
          <p:cNvSpPr txBox="1">
            <a:spLocks noChangeArrowheads="1"/>
          </p:cNvSpPr>
          <p:nvPr/>
        </p:nvSpPr>
        <p:spPr bwMode="auto">
          <a:xfrm>
            <a:off x="685800" y="2971800"/>
            <a:ext cx="3335338"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Domaines d’application</a:t>
            </a:r>
          </a:p>
        </p:txBody>
      </p:sp>
      <p:sp>
        <p:nvSpPr>
          <p:cNvPr id="17413" name="Text Box 5"/>
          <p:cNvSpPr txBox="1">
            <a:spLocks noChangeArrowheads="1"/>
          </p:cNvSpPr>
          <p:nvPr/>
        </p:nvSpPr>
        <p:spPr bwMode="auto">
          <a:xfrm>
            <a:off x="685800" y="1447800"/>
            <a:ext cx="3336925"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Stratégie pédagogique</a:t>
            </a:r>
            <a:r>
              <a:rPr lang="fr-FR"/>
              <a:t> </a:t>
            </a:r>
          </a:p>
        </p:txBody>
      </p:sp>
      <p:sp>
        <p:nvSpPr>
          <p:cNvPr id="17414" name="Text Box 6"/>
          <p:cNvSpPr txBox="1">
            <a:spLocks noChangeArrowheads="1"/>
          </p:cNvSpPr>
          <p:nvPr/>
        </p:nvSpPr>
        <p:spPr bwMode="auto">
          <a:xfrm>
            <a:off x="1219200" y="1944688"/>
            <a:ext cx="6781800" cy="701675"/>
          </a:xfrm>
          <a:prstGeom prst="rect">
            <a:avLst/>
          </a:prstGeom>
          <a:noFill/>
          <a:ln w="9525">
            <a:noFill/>
            <a:miter lim="800000"/>
            <a:headEnd/>
            <a:tailEnd/>
          </a:ln>
          <a:effectLst/>
        </p:spPr>
        <p:txBody>
          <a:bodyPr>
            <a:prstTxWarp prst="textNoShape">
              <a:avLst/>
            </a:prstTxWarp>
            <a:spAutoFit/>
          </a:bodyPr>
          <a:lstStyle/>
          <a:p>
            <a:r>
              <a:rPr lang="fr-FR" sz="2000"/>
              <a:t>Apprentissage par la découverte fortement étayée</a:t>
            </a:r>
          </a:p>
          <a:p>
            <a:r>
              <a:rPr lang="fr-FR" sz="2000"/>
              <a:t>Pédagogie par projet</a:t>
            </a:r>
          </a:p>
        </p:txBody>
      </p:sp>
      <p:sp>
        <p:nvSpPr>
          <p:cNvPr id="17415" name="Text Box 7"/>
          <p:cNvSpPr txBox="1">
            <a:spLocks noChangeArrowheads="1"/>
          </p:cNvSpPr>
          <p:nvPr/>
        </p:nvSpPr>
        <p:spPr bwMode="auto">
          <a:xfrm>
            <a:off x="1219200" y="3429000"/>
            <a:ext cx="7086600" cy="1311275"/>
          </a:xfrm>
          <a:prstGeom prst="rect">
            <a:avLst/>
          </a:prstGeom>
          <a:noFill/>
          <a:ln w="9525">
            <a:noFill/>
            <a:miter lim="800000"/>
            <a:headEnd/>
            <a:tailEnd/>
          </a:ln>
          <a:effectLst/>
        </p:spPr>
        <p:txBody>
          <a:bodyPr>
            <a:prstTxWarp prst="textNoShape">
              <a:avLst/>
            </a:prstTxWarp>
            <a:spAutoFit/>
          </a:bodyPr>
          <a:lstStyle/>
          <a:p>
            <a:r>
              <a:rPr lang="fr-FR" sz="2000"/>
              <a:t>Raisonnement de type résolution de problèmes </a:t>
            </a:r>
          </a:p>
          <a:p>
            <a:r>
              <a:rPr lang="fr-FR" sz="2000"/>
              <a:t>Règles formelles qui peuvent être inférées d’un résultat visible</a:t>
            </a:r>
          </a:p>
          <a:p>
            <a:r>
              <a:rPr lang="fr-FR" sz="2000"/>
              <a:t>Manipulation réelle problématique</a:t>
            </a:r>
          </a:p>
        </p:txBody>
      </p:sp>
      <p:sp>
        <p:nvSpPr>
          <p:cNvPr id="17416" name="Text Box 8"/>
          <p:cNvSpPr txBox="1">
            <a:spLocks noChangeArrowheads="1"/>
          </p:cNvSpPr>
          <p:nvPr/>
        </p:nvSpPr>
        <p:spPr bwMode="auto">
          <a:xfrm>
            <a:off x="685800" y="4876800"/>
            <a:ext cx="1301750" cy="457200"/>
          </a:xfrm>
          <a:prstGeom prst="rect">
            <a:avLst/>
          </a:prstGeom>
          <a:noFill/>
          <a:ln w="9525">
            <a:noFill/>
            <a:miter lim="800000"/>
            <a:headEnd/>
            <a:tailEnd/>
          </a:ln>
          <a:effectLst/>
        </p:spPr>
        <p:txBody>
          <a:bodyPr wrap="none">
            <a:prstTxWarp prst="textNoShape">
              <a:avLst/>
            </a:prstTxWarp>
            <a:spAutoFit/>
          </a:bodyPr>
          <a:lstStyle/>
          <a:p>
            <a:r>
              <a:rPr lang="fr-FR">
                <a:solidFill>
                  <a:srgbClr val="16165C"/>
                </a:solidFill>
              </a:rPr>
              <a:t>Résultat</a:t>
            </a:r>
          </a:p>
        </p:txBody>
      </p:sp>
      <p:sp>
        <p:nvSpPr>
          <p:cNvPr id="17417" name="Text Box 9"/>
          <p:cNvSpPr txBox="1">
            <a:spLocks noChangeArrowheads="1"/>
          </p:cNvSpPr>
          <p:nvPr/>
        </p:nvSpPr>
        <p:spPr bwMode="auto">
          <a:xfrm>
            <a:off x="1203325" y="5370513"/>
            <a:ext cx="6511925" cy="915987"/>
          </a:xfrm>
          <a:prstGeom prst="rect">
            <a:avLst/>
          </a:prstGeom>
          <a:noFill/>
          <a:ln w="9525">
            <a:noFill/>
            <a:miter lim="800000"/>
            <a:headEnd/>
            <a:tailEnd/>
          </a:ln>
          <a:effectLst/>
        </p:spPr>
        <p:txBody>
          <a:bodyPr wrap="none">
            <a:prstTxWarp prst="textNoShape">
              <a:avLst/>
            </a:prstTxWarp>
            <a:spAutoFit/>
          </a:bodyPr>
          <a:lstStyle/>
          <a:p>
            <a:r>
              <a:rPr lang="fr-FR" sz="1800"/>
              <a:t>Un apprentissage fortement ancré dans l’action et l’expérience</a:t>
            </a:r>
          </a:p>
          <a:p>
            <a:r>
              <a:rPr lang="fr-FR" sz="1800"/>
              <a:t>Une représentation opératoire du domaine</a:t>
            </a:r>
          </a:p>
          <a:p>
            <a:r>
              <a:rPr lang="fr-FR" sz="1800"/>
              <a:t>Des stratégies de raisonnement</a:t>
            </a:r>
          </a:p>
        </p:txBody>
      </p:sp>
      <p:sp>
        <p:nvSpPr>
          <p:cNvPr id="11" name="Espace réservé du pied de page 3"/>
          <p:cNvSpPr txBox="1">
            <a:spLocks/>
          </p:cNvSpPr>
          <p:nvPr/>
        </p:nvSpPr>
        <p:spPr>
          <a:xfrm>
            <a:off x="1143000" y="65532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a:t>Les illusions d ’optique</a:t>
            </a:r>
          </a:p>
        </p:txBody>
      </p:sp>
      <p:grpSp>
        <p:nvGrpSpPr>
          <p:cNvPr id="24579" name="Group 3"/>
          <p:cNvGrpSpPr>
            <a:grpSpLocks/>
          </p:cNvGrpSpPr>
          <p:nvPr/>
        </p:nvGrpSpPr>
        <p:grpSpPr bwMode="auto">
          <a:xfrm>
            <a:off x="3352800" y="2286000"/>
            <a:ext cx="2667000" cy="1371600"/>
            <a:chOff x="1776" y="1440"/>
            <a:chExt cx="2016" cy="864"/>
          </a:xfrm>
        </p:grpSpPr>
        <p:sp>
          <p:nvSpPr>
            <p:cNvPr id="24580" name="Line 4"/>
            <p:cNvSpPr>
              <a:spLocks noChangeShapeType="1"/>
            </p:cNvSpPr>
            <p:nvPr/>
          </p:nvSpPr>
          <p:spPr bwMode="auto">
            <a:xfrm>
              <a:off x="2016" y="1680"/>
              <a:ext cx="1536" cy="0"/>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81" name="Line 5"/>
            <p:cNvSpPr>
              <a:spLocks noChangeShapeType="1"/>
            </p:cNvSpPr>
            <p:nvPr/>
          </p:nvSpPr>
          <p:spPr bwMode="auto">
            <a:xfrm>
              <a:off x="2016" y="2064"/>
              <a:ext cx="1536" cy="0"/>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nvGrpSpPr>
            <p:cNvPr id="24582" name="Group 6"/>
            <p:cNvGrpSpPr>
              <a:grpSpLocks/>
            </p:cNvGrpSpPr>
            <p:nvPr/>
          </p:nvGrpSpPr>
          <p:grpSpPr bwMode="auto">
            <a:xfrm>
              <a:off x="3312" y="1440"/>
              <a:ext cx="480" cy="864"/>
              <a:chOff x="3312" y="1440"/>
              <a:chExt cx="480" cy="864"/>
            </a:xfrm>
          </p:grpSpPr>
          <p:sp>
            <p:nvSpPr>
              <p:cNvPr id="24583" name="Line 7"/>
              <p:cNvSpPr>
                <a:spLocks noChangeShapeType="1"/>
              </p:cNvSpPr>
              <p:nvPr/>
            </p:nvSpPr>
            <p:spPr bwMode="auto">
              <a:xfrm>
                <a:off x="3312" y="1440"/>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84" name="Line 8"/>
              <p:cNvSpPr>
                <a:spLocks noChangeShapeType="1"/>
              </p:cNvSpPr>
              <p:nvPr/>
            </p:nvSpPr>
            <p:spPr bwMode="auto">
              <a:xfrm flipV="1">
                <a:off x="3312" y="1872"/>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grpSp>
          <p:nvGrpSpPr>
            <p:cNvPr id="24585" name="Group 9"/>
            <p:cNvGrpSpPr>
              <a:grpSpLocks/>
            </p:cNvGrpSpPr>
            <p:nvPr/>
          </p:nvGrpSpPr>
          <p:grpSpPr bwMode="auto">
            <a:xfrm flipH="1">
              <a:off x="1776" y="1440"/>
              <a:ext cx="480" cy="864"/>
              <a:chOff x="3408" y="1536"/>
              <a:chExt cx="480" cy="864"/>
            </a:xfrm>
          </p:grpSpPr>
          <p:sp>
            <p:nvSpPr>
              <p:cNvPr id="24586" name="Line 10"/>
              <p:cNvSpPr>
                <a:spLocks noChangeShapeType="1"/>
              </p:cNvSpPr>
              <p:nvPr/>
            </p:nvSpPr>
            <p:spPr bwMode="auto">
              <a:xfrm>
                <a:off x="3408" y="1536"/>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87" name="Line 11"/>
              <p:cNvSpPr>
                <a:spLocks noChangeShapeType="1"/>
              </p:cNvSpPr>
              <p:nvPr/>
            </p:nvSpPr>
            <p:spPr bwMode="auto">
              <a:xfrm flipV="1">
                <a:off x="3408" y="1968"/>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grpSp>
      <p:grpSp>
        <p:nvGrpSpPr>
          <p:cNvPr id="24588" name="Group 12"/>
          <p:cNvGrpSpPr>
            <a:grpSpLocks/>
          </p:cNvGrpSpPr>
          <p:nvPr/>
        </p:nvGrpSpPr>
        <p:grpSpPr bwMode="auto">
          <a:xfrm>
            <a:off x="3302000" y="4267200"/>
            <a:ext cx="2794000" cy="1371600"/>
            <a:chOff x="1728" y="2688"/>
            <a:chExt cx="2112" cy="864"/>
          </a:xfrm>
        </p:grpSpPr>
        <p:sp>
          <p:nvSpPr>
            <p:cNvPr id="24589" name="Line 13"/>
            <p:cNvSpPr>
              <a:spLocks noChangeShapeType="1"/>
            </p:cNvSpPr>
            <p:nvPr/>
          </p:nvSpPr>
          <p:spPr bwMode="auto">
            <a:xfrm>
              <a:off x="2016" y="2928"/>
              <a:ext cx="1536" cy="0"/>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90" name="Line 14"/>
            <p:cNvSpPr>
              <a:spLocks noChangeShapeType="1"/>
            </p:cNvSpPr>
            <p:nvPr/>
          </p:nvSpPr>
          <p:spPr bwMode="auto">
            <a:xfrm>
              <a:off x="2016" y="3312"/>
              <a:ext cx="1536" cy="0"/>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nvGrpSpPr>
            <p:cNvPr id="24591" name="Group 15"/>
            <p:cNvGrpSpPr>
              <a:grpSpLocks/>
            </p:cNvGrpSpPr>
            <p:nvPr/>
          </p:nvGrpSpPr>
          <p:grpSpPr bwMode="auto">
            <a:xfrm flipH="1">
              <a:off x="3360" y="2688"/>
              <a:ext cx="480" cy="864"/>
              <a:chOff x="3408" y="1536"/>
              <a:chExt cx="480" cy="864"/>
            </a:xfrm>
          </p:grpSpPr>
          <p:sp>
            <p:nvSpPr>
              <p:cNvPr id="24592" name="Line 16"/>
              <p:cNvSpPr>
                <a:spLocks noChangeShapeType="1"/>
              </p:cNvSpPr>
              <p:nvPr/>
            </p:nvSpPr>
            <p:spPr bwMode="auto">
              <a:xfrm>
                <a:off x="3408" y="1536"/>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93" name="Line 17"/>
              <p:cNvSpPr>
                <a:spLocks noChangeShapeType="1"/>
              </p:cNvSpPr>
              <p:nvPr/>
            </p:nvSpPr>
            <p:spPr bwMode="auto">
              <a:xfrm flipV="1">
                <a:off x="3408" y="1968"/>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grpSp>
          <p:nvGrpSpPr>
            <p:cNvPr id="24594" name="Group 18"/>
            <p:cNvGrpSpPr>
              <a:grpSpLocks/>
            </p:cNvGrpSpPr>
            <p:nvPr/>
          </p:nvGrpSpPr>
          <p:grpSpPr bwMode="auto">
            <a:xfrm>
              <a:off x="1728" y="2688"/>
              <a:ext cx="480" cy="864"/>
              <a:chOff x="3312" y="1440"/>
              <a:chExt cx="480" cy="864"/>
            </a:xfrm>
          </p:grpSpPr>
          <p:sp>
            <p:nvSpPr>
              <p:cNvPr id="24595" name="Line 19"/>
              <p:cNvSpPr>
                <a:spLocks noChangeShapeType="1"/>
              </p:cNvSpPr>
              <p:nvPr/>
            </p:nvSpPr>
            <p:spPr bwMode="auto">
              <a:xfrm>
                <a:off x="3312" y="1440"/>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sp>
            <p:nvSpPr>
              <p:cNvPr id="24596" name="Line 20"/>
              <p:cNvSpPr>
                <a:spLocks noChangeShapeType="1"/>
              </p:cNvSpPr>
              <p:nvPr/>
            </p:nvSpPr>
            <p:spPr bwMode="auto">
              <a:xfrm flipV="1">
                <a:off x="3312" y="1872"/>
                <a:ext cx="480" cy="432"/>
              </a:xfrm>
              <a:prstGeom prst="line">
                <a:avLst/>
              </a:prstGeom>
              <a:noFill/>
              <a:ln w="28575">
                <a:solidFill>
                  <a:schemeClr val="tx1"/>
                </a:solidFill>
                <a:round/>
                <a:headEnd/>
                <a:tailEnd/>
              </a:ln>
              <a:effectLst/>
            </p:spPr>
            <p:txBody>
              <a:bodyPr wrap="none" anchor="ctr">
                <a:prstTxWarp prst="textNoShape">
                  <a:avLst/>
                </a:prstTxWarp>
              </a:bodyPr>
              <a:lstStyle/>
              <a:p>
                <a:endParaRPr lang="fr-FR"/>
              </a:p>
            </p:txBody>
          </p:sp>
        </p:grpSp>
      </p:grpSp>
      <p:sp>
        <p:nvSpPr>
          <p:cNvPr id="23" name="Espace réservé du pied de page 3"/>
          <p:cNvSpPr>
            <a:spLocks noGrp="1"/>
          </p:cNvSpPr>
          <p:nvPr>
            <p:ph type="ftr" sz="quarter" idx="3"/>
          </p:nvPr>
        </p:nvSpPr>
        <p:spPr>
          <a:xfrm>
            <a:off x="1524000" y="6477000"/>
            <a:ext cx="7772400" cy="457200"/>
          </a:xfrm>
        </p:spPr>
        <p:txBody>
          <a:bodyPr/>
          <a:lstStyle/>
          <a:p>
            <a:r>
              <a:rPr lang="en-US" dirty="0" err="1" smtClean="0">
                <a:solidFill>
                  <a:srgbClr val="000000"/>
                </a:solidFill>
              </a:rPr>
              <a:t>Cours</a:t>
            </a:r>
            <a:r>
              <a:rPr lang="en-US" dirty="0" smtClean="0">
                <a:solidFill>
                  <a:srgbClr val="000000"/>
                </a:solidFill>
              </a:rPr>
              <a:t> </a:t>
            </a:r>
            <a:r>
              <a:rPr lang="en-US" dirty="0" err="1" smtClean="0">
                <a:solidFill>
                  <a:srgbClr val="000000"/>
                </a:solidFill>
              </a:rPr>
              <a:t>Environnements</a:t>
            </a:r>
            <a:r>
              <a:rPr lang="en-US" dirty="0" smtClean="0">
                <a:solidFill>
                  <a:srgbClr val="000000"/>
                </a:solidFill>
              </a:rPr>
              <a:t> </a:t>
            </a:r>
            <a:r>
              <a:rPr lang="en-US" dirty="0" err="1" smtClean="0">
                <a:solidFill>
                  <a:srgbClr val="000000"/>
                </a:solidFill>
              </a:rPr>
              <a:t>Informatisés</a:t>
            </a:r>
            <a:r>
              <a:rPr lang="en-US" dirty="0" smtClean="0">
                <a:solidFill>
                  <a:srgbClr val="000000"/>
                </a:solidFill>
              </a:rPr>
              <a:t> </a:t>
            </a:r>
            <a:r>
              <a:rPr lang="en-US" dirty="0" err="1" smtClean="0">
                <a:solidFill>
                  <a:srgbClr val="000000"/>
                </a:solidFill>
              </a:rPr>
              <a:t>d’apprentissage</a:t>
            </a:r>
            <a:r>
              <a:rPr lang="en-US" dirty="0" smtClean="0">
                <a:solidFill>
                  <a:srgbClr val="000000"/>
                </a:solidFill>
              </a:rPr>
              <a:t> 2010-2011– </a:t>
            </a:r>
            <a:r>
              <a:rPr lang="en-US" dirty="0" err="1" smtClean="0">
                <a:solidFill>
                  <a:srgbClr val="000000"/>
                </a:solidFill>
              </a:rPr>
              <a:t>Mireille</a:t>
            </a:r>
            <a:r>
              <a:rPr lang="en-US" dirty="0" smtClean="0">
                <a:solidFill>
                  <a:srgbClr val="000000"/>
                </a:solidFill>
              </a:rPr>
              <a:t> </a:t>
            </a:r>
            <a:r>
              <a:rPr lang="en-US" dirty="0" err="1" smtClean="0">
                <a:solidFill>
                  <a:srgbClr val="000000"/>
                </a:solidFill>
              </a:rPr>
              <a:t>Bétrancourt</a:t>
            </a:r>
            <a:r>
              <a:rPr lang="en-US" dirty="0" smtClean="0">
                <a:solidFill>
                  <a:srgbClr val="000000"/>
                </a:solidFill>
              </a:rPr>
              <a:t> &amp; </a:t>
            </a:r>
            <a:r>
              <a:rPr lang="en-US" dirty="0" err="1" smtClean="0">
                <a:solidFill>
                  <a:srgbClr val="000000"/>
                </a:solidFill>
              </a:rPr>
              <a:t>Kalliopi</a:t>
            </a:r>
            <a:r>
              <a:rPr lang="en-US" dirty="0" smtClean="0">
                <a:solidFill>
                  <a:srgbClr val="000000"/>
                </a:solidFill>
              </a:rPr>
              <a:t> </a:t>
            </a:r>
            <a:r>
              <a:rPr lang="en-US" dirty="0" err="1" smtClean="0">
                <a:solidFill>
                  <a:srgbClr val="000000"/>
                </a:solidFill>
              </a:rPr>
              <a:t>Beneots</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dirty="0"/>
              <a:t>L’approche </a:t>
            </a:r>
            <a:r>
              <a:rPr lang="fr-FR" dirty="0" smtClean="0"/>
              <a:t>cognitiviste de l’apprentissage</a:t>
            </a:r>
            <a:endParaRPr lang="fr-FR" dirty="0"/>
          </a:p>
        </p:txBody>
      </p:sp>
      <p:sp>
        <p:nvSpPr>
          <p:cNvPr id="27652" name="Text Box 4"/>
          <p:cNvSpPr txBox="1">
            <a:spLocks noChangeArrowheads="1"/>
          </p:cNvSpPr>
          <p:nvPr/>
        </p:nvSpPr>
        <p:spPr bwMode="auto">
          <a:xfrm>
            <a:off x="358775" y="4251325"/>
            <a:ext cx="8620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Input</a:t>
            </a:r>
          </a:p>
        </p:txBody>
      </p:sp>
      <p:sp>
        <p:nvSpPr>
          <p:cNvPr id="27653" name="Rectangle 5"/>
          <p:cNvSpPr>
            <a:spLocks noChangeArrowheads="1"/>
          </p:cNvSpPr>
          <p:nvPr/>
        </p:nvSpPr>
        <p:spPr bwMode="auto">
          <a:xfrm>
            <a:off x="1457325" y="3344863"/>
            <a:ext cx="1230313" cy="646112"/>
          </a:xfrm>
          <a:prstGeom prst="rect">
            <a:avLst/>
          </a:prstGeom>
          <a:solidFill>
            <a:srgbClr val="100A08"/>
          </a:solidFill>
          <a:ln w="9525">
            <a:solidFill>
              <a:schemeClr val="tx1"/>
            </a:solidFill>
            <a:miter lim="800000"/>
            <a:headEnd/>
            <a:tailEnd/>
          </a:ln>
          <a:effectLst/>
        </p:spPr>
        <p:txBody>
          <a:bodyPr wrap="none" anchor="ctr">
            <a:prstTxWarp prst="textNoShape">
              <a:avLst/>
            </a:prstTxWarp>
          </a:bodyPr>
          <a:lstStyle/>
          <a:p>
            <a:pPr algn="ctr" eaLnBrk="0" hangingPunct="0"/>
            <a:r>
              <a:rPr lang="fr-FR" sz="1400" b="1">
                <a:solidFill>
                  <a:schemeClr val="bg1"/>
                </a:solidFill>
              </a:rPr>
              <a:t>Perception</a:t>
            </a:r>
          </a:p>
        </p:txBody>
      </p:sp>
      <p:sp>
        <p:nvSpPr>
          <p:cNvPr id="27654" name="Line 6"/>
          <p:cNvSpPr>
            <a:spLocks noChangeShapeType="1"/>
          </p:cNvSpPr>
          <p:nvPr/>
        </p:nvSpPr>
        <p:spPr bwMode="auto">
          <a:xfrm>
            <a:off x="2625725" y="3667125"/>
            <a:ext cx="3175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sp>
        <p:nvSpPr>
          <p:cNvPr id="27655" name="Rectangle 7"/>
          <p:cNvSpPr>
            <a:spLocks noChangeArrowheads="1"/>
          </p:cNvSpPr>
          <p:nvPr/>
        </p:nvSpPr>
        <p:spPr bwMode="auto">
          <a:xfrm>
            <a:off x="4591050" y="3344863"/>
            <a:ext cx="1471613" cy="646112"/>
          </a:xfrm>
          <a:prstGeom prst="rect">
            <a:avLst/>
          </a:prstGeom>
          <a:solidFill>
            <a:srgbClr val="100A08"/>
          </a:solidFill>
          <a:ln w="9525">
            <a:solidFill>
              <a:schemeClr val="tx1"/>
            </a:solidFill>
            <a:miter lim="800000"/>
            <a:headEnd/>
            <a:tailEnd/>
          </a:ln>
          <a:effectLst/>
        </p:spPr>
        <p:txBody>
          <a:bodyPr wrap="none" anchor="ctr">
            <a:prstTxWarp prst="textNoShape">
              <a:avLst/>
            </a:prstTxWarp>
          </a:bodyPr>
          <a:lstStyle/>
          <a:p>
            <a:pPr algn="ctr" eaLnBrk="0" hangingPunct="0"/>
            <a:r>
              <a:rPr lang="fr-FR" sz="1400" b="1">
                <a:solidFill>
                  <a:schemeClr val="bg1"/>
                </a:solidFill>
              </a:rPr>
              <a:t>Sélection</a:t>
            </a:r>
          </a:p>
          <a:p>
            <a:pPr algn="ctr" eaLnBrk="0" hangingPunct="0"/>
            <a:r>
              <a:rPr lang="fr-FR" sz="1400" b="1">
                <a:solidFill>
                  <a:schemeClr val="bg1"/>
                </a:solidFill>
              </a:rPr>
              <a:t>Organisation</a:t>
            </a:r>
          </a:p>
        </p:txBody>
      </p:sp>
      <p:sp>
        <p:nvSpPr>
          <p:cNvPr id="27656" name="Rectangle 8"/>
          <p:cNvSpPr>
            <a:spLocks noChangeArrowheads="1"/>
          </p:cNvSpPr>
          <p:nvPr/>
        </p:nvSpPr>
        <p:spPr bwMode="auto">
          <a:xfrm>
            <a:off x="2979738" y="3332163"/>
            <a:ext cx="1306512" cy="684212"/>
          </a:xfrm>
          <a:prstGeom prst="rect">
            <a:avLst/>
          </a:prstGeom>
          <a:solidFill>
            <a:srgbClr val="100A08"/>
          </a:solidFill>
          <a:ln w="9525">
            <a:solidFill>
              <a:schemeClr val="tx1"/>
            </a:solidFill>
            <a:miter lim="800000"/>
            <a:headEnd/>
            <a:tailEnd/>
          </a:ln>
          <a:effectLst/>
        </p:spPr>
        <p:txBody>
          <a:bodyPr wrap="none" anchor="ctr">
            <a:prstTxWarp prst="textNoShape">
              <a:avLst/>
            </a:prstTxWarp>
          </a:bodyPr>
          <a:lstStyle/>
          <a:p>
            <a:pPr algn="ctr" eaLnBrk="0" hangingPunct="0"/>
            <a:r>
              <a:rPr lang="fr-FR" sz="1400" b="1">
                <a:solidFill>
                  <a:schemeClr val="bg1"/>
                </a:solidFill>
              </a:rPr>
              <a:t>Traitement</a:t>
            </a:r>
          </a:p>
        </p:txBody>
      </p:sp>
      <p:sp>
        <p:nvSpPr>
          <p:cNvPr id="27657" name="Rectangle 9"/>
          <p:cNvSpPr>
            <a:spLocks noChangeArrowheads="1"/>
          </p:cNvSpPr>
          <p:nvPr/>
        </p:nvSpPr>
        <p:spPr bwMode="auto">
          <a:xfrm>
            <a:off x="6459538" y="3344863"/>
            <a:ext cx="1255712" cy="646112"/>
          </a:xfrm>
          <a:prstGeom prst="rect">
            <a:avLst/>
          </a:prstGeom>
          <a:solidFill>
            <a:srgbClr val="100A08"/>
          </a:solidFill>
          <a:ln w="9525">
            <a:solidFill>
              <a:schemeClr val="tx1"/>
            </a:solidFill>
            <a:miter lim="800000"/>
            <a:headEnd/>
            <a:tailEnd/>
          </a:ln>
          <a:effectLst/>
        </p:spPr>
        <p:txBody>
          <a:bodyPr wrap="none" anchor="ctr">
            <a:prstTxWarp prst="textNoShape">
              <a:avLst/>
            </a:prstTxWarp>
          </a:bodyPr>
          <a:lstStyle/>
          <a:p>
            <a:pPr algn="ctr" eaLnBrk="0" hangingPunct="0"/>
            <a:r>
              <a:rPr lang="fr-FR" sz="1400" b="1">
                <a:solidFill>
                  <a:schemeClr val="bg1"/>
                </a:solidFill>
              </a:rPr>
              <a:t>Réponse</a:t>
            </a:r>
          </a:p>
        </p:txBody>
      </p:sp>
      <p:sp>
        <p:nvSpPr>
          <p:cNvPr id="27658" name="AutoShape 10"/>
          <p:cNvSpPr>
            <a:spLocks noChangeArrowheads="1"/>
          </p:cNvSpPr>
          <p:nvPr/>
        </p:nvSpPr>
        <p:spPr bwMode="auto">
          <a:xfrm>
            <a:off x="3959225" y="1524000"/>
            <a:ext cx="1092200" cy="1447800"/>
          </a:xfrm>
          <a:prstGeom prst="can">
            <a:avLst>
              <a:gd name="adj" fmla="val 33140"/>
            </a:avLst>
          </a:prstGeom>
          <a:solidFill>
            <a:schemeClr val="tx1"/>
          </a:solidFill>
          <a:ln w="12700">
            <a:solidFill>
              <a:schemeClr val="tx1"/>
            </a:solidFill>
            <a:round/>
            <a:headEnd/>
            <a:tailEnd/>
          </a:ln>
          <a:effectLst/>
        </p:spPr>
        <p:txBody>
          <a:bodyPr wrap="none" anchor="ctr">
            <a:prstTxWarp prst="textNoShape">
              <a:avLst/>
            </a:prstTxWarp>
          </a:bodyPr>
          <a:lstStyle/>
          <a:p>
            <a:pPr algn="ctr" eaLnBrk="0" hangingPunct="0"/>
            <a:r>
              <a:rPr lang="fr-FR" sz="1600" b="1">
                <a:solidFill>
                  <a:schemeClr val="bg1"/>
                </a:solidFill>
              </a:rPr>
              <a:t>Mémoire</a:t>
            </a:r>
          </a:p>
          <a:p>
            <a:pPr algn="ctr" eaLnBrk="0" hangingPunct="0"/>
            <a:r>
              <a:rPr lang="fr-FR" sz="1600" b="1">
                <a:solidFill>
                  <a:schemeClr val="bg1"/>
                </a:solidFill>
              </a:rPr>
              <a:t>LT</a:t>
            </a:r>
            <a:endParaRPr lang="fr-FR">
              <a:solidFill>
                <a:schemeClr val="bg1"/>
              </a:solidFill>
            </a:endParaRPr>
          </a:p>
        </p:txBody>
      </p:sp>
      <p:cxnSp>
        <p:nvCxnSpPr>
          <p:cNvPr id="27659" name="AutoShape 11"/>
          <p:cNvCxnSpPr>
            <a:cxnSpLocks noChangeShapeType="1"/>
            <a:stCxn id="27658" idx="2"/>
            <a:endCxn id="27656" idx="0"/>
          </p:cNvCxnSpPr>
          <p:nvPr/>
        </p:nvCxnSpPr>
        <p:spPr bwMode="auto">
          <a:xfrm rot="10800000" flipV="1">
            <a:off x="3633788" y="2247900"/>
            <a:ext cx="325437" cy="1084263"/>
          </a:xfrm>
          <a:prstGeom prst="curvedConnector2">
            <a:avLst/>
          </a:prstGeom>
          <a:noFill/>
          <a:ln w="12700">
            <a:solidFill>
              <a:schemeClr val="tx1"/>
            </a:solidFill>
            <a:round/>
            <a:headEnd/>
            <a:tailEnd type="triangle" w="med" len="med"/>
          </a:ln>
          <a:effectLst/>
        </p:spPr>
      </p:cxnSp>
      <p:cxnSp>
        <p:nvCxnSpPr>
          <p:cNvPr id="27660" name="AutoShape 12"/>
          <p:cNvCxnSpPr>
            <a:cxnSpLocks noChangeShapeType="1"/>
            <a:stCxn id="27655" idx="0"/>
            <a:endCxn id="27658" idx="4"/>
          </p:cNvCxnSpPr>
          <p:nvPr/>
        </p:nvCxnSpPr>
        <p:spPr bwMode="auto">
          <a:xfrm rot="5400000" flipH="1">
            <a:off x="4641056" y="2658269"/>
            <a:ext cx="1096963" cy="276225"/>
          </a:xfrm>
          <a:prstGeom prst="curvedConnector2">
            <a:avLst/>
          </a:prstGeom>
          <a:noFill/>
          <a:ln w="12700">
            <a:solidFill>
              <a:schemeClr val="tx1"/>
            </a:solidFill>
            <a:round/>
            <a:headEnd/>
            <a:tailEnd type="triangle" w="med" len="med"/>
          </a:ln>
          <a:effectLst/>
        </p:spPr>
      </p:cxnSp>
      <p:sp>
        <p:nvSpPr>
          <p:cNvPr id="27661" name="Line 13"/>
          <p:cNvSpPr>
            <a:spLocks noChangeShapeType="1"/>
          </p:cNvSpPr>
          <p:nvPr/>
        </p:nvSpPr>
        <p:spPr bwMode="auto">
          <a:xfrm>
            <a:off x="4314825" y="3667125"/>
            <a:ext cx="3175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sp>
        <p:nvSpPr>
          <p:cNvPr id="27662" name="Line 14"/>
          <p:cNvSpPr>
            <a:spLocks noChangeShapeType="1"/>
          </p:cNvSpPr>
          <p:nvPr/>
        </p:nvSpPr>
        <p:spPr bwMode="auto">
          <a:xfrm>
            <a:off x="6054725" y="3667125"/>
            <a:ext cx="3175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cxnSp>
        <p:nvCxnSpPr>
          <p:cNvPr id="27663" name="AutoShape 15"/>
          <p:cNvCxnSpPr>
            <a:cxnSpLocks noChangeShapeType="1"/>
            <a:stCxn id="27658" idx="2"/>
            <a:endCxn id="27653" idx="0"/>
          </p:cNvCxnSpPr>
          <p:nvPr/>
        </p:nvCxnSpPr>
        <p:spPr bwMode="auto">
          <a:xfrm rot="10800000" flipV="1">
            <a:off x="2073275" y="2247900"/>
            <a:ext cx="1885950" cy="1096963"/>
          </a:xfrm>
          <a:prstGeom prst="curvedConnector2">
            <a:avLst/>
          </a:prstGeom>
          <a:noFill/>
          <a:ln w="12700">
            <a:solidFill>
              <a:schemeClr val="tx1"/>
            </a:solidFill>
            <a:prstDash val="dash"/>
            <a:round/>
            <a:headEnd type="triangle" w="med" len="med"/>
            <a:tailEnd type="triangle" w="med" len="med"/>
          </a:ln>
          <a:effectLst/>
        </p:spPr>
      </p:cxnSp>
      <p:cxnSp>
        <p:nvCxnSpPr>
          <p:cNvPr id="27664" name="AutoShape 16"/>
          <p:cNvCxnSpPr>
            <a:cxnSpLocks noChangeShapeType="1"/>
            <a:stCxn id="27658" idx="4"/>
            <a:endCxn id="27657" idx="0"/>
          </p:cNvCxnSpPr>
          <p:nvPr/>
        </p:nvCxnSpPr>
        <p:spPr bwMode="auto">
          <a:xfrm>
            <a:off x="5051425" y="2247900"/>
            <a:ext cx="2036763" cy="1096963"/>
          </a:xfrm>
          <a:prstGeom prst="curvedConnector2">
            <a:avLst/>
          </a:prstGeom>
          <a:noFill/>
          <a:ln w="12700">
            <a:solidFill>
              <a:schemeClr val="tx1"/>
            </a:solidFill>
            <a:prstDash val="dash"/>
            <a:round/>
            <a:headEnd type="triangle" w="med" len="med"/>
            <a:tailEnd type="triangle" w="med" len="med"/>
          </a:ln>
          <a:effectLst/>
        </p:spPr>
      </p:cxnSp>
      <p:sp>
        <p:nvSpPr>
          <p:cNvPr id="27665" name="Line 17"/>
          <p:cNvSpPr>
            <a:spLocks noChangeShapeType="1"/>
          </p:cNvSpPr>
          <p:nvPr/>
        </p:nvSpPr>
        <p:spPr bwMode="auto">
          <a:xfrm>
            <a:off x="7769225" y="3667125"/>
            <a:ext cx="3175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sp>
        <p:nvSpPr>
          <p:cNvPr id="27666" name="Text Box 18"/>
          <p:cNvSpPr txBox="1">
            <a:spLocks noChangeArrowheads="1"/>
          </p:cNvSpPr>
          <p:nvPr/>
        </p:nvSpPr>
        <p:spPr bwMode="auto">
          <a:xfrm>
            <a:off x="8113713" y="3438525"/>
            <a:ext cx="9461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b="1">
                <a:solidFill>
                  <a:srgbClr val="BB6137"/>
                </a:solidFill>
              </a:rPr>
              <a:t>Noë !</a:t>
            </a:r>
          </a:p>
        </p:txBody>
      </p:sp>
      <p:sp>
        <p:nvSpPr>
          <p:cNvPr id="27667" name="Text Box 19"/>
          <p:cNvSpPr txBox="1">
            <a:spLocks noChangeArrowheads="1"/>
          </p:cNvSpPr>
          <p:nvPr/>
        </p:nvSpPr>
        <p:spPr bwMode="auto">
          <a:xfrm>
            <a:off x="8016875" y="4200525"/>
            <a:ext cx="10985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fr-FR"/>
              <a:t>Output</a:t>
            </a:r>
          </a:p>
        </p:txBody>
      </p:sp>
      <p:sp>
        <p:nvSpPr>
          <p:cNvPr id="27668" name="Line 20"/>
          <p:cNvSpPr>
            <a:spLocks noChangeShapeType="1"/>
          </p:cNvSpPr>
          <p:nvPr/>
        </p:nvSpPr>
        <p:spPr bwMode="auto">
          <a:xfrm>
            <a:off x="1089025" y="3654425"/>
            <a:ext cx="3175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fr-FR"/>
          </a:p>
        </p:txBody>
      </p:sp>
      <p:pic>
        <p:nvPicPr>
          <p:cNvPr id="27669" name="Picture 21"/>
          <p:cNvPicPr>
            <a:picLocks noChangeAspect="1" noChangeArrowheads="1"/>
          </p:cNvPicPr>
          <p:nvPr/>
        </p:nvPicPr>
        <p:blipFill>
          <a:blip r:embed="rId3"/>
          <a:srcRect/>
          <a:stretch>
            <a:fillRect/>
          </a:stretch>
        </p:blipFill>
        <p:spPr bwMode="auto">
          <a:xfrm>
            <a:off x="457200" y="3190875"/>
            <a:ext cx="803275" cy="954088"/>
          </a:xfrm>
          <a:prstGeom prst="rect">
            <a:avLst/>
          </a:prstGeom>
          <a:noFill/>
          <a:ln w="9525">
            <a:noFill/>
            <a:miter lim="800000"/>
            <a:headEnd/>
            <a:tailEnd/>
          </a:ln>
          <a:effectLst/>
        </p:spPr>
      </p:pic>
      <p:sp>
        <p:nvSpPr>
          <p:cNvPr id="27670" name="Rectangle 22"/>
          <p:cNvSpPr>
            <a:spLocks noChangeArrowheads="1"/>
          </p:cNvSpPr>
          <p:nvPr/>
        </p:nvSpPr>
        <p:spPr bwMode="auto">
          <a:xfrm>
            <a:off x="1422400" y="3314700"/>
            <a:ext cx="1308100" cy="711200"/>
          </a:xfrm>
          <a:prstGeom prst="rect">
            <a:avLst/>
          </a:prstGeom>
          <a:noFill/>
          <a:ln w="57150">
            <a:solidFill>
              <a:srgbClr val="FEFF03"/>
            </a:solidFill>
            <a:miter lim="800000"/>
            <a:headEnd/>
            <a:tailEnd/>
          </a:ln>
          <a:effectLst/>
        </p:spPr>
        <p:txBody>
          <a:bodyPr wrap="none" anchor="ctr">
            <a:prstTxWarp prst="textNoShape">
              <a:avLst/>
            </a:prstTxWarp>
          </a:bodyPr>
          <a:lstStyle/>
          <a:p>
            <a:endParaRPr lang="fr-FR"/>
          </a:p>
        </p:txBody>
      </p:sp>
      <p:sp>
        <p:nvSpPr>
          <p:cNvPr id="27671" name="Rectangle 23"/>
          <p:cNvSpPr>
            <a:spLocks noChangeArrowheads="1"/>
          </p:cNvSpPr>
          <p:nvPr/>
        </p:nvSpPr>
        <p:spPr bwMode="auto">
          <a:xfrm>
            <a:off x="6426200" y="3314700"/>
            <a:ext cx="1308100" cy="711200"/>
          </a:xfrm>
          <a:prstGeom prst="rect">
            <a:avLst/>
          </a:prstGeom>
          <a:noFill/>
          <a:ln w="57150">
            <a:solidFill>
              <a:srgbClr val="FEFF03"/>
            </a:solidFill>
            <a:miter lim="800000"/>
            <a:headEnd/>
            <a:tailEnd/>
          </a:ln>
          <a:effectLst/>
        </p:spPr>
        <p:txBody>
          <a:bodyPr wrap="none" anchor="ctr">
            <a:prstTxWarp prst="textNoShape">
              <a:avLst/>
            </a:prstTxWarp>
          </a:bodyPr>
          <a:lstStyle/>
          <a:p>
            <a:endParaRPr lang="fr-FR"/>
          </a:p>
        </p:txBody>
      </p:sp>
      <p:grpSp>
        <p:nvGrpSpPr>
          <p:cNvPr id="27672" name="Group 24"/>
          <p:cNvGrpSpPr>
            <a:grpSpLocks/>
          </p:cNvGrpSpPr>
          <p:nvPr/>
        </p:nvGrpSpPr>
        <p:grpSpPr bwMode="auto">
          <a:xfrm>
            <a:off x="2971800" y="1511300"/>
            <a:ext cx="3136900" cy="2514600"/>
            <a:chOff x="1872" y="952"/>
            <a:chExt cx="1976" cy="1584"/>
          </a:xfrm>
        </p:grpSpPr>
        <p:sp>
          <p:nvSpPr>
            <p:cNvPr id="27673" name="Rectangle 25"/>
            <p:cNvSpPr>
              <a:spLocks noChangeArrowheads="1"/>
            </p:cNvSpPr>
            <p:nvPr/>
          </p:nvSpPr>
          <p:spPr bwMode="auto">
            <a:xfrm>
              <a:off x="1872" y="2088"/>
              <a:ext cx="824" cy="448"/>
            </a:xfrm>
            <a:prstGeom prst="rect">
              <a:avLst/>
            </a:prstGeom>
            <a:noFill/>
            <a:ln w="57150">
              <a:solidFill>
                <a:srgbClr val="FEFF03"/>
              </a:solidFill>
              <a:miter lim="800000"/>
              <a:headEnd/>
              <a:tailEnd/>
            </a:ln>
            <a:effectLst/>
          </p:spPr>
          <p:txBody>
            <a:bodyPr wrap="none" anchor="ctr">
              <a:prstTxWarp prst="textNoShape">
                <a:avLst/>
              </a:prstTxWarp>
            </a:bodyPr>
            <a:lstStyle/>
            <a:p>
              <a:endParaRPr lang="fr-FR"/>
            </a:p>
          </p:txBody>
        </p:sp>
        <p:sp>
          <p:nvSpPr>
            <p:cNvPr id="27674" name="Rectangle 26"/>
            <p:cNvSpPr>
              <a:spLocks noChangeArrowheads="1"/>
            </p:cNvSpPr>
            <p:nvPr/>
          </p:nvSpPr>
          <p:spPr bwMode="auto">
            <a:xfrm>
              <a:off x="2888" y="2104"/>
              <a:ext cx="960" cy="416"/>
            </a:xfrm>
            <a:prstGeom prst="rect">
              <a:avLst/>
            </a:prstGeom>
            <a:noFill/>
            <a:ln w="57150">
              <a:solidFill>
                <a:srgbClr val="FEFF03"/>
              </a:solidFill>
              <a:miter lim="800000"/>
              <a:headEnd/>
              <a:tailEnd/>
            </a:ln>
            <a:effectLst/>
          </p:spPr>
          <p:txBody>
            <a:bodyPr wrap="none" anchor="ctr">
              <a:prstTxWarp prst="textNoShape">
                <a:avLst/>
              </a:prstTxWarp>
            </a:bodyPr>
            <a:lstStyle/>
            <a:p>
              <a:endParaRPr lang="fr-FR"/>
            </a:p>
          </p:txBody>
        </p:sp>
        <p:sp>
          <p:nvSpPr>
            <p:cNvPr id="27675" name="AutoShape 27"/>
            <p:cNvSpPr>
              <a:spLocks noChangeArrowheads="1"/>
            </p:cNvSpPr>
            <p:nvPr/>
          </p:nvSpPr>
          <p:spPr bwMode="auto">
            <a:xfrm>
              <a:off x="2480" y="952"/>
              <a:ext cx="728" cy="936"/>
            </a:xfrm>
            <a:prstGeom prst="can">
              <a:avLst>
                <a:gd name="adj" fmla="val 32143"/>
              </a:avLst>
            </a:prstGeom>
            <a:noFill/>
            <a:ln w="57150">
              <a:solidFill>
                <a:srgbClr val="FEFF03"/>
              </a:solidFill>
              <a:round/>
              <a:headEnd/>
              <a:tailEnd/>
            </a:ln>
            <a:effectLst/>
          </p:spPr>
          <p:txBody>
            <a:bodyPr wrap="none" anchor="ctr">
              <a:prstTxWarp prst="textNoShape">
                <a:avLst/>
              </a:prstTxWarp>
            </a:bodyPr>
            <a:lstStyle/>
            <a:p>
              <a:endParaRPr lang="fr-FR"/>
            </a:p>
          </p:txBody>
        </p:sp>
      </p:grpSp>
      <p:grpSp>
        <p:nvGrpSpPr>
          <p:cNvPr id="27676" name="Group 28"/>
          <p:cNvGrpSpPr>
            <a:grpSpLocks/>
          </p:cNvGrpSpPr>
          <p:nvPr/>
        </p:nvGrpSpPr>
        <p:grpSpPr bwMode="auto">
          <a:xfrm>
            <a:off x="1257300" y="3683000"/>
            <a:ext cx="7086600" cy="2300288"/>
            <a:chOff x="792" y="2320"/>
            <a:chExt cx="4464" cy="1449"/>
          </a:xfrm>
        </p:grpSpPr>
        <p:grpSp>
          <p:nvGrpSpPr>
            <p:cNvPr id="27677" name="Group 29"/>
            <p:cNvGrpSpPr>
              <a:grpSpLocks/>
            </p:cNvGrpSpPr>
            <p:nvPr/>
          </p:nvGrpSpPr>
          <p:grpSpPr bwMode="auto">
            <a:xfrm>
              <a:off x="792" y="2320"/>
              <a:ext cx="4040" cy="1288"/>
              <a:chOff x="792" y="2320"/>
              <a:chExt cx="4040" cy="1288"/>
            </a:xfrm>
          </p:grpSpPr>
          <p:sp>
            <p:nvSpPr>
              <p:cNvPr id="27678" name="Text Box 30"/>
              <p:cNvSpPr txBox="1">
                <a:spLocks noChangeArrowheads="1"/>
              </p:cNvSpPr>
              <p:nvPr/>
            </p:nvSpPr>
            <p:spPr bwMode="auto">
              <a:xfrm>
                <a:off x="1224" y="2909"/>
                <a:ext cx="656" cy="212"/>
              </a:xfrm>
              <a:prstGeom prst="rect">
                <a:avLst/>
              </a:prstGeom>
              <a:noFill/>
              <a:ln w="9525">
                <a:noFill/>
                <a:miter lim="800000"/>
                <a:headEnd/>
                <a:tailEnd/>
              </a:ln>
              <a:effectLst/>
            </p:spPr>
            <p:txBody>
              <a:bodyPr wrap="none">
                <a:prstTxWarp prst="textNoShape">
                  <a:avLst/>
                </a:prstTxWarp>
                <a:spAutoFit/>
              </a:bodyPr>
              <a:lstStyle/>
              <a:p>
                <a:pPr eaLnBrk="0" hangingPunct="0"/>
                <a:r>
                  <a:rPr lang="fr-FR" sz="1600" b="1">
                    <a:solidFill>
                      <a:srgbClr val="006600"/>
                    </a:solidFill>
                  </a:rPr>
                  <a:t>attention</a:t>
                </a:r>
              </a:p>
            </p:txBody>
          </p:sp>
          <p:sp>
            <p:nvSpPr>
              <p:cNvPr id="27679" name="Text Box 31"/>
              <p:cNvSpPr txBox="1">
                <a:spLocks noChangeArrowheads="1"/>
              </p:cNvSpPr>
              <p:nvPr/>
            </p:nvSpPr>
            <p:spPr bwMode="auto">
              <a:xfrm>
                <a:off x="3288" y="2941"/>
                <a:ext cx="735" cy="212"/>
              </a:xfrm>
              <a:prstGeom prst="rect">
                <a:avLst/>
              </a:prstGeom>
              <a:noFill/>
              <a:ln w="9525">
                <a:noFill/>
                <a:miter lim="800000"/>
                <a:headEnd/>
                <a:tailEnd/>
              </a:ln>
              <a:effectLst/>
            </p:spPr>
            <p:txBody>
              <a:bodyPr wrap="none">
                <a:prstTxWarp prst="textNoShape">
                  <a:avLst/>
                </a:prstTxWarp>
                <a:spAutoFit/>
              </a:bodyPr>
              <a:lstStyle/>
              <a:p>
                <a:pPr eaLnBrk="0" hangingPunct="0"/>
                <a:r>
                  <a:rPr lang="fr-FR" sz="1600" b="1">
                    <a:solidFill>
                      <a:srgbClr val="006600"/>
                    </a:solidFill>
                  </a:rPr>
                  <a:t>régulation</a:t>
                </a:r>
              </a:p>
            </p:txBody>
          </p:sp>
          <p:sp>
            <p:nvSpPr>
              <p:cNvPr id="27680" name="Text Box 32"/>
              <p:cNvSpPr txBox="1">
                <a:spLocks noChangeArrowheads="1"/>
              </p:cNvSpPr>
              <p:nvPr/>
            </p:nvSpPr>
            <p:spPr bwMode="auto">
              <a:xfrm>
                <a:off x="2312" y="2829"/>
                <a:ext cx="614" cy="212"/>
              </a:xfrm>
              <a:prstGeom prst="rect">
                <a:avLst/>
              </a:prstGeom>
              <a:noFill/>
              <a:ln w="9525">
                <a:noFill/>
                <a:miter lim="800000"/>
                <a:headEnd/>
                <a:tailEnd/>
              </a:ln>
              <a:effectLst/>
            </p:spPr>
            <p:txBody>
              <a:bodyPr wrap="none">
                <a:prstTxWarp prst="textNoShape">
                  <a:avLst/>
                </a:prstTxWarp>
                <a:spAutoFit/>
              </a:bodyPr>
              <a:lstStyle/>
              <a:p>
                <a:pPr eaLnBrk="0" hangingPunct="0"/>
                <a:r>
                  <a:rPr lang="fr-FR" sz="1600" b="1">
                    <a:solidFill>
                      <a:srgbClr val="006600"/>
                    </a:solidFill>
                  </a:rPr>
                  <a:t>émotion</a:t>
                </a:r>
              </a:p>
            </p:txBody>
          </p:sp>
          <p:sp>
            <p:nvSpPr>
              <p:cNvPr id="27681" name="AutoShape 33"/>
              <p:cNvSpPr>
                <a:spLocks noChangeArrowheads="1"/>
              </p:cNvSpPr>
              <p:nvPr/>
            </p:nvSpPr>
            <p:spPr bwMode="auto">
              <a:xfrm>
                <a:off x="792" y="2320"/>
                <a:ext cx="4040" cy="1288"/>
              </a:xfrm>
              <a:prstGeom prst="cloudCallout">
                <a:avLst>
                  <a:gd name="adj1" fmla="val -48616"/>
                  <a:gd name="adj2" fmla="val 61801"/>
                </a:avLst>
              </a:prstGeom>
              <a:noFill/>
              <a:ln w="12700">
                <a:solidFill>
                  <a:srgbClr val="005400"/>
                </a:solidFill>
                <a:round/>
                <a:headEnd/>
                <a:tailEnd/>
              </a:ln>
              <a:effectLst/>
            </p:spPr>
            <p:txBody>
              <a:bodyPr wrap="none" anchor="ctr">
                <a:prstTxWarp prst="textNoShape">
                  <a:avLst/>
                </a:prstTxWarp>
              </a:bodyPr>
              <a:lstStyle/>
              <a:p>
                <a:pPr algn="ctr" eaLnBrk="0" hangingPunct="0"/>
                <a:endParaRPr lang="fr-FR"/>
              </a:p>
            </p:txBody>
          </p:sp>
        </p:grpSp>
        <p:sp>
          <p:nvSpPr>
            <p:cNvPr id="27682" name="Line 34"/>
            <p:cNvSpPr>
              <a:spLocks noChangeShapeType="1"/>
            </p:cNvSpPr>
            <p:nvPr/>
          </p:nvSpPr>
          <p:spPr bwMode="auto">
            <a:xfrm>
              <a:off x="4600" y="3184"/>
              <a:ext cx="320" cy="208"/>
            </a:xfrm>
            <a:prstGeom prst="line">
              <a:avLst/>
            </a:prstGeom>
            <a:noFill/>
            <a:ln w="12700">
              <a:solidFill>
                <a:srgbClr val="006600"/>
              </a:solidFill>
              <a:round/>
              <a:headEnd/>
              <a:tailEnd type="triangle" w="med" len="med"/>
            </a:ln>
            <a:effectLst/>
          </p:spPr>
          <p:txBody>
            <a:bodyPr wrap="none" anchor="ctr">
              <a:prstTxWarp prst="textNoShape">
                <a:avLst/>
              </a:prstTxWarp>
            </a:bodyPr>
            <a:lstStyle/>
            <a:p>
              <a:endParaRPr lang="fr-FR"/>
            </a:p>
          </p:txBody>
        </p:sp>
        <p:sp>
          <p:nvSpPr>
            <p:cNvPr id="27683" name="Text Box 35"/>
            <p:cNvSpPr txBox="1">
              <a:spLocks noChangeArrowheads="1"/>
            </p:cNvSpPr>
            <p:nvPr/>
          </p:nvSpPr>
          <p:spPr bwMode="auto">
            <a:xfrm>
              <a:off x="4926" y="3481"/>
              <a:ext cx="330" cy="288"/>
            </a:xfrm>
            <a:prstGeom prst="rect">
              <a:avLst/>
            </a:prstGeom>
            <a:noFill/>
            <a:ln w="12700">
              <a:noFill/>
              <a:miter lim="800000"/>
              <a:headEnd/>
              <a:tailEnd/>
            </a:ln>
            <a:effectLst/>
          </p:spPr>
          <p:txBody>
            <a:bodyPr wrap="none">
              <a:prstTxWarp prst="textNoShape">
                <a:avLst/>
              </a:prstTxWarp>
              <a:spAutoFit/>
            </a:bodyPr>
            <a:lstStyle/>
            <a:p>
              <a:pPr eaLnBrk="0" hangingPunct="0"/>
              <a:r>
                <a:rPr lang="fr-FR">
                  <a:solidFill>
                    <a:srgbClr val="006600"/>
                  </a:solidFill>
                </a:rPr>
                <a:t>??</a:t>
              </a:r>
            </a:p>
          </p:txBody>
        </p:sp>
      </p:grpSp>
      <p:sp>
        <p:nvSpPr>
          <p:cNvPr id="38" name="Espace réservé du pied de page 3"/>
          <p:cNvSpPr>
            <a:spLocks noGrp="1"/>
          </p:cNvSpPr>
          <p:nvPr>
            <p:ph type="ftr" sz="quarter" idx="3"/>
          </p:nvPr>
        </p:nvSpPr>
        <p:spPr>
          <a:xfrm>
            <a:off x="1524000" y="6477000"/>
            <a:ext cx="7772400" cy="457200"/>
          </a:xfrm>
        </p:spPr>
        <p:txBody>
          <a:bodyPr/>
          <a:lstStyle/>
          <a:p>
            <a:r>
              <a:rPr lang="en-US" dirty="0" err="1" smtClean="0">
                <a:solidFill>
                  <a:srgbClr val="000000"/>
                </a:solidFill>
              </a:rPr>
              <a:t>Cours</a:t>
            </a:r>
            <a:r>
              <a:rPr lang="en-US" dirty="0" smtClean="0">
                <a:solidFill>
                  <a:srgbClr val="000000"/>
                </a:solidFill>
              </a:rPr>
              <a:t> </a:t>
            </a:r>
            <a:r>
              <a:rPr lang="en-US" dirty="0" err="1" smtClean="0">
                <a:solidFill>
                  <a:srgbClr val="000000"/>
                </a:solidFill>
              </a:rPr>
              <a:t>Environnements</a:t>
            </a:r>
            <a:r>
              <a:rPr lang="en-US" dirty="0" smtClean="0">
                <a:solidFill>
                  <a:srgbClr val="000000"/>
                </a:solidFill>
              </a:rPr>
              <a:t> </a:t>
            </a:r>
            <a:r>
              <a:rPr lang="en-US" dirty="0" err="1" smtClean="0">
                <a:solidFill>
                  <a:srgbClr val="000000"/>
                </a:solidFill>
              </a:rPr>
              <a:t>Informatisés</a:t>
            </a:r>
            <a:r>
              <a:rPr lang="en-US" dirty="0" smtClean="0">
                <a:solidFill>
                  <a:srgbClr val="000000"/>
                </a:solidFill>
              </a:rPr>
              <a:t> </a:t>
            </a:r>
            <a:r>
              <a:rPr lang="en-US" dirty="0" err="1" smtClean="0">
                <a:solidFill>
                  <a:srgbClr val="000000"/>
                </a:solidFill>
              </a:rPr>
              <a:t>d’apprentissage</a:t>
            </a:r>
            <a:r>
              <a:rPr lang="en-US" dirty="0" smtClean="0">
                <a:solidFill>
                  <a:srgbClr val="000000"/>
                </a:solidFill>
              </a:rPr>
              <a:t> 2010-2011– </a:t>
            </a:r>
            <a:r>
              <a:rPr lang="en-US" dirty="0" err="1" smtClean="0">
                <a:solidFill>
                  <a:srgbClr val="000000"/>
                </a:solidFill>
              </a:rPr>
              <a:t>Mireille</a:t>
            </a:r>
            <a:r>
              <a:rPr lang="en-US" dirty="0" smtClean="0">
                <a:solidFill>
                  <a:srgbClr val="000000"/>
                </a:solidFill>
              </a:rPr>
              <a:t> </a:t>
            </a:r>
            <a:r>
              <a:rPr lang="en-US" dirty="0" err="1" smtClean="0">
                <a:solidFill>
                  <a:srgbClr val="000000"/>
                </a:solidFill>
              </a:rPr>
              <a:t>Bétrancourt</a:t>
            </a:r>
            <a:r>
              <a:rPr lang="en-US" dirty="0" smtClean="0">
                <a:solidFill>
                  <a:srgbClr val="000000"/>
                </a:solidFill>
              </a:rPr>
              <a:t> &amp; </a:t>
            </a:r>
            <a:r>
              <a:rPr lang="en-US" dirty="0" err="1" smtClean="0">
                <a:solidFill>
                  <a:srgbClr val="000000"/>
                </a:solidFill>
              </a:rPr>
              <a:t>Kalliopi</a:t>
            </a:r>
            <a:r>
              <a:rPr lang="en-US" dirty="0" smtClean="0">
                <a:solidFill>
                  <a:srgbClr val="000000"/>
                </a:solidFill>
              </a:rPr>
              <a:t> </a:t>
            </a:r>
            <a:r>
              <a:rPr lang="en-US" dirty="0" err="1" smtClean="0">
                <a:solidFill>
                  <a:srgbClr val="000000"/>
                </a:solidFill>
              </a:rPr>
              <a:t>Beneots</a:t>
            </a:r>
            <a:endParaRPr lang="en-US" sz="1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499"/>
                                          </p:stCondLst>
                                        </p:cTn>
                                        <p:tgtEl>
                                          <p:spTgt spid="276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499"/>
                                          </p:stCondLst>
                                        </p:cTn>
                                        <p:tgtEl>
                                          <p:spTgt spid="2767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499"/>
                                          </p:stCondLst>
                                        </p:cTn>
                                        <p:tgtEl>
                                          <p:spTgt spid="276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7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autoUpdateAnimBg="0"/>
      <p:bldP spid="27670" grpId="0" animBg="1"/>
      <p:bldP spid="27670" grpId="1" animBg="1"/>
      <p:bldP spid="27671" grpId="0" animBg="1"/>
      <p:bldP spid="27671"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fr-FR">
                <a:solidFill>
                  <a:srgbClr val="16165C"/>
                </a:solidFill>
              </a:rPr>
              <a:t>Le constructivisme en deux mots</a:t>
            </a:r>
            <a:endParaRPr lang="fr-FR"/>
          </a:p>
        </p:txBody>
      </p:sp>
      <p:sp>
        <p:nvSpPr>
          <p:cNvPr id="9219" name="Text Box 1027"/>
          <p:cNvSpPr txBox="1">
            <a:spLocks noChangeArrowheads="1"/>
          </p:cNvSpPr>
          <p:nvPr/>
        </p:nvSpPr>
        <p:spPr bwMode="auto">
          <a:xfrm>
            <a:off x="685800" y="1447800"/>
            <a:ext cx="3505200" cy="457200"/>
          </a:xfrm>
          <a:prstGeom prst="rect">
            <a:avLst/>
          </a:prstGeom>
          <a:noFill/>
          <a:ln w="9525">
            <a:noFill/>
            <a:miter lim="800000"/>
            <a:headEnd/>
            <a:tailEnd/>
          </a:ln>
          <a:effectLst/>
        </p:spPr>
        <p:txBody>
          <a:bodyPr wrap="none">
            <a:prstTxWarp prst="textNoShape">
              <a:avLst/>
            </a:prstTxWarp>
            <a:spAutoFit/>
          </a:bodyPr>
          <a:lstStyle/>
          <a:p>
            <a:r>
              <a:rPr lang="fr-FR"/>
              <a:t>Au départ était l’action…</a:t>
            </a:r>
          </a:p>
        </p:txBody>
      </p:sp>
      <p:sp>
        <p:nvSpPr>
          <p:cNvPr id="9220" name="Text Box 1028"/>
          <p:cNvSpPr txBox="1">
            <a:spLocks noChangeArrowheads="1"/>
          </p:cNvSpPr>
          <p:nvPr/>
        </p:nvSpPr>
        <p:spPr bwMode="auto">
          <a:xfrm>
            <a:off x="4267200" y="1447800"/>
            <a:ext cx="3622675" cy="457200"/>
          </a:xfrm>
          <a:prstGeom prst="rect">
            <a:avLst/>
          </a:prstGeom>
          <a:noFill/>
          <a:ln w="9525">
            <a:noFill/>
            <a:miter lim="800000"/>
            <a:headEnd/>
            <a:tailEnd/>
          </a:ln>
          <a:effectLst/>
        </p:spPr>
        <p:txBody>
          <a:bodyPr wrap="none">
            <a:prstTxWarp prst="textNoShape">
              <a:avLst/>
            </a:prstTxWarp>
            <a:spAutoFit/>
          </a:bodyPr>
          <a:lstStyle/>
          <a:p>
            <a:r>
              <a:rPr lang="fr-FR"/>
              <a:t>et la réflexion sur l’action.</a:t>
            </a:r>
          </a:p>
        </p:txBody>
      </p:sp>
      <p:grpSp>
        <p:nvGrpSpPr>
          <p:cNvPr id="9242" name="Group 1050"/>
          <p:cNvGrpSpPr>
            <a:grpSpLocks/>
          </p:cNvGrpSpPr>
          <p:nvPr/>
        </p:nvGrpSpPr>
        <p:grpSpPr bwMode="auto">
          <a:xfrm>
            <a:off x="1333500" y="2438400"/>
            <a:ext cx="4686300" cy="3810000"/>
            <a:chOff x="672" y="1536"/>
            <a:chExt cx="2952" cy="2400"/>
          </a:xfrm>
        </p:grpSpPr>
        <p:sp>
          <p:nvSpPr>
            <p:cNvPr id="9226" name="Oval 1034"/>
            <p:cNvSpPr>
              <a:spLocks noChangeArrowheads="1"/>
            </p:cNvSpPr>
            <p:nvPr/>
          </p:nvSpPr>
          <p:spPr bwMode="auto">
            <a:xfrm>
              <a:off x="1296" y="3648"/>
              <a:ext cx="288" cy="28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fr-FR"/>
            </a:p>
          </p:txBody>
        </p:sp>
        <p:sp>
          <p:nvSpPr>
            <p:cNvPr id="9227" name="AutoShape 1035"/>
            <p:cNvSpPr>
              <a:spLocks noChangeArrowheads="1"/>
            </p:cNvSpPr>
            <p:nvPr/>
          </p:nvSpPr>
          <p:spPr bwMode="auto">
            <a:xfrm>
              <a:off x="2064" y="3456"/>
              <a:ext cx="240" cy="288"/>
            </a:xfrm>
            <a:prstGeom prst="can">
              <a:avLst>
                <a:gd name="adj" fmla="val 30000"/>
              </a:avLst>
            </a:prstGeom>
            <a:solidFill>
              <a:srgbClr val="FF3300"/>
            </a:solidFill>
            <a:ln w="9525">
              <a:solidFill>
                <a:schemeClr val="tx1"/>
              </a:solidFill>
              <a:round/>
              <a:headEnd/>
              <a:tailEnd/>
            </a:ln>
            <a:effectLst/>
          </p:spPr>
          <p:txBody>
            <a:bodyPr wrap="none" anchor="ctr">
              <a:prstTxWarp prst="textNoShape">
                <a:avLst/>
              </a:prstTxWarp>
            </a:bodyPr>
            <a:lstStyle/>
            <a:p>
              <a:endParaRPr lang="fr-FR"/>
            </a:p>
          </p:txBody>
        </p:sp>
        <p:sp>
          <p:nvSpPr>
            <p:cNvPr id="9228" name="AutoShape 1036"/>
            <p:cNvSpPr>
              <a:spLocks noChangeArrowheads="1"/>
            </p:cNvSpPr>
            <p:nvPr/>
          </p:nvSpPr>
          <p:spPr bwMode="auto">
            <a:xfrm>
              <a:off x="720" y="3312"/>
              <a:ext cx="384" cy="240"/>
            </a:xfrm>
            <a:prstGeom prst="bevel">
              <a:avLst>
                <a:gd name="adj" fmla="val 12500"/>
              </a:avLst>
            </a:prstGeom>
            <a:solidFill>
              <a:srgbClr val="009900"/>
            </a:solidFill>
            <a:ln w="9525">
              <a:solidFill>
                <a:schemeClr val="tx1"/>
              </a:solidFill>
              <a:miter lim="800000"/>
              <a:headEnd/>
              <a:tailEnd/>
            </a:ln>
            <a:effectLst/>
          </p:spPr>
          <p:txBody>
            <a:bodyPr wrap="none" anchor="ctr">
              <a:prstTxWarp prst="textNoShape">
                <a:avLst/>
              </a:prstTxWarp>
            </a:bodyPr>
            <a:lstStyle/>
            <a:p>
              <a:endParaRPr lang="fr-FR"/>
            </a:p>
          </p:txBody>
        </p:sp>
        <p:sp>
          <p:nvSpPr>
            <p:cNvPr id="9229" name="AutoShape 1037"/>
            <p:cNvSpPr>
              <a:spLocks noChangeArrowheads="1"/>
            </p:cNvSpPr>
            <p:nvPr/>
          </p:nvSpPr>
          <p:spPr bwMode="auto">
            <a:xfrm>
              <a:off x="3288" y="3456"/>
              <a:ext cx="336" cy="336"/>
            </a:xfrm>
            <a:prstGeom prst="sun">
              <a:avLst>
                <a:gd name="adj"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fr-FR"/>
            </a:p>
          </p:txBody>
        </p:sp>
        <p:sp>
          <p:nvSpPr>
            <p:cNvPr id="9230" name="Line 1038"/>
            <p:cNvSpPr>
              <a:spLocks noChangeShapeType="1"/>
            </p:cNvSpPr>
            <p:nvPr/>
          </p:nvSpPr>
          <p:spPr bwMode="auto">
            <a:xfrm>
              <a:off x="2160" y="2688"/>
              <a:ext cx="0" cy="624"/>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fr-FR"/>
            </a:p>
          </p:txBody>
        </p:sp>
        <p:sp>
          <p:nvSpPr>
            <p:cNvPr id="9231" name="Text Box 1039"/>
            <p:cNvSpPr txBox="1">
              <a:spLocks noChangeArrowheads="1"/>
            </p:cNvSpPr>
            <p:nvPr/>
          </p:nvSpPr>
          <p:spPr bwMode="auto">
            <a:xfrm>
              <a:off x="672" y="2688"/>
              <a:ext cx="1119" cy="288"/>
            </a:xfrm>
            <a:prstGeom prst="rect">
              <a:avLst/>
            </a:prstGeom>
            <a:noFill/>
            <a:ln w="9525">
              <a:noFill/>
              <a:miter lim="800000"/>
              <a:headEnd/>
              <a:tailEnd/>
            </a:ln>
            <a:effectLst/>
          </p:spPr>
          <p:txBody>
            <a:bodyPr wrap="none">
              <a:prstTxWarp prst="textNoShape">
                <a:avLst/>
              </a:prstTxWarp>
              <a:spAutoFit/>
            </a:bodyPr>
            <a:lstStyle/>
            <a:p>
              <a:pPr eaLnBrk="0" hangingPunct="0"/>
              <a:r>
                <a:rPr lang="fr-FR">
                  <a:solidFill>
                    <a:srgbClr val="993366"/>
                  </a:solidFill>
                </a:rPr>
                <a:t>assimilation</a:t>
              </a:r>
            </a:p>
          </p:txBody>
        </p:sp>
        <p:sp>
          <p:nvSpPr>
            <p:cNvPr id="9232" name="AutoShape 1040"/>
            <p:cNvSpPr>
              <a:spLocks noChangeArrowheads="1"/>
            </p:cNvSpPr>
            <p:nvPr/>
          </p:nvSpPr>
          <p:spPr bwMode="auto">
            <a:xfrm>
              <a:off x="1968" y="2064"/>
              <a:ext cx="240" cy="288"/>
            </a:xfrm>
            <a:prstGeom prst="can">
              <a:avLst>
                <a:gd name="adj" fmla="val 30000"/>
              </a:avLst>
            </a:prstGeom>
            <a:solidFill>
              <a:srgbClr val="FF3300"/>
            </a:solidFill>
            <a:ln w="9525">
              <a:solidFill>
                <a:schemeClr val="tx1"/>
              </a:solidFill>
              <a:round/>
              <a:headEnd/>
              <a:tailEnd/>
            </a:ln>
            <a:effectLst/>
          </p:spPr>
          <p:txBody>
            <a:bodyPr wrap="none" anchor="ctr">
              <a:prstTxWarp prst="textNoShape">
                <a:avLst/>
              </a:prstTxWarp>
            </a:bodyPr>
            <a:lstStyle/>
            <a:p>
              <a:endParaRPr lang="fr-FR"/>
            </a:p>
          </p:txBody>
        </p:sp>
        <p:sp>
          <p:nvSpPr>
            <p:cNvPr id="9233" name="AutoShape 1041"/>
            <p:cNvSpPr>
              <a:spLocks noChangeArrowheads="1"/>
            </p:cNvSpPr>
            <p:nvPr/>
          </p:nvSpPr>
          <p:spPr bwMode="auto">
            <a:xfrm>
              <a:off x="2592" y="1632"/>
              <a:ext cx="384" cy="240"/>
            </a:xfrm>
            <a:prstGeom prst="bevel">
              <a:avLst>
                <a:gd name="adj" fmla="val 12500"/>
              </a:avLst>
            </a:prstGeom>
            <a:solidFill>
              <a:srgbClr val="009900"/>
            </a:solidFill>
            <a:ln w="9525">
              <a:solidFill>
                <a:schemeClr val="tx1"/>
              </a:solidFill>
              <a:miter lim="800000"/>
              <a:headEnd/>
              <a:tailEnd/>
            </a:ln>
            <a:effectLst/>
          </p:spPr>
          <p:txBody>
            <a:bodyPr wrap="none" anchor="ctr">
              <a:prstTxWarp prst="textNoShape">
                <a:avLst/>
              </a:prstTxWarp>
            </a:bodyPr>
            <a:lstStyle/>
            <a:p>
              <a:endParaRPr lang="fr-FR"/>
            </a:p>
          </p:txBody>
        </p:sp>
        <p:sp>
          <p:nvSpPr>
            <p:cNvPr id="9234" name="Oval 1042"/>
            <p:cNvSpPr>
              <a:spLocks noChangeArrowheads="1"/>
            </p:cNvSpPr>
            <p:nvPr/>
          </p:nvSpPr>
          <p:spPr bwMode="auto">
            <a:xfrm>
              <a:off x="1488" y="1536"/>
              <a:ext cx="288" cy="28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fr-FR"/>
            </a:p>
          </p:txBody>
        </p:sp>
        <p:sp>
          <p:nvSpPr>
            <p:cNvPr id="9235" name="Freeform 1043"/>
            <p:cNvSpPr>
              <a:spLocks/>
            </p:cNvSpPr>
            <p:nvPr/>
          </p:nvSpPr>
          <p:spPr bwMode="auto">
            <a:xfrm>
              <a:off x="1632" y="1776"/>
              <a:ext cx="1056" cy="384"/>
            </a:xfrm>
            <a:custGeom>
              <a:avLst/>
              <a:gdLst/>
              <a:ahLst/>
              <a:cxnLst>
                <a:cxn ang="0">
                  <a:pos x="0" y="0"/>
                </a:cxn>
                <a:cxn ang="0">
                  <a:pos x="432" y="384"/>
                </a:cxn>
                <a:cxn ang="0">
                  <a:pos x="1056" y="48"/>
                </a:cxn>
                <a:cxn ang="0">
                  <a:pos x="0" y="0"/>
                </a:cxn>
              </a:cxnLst>
              <a:rect l="0" t="0" r="r" b="b"/>
              <a:pathLst>
                <a:path w="1056" h="384">
                  <a:moveTo>
                    <a:pt x="0" y="0"/>
                  </a:moveTo>
                  <a:lnTo>
                    <a:pt x="432" y="384"/>
                  </a:lnTo>
                  <a:lnTo>
                    <a:pt x="1056" y="48"/>
                  </a:lnTo>
                  <a:lnTo>
                    <a:pt x="0" y="0"/>
                  </a:lnTo>
                  <a:close/>
                </a:path>
              </a:pathLst>
            </a:custGeom>
            <a:noFill/>
            <a:ln w="28575" cmpd="sng">
              <a:solidFill>
                <a:schemeClr val="tx1"/>
              </a:solidFill>
              <a:round/>
              <a:headEnd/>
              <a:tailEnd/>
            </a:ln>
            <a:effectLst/>
          </p:spPr>
          <p:txBody>
            <a:bodyPr wrap="none" anchor="ctr">
              <a:prstTxWarp prst="textNoShape">
                <a:avLst/>
              </a:prstTxWarp>
            </a:bodyPr>
            <a:lstStyle/>
            <a:p>
              <a:endParaRPr lang="fr-FR"/>
            </a:p>
          </p:txBody>
        </p:sp>
        <p:sp>
          <p:nvSpPr>
            <p:cNvPr id="9236" name="AutoShape 1044"/>
            <p:cNvSpPr>
              <a:spLocks noChangeArrowheads="1"/>
            </p:cNvSpPr>
            <p:nvPr/>
          </p:nvSpPr>
          <p:spPr bwMode="auto">
            <a:xfrm>
              <a:off x="3288" y="1872"/>
              <a:ext cx="336" cy="336"/>
            </a:xfrm>
            <a:prstGeom prst="sun">
              <a:avLst>
                <a:gd name="adj"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fr-FR"/>
            </a:p>
          </p:txBody>
        </p:sp>
      </p:grpSp>
      <p:grpSp>
        <p:nvGrpSpPr>
          <p:cNvPr id="9237" name="Group 1045"/>
          <p:cNvGrpSpPr>
            <a:grpSpLocks/>
          </p:cNvGrpSpPr>
          <p:nvPr/>
        </p:nvGrpSpPr>
        <p:grpSpPr bwMode="auto">
          <a:xfrm>
            <a:off x="3505200" y="2895600"/>
            <a:ext cx="5002213" cy="2362200"/>
            <a:chOff x="2208" y="1824"/>
            <a:chExt cx="3151" cy="1488"/>
          </a:xfrm>
        </p:grpSpPr>
        <p:sp>
          <p:nvSpPr>
            <p:cNvPr id="9238" name="Line 1046"/>
            <p:cNvSpPr>
              <a:spLocks noChangeShapeType="1"/>
            </p:cNvSpPr>
            <p:nvPr/>
          </p:nvSpPr>
          <p:spPr bwMode="auto">
            <a:xfrm flipV="1">
              <a:off x="3456" y="2640"/>
              <a:ext cx="0" cy="672"/>
            </a:xfrm>
            <a:prstGeom prst="line">
              <a:avLst/>
            </a:prstGeom>
            <a:noFill/>
            <a:ln w="28575">
              <a:solidFill>
                <a:srgbClr val="993366"/>
              </a:solidFill>
              <a:round/>
              <a:headEnd/>
              <a:tailEnd type="triangle" w="med" len="med"/>
            </a:ln>
            <a:effectLst/>
          </p:spPr>
          <p:txBody>
            <a:bodyPr wrap="none" anchor="ctr">
              <a:prstTxWarp prst="textNoShape">
                <a:avLst/>
              </a:prstTxWarp>
            </a:bodyPr>
            <a:lstStyle/>
            <a:p>
              <a:endParaRPr lang="fr-FR"/>
            </a:p>
          </p:txBody>
        </p:sp>
        <p:sp>
          <p:nvSpPr>
            <p:cNvPr id="9239" name="Text Box 1047"/>
            <p:cNvSpPr txBox="1">
              <a:spLocks noChangeArrowheads="1"/>
            </p:cNvSpPr>
            <p:nvPr/>
          </p:nvSpPr>
          <p:spPr bwMode="auto">
            <a:xfrm>
              <a:off x="3888" y="2688"/>
              <a:ext cx="1471" cy="288"/>
            </a:xfrm>
            <a:prstGeom prst="rect">
              <a:avLst/>
            </a:prstGeom>
            <a:noFill/>
            <a:ln w="9525">
              <a:noFill/>
              <a:miter lim="800000"/>
              <a:headEnd/>
              <a:tailEnd/>
            </a:ln>
            <a:effectLst/>
          </p:spPr>
          <p:txBody>
            <a:bodyPr wrap="none">
              <a:prstTxWarp prst="textNoShape">
                <a:avLst/>
              </a:prstTxWarp>
              <a:spAutoFit/>
            </a:bodyPr>
            <a:lstStyle/>
            <a:p>
              <a:pPr eaLnBrk="0" hangingPunct="0"/>
              <a:r>
                <a:rPr lang="fr-FR">
                  <a:solidFill>
                    <a:srgbClr val="993366"/>
                  </a:solidFill>
                </a:rPr>
                <a:t>accommodation</a:t>
              </a:r>
            </a:p>
          </p:txBody>
        </p:sp>
        <p:sp>
          <p:nvSpPr>
            <p:cNvPr id="9240" name="Freeform 1048"/>
            <p:cNvSpPr>
              <a:spLocks/>
            </p:cNvSpPr>
            <p:nvPr/>
          </p:nvSpPr>
          <p:spPr bwMode="auto">
            <a:xfrm>
              <a:off x="2208" y="1824"/>
              <a:ext cx="1104" cy="432"/>
            </a:xfrm>
            <a:custGeom>
              <a:avLst/>
              <a:gdLst/>
              <a:ahLst/>
              <a:cxnLst>
                <a:cxn ang="0">
                  <a:pos x="768" y="0"/>
                </a:cxn>
                <a:cxn ang="0">
                  <a:pos x="1104" y="240"/>
                </a:cxn>
                <a:cxn ang="0">
                  <a:pos x="0" y="432"/>
                </a:cxn>
              </a:cxnLst>
              <a:rect l="0" t="0" r="r" b="b"/>
              <a:pathLst>
                <a:path w="1104" h="432">
                  <a:moveTo>
                    <a:pt x="768" y="0"/>
                  </a:moveTo>
                  <a:lnTo>
                    <a:pt x="1104" y="240"/>
                  </a:lnTo>
                  <a:lnTo>
                    <a:pt x="0" y="432"/>
                  </a:lnTo>
                </a:path>
              </a:pathLst>
            </a:custGeom>
            <a:noFill/>
            <a:ln w="38100" cmpd="sng">
              <a:solidFill>
                <a:srgbClr val="993366"/>
              </a:solidFill>
              <a:round/>
              <a:headEnd/>
              <a:tailEnd/>
            </a:ln>
            <a:effectLst/>
          </p:spPr>
          <p:txBody>
            <a:bodyPr wrap="none" anchor="ctr">
              <a:prstTxWarp prst="textNoShape">
                <a:avLst/>
              </a:prstTxWarp>
            </a:bodyPr>
            <a:lstStyle/>
            <a:p>
              <a:endParaRPr lang="fr-FR"/>
            </a:p>
          </p:txBody>
        </p:sp>
      </p:grpSp>
      <p:sp>
        <p:nvSpPr>
          <p:cNvPr id="9241" name="Line 1049"/>
          <p:cNvSpPr>
            <a:spLocks noChangeShapeType="1"/>
          </p:cNvSpPr>
          <p:nvPr/>
        </p:nvSpPr>
        <p:spPr bwMode="auto">
          <a:xfrm>
            <a:off x="0" y="4724400"/>
            <a:ext cx="9144000" cy="0"/>
          </a:xfrm>
          <a:prstGeom prst="line">
            <a:avLst/>
          </a:prstGeom>
          <a:noFill/>
          <a:ln w="9525">
            <a:solidFill>
              <a:schemeClr val="tx1"/>
            </a:solidFill>
            <a:round/>
            <a:headEnd/>
            <a:tailEnd/>
          </a:ln>
          <a:effectLst/>
        </p:spPr>
        <p:txBody>
          <a:bodyPr wrap="none" anchor="ctr">
            <a:prstTxWarp prst="textNoShape">
              <a:avLst/>
            </a:prstTxWarp>
          </a:bodyPr>
          <a:lstStyle/>
          <a:p>
            <a:endParaRPr lang="fr-FR"/>
          </a:p>
        </p:txBody>
      </p:sp>
      <p:sp>
        <p:nvSpPr>
          <p:cNvPr id="9243" name="Text Box 1051"/>
          <p:cNvSpPr txBox="1">
            <a:spLocks noChangeArrowheads="1"/>
          </p:cNvSpPr>
          <p:nvPr/>
        </p:nvSpPr>
        <p:spPr bwMode="auto">
          <a:xfrm>
            <a:off x="5410200" y="1828800"/>
            <a:ext cx="3482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800" dirty="0">
                <a:solidFill>
                  <a:schemeClr val="accent2"/>
                </a:solidFill>
              </a:rPr>
              <a:t>Voir la </a:t>
            </a:r>
            <a:r>
              <a:rPr lang="fr-FR" sz="1800" dirty="0">
                <a:solidFill>
                  <a:schemeClr val="accent2"/>
                </a:solidFill>
                <a:hlinkClick r:id="rId3"/>
              </a:rPr>
              <a:t>métaphore de Rieber</a:t>
            </a:r>
            <a:endParaRPr lang="fr-FR" dirty="0">
              <a:solidFill>
                <a:schemeClr val="accent2"/>
              </a:solidFill>
            </a:endParaRPr>
          </a:p>
        </p:txBody>
      </p:sp>
      <p:sp>
        <p:nvSpPr>
          <p:cNvPr id="25" name="Espace réservé du pied de page 3"/>
          <p:cNvSpPr txBox="1">
            <a:spLocks/>
          </p:cNvSpPr>
          <p:nvPr/>
        </p:nvSpPr>
        <p:spPr>
          <a:xfrm>
            <a:off x="990600" y="64770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Cours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Environnements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Informatisés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d’apprentissage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2010-2011–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Mireille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Bétrancourt</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&amp;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Kalliopi</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Beneots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924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667000"/>
            <a:ext cx="8458200" cy="1524000"/>
          </a:xfrm>
        </p:spPr>
        <p:txBody>
          <a:bodyPr/>
          <a:lstStyle/>
          <a:p>
            <a:r>
              <a:rPr lang="fr-FR"/>
              <a:t>Les caractéristiques des activités</a:t>
            </a:r>
            <a:br>
              <a:rPr lang="fr-FR"/>
            </a:br>
            <a:r>
              <a:rPr lang="fr-FR"/>
              <a:t>dans les micromondes et simulations</a:t>
            </a:r>
          </a:p>
        </p:txBody>
      </p:sp>
      <p:sp>
        <p:nvSpPr>
          <p:cNvPr id="5" name="Espace réservé du pied de page 3"/>
          <p:cNvSpPr txBox="1">
            <a:spLocks/>
          </p:cNvSpPr>
          <p:nvPr/>
        </p:nvSpPr>
        <p:spPr>
          <a:xfrm>
            <a:off x="1524000" y="64770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que vous ne vous êtes pas posées sur les simulations</a:t>
            </a:r>
            <a:endParaRPr lang="fr-FR" dirty="0"/>
          </a:p>
        </p:txBody>
      </p:sp>
      <p:sp>
        <p:nvSpPr>
          <p:cNvPr id="3" name="Espace réservé du pied de page 2"/>
          <p:cNvSpPr>
            <a:spLocks noGrp="1"/>
          </p:cNvSpPr>
          <p:nvPr>
            <p:ph type="ftr" sz="quarter" idx="3"/>
          </p:nvPr>
        </p:nvSpPr>
        <p:spPr/>
        <p:txBody>
          <a:bodyPr/>
          <a:lstStyle/>
          <a:p>
            <a:r>
              <a:rPr lang="en-US" smtClean="0">
                <a:solidFill>
                  <a:srgbClr val="000000"/>
                </a:solidFill>
              </a:rPr>
              <a:t>Cours Environnements Informatisés d’apprentissage 2010-2011– Mireille Bétrancourt &amp; Kalliopi Beneots</a:t>
            </a:r>
            <a:endParaRPr lang="en-US" dirty="0">
              <a:solidFill>
                <a:srgbClr val="000000"/>
              </a:solidFill>
            </a:endParaRPr>
          </a:p>
        </p:txBody>
      </p:sp>
      <p:sp>
        <p:nvSpPr>
          <p:cNvPr id="4" name="ZoneTexte 3"/>
          <p:cNvSpPr txBox="1"/>
          <p:nvPr/>
        </p:nvSpPr>
        <p:spPr>
          <a:xfrm>
            <a:off x="533401" y="2133600"/>
            <a:ext cx="8610600" cy="4154983"/>
          </a:xfrm>
          <a:prstGeom prst="rect">
            <a:avLst/>
          </a:prstGeom>
          <a:noFill/>
        </p:spPr>
        <p:txBody>
          <a:bodyPr wrap="square" rtlCol="0">
            <a:spAutoFit/>
          </a:bodyPr>
          <a:lstStyle/>
          <a:p>
            <a:r>
              <a:rPr lang="fr-FR" dirty="0" smtClean="0"/>
              <a:t>Pourquoi le rat ne comprend toujours pas ?</a:t>
            </a:r>
          </a:p>
          <a:p>
            <a:r>
              <a:rPr lang="fr-FR" dirty="0" smtClean="0"/>
              <a:t>A quoi me sert la simulation sur le rat ?</a:t>
            </a:r>
          </a:p>
          <a:p>
            <a:r>
              <a:rPr lang="fr-FR" dirty="0" smtClean="0"/>
              <a:t>Pourquoi les graphiques apparaissent-ils sans explication ?</a:t>
            </a:r>
          </a:p>
          <a:p>
            <a:r>
              <a:rPr lang="fr-FR" dirty="0" smtClean="0"/>
              <a:t>Pourquoi n’y a t-il pas de théorie explicative « débutant » (</a:t>
            </a:r>
            <a:r>
              <a:rPr lang="fr-FR" dirty="0" err="1" smtClean="0"/>
              <a:t>chemlab</a:t>
            </a:r>
            <a:r>
              <a:rPr lang="fr-FR" dirty="0" smtClean="0"/>
              <a:t>) ?</a:t>
            </a:r>
          </a:p>
          <a:p>
            <a:r>
              <a:rPr lang="fr-FR" dirty="0" smtClean="0"/>
              <a:t>Pourrait-il y avoir des signaux d’avertissement quand on manipule des choses dangereuses ?</a:t>
            </a:r>
          </a:p>
          <a:p>
            <a:r>
              <a:rPr lang="fr-FR" dirty="0" smtClean="0"/>
              <a:t>Est-ce que l</a:t>
            </a:r>
            <a:r>
              <a:rPr lang="fr-FR" dirty="0" smtClean="0"/>
              <a:t>’on apprend quelque chose ou est-ce que l’on évalue seulement ?</a:t>
            </a:r>
          </a:p>
          <a:p>
            <a:r>
              <a:rPr lang="fr-FR" dirty="0" smtClean="0"/>
              <a:t>Qui est le public cible de ce type de logiciels (tout </a:t>
            </a:r>
            <a:r>
              <a:rPr lang="fr-FR" dirty="0" err="1" smtClean="0"/>
              <a:t>venat</a:t>
            </a:r>
            <a:r>
              <a:rPr lang="fr-FR" dirty="0" smtClean="0"/>
              <a:t> ou déjà initiés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772400" cy="1143000"/>
          </a:xfrm>
        </p:spPr>
        <p:txBody>
          <a:bodyPr/>
          <a:lstStyle/>
          <a:p>
            <a:r>
              <a:rPr lang="fr-CH">
                <a:solidFill>
                  <a:srgbClr val="000066"/>
                </a:solidFill>
              </a:rPr>
              <a:t>Seymour Papert</a:t>
            </a:r>
            <a:endParaRPr lang="en-US">
              <a:solidFill>
                <a:srgbClr val="000066"/>
              </a:solidFill>
            </a:endParaRPr>
          </a:p>
        </p:txBody>
      </p:sp>
      <p:sp>
        <p:nvSpPr>
          <p:cNvPr id="6147" name="Rectangle 3"/>
          <p:cNvSpPr>
            <a:spLocks noGrp="1" noChangeArrowheads="1"/>
          </p:cNvSpPr>
          <p:nvPr>
            <p:ph type="body" sz="half" idx="1"/>
          </p:nvPr>
        </p:nvSpPr>
        <p:spPr>
          <a:xfrm>
            <a:off x="0" y="1828800"/>
            <a:ext cx="6096000" cy="3962400"/>
          </a:xfrm>
        </p:spPr>
        <p:txBody>
          <a:bodyPr/>
          <a:lstStyle/>
          <a:p>
            <a:pPr algn="r">
              <a:buFontTx/>
              <a:buNone/>
            </a:pPr>
            <a:r>
              <a:rPr lang="en-GB" sz="1600">
                <a:latin typeface="Verdana" charset="0"/>
              </a:rPr>
              <a:t>“ Most of his [Piaget's] followers in education set out to hasten (or at least consolidate) the passage of the child beyond concrete operations.</a:t>
            </a:r>
          </a:p>
          <a:p>
            <a:pPr algn="r">
              <a:buFontTx/>
              <a:buNone/>
            </a:pPr>
            <a:r>
              <a:rPr lang="en-GB" sz="1600">
                <a:latin typeface="Verdana" charset="0"/>
              </a:rPr>
              <a:t> </a:t>
            </a:r>
          </a:p>
          <a:p>
            <a:pPr algn="r">
              <a:buFontTx/>
              <a:buNone/>
            </a:pPr>
            <a:r>
              <a:rPr lang="en-GB" sz="1600" b="1">
                <a:latin typeface="Verdana" charset="0"/>
              </a:rPr>
              <a:t>My strategy is to strengthen and perpetuate the typical concrete process even at my age. </a:t>
            </a:r>
          </a:p>
          <a:p>
            <a:pPr algn="r">
              <a:buFontTx/>
              <a:buNone/>
            </a:pPr>
            <a:endParaRPr lang="en-GB" sz="1600">
              <a:latin typeface="Verdana" charset="0"/>
            </a:endParaRPr>
          </a:p>
          <a:p>
            <a:pPr algn="r">
              <a:buFontTx/>
              <a:buNone/>
            </a:pPr>
            <a:r>
              <a:rPr lang="en-GB" sz="1600">
                <a:latin typeface="Verdana" charset="0"/>
              </a:rPr>
              <a:t>Rather than pushing children to think like adults, we might do better to remember that they are great learners and to try harder to be more like them.” </a:t>
            </a:r>
          </a:p>
          <a:p>
            <a:pPr algn="r">
              <a:buFontTx/>
              <a:buNone/>
            </a:pPr>
            <a:r>
              <a:rPr lang="en-GB" sz="1200">
                <a:latin typeface="Verdana" charset="0"/>
              </a:rPr>
              <a:t>(Papert, 1993, p. 155)</a:t>
            </a:r>
            <a:r>
              <a:rPr lang="en-GB" sz="1600">
                <a:latin typeface="Verdana" charset="0"/>
              </a:rPr>
              <a:t>  </a:t>
            </a:r>
            <a:endParaRPr lang="fr-CH" sz="1600">
              <a:latin typeface="Verdana" charset="0"/>
            </a:endParaRPr>
          </a:p>
          <a:p>
            <a:pPr>
              <a:buFontTx/>
              <a:buNone/>
            </a:pPr>
            <a:r>
              <a:rPr lang="en-GB" sz="1600">
                <a:latin typeface="Verdana" charset="0"/>
              </a:rPr>
              <a:t> </a:t>
            </a:r>
            <a:endParaRPr lang="en-US" sz="1600">
              <a:latin typeface="Verdana" charset="0"/>
            </a:endParaRPr>
          </a:p>
          <a:p>
            <a:pPr>
              <a:buFontTx/>
              <a:buNone/>
            </a:pPr>
            <a:endParaRPr lang="en-US" sz="1600">
              <a:latin typeface="Verdana" charset="0"/>
            </a:endParaRPr>
          </a:p>
        </p:txBody>
      </p:sp>
      <p:graphicFrame>
        <p:nvGraphicFramePr>
          <p:cNvPr id="6149" name="Object 5"/>
          <p:cNvGraphicFramePr>
            <a:graphicFrameLocks noChangeAspect="1"/>
          </p:cNvGraphicFramePr>
          <p:nvPr/>
        </p:nvGraphicFramePr>
        <p:xfrm>
          <a:off x="6096000" y="1828800"/>
          <a:ext cx="2873375" cy="3749675"/>
        </p:xfrm>
        <a:graphic>
          <a:graphicData uri="http://schemas.openxmlformats.org/presentationml/2006/ole">
            <p:oleObj spid="_x0000_s6149" name="Photo Editor Photo" r:id="rId4" imgW="2872989" imgH="3749365" progId="">
              <p:embed/>
            </p:oleObj>
          </a:graphicData>
        </a:graphic>
      </p:graphicFrame>
      <p:sp>
        <p:nvSpPr>
          <p:cNvPr id="7" name="Espace réservé du pied de page 3"/>
          <p:cNvSpPr txBox="1">
            <a:spLocks/>
          </p:cNvSpPr>
          <p:nvPr/>
        </p:nvSpPr>
        <p:spPr>
          <a:xfrm>
            <a:off x="1524000" y="64770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charset="0"/>
                <a:ea typeface="+mn-ea"/>
                <a:cs typeface="+mn-cs"/>
              </a:rPr>
              <a:t>Cours Environnements Informatisés d’apprentissage 2010-2011– Mireille Bétrancourt &amp; Kalliopi Beneots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0" name="Rectangle 1028"/>
          <p:cNvSpPr>
            <a:spLocks noChangeArrowheads="1"/>
          </p:cNvSpPr>
          <p:nvPr/>
        </p:nvSpPr>
        <p:spPr bwMode="auto">
          <a:xfrm>
            <a:off x="2971800" y="304800"/>
            <a:ext cx="4040890" cy="584776"/>
          </a:xfrm>
          <a:prstGeom prst="rect">
            <a:avLst/>
          </a:prstGeom>
          <a:noFill/>
          <a:ln w="9525">
            <a:noFill/>
            <a:miter lim="800000"/>
            <a:headEnd/>
            <a:tailEnd/>
          </a:ln>
          <a:effectLst/>
        </p:spPr>
        <p:txBody>
          <a:bodyPr wrap="none">
            <a:prstTxWarp prst="textNoShape">
              <a:avLst/>
            </a:prstTxWarp>
            <a:spAutoFit/>
          </a:bodyPr>
          <a:lstStyle/>
          <a:p>
            <a:r>
              <a:rPr lang="fr-FR" sz="3200" dirty="0" smtClean="0">
                <a:solidFill>
                  <a:srgbClr val="000066"/>
                </a:solidFill>
                <a:latin typeface="Helvetica" charset="0"/>
              </a:rPr>
              <a:t>Logo puis </a:t>
            </a:r>
            <a:r>
              <a:rPr lang="fr-FR" sz="3200" dirty="0" err="1">
                <a:solidFill>
                  <a:srgbClr val="000066"/>
                </a:solidFill>
                <a:latin typeface="Helvetica" charset="0"/>
              </a:rPr>
              <a:t>Lego-Logo</a:t>
            </a:r>
            <a:endParaRPr lang="en-US" sz="3200" dirty="0">
              <a:solidFill>
                <a:srgbClr val="000066"/>
              </a:solidFill>
              <a:latin typeface="Helvetica" charset="0"/>
            </a:endParaRPr>
          </a:p>
        </p:txBody>
      </p:sp>
      <p:sp>
        <p:nvSpPr>
          <p:cNvPr id="9" name="Espace réservé du pied de page 3"/>
          <p:cNvSpPr txBox="1">
            <a:spLocks/>
          </p:cNvSpPr>
          <p:nvPr/>
        </p:nvSpPr>
        <p:spPr>
          <a:xfrm>
            <a:off x="990600" y="6477000"/>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Cours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Environnements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Informatisés</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d’apprentissage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2010-2011–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Mireille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Bétrancourt</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&amp;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Kalliopi</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Beneots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8"/>
          <p:cNvPicPr>
            <a:picLocks noChangeAspect="1" noChangeArrowheads="1"/>
          </p:cNvPicPr>
          <p:nvPr/>
        </p:nvPicPr>
        <p:blipFill>
          <a:blip r:embed="rId4"/>
          <a:srcRect/>
          <a:stretch>
            <a:fillRect/>
          </a:stretch>
        </p:blipFill>
        <p:spPr bwMode="auto">
          <a:xfrm>
            <a:off x="0" y="1371600"/>
            <a:ext cx="5255498" cy="3886200"/>
          </a:xfrm>
          <a:prstGeom prst="rect">
            <a:avLst/>
          </a:prstGeom>
          <a:noFill/>
        </p:spPr>
      </p:pic>
      <p:grpSp>
        <p:nvGrpSpPr>
          <p:cNvPr id="10" name="Grouper 9"/>
          <p:cNvGrpSpPr/>
          <p:nvPr/>
        </p:nvGrpSpPr>
        <p:grpSpPr>
          <a:xfrm>
            <a:off x="4191000" y="2362200"/>
            <a:ext cx="4711546" cy="3965377"/>
            <a:chOff x="4191000" y="2362200"/>
            <a:chExt cx="4711546" cy="3965377"/>
          </a:xfrm>
        </p:grpSpPr>
        <p:sp>
          <p:nvSpPr>
            <p:cNvPr id="80902" name="Text Box 1030"/>
            <p:cNvSpPr txBox="1">
              <a:spLocks noChangeArrowheads="1"/>
            </p:cNvSpPr>
            <p:nvPr/>
          </p:nvSpPr>
          <p:spPr bwMode="auto">
            <a:xfrm>
              <a:off x="4191000" y="6019800"/>
              <a:ext cx="4711546" cy="307777"/>
            </a:xfrm>
            <a:prstGeom prst="rect">
              <a:avLst/>
            </a:prstGeom>
            <a:noFill/>
            <a:ln w="9525">
              <a:noFill/>
              <a:miter lim="800000"/>
              <a:headEnd/>
              <a:tailEnd/>
            </a:ln>
            <a:effectLst/>
          </p:spPr>
          <p:txBody>
            <a:bodyPr wrap="none">
              <a:prstTxWarp prst="textNoShape">
                <a:avLst/>
              </a:prstTxWarp>
              <a:spAutoFit/>
            </a:bodyPr>
            <a:lstStyle/>
            <a:p>
              <a:r>
                <a:rPr lang="fr-FR" sz="1400" u="sng" dirty="0">
                  <a:solidFill>
                    <a:schemeClr val="accent2"/>
                  </a:solidFill>
                  <a:latin typeface="Arial"/>
                  <a:cs typeface="Arial"/>
                </a:rPr>
                <a:t>http://</a:t>
              </a:r>
              <a:r>
                <a:rPr lang="fr-FR" sz="1400" u="sng" dirty="0" err="1">
                  <a:solidFill>
                    <a:schemeClr val="accent2"/>
                  </a:solidFill>
                  <a:latin typeface="Arial"/>
                  <a:cs typeface="Arial"/>
                </a:rPr>
                <a:t>lcs.www.media.mit.edu/groups/el/projects/legologo</a:t>
              </a:r>
              <a:r>
                <a:rPr lang="fr-FR" sz="1400" u="sng" dirty="0">
                  <a:solidFill>
                    <a:schemeClr val="accent2"/>
                  </a:solidFill>
                  <a:latin typeface="Arial"/>
                  <a:cs typeface="Arial"/>
                </a:rPr>
                <a:t>/</a:t>
              </a:r>
            </a:p>
          </p:txBody>
        </p:sp>
        <p:sp>
          <p:nvSpPr>
            <p:cNvPr id="80903" name="Text Box 1031"/>
            <p:cNvSpPr txBox="1">
              <a:spLocks noChangeArrowheads="1"/>
            </p:cNvSpPr>
            <p:nvPr/>
          </p:nvSpPr>
          <p:spPr bwMode="auto">
            <a:xfrm>
              <a:off x="4191000" y="5486400"/>
              <a:ext cx="3355606" cy="584776"/>
            </a:xfrm>
            <a:prstGeom prst="rect">
              <a:avLst/>
            </a:prstGeom>
            <a:noFill/>
            <a:ln w="9525">
              <a:noFill/>
              <a:miter lim="800000"/>
              <a:headEnd/>
              <a:tailEnd/>
            </a:ln>
            <a:effectLst/>
          </p:spPr>
          <p:txBody>
            <a:bodyPr wrap="none">
              <a:prstTxWarp prst="textNoShape">
                <a:avLst/>
              </a:prstTxWarp>
              <a:spAutoFit/>
            </a:bodyPr>
            <a:lstStyle/>
            <a:p>
              <a:r>
                <a:rPr lang="fr-FR" sz="1600" dirty="0" err="1"/>
                <a:t>Epistemology</a:t>
              </a:r>
              <a:r>
                <a:rPr lang="fr-FR" sz="1600" dirty="0"/>
                <a:t> and Learning Group,</a:t>
              </a:r>
            </a:p>
            <a:p>
              <a:r>
                <a:rPr lang="fr-FR" sz="1600" dirty="0"/>
                <a:t>MIT, Boston.</a:t>
              </a:r>
            </a:p>
          </p:txBody>
        </p:sp>
        <p:graphicFrame>
          <p:nvGraphicFramePr>
            <p:cNvPr id="80898" name="Object 1026"/>
            <p:cNvGraphicFramePr>
              <a:graphicFrameLocks noChangeAspect="1"/>
            </p:cNvGraphicFramePr>
            <p:nvPr/>
          </p:nvGraphicFramePr>
          <p:xfrm>
            <a:off x="4191000" y="2362200"/>
            <a:ext cx="4214813" cy="3146425"/>
          </p:xfrm>
          <a:graphic>
            <a:graphicData uri="http://schemas.openxmlformats.org/presentationml/2006/ole">
              <p:oleObj spid="_x0000_s80898" name="Photo Editor Photo" r:id="rId5" imgW="1265030" imgH="944962"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1219</TotalTime>
  <Words>2383</Words>
  <Application>Microsoft PowerPoint</Application>
  <PresentationFormat>Présentation à l'écran (4:3)</PresentationFormat>
  <Paragraphs>275</Paragraphs>
  <Slides>27</Slides>
  <Notes>25</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27</vt:i4>
      </vt:variant>
    </vt:vector>
  </HeadingPairs>
  <TitlesOfParts>
    <vt:vector size="29" baseType="lpstr">
      <vt:lpstr>Default Design</vt:lpstr>
      <vt:lpstr>Photo Editor Photo</vt:lpstr>
      <vt:lpstr>Simulations, Micromondes et « Jeux sérieux »</vt:lpstr>
      <vt:lpstr>L ’approche béhavioriste de l’apprentissage</vt:lpstr>
      <vt:lpstr>Les illusions d ’optique</vt:lpstr>
      <vt:lpstr>L’approche cognitiviste de l’apprentissage</vt:lpstr>
      <vt:lpstr>Le constructivisme en deux mots</vt:lpstr>
      <vt:lpstr>Les caractéristiques des activités dans les micromondes et simulations</vt:lpstr>
      <vt:lpstr>Questions que vous ne vous êtes pas posées sur les simulations</vt:lpstr>
      <vt:lpstr>Seymour Papert</vt:lpstr>
      <vt:lpstr>Diapositive 9</vt:lpstr>
      <vt:lpstr>Diapositive 10</vt:lpstr>
      <vt:lpstr>Simulations : entre jeu et labo </vt:lpstr>
      <vt:lpstr>Diapositive 12</vt:lpstr>
      <vt:lpstr>Caractéristiques des simulations</vt:lpstr>
      <vt:lpstr>Les types de connaissances visées</vt:lpstr>
      <vt:lpstr>Les différents types de connaissances</vt:lpstr>
      <vt:lpstr>Diapositive 16</vt:lpstr>
      <vt:lpstr>Atouts, limites et conditions d’utilisation</vt:lpstr>
      <vt:lpstr>Diapositive 18</vt:lpstr>
      <vt:lpstr>Diapositive 19</vt:lpstr>
      <vt:lpstr>Le cycle Manipulation - Evaluation - Debriefing</vt:lpstr>
      <vt:lpstr>Le cas particulier des « jeux sérieux »</vt:lpstr>
      <vt:lpstr>Récapitulatif de ce que l’on a du dire aujourd’hui et au-delà</vt:lpstr>
      <vt:lpstr>Pour s’y retrouver…</vt:lpstr>
      <vt:lpstr>Micromondes et simulations : avantages</vt:lpstr>
      <vt:lpstr>Micromondes et simulations : limites (1/2)</vt:lpstr>
      <vt:lpstr>Micromondes et simulations : limites (2/2)</vt:lpstr>
      <vt:lpstr>Micromondes et simulations: pourquoi, comment ?</vt:lpstr>
    </vt:vector>
  </TitlesOfParts>
  <Manager/>
  <Company>TECFA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Mireille Bétrancourt</dc:creator>
  <cp:keywords/>
  <dc:description>Cours Bachelor FPSE Uni de Genève</dc:description>
  <cp:lastModifiedBy>Mireille Betrancourt</cp:lastModifiedBy>
  <cp:revision>161</cp:revision>
  <cp:lastPrinted>2008-03-28T15:11:52Z</cp:lastPrinted>
  <dcterms:created xsi:type="dcterms:W3CDTF">2011-04-06T05:50:52Z</dcterms:created>
  <dcterms:modified xsi:type="dcterms:W3CDTF">2011-04-06T09:34:40Z</dcterms:modified>
  <cp:category/>
</cp:coreProperties>
</file>