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8"/>
  </p:notesMasterIdLst>
  <p:sldIdLst>
    <p:sldId id="311" r:id="rId2"/>
    <p:sldId id="262" r:id="rId3"/>
    <p:sldId id="317" r:id="rId4"/>
    <p:sldId id="316" r:id="rId5"/>
    <p:sldId id="307" r:id="rId6"/>
    <p:sldId id="308" r:id="rId7"/>
    <p:sldId id="309" r:id="rId8"/>
    <p:sldId id="310" r:id="rId9"/>
    <p:sldId id="282" r:id="rId10"/>
    <p:sldId id="283" r:id="rId11"/>
    <p:sldId id="286" r:id="rId12"/>
    <p:sldId id="315" r:id="rId13"/>
    <p:sldId id="281" r:id="rId14"/>
    <p:sldId id="313" r:id="rId15"/>
    <p:sldId id="264" r:id="rId16"/>
    <p:sldId id="319" r:id="rId17"/>
    <p:sldId id="320" r:id="rId18"/>
    <p:sldId id="265" r:id="rId19"/>
    <p:sldId id="321" r:id="rId20"/>
    <p:sldId id="266" r:id="rId21"/>
    <p:sldId id="312" r:id="rId22"/>
    <p:sldId id="322" r:id="rId23"/>
    <p:sldId id="268" r:id="rId24"/>
    <p:sldId id="270" r:id="rId25"/>
    <p:sldId id="271" r:id="rId26"/>
    <p:sldId id="323" r:id="rId27"/>
    <p:sldId id="273" r:id="rId28"/>
    <p:sldId id="314" r:id="rId29"/>
    <p:sldId id="294" r:id="rId30"/>
    <p:sldId id="295" r:id="rId31"/>
    <p:sldId id="296" r:id="rId32"/>
    <p:sldId id="297" r:id="rId33"/>
    <p:sldId id="298" r:id="rId34"/>
    <p:sldId id="300" r:id="rId35"/>
    <p:sldId id="299" r:id="rId36"/>
    <p:sldId id="318" r:id="rId3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66"/>
    <a:srgbClr val="EAFFFF"/>
    <a:srgbClr val="0041A7"/>
    <a:srgbClr val="3333CC"/>
    <a:srgbClr val="55D5D5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816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21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3B8D1A-4BDD-154E-8834-477BA0F893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E20F0-B055-1540-8FB3-00B9D3313C85}" type="slidenum">
              <a:rPr lang="fr-FR"/>
              <a:pPr/>
              <a:t>1</a:t>
            </a:fld>
            <a:endParaRPr lang="fr-FR"/>
          </a:p>
        </p:txBody>
      </p:sp>
      <p:sp>
        <p:nvSpPr>
          <p:cNvPr id="1536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1027"/>
          <p:cNvSpPr>
            <a:spLocks noChangeArrowheads="1"/>
          </p:cNvSpPr>
          <p:nvPr>
            <p:ph type="body" idx="1"/>
          </p:nvPr>
        </p:nvSpPr>
        <p:spPr>
          <a:xfrm>
            <a:off x="944563" y="4351338"/>
            <a:ext cx="5027612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/>
              <a:t>Avec mes remerciements à Pierre Dillenbourg qui a inspiré une large partie de cette présentation.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4F71E-9DFE-4743-9F24-1E87BFA5D1AE}" type="slidenum">
              <a:rPr lang="fr-FR"/>
              <a:pPr/>
              <a:t>10</a:t>
            </a:fld>
            <a:endParaRPr lang="fr-FR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EC1C1-4763-1D45-90AA-DBA8B9A789AE}" type="slidenum">
              <a:rPr lang="fr-FR"/>
              <a:pPr/>
              <a:t>11</a:t>
            </a:fld>
            <a:endParaRPr lang="fr-FR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6149-33AB-DA48-81D2-8AD11730967F}" type="slidenum">
              <a:rPr lang="fr-FR"/>
              <a:pPr/>
              <a:t>12</a:t>
            </a:fld>
            <a:endParaRPr lang="fr-FR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Approche qui détermine les moyens selon les objectifs : la plupart des élèves sont capables de réaliser apprentissage s de niveau élevé si l’enseignement est adéquat, s’ils sont aidés là o</a:t>
            </a:r>
            <a:r>
              <a:rPr lang="fr-FR" altLang="ja-JP"/>
              <a:t>ù ils renontrent les difficultés, si les critères dela maîtrise sont bien définis si on leur donne suffisament de temps. »</a:t>
            </a:r>
            <a:endParaRPr lang="fr-FR"/>
          </a:p>
          <a:p>
            <a:r>
              <a:rPr lang="fr-FR"/>
              <a:t>Variables importantes :</a:t>
            </a:r>
          </a:p>
          <a:p>
            <a:pPr>
              <a:buFontTx/>
              <a:buChar char="-"/>
            </a:pPr>
            <a:r>
              <a:rPr lang="fr-FR"/>
              <a:t>Préceptorat</a:t>
            </a:r>
          </a:p>
          <a:p>
            <a:pPr>
              <a:buFontTx/>
              <a:buChar char="-"/>
            </a:pPr>
            <a:r>
              <a:rPr lang="fr-FR"/>
              <a:t>Renforcements</a:t>
            </a:r>
          </a:p>
          <a:p>
            <a:pPr>
              <a:buFontTx/>
              <a:buChar char="-"/>
            </a:pPr>
            <a:r>
              <a:rPr lang="fr-FR"/>
              <a:t>Feed-backs correctifs</a:t>
            </a:r>
          </a:p>
          <a:p>
            <a:pPr>
              <a:buFontTx/>
              <a:buChar char="-"/>
            </a:pPr>
            <a:r>
              <a:rPr lang="fr-FR"/>
              <a:t>Participation élève</a:t>
            </a:r>
          </a:p>
          <a:p>
            <a:pPr>
              <a:buFontTx/>
              <a:buChar char="-"/>
            </a:pPr>
            <a:r>
              <a:rPr lang="fr-FR"/>
              <a:t>Temps d’implication de l’élève</a:t>
            </a:r>
          </a:p>
          <a:p>
            <a:pPr>
              <a:buFontTx/>
              <a:buChar char="-"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DAF91-8982-144A-91A6-E1EAB359C925}" type="slidenum">
              <a:rPr lang="fr-FR"/>
              <a:pPr/>
              <a:t>13</a:t>
            </a:fld>
            <a:endParaRPr lang="fr-FR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EAO = enseignement</a:t>
            </a:r>
            <a:r>
              <a:rPr lang="fr-FR" baseline="0" dirty="0" smtClean="0"/>
              <a:t> assisté par ordinateur</a:t>
            </a:r>
          </a:p>
          <a:p>
            <a:r>
              <a:rPr lang="fr-FR" baseline="0" dirty="0" smtClean="0"/>
              <a:t>Projet PLATO : voir http://</a:t>
            </a:r>
            <a:r>
              <a:rPr lang="fr-FR" baseline="0" dirty="0" err="1" smtClean="0"/>
              <a:t>edutechwiki.unige.ch</a:t>
            </a:r>
            <a:r>
              <a:rPr lang="fr-FR" baseline="0" dirty="0" smtClean="0"/>
              <a:t>/en/PLATO</a:t>
            </a:r>
          </a:p>
          <a:p>
            <a:r>
              <a:rPr lang="fr-FR" baseline="0" dirty="0" smtClean="0"/>
              <a:t>Langages auteur tels que </a:t>
            </a:r>
            <a:r>
              <a:rPr lang="fr-FR" baseline="0" dirty="0" err="1" smtClean="0"/>
              <a:t>director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Macromédia</a:t>
            </a:r>
            <a:r>
              <a:rPr lang="fr-FR" baseline="0" dirty="0" smtClean="0"/>
              <a:t> à l’époque, accessibles à des non informaticiens</a:t>
            </a:r>
          </a:p>
          <a:p>
            <a:r>
              <a:rPr lang="fr-FR" baseline="0" dirty="0" smtClean="0"/>
              <a:t>Période de doute : trop d’attentes et des résultats limités, l’approche conna</a:t>
            </a:r>
            <a:r>
              <a:rPr lang="fr-FR" baseline="0" dirty="0" smtClean="0"/>
              <a:t>ît ses limites</a:t>
            </a:r>
            <a:endParaRPr lang="fr-FR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6F34F-B4BC-F341-85FA-AEC9542537D5}" type="slidenum">
              <a:rPr lang="fr-FR"/>
              <a:pPr/>
              <a:t>14</a:t>
            </a:fld>
            <a:endParaRPr lang="fr-FR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CH" dirty="0" smtClean="0"/>
              <a:t>Question qui réfère</a:t>
            </a:r>
            <a:r>
              <a:rPr lang="fr-CH" baseline="0" dirty="0" smtClean="0"/>
              <a:t> aux modèles pédagogiques sous-jacents</a:t>
            </a: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84F94-B090-E343-B4A8-95DBA4BBB795}" type="slidenum">
              <a:rPr lang="fr-FR"/>
              <a:pPr/>
              <a:t>15</a:t>
            </a:fld>
            <a:endParaRPr lang="fr-FR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84F94-B090-E343-B4A8-95DBA4BBB795}" type="slidenum">
              <a:rPr lang="fr-FR"/>
              <a:pPr/>
              <a:t>16</a:t>
            </a:fld>
            <a:endParaRPr lang="fr-FR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84F94-B090-E343-B4A8-95DBA4BBB795}" type="slidenum">
              <a:rPr lang="fr-FR"/>
              <a:pPr/>
              <a:t>17</a:t>
            </a:fld>
            <a:endParaRPr lang="fr-FR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77A3C-8482-8D48-8A40-5694D9D7F446}" type="slidenum">
              <a:rPr lang="fr-FR"/>
              <a:pPr/>
              <a:t>18</a:t>
            </a:fld>
            <a:endParaRPr lang="fr-FR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77A3C-8482-8D48-8A40-5694D9D7F446}" type="slidenum">
              <a:rPr lang="fr-FR"/>
              <a:pPr/>
              <a:t>19</a:t>
            </a:fld>
            <a:endParaRPr lang="fr-FR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EAB2A-818C-774D-8A96-BF6E431AAFAE}" type="slidenum">
              <a:rPr lang="fr-FR"/>
              <a:pPr/>
              <a:t>2</a:t>
            </a:fld>
            <a:endParaRPr lang="fr-FR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dirty="0"/>
              <a:t>Avant de donner la présentation, faire l’activité suivante :</a:t>
            </a:r>
          </a:p>
          <a:p>
            <a:r>
              <a:rPr lang="fr-CH" dirty="0"/>
              <a:t>Reprendre les questions posées et trouver la réponse générale -&gt; grand  principe du béhaviorisme</a:t>
            </a:r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52F3D-3BBF-1C47-9782-2B19B089C11C}" type="slidenum">
              <a:rPr lang="fr-FR"/>
              <a:pPr/>
              <a:t>20</a:t>
            </a:fld>
            <a:endParaRPr lang="fr-FR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6D830-3942-D24E-9107-76C94679A1FB}" type="slidenum">
              <a:rPr lang="fr-FR"/>
              <a:pPr/>
              <a:t>21</a:t>
            </a:fld>
            <a:endParaRPr lang="fr-FR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BE258-33C5-644A-B2D1-13FCFCC3D452}" type="slidenum">
              <a:rPr lang="fr-FR"/>
              <a:pPr/>
              <a:t>22</a:t>
            </a:fld>
            <a:endParaRPr lang="fr-FR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BE258-33C5-644A-B2D1-13FCFCC3D452}" type="slidenum">
              <a:rPr lang="fr-FR"/>
              <a:pPr/>
              <a:t>23</a:t>
            </a:fld>
            <a:endParaRPr lang="fr-FR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0048E-1FFD-8744-82CE-376EA385C821}" type="slidenum">
              <a:rPr lang="fr-FR"/>
              <a:pPr/>
              <a:t>24</a:t>
            </a:fld>
            <a:endParaRPr lang="fr-FR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270E8-36F0-1D46-9396-A9DE06503B4F}" type="slidenum">
              <a:rPr lang="fr-FR"/>
              <a:pPr/>
              <a:t>25</a:t>
            </a:fld>
            <a:endParaRPr lang="fr-FR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270E8-36F0-1D46-9396-A9DE06503B4F}" type="slidenum">
              <a:rPr lang="fr-FR"/>
              <a:pPr/>
              <a:t>26</a:t>
            </a:fld>
            <a:endParaRPr lang="fr-FR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4F2B3-2BE8-8A4C-B8D7-916F0B5305F5}" type="slidenum">
              <a:rPr lang="fr-FR"/>
              <a:pPr/>
              <a:t>27</a:t>
            </a:fld>
            <a:endParaRPr lang="fr-FR"/>
          </a:p>
        </p:txBody>
      </p:sp>
      <p:sp>
        <p:nvSpPr>
          <p:cNvPr id="6656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3B785-2AFC-BA44-A82A-0DC64431C880}" type="slidenum">
              <a:rPr lang="fr-FR"/>
              <a:pPr/>
              <a:t>28</a:t>
            </a:fld>
            <a:endParaRPr lang="fr-FR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CH"/>
              <a:t>Avant de donner la présentation, faire l’activité suivante :</a:t>
            </a:r>
          </a:p>
          <a:p>
            <a:r>
              <a:rPr lang="fr-CH"/>
              <a:t>Reprendre les questions posées et trouver la réponse générale -&gt; grand  principe du béhaviorisme</a:t>
            </a:r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14463-08AD-0D42-A4CA-C500D8E96459}" type="slidenum">
              <a:rPr lang="fr-FR"/>
              <a:pPr/>
              <a:t>29</a:t>
            </a:fld>
            <a:endParaRPr lang="fr-FR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EAB2A-818C-774D-8A96-BF6E431AAFAE}" type="slidenum">
              <a:rPr lang="fr-FR"/>
              <a:pPr/>
              <a:t>3</a:t>
            </a:fld>
            <a:endParaRPr lang="fr-FR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073C7-B48B-B641-84E2-652A1AC7ADF0}" type="slidenum">
              <a:rPr lang="fr-FR"/>
              <a:pPr/>
              <a:t>30</a:t>
            </a:fld>
            <a:endParaRPr lang="fr-FR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FACB0-2EF3-2F48-A33E-B01819336593}" type="slidenum">
              <a:rPr lang="fr-FR"/>
              <a:pPr/>
              <a:t>31</a:t>
            </a:fld>
            <a:endParaRPr lang="fr-FR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0437A-C396-AD4E-BF6B-FD86A630A6EF}" type="slidenum">
              <a:rPr lang="fr-FR"/>
              <a:pPr/>
              <a:t>32</a:t>
            </a:fld>
            <a:endParaRPr lang="fr-FR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69A0F-1E36-0B4D-9835-5E81D6BCAAC7}" type="slidenum">
              <a:rPr lang="fr-FR"/>
              <a:pPr/>
              <a:t>33</a:t>
            </a:fld>
            <a:endParaRPr lang="fr-FR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628E6-4BE0-1640-A3A5-D694C3949C1F}" type="slidenum">
              <a:rPr lang="fr-FR"/>
              <a:pPr/>
              <a:t>34</a:t>
            </a:fld>
            <a:endParaRPr lang="fr-FR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1C67E-50D5-E547-990B-A593ED72E7A0}" type="slidenum">
              <a:rPr lang="fr-FR"/>
              <a:pPr/>
              <a:t>35</a:t>
            </a:fld>
            <a:endParaRPr lang="fr-FR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EAB2A-818C-774D-8A96-BF6E431AAFAE}" type="slidenum">
              <a:rPr lang="fr-FR"/>
              <a:pPr/>
              <a:t>4</a:t>
            </a:fld>
            <a:endParaRPr lang="fr-FR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dirty="0"/>
              <a:t>Avant de donner la présentation, faire l’activité suivante :</a:t>
            </a:r>
          </a:p>
          <a:p>
            <a:r>
              <a:rPr lang="fr-CH" dirty="0"/>
              <a:t>Reprendre les questions posées et trouver la réponse générale -&gt; grand  principe du béhaviorisme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C540-C0E2-CC4C-888C-748EC8EA181C}" type="slidenum">
              <a:rPr lang="fr-FR"/>
              <a:pPr/>
              <a:t>5</a:t>
            </a:fld>
            <a:endParaRPr lang="fr-FR"/>
          </a:p>
        </p:txBody>
      </p:sp>
      <p:sp>
        <p:nvSpPr>
          <p:cNvPr id="19459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8BE7C-030F-9F48-8162-FA6E973BCCE5}" type="slidenum">
              <a:rPr lang="fr-FR"/>
              <a:pPr/>
              <a:t>6</a:t>
            </a:fld>
            <a:endParaRPr lang="fr-FR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/>
              <a:t>Situation : on met un chat affamé dans une cage et on regarde le temps qu’il met pour actionner un loquet qui délivre de la nourriture.</a:t>
            </a:r>
          </a:p>
          <a:p>
            <a:r>
              <a:rPr lang="fr-FR"/>
              <a:t>Si on recommence la même situation, le temps que le chat met pour trouver le loquet diminue considérablement.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DF876-B744-B742-9467-B923D7732A13}" type="slidenum">
              <a:rPr lang="fr-FR"/>
              <a:pPr/>
              <a:t>7</a:t>
            </a:fld>
            <a:endParaRPr lang="fr-FR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/>
              <a:t>Situation : on met un chat affamé dans une cage et on regarde le temps qu’il met pour actionner un loquet qui délivre de la nourriture.</a:t>
            </a:r>
          </a:p>
          <a:p>
            <a:r>
              <a:rPr lang="fr-FR"/>
              <a:t>Si on recommence la même situation, le temps que le chat met pour trouver le loquet diminue considérablement.</a:t>
            </a:r>
          </a:p>
          <a:p>
            <a:r>
              <a:rPr lang="fr-FR"/>
              <a:t>Lois de l’exercice : connexion entre une situation et la réponse est renforcée par l’exercice et affaiblie quand l’exercice est arrêté.</a:t>
            </a:r>
          </a:p>
          <a:p>
            <a:r>
              <a:rPr lang="fr-FR"/>
              <a:t>Lois de l’effet: une connexion est affaiblie ou renforcée par l’effet de ses conséquences. Etat satisfaisant (récompense) -&gt; renforce, et effet insatisfaisant -&gt; affaiblit.</a:t>
            </a:r>
          </a:p>
          <a:p>
            <a:r>
              <a:rPr lang="fr-FR"/>
              <a:t>D’où approche de drill et practice (cf Lili’s maths)</a:t>
            </a:r>
          </a:p>
          <a:p>
            <a:r>
              <a:rPr lang="fr-FR"/>
              <a:t>Limites : ne travaille pas la compréhension profonde des concepts -&gt; pb de transfert à d’autres situations.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913F-CC42-AF42-84B9-5011D76279A8}" type="slidenum">
              <a:rPr lang="fr-FR"/>
              <a:pPr/>
              <a:t>8</a:t>
            </a:fld>
            <a:endParaRPr lang="fr-FR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/>
              <a:t>Skinner marque la passage à une approche qui essaie d’intervenir sur l’apprentissage  humain : néo-béhaviorisme. Non seulement étude des lois qui régissent l’apprentissage, mais aussi variables qui affectent ces lois. On passe de stimuls à situation.</a:t>
            </a:r>
          </a:p>
          <a:p>
            <a:r>
              <a:rPr lang="fr-FR"/>
              <a:t>Conditionnement opérant : installation d’une nouvelle conduite par renforcement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9205B-29B7-9348-85D7-06FC0418FBDF}" type="slidenum">
              <a:rPr lang="fr-FR"/>
              <a:pPr/>
              <a:t>9</a:t>
            </a:fld>
            <a:endParaRPr lang="fr-FR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0807-D77A-2944-8235-D7FAB544D5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7718-6956-A145-B7F1-5EA1EE7093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188913"/>
            <a:ext cx="1943100" cy="5907087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678487" cy="5907087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01DC-6CF0-7742-8181-BFBC039191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A158-8552-A64F-935D-145BF0FB1E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AC07-D871-9848-B064-7CB8E7A9F9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54C7-B19B-6E44-9EE2-3F27E9E9DE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7D97-C545-3040-B64A-569EADF9B7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1271-9687-6B48-B567-4A7D71DFCF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0A36-C9A6-C645-8205-0813721972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F1C7-0323-DF40-AE4B-020A92AEE3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Betrancourt, Tecfa, Université de Genève - 11 Mars 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881F-EB3D-DB46-9BC8-73FD0941FD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294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  <a:latin typeface="Verdana" charset="0"/>
              </a:defRPr>
            </a:lvl1pPr>
          </a:lstStyle>
          <a:p>
            <a:pPr>
              <a:defRPr/>
            </a:pPr>
            <a:r>
              <a:rPr lang="fr-FR"/>
              <a:t>M. Betrancourt, Tecfa, Université de Genève - 17 Mars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7FB9AE-B2CD-CE40-BF78-FEAD95D349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611188" y="1341438"/>
            <a:ext cx="7848600" cy="71437"/>
          </a:xfrm>
          <a:prstGeom prst="rect">
            <a:avLst/>
          </a:prstGeom>
          <a:gradFill rotWithShape="1">
            <a:gsLst>
              <a:gs pos="0">
                <a:srgbClr val="55D5D5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4340" name="Text Box 1026"/>
          <p:cNvSpPr txBox="1">
            <a:spLocks noChangeArrowheads="1"/>
          </p:cNvSpPr>
          <p:nvPr/>
        </p:nvSpPr>
        <p:spPr bwMode="auto">
          <a:xfrm>
            <a:off x="395288" y="1295400"/>
            <a:ext cx="80772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r"/>
            <a:r>
              <a:rPr lang="fr-FR" sz="3600" i="1" dirty="0">
                <a:solidFill>
                  <a:schemeClr val="accent2"/>
                </a:solidFill>
                <a:latin typeface="Arial" charset="0"/>
              </a:rPr>
              <a:t>Chapitre 1</a:t>
            </a:r>
          </a:p>
          <a:p>
            <a:pPr marL="457200" indent="-457200" algn="r"/>
            <a:r>
              <a:rPr lang="fr-FR" sz="3600" i="1" dirty="0">
                <a:solidFill>
                  <a:schemeClr val="accent2"/>
                </a:solidFill>
                <a:latin typeface="Arial" charset="0"/>
              </a:rPr>
              <a:t>Les didacticiels et l’ EAO</a:t>
            </a:r>
            <a:endParaRPr lang="fr-FR" sz="3600" dirty="0">
              <a:solidFill>
                <a:schemeClr val="accent2"/>
              </a:solidFill>
              <a:latin typeface="Verdana" charset="0"/>
            </a:endParaRPr>
          </a:p>
          <a:p>
            <a:pPr marL="457200" indent="-457200" algn="r"/>
            <a:endParaRPr lang="fr-FR" sz="3600" dirty="0">
              <a:solidFill>
                <a:srgbClr val="333399"/>
              </a:solidFill>
              <a:latin typeface="Verdana" charset="0"/>
            </a:endParaRPr>
          </a:p>
          <a:p>
            <a:pPr marL="457200" indent="-457200" algn="r" eaLnBrk="1" hangingPunct="1">
              <a:spcBef>
                <a:spcPct val="50000"/>
              </a:spcBef>
            </a:pPr>
            <a:r>
              <a:rPr lang="fr-CH" dirty="0">
                <a:solidFill>
                  <a:srgbClr val="3333CC"/>
                </a:solidFill>
                <a:latin typeface="Verdana" charset="0"/>
              </a:rPr>
              <a:t>Cours Apprentissage et</a:t>
            </a:r>
            <a:r>
              <a:rPr lang="fr-CH" dirty="0" smtClean="0">
                <a:solidFill>
                  <a:srgbClr val="3333CC"/>
                </a:solidFill>
                <a:latin typeface="Verdana" charset="0"/>
              </a:rPr>
              <a:t> Environnements </a:t>
            </a:r>
            <a:r>
              <a:rPr lang="fr-CH" dirty="0">
                <a:solidFill>
                  <a:srgbClr val="3333CC"/>
                </a:solidFill>
                <a:latin typeface="Verdana" charset="0"/>
              </a:rPr>
              <a:t>informatiques</a:t>
            </a:r>
          </a:p>
          <a:p>
            <a:pPr marL="457200" indent="-457200" algn="r" eaLnBrk="1" hangingPunct="1">
              <a:spcBef>
                <a:spcPct val="50000"/>
              </a:spcBef>
            </a:pPr>
            <a:endParaRPr lang="fr-CH" sz="2800" dirty="0">
              <a:solidFill>
                <a:srgbClr val="FF0000"/>
              </a:solidFill>
              <a:latin typeface="Verdana" charset="0"/>
            </a:endParaRPr>
          </a:p>
          <a:p>
            <a:pPr marL="457200" indent="-457200" algn="r" eaLnBrk="1" hangingPunct="1">
              <a:spcBef>
                <a:spcPct val="50000"/>
              </a:spcBef>
            </a:pPr>
            <a:r>
              <a:rPr lang="fr-CH" sz="1800" dirty="0">
                <a:solidFill>
                  <a:srgbClr val="333399"/>
                </a:solidFill>
                <a:latin typeface="Verdana" charset="0"/>
              </a:rPr>
              <a:t>Mireille Betrancourt</a:t>
            </a:r>
            <a:endParaRPr lang="fr-CH" sz="1800" dirty="0" smtClean="0">
              <a:solidFill>
                <a:srgbClr val="333399"/>
              </a:solidFill>
              <a:latin typeface="Verdana" charset="0"/>
            </a:endParaRPr>
          </a:p>
          <a:p>
            <a:pPr marL="457200" indent="-457200" algn="r" eaLnBrk="1" hangingPunct="1">
              <a:spcBef>
                <a:spcPct val="50000"/>
              </a:spcBef>
            </a:pPr>
            <a:r>
              <a:rPr lang="fr-CH" sz="1800" dirty="0" smtClean="0">
                <a:solidFill>
                  <a:srgbClr val="333399"/>
                </a:solidFill>
                <a:latin typeface="Verdana" charset="0"/>
              </a:rPr>
              <a:t>Kalliopi Benetos</a:t>
            </a:r>
          </a:p>
          <a:p>
            <a:pPr marL="457200" indent="-457200" algn="r" eaLnBrk="1" hangingPunct="1">
              <a:spcBef>
                <a:spcPct val="50000"/>
              </a:spcBef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41" name="Rectangle 1027"/>
          <p:cNvSpPr>
            <a:spLocks noChangeArrowheads="1"/>
          </p:cNvSpPr>
          <p:nvPr/>
        </p:nvSpPr>
        <p:spPr bwMode="auto">
          <a:xfrm>
            <a:off x="0" y="0"/>
            <a:ext cx="4343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2" name="Rectangle 1028"/>
          <p:cNvSpPr>
            <a:spLocks noChangeArrowheads="1"/>
          </p:cNvSpPr>
          <p:nvPr/>
        </p:nvSpPr>
        <p:spPr bwMode="auto">
          <a:xfrm>
            <a:off x="8077200" y="6478588"/>
            <a:ext cx="1066800" cy="379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343" name="Group 1029"/>
          <p:cNvGrpSpPr>
            <a:grpSpLocks/>
          </p:cNvGrpSpPr>
          <p:nvPr/>
        </p:nvGrpSpPr>
        <p:grpSpPr bwMode="auto">
          <a:xfrm>
            <a:off x="76200" y="5445125"/>
            <a:ext cx="2743200" cy="1304925"/>
            <a:chOff x="192" y="3552"/>
            <a:chExt cx="1728" cy="822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336" y="3552"/>
            <a:ext cx="528" cy="528"/>
          </p:xfrm>
          <a:graphic>
            <a:graphicData uri="http://schemas.openxmlformats.org/presentationml/2006/ole">
              <p:oleObj spid="_x0000_s14338" name="Photo Editor Photo" r:id="rId4" imgW="3048264" imgH="3048264" progId="MSPhotoEd.3">
                <p:embed/>
              </p:oleObj>
            </a:graphicData>
          </a:graphic>
        </p:graphicFrame>
        <p:sp>
          <p:nvSpPr>
            <p:cNvPr id="14346" name="Text Box 1031"/>
            <p:cNvSpPr txBox="1">
              <a:spLocks noChangeArrowheads="1"/>
            </p:cNvSpPr>
            <p:nvPr/>
          </p:nvSpPr>
          <p:spPr bwMode="auto">
            <a:xfrm>
              <a:off x="192" y="3821"/>
              <a:ext cx="172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CH" sz="1400" b="1" dirty="0">
                  <a:solidFill>
                    <a:srgbClr val="333399"/>
                  </a:solidFill>
                  <a:latin typeface="Arial" charset="0"/>
                </a:rPr>
                <a:t>TECFA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fr-CH" sz="1400" b="1" dirty="0">
                  <a:solidFill>
                    <a:srgbClr val="333399"/>
                  </a:solidFill>
                  <a:latin typeface="Arial" charset="0"/>
                </a:rPr>
                <a:t>Technologies pour la Formation et l’Apprentissage</a:t>
              </a:r>
              <a:endParaRPr lang="en-US" sz="1400" b="1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pic>
        <p:nvPicPr>
          <p:cNvPr id="14344" name="Picture 1032" descr="logoUGn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52400"/>
            <a:ext cx="2362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033"/>
          <p:cNvSpPr>
            <a:spLocks noChangeArrowheads="1"/>
          </p:cNvSpPr>
          <p:nvPr/>
        </p:nvSpPr>
        <p:spPr bwMode="auto">
          <a:xfrm>
            <a:off x="539750" y="2565400"/>
            <a:ext cx="7993063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924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 machine à enseigner de Skinner (1954)</a:t>
            </a:r>
            <a:endParaRPr lang="fr-FR" sz="28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362200" y="1828800"/>
            <a:ext cx="410051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744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latin typeface="Arial" charset="0"/>
              </a:rPr>
              <a:t>Source photo : http://americanhistory.si.edu/teachingmath/html/302.htm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850" y="1524000"/>
            <a:ext cx="7696200" cy="449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Conception de l’apprentissage</a:t>
            </a:r>
          </a:p>
          <a:p>
            <a:pPr lvl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association situation – comportement</a:t>
            </a:r>
          </a:p>
          <a:p>
            <a:pPr lvl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développement </a:t>
            </a:r>
            <a:r>
              <a:rPr lang="fr-FR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auto-régulé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impact des représentations et conceptions de l’apprenant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Modèle pédagogique 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:</a:t>
            </a:r>
          </a:p>
          <a:p>
            <a:pPr lvl="1">
              <a:spcBef>
                <a:spcPct val="50000"/>
              </a:spcBef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Conditionnement opérant </a:t>
            </a: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fr-FR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Skinner, 1954) 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b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fr-FR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sym typeface="Wingdings" charset="2"/>
              </a:rPr>
              <a:t>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fr-FR" dirty="0">
                <a:latin typeface="Arial" charset="0"/>
              </a:rPr>
              <a:t>enseignement programmé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fr-FR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Crowder</a:t>
            </a: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		</a:t>
            </a:r>
            <a:r>
              <a:rPr lang="fr-FR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sym typeface="Wingdings" charset="2"/>
              </a:rPr>
              <a:t>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pédagogie de maîtrise </a:t>
            </a: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fr-FR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Bloom, 1979)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2000" y="152400"/>
            <a:ext cx="76962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Evolution des modèles d’enseignement et d’apprentissage</a:t>
            </a:r>
            <a:endParaRPr lang="fr-FR" sz="3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692275" y="404813"/>
            <a:ext cx="531560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Pédagogie de ma</a:t>
            </a:r>
            <a:r>
              <a:rPr lang="fr-FR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îtrise</a:t>
            </a:r>
            <a:endParaRPr lang="fr-FR"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4820" name="Picture 4" descr="pedago_maitri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16438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66800" y="6216650"/>
            <a:ext cx="75596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/>
              <a:t>Distribution des élèves selon qu’ils suivent un enseignement traditionnel ou un enseignement de ma</a:t>
            </a:r>
            <a:r>
              <a:rPr lang="fr-FR" altLang="ja-JP" sz="1800" dirty="0">
                <a:ea typeface="ＭＳ Ｐゴシック" charset="-128"/>
                <a:cs typeface="ＭＳ Ｐゴシック" charset="-128"/>
              </a:rPr>
              <a:t>îtrise (</a:t>
            </a:r>
            <a:r>
              <a:rPr lang="fr-FR" altLang="ja-JP" sz="1800" dirty="0" smtClean="0">
                <a:ea typeface="ＭＳ Ｐゴシック" charset="-128"/>
                <a:cs typeface="ＭＳ Ｐゴシック" charset="-128"/>
              </a:rPr>
              <a:t>Source image </a:t>
            </a:r>
            <a:r>
              <a:rPr lang="fr-FR" altLang="ja-JP" sz="1800" dirty="0">
                <a:ea typeface="ＭＳ Ｐゴシック" charset="-128"/>
                <a:cs typeface="ＭＳ Ｐゴシック" charset="-128"/>
              </a:rPr>
              <a:t>: </a:t>
            </a:r>
            <a:r>
              <a:rPr lang="fr-FR" altLang="ja-JP" sz="1800" dirty="0" err="1">
                <a:ea typeface="ＭＳ Ｐゴシック" charset="-128"/>
                <a:cs typeface="ＭＳ Ｐゴシック" charset="-128"/>
              </a:rPr>
              <a:t>Depover</a:t>
            </a:r>
            <a:r>
              <a:rPr lang="fr-FR" altLang="ja-JP" sz="1800" dirty="0">
                <a:ea typeface="ＭＳ Ｐゴシック" charset="-128"/>
                <a:cs typeface="ＭＳ Ｐゴシック" charset="-128"/>
              </a:rPr>
              <a:t>, 1996)</a:t>
            </a:r>
            <a:endParaRPr lang="fr-F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438400" y="6629400"/>
            <a:ext cx="4724400" cy="381000"/>
          </a:xfrm>
          <a:noFill/>
        </p:spPr>
        <p:txBody>
          <a:bodyPr/>
          <a:lstStyle/>
          <a:p>
            <a:r>
              <a:rPr lang="fr-FR" dirty="0" smtClean="0"/>
              <a:t>Diapos inspirées d’une présentation originale de P. Dillenbourg(2000) </a:t>
            </a:r>
            <a:endParaRPr lang="fr-FR" dirty="0" smtClean="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752600" y="1676400"/>
            <a:ext cx="0" cy="4513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3409950" y="1676400"/>
            <a:ext cx="0" cy="4513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067300" y="1676400"/>
            <a:ext cx="0" cy="4513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0" name="Freeform 5"/>
          <p:cNvSpPr>
            <a:spLocks/>
          </p:cNvSpPr>
          <p:nvPr/>
        </p:nvSpPr>
        <p:spPr bwMode="auto">
          <a:xfrm>
            <a:off x="1295400" y="3167063"/>
            <a:ext cx="6324600" cy="2249487"/>
          </a:xfrm>
          <a:custGeom>
            <a:avLst/>
            <a:gdLst>
              <a:gd name="T0" fmla="*/ 0 w 3891"/>
              <a:gd name="T1" fmla="*/ 2247900 h 1417"/>
              <a:gd name="T2" fmla="*/ 1839913 w 3891"/>
              <a:gd name="T3" fmla="*/ 1897062 h 1417"/>
              <a:gd name="T4" fmla="*/ 2262188 w 3891"/>
              <a:gd name="T5" fmla="*/ 1430337 h 1417"/>
              <a:gd name="T6" fmla="*/ 2846388 w 3891"/>
              <a:gd name="T7" fmla="*/ 758825 h 1417"/>
              <a:gd name="T8" fmla="*/ 3475038 w 3891"/>
              <a:gd name="T9" fmla="*/ 87312 h 1417"/>
              <a:gd name="T10" fmla="*/ 4000500 w 3891"/>
              <a:gd name="T11" fmla="*/ 87312 h 1417"/>
              <a:gd name="T12" fmla="*/ 4802188 w 3891"/>
              <a:gd name="T13" fmla="*/ 992187 h 1417"/>
              <a:gd name="T14" fmla="*/ 5386388 w 3891"/>
              <a:gd name="T15" fmla="*/ 992187 h 1417"/>
              <a:gd name="T16" fmla="*/ 6175375 w 3891"/>
              <a:gd name="T17" fmla="*/ 0 h 1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1"/>
              <a:gd name="T28" fmla="*/ 0 h 1417"/>
              <a:gd name="T29" fmla="*/ 3891 w 3891"/>
              <a:gd name="T30" fmla="*/ 1417 h 1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1" h="1417">
                <a:moveTo>
                  <a:pt x="0" y="1416"/>
                </a:moveTo>
                <a:lnTo>
                  <a:pt x="1159" y="1195"/>
                </a:lnTo>
                <a:lnTo>
                  <a:pt x="1425" y="901"/>
                </a:lnTo>
                <a:lnTo>
                  <a:pt x="1793" y="478"/>
                </a:lnTo>
                <a:lnTo>
                  <a:pt x="2189" y="55"/>
                </a:lnTo>
                <a:lnTo>
                  <a:pt x="2520" y="55"/>
                </a:lnTo>
                <a:lnTo>
                  <a:pt x="3025" y="625"/>
                </a:lnTo>
                <a:lnTo>
                  <a:pt x="3393" y="625"/>
                </a:lnTo>
                <a:lnTo>
                  <a:pt x="389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47800" y="6218238"/>
            <a:ext cx="6334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1970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00388" y="6218238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1980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724400" y="6218238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1990</a:t>
            </a:r>
          </a:p>
        </p:txBody>
      </p:sp>
      <p:sp>
        <p:nvSpPr>
          <p:cNvPr id="26634" name="Freeform 9"/>
          <p:cNvSpPr>
            <a:spLocks/>
          </p:cNvSpPr>
          <p:nvPr/>
        </p:nvSpPr>
        <p:spPr bwMode="auto">
          <a:xfrm>
            <a:off x="152400" y="5407025"/>
            <a:ext cx="1198563" cy="307975"/>
          </a:xfrm>
          <a:custGeom>
            <a:avLst/>
            <a:gdLst>
              <a:gd name="T0" fmla="*/ 1196975 w 755"/>
              <a:gd name="T1" fmla="*/ 0 h 194"/>
              <a:gd name="T2" fmla="*/ 0 w 755"/>
              <a:gd name="T3" fmla="*/ 306388 h 194"/>
              <a:gd name="T4" fmla="*/ 0 60000 65536"/>
              <a:gd name="T5" fmla="*/ 0 60000 65536"/>
              <a:gd name="T6" fmla="*/ 0 w 755"/>
              <a:gd name="T7" fmla="*/ 0 h 194"/>
              <a:gd name="T8" fmla="*/ 755 w 755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5" h="194">
                <a:moveTo>
                  <a:pt x="754" y="0"/>
                </a:moveTo>
                <a:lnTo>
                  <a:pt x="0" y="193"/>
                </a:lnTo>
              </a:path>
            </a:pathLst>
          </a:custGeom>
          <a:noFill/>
          <a:ln w="50800" cap="rnd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62000" y="152400"/>
            <a:ext cx="7003721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L’Evolution de l’enseignement assisté </a:t>
            </a:r>
          </a:p>
          <a:p>
            <a:pPr algn="ctr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 ordinateur</a:t>
            </a:r>
            <a:endParaRPr lang="fr-FR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4572000"/>
            <a:ext cx="1676400" cy="366767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000066"/>
                </a:solidFill>
                <a:latin typeface="Arial" charset="0"/>
              </a:rPr>
              <a:t>Behaviorisme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6724650" y="1676400"/>
            <a:ext cx="0" cy="4513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382000" y="1676400"/>
            <a:ext cx="0" cy="4513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376988" y="6219825"/>
            <a:ext cx="6881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2000</a:t>
            </a:r>
            <a:endParaRPr lang="fr-FR" sz="16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053388" y="6219825"/>
            <a:ext cx="6881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2010</a:t>
            </a:r>
            <a:endParaRPr lang="fr-FR" sz="16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cxnSp>
        <p:nvCxnSpPr>
          <p:cNvPr id="29" name="Connecteur droit 28"/>
          <p:cNvCxnSpPr/>
          <p:nvPr/>
        </p:nvCxnSpPr>
        <p:spPr bwMode="auto">
          <a:xfrm flipV="1">
            <a:off x="7620000" y="2819400"/>
            <a:ext cx="9144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038"/>
          <p:cNvSpPr>
            <a:spLocks noChangeArrowheads="1"/>
          </p:cNvSpPr>
          <p:nvPr/>
        </p:nvSpPr>
        <p:spPr bwMode="auto">
          <a:xfrm>
            <a:off x="1219200" y="3657600"/>
            <a:ext cx="2082533" cy="397545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 err="1">
                <a:solidFill>
                  <a:srgbClr val="000066"/>
                </a:solidFill>
                <a:latin typeface="Arial" charset="0"/>
              </a:rPr>
              <a:t>Plato</a:t>
            </a:r>
            <a:r>
              <a:rPr lang="fr-FR" sz="2000" dirty="0">
                <a:solidFill>
                  <a:srgbClr val="000066"/>
                </a:solidFill>
                <a:latin typeface="Arial" charset="0"/>
              </a:rPr>
              <a:t> - </a:t>
            </a:r>
            <a:r>
              <a:rPr lang="fr-FR" sz="2000" dirty="0" err="1">
                <a:solidFill>
                  <a:srgbClr val="000066"/>
                </a:solidFill>
                <a:latin typeface="Arial" charset="0"/>
              </a:rPr>
              <a:t>Ticcit</a:t>
            </a:r>
            <a:endParaRPr lang="fr-FR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" name="Rectangle 1038"/>
          <p:cNvSpPr>
            <a:spLocks noChangeArrowheads="1"/>
          </p:cNvSpPr>
          <p:nvPr/>
        </p:nvSpPr>
        <p:spPr bwMode="auto">
          <a:xfrm>
            <a:off x="3182008" y="2559236"/>
            <a:ext cx="2240891" cy="397545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 err="1">
                <a:solidFill>
                  <a:srgbClr val="000066"/>
                </a:solidFill>
                <a:latin typeface="Arial" charset="0"/>
              </a:rPr>
              <a:t>Langages-Auteur</a:t>
            </a:r>
            <a:endParaRPr lang="fr-FR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Rectangle 1038"/>
          <p:cNvSpPr>
            <a:spLocks noChangeArrowheads="1"/>
          </p:cNvSpPr>
          <p:nvPr/>
        </p:nvSpPr>
        <p:spPr bwMode="auto">
          <a:xfrm>
            <a:off x="5181600" y="4572000"/>
            <a:ext cx="1447800" cy="705321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 smtClean="0">
                <a:solidFill>
                  <a:srgbClr val="000066"/>
                </a:solidFill>
                <a:latin typeface="Arial" charset="0"/>
              </a:rPr>
              <a:t>Période de</a:t>
            </a:r>
            <a:br>
              <a:rPr lang="fr-FR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fr-FR" sz="2000" dirty="0" smtClean="0">
                <a:solidFill>
                  <a:srgbClr val="000066"/>
                </a:solidFill>
                <a:latin typeface="Arial" charset="0"/>
              </a:rPr>
              <a:t> doute</a:t>
            </a:r>
            <a:endParaRPr lang="fr-FR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715000" y="1882502"/>
            <a:ext cx="1600200" cy="1013098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 smtClean="0">
                <a:solidFill>
                  <a:srgbClr val="000066"/>
                </a:solidFill>
                <a:latin typeface="Arial" charset="0"/>
              </a:rPr>
              <a:t>Marché du e-learning</a:t>
            </a:r>
            <a:br>
              <a:rPr lang="fr-FR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fr-FR" sz="2000" dirty="0" err="1" smtClean="0">
                <a:solidFill>
                  <a:srgbClr val="000066"/>
                </a:solidFill>
                <a:latin typeface="Arial" charset="0"/>
              </a:rPr>
              <a:t>Multimedia</a:t>
            </a:r>
            <a:endParaRPr lang="fr-FR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7543800" y="3810000"/>
            <a:ext cx="1905000" cy="705321"/>
          </a:xfrm>
          <a:prstGeom prst="rect">
            <a:avLst/>
          </a:prstGeom>
          <a:solidFill>
            <a:srgbClr val="FF5008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 smtClean="0">
                <a:solidFill>
                  <a:srgbClr val="000066"/>
                </a:solidFill>
                <a:latin typeface="Arial" charset="0"/>
              </a:rPr>
              <a:t>Diversification du E-learning</a:t>
            </a:r>
            <a:endParaRPr lang="fr-FR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flipH="1">
            <a:off x="2133600" y="4114800"/>
            <a:ext cx="152400" cy="990600"/>
          </a:xfrm>
          <a:prstGeom prst="line">
            <a:avLst/>
          </a:prstGeom>
          <a:noFill/>
          <a:ln w="57150" cap="flat" cmpd="sng" algn="ctr">
            <a:solidFill>
              <a:srgbClr val="FF50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3733800" y="3124200"/>
            <a:ext cx="76200" cy="990600"/>
          </a:xfrm>
          <a:prstGeom prst="line">
            <a:avLst/>
          </a:prstGeom>
          <a:noFill/>
          <a:ln w="57150" cap="flat" cmpd="sng" algn="ctr">
            <a:solidFill>
              <a:srgbClr val="FF50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H="1">
            <a:off x="5410200" y="3657600"/>
            <a:ext cx="152400" cy="685800"/>
          </a:xfrm>
          <a:prstGeom prst="line">
            <a:avLst/>
          </a:prstGeom>
          <a:noFill/>
          <a:ln w="57150" cap="flat" cmpd="sng" algn="ctr">
            <a:solidFill>
              <a:srgbClr val="FF50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6934200" y="3124200"/>
            <a:ext cx="152400" cy="457200"/>
          </a:xfrm>
          <a:prstGeom prst="line">
            <a:avLst/>
          </a:prstGeom>
          <a:noFill/>
          <a:ln w="57150" cap="flat" cmpd="sng" algn="ctr">
            <a:solidFill>
              <a:srgbClr val="FF50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8305800" y="3124200"/>
            <a:ext cx="152400" cy="533400"/>
          </a:xfrm>
          <a:prstGeom prst="line">
            <a:avLst/>
          </a:prstGeom>
          <a:noFill/>
          <a:ln w="57150" cap="flat" cmpd="sng" algn="ctr">
            <a:solidFill>
              <a:srgbClr val="FF50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9" name="Rectangle 1038"/>
          <p:cNvSpPr>
            <a:spLocks noChangeArrowheads="1"/>
          </p:cNvSpPr>
          <p:nvPr/>
        </p:nvSpPr>
        <p:spPr bwMode="auto">
          <a:xfrm>
            <a:off x="5181600" y="5638800"/>
            <a:ext cx="2895600" cy="36676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 err="1">
                <a:solidFill>
                  <a:srgbClr val="000066"/>
                </a:solidFill>
                <a:latin typeface="Arial" charset="0"/>
              </a:rPr>
              <a:t>Instructional</a:t>
            </a:r>
            <a:r>
              <a:rPr lang="fr-FR" sz="1800" dirty="0">
                <a:solidFill>
                  <a:srgbClr val="000066"/>
                </a:solidFill>
                <a:latin typeface="Arial" charset="0"/>
              </a:rPr>
              <a:t>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1905000"/>
            <a:ext cx="5716588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chemeClr val="folHlink"/>
                </a:solidFill>
                <a:latin typeface="Verdana" charset="0"/>
              </a:rPr>
              <a:t>Sur quelle conception de l’apprentissage reposent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rgbClr val="000066"/>
                </a:solidFill>
                <a:latin typeface="Verdana" charset="0"/>
              </a:rPr>
              <a:t>Quelles sont les caractéristiques des activités dans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chemeClr val="folHlink"/>
                </a:solidFill>
                <a:latin typeface="Verdana" charset="0"/>
              </a:rPr>
              <a:t>Pour quels types de connaissances et quel types de situation peut-on utiliser un didacticiel ? 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rgbClr val="000066"/>
              </a:solidFill>
              <a:latin typeface="Verdana" charset="0"/>
            </a:endParaRP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1014413" y="20574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1014413" y="32766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1014413" y="44958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551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1200" i="1">
                <a:solidFill>
                  <a:schemeClr val="accent2"/>
                </a:solidFill>
              </a:rPr>
              <a:t>Présentation reprenant des éléments de  présentations de P. Dillenbourg et C. Depover</a:t>
            </a:r>
            <a:endParaRPr lang="fr-FR" sz="1200" i="1">
              <a:solidFill>
                <a:schemeClr val="accent2"/>
              </a:solidFill>
            </a:endParaRPr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didacticiels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2000" y="2514600"/>
            <a:ext cx="815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>
              <a:spcBef>
                <a:spcPct val="50000"/>
              </a:spcBef>
              <a:buAutoNum type="arabicParenBoth"/>
              <a:defRPr/>
            </a:pPr>
            <a:r>
              <a:rPr lang="fr-FR" sz="3600" dirty="0" smtClean="0">
                <a:solidFill>
                  <a:srgbClr val="000066"/>
                </a:solidFill>
                <a:latin typeface="Arial"/>
              </a:rPr>
              <a:t>L’apprenant doit </a:t>
            </a:r>
            <a:r>
              <a:rPr lang="fr-FR" sz="3600" dirty="0" smtClean="0">
                <a:solidFill>
                  <a:srgbClr val="000066"/>
                </a:solidFill>
                <a:latin typeface="Arial"/>
              </a:rPr>
              <a:t>être actif</a:t>
            </a:r>
          </a:p>
          <a:p>
            <a:pPr marL="742950" indent="-742950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Pas simple lecture ou écoute, mais actions physiques</a:t>
            </a:r>
          </a:p>
          <a:p>
            <a:pPr marL="742950" indent="-742950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Evolution des activités :</a:t>
            </a:r>
          </a:p>
          <a:p>
            <a:pPr marL="742950" indent="-742950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Drill – activité de reconstruction (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Zincast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) – production(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aplusix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)</a:t>
            </a:r>
            <a:endParaRPr lang="fr-FR" sz="3600" dirty="0" smtClean="0">
              <a:solidFill>
                <a:srgbClr val="000066"/>
              </a:solidFill>
              <a:latin typeface="Arial" charset="0"/>
            </a:endParaRPr>
          </a:p>
          <a:p>
            <a:pPr marL="742950" indent="-742950">
              <a:spcBef>
                <a:spcPct val="50000"/>
              </a:spcBef>
              <a:defRPr/>
            </a:pPr>
            <a:endParaRPr lang="fr-FR" dirty="0" smtClean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9156" name="Rectangle 12"/>
          <p:cNvSpPr>
            <a:spLocks noChangeArrowheads="1"/>
          </p:cNvSpPr>
          <p:nvPr/>
        </p:nvSpPr>
        <p:spPr bwMode="auto">
          <a:xfrm>
            <a:off x="5334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 Les principes de </a:t>
            </a:r>
            <a:r>
              <a:rPr lang="fr-FR" sz="3600" dirty="0">
                <a:solidFill>
                  <a:schemeClr val="accent2"/>
                </a:solidFill>
                <a:latin typeface="Arial" charset="0"/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2000" y="25146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000066"/>
                </a:solidFill>
                <a:latin typeface="Arial"/>
              </a:rPr>
              <a:t>(2) L’action de l’apprenant doit </a:t>
            </a:r>
            <a:r>
              <a:rPr lang="fr-FR" sz="3600" dirty="0" smtClean="0">
                <a:solidFill>
                  <a:srgbClr val="000066"/>
                </a:solidFill>
                <a:latin typeface="Arial"/>
              </a:rPr>
              <a:t>être suivie d’un feedback immédiat</a:t>
            </a:r>
            <a:endParaRPr lang="fr-FR" sz="3600" dirty="0" smtClean="0">
              <a:solidFill>
                <a:srgbClr val="000066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Associé à un renforcement positif symbolique des bonnes réponses.</a:t>
            </a: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Efficaces pour :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 compilation, </a:t>
            </a:r>
            <a:r>
              <a:rPr lang="fr-FR" dirty="0" err="1" smtClean="0">
                <a:solidFill>
                  <a:srgbClr val="000066"/>
                </a:solidFill>
                <a:latin typeface="Arial"/>
              </a:rPr>
              <a:t>procéduralisation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, ...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fr-FR" dirty="0">
                <a:solidFill>
                  <a:srgbClr val="000066"/>
                </a:solidFill>
                <a:latin typeface="Arial"/>
              </a:rPr>
              <a:t>associations (arbitraires)</a:t>
            </a:r>
          </a:p>
        </p:txBody>
      </p:sp>
      <p:sp>
        <p:nvSpPr>
          <p:cNvPr id="49156" name="Rectangle 12"/>
          <p:cNvSpPr>
            <a:spLocks noChangeArrowheads="1"/>
          </p:cNvSpPr>
          <p:nvPr/>
        </p:nvSpPr>
        <p:spPr bwMode="auto">
          <a:xfrm>
            <a:off x="5334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 Les principes de </a:t>
            </a:r>
            <a:r>
              <a:rPr lang="fr-FR" sz="3600" dirty="0">
                <a:solidFill>
                  <a:schemeClr val="accent2"/>
                </a:solidFill>
                <a:latin typeface="Arial" charset="0"/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2000" y="1600200"/>
            <a:ext cx="815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000066"/>
                </a:solidFill>
                <a:latin typeface="Arial"/>
              </a:rPr>
              <a:t>Feedback: Exemple dans </a:t>
            </a:r>
            <a:r>
              <a:rPr lang="fr-FR" sz="3200" dirty="0" err="1" smtClean="0">
                <a:solidFill>
                  <a:srgbClr val="000066"/>
                </a:solidFill>
                <a:latin typeface="Arial"/>
              </a:rPr>
              <a:t>Tap</a:t>
            </a:r>
            <a:r>
              <a:rPr lang="fr-FR" sz="3200" dirty="0" err="1" smtClean="0">
                <a:solidFill>
                  <a:srgbClr val="000066"/>
                </a:solidFill>
                <a:latin typeface="Arial"/>
              </a:rPr>
              <a:t>’touche</a:t>
            </a:r>
            <a:endParaRPr lang="fr-FR" sz="32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9156" name="Rectangle 12"/>
          <p:cNvSpPr>
            <a:spLocks noChangeArrowheads="1"/>
          </p:cNvSpPr>
          <p:nvPr/>
        </p:nvSpPr>
        <p:spPr bwMode="auto">
          <a:xfrm>
            <a:off x="5334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 Les principes de </a:t>
            </a:r>
            <a:r>
              <a:rPr lang="fr-FR" sz="3600" dirty="0">
                <a:solidFill>
                  <a:schemeClr val="accent2"/>
                </a:solidFill>
                <a:latin typeface="Arial" charset="0"/>
              </a:rPr>
              <a:t>base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968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14400" y="30140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Une erreur de touche est accompagnée d’un son désagréable et d’un événement négatif dans le dessin</a:t>
            </a: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153400" cy="36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solidFill>
                  <a:srgbClr val="000066"/>
                </a:solidFill>
                <a:latin typeface="Arial"/>
              </a:rPr>
              <a:t>(2)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L’apprentissage doit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être individualisé</a:t>
            </a:r>
          </a:p>
          <a:p>
            <a:pPr>
              <a:spcBef>
                <a:spcPct val="50000"/>
              </a:spcBef>
              <a:defRPr/>
            </a:pP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Prise en compte du point de départ, des performances et objectifs</a:t>
            </a:r>
            <a:endParaRPr lang="fr-FR" sz="2800" dirty="0" smtClean="0">
              <a:solidFill>
                <a:srgbClr val="000066"/>
              </a:solidFill>
              <a:latin typeface="Arial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solidFill>
                  <a:srgbClr val="000066"/>
                </a:solidFill>
                <a:latin typeface="Arial"/>
              </a:rPr>
              <a:t> nombre d'exercices, niveau de difficulté, ...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solidFill>
                  <a:srgbClr val="000066"/>
                </a:solidFill>
                <a:latin typeface="Arial"/>
              </a:rPr>
              <a:t> méthode (par exemple, induction/déduction)</a:t>
            </a: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 Nécessite un Modèle </a:t>
            </a:r>
            <a:r>
              <a:rPr lang="fr-FR" dirty="0">
                <a:solidFill>
                  <a:srgbClr val="000066"/>
                </a:solidFill>
                <a:latin typeface="Arial"/>
              </a:rPr>
              <a:t>de 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l'élève sous-jacent, et un </a:t>
            </a:r>
            <a:r>
              <a:rPr lang="fr-FR" dirty="0" err="1" smtClean="0">
                <a:solidFill>
                  <a:srgbClr val="000066"/>
                </a:solidFill>
                <a:latin typeface="Arial"/>
              </a:rPr>
              <a:t>tracking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 de ses performances</a:t>
            </a:r>
            <a:endParaRPr lang="fr-FR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3657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(3)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Individualisation</a:t>
            </a: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Dans </a:t>
            </a:r>
            <a:r>
              <a:rPr lang="fr-FR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Tap’touche</a:t>
            </a: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, prise </a:t>
            </a:r>
            <a:r>
              <a:rPr lang="fr-FR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en compte du point de départ,</a:t>
            </a: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 et des objectifs, et suivi </a:t>
            </a:r>
            <a:r>
              <a:rPr lang="fr-FR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des performances </a:t>
            </a:r>
            <a:endParaRPr lang="fr-FR" dirty="0" smtClean="0">
              <a:solidFill>
                <a:srgbClr val="000066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endParaRPr lang="fr-FR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286000"/>
            <a:ext cx="4838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905000"/>
            <a:ext cx="5716588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Discussion des réponses aux questions pour les logiciels examinés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 dirty="0" smtClean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Présentation et discussion des spécificités de la famille didacticiel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Quelle conception de l’apprentissage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Quelles caractéristiques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Pour quels types de connaissances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Atouts et limites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A faire pour la prochaine fois dans vos </a:t>
            </a:r>
            <a:r>
              <a:rPr lang="fr-FR" sz="2000" dirty="0" err="1" smtClean="0">
                <a:solidFill>
                  <a:srgbClr val="000066"/>
                </a:solidFill>
                <a:latin typeface="Verdana" charset="0"/>
              </a:rPr>
              <a:t>wikis</a:t>
            </a: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 de groupe  </a:t>
            </a:r>
            <a:endParaRPr lang="fr-FR" sz="2000" dirty="0" smtClean="0">
              <a:solidFill>
                <a:schemeClr val="folHlink"/>
              </a:solidFill>
              <a:latin typeface="Verdana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14413" y="2057400"/>
            <a:ext cx="357187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014413" y="3276600"/>
            <a:ext cx="357187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3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séance</a:t>
            </a:r>
            <a:endParaRPr lang="fr-FR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14413" y="5486400"/>
            <a:ext cx="357187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000066"/>
                </a:solidFill>
                <a:latin typeface="Arial"/>
              </a:rPr>
              <a:t>(4)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Logiciel et apprenant se partagent le contr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ôle et la régulation de l’action</a:t>
            </a:r>
            <a:endParaRPr lang="fr-FR" sz="2800" dirty="0" smtClean="0">
              <a:solidFill>
                <a:srgbClr val="000066"/>
              </a:solidFill>
              <a:latin typeface="Arial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191000" y="3429000"/>
            <a:ext cx="3429000" cy="2717800"/>
            <a:chOff x="2640" y="2160"/>
            <a:chExt cx="2160" cy="1712"/>
          </a:xfrm>
        </p:grpSpPr>
        <p:grpSp>
          <p:nvGrpSpPr>
            <p:cNvPr id="53264" name="Group 12"/>
            <p:cNvGrpSpPr>
              <a:grpSpLocks/>
            </p:cNvGrpSpPr>
            <p:nvPr/>
          </p:nvGrpSpPr>
          <p:grpSpPr bwMode="auto">
            <a:xfrm>
              <a:off x="2640" y="2160"/>
              <a:ext cx="1056" cy="800"/>
              <a:chOff x="2784" y="2560"/>
              <a:chExt cx="1056" cy="800"/>
            </a:xfrm>
          </p:grpSpPr>
          <p:sp>
            <p:nvSpPr>
              <p:cNvPr id="53277" name="Rectangle 11"/>
              <p:cNvSpPr>
                <a:spLocks noChangeArrowheads="1"/>
              </p:cNvSpPr>
              <p:nvPr/>
            </p:nvSpPr>
            <p:spPr bwMode="auto">
              <a:xfrm>
                <a:off x="2784" y="2560"/>
                <a:ext cx="1056" cy="7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8" name="Rectangle 4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9" name="Line 8"/>
              <p:cNvSpPr>
                <a:spLocks noChangeShapeType="1"/>
              </p:cNvSpPr>
              <p:nvPr/>
            </p:nvSpPr>
            <p:spPr bwMode="auto">
              <a:xfrm>
                <a:off x="3192" y="2784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80" name="AutoShape 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624" cy="240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81" name="Freeform 10"/>
              <p:cNvSpPr>
                <a:spLocks/>
              </p:cNvSpPr>
              <p:nvPr/>
            </p:nvSpPr>
            <p:spPr bwMode="auto">
              <a:xfrm>
                <a:off x="3504" y="2688"/>
                <a:ext cx="240" cy="360"/>
              </a:xfrm>
              <a:custGeom>
                <a:avLst/>
                <a:gdLst>
                  <a:gd name="T0" fmla="*/ 0 w 240"/>
                  <a:gd name="T1" fmla="*/ 360 h 336"/>
                  <a:gd name="T2" fmla="*/ 240 w 240"/>
                  <a:gd name="T3" fmla="*/ 360 h 336"/>
                  <a:gd name="T4" fmla="*/ 240 w 240"/>
                  <a:gd name="T5" fmla="*/ 0 h 336"/>
                  <a:gd name="T6" fmla="*/ 48 w 24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336"/>
                  <a:gd name="T14" fmla="*/ 240 w 240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336">
                    <a:moveTo>
                      <a:pt x="0" y="336"/>
                    </a:moveTo>
                    <a:lnTo>
                      <a:pt x="240" y="336"/>
                    </a:lnTo>
                    <a:lnTo>
                      <a:pt x="240" y="0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265" name="Group 13"/>
            <p:cNvGrpSpPr>
              <a:grpSpLocks/>
            </p:cNvGrpSpPr>
            <p:nvPr/>
          </p:nvGrpSpPr>
          <p:grpSpPr bwMode="auto">
            <a:xfrm>
              <a:off x="3744" y="2160"/>
              <a:ext cx="1056" cy="800"/>
              <a:chOff x="2784" y="2560"/>
              <a:chExt cx="1056" cy="800"/>
            </a:xfrm>
          </p:grpSpPr>
          <p:sp>
            <p:nvSpPr>
              <p:cNvPr id="53272" name="Rectangle 14"/>
              <p:cNvSpPr>
                <a:spLocks noChangeArrowheads="1"/>
              </p:cNvSpPr>
              <p:nvPr/>
            </p:nvSpPr>
            <p:spPr bwMode="auto">
              <a:xfrm>
                <a:off x="2784" y="2560"/>
                <a:ext cx="1056" cy="7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3" name="Rectangle 15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4" name="Line 16"/>
              <p:cNvSpPr>
                <a:spLocks noChangeShapeType="1"/>
              </p:cNvSpPr>
              <p:nvPr/>
            </p:nvSpPr>
            <p:spPr bwMode="auto">
              <a:xfrm>
                <a:off x="3192" y="2784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5" name="AutoShape 1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624" cy="240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6" name="Freeform 18"/>
              <p:cNvSpPr>
                <a:spLocks/>
              </p:cNvSpPr>
              <p:nvPr/>
            </p:nvSpPr>
            <p:spPr bwMode="auto">
              <a:xfrm>
                <a:off x="3504" y="2688"/>
                <a:ext cx="240" cy="360"/>
              </a:xfrm>
              <a:custGeom>
                <a:avLst/>
                <a:gdLst>
                  <a:gd name="T0" fmla="*/ 0 w 240"/>
                  <a:gd name="T1" fmla="*/ 360 h 336"/>
                  <a:gd name="T2" fmla="*/ 240 w 240"/>
                  <a:gd name="T3" fmla="*/ 360 h 336"/>
                  <a:gd name="T4" fmla="*/ 240 w 240"/>
                  <a:gd name="T5" fmla="*/ 0 h 336"/>
                  <a:gd name="T6" fmla="*/ 48 w 24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336"/>
                  <a:gd name="T14" fmla="*/ 240 w 240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336">
                    <a:moveTo>
                      <a:pt x="0" y="336"/>
                    </a:moveTo>
                    <a:lnTo>
                      <a:pt x="240" y="336"/>
                    </a:lnTo>
                    <a:lnTo>
                      <a:pt x="240" y="0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266" name="Group 19"/>
            <p:cNvGrpSpPr>
              <a:grpSpLocks/>
            </p:cNvGrpSpPr>
            <p:nvPr/>
          </p:nvGrpSpPr>
          <p:grpSpPr bwMode="auto">
            <a:xfrm>
              <a:off x="3024" y="3024"/>
              <a:ext cx="1344" cy="848"/>
              <a:chOff x="2784" y="2560"/>
              <a:chExt cx="1056" cy="800"/>
            </a:xfrm>
          </p:grpSpPr>
          <p:sp>
            <p:nvSpPr>
              <p:cNvPr id="53267" name="Rectangle 20"/>
              <p:cNvSpPr>
                <a:spLocks noChangeArrowheads="1"/>
              </p:cNvSpPr>
              <p:nvPr/>
            </p:nvSpPr>
            <p:spPr bwMode="auto">
              <a:xfrm>
                <a:off x="2784" y="2560"/>
                <a:ext cx="1056" cy="7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68" name="Rectangle 21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69" name="Line 22"/>
              <p:cNvSpPr>
                <a:spLocks noChangeShapeType="1"/>
              </p:cNvSpPr>
              <p:nvPr/>
            </p:nvSpPr>
            <p:spPr bwMode="auto">
              <a:xfrm>
                <a:off x="3192" y="2784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0" name="AutoShape 23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624" cy="240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71" name="Freeform 24"/>
              <p:cNvSpPr>
                <a:spLocks/>
              </p:cNvSpPr>
              <p:nvPr/>
            </p:nvSpPr>
            <p:spPr bwMode="auto">
              <a:xfrm>
                <a:off x="3504" y="2688"/>
                <a:ext cx="240" cy="360"/>
              </a:xfrm>
              <a:custGeom>
                <a:avLst/>
                <a:gdLst>
                  <a:gd name="T0" fmla="*/ 0 w 240"/>
                  <a:gd name="T1" fmla="*/ 360 h 336"/>
                  <a:gd name="T2" fmla="*/ 240 w 240"/>
                  <a:gd name="T3" fmla="*/ 360 h 336"/>
                  <a:gd name="T4" fmla="*/ 240 w 240"/>
                  <a:gd name="T5" fmla="*/ 0 h 336"/>
                  <a:gd name="T6" fmla="*/ 48 w 24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336"/>
                  <a:gd name="T14" fmla="*/ 240 w 240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336">
                    <a:moveTo>
                      <a:pt x="0" y="336"/>
                    </a:moveTo>
                    <a:lnTo>
                      <a:pt x="240" y="336"/>
                    </a:lnTo>
                    <a:lnTo>
                      <a:pt x="240" y="0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3253" name="Rectangle 27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81000" y="2895600"/>
            <a:ext cx="7772400" cy="3521075"/>
            <a:chOff x="288" y="1392"/>
            <a:chExt cx="4896" cy="2218"/>
          </a:xfrm>
        </p:grpSpPr>
        <p:sp>
          <p:nvSpPr>
            <p:cNvPr id="53255" name="Freeform 28" descr="noir)"/>
            <p:cNvSpPr>
              <a:spLocks/>
            </p:cNvSpPr>
            <p:nvPr/>
          </p:nvSpPr>
          <p:spPr bwMode="auto">
            <a:xfrm>
              <a:off x="2544" y="1872"/>
              <a:ext cx="1976" cy="1416"/>
            </a:xfrm>
            <a:custGeom>
              <a:avLst/>
              <a:gdLst>
                <a:gd name="T0" fmla="*/ 430 w 1976"/>
                <a:gd name="T1" fmla="*/ 0 h 1416"/>
                <a:gd name="T2" fmla="*/ 219 w 1976"/>
                <a:gd name="T3" fmla="*/ 138 h 1416"/>
                <a:gd name="T4" fmla="*/ 89 w 1976"/>
                <a:gd name="T5" fmla="*/ 267 h 1416"/>
                <a:gd name="T6" fmla="*/ 0 w 1976"/>
                <a:gd name="T7" fmla="*/ 705 h 1416"/>
                <a:gd name="T8" fmla="*/ 65 w 1976"/>
                <a:gd name="T9" fmla="*/ 1046 h 1416"/>
                <a:gd name="T10" fmla="*/ 211 w 1976"/>
                <a:gd name="T11" fmla="*/ 1127 h 1416"/>
                <a:gd name="T12" fmla="*/ 276 w 1976"/>
                <a:gd name="T13" fmla="*/ 1191 h 1416"/>
                <a:gd name="T14" fmla="*/ 292 w 1976"/>
                <a:gd name="T15" fmla="*/ 1240 h 1416"/>
                <a:gd name="T16" fmla="*/ 357 w 1976"/>
                <a:gd name="T17" fmla="*/ 1256 h 1416"/>
                <a:gd name="T18" fmla="*/ 551 w 1976"/>
                <a:gd name="T19" fmla="*/ 1305 h 1416"/>
                <a:gd name="T20" fmla="*/ 632 w 1976"/>
                <a:gd name="T21" fmla="*/ 1321 h 1416"/>
                <a:gd name="T22" fmla="*/ 795 w 1976"/>
                <a:gd name="T23" fmla="*/ 1337 h 1416"/>
                <a:gd name="T24" fmla="*/ 1232 w 1976"/>
                <a:gd name="T25" fmla="*/ 1378 h 1416"/>
                <a:gd name="T26" fmla="*/ 1573 w 1976"/>
                <a:gd name="T27" fmla="*/ 1402 h 1416"/>
                <a:gd name="T28" fmla="*/ 1816 w 1976"/>
                <a:gd name="T29" fmla="*/ 1402 h 1416"/>
                <a:gd name="T30" fmla="*/ 1865 w 1976"/>
                <a:gd name="T31" fmla="*/ 1354 h 1416"/>
                <a:gd name="T32" fmla="*/ 1962 w 1976"/>
                <a:gd name="T33" fmla="*/ 1191 h 1416"/>
                <a:gd name="T34" fmla="*/ 1954 w 1976"/>
                <a:gd name="T35" fmla="*/ 754 h 1416"/>
                <a:gd name="T36" fmla="*/ 1914 w 1976"/>
                <a:gd name="T37" fmla="*/ 429 h 1416"/>
                <a:gd name="T38" fmla="*/ 1751 w 1976"/>
                <a:gd name="T39" fmla="*/ 267 h 1416"/>
                <a:gd name="T40" fmla="*/ 1687 w 1976"/>
                <a:gd name="T41" fmla="*/ 202 h 1416"/>
                <a:gd name="T42" fmla="*/ 1589 w 1976"/>
                <a:gd name="T43" fmla="*/ 154 h 1416"/>
                <a:gd name="T44" fmla="*/ 1524 w 1976"/>
                <a:gd name="T45" fmla="*/ 105 h 1416"/>
                <a:gd name="T46" fmla="*/ 1249 w 1976"/>
                <a:gd name="T47" fmla="*/ 73 h 1416"/>
                <a:gd name="T48" fmla="*/ 665 w 1976"/>
                <a:gd name="T49" fmla="*/ 81 h 1416"/>
                <a:gd name="T50" fmla="*/ 478 w 1976"/>
                <a:gd name="T51" fmla="*/ 73 h 1416"/>
                <a:gd name="T52" fmla="*/ 438 w 1976"/>
                <a:gd name="T53" fmla="*/ 8 h 1416"/>
                <a:gd name="T54" fmla="*/ 430 w 1976"/>
                <a:gd name="T55" fmla="*/ 0 h 14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76"/>
                <a:gd name="T85" fmla="*/ 0 h 1416"/>
                <a:gd name="T86" fmla="*/ 1976 w 1976"/>
                <a:gd name="T87" fmla="*/ 1416 h 14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76" h="1416">
                  <a:moveTo>
                    <a:pt x="430" y="0"/>
                  </a:moveTo>
                  <a:cubicBezTo>
                    <a:pt x="322" y="18"/>
                    <a:pt x="354" y="4"/>
                    <a:pt x="219" y="138"/>
                  </a:cubicBezTo>
                  <a:cubicBezTo>
                    <a:pt x="176" y="181"/>
                    <a:pt x="89" y="267"/>
                    <a:pt x="89" y="267"/>
                  </a:cubicBezTo>
                  <a:cubicBezTo>
                    <a:pt x="60" y="413"/>
                    <a:pt x="24" y="558"/>
                    <a:pt x="0" y="705"/>
                  </a:cubicBezTo>
                  <a:cubicBezTo>
                    <a:pt x="9" y="827"/>
                    <a:pt x="26" y="929"/>
                    <a:pt x="65" y="1046"/>
                  </a:cubicBezTo>
                  <a:cubicBezTo>
                    <a:pt x="83" y="1099"/>
                    <a:pt x="211" y="1127"/>
                    <a:pt x="211" y="1127"/>
                  </a:cubicBezTo>
                  <a:cubicBezTo>
                    <a:pt x="233" y="1148"/>
                    <a:pt x="267" y="1162"/>
                    <a:pt x="276" y="1191"/>
                  </a:cubicBezTo>
                  <a:cubicBezTo>
                    <a:pt x="281" y="1207"/>
                    <a:pt x="279" y="1229"/>
                    <a:pt x="292" y="1240"/>
                  </a:cubicBezTo>
                  <a:cubicBezTo>
                    <a:pt x="309" y="1254"/>
                    <a:pt x="336" y="1250"/>
                    <a:pt x="357" y="1256"/>
                  </a:cubicBezTo>
                  <a:cubicBezTo>
                    <a:pt x="421" y="1275"/>
                    <a:pt x="485" y="1291"/>
                    <a:pt x="551" y="1305"/>
                  </a:cubicBezTo>
                  <a:cubicBezTo>
                    <a:pt x="578" y="1311"/>
                    <a:pt x="605" y="1317"/>
                    <a:pt x="632" y="1321"/>
                  </a:cubicBezTo>
                  <a:cubicBezTo>
                    <a:pt x="686" y="1328"/>
                    <a:pt x="795" y="1337"/>
                    <a:pt x="795" y="1337"/>
                  </a:cubicBezTo>
                  <a:cubicBezTo>
                    <a:pt x="940" y="1367"/>
                    <a:pt x="1085" y="1371"/>
                    <a:pt x="1232" y="1378"/>
                  </a:cubicBezTo>
                  <a:cubicBezTo>
                    <a:pt x="1346" y="1389"/>
                    <a:pt x="1459" y="1396"/>
                    <a:pt x="1573" y="1402"/>
                  </a:cubicBezTo>
                  <a:cubicBezTo>
                    <a:pt x="1666" y="1413"/>
                    <a:pt x="1720" y="1416"/>
                    <a:pt x="1816" y="1402"/>
                  </a:cubicBezTo>
                  <a:cubicBezTo>
                    <a:pt x="1832" y="1386"/>
                    <a:pt x="1852" y="1373"/>
                    <a:pt x="1865" y="1354"/>
                  </a:cubicBezTo>
                  <a:cubicBezTo>
                    <a:pt x="1901" y="1302"/>
                    <a:pt x="1962" y="1191"/>
                    <a:pt x="1962" y="1191"/>
                  </a:cubicBezTo>
                  <a:cubicBezTo>
                    <a:pt x="1976" y="1045"/>
                    <a:pt x="1972" y="899"/>
                    <a:pt x="1954" y="754"/>
                  </a:cubicBezTo>
                  <a:cubicBezTo>
                    <a:pt x="1951" y="675"/>
                    <a:pt x="1963" y="513"/>
                    <a:pt x="1914" y="429"/>
                  </a:cubicBezTo>
                  <a:cubicBezTo>
                    <a:pt x="1873" y="357"/>
                    <a:pt x="1811" y="320"/>
                    <a:pt x="1751" y="267"/>
                  </a:cubicBezTo>
                  <a:cubicBezTo>
                    <a:pt x="1728" y="247"/>
                    <a:pt x="1712" y="219"/>
                    <a:pt x="1687" y="202"/>
                  </a:cubicBezTo>
                  <a:cubicBezTo>
                    <a:pt x="1657" y="181"/>
                    <a:pt x="1620" y="173"/>
                    <a:pt x="1589" y="154"/>
                  </a:cubicBezTo>
                  <a:cubicBezTo>
                    <a:pt x="1566" y="140"/>
                    <a:pt x="1549" y="115"/>
                    <a:pt x="1524" y="105"/>
                  </a:cubicBezTo>
                  <a:cubicBezTo>
                    <a:pt x="1448" y="74"/>
                    <a:pt x="1330" y="80"/>
                    <a:pt x="1249" y="73"/>
                  </a:cubicBezTo>
                  <a:cubicBezTo>
                    <a:pt x="1054" y="76"/>
                    <a:pt x="860" y="81"/>
                    <a:pt x="665" y="81"/>
                  </a:cubicBezTo>
                  <a:cubicBezTo>
                    <a:pt x="603" y="81"/>
                    <a:pt x="539" y="86"/>
                    <a:pt x="478" y="73"/>
                  </a:cubicBezTo>
                  <a:cubicBezTo>
                    <a:pt x="475" y="72"/>
                    <a:pt x="472" y="19"/>
                    <a:pt x="438" y="8"/>
                  </a:cubicBezTo>
                  <a:cubicBezTo>
                    <a:pt x="385" y="18"/>
                    <a:pt x="384" y="22"/>
                    <a:pt x="430" y="0"/>
                  </a:cubicBezTo>
                  <a:close/>
                </a:path>
              </a:pathLst>
            </a:custGeom>
            <a:pattFill prst="ltUpDiag">
              <a:fgClr>
                <a:srgbClr val="000066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6" name="Line 29"/>
            <p:cNvSpPr>
              <a:spLocks noChangeShapeType="1"/>
            </p:cNvSpPr>
            <p:nvPr/>
          </p:nvSpPr>
          <p:spPr bwMode="auto">
            <a:xfrm>
              <a:off x="768" y="3360"/>
              <a:ext cx="4224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7" name="Freeform 30"/>
            <p:cNvSpPr>
              <a:spLocks/>
            </p:cNvSpPr>
            <p:nvPr/>
          </p:nvSpPr>
          <p:spPr bwMode="auto">
            <a:xfrm>
              <a:off x="960" y="1872"/>
              <a:ext cx="3600" cy="1464"/>
            </a:xfrm>
            <a:custGeom>
              <a:avLst/>
              <a:gdLst>
                <a:gd name="T0" fmla="*/ 0 w 3600"/>
                <a:gd name="T1" fmla="*/ 1416 h 1464"/>
                <a:gd name="T2" fmla="*/ 1008 w 3600"/>
                <a:gd name="T3" fmla="*/ 1080 h 1464"/>
                <a:gd name="T4" fmla="*/ 1536 w 3600"/>
                <a:gd name="T5" fmla="*/ 216 h 1464"/>
                <a:gd name="T6" fmla="*/ 1872 w 3600"/>
                <a:gd name="T7" fmla="*/ 120 h 1464"/>
                <a:gd name="T8" fmla="*/ 2304 w 3600"/>
                <a:gd name="T9" fmla="*/ 936 h 1464"/>
                <a:gd name="T10" fmla="*/ 2880 w 3600"/>
                <a:gd name="T11" fmla="*/ 1368 h 1464"/>
                <a:gd name="T12" fmla="*/ 3600 w 3600"/>
                <a:gd name="T13" fmla="*/ 1464 h 1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0"/>
                <a:gd name="T22" fmla="*/ 0 h 1464"/>
                <a:gd name="T23" fmla="*/ 3600 w 3600"/>
                <a:gd name="T24" fmla="*/ 1464 h 14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0" h="1464">
                  <a:moveTo>
                    <a:pt x="0" y="1416"/>
                  </a:moveTo>
                  <a:cubicBezTo>
                    <a:pt x="376" y="1348"/>
                    <a:pt x="752" y="1280"/>
                    <a:pt x="1008" y="1080"/>
                  </a:cubicBezTo>
                  <a:cubicBezTo>
                    <a:pt x="1264" y="880"/>
                    <a:pt x="1392" y="376"/>
                    <a:pt x="1536" y="216"/>
                  </a:cubicBezTo>
                  <a:cubicBezTo>
                    <a:pt x="1680" y="56"/>
                    <a:pt x="1744" y="0"/>
                    <a:pt x="1872" y="120"/>
                  </a:cubicBezTo>
                  <a:cubicBezTo>
                    <a:pt x="2000" y="240"/>
                    <a:pt x="2136" y="728"/>
                    <a:pt x="2304" y="936"/>
                  </a:cubicBezTo>
                  <a:cubicBezTo>
                    <a:pt x="2472" y="1144"/>
                    <a:pt x="2664" y="1280"/>
                    <a:pt x="2880" y="1368"/>
                  </a:cubicBezTo>
                  <a:cubicBezTo>
                    <a:pt x="3096" y="1456"/>
                    <a:pt x="3348" y="1460"/>
                    <a:pt x="3600" y="146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8" name="Text Box 31"/>
            <p:cNvSpPr txBox="1">
              <a:spLocks noChangeArrowheads="1"/>
            </p:cNvSpPr>
            <p:nvPr/>
          </p:nvSpPr>
          <p:spPr bwMode="auto">
            <a:xfrm>
              <a:off x="288" y="3360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rgbClr val="000066"/>
                  </a:solidFill>
                  <a:latin typeface="Arial" charset="0"/>
                </a:rPr>
                <a:t>Elève</a:t>
              </a:r>
            </a:p>
          </p:txBody>
        </p:sp>
        <p:sp>
          <p:nvSpPr>
            <p:cNvPr id="53259" name="Text Box 32"/>
            <p:cNvSpPr txBox="1">
              <a:spLocks noChangeArrowheads="1"/>
            </p:cNvSpPr>
            <p:nvPr/>
          </p:nvSpPr>
          <p:spPr bwMode="auto">
            <a:xfrm>
              <a:off x="3888" y="3360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rgbClr val="000066"/>
                  </a:solidFill>
                  <a:latin typeface="Arial" charset="0"/>
                </a:rPr>
                <a:t>Système</a:t>
              </a:r>
            </a:p>
          </p:txBody>
        </p:sp>
        <p:sp>
          <p:nvSpPr>
            <p:cNvPr id="53260" name="Line 33"/>
            <p:cNvSpPr>
              <a:spLocks noChangeShapeType="1"/>
            </p:cNvSpPr>
            <p:nvPr/>
          </p:nvSpPr>
          <p:spPr bwMode="auto">
            <a:xfrm flipV="1">
              <a:off x="4848" y="1392"/>
              <a:ext cx="0" cy="20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1" name="Text Box 34"/>
            <p:cNvSpPr txBox="1">
              <a:spLocks noChangeArrowheads="1"/>
            </p:cNvSpPr>
            <p:nvPr/>
          </p:nvSpPr>
          <p:spPr bwMode="auto">
            <a:xfrm rot="-5400000">
              <a:off x="4392" y="19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66"/>
                  </a:solidFill>
                  <a:latin typeface="Arial" charset="0"/>
                </a:rPr>
                <a:t>Complexité</a:t>
              </a:r>
            </a:p>
          </p:txBody>
        </p:sp>
        <p:sp>
          <p:nvSpPr>
            <p:cNvPr id="53262" name="Text Box 35"/>
            <p:cNvSpPr txBox="1">
              <a:spLocks noChangeArrowheads="1"/>
            </p:cNvSpPr>
            <p:nvPr/>
          </p:nvSpPr>
          <p:spPr bwMode="auto">
            <a:xfrm>
              <a:off x="2160" y="3360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rgbClr val="000066"/>
                  </a:solidFill>
                  <a:latin typeface="Arial" charset="0"/>
                </a:rPr>
                <a:t>Initiative Mixte</a:t>
              </a:r>
            </a:p>
          </p:txBody>
        </p:sp>
        <p:sp>
          <p:nvSpPr>
            <p:cNvPr id="53263" name="Text Box 36"/>
            <p:cNvSpPr txBox="1">
              <a:spLocks noChangeArrowheads="1"/>
            </p:cNvSpPr>
            <p:nvPr/>
          </p:nvSpPr>
          <p:spPr bwMode="auto">
            <a:xfrm>
              <a:off x="3552" y="254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 b="1">
                  <a:solidFill>
                    <a:srgbClr val="000066"/>
                  </a:solidFill>
                </a:rPr>
                <a:t>EAO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533400" y="2514600"/>
            <a:ext cx="4495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000066"/>
                </a:solidFill>
              </a:rPr>
              <a:t>(4) </a:t>
            </a:r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Contrôle et régulation de l'action</a:t>
            </a:r>
            <a:endParaRPr lang="fr-FR" sz="2800" dirty="0" smtClean="0">
              <a:solidFill>
                <a:srgbClr val="000066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Ex : </a:t>
            </a:r>
            <a:r>
              <a:rPr lang="fr-FR" dirty="0" err="1" smtClean="0">
                <a:solidFill>
                  <a:srgbClr val="000066"/>
                </a:solidFill>
                <a:latin typeface="Arial"/>
              </a:rPr>
              <a:t>Zincast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 présente une structure modulaire, l’apprenant choisit le module mais à l’intérieur suit sa progression</a:t>
            </a:r>
            <a:endParaRPr lang="fr-FR" sz="3600" dirty="0">
              <a:solidFill>
                <a:srgbClr val="000066"/>
              </a:solidFill>
              <a:latin typeface="Arial"/>
            </a:endParaRPr>
          </a:p>
        </p:txBody>
      </p:sp>
      <p:pic>
        <p:nvPicPr>
          <p:cNvPr id="55300" name="Picture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2438400"/>
            <a:ext cx="3956291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1046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1828800"/>
            <a:ext cx="8153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000066"/>
                </a:solidFill>
              </a:rPr>
              <a:t>(5)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L’apprentissage doit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être progressif</a:t>
            </a:r>
            <a:endParaRPr lang="fr-FR" sz="2800" dirty="0" smtClean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solidFill>
                  <a:srgbClr val="000066"/>
                </a:solidFill>
                <a:latin typeface="Arial" charset="0"/>
              </a:rPr>
              <a:t> on présente l’étape qui suit immédiatement la dernière étape 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réussie, de sorte qu’il n’y ait pas de sentiment d’échouer et que l’on s’assure des acquis à chaque étape.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solidFill>
                  <a:srgbClr val="000066"/>
                </a:solidFill>
                <a:latin typeface="Arial" charset="0"/>
              </a:rPr>
              <a:t> On indique l’ordre de progression</a:t>
            </a:r>
            <a:endParaRPr lang="fr-FR" sz="36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7349" name="Rectangle 24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000066"/>
                </a:solidFill>
              </a:rPr>
              <a:t>(5) </a:t>
            </a:r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Progressivité</a:t>
            </a:r>
            <a:endParaRPr lang="fr-FR" sz="2800" dirty="0" smtClean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Dans 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Tap’touche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 le contenu à apprendre est découpé en unités. La progression est visible, ainsi que les étapes suivantes.</a:t>
            </a:r>
            <a:endParaRPr lang="fr-FR" sz="3600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58039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24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153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>
                <a:solidFill>
                  <a:srgbClr val="000066"/>
                </a:solidFill>
              </a:rPr>
              <a:t>(6)</a:t>
            </a:r>
            <a:r>
              <a:rPr lang="fr-FR" sz="3600" dirty="0" smtClean="0">
                <a:solidFill>
                  <a:srgbClr val="000066"/>
                </a:solidFill>
              </a:rPr>
              <a:t> </a:t>
            </a:r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C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ontenu et méthode sont dissociées</a:t>
            </a:r>
            <a:endParaRPr lang="fr-FR" sz="2800" dirty="0" smtClean="0">
              <a:solidFill>
                <a:srgbClr val="000066"/>
              </a:solidFill>
              <a:latin typeface="Arial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solidFill>
                  <a:srgbClr val="000066"/>
                </a:solidFill>
                <a:latin typeface="Arial"/>
              </a:rPr>
              <a:t>  plusieurs méthodes pour un même contenu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2800" dirty="0">
                <a:solidFill>
                  <a:srgbClr val="000066"/>
                </a:solidFill>
                <a:latin typeface="Arial"/>
              </a:rPr>
              <a:t> </a:t>
            </a:r>
            <a:r>
              <a:rPr lang="fr-FR" dirty="0">
                <a:solidFill>
                  <a:srgbClr val="000066"/>
                </a:solidFill>
                <a:latin typeface="Arial"/>
              </a:rPr>
              <a:t>plusieurs contenus pour une même </a:t>
            </a:r>
            <a:r>
              <a:rPr lang="fr-FR" dirty="0">
                <a:solidFill>
                  <a:srgbClr val="000066"/>
                </a:solidFill>
                <a:latin typeface="Arial"/>
                <a:cs typeface="Arial"/>
              </a:rPr>
              <a:t>méthode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6195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381000" y="4343400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latin typeface="Arial"/>
              </a:rPr>
              <a:t>Ex : Dans </a:t>
            </a:r>
            <a:r>
              <a:rPr lang="fr-FR" dirty="0" err="1" smtClean="0">
                <a:solidFill>
                  <a:srgbClr val="000066"/>
                </a:solidFill>
                <a:latin typeface="Arial"/>
              </a:rPr>
              <a:t>Zincast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, la m</a:t>
            </a:r>
            <a:r>
              <a:rPr lang="fr-FR" dirty="0" smtClean="0">
                <a:solidFill>
                  <a:srgbClr val="000066"/>
                </a:solidFill>
                <a:latin typeface="Arial"/>
              </a:rPr>
              <a:t>ême activité est présente pour plusieurs modules, un même contenu est associé à plusieurs activités</a:t>
            </a:r>
            <a:endParaRPr lang="fr-FR" sz="3600" dirty="0">
              <a:solidFill>
                <a:srgbClr val="000066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8077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>
                <a:solidFill>
                  <a:srgbClr val="000066"/>
                </a:solidFill>
              </a:rPr>
              <a:t>(7)</a:t>
            </a:r>
            <a:r>
              <a:rPr lang="fr-FR" sz="3600" dirty="0" smtClean="0">
                <a:solidFill>
                  <a:srgbClr val="000066"/>
                </a:solidFill>
              </a:rPr>
              <a:t> </a:t>
            </a: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Les activités doivent fournir un support à l’</a:t>
            </a:r>
            <a:r>
              <a:rPr lang="fr-FR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auto-régulation</a:t>
            </a:r>
            <a:endParaRPr lang="fr-FR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Support aux activités métacognitives</a:t>
            </a: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Réification des processus </a:t>
            </a:r>
            <a:r>
              <a:rPr lang="fr-FR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non-observables</a:t>
            </a:r>
            <a:r>
              <a:rPr lang="fr-F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 </a:t>
            </a:r>
            <a:endParaRPr lang="fr-FR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63493" name="Rectangle 30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>
                <a:solidFill>
                  <a:srgbClr val="000066"/>
                </a:solidFill>
              </a:rPr>
              <a:t>(7) </a:t>
            </a:r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Réification &amp; métacognition</a:t>
            </a:r>
            <a:endParaRPr lang="fr-FR" sz="2800" dirty="0">
              <a:solidFill>
                <a:srgbClr val="000066"/>
              </a:solidFill>
              <a:latin typeface="Arial"/>
            </a:endParaRPr>
          </a:p>
        </p:txBody>
      </p:sp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94069"/>
            <a:ext cx="6718300" cy="31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30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9487" name="Picture 31" descr="speech_analy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2743200"/>
            <a:ext cx="51305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219200" y="6248400"/>
            <a:ext cx="194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Tell me more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00800" y="6172200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/>
                <a:cs typeface="Arial"/>
              </a:rPr>
              <a:t>aplusix</a:t>
            </a: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153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>
                <a:solidFill>
                  <a:srgbClr val="000066"/>
                </a:solidFill>
              </a:rPr>
              <a:t>(8)</a:t>
            </a:r>
            <a:r>
              <a:rPr lang="fr-FR" sz="3600" dirty="0" smtClean="0">
                <a:solidFill>
                  <a:srgbClr val="000066"/>
                </a:solidFill>
              </a:rPr>
              <a:t> </a:t>
            </a:r>
            <a:r>
              <a:rPr lang="fr-FR" sz="2800" b="1" dirty="0" smtClean="0">
                <a:solidFill>
                  <a:srgbClr val="000066"/>
                </a:solidFill>
                <a:latin typeface="Arial" charset="0"/>
              </a:rPr>
              <a:t>Le logiciel doit offrir une multiplicité de modes de représentation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66"/>
                </a:solidFill>
                <a:latin typeface="Arial" charset="0"/>
              </a:rPr>
              <a:t> verbal(es) / graphique(s)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66"/>
                </a:solidFill>
                <a:latin typeface="Arial" charset="0"/>
              </a:rPr>
              <a:t> animées / statiques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66"/>
                </a:solidFill>
                <a:latin typeface="Arial" charset="0"/>
              </a:rPr>
              <a:t> contrôlées ou 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non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Le média d’entrée a un impact sur les processus et sur les connaissances acquises </a:t>
            </a:r>
            <a:endParaRPr lang="fr-FR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  <a:latin typeface="Arial" charset="0"/>
              </a:rPr>
              <a:t>Les principes de base</a:t>
            </a:r>
            <a:endParaRPr lang="fr-FR" sz="3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1905000"/>
            <a:ext cx="5716588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chemeClr val="folHlink"/>
                </a:solidFill>
                <a:latin typeface="Verdana" charset="0"/>
              </a:rPr>
              <a:t>Sur quelle conception de l’apprentissage reposent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chemeClr val="folHlink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chemeClr val="folHlink"/>
                </a:solidFill>
                <a:latin typeface="Verdana" charset="0"/>
              </a:rPr>
              <a:t>Quelles sont les caractéristiques des activités dans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>
                <a:solidFill>
                  <a:srgbClr val="000066"/>
                </a:solidFill>
                <a:latin typeface="Verdana" charset="0"/>
              </a:rPr>
              <a:t>Pour quels types de connaissances et quels types de situation peut-on utiliser un didacticiel ? 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>
              <a:solidFill>
                <a:srgbClr val="000066"/>
              </a:solidFill>
              <a:latin typeface="Verdana" charset="0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1014413" y="20574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1014413" y="32766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1014413" y="44958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551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1200" i="1">
                <a:solidFill>
                  <a:schemeClr val="accent2"/>
                </a:solidFill>
              </a:rPr>
              <a:t>Présentation reprenant des éléments de  présentations de P. Dillenbourg et C. Depover</a:t>
            </a:r>
            <a:endParaRPr lang="fr-FR" sz="1200" i="1">
              <a:solidFill>
                <a:schemeClr val="accent2"/>
              </a:solidFill>
            </a:endParaRPr>
          </a:p>
        </p:txBody>
      </p:sp>
      <p:sp>
        <p:nvSpPr>
          <p:cNvPr id="675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didacticiels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14400" y="1981200"/>
          <a:ext cx="2232025" cy="1592263"/>
        </p:xfrm>
        <a:graphic>
          <a:graphicData uri="http://schemas.openxmlformats.org/presentationml/2006/ole">
            <p:oleObj spid="_x0000_s69634" name="Clip" r:id="rId4" imgW="4006800" imgH="2856960" progId="MS_ClipArt_Gallery.2">
              <p:embed/>
            </p:oleObj>
          </a:graphicData>
        </a:graphic>
      </p:graphicFrame>
      <p:grpSp>
        <p:nvGrpSpPr>
          <p:cNvPr id="69636" name="Group 3"/>
          <p:cNvGrpSpPr>
            <a:grpSpLocks/>
          </p:cNvGrpSpPr>
          <p:nvPr/>
        </p:nvGrpSpPr>
        <p:grpSpPr bwMode="auto">
          <a:xfrm>
            <a:off x="5791200" y="2133600"/>
            <a:ext cx="3063875" cy="1295400"/>
            <a:chOff x="2736" y="1680"/>
            <a:chExt cx="2746" cy="1230"/>
          </a:xfrm>
        </p:grpSpPr>
        <p:sp>
          <p:nvSpPr>
            <p:cNvPr id="69641" name="Rectangle 4"/>
            <p:cNvSpPr>
              <a:spLocks noChangeArrowheads="1"/>
            </p:cNvSpPr>
            <p:nvPr/>
          </p:nvSpPr>
          <p:spPr bwMode="auto">
            <a:xfrm>
              <a:off x="2736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42" name="AutoShape 5" descr="Rayures étroites horizontales"/>
            <p:cNvSpPr>
              <a:spLocks noChangeArrowheads="1"/>
            </p:cNvSpPr>
            <p:nvPr/>
          </p:nvSpPr>
          <p:spPr bwMode="auto">
            <a:xfrm>
              <a:off x="2784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43" name="Rectangle 6"/>
            <p:cNvSpPr>
              <a:spLocks noChangeArrowheads="1"/>
            </p:cNvSpPr>
            <p:nvPr/>
          </p:nvSpPr>
          <p:spPr bwMode="auto">
            <a:xfrm>
              <a:off x="3648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44" name="AutoShape 7" descr="Rayures étroites horizontales"/>
            <p:cNvSpPr>
              <a:spLocks noChangeArrowheads="1"/>
            </p:cNvSpPr>
            <p:nvPr/>
          </p:nvSpPr>
          <p:spPr bwMode="auto">
            <a:xfrm>
              <a:off x="3696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45" name="Rectangle 8"/>
            <p:cNvSpPr>
              <a:spLocks noChangeArrowheads="1"/>
            </p:cNvSpPr>
            <p:nvPr/>
          </p:nvSpPr>
          <p:spPr bwMode="auto">
            <a:xfrm>
              <a:off x="4560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46" name="AutoShape 9" descr="Rayures étroites horizontales"/>
            <p:cNvSpPr>
              <a:spLocks noChangeArrowheads="1"/>
            </p:cNvSpPr>
            <p:nvPr/>
          </p:nvSpPr>
          <p:spPr bwMode="auto">
            <a:xfrm>
              <a:off x="4608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auto">
            <a:xfrm>
              <a:off x="2784" y="1920"/>
              <a:ext cx="791" cy="990"/>
            </a:xfrm>
            <a:custGeom>
              <a:avLst/>
              <a:gdLst/>
              <a:ahLst/>
              <a:cxnLst>
                <a:cxn ang="0">
                  <a:pos x="0" y="915"/>
                </a:cxn>
                <a:cxn ang="0">
                  <a:pos x="10" y="860"/>
                </a:cxn>
                <a:cxn ang="0">
                  <a:pos x="23" y="809"/>
                </a:cxn>
                <a:cxn ang="0">
                  <a:pos x="42" y="759"/>
                </a:cxn>
                <a:cxn ang="0">
                  <a:pos x="56" y="713"/>
                </a:cxn>
                <a:cxn ang="0">
                  <a:pos x="69" y="667"/>
                </a:cxn>
                <a:cxn ang="0">
                  <a:pos x="97" y="630"/>
                </a:cxn>
                <a:cxn ang="0">
                  <a:pos x="148" y="616"/>
                </a:cxn>
                <a:cxn ang="0">
                  <a:pos x="194" y="607"/>
                </a:cxn>
                <a:cxn ang="0">
                  <a:pos x="221" y="575"/>
                </a:cxn>
                <a:cxn ang="0">
                  <a:pos x="226" y="529"/>
                </a:cxn>
                <a:cxn ang="0">
                  <a:pos x="226" y="478"/>
                </a:cxn>
                <a:cxn ang="0">
                  <a:pos x="221" y="464"/>
                </a:cxn>
                <a:cxn ang="0">
                  <a:pos x="171" y="474"/>
                </a:cxn>
                <a:cxn ang="0">
                  <a:pos x="115" y="474"/>
                </a:cxn>
                <a:cxn ang="0">
                  <a:pos x="60" y="464"/>
                </a:cxn>
                <a:cxn ang="0">
                  <a:pos x="56" y="423"/>
                </a:cxn>
                <a:cxn ang="0">
                  <a:pos x="65" y="377"/>
                </a:cxn>
                <a:cxn ang="0">
                  <a:pos x="65" y="331"/>
                </a:cxn>
                <a:cxn ang="0">
                  <a:pos x="69" y="280"/>
                </a:cxn>
                <a:cxn ang="0">
                  <a:pos x="79" y="234"/>
                </a:cxn>
                <a:cxn ang="0">
                  <a:pos x="102" y="184"/>
                </a:cxn>
                <a:cxn ang="0">
                  <a:pos x="125" y="143"/>
                </a:cxn>
                <a:cxn ang="0">
                  <a:pos x="143" y="101"/>
                </a:cxn>
                <a:cxn ang="0">
                  <a:pos x="175" y="51"/>
                </a:cxn>
                <a:cxn ang="0">
                  <a:pos x="212" y="14"/>
                </a:cxn>
                <a:cxn ang="0">
                  <a:pos x="258" y="0"/>
                </a:cxn>
                <a:cxn ang="0">
                  <a:pos x="304" y="0"/>
                </a:cxn>
                <a:cxn ang="0">
                  <a:pos x="345" y="23"/>
                </a:cxn>
                <a:cxn ang="0">
                  <a:pos x="382" y="55"/>
                </a:cxn>
                <a:cxn ang="0">
                  <a:pos x="419" y="97"/>
                </a:cxn>
                <a:cxn ang="0">
                  <a:pos x="451" y="143"/>
                </a:cxn>
                <a:cxn ang="0">
                  <a:pos x="479" y="189"/>
                </a:cxn>
                <a:cxn ang="0">
                  <a:pos x="506" y="230"/>
                </a:cxn>
                <a:cxn ang="0">
                  <a:pos x="534" y="280"/>
                </a:cxn>
                <a:cxn ang="0">
                  <a:pos x="557" y="326"/>
                </a:cxn>
                <a:cxn ang="0">
                  <a:pos x="580" y="372"/>
                </a:cxn>
                <a:cxn ang="0">
                  <a:pos x="561" y="414"/>
                </a:cxn>
                <a:cxn ang="0">
                  <a:pos x="506" y="437"/>
                </a:cxn>
                <a:cxn ang="0">
                  <a:pos x="460" y="441"/>
                </a:cxn>
                <a:cxn ang="0">
                  <a:pos x="423" y="469"/>
                </a:cxn>
                <a:cxn ang="0">
                  <a:pos x="414" y="515"/>
                </a:cxn>
                <a:cxn ang="0">
                  <a:pos x="414" y="566"/>
                </a:cxn>
                <a:cxn ang="0">
                  <a:pos x="446" y="593"/>
                </a:cxn>
                <a:cxn ang="0">
                  <a:pos x="497" y="589"/>
                </a:cxn>
                <a:cxn ang="0">
                  <a:pos x="548" y="589"/>
                </a:cxn>
                <a:cxn ang="0">
                  <a:pos x="598" y="607"/>
                </a:cxn>
                <a:cxn ang="0">
                  <a:pos x="635" y="657"/>
                </a:cxn>
                <a:cxn ang="0">
                  <a:pos x="676" y="726"/>
                </a:cxn>
                <a:cxn ang="0">
                  <a:pos x="699" y="772"/>
                </a:cxn>
                <a:cxn ang="0">
                  <a:pos x="722" y="818"/>
                </a:cxn>
                <a:cxn ang="0">
                  <a:pos x="750" y="878"/>
                </a:cxn>
                <a:cxn ang="0">
                  <a:pos x="768" y="929"/>
                </a:cxn>
                <a:cxn ang="0">
                  <a:pos x="787" y="979"/>
                </a:cxn>
              </a:cxnLst>
              <a:rect l="0" t="0" r="r" b="b"/>
              <a:pathLst>
                <a:path w="792" h="990">
                  <a:moveTo>
                    <a:pt x="5" y="966"/>
                  </a:moveTo>
                  <a:lnTo>
                    <a:pt x="0" y="956"/>
                  </a:lnTo>
                  <a:lnTo>
                    <a:pt x="0" y="938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0" y="878"/>
                  </a:lnTo>
                  <a:lnTo>
                    <a:pt x="5" y="869"/>
                  </a:lnTo>
                  <a:lnTo>
                    <a:pt x="10" y="860"/>
                  </a:lnTo>
                  <a:lnTo>
                    <a:pt x="10" y="851"/>
                  </a:lnTo>
                  <a:lnTo>
                    <a:pt x="14" y="841"/>
                  </a:lnTo>
                  <a:lnTo>
                    <a:pt x="14" y="828"/>
                  </a:lnTo>
                  <a:lnTo>
                    <a:pt x="23" y="818"/>
                  </a:lnTo>
                  <a:lnTo>
                    <a:pt x="23" y="809"/>
                  </a:lnTo>
                  <a:lnTo>
                    <a:pt x="28" y="800"/>
                  </a:lnTo>
                  <a:lnTo>
                    <a:pt x="33" y="786"/>
                  </a:lnTo>
                  <a:lnTo>
                    <a:pt x="37" y="777"/>
                  </a:lnTo>
                  <a:lnTo>
                    <a:pt x="42" y="768"/>
                  </a:lnTo>
                  <a:lnTo>
                    <a:pt x="42" y="759"/>
                  </a:lnTo>
                  <a:lnTo>
                    <a:pt x="46" y="749"/>
                  </a:lnTo>
                  <a:lnTo>
                    <a:pt x="46" y="740"/>
                  </a:lnTo>
                  <a:lnTo>
                    <a:pt x="51" y="731"/>
                  </a:lnTo>
                  <a:lnTo>
                    <a:pt x="56" y="722"/>
                  </a:lnTo>
                  <a:lnTo>
                    <a:pt x="56" y="713"/>
                  </a:lnTo>
                  <a:lnTo>
                    <a:pt x="60" y="703"/>
                  </a:lnTo>
                  <a:lnTo>
                    <a:pt x="60" y="694"/>
                  </a:lnTo>
                  <a:lnTo>
                    <a:pt x="60" y="685"/>
                  </a:lnTo>
                  <a:lnTo>
                    <a:pt x="65" y="676"/>
                  </a:lnTo>
                  <a:lnTo>
                    <a:pt x="69" y="667"/>
                  </a:lnTo>
                  <a:lnTo>
                    <a:pt x="69" y="657"/>
                  </a:lnTo>
                  <a:lnTo>
                    <a:pt x="74" y="648"/>
                  </a:lnTo>
                  <a:lnTo>
                    <a:pt x="79" y="639"/>
                  </a:lnTo>
                  <a:lnTo>
                    <a:pt x="88" y="634"/>
                  </a:lnTo>
                  <a:lnTo>
                    <a:pt x="97" y="630"/>
                  </a:lnTo>
                  <a:lnTo>
                    <a:pt x="106" y="625"/>
                  </a:lnTo>
                  <a:lnTo>
                    <a:pt x="115" y="621"/>
                  </a:lnTo>
                  <a:lnTo>
                    <a:pt x="129" y="621"/>
                  </a:lnTo>
                  <a:lnTo>
                    <a:pt x="138" y="616"/>
                  </a:lnTo>
                  <a:lnTo>
                    <a:pt x="148" y="616"/>
                  </a:lnTo>
                  <a:lnTo>
                    <a:pt x="157" y="616"/>
                  </a:lnTo>
                  <a:lnTo>
                    <a:pt x="166" y="616"/>
                  </a:lnTo>
                  <a:lnTo>
                    <a:pt x="175" y="612"/>
                  </a:lnTo>
                  <a:lnTo>
                    <a:pt x="184" y="612"/>
                  </a:lnTo>
                  <a:lnTo>
                    <a:pt x="194" y="607"/>
                  </a:lnTo>
                  <a:lnTo>
                    <a:pt x="203" y="607"/>
                  </a:lnTo>
                  <a:lnTo>
                    <a:pt x="212" y="602"/>
                  </a:lnTo>
                  <a:lnTo>
                    <a:pt x="217" y="593"/>
                  </a:lnTo>
                  <a:lnTo>
                    <a:pt x="221" y="584"/>
                  </a:lnTo>
                  <a:lnTo>
                    <a:pt x="221" y="575"/>
                  </a:lnTo>
                  <a:lnTo>
                    <a:pt x="226" y="566"/>
                  </a:lnTo>
                  <a:lnTo>
                    <a:pt x="226" y="556"/>
                  </a:lnTo>
                  <a:lnTo>
                    <a:pt x="226" y="547"/>
                  </a:lnTo>
                  <a:lnTo>
                    <a:pt x="226" y="538"/>
                  </a:lnTo>
                  <a:lnTo>
                    <a:pt x="226" y="529"/>
                  </a:lnTo>
                  <a:lnTo>
                    <a:pt x="226" y="520"/>
                  </a:lnTo>
                  <a:lnTo>
                    <a:pt x="226" y="510"/>
                  </a:lnTo>
                  <a:lnTo>
                    <a:pt x="226" y="501"/>
                  </a:lnTo>
                  <a:lnTo>
                    <a:pt x="226" y="492"/>
                  </a:lnTo>
                  <a:lnTo>
                    <a:pt x="226" y="478"/>
                  </a:lnTo>
                  <a:lnTo>
                    <a:pt x="226" y="469"/>
                  </a:lnTo>
                  <a:lnTo>
                    <a:pt x="226" y="460"/>
                  </a:lnTo>
                  <a:lnTo>
                    <a:pt x="230" y="446"/>
                  </a:lnTo>
                  <a:lnTo>
                    <a:pt x="221" y="455"/>
                  </a:lnTo>
                  <a:lnTo>
                    <a:pt x="221" y="464"/>
                  </a:lnTo>
                  <a:lnTo>
                    <a:pt x="212" y="464"/>
                  </a:lnTo>
                  <a:lnTo>
                    <a:pt x="203" y="474"/>
                  </a:lnTo>
                  <a:lnTo>
                    <a:pt x="189" y="474"/>
                  </a:lnTo>
                  <a:lnTo>
                    <a:pt x="180" y="474"/>
                  </a:lnTo>
                  <a:lnTo>
                    <a:pt x="171" y="474"/>
                  </a:lnTo>
                  <a:lnTo>
                    <a:pt x="161" y="474"/>
                  </a:lnTo>
                  <a:lnTo>
                    <a:pt x="152" y="474"/>
                  </a:lnTo>
                  <a:lnTo>
                    <a:pt x="138" y="474"/>
                  </a:lnTo>
                  <a:lnTo>
                    <a:pt x="125" y="474"/>
                  </a:lnTo>
                  <a:lnTo>
                    <a:pt x="115" y="474"/>
                  </a:lnTo>
                  <a:lnTo>
                    <a:pt x="102" y="469"/>
                  </a:lnTo>
                  <a:lnTo>
                    <a:pt x="92" y="469"/>
                  </a:lnTo>
                  <a:lnTo>
                    <a:pt x="83" y="469"/>
                  </a:lnTo>
                  <a:lnTo>
                    <a:pt x="69" y="469"/>
                  </a:lnTo>
                  <a:lnTo>
                    <a:pt x="60" y="464"/>
                  </a:lnTo>
                  <a:lnTo>
                    <a:pt x="51" y="460"/>
                  </a:lnTo>
                  <a:lnTo>
                    <a:pt x="51" y="451"/>
                  </a:lnTo>
                  <a:lnTo>
                    <a:pt x="51" y="441"/>
                  </a:lnTo>
                  <a:lnTo>
                    <a:pt x="51" y="432"/>
                  </a:lnTo>
                  <a:lnTo>
                    <a:pt x="56" y="423"/>
                  </a:lnTo>
                  <a:lnTo>
                    <a:pt x="56" y="414"/>
                  </a:lnTo>
                  <a:lnTo>
                    <a:pt x="60" y="405"/>
                  </a:lnTo>
                  <a:lnTo>
                    <a:pt x="60" y="395"/>
                  </a:lnTo>
                  <a:lnTo>
                    <a:pt x="65" y="386"/>
                  </a:lnTo>
                  <a:lnTo>
                    <a:pt x="65" y="377"/>
                  </a:lnTo>
                  <a:lnTo>
                    <a:pt x="65" y="368"/>
                  </a:lnTo>
                  <a:lnTo>
                    <a:pt x="65" y="359"/>
                  </a:lnTo>
                  <a:lnTo>
                    <a:pt x="65" y="349"/>
                  </a:lnTo>
                  <a:lnTo>
                    <a:pt x="65" y="340"/>
                  </a:lnTo>
                  <a:lnTo>
                    <a:pt x="65" y="331"/>
                  </a:lnTo>
                  <a:lnTo>
                    <a:pt x="69" y="317"/>
                  </a:lnTo>
                  <a:lnTo>
                    <a:pt x="69" y="308"/>
                  </a:lnTo>
                  <a:lnTo>
                    <a:pt x="69" y="299"/>
                  </a:lnTo>
                  <a:lnTo>
                    <a:pt x="69" y="290"/>
                  </a:lnTo>
                  <a:lnTo>
                    <a:pt x="69" y="280"/>
                  </a:lnTo>
                  <a:lnTo>
                    <a:pt x="69" y="271"/>
                  </a:lnTo>
                  <a:lnTo>
                    <a:pt x="74" y="262"/>
                  </a:lnTo>
                  <a:lnTo>
                    <a:pt x="74" y="253"/>
                  </a:lnTo>
                  <a:lnTo>
                    <a:pt x="74" y="244"/>
                  </a:lnTo>
                  <a:lnTo>
                    <a:pt x="79" y="234"/>
                  </a:lnTo>
                  <a:lnTo>
                    <a:pt x="88" y="225"/>
                  </a:lnTo>
                  <a:lnTo>
                    <a:pt x="88" y="216"/>
                  </a:lnTo>
                  <a:lnTo>
                    <a:pt x="92" y="207"/>
                  </a:lnTo>
                  <a:lnTo>
                    <a:pt x="97" y="198"/>
                  </a:lnTo>
                  <a:lnTo>
                    <a:pt x="102" y="184"/>
                  </a:lnTo>
                  <a:lnTo>
                    <a:pt x="111" y="179"/>
                  </a:lnTo>
                  <a:lnTo>
                    <a:pt x="111" y="170"/>
                  </a:lnTo>
                  <a:lnTo>
                    <a:pt x="115" y="161"/>
                  </a:lnTo>
                  <a:lnTo>
                    <a:pt x="120" y="152"/>
                  </a:lnTo>
                  <a:lnTo>
                    <a:pt x="125" y="143"/>
                  </a:lnTo>
                  <a:lnTo>
                    <a:pt x="125" y="133"/>
                  </a:lnTo>
                  <a:lnTo>
                    <a:pt x="134" y="129"/>
                  </a:lnTo>
                  <a:lnTo>
                    <a:pt x="138" y="120"/>
                  </a:lnTo>
                  <a:lnTo>
                    <a:pt x="138" y="110"/>
                  </a:lnTo>
                  <a:lnTo>
                    <a:pt x="143" y="101"/>
                  </a:lnTo>
                  <a:lnTo>
                    <a:pt x="152" y="92"/>
                  </a:lnTo>
                  <a:lnTo>
                    <a:pt x="157" y="78"/>
                  </a:lnTo>
                  <a:lnTo>
                    <a:pt x="166" y="69"/>
                  </a:lnTo>
                  <a:lnTo>
                    <a:pt x="171" y="60"/>
                  </a:lnTo>
                  <a:lnTo>
                    <a:pt x="175" y="51"/>
                  </a:lnTo>
                  <a:lnTo>
                    <a:pt x="180" y="41"/>
                  </a:lnTo>
                  <a:lnTo>
                    <a:pt x="189" y="37"/>
                  </a:lnTo>
                  <a:lnTo>
                    <a:pt x="194" y="28"/>
                  </a:lnTo>
                  <a:lnTo>
                    <a:pt x="203" y="23"/>
                  </a:lnTo>
                  <a:lnTo>
                    <a:pt x="212" y="14"/>
                  </a:lnTo>
                  <a:lnTo>
                    <a:pt x="221" y="14"/>
                  </a:lnTo>
                  <a:lnTo>
                    <a:pt x="230" y="9"/>
                  </a:lnTo>
                  <a:lnTo>
                    <a:pt x="240" y="9"/>
                  </a:lnTo>
                  <a:lnTo>
                    <a:pt x="249" y="5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5"/>
                  </a:lnTo>
                  <a:lnTo>
                    <a:pt x="322" y="5"/>
                  </a:lnTo>
                  <a:lnTo>
                    <a:pt x="332" y="9"/>
                  </a:lnTo>
                  <a:lnTo>
                    <a:pt x="336" y="18"/>
                  </a:lnTo>
                  <a:lnTo>
                    <a:pt x="345" y="23"/>
                  </a:lnTo>
                  <a:lnTo>
                    <a:pt x="350" y="32"/>
                  </a:lnTo>
                  <a:lnTo>
                    <a:pt x="359" y="37"/>
                  </a:lnTo>
                  <a:lnTo>
                    <a:pt x="368" y="41"/>
                  </a:lnTo>
                  <a:lnTo>
                    <a:pt x="377" y="46"/>
                  </a:lnTo>
                  <a:lnTo>
                    <a:pt x="382" y="55"/>
                  </a:lnTo>
                  <a:lnTo>
                    <a:pt x="391" y="60"/>
                  </a:lnTo>
                  <a:lnTo>
                    <a:pt x="396" y="69"/>
                  </a:lnTo>
                  <a:lnTo>
                    <a:pt x="405" y="74"/>
                  </a:lnTo>
                  <a:lnTo>
                    <a:pt x="410" y="87"/>
                  </a:lnTo>
                  <a:lnTo>
                    <a:pt x="419" y="97"/>
                  </a:lnTo>
                  <a:lnTo>
                    <a:pt x="428" y="101"/>
                  </a:lnTo>
                  <a:lnTo>
                    <a:pt x="437" y="115"/>
                  </a:lnTo>
                  <a:lnTo>
                    <a:pt x="442" y="124"/>
                  </a:lnTo>
                  <a:lnTo>
                    <a:pt x="446" y="133"/>
                  </a:lnTo>
                  <a:lnTo>
                    <a:pt x="451" y="143"/>
                  </a:lnTo>
                  <a:lnTo>
                    <a:pt x="460" y="156"/>
                  </a:lnTo>
                  <a:lnTo>
                    <a:pt x="465" y="166"/>
                  </a:lnTo>
                  <a:lnTo>
                    <a:pt x="465" y="175"/>
                  </a:lnTo>
                  <a:lnTo>
                    <a:pt x="474" y="179"/>
                  </a:lnTo>
                  <a:lnTo>
                    <a:pt x="479" y="189"/>
                  </a:lnTo>
                  <a:lnTo>
                    <a:pt x="483" y="198"/>
                  </a:lnTo>
                  <a:lnTo>
                    <a:pt x="492" y="202"/>
                  </a:lnTo>
                  <a:lnTo>
                    <a:pt x="497" y="212"/>
                  </a:lnTo>
                  <a:lnTo>
                    <a:pt x="506" y="221"/>
                  </a:lnTo>
                  <a:lnTo>
                    <a:pt x="506" y="230"/>
                  </a:lnTo>
                  <a:lnTo>
                    <a:pt x="511" y="239"/>
                  </a:lnTo>
                  <a:lnTo>
                    <a:pt x="520" y="253"/>
                  </a:lnTo>
                  <a:lnTo>
                    <a:pt x="525" y="262"/>
                  </a:lnTo>
                  <a:lnTo>
                    <a:pt x="529" y="271"/>
                  </a:lnTo>
                  <a:lnTo>
                    <a:pt x="534" y="280"/>
                  </a:lnTo>
                  <a:lnTo>
                    <a:pt x="543" y="290"/>
                  </a:lnTo>
                  <a:lnTo>
                    <a:pt x="543" y="299"/>
                  </a:lnTo>
                  <a:lnTo>
                    <a:pt x="548" y="308"/>
                  </a:lnTo>
                  <a:lnTo>
                    <a:pt x="552" y="317"/>
                  </a:lnTo>
                  <a:lnTo>
                    <a:pt x="557" y="326"/>
                  </a:lnTo>
                  <a:lnTo>
                    <a:pt x="561" y="336"/>
                  </a:lnTo>
                  <a:lnTo>
                    <a:pt x="566" y="345"/>
                  </a:lnTo>
                  <a:lnTo>
                    <a:pt x="571" y="354"/>
                  </a:lnTo>
                  <a:lnTo>
                    <a:pt x="575" y="363"/>
                  </a:lnTo>
                  <a:lnTo>
                    <a:pt x="580" y="372"/>
                  </a:lnTo>
                  <a:lnTo>
                    <a:pt x="580" y="382"/>
                  </a:lnTo>
                  <a:lnTo>
                    <a:pt x="580" y="391"/>
                  </a:lnTo>
                  <a:lnTo>
                    <a:pt x="580" y="400"/>
                  </a:lnTo>
                  <a:lnTo>
                    <a:pt x="571" y="405"/>
                  </a:lnTo>
                  <a:lnTo>
                    <a:pt x="561" y="414"/>
                  </a:lnTo>
                  <a:lnTo>
                    <a:pt x="548" y="418"/>
                  </a:lnTo>
                  <a:lnTo>
                    <a:pt x="538" y="423"/>
                  </a:lnTo>
                  <a:lnTo>
                    <a:pt x="525" y="428"/>
                  </a:lnTo>
                  <a:lnTo>
                    <a:pt x="515" y="432"/>
                  </a:lnTo>
                  <a:lnTo>
                    <a:pt x="506" y="437"/>
                  </a:lnTo>
                  <a:lnTo>
                    <a:pt x="497" y="437"/>
                  </a:lnTo>
                  <a:lnTo>
                    <a:pt x="488" y="437"/>
                  </a:lnTo>
                  <a:lnTo>
                    <a:pt x="479" y="437"/>
                  </a:lnTo>
                  <a:lnTo>
                    <a:pt x="469" y="437"/>
                  </a:lnTo>
                  <a:lnTo>
                    <a:pt x="460" y="441"/>
                  </a:lnTo>
                  <a:lnTo>
                    <a:pt x="451" y="441"/>
                  </a:lnTo>
                  <a:lnTo>
                    <a:pt x="446" y="451"/>
                  </a:lnTo>
                  <a:lnTo>
                    <a:pt x="437" y="451"/>
                  </a:lnTo>
                  <a:lnTo>
                    <a:pt x="433" y="460"/>
                  </a:lnTo>
                  <a:lnTo>
                    <a:pt x="423" y="469"/>
                  </a:lnTo>
                  <a:lnTo>
                    <a:pt x="419" y="478"/>
                  </a:lnTo>
                  <a:lnTo>
                    <a:pt x="419" y="487"/>
                  </a:lnTo>
                  <a:lnTo>
                    <a:pt x="414" y="497"/>
                  </a:lnTo>
                  <a:lnTo>
                    <a:pt x="414" y="506"/>
                  </a:lnTo>
                  <a:lnTo>
                    <a:pt x="414" y="515"/>
                  </a:lnTo>
                  <a:lnTo>
                    <a:pt x="414" y="529"/>
                  </a:lnTo>
                  <a:lnTo>
                    <a:pt x="414" y="538"/>
                  </a:lnTo>
                  <a:lnTo>
                    <a:pt x="414" y="547"/>
                  </a:lnTo>
                  <a:lnTo>
                    <a:pt x="414" y="556"/>
                  </a:lnTo>
                  <a:lnTo>
                    <a:pt x="414" y="566"/>
                  </a:lnTo>
                  <a:lnTo>
                    <a:pt x="414" y="575"/>
                  </a:lnTo>
                  <a:lnTo>
                    <a:pt x="419" y="584"/>
                  </a:lnTo>
                  <a:lnTo>
                    <a:pt x="428" y="589"/>
                  </a:lnTo>
                  <a:lnTo>
                    <a:pt x="437" y="593"/>
                  </a:lnTo>
                  <a:lnTo>
                    <a:pt x="446" y="593"/>
                  </a:lnTo>
                  <a:lnTo>
                    <a:pt x="460" y="593"/>
                  </a:lnTo>
                  <a:lnTo>
                    <a:pt x="469" y="593"/>
                  </a:lnTo>
                  <a:lnTo>
                    <a:pt x="479" y="593"/>
                  </a:lnTo>
                  <a:lnTo>
                    <a:pt x="488" y="593"/>
                  </a:lnTo>
                  <a:lnTo>
                    <a:pt x="497" y="589"/>
                  </a:lnTo>
                  <a:lnTo>
                    <a:pt x="506" y="589"/>
                  </a:lnTo>
                  <a:lnTo>
                    <a:pt x="520" y="589"/>
                  </a:lnTo>
                  <a:lnTo>
                    <a:pt x="529" y="589"/>
                  </a:lnTo>
                  <a:lnTo>
                    <a:pt x="538" y="589"/>
                  </a:lnTo>
                  <a:lnTo>
                    <a:pt x="548" y="589"/>
                  </a:lnTo>
                  <a:lnTo>
                    <a:pt x="561" y="589"/>
                  </a:lnTo>
                  <a:lnTo>
                    <a:pt x="571" y="589"/>
                  </a:lnTo>
                  <a:lnTo>
                    <a:pt x="580" y="589"/>
                  </a:lnTo>
                  <a:lnTo>
                    <a:pt x="589" y="593"/>
                  </a:lnTo>
                  <a:lnTo>
                    <a:pt x="598" y="607"/>
                  </a:lnTo>
                  <a:lnTo>
                    <a:pt x="607" y="616"/>
                  </a:lnTo>
                  <a:lnTo>
                    <a:pt x="617" y="630"/>
                  </a:lnTo>
                  <a:lnTo>
                    <a:pt x="626" y="639"/>
                  </a:lnTo>
                  <a:lnTo>
                    <a:pt x="630" y="648"/>
                  </a:lnTo>
                  <a:lnTo>
                    <a:pt x="635" y="657"/>
                  </a:lnTo>
                  <a:lnTo>
                    <a:pt x="644" y="671"/>
                  </a:lnTo>
                  <a:lnTo>
                    <a:pt x="658" y="685"/>
                  </a:lnTo>
                  <a:lnTo>
                    <a:pt x="663" y="703"/>
                  </a:lnTo>
                  <a:lnTo>
                    <a:pt x="672" y="717"/>
                  </a:lnTo>
                  <a:lnTo>
                    <a:pt x="676" y="726"/>
                  </a:lnTo>
                  <a:lnTo>
                    <a:pt x="681" y="736"/>
                  </a:lnTo>
                  <a:lnTo>
                    <a:pt x="686" y="745"/>
                  </a:lnTo>
                  <a:lnTo>
                    <a:pt x="695" y="754"/>
                  </a:lnTo>
                  <a:lnTo>
                    <a:pt x="695" y="763"/>
                  </a:lnTo>
                  <a:lnTo>
                    <a:pt x="699" y="772"/>
                  </a:lnTo>
                  <a:lnTo>
                    <a:pt x="704" y="782"/>
                  </a:lnTo>
                  <a:lnTo>
                    <a:pt x="709" y="791"/>
                  </a:lnTo>
                  <a:lnTo>
                    <a:pt x="718" y="800"/>
                  </a:lnTo>
                  <a:lnTo>
                    <a:pt x="718" y="809"/>
                  </a:lnTo>
                  <a:lnTo>
                    <a:pt x="722" y="818"/>
                  </a:lnTo>
                  <a:lnTo>
                    <a:pt x="727" y="832"/>
                  </a:lnTo>
                  <a:lnTo>
                    <a:pt x="736" y="837"/>
                  </a:lnTo>
                  <a:lnTo>
                    <a:pt x="736" y="851"/>
                  </a:lnTo>
                  <a:lnTo>
                    <a:pt x="745" y="864"/>
                  </a:lnTo>
                  <a:lnTo>
                    <a:pt x="750" y="878"/>
                  </a:lnTo>
                  <a:lnTo>
                    <a:pt x="754" y="887"/>
                  </a:lnTo>
                  <a:lnTo>
                    <a:pt x="754" y="897"/>
                  </a:lnTo>
                  <a:lnTo>
                    <a:pt x="759" y="906"/>
                  </a:lnTo>
                  <a:lnTo>
                    <a:pt x="764" y="920"/>
                  </a:lnTo>
                  <a:lnTo>
                    <a:pt x="768" y="929"/>
                  </a:lnTo>
                  <a:lnTo>
                    <a:pt x="768" y="938"/>
                  </a:lnTo>
                  <a:lnTo>
                    <a:pt x="768" y="947"/>
                  </a:lnTo>
                  <a:lnTo>
                    <a:pt x="773" y="956"/>
                  </a:lnTo>
                  <a:lnTo>
                    <a:pt x="777" y="970"/>
                  </a:lnTo>
                  <a:lnTo>
                    <a:pt x="787" y="979"/>
                  </a:lnTo>
                  <a:lnTo>
                    <a:pt x="791" y="989"/>
                  </a:lnTo>
                </a:path>
              </a:pathLst>
            </a:custGeom>
            <a:solidFill>
              <a:srgbClr val="00279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auto">
            <a:xfrm>
              <a:off x="3743" y="1920"/>
              <a:ext cx="848" cy="990"/>
            </a:xfrm>
            <a:custGeom>
              <a:avLst/>
              <a:gdLst/>
              <a:ahLst/>
              <a:cxnLst>
                <a:cxn ang="0">
                  <a:pos x="5" y="961"/>
                </a:cxn>
                <a:cxn ang="0">
                  <a:pos x="0" y="924"/>
                </a:cxn>
                <a:cxn ang="0">
                  <a:pos x="0" y="887"/>
                </a:cxn>
                <a:cxn ang="0">
                  <a:pos x="0" y="851"/>
                </a:cxn>
                <a:cxn ang="0">
                  <a:pos x="9" y="809"/>
                </a:cxn>
                <a:cxn ang="0">
                  <a:pos x="23" y="768"/>
                </a:cxn>
                <a:cxn ang="0">
                  <a:pos x="46" y="736"/>
                </a:cxn>
                <a:cxn ang="0">
                  <a:pos x="83" y="713"/>
                </a:cxn>
                <a:cxn ang="0">
                  <a:pos x="120" y="704"/>
                </a:cxn>
                <a:cxn ang="0">
                  <a:pos x="180" y="704"/>
                </a:cxn>
                <a:cxn ang="0">
                  <a:pos x="221" y="694"/>
                </a:cxn>
                <a:cxn ang="0">
                  <a:pos x="267" y="681"/>
                </a:cxn>
                <a:cxn ang="0">
                  <a:pos x="285" y="639"/>
                </a:cxn>
                <a:cxn ang="0">
                  <a:pos x="281" y="593"/>
                </a:cxn>
                <a:cxn ang="0">
                  <a:pos x="272" y="543"/>
                </a:cxn>
                <a:cxn ang="0">
                  <a:pos x="249" y="492"/>
                </a:cxn>
                <a:cxn ang="0">
                  <a:pos x="216" y="460"/>
                </a:cxn>
                <a:cxn ang="0">
                  <a:pos x="180" y="414"/>
                </a:cxn>
                <a:cxn ang="0">
                  <a:pos x="152" y="368"/>
                </a:cxn>
                <a:cxn ang="0">
                  <a:pos x="147" y="317"/>
                </a:cxn>
                <a:cxn ang="0">
                  <a:pos x="143" y="258"/>
                </a:cxn>
                <a:cxn ang="0">
                  <a:pos x="143" y="189"/>
                </a:cxn>
                <a:cxn ang="0">
                  <a:pos x="152" y="120"/>
                </a:cxn>
                <a:cxn ang="0">
                  <a:pos x="166" y="83"/>
                </a:cxn>
                <a:cxn ang="0">
                  <a:pos x="207" y="41"/>
                </a:cxn>
                <a:cxn ang="0">
                  <a:pos x="272" y="5"/>
                </a:cxn>
                <a:cxn ang="0">
                  <a:pos x="313" y="0"/>
                </a:cxn>
                <a:cxn ang="0">
                  <a:pos x="359" y="0"/>
                </a:cxn>
                <a:cxn ang="0">
                  <a:pos x="423" y="0"/>
                </a:cxn>
                <a:cxn ang="0">
                  <a:pos x="478" y="5"/>
                </a:cxn>
                <a:cxn ang="0">
                  <a:pos x="520" y="23"/>
                </a:cxn>
                <a:cxn ang="0">
                  <a:pos x="547" y="64"/>
                </a:cxn>
                <a:cxn ang="0">
                  <a:pos x="566" y="110"/>
                </a:cxn>
                <a:cxn ang="0">
                  <a:pos x="589" y="170"/>
                </a:cxn>
                <a:cxn ang="0">
                  <a:pos x="589" y="221"/>
                </a:cxn>
                <a:cxn ang="0">
                  <a:pos x="580" y="276"/>
                </a:cxn>
                <a:cxn ang="0">
                  <a:pos x="566" y="322"/>
                </a:cxn>
                <a:cxn ang="0">
                  <a:pos x="529" y="373"/>
                </a:cxn>
                <a:cxn ang="0">
                  <a:pos x="492" y="409"/>
                </a:cxn>
                <a:cxn ang="0">
                  <a:pos x="460" y="437"/>
                </a:cxn>
                <a:cxn ang="0">
                  <a:pos x="446" y="478"/>
                </a:cxn>
                <a:cxn ang="0">
                  <a:pos x="442" y="520"/>
                </a:cxn>
                <a:cxn ang="0">
                  <a:pos x="442" y="561"/>
                </a:cxn>
                <a:cxn ang="0">
                  <a:pos x="451" y="602"/>
                </a:cxn>
                <a:cxn ang="0">
                  <a:pos x="478" y="635"/>
                </a:cxn>
                <a:cxn ang="0">
                  <a:pos x="534" y="658"/>
                </a:cxn>
                <a:cxn ang="0">
                  <a:pos x="589" y="662"/>
                </a:cxn>
                <a:cxn ang="0">
                  <a:pos x="644" y="671"/>
                </a:cxn>
                <a:cxn ang="0">
                  <a:pos x="699" y="681"/>
                </a:cxn>
                <a:cxn ang="0">
                  <a:pos x="745" y="704"/>
                </a:cxn>
                <a:cxn ang="0">
                  <a:pos x="773" y="740"/>
                </a:cxn>
                <a:cxn ang="0">
                  <a:pos x="800" y="809"/>
                </a:cxn>
                <a:cxn ang="0">
                  <a:pos x="814" y="860"/>
                </a:cxn>
                <a:cxn ang="0">
                  <a:pos x="828" y="901"/>
                </a:cxn>
                <a:cxn ang="0">
                  <a:pos x="842" y="947"/>
                </a:cxn>
                <a:cxn ang="0">
                  <a:pos x="846" y="984"/>
                </a:cxn>
              </a:cxnLst>
              <a:rect l="0" t="0" r="r" b="b"/>
              <a:pathLst>
                <a:path w="847" h="990">
                  <a:moveTo>
                    <a:pt x="9" y="989"/>
                  </a:moveTo>
                  <a:lnTo>
                    <a:pt x="9" y="979"/>
                  </a:lnTo>
                  <a:lnTo>
                    <a:pt x="5" y="970"/>
                  </a:lnTo>
                  <a:lnTo>
                    <a:pt x="5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6"/>
                  </a:lnTo>
                  <a:lnTo>
                    <a:pt x="0" y="897"/>
                  </a:lnTo>
                  <a:lnTo>
                    <a:pt x="0" y="887"/>
                  </a:lnTo>
                  <a:lnTo>
                    <a:pt x="0" y="878"/>
                  </a:lnTo>
                  <a:lnTo>
                    <a:pt x="0" y="869"/>
                  </a:lnTo>
                  <a:lnTo>
                    <a:pt x="0" y="860"/>
                  </a:lnTo>
                  <a:lnTo>
                    <a:pt x="0" y="851"/>
                  </a:lnTo>
                  <a:lnTo>
                    <a:pt x="0" y="841"/>
                  </a:lnTo>
                  <a:lnTo>
                    <a:pt x="5" y="828"/>
                  </a:lnTo>
                  <a:lnTo>
                    <a:pt x="5" y="818"/>
                  </a:lnTo>
                  <a:lnTo>
                    <a:pt x="9" y="809"/>
                  </a:lnTo>
                  <a:lnTo>
                    <a:pt x="14" y="796"/>
                  </a:lnTo>
                  <a:lnTo>
                    <a:pt x="14" y="786"/>
                  </a:lnTo>
                  <a:lnTo>
                    <a:pt x="19" y="777"/>
                  </a:lnTo>
                  <a:lnTo>
                    <a:pt x="23" y="768"/>
                  </a:lnTo>
                  <a:lnTo>
                    <a:pt x="23" y="759"/>
                  </a:lnTo>
                  <a:lnTo>
                    <a:pt x="32" y="754"/>
                  </a:lnTo>
                  <a:lnTo>
                    <a:pt x="37" y="745"/>
                  </a:lnTo>
                  <a:lnTo>
                    <a:pt x="46" y="736"/>
                  </a:lnTo>
                  <a:lnTo>
                    <a:pt x="55" y="727"/>
                  </a:lnTo>
                  <a:lnTo>
                    <a:pt x="65" y="727"/>
                  </a:lnTo>
                  <a:lnTo>
                    <a:pt x="69" y="717"/>
                  </a:lnTo>
                  <a:lnTo>
                    <a:pt x="83" y="713"/>
                  </a:lnTo>
                  <a:lnTo>
                    <a:pt x="92" y="708"/>
                  </a:lnTo>
                  <a:lnTo>
                    <a:pt x="101" y="704"/>
                  </a:lnTo>
                  <a:lnTo>
                    <a:pt x="111" y="704"/>
                  </a:lnTo>
                  <a:lnTo>
                    <a:pt x="120" y="704"/>
                  </a:lnTo>
                  <a:lnTo>
                    <a:pt x="129" y="704"/>
                  </a:lnTo>
                  <a:lnTo>
                    <a:pt x="138" y="704"/>
                  </a:lnTo>
                  <a:lnTo>
                    <a:pt x="152" y="704"/>
                  </a:lnTo>
                  <a:lnTo>
                    <a:pt x="180" y="704"/>
                  </a:lnTo>
                  <a:lnTo>
                    <a:pt x="189" y="704"/>
                  </a:lnTo>
                  <a:lnTo>
                    <a:pt x="203" y="699"/>
                  </a:lnTo>
                  <a:lnTo>
                    <a:pt x="212" y="694"/>
                  </a:lnTo>
                  <a:lnTo>
                    <a:pt x="221" y="694"/>
                  </a:lnTo>
                  <a:lnTo>
                    <a:pt x="230" y="690"/>
                  </a:lnTo>
                  <a:lnTo>
                    <a:pt x="244" y="690"/>
                  </a:lnTo>
                  <a:lnTo>
                    <a:pt x="253" y="681"/>
                  </a:lnTo>
                  <a:lnTo>
                    <a:pt x="267" y="681"/>
                  </a:lnTo>
                  <a:lnTo>
                    <a:pt x="276" y="667"/>
                  </a:lnTo>
                  <a:lnTo>
                    <a:pt x="281" y="658"/>
                  </a:lnTo>
                  <a:lnTo>
                    <a:pt x="285" y="648"/>
                  </a:lnTo>
                  <a:lnTo>
                    <a:pt x="285" y="639"/>
                  </a:lnTo>
                  <a:lnTo>
                    <a:pt x="285" y="625"/>
                  </a:lnTo>
                  <a:lnTo>
                    <a:pt x="281" y="612"/>
                  </a:lnTo>
                  <a:lnTo>
                    <a:pt x="281" y="602"/>
                  </a:lnTo>
                  <a:lnTo>
                    <a:pt x="281" y="593"/>
                  </a:lnTo>
                  <a:lnTo>
                    <a:pt x="281" y="584"/>
                  </a:lnTo>
                  <a:lnTo>
                    <a:pt x="276" y="575"/>
                  </a:lnTo>
                  <a:lnTo>
                    <a:pt x="276" y="561"/>
                  </a:lnTo>
                  <a:lnTo>
                    <a:pt x="272" y="543"/>
                  </a:lnTo>
                  <a:lnTo>
                    <a:pt x="262" y="524"/>
                  </a:lnTo>
                  <a:lnTo>
                    <a:pt x="262" y="510"/>
                  </a:lnTo>
                  <a:lnTo>
                    <a:pt x="258" y="501"/>
                  </a:lnTo>
                  <a:lnTo>
                    <a:pt x="249" y="492"/>
                  </a:lnTo>
                  <a:lnTo>
                    <a:pt x="244" y="483"/>
                  </a:lnTo>
                  <a:lnTo>
                    <a:pt x="235" y="474"/>
                  </a:lnTo>
                  <a:lnTo>
                    <a:pt x="226" y="464"/>
                  </a:lnTo>
                  <a:lnTo>
                    <a:pt x="216" y="460"/>
                  </a:lnTo>
                  <a:lnTo>
                    <a:pt x="207" y="451"/>
                  </a:lnTo>
                  <a:lnTo>
                    <a:pt x="198" y="441"/>
                  </a:lnTo>
                  <a:lnTo>
                    <a:pt x="189" y="428"/>
                  </a:lnTo>
                  <a:lnTo>
                    <a:pt x="180" y="414"/>
                  </a:lnTo>
                  <a:lnTo>
                    <a:pt x="170" y="400"/>
                  </a:lnTo>
                  <a:lnTo>
                    <a:pt x="161" y="391"/>
                  </a:lnTo>
                  <a:lnTo>
                    <a:pt x="157" y="377"/>
                  </a:lnTo>
                  <a:lnTo>
                    <a:pt x="152" y="368"/>
                  </a:lnTo>
                  <a:lnTo>
                    <a:pt x="152" y="359"/>
                  </a:lnTo>
                  <a:lnTo>
                    <a:pt x="152" y="345"/>
                  </a:lnTo>
                  <a:lnTo>
                    <a:pt x="152" y="331"/>
                  </a:lnTo>
                  <a:lnTo>
                    <a:pt x="147" y="317"/>
                  </a:lnTo>
                  <a:lnTo>
                    <a:pt x="143" y="304"/>
                  </a:lnTo>
                  <a:lnTo>
                    <a:pt x="143" y="285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39"/>
                  </a:lnTo>
                  <a:lnTo>
                    <a:pt x="143" y="225"/>
                  </a:lnTo>
                  <a:lnTo>
                    <a:pt x="143" y="202"/>
                  </a:lnTo>
                  <a:lnTo>
                    <a:pt x="143" y="189"/>
                  </a:lnTo>
                  <a:lnTo>
                    <a:pt x="143" y="175"/>
                  </a:lnTo>
                  <a:lnTo>
                    <a:pt x="147" y="161"/>
                  </a:lnTo>
                  <a:lnTo>
                    <a:pt x="147" y="147"/>
                  </a:lnTo>
                  <a:lnTo>
                    <a:pt x="152" y="120"/>
                  </a:lnTo>
                  <a:lnTo>
                    <a:pt x="152" y="110"/>
                  </a:lnTo>
                  <a:lnTo>
                    <a:pt x="157" y="101"/>
                  </a:lnTo>
                  <a:lnTo>
                    <a:pt x="161" y="92"/>
                  </a:lnTo>
                  <a:lnTo>
                    <a:pt x="166" y="83"/>
                  </a:lnTo>
                  <a:lnTo>
                    <a:pt x="180" y="69"/>
                  </a:lnTo>
                  <a:lnTo>
                    <a:pt x="184" y="60"/>
                  </a:lnTo>
                  <a:lnTo>
                    <a:pt x="198" y="51"/>
                  </a:lnTo>
                  <a:lnTo>
                    <a:pt x="207" y="41"/>
                  </a:lnTo>
                  <a:lnTo>
                    <a:pt x="230" y="28"/>
                  </a:lnTo>
                  <a:lnTo>
                    <a:pt x="239" y="23"/>
                  </a:lnTo>
                  <a:lnTo>
                    <a:pt x="253" y="14"/>
                  </a:lnTo>
                  <a:lnTo>
                    <a:pt x="272" y="5"/>
                  </a:lnTo>
                  <a:lnTo>
                    <a:pt x="285" y="5"/>
                  </a:lnTo>
                  <a:lnTo>
                    <a:pt x="295" y="5"/>
                  </a:lnTo>
                  <a:lnTo>
                    <a:pt x="304" y="5"/>
                  </a:lnTo>
                  <a:lnTo>
                    <a:pt x="313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09" y="0"/>
                  </a:lnTo>
                  <a:lnTo>
                    <a:pt x="423" y="0"/>
                  </a:lnTo>
                  <a:lnTo>
                    <a:pt x="437" y="0"/>
                  </a:lnTo>
                  <a:lnTo>
                    <a:pt x="451" y="0"/>
                  </a:lnTo>
                  <a:lnTo>
                    <a:pt x="469" y="5"/>
                  </a:lnTo>
                  <a:lnTo>
                    <a:pt x="478" y="5"/>
                  </a:lnTo>
                  <a:lnTo>
                    <a:pt x="488" y="5"/>
                  </a:lnTo>
                  <a:lnTo>
                    <a:pt x="501" y="9"/>
                  </a:lnTo>
                  <a:lnTo>
                    <a:pt x="511" y="18"/>
                  </a:lnTo>
                  <a:lnTo>
                    <a:pt x="520" y="23"/>
                  </a:lnTo>
                  <a:lnTo>
                    <a:pt x="524" y="32"/>
                  </a:lnTo>
                  <a:lnTo>
                    <a:pt x="534" y="41"/>
                  </a:lnTo>
                  <a:lnTo>
                    <a:pt x="538" y="51"/>
                  </a:lnTo>
                  <a:lnTo>
                    <a:pt x="547" y="64"/>
                  </a:lnTo>
                  <a:lnTo>
                    <a:pt x="552" y="74"/>
                  </a:lnTo>
                  <a:lnTo>
                    <a:pt x="561" y="87"/>
                  </a:lnTo>
                  <a:lnTo>
                    <a:pt x="561" y="101"/>
                  </a:lnTo>
                  <a:lnTo>
                    <a:pt x="566" y="110"/>
                  </a:lnTo>
                  <a:lnTo>
                    <a:pt x="570" y="120"/>
                  </a:lnTo>
                  <a:lnTo>
                    <a:pt x="580" y="143"/>
                  </a:lnTo>
                  <a:lnTo>
                    <a:pt x="584" y="161"/>
                  </a:lnTo>
                  <a:lnTo>
                    <a:pt x="589" y="170"/>
                  </a:lnTo>
                  <a:lnTo>
                    <a:pt x="589" y="184"/>
                  </a:lnTo>
                  <a:lnTo>
                    <a:pt x="593" y="193"/>
                  </a:lnTo>
                  <a:lnTo>
                    <a:pt x="589" y="202"/>
                  </a:lnTo>
                  <a:lnTo>
                    <a:pt x="589" y="221"/>
                  </a:lnTo>
                  <a:lnTo>
                    <a:pt x="589" y="230"/>
                  </a:lnTo>
                  <a:lnTo>
                    <a:pt x="584" y="248"/>
                  </a:lnTo>
                  <a:lnTo>
                    <a:pt x="580" y="267"/>
                  </a:lnTo>
                  <a:lnTo>
                    <a:pt x="580" y="276"/>
                  </a:lnTo>
                  <a:lnTo>
                    <a:pt x="580" y="290"/>
                  </a:lnTo>
                  <a:lnTo>
                    <a:pt x="580" y="299"/>
                  </a:lnTo>
                  <a:lnTo>
                    <a:pt x="570" y="308"/>
                  </a:lnTo>
                  <a:lnTo>
                    <a:pt x="566" y="322"/>
                  </a:lnTo>
                  <a:lnTo>
                    <a:pt x="561" y="331"/>
                  </a:lnTo>
                  <a:lnTo>
                    <a:pt x="547" y="350"/>
                  </a:lnTo>
                  <a:lnTo>
                    <a:pt x="534" y="363"/>
                  </a:lnTo>
                  <a:lnTo>
                    <a:pt x="529" y="373"/>
                  </a:lnTo>
                  <a:lnTo>
                    <a:pt x="515" y="382"/>
                  </a:lnTo>
                  <a:lnTo>
                    <a:pt x="511" y="391"/>
                  </a:lnTo>
                  <a:lnTo>
                    <a:pt x="492" y="400"/>
                  </a:lnTo>
                  <a:lnTo>
                    <a:pt x="492" y="409"/>
                  </a:lnTo>
                  <a:lnTo>
                    <a:pt x="483" y="414"/>
                  </a:lnTo>
                  <a:lnTo>
                    <a:pt x="474" y="418"/>
                  </a:lnTo>
                  <a:lnTo>
                    <a:pt x="465" y="428"/>
                  </a:lnTo>
                  <a:lnTo>
                    <a:pt x="460" y="437"/>
                  </a:lnTo>
                  <a:lnTo>
                    <a:pt x="460" y="446"/>
                  </a:lnTo>
                  <a:lnTo>
                    <a:pt x="451" y="460"/>
                  </a:lnTo>
                  <a:lnTo>
                    <a:pt x="446" y="469"/>
                  </a:lnTo>
                  <a:lnTo>
                    <a:pt x="446" y="478"/>
                  </a:lnTo>
                  <a:lnTo>
                    <a:pt x="446" y="487"/>
                  </a:lnTo>
                  <a:lnTo>
                    <a:pt x="442" y="497"/>
                  </a:lnTo>
                  <a:lnTo>
                    <a:pt x="442" y="506"/>
                  </a:lnTo>
                  <a:lnTo>
                    <a:pt x="442" y="520"/>
                  </a:lnTo>
                  <a:lnTo>
                    <a:pt x="442" y="529"/>
                  </a:lnTo>
                  <a:lnTo>
                    <a:pt x="442" y="538"/>
                  </a:lnTo>
                  <a:lnTo>
                    <a:pt x="442" y="547"/>
                  </a:lnTo>
                  <a:lnTo>
                    <a:pt x="442" y="561"/>
                  </a:lnTo>
                  <a:lnTo>
                    <a:pt x="442" y="570"/>
                  </a:lnTo>
                  <a:lnTo>
                    <a:pt x="446" y="584"/>
                  </a:lnTo>
                  <a:lnTo>
                    <a:pt x="451" y="593"/>
                  </a:lnTo>
                  <a:lnTo>
                    <a:pt x="451" y="602"/>
                  </a:lnTo>
                  <a:lnTo>
                    <a:pt x="455" y="612"/>
                  </a:lnTo>
                  <a:lnTo>
                    <a:pt x="460" y="621"/>
                  </a:lnTo>
                  <a:lnTo>
                    <a:pt x="469" y="625"/>
                  </a:lnTo>
                  <a:lnTo>
                    <a:pt x="478" y="635"/>
                  </a:lnTo>
                  <a:lnTo>
                    <a:pt x="488" y="639"/>
                  </a:lnTo>
                  <a:lnTo>
                    <a:pt x="506" y="648"/>
                  </a:lnTo>
                  <a:lnTo>
                    <a:pt x="520" y="658"/>
                  </a:lnTo>
                  <a:lnTo>
                    <a:pt x="534" y="658"/>
                  </a:lnTo>
                  <a:lnTo>
                    <a:pt x="547" y="662"/>
                  </a:lnTo>
                  <a:lnTo>
                    <a:pt x="566" y="662"/>
                  </a:lnTo>
                  <a:lnTo>
                    <a:pt x="575" y="662"/>
                  </a:lnTo>
                  <a:lnTo>
                    <a:pt x="589" y="662"/>
                  </a:lnTo>
                  <a:lnTo>
                    <a:pt x="603" y="667"/>
                  </a:lnTo>
                  <a:lnTo>
                    <a:pt x="621" y="667"/>
                  </a:lnTo>
                  <a:lnTo>
                    <a:pt x="630" y="667"/>
                  </a:lnTo>
                  <a:lnTo>
                    <a:pt x="644" y="671"/>
                  </a:lnTo>
                  <a:lnTo>
                    <a:pt x="658" y="671"/>
                  </a:lnTo>
                  <a:lnTo>
                    <a:pt x="672" y="676"/>
                  </a:lnTo>
                  <a:lnTo>
                    <a:pt x="685" y="681"/>
                  </a:lnTo>
                  <a:lnTo>
                    <a:pt x="699" y="681"/>
                  </a:lnTo>
                  <a:lnTo>
                    <a:pt x="708" y="681"/>
                  </a:lnTo>
                  <a:lnTo>
                    <a:pt x="722" y="690"/>
                  </a:lnTo>
                  <a:lnTo>
                    <a:pt x="731" y="690"/>
                  </a:lnTo>
                  <a:lnTo>
                    <a:pt x="745" y="704"/>
                  </a:lnTo>
                  <a:lnTo>
                    <a:pt x="750" y="713"/>
                  </a:lnTo>
                  <a:lnTo>
                    <a:pt x="759" y="717"/>
                  </a:lnTo>
                  <a:lnTo>
                    <a:pt x="768" y="727"/>
                  </a:lnTo>
                  <a:lnTo>
                    <a:pt x="773" y="740"/>
                  </a:lnTo>
                  <a:lnTo>
                    <a:pt x="782" y="754"/>
                  </a:lnTo>
                  <a:lnTo>
                    <a:pt x="787" y="773"/>
                  </a:lnTo>
                  <a:lnTo>
                    <a:pt x="791" y="786"/>
                  </a:lnTo>
                  <a:lnTo>
                    <a:pt x="800" y="809"/>
                  </a:lnTo>
                  <a:lnTo>
                    <a:pt x="800" y="828"/>
                  </a:lnTo>
                  <a:lnTo>
                    <a:pt x="809" y="837"/>
                  </a:lnTo>
                  <a:lnTo>
                    <a:pt x="809" y="846"/>
                  </a:lnTo>
                  <a:lnTo>
                    <a:pt x="814" y="860"/>
                  </a:lnTo>
                  <a:lnTo>
                    <a:pt x="819" y="869"/>
                  </a:lnTo>
                  <a:lnTo>
                    <a:pt x="823" y="883"/>
                  </a:lnTo>
                  <a:lnTo>
                    <a:pt x="823" y="892"/>
                  </a:lnTo>
                  <a:lnTo>
                    <a:pt x="828" y="901"/>
                  </a:lnTo>
                  <a:lnTo>
                    <a:pt x="832" y="915"/>
                  </a:lnTo>
                  <a:lnTo>
                    <a:pt x="832" y="929"/>
                  </a:lnTo>
                  <a:lnTo>
                    <a:pt x="837" y="938"/>
                  </a:lnTo>
                  <a:lnTo>
                    <a:pt x="842" y="947"/>
                  </a:lnTo>
                  <a:lnTo>
                    <a:pt x="846" y="956"/>
                  </a:lnTo>
                  <a:lnTo>
                    <a:pt x="846" y="966"/>
                  </a:lnTo>
                  <a:lnTo>
                    <a:pt x="846" y="975"/>
                  </a:lnTo>
                  <a:lnTo>
                    <a:pt x="846" y="984"/>
                  </a:lnTo>
                </a:path>
              </a:pathLst>
            </a:custGeom>
            <a:solidFill>
              <a:srgbClr val="081D58"/>
            </a:solidFill>
            <a:ln w="12700" cap="rnd" cmpd="sng">
              <a:solidFill>
                <a:srgbClr val="081D5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4704" y="1825"/>
              <a:ext cx="778" cy="1081"/>
            </a:xfrm>
            <a:custGeom>
              <a:avLst/>
              <a:gdLst/>
              <a:ahLst/>
              <a:cxnLst>
                <a:cxn ang="0">
                  <a:pos x="10" y="1039"/>
                </a:cxn>
                <a:cxn ang="0">
                  <a:pos x="10" y="975"/>
                </a:cxn>
                <a:cxn ang="0">
                  <a:pos x="0" y="920"/>
                </a:cxn>
                <a:cxn ang="0">
                  <a:pos x="5" y="874"/>
                </a:cxn>
                <a:cxn ang="0">
                  <a:pos x="19" y="828"/>
                </a:cxn>
                <a:cxn ang="0">
                  <a:pos x="56" y="777"/>
                </a:cxn>
                <a:cxn ang="0">
                  <a:pos x="102" y="768"/>
                </a:cxn>
                <a:cxn ang="0">
                  <a:pos x="152" y="759"/>
                </a:cxn>
                <a:cxn ang="0">
                  <a:pos x="194" y="740"/>
                </a:cxn>
                <a:cxn ang="0">
                  <a:pos x="221" y="681"/>
                </a:cxn>
                <a:cxn ang="0">
                  <a:pos x="230" y="635"/>
                </a:cxn>
                <a:cxn ang="0">
                  <a:pos x="230" y="584"/>
                </a:cxn>
                <a:cxn ang="0">
                  <a:pos x="226" y="538"/>
                </a:cxn>
                <a:cxn ang="0">
                  <a:pos x="175" y="510"/>
                </a:cxn>
                <a:cxn ang="0">
                  <a:pos x="134" y="483"/>
                </a:cxn>
                <a:cxn ang="0">
                  <a:pos x="129" y="437"/>
                </a:cxn>
                <a:cxn ang="0">
                  <a:pos x="125" y="391"/>
                </a:cxn>
                <a:cxn ang="0">
                  <a:pos x="138" y="345"/>
                </a:cxn>
                <a:cxn ang="0">
                  <a:pos x="143" y="290"/>
                </a:cxn>
                <a:cxn ang="0">
                  <a:pos x="143" y="239"/>
                </a:cxn>
                <a:cxn ang="0">
                  <a:pos x="148" y="193"/>
                </a:cxn>
                <a:cxn ang="0">
                  <a:pos x="148" y="143"/>
                </a:cxn>
                <a:cxn ang="0">
                  <a:pos x="157" y="97"/>
                </a:cxn>
                <a:cxn ang="0">
                  <a:pos x="166" y="51"/>
                </a:cxn>
                <a:cxn ang="0">
                  <a:pos x="207" y="9"/>
                </a:cxn>
                <a:cxn ang="0">
                  <a:pos x="263" y="0"/>
                </a:cxn>
                <a:cxn ang="0">
                  <a:pos x="322" y="0"/>
                </a:cxn>
                <a:cxn ang="0">
                  <a:pos x="387" y="0"/>
                </a:cxn>
                <a:cxn ang="0">
                  <a:pos x="433" y="0"/>
                </a:cxn>
                <a:cxn ang="0">
                  <a:pos x="479" y="9"/>
                </a:cxn>
                <a:cxn ang="0">
                  <a:pos x="525" y="14"/>
                </a:cxn>
                <a:cxn ang="0">
                  <a:pos x="548" y="65"/>
                </a:cxn>
                <a:cxn ang="0">
                  <a:pos x="571" y="124"/>
                </a:cxn>
                <a:cxn ang="0">
                  <a:pos x="571" y="184"/>
                </a:cxn>
                <a:cxn ang="0">
                  <a:pos x="571" y="244"/>
                </a:cxn>
                <a:cxn ang="0">
                  <a:pos x="571" y="317"/>
                </a:cxn>
                <a:cxn ang="0">
                  <a:pos x="580" y="373"/>
                </a:cxn>
                <a:cxn ang="0">
                  <a:pos x="584" y="428"/>
                </a:cxn>
                <a:cxn ang="0">
                  <a:pos x="580" y="483"/>
                </a:cxn>
                <a:cxn ang="0">
                  <a:pos x="543" y="520"/>
                </a:cxn>
                <a:cxn ang="0">
                  <a:pos x="497" y="538"/>
                </a:cxn>
                <a:cxn ang="0">
                  <a:pos x="474" y="570"/>
                </a:cxn>
                <a:cxn ang="0">
                  <a:pos x="469" y="625"/>
                </a:cxn>
                <a:cxn ang="0">
                  <a:pos x="479" y="676"/>
                </a:cxn>
                <a:cxn ang="0">
                  <a:pos x="488" y="727"/>
                </a:cxn>
                <a:cxn ang="0">
                  <a:pos x="515" y="754"/>
                </a:cxn>
                <a:cxn ang="0">
                  <a:pos x="571" y="754"/>
                </a:cxn>
                <a:cxn ang="0">
                  <a:pos x="635" y="768"/>
                </a:cxn>
                <a:cxn ang="0">
                  <a:pos x="672" y="819"/>
                </a:cxn>
                <a:cxn ang="0">
                  <a:pos x="704" y="869"/>
                </a:cxn>
                <a:cxn ang="0">
                  <a:pos x="731" y="929"/>
                </a:cxn>
                <a:cxn ang="0">
                  <a:pos x="754" y="984"/>
                </a:cxn>
                <a:cxn ang="0">
                  <a:pos x="768" y="1035"/>
                </a:cxn>
                <a:cxn ang="0">
                  <a:pos x="777" y="1081"/>
                </a:cxn>
              </a:cxnLst>
              <a:rect l="0" t="0" r="r" b="b"/>
              <a:pathLst>
                <a:path w="778" h="1082">
                  <a:moveTo>
                    <a:pt x="14" y="1076"/>
                  </a:moveTo>
                  <a:lnTo>
                    <a:pt x="10" y="1067"/>
                  </a:lnTo>
                  <a:lnTo>
                    <a:pt x="10" y="1058"/>
                  </a:lnTo>
                  <a:lnTo>
                    <a:pt x="10" y="1048"/>
                  </a:lnTo>
                  <a:lnTo>
                    <a:pt x="10" y="1039"/>
                  </a:lnTo>
                  <a:lnTo>
                    <a:pt x="10" y="1025"/>
                  </a:lnTo>
                  <a:lnTo>
                    <a:pt x="10" y="1012"/>
                  </a:lnTo>
                  <a:lnTo>
                    <a:pt x="10" y="1002"/>
                  </a:lnTo>
                  <a:lnTo>
                    <a:pt x="10" y="993"/>
                  </a:lnTo>
                  <a:lnTo>
                    <a:pt x="10" y="975"/>
                  </a:lnTo>
                  <a:lnTo>
                    <a:pt x="10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0"/>
                  </a:lnTo>
                  <a:lnTo>
                    <a:pt x="0" y="910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5" y="883"/>
                  </a:lnTo>
                  <a:lnTo>
                    <a:pt x="5" y="874"/>
                  </a:lnTo>
                  <a:lnTo>
                    <a:pt x="10" y="865"/>
                  </a:lnTo>
                  <a:lnTo>
                    <a:pt x="14" y="855"/>
                  </a:lnTo>
                  <a:lnTo>
                    <a:pt x="14" y="846"/>
                  </a:lnTo>
                  <a:lnTo>
                    <a:pt x="19" y="837"/>
                  </a:lnTo>
                  <a:lnTo>
                    <a:pt x="19" y="828"/>
                  </a:lnTo>
                  <a:lnTo>
                    <a:pt x="23" y="819"/>
                  </a:lnTo>
                  <a:lnTo>
                    <a:pt x="28" y="809"/>
                  </a:lnTo>
                  <a:lnTo>
                    <a:pt x="37" y="796"/>
                  </a:lnTo>
                  <a:lnTo>
                    <a:pt x="46" y="786"/>
                  </a:lnTo>
                  <a:lnTo>
                    <a:pt x="56" y="777"/>
                  </a:lnTo>
                  <a:lnTo>
                    <a:pt x="65" y="773"/>
                  </a:lnTo>
                  <a:lnTo>
                    <a:pt x="74" y="773"/>
                  </a:lnTo>
                  <a:lnTo>
                    <a:pt x="83" y="768"/>
                  </a:lnTo>
                  <a:lnTo>
                    <a:pt x="92" y="768"/>
                  </a:lnTo>
                  <a:lnTo>
                    <a:pt x="102" y="768"/>
                  </a:lnTo>
                  <a:lnTo>
                    <a:pt x="111" y="768"/>
                  </a:lnTo>
                  <a:lnTo>
                    <a:pt x="120" y="763"/>
                  </a:lnTo>
                  <a:lnTo>
                    <a:pt x="129" y="763"/>
                  </a:lnTo>
                  <a:lnTo>
                    <a:pt x="143" y="759"/>
                  </a:lnTo>
                  <a:lnTo>
                    <a:pt x="152" y="759"/>
                  </a:lnTo>
                  <a:lnTo>
                    <a:pt x="161" y="759"/>
                  </a:lnTo>
                  <a:lnTo>
                    <a:pt x="171" y="759"/>
                  </a:lnTo>
                  <a:lnTo>
                    <a:pt x="180" y="759"/>
                  </a:lnTo>
                  <a:lnTo>
                    <a:pt x="189" y="754"/>
                  </a:lnTo>
                  <a:lnTo>
                    <a:pt x="194" y="740"/>
                  </a:lnTo>
                  <a:lnTo>
                    <a:pt x="198" y="731"/>
                  </a:lnTo>
                  <a:lnTo>
                    <a:pt x="207" y="717"/>
                  </a:lnTo>
                  <a:lnTo>
                    <a:pt x="212" y="704"/>
                  </a:lnTo>
                  <a:lnTo>
                    <a:pt x="221" y="690"/>
                  </a:lnTo>
                  <a:lnTo>
                    <a:pt x="221" y="681"/>
                  </a:lnTo>
                  <a:lnTo>
                    <a:pt x="226" y="671"/>
                  </a:lnTo>
                  <a:lnTo>
                    <a:pt x="226" y="662"/>
                  </a:lnTo>
                  <a:lnTo>
                    <a:pt x="226" y="653"/>
                  </a:lnTo>
                  <a:lnTo>
                    <a:pt x="230" y="644"/>
                  </a:lnTo>
                  <a:lnTo>
                    <a:pt x="230" y="635"/>
                  </a:lnTo>
                  <a:lnTo>
                    <a:pt x="230" y="625"/>
                  </a:lnTo>
                  <a:lnTo>
                    <a:pt x="230" y="616"/>
                  </a:lnTo>
                  <a:lnTo>
                    <a:pt x="230" y="602"/>
                  </a:lnTo>
                  <a:lnTo>
                    <a:pt x="230" y="593"/>
                  </a:lnTo>
                  <a:lnTo>
                    <a:pt x="230" y="584"/>
                  </a:lnTo>
                  <a:lnTo>
                    <a:pt x="230" y="575"/>
                  </a:lnTo>
                  <a:lnTo>
                    <a:pt x="230" y="566"/>
                  </a:lnTo>
                  <a:lnTo>
                    <a:pt x="230" y="556"/>
                  </a:lnTo>
                  <a:lnTo>
                    <a:pt x="230" y="547"/>
                  </a:lnTo>
                  <a:lnTo>
                    <a:pt x="226" y="538"/>
                  </a:lnTo>
                  <a:lnTo>
                    <a:pt x="217" y="533"/>
                  </a:lnTo>
                  <a:lnTo>
                    <a:pt x="207" y="529"/>
                  </a:lnTo>
                  <a:lnTo>
                    <a:pt x="198" y="524"/>
                  </a:lnTo>
                  <a:lnTo>
                    <a:pt x="189" y="520"/>
                  </a:lnTo>
                  <a:lnTo>
                    <a:pt x="175" y="510"/>
                  </a:lnTo>
                  <a:lnTo>
                    <a:pt x="161" y="506"/>
                  </a:lnTo>
                  <a:lnTo>
                    <a:pt x="152" y="501"/>
                  </a:lnTo>
                  <a:lnTo>
                    <a:pt x="143" y="497"/>
                  </a:lnTo>
                  <a:lnTo>
                    <a:pt x="134" y="492"/>
                  </a:lnTo>
                  <a:lnTo>
                    <a:pt x="134" y="483"/>
                  </a:lnTo>
                  <a:lnTo>
                    <a:pt x="138" y="474"/>
                  </a:lnTo>
                  <a:lnTo>
                    <a:pt x="138" y="465"/>
                  </a:lnTo>
                  <a:lnTo>
                    <a:pt x="134" y="455"/>
                  </a:lnTo>
                  <a:lnTo>
                    <a:pt x="134" y="446"/>
                  </a:lnTo>
                  <a:lnTo>
                    <a:pt x="129" y="437"/>
                  </a:lnTo>
                  <a:lnTo>
                    <a:pt x="125" y="428"/>
                  </a:lnTo>
                  <a:lnTo>
                    <a:pt x="125" y="419"/>
                  </a:lnTo>
                  <a:lnTo>
                    <a:pt x="125" y="409"/>
                  </a:lnTo>
                  <a:lnTo>
                    <a:pt x="125" y="400"/>
                  </a:lnTo>
                  <a:lnTo>
                    <a:pt x="125" y="391"/>
                  </a:lnTo>
                  <a:lnTo>
                    <a:pt x="129" y="382"/>
                  </a:lnTo>
                  <a:lnTo>
                    <a:pt x="129" y="373"/>
                  </a:lnTo>
                  <a:lnTo>
                    <a:pt x="134" y="363"/>
                  </a:lnTo>
                  <a:lnTo>
                    <a:pt x="134" y="354"/>
                  </a:lnTo>
                  <a:lnTo>
                    <a:pt x="138" y="345"/>
                  </a:lnTo>
                  <a:lnTo>
                    <a:pt x="138" y="331"/>
                  </a:lnTo>
                  <a:lnTo>
                    <a:pt x="138" y="317"/>
                  </a:lnTo>
                  <a:lnTo>
                    <a:pt x="138" y="308"/>
                  </a:lnTo>
                  <a:lnTo>
                    <a:pt x="138" y="299"/>
                  </a:lnTo>
                  <a:lnTo>
                    <a:pt x="143" y="290"/>
                  </a:lnTo>
                  <a:lnTo>
                    <a:pt x="143" y="281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48"/>
                  </a:lnTo>
                  <a:lnTo>
                    <a:pt x="143" y="239"/>
                  </a:lnTo>
                  <a:lnTo>
                    <a:pt x="143" y="230"/>
                  </a:lnTo>
                  <a:lnTo>
                    <a:pt x="148" y="221"/>
                  </a:lnTo>
                  <a:lnTo>
                    <a:pt x="148" y="212"/>
                  </a:lnTo>
                  <a:lnTo>
                    <a:pt x="148" y="202"/>
                  </a:lnTo>
                  <a:lnTo>
                    <a:pt x="148" y="193"/>
                  </a:lnTo>
                  <a:lnTo>
                    <a:pt x="148" y="184"/>
                  </a:lnTo>
                  <a:lnTo>
                    <a:pt x="148" y="175"/>
                  </a:lnTo>
                  <a:lnTo>
                    <a:pt x="148" y="166"/>
                  </a:lnTo>
                  <a:lnTo>
                    <a:pt x="148" y="152"/>
                  </a:lnTo>
                  <a:lnTo>
                    <a:pt x="148" y="143"/>
                  </a:lnTo>
                  <a:lnTo>
                    <a:pt x="148" y="133"/>
                  </a:lnTo>
                  <a:lnTo>
                    <a:pt x="152" y="124"/>
                  </a:lnTo>
                  <a:lnTo>
                    <a:pt x="152" y="115"/>
                  </a:lnTo>
                  <a:lnTo>
                    <a:pt x="157" y="106"/>
                  </a:lnTo>
                  <a:lnTo>
                    <a:pt x="157" y="97"/>
                  </a:lnTo>
                  <a:lnTo>
                    <a:pt x="161" y="88"/>
                  </a:lnTo>
                  <a:lnTo>
                    <a:pt x="161" y="78"/>
                  </a:lnTo>
                  <a:lnTo>
                    <a:pt x="166" y="69"/>
                  </a:lnTo>
                  <a:lnTo>
                    <a:pt x="166" y="60"/>
                  </a:lnTo>
                  <a:lnTo>
                    <a:pt x="166" y="51"/>
                  </a:lnTo>
                  <a:lnTo>
                    <a:pt x="166" y="42"/>
                  </a:lnTo>
                  <a:lnTo>
                    <a:pt x="171" y="28"/>
                  </a:lnTo>
                  <a:lnTo>
                    <a:pt x="180" y="19"/>
                  </a:lnTo>
                  <a:lnTo>
                    <a:pt x="194" y="14"/>
                  </a:lnTo>
                  <a:lnTo>
                    <a:pt x="207" y="9"/>
                  </a:lnTo>
                  <a:lnTo>
                    <a:pt x="217" y="9"/>
                  </a:lnTo>
                  <a:lnTo>
                    <a:pt x="226" y="9"/>
                  </a:lnTo>
                  <a:lnTo>
                    <a:pt x="240" y="5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51" y="0"/>
                  </a:lnTo>
                  <a:lnTo>
                    <a:pt x="460" y="5"/>
                  </a:lnTo>
                  <a:lnTo>
                    <a:pt x="469" y="5"/>
                  </a:lnTo>
                  <a:lnTo>
                    <a:pt x="479" y="9"/>
                  </a:lnTo>
                  <a:lnTo>
                    <a:pt x="488" y="9"/>
                  </a:lnTo>
                  <a:lnTo>
                    <a:pt x="497" y="14"/>
                  </a:lnTo>
                  <a:lnTo>
                    <a:pt x="506" y="14"/>
                  </a:lnTo>
                  <a:lnTo>
                    <a:pt x="515" y="14"/>
                  </a:lnTo>
                  <a:lnTo>
                    <a:pt x="525" y="14"/>
                  </a:lnTo>
                  <a:lnTo>
                    <a:pt x="529" y="23"/>
                  </a:lnTo>
                  <a:lnTo>
                    <a:pt x="534" y="32"/>
                  </a:lnTo>
                  <a:lnTo>
                    <a:pt x="538" y="42"/>
                  </a:lnTo>
                  <a:lnTo>
                    <a:pt x="543" y="55"/>
                  </a:lnTo>
                  <a:lnTo>
                    <a:pt x="548" y="65"/>
                  </a:lnTo>
                  <a:lnTo>
                    <a:pt x="557" y="83"/>
                  </a:lnTo>
                  <a:lnTo>
                    <a:pt x="561" y="97"/>
                  </a:lnTo>
                  <a:lnTo>
                    <a:pt x="566" y="106"/>
                  </a:lnTo>
                  <a:lnTo>
                    <a:pt x="571" y="115"/>
                  </a:lnTo>
                  <a:lnTo>
                    <a:pt x="571" y="124"/>
                  </a:lnTo>
                  <a:lnTo>
                    <a:pt x="571" y="133"/>
                  </a:lnTo>
                  <a:lnTo>
                    <a:pt x="571" y="143"/>
                  </a:lnTo>
                  <a:lnTo>
                    <a:pt x="571" y="152"/>
                  </a:lnTo>
                  <a:lnTo>
                    <a:pt x="571" y="170"/>
                  </a:lnTo>
                  <a:lnTo>
                    <a:pt x="571" y="184"/>
                  </a:lnTo>
                  <a:lnTo>
                    <a:pt x="571" y="202"/>
                  </a:lnTo>
                  <a:lnTo>
                    <a:pt x="571" y="216"/>
                  </a:lnTo>
                  <a:lnTo>
                    <a:pt x="571" y="225"/>
                  </a:lnTo>
                  <a:lnTo>
                    <a:pt x="571" y="235"/>
                  </a:lnTo>
                  <a:lnTo>
                    <a:pt x="571" y="244"/>
                  </a:lnTo>
                  <a:lnTo>
                    <a:pt x="571" y="258"/>
                  </a:lnTo>
                  <a:lnTo>
                    <a:pt x="571" y="271"/>
                  </a:lnTo>
                  <a:lnTo>
                    <a:pt x="571" y="294"/>
                  </a:lnTo>
                  <a:lnTo>
                    <a:pt x="571" y="304"/>
                  </a:lnTo>
                  <a:lnTo>
                    <a:pt x="571" y="317"/>
                  </a:lnTo>
                  <a:lnTo>
                    <a:pt x="571" y="327"/>
                  </a:lnTo>
                  <a:lnTo>
                    <a:pt x="571" y="340"/>
                  </a:lnTo>
                  <a:lnTo>
                    <a:pt x="575" y="354"/>
                  </a:lnTo>
                  <a:lnTo>
                    <a:pt x="575" y="363"/>
                  </a:lnTo>
                  <a:lnTo>
                    <a:pt x="580" y="373"/>
                  </a:lnTo>
                  <a:lnTo>
                    <a:pt x="580" y="382"/>
                  </a:lnTo>
                  <a:lnTo>
                    <a:pt x="580" y="396"/>
                  </a:lnTo>
                  <a:lnTo>
                    <a:pt x="584" y="405"/>
                  </a:lnTo>
                  <a:lnTo>
                    <a:pt x="584" y="414"/>
                  </a:lnTo>
                  <a:lnTo>
                    <a:pt x="584" y="428"/>
                  </a:lnTo>
                  <a:lnTo>
                    <a:pt x="589" y="442"/>
                  </a:lnTo>
                  <a:lnTo>
                    <a:pt x="589" y="455"/>
                  </a:lnTo>
                  <a:lnTo>
                    <a:pt x="589" y="465"/>
                  </a:lnTo>
                  <a:lnTo>
                    <a:pt x="584" y="474"/>
                  </a:lnTo>
                  <a:lnTo>
                    <a:pt x="580" y="483"/>
                  </a:lnTo>
                  <a:lnTo>
                    <a:pt x="571" y="497"/>
                  </a:lnTo>
                  <a:lnTo>
                    <a:pt x="566" y="506"/>
                  </a:lnTo>
                  <a:lnTo>
                    <a:pt x="557" y="506"/>
                  </a:lnTo>
                  <a:lnTo>
                    <a:pt x="552" y="515"/>
                  </a:lnTo>
                  <a:lnTo>
                    <a:pt x="543" y="520"/>
                  </a:lnTo>
                  <a:lnTo>
                    <a:pt x="534" y="524"/>
                  </a:lnTo>
                  <a:lnTo>
                    <a:pt x="525" y="533"/>
                  </a:lnTo>
                  <a:lnTo>
                    <a:pt x="515" y="533"/>
                  </a:lnTo>
                  <a:lnTo>
                    <a:pt x="506" y="538"/>
                  </a:lnTo>
                  <a:lnTo>
                    <a:pt x="497" y="538"/>
                  </a:lnTo>
                  <a:lnTo>
                    <a:pt x="488" y="538"/>
                  </a:lnTo>
                  <a:lnTo>
                    <a:pt x="479" y="543"/>
                  </a:lnTo>
                  <a:lnTo>
                    <a:pt x="474" y="552"/>
                  </a:lnTo>
                  <a:lnTo>
                    <a:pt x="474" y="561"/>
                  </a:lnTo>
                  <a:lnTo>
                    <a:pt x="474" y="570"/>
                  </a:lnTo>
                  <a:lnTo>
                    <a:pt x="474" y="579"/>
                  </a:lnTo>
                  <a:lnTo>
                    <a:pt x="469" y="589"/>
                  </a:lnTo>
                  <a:lnTo>
                    <a:pt x="469" y="598"/>
                  </a:lnTo>
                  <a:lnTo>
                    <a:pt x="469" y="616"/>
                  </a:lnTo>
                  <a:lnTo>
                    <a:pt x="469" y="625"/>
                  </a:lnTo>
                  <a:lnTo>
                    <a:pt x="469" y="635"/>
                  </a:lnTo>
                  <a:lnTo>
                    <a:pt x="474" y="648"/>
                  </a:lnTo>
                  <a:lnTo>
                    <a:pt x="474" y="658"/>
                  </a:lnTo>
                  <a:lnTo>
                    <a:pt x="474" y="667"/>
                  </a:lnTo>
                  <a:lnTo>
                    <a:pt x="479" y="676"/>
                  </a:lnTo>
                  <a:lnTo>
                    <a:pt x="483" y="685"/>
                  </a:lnTo>
                  <a:lnTo>
                    <a:pt x="483" y="694"/>
                  </a:lnTo>
                  <a:lnTo>
                    <a:pt x="483" y="704"/>
                  </a:lnTo>
                  <a:lnTo>
                    <a:pt x="483" y="717"/>
                  </a:lnTo>
                  <a:lnTo>
                    <a:pt x="488" y="727"/>
                  </a:lnTo>
                  <a:lnTo>
                    <a:pt x="488" y="736"/>
                  </a:lnTo>
                  <a:lnTo>
                    <a:pt x="488" y="745"/>
                  </a:lnTo>
                  <a:lnTo>
                    <a:pt x="497" y="750"/>
                  </a:lnTo>
                  <a:lnTo>
                    <a:pt x="506" y="750"/>
                  </a:lnTo>
                  <a:lnTo>
                    <a:pt x="515" y="754"/>
                  </a:lnTo>
                  <a:lnTo>
                    <a:pt x="525" y="754"/>
                  </a:lnTo>
                  <a:lnTo>
                    <a:pt x="534" y="754"/>
                  </a:lnTo>
                  <a:lnTo>
                    <a:pt x="548" y="754"/>
                  </a:lnTo>
                  <a:lnTo>
                    <a:pt x="561" y="754"/>
                  </a:lnTo>
                  <a:lnTo>
                    <a:pt x="571" y="754"/>
                  </a:lnTo>
                  <a:lnTo>
                    <a:pt x="580" y="759"/>
                  </a:lnTo>
                  <a:lnTo>
                    <a:pt x="594" y="759"/>
                  </a:lnTo>
                  <a:lnTo>
                    <a:pt x="612" y="763"/>
                  </a:lnTo>
                  <a:lnTo>
                    <a:pt x="626" y="768"/>
                  </a:lnTo>
                  <a:lnTo>
                    <a:pt x="635" y="768"/>
                  </a:lnTo>
                  <a:lnTo>
                    <a:pt x="644" y="768"/>
                  </a:lnTo>
                  <a:lnTo>
                    <a:pt x="649" y="782"/>
                  </a:lnTo>
                  <a:lnTo>
                    <a:pt x="658" y="796"/>
                  </a:lnTo>
                  <a:lnTo>
                    <a:pt x="667" y="809"/>
                  </a:lnTo>
                  <a:lnTo>
                    <a:pt x="672" y="819"/>
                  </a:lnTo>
                  <a:lnTo>
                    <a:pt x="681" y="828"/>
                  </a:lnTo>
                  <a:lnTo>
                    <a:pt x="685" y="837"/>
                  </a:lnTo>
                  <a:lnTo>
                    <a:pt x="690" y="846"/>
                  </a:lnTo>
                  <a:lnTo>
                    <a:pt x="695" y="855"/>
                  </a:lnTo>
                  <a:lnTo>
                    <a:pt x="704" y="869"/>
                  </a:lnTo>
                  <a:lnTo>
                    <a:pt x="708" y="878"/>
                  </a:lnTo>
                  <a:lnTo>
                    <a:pt x="718" y="892"/>
                  </a:lnTo>
                  <a:lnTo>
                    <a:pt x="722" y="901"/>
                  </a:lnTo>
                  <a:lnTo>
                    <a:pt x="727" y="915"/>
                  </a:lnTo>
                  <a:lnTo>
                    <a:pt x="731" y="929"/>
                  </a:lnTo>
                  <a:lnTo>
                    <a:pt x="736" y="943"/>
                  </a:lnTo>
                  <a:lnTo>
                    <a:pt x="745" y="952"/>
                  </a:lnTo>
                  <a:lnTo>
                    <a:pt x="750" y="966"/>
                  </a:lnTo>
                  <a:lnTo>
                    <a:pt x="750" y="975"/>
                  </a:lnTo>
                  <a:lnTo>
                    <a:pt x="754" y="984"/>
                  </a:lnTo>
                  <a:lnTo>
                    <a:pt x="754" y="993"/>
                  </a:lnTo>
                  <a:lnTo>
                    <a:pt x="759" y="1002"/>
                  </a:lnTo>
                  <a:lnTo>
                    <a:pt x="759" y="1012"/>
                  </a:lnTo>
                  <a:lnTo>
                    <a:pt x="764" y="1025"/>
                  </a:lnTo>
                  <a:lnTo>
                    <a:pt x="768" y="1035"/>
                  </a:lnTo>
                  <a:lnTo>
                    <a:pt x="768" y="1044"/>
                  </a:lnTo>
                  <a:lnTo>
                    <a:pt x="773" y="1053"/>
                  </a:lnTo>
                  <a:lnTo>
                    <a:pt x="773" y="1062"/>
                  </a:lnTo>
                  <a:lnTo>
                    <a:pt x="777" y="1071"/>
                  </a:lnTo>
                  <a:lnTo>
                    <a:pt x="777" y="1081"/>
                  </a:lnTo>
                </a:path>
              </a:pathLst>
            </a:custGeom>
            <a:solidFill>
              <a:srgbClr val="333333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rgbClr val="CECECE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85800" y="43434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000066"/>
                </a:solidFill>
                <a:latin typeface="Arial" charset="0"/>
              </a:rPr>
              <a:t>Effets en termes d' </a:t>
            </a:r>
            <a:r>
              <a:rPr lang="fr-FR" b="1">
                <a:solidFill>
                  <a:srgbClr val="000066"/>
                </a:solidFill>
                <a:latin typeface="Arial" charset="0"/>
              </a:rPr>
              <a:t>efficacité</a:t>
            </a:r>
            <a:r>
              <a:rPr lang="fr-FR">
                <a:solidFill>
                  <a:srgbClr val="000066"/>
                </a:solidFill>
                <a:latin typeface="Arial" charset="0"/>
              </a:rPr>
              <a:t> (postest - prétest)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000066"/>
                </a:solidFill>
                <a:latin typeface="Arial" charset="0"/>
              </a:rPr>
              <a:t> entre "pas de différence significative" et "légèrement supérieur"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000066"/>
                </a:solidFill>
                <a:latin typeface="Arial" charset="0"/>
              </a:rPr>
              <a:t> effets + importants dans l'enseignement primaire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000066"/>
                </a:solidFill>
                <a:latin typeface="Arial" charset="0"/>
              </a:rPr>
              <a:t> effets + importants pour les élèves faibles </a:t>
            </a:r>
          </a:p>
        </p:txBody>
      </p:sp>
      <p:sp>
        <p:nvSpPr>
          <p:cNvPr id="69638" name="Text Box 14"/>
          <p:cNvSpPr txBox="1">
            <a:spLocks noChangeArrowheads="1"/>
          </p:cNvSpPr>
          <p:nvPr/>
        </p:nvSpPr>
        <p:spPr bwMode="auto">
          <a:xfrm>
            <a:off x="3505200" y="838200"/>
            <a:ext cx="19431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300" b="1">
                <a:solidFill>
                  <a:srgbClr val="000066"/>
                </a:solidFill>
              </a:rPr>
              <a:t>&lt;</a:t>
            </a:r>
          </a:p>
        </p:txBody>
      </p:sp>
      <p:sp>
        <p:nvSpPr>
          <p:cNvPr id="69639" name="Text Box 15"/>
          <p:cNvSpPr txBox="1">
            <a:spLocks noChangeArrowheads="1"/>
          </p:cNvSpPr>
          <p:nvPr/>
        </p:nvSpPr>
        <p:spPr bwMode="auto">
          <a:xfrm>
            <a:off x="3657600" y="609600"/>
            <a:ext cx="1765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900" b="1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876023" y="404813"/>
            <a:ext cx="505817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Est-ce que ça marche ?</a:t>
            </a:r>
            <a:endParaRPr lang="fr-FR" sz="3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905000"/>
            <a:ext cx="6400800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Examen de 4 logiciels lors de la séance précédente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 err="1" smtClean="0">
                <a:solidFill>
                  <a:srgbClr val="000066"/>
                </a:solidFill>
                <a:latin typeface="Verdana" charset="0"/>
              </a:rPr>
              <a:t>Aplusix</a:t>
            </a: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, </a:t>
            </a:r>
            <a:r>
              <a:rPr lang="fr-FR" sz="2000" dirty="0" err="1" smtClean="0">
                <a:solidFill>
                  <a:srgbClr val="000066"/>
                </a:solidFill>
                <a:latin typeface="Verdana" charset="0"/>
              </a:rPr>
              <a:t>Tellmemore</a:t>
            </a: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, </a:t>
            </a:r>
            <a:r>
              <a:rPr lang="fr-FR" sz="2000" dirty="0" err="1" smtClean="0">
                <a:solidFill>
                  <a:srgbClr val="000066"/>
                </a:solidFill>
                <a:latin typeface="Verdana" charset="0"/>
              </a:rPr>
              <a:t>Zinccast</a:t>
            </a: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 et </a:t>
            </a:r>
            <a:r>
              <a:rPr lang="fr-FR" sz="2000" dirty="0" err="1" smtClean="0">
                <a:solidFill>
                  <a:srgbClr val="000066"/>
                </a:solidFill>
                <a:latin typeface="Verdana" charset="0"/>
              </a:rPr>
              <a:t>Tap’touche</a:t>
            </a:r>
            <a:endParaRPr lang="fr-FR" sz="2000" dirty="0" smtClean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fr-FR" sz="2000" dirty="0" smtClean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fr-FR" sz="2000" dirty="0" smtClean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 smtClean="0">
                <a:solidFill>
                  <a:srgbClr val="000066"/>
                </a:solidFill>
                <a:latin typeface="Verdana" charset="0"/>
              </a:rPr>
              <a:t>Présentation et discussion des spécificités de la famille didacticiel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Quelle conception de l’apprentissage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Quelles caractéristiques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Pour quels types de connaissances ?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fr-FR" sz="1600" dirty="0" smtClean="0">
                <a:solidFill>
                  <a:srgbClr val="000066"/>
                </a:solidFill>
                <a:latin typeface="Verdana" charset="0"/>
              </a:rPr>
              <a:t>Atouts et limites  </a:t>
            </a:r>
            <a:endParaRPr lang="fr-FR" sz="1600" dirty="0" smtClean="0">
              <a:solidFill>
                <a:schemeClr val="folHlink"/>
              </a:solidFill>
              <a:latin typeface="Verdana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14413" y="2057400"/>
            <a:ext cx="357187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014413" y="4114800"/>
            <a:ext cx="357187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3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Debriefing</a:t>
            </a:r>
            <a:r>
              <a:rPr lang="fr-FR" sz="3200" dirty="0" smtClean="0"/>
              <a:t> sur l’exploration de logiciels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914400" y="1981200"/>
          <a:ext cx="2232025" cy="1592263"/>
        </p:xfrm>
        <a:graphic>
          <a:graphicData uri="http://schemas.openxmlformats.org/presentationml/2006/ole">
            <p:oleObj spid="_x0000_s71682" name="Clip" r:id="rId4" imgW="4006800" imgH="2856960" progId="MS_ClipArt_Gallery.2">
              <p:embed/>
            </p:oleObj>
          </a:graphicData>
        </a:graphic>
      </p:graphicFrame>
      <p:grpSp>
        <p:nvGrpSpPr>
          <p:cNvPr id="71684" name="Group 3"/>
          <p:cNvGrpSpPr>
            <a:grpSpLocks/>
          </p:cNvGrpSpPr>
          <p:nvPr/>
        </p:nvGrpSpPr>
        <p:grpSpPr bwMode="auto">
          <a:xfrm>
            <a:off x="5791200" y="2133600"/>
            <a:ext cx="3063875" cy="1295400"/>
            <a:chOff x="2736" y="1680"/>
            <a:chExt cx="2746" cy="1230"/>
          </a:xfrm>
        </p:grpSpPr>
        <p:sp>
          <p:nvSpPr>
            <p:cNvPr id="71688" name="Rectangle 4"/>
            <p:cNvSpPr>
              <a:spLocks noChangeArrowheads="1"/>
            </p:cNvSpPr>
            <p:nvPr/>
          </p:nvSpPr>
          <p:spPr bwMode="auto">
            <a:xfrm>
              <a:off x="2736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89" name="AutoShape 5" descr="Rayures étroites horizontales"/>
            <p:cNvSpPr>
              <a:spLocks noChangeArrowheads="1"/>
            </p:cNvSpPr>
            <p:nvPr/>
          </p:nvSpPr>
          <p:spPr bwMode="auto">
            <a:xfrm>
              <a:off x="2784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90" name="Rectangle 6"/>
            <p:cNvSpPr>
              <a:spLocks noChangeArrowheads="1"/>
            </p:cNvSpPr>
            <p:nvPr/>
          </p:nvSpPr>
          <p:spPr bwMode="auto">
            <a:xfrm>
              <a:off x="3648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91" name="AutoShape 7" descr="Rayures étroites horizontales"/>
            <p:cNvSpPr>
              <a:spLocks noChangeArrowheads="1"/>
            </p:cNvSpPr>
            <p:nvPr/>
          </p:nvSpPr>
          <p:spPr bwMode="auto">
            <a:xfrm>
              <a:off x="3696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92" name="Rectangle 8"/>
            <p:cNvSpPr>
              <a:spLocks noChangeArrowheads="1"/>
            </p:cNvSpPr>
            <p:nvPr/>
          </p:nvSpPr>
          <p:spPr bwMode="auto">
            <a:xfrm>
              <a:off x="4560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93" name="AutoShape 9" descr="Rayures étroites horizontales"/>
            <p:cNvSpPr>
              <a:spLocks noChangeArrowheads="1"/>
            </p:cNvSpPr>
            <p:nvPr/>
          </p:nvSpPr>
          <p:spPr bwMode="auto">
            <a:xfrm>
              <a:off x="4608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2784" y="1920"/>
              <a:ext cx="791" cy="990"/>
            </a:xfrm>
            <a:custGeom>
              <a:avLst/>
              <a:gdLst/>
              <a:ahLst/>
              <a:cxnLst>
                <a:cxn ang="0">
                  <a:pos x="0" y="915"/>
                </a:cxn>
                <a:cxn ang="0">
                  <a:pos x="10" y="860"/>
                </a:cxn>
                <a:cxn ang="0">
                  <a:pos x="23" y="809"/>
                </a:cxn>
                <a:cxn ang="0">
                  <a:pos x="42" y="759"/>
                </a:cxn>
                <a:cxn ang="0">
                  <a:pos x="56" y="713"/>
                </a:cxn>
                <a:cxn ang="0">
                  <a:pos x="69" y="667"/>
                </a:cxn>
                <a:cxn ang="0">
                  <a:pos x="97" y="630"/>
                </a:cxn>
                <a:cxn ang="0">
                  <a:pos x="148" y="616"/>
                </a:cxn>
                <a:cxn ang="0">
                  <a:pos x="194" y="607"/>
                </a:cxn>
                <a:cxn ang="0">
                  <a:pos x="221" y="575"/>
                </a:cxn>
                <a:cxn ang="0">
                  <a:pos x="226" y="529"/>
                </a:cxn>
                <a:cxn ang="0">
                  <a:pos x="226" y="478"/>
                </a:cxn>
                <a:cxn ang="0">
                  <a:pos x="221" y="464"/>
                </a:cxn>
                <a:cxn ang="0">
                  <a:pos x="171" y="474"/>
                </a:cxn>
                <a:cxn ang="0">
                  <a:pos x="115" y="474"/>
                </a:cxn>
                <a:cxn ang="0">
                  <a:pos x="60" y="464"/>
                </a:cxn>
                <a:cxn ang="0">
                  <a:pos x="56" y="423"/>
                </a:cxn>
                <a:cxn ang="0">
                  <a:pos x="65" y="377"/>
                </a:cxn>
                <a:cxn ang="0">
                  <a:pos x="65" y="331"/>
                </a:cxn>
                <a:cxn ang="0">
                  <a:pos x="69" y="280"/>
                </a:cxn>
                <a:cxn ang="0">
                  <a:pos x="79" y="234"/>
                </a:cxn>
                <a:cxn ang="0">
                  <a:pos x="102" y="184"/>
                </a:cxn>
                <a:cxn ang="0">
                  <a:pos x="125" y="143"/>
                </a:cxn>
                <a:cxn ang="0">
                  <a:pos x="143" y="101"/>
                </a:cxn>
                <a:cxn ang="0">
                  <a:pos x="175" y="51"/>
                </a:cxn>
                <a:cxn ang="0">
                  <a:pos x="212" y="14"/>
                </a:cxn>
                <a:cxn ang="0">
                  <a:pos x="258" y="0"/>
                </a:cxn>
                <a:cxn ang="0">
                  <a:pos x="304" y="0"/>
                </a:cxn>
                <a:cxn ang="0">
                  <a:pos x="345" y="23"/>
                </a:cxn>
                <a:cxn ang="0">
                  <a:pos x="382" y="55"/>
                </a:cxn>
                <a:cxn ang="0">
                  <a:pos x="419" y="97"/>
                </a:cxn>
                <a:cxn ang="0">
                  <a:pos x="451" y="143"/>
                </a:cxn>
                <a:cxn ang="0">
                  <a:pos x="479" y="189"/>
                </a:cxn>
                <a:cxn ang="0">
                  <a:pos x="506" y="230"/>
                </a:cxn>
                <a:cxn ang="0">
                  <a:pos x="534" y="280"/>
                </a:cxn>
                <a:cxn ang="0">
                  <a:pos x="557" y="326"/>
                </a:cxn>
                <a:cxn ang="0">
                  <a:pos x="580" y="372"/>
                </a:cxn>
                <a:cxn ang="0">
                  <a:pos x="561" y="414"/>
                </a:cxn>
                <a:cxn ang="0">
                  <a:pos x="506" y="437"/>
                </a:cxn>
                <a:cxn ang="0">
                  <a:pos x="460" y="441"/>
                </a:cxn>
                <a:cxn ang="0">
                  <a:pos x="423" y="469"/>
                </a:cxn>
                <a:cxn ang="0">
                  <a:pos x="414" y="515"/>
                </a:cxn>
                <a:cxn ang="0">
                  <a:pos x="414" y="566"/>
                </a:cxn>
                <a:cxn ang="0">
                  <a:pos x="446" y="593"/>
                </a:cxn>
                <a:cxn ang="0">
                  <a:pos x="497" y="589"/>
                </a:cxn>
                <a:cxn ang="0">
                  <a:pos x="548" y="589"/>
                </a:cxn>
                <a:cxn ang="0">
                  <a:pos x="598" y="607"/>
                </a:cxn>
                <a:cxn ang="0">
                  <a:pos x="635" y="657"/>
                </a:cxn>
                <a:cxn ang="0">
                  <a:pos x="676" y="726"/>
                </a:cxn>
                <a:cxn ang="0">
                  <a:pos x="699" y="772"/>
                </a:cxn>
                <a:cxn ang="0">
                  <a:pos x="722" y="818"/>
                </a:cxn>
                <a:cxn ang="0">
                  <a:pos x="750" y="878"/>
                </a:cxn>
                <a:cxn ang="0">
                  <a:pos x="768" y="929"/>
                </a:cxn>
                <a:cxn ang="0">
                  <a:pos x="787" y="979"/>
                </a:cxn>
              </a:cxnLst>
              <a:rect l="0" t="0" r="r" b="b"/>
              <a:pathLst>
                <a:path w="792" h="990">
                  <a:moveTo>
                    <a:pt x="5" y="966"/>
                  </a:moveTo>
                  <a:lnTo>
                    <a:pt x="0" y="956"/>
                  </a:lnTo>
                  <a:lnTo>
                    <a:pt x="0" y="938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0" y="878"/>
                  </a:lnTo>
                  <a:lnTo>
                    <a:pt x="5" y="869"/>
                  </a:lnTo>
                  <a:lnTo>
                    <a:pt x="10" y="860"/>
                  </a:lnTo>
                  <a:lnTo>
                    <a:pt x="10" y="851"/>
                  </a:lnTo>
                  <a:lnTo>
                    <a:pt x="14" y="841"/>
                  </a:lnTo>
                  <a:lnTo>
                    <a:pt x="14" y="828"/>
                  </a:lnTo>
                  <a:lnTo>
                    <a:pt x="23" y="818"/>
                  </a:lnTo>
                  <a:lnTo>
                    <a:pt x="23" y="809"/>
                  </a:lnTo>
                  <a:lnTo>
                    <a:pt x="28" y="800"/>
                  </a:lnTo>
                  <a:lnTo>
                    <a:pt x="33" y="786"/>
                  </a:lnTo>
                  <a:lnTo>
                    <a:pt x="37" y="777"/>
                  </a:lnTo>
                  <a:lnTo>
                    <a:pt x="42" y="768"/>
                  </a:lnTo>
                  <a:lnTo>
                    <a:pt x="42" y="759"/>
                  </a:lnTo>
                  <a:lnTo>
                    <a:pt x="46" y="749"/>
                  </a:lnTo>
                  <a:lnTo>
                    <a:pt x="46" y="740"/>
                  </a:lnTo>
                  <a:lnTo>
                    <a:pt x="51" y="731"/>
                  </a:lnTo>
                  <a:lnTo>
                    <a:pt x="56" y="722"/>
                  </a:lnTo>
                  <a:lnTo>
                    <a:pt x="56" y="713"/>
                  </a:lnTo>
                  <a:lnTo>
                    <a:pt x="60" y="703"/>
                  </a:lnTo>
                  <a:lnTo>
                    <a:pt x="60" y="694"/>
                  </a:lnTo>
                  <a:lnTo>
                    <a:pt x="60" y="685"/>
                  </a:lnTo>
                  <a:lnTo>
                    <a:pt x="65" y="676"/>
                  </a:lnTo>
                  <a:lnTo>
                    <a:pt x="69" y="667"/>
                  </a:lnTo>
                  <a:lnTo>
                    <a:pt x="69" y="657"/>
                  </a:lnTo>
                  <a:lnTo>
                    <a:pt x="74" y="648"/>
                  </a:lnTo>
                  <a:lnTo>
                    <a:pt x="79" y="639"/>
                  </a:lnTo>
                  <a:lnTo>
                    <a:pt x="88" y="634"/>
                  </a:lnTo>
                  <a:lnTo>
                    <a:pt x="97" y="630"/>
                  </a:lnTo>
                  <a:lnTo>
                    <a:pt x="106" y="625"/>
                  </a:lnTo>
                  <a:lnTo>
                    <a:pt x="115" y="621"/>
                  </a:lnTo>
                  <a:lnTo>
                    <a:pt x="129" y="621"/>
                  </a:lnTo>
                  <a:lnTo>
                    <a:pt x="138" y="616"/>
                  </a:lnTo>
                  <a:lnTo>
                    <a:pt x="148" y="616"/>
                  </a:lnTo>
                  <a:lnTo>
                    <a:pt x="157" y="616"/>
                  </a:lnTo>
                  <a:lnTo>
                    <a:pt x="166" y="616"/>
                  </a:lnTo>
                  <a:lnTo>
                    <a:pt x="175" y="612"/>
                  </a:lnTo>
                  <a:lnTo>
                    <a:pt x="184" y="612"/>
                  </a:lnTo>
                  <a:lnTo>
                    <a:pt x="194" y="607"/>
                  </a:lnTo>
                  <a:lnTo>
                    <a:pt x="203" y="607"/>
                  </a:lnTo>
                  <a:lnTo>
                    <a:pt x="212" y="602"/>
                  </a:lnTo>
                  <a:lnTo>
                    <a:pt x="217" y="593"/>
                  </a:lnTo>
                  <a:lnTo>
                    <a:pt x="221" y="584"/>
                  </a:lnTo>
                  <a:lnTo>
                    <a:pt x="221" y="575"/>
                  </a:lnTo>
                  <a:lnTo>
                    <a:pt x="226" y="566"/>
                  </a:lnTo>
                  <a:lnTo>
                    <a:pt x="226" y="556"/>
                  </a:lnTo>
                  <a:lnTo>
                    <a:pt x="226" y="547"/>
                  </a:lnTo>
                  <a:lnTo>
                    <a:pt x="226" y="538"/>
                  </a:lnTo>
                  <a:lnTo>
                    <a:pt x="226" y="529"/>
                  </a:lnTo>
                  <a:lnTo>
                    <a:pt x="226" y="520"/>
                  </a:lnTo>
                  <a:lnTo>
                    <a:pt x="226" y="510"/>
                  </a:lnTo>
                  <a:lnTo>
                    <a:pt x="226" y="501"/>
                  </a:lnTo>
                  <a:lnTo>
                    <a:pt x="226" y="492"/>
                  </a:lnTo>
                  <a:lnTo>
                    <a:pt x="226" y="478"/>
                  </a:lnTo>
                  <a:lnTo>
                    <a:pt x="226" y="469"/>
                  </a:lnTo>
                  <a:lnTo>
                    <a:pt x="226" y="460"/>
                  </a:lnTo>
                  <a:lnTo>
                    <a:pt x="230" y="446"/>
                  </a:lnTo>
                  <a:lnTo>
                    <a:pt x="221" y="455"/>
                  </a:lnTo>
                  <a:lnTo>
                    <a:pt x="221" y="464"/>
                  </a:lnTo>
                  <a:lnTo>
                    <a:pt x="212" y="464"/>
                  </a:lnTo>
                  <a:lnTo>
                    <a:pt x="203" y="474"/>
                  </a:lnTo>
                  <a:lnTo>
                    <a:pt x="189" y="474"/>
                  </a:lnTo>
                  <a:lnTo>
                    <a:pt x="180" y="474"/>
                  </a:lnTo>
                  <a:lnTo>
                    <a:pt x="171" y="474"/>
                  </a:lnTo>
                  <a:lnTo>
                    <a:pt x="161" y="474"/>
                  </a:lnTo>
                  <a:lnTo>
                    <a:pt x="152" y="474"/>
                  </a:lnTo>
                  <a:lnTo>
                    <a:pt x="138" y="474"/>
                  </a:lnTo>
                  <a:lnTo>
                    <a:pt x="125" y="474"/>
                  </a:lnTo>
                  <a:lnTo>
                    <a:pt x="115" y="474"/>
                  </a:lnTo>
                  <a:lnTo>
                    <a:pt x="102" y="469"/>
                  </a:lnTo>
                  <a:lnTo>
                    <a:pt x="92" y="469"/>
                  </a:lnTo>
                  <a:lnTo>
                    <a:pt x="83" y="469"/>
                  </a:lnTo>
                  <a:lnTo>
                    <a:pt x="69" y="469"/>
                  </a:lnTo>
                  <a:lnTo>
                    <a:pt x="60" y="464"/>
                  </a:lnTo>
                  <a:lnTo>
                    <a:pt x="51" y="460"/>
                  </a:lnTo>
                  <a:lnTo>
                    <a:pt x="51" y="451"/>
                  </a:lnTo>
                  <a:lnTo>
                    <a:pt x="51" y="441"/>
                  </a:lnTo>
                  <a:lnTo>
                    <a:pt x="51" y="432"/>
                  </a:lnTo>
                  <a:lnTo>
                    <a:pt x="56" y="423"/>
                  </a:lnTo>
                  <a:lnTo>
                    <a:pt x="56" y="414"/>
                  </a:lnTo>
                  <a:lnTo>
                    <a:pt x="60" y="405"/>
                  </a:lnTo>
                  <a:lnTo>
                    <a:pt x="60" y="395"/>
                  </a:lnTo>
                  <a:lnTo>
                    <a:pt x="65" y="386"/>
                  </a:lnTo>
                  <a:lnTo>
                    <a:pt x="65" y="377"/>
                  </a:lnTo>
                  <a:lnTo>
                    <a:pt x="65" y="368"/>
                  </a:lnTo>
                  <a:lnTo>
                    <a:pt x="65" y="359"/>
                  </a:lnTo>
                  <a:lnTo>
                    <a:pt x="65" y="349"/>
                  </a:lnTo>
                  <a:lnTo>
                    <a:pt x="65" y="340"/>
                  </a:lnTo>
                  <a:lnTo>
                    <a:pt x="65" y="331"/>
                  </a:lnTo>
                  <a:lnTo>
                    <a:pt x="69" y="317"/>
                  </a:lnTo>
                  <a:lnTo>
                    <a:pt x="69" y="308"/>
                  </a:lnTo>
                  <a:lnTo>
                    <a:pt x="69" y="299"/>
                  </a:lnTo>
                  <a:lnTo>
                    <a:pt x="69" y="290"/>
                  </a:lnTo>
                  <a:lnTo>
                    <a:pt x="69" y="280"/>
                  </a:lnTo>
                  <a:lnTo>
                    <a:pt x="69" y="271"/>
                  </a:lnTo>
                  <a:lnTo>
                    <a:pt x="74" y="262"/>
                  </a:lnTo>
                  <a:lnTo>
                    <a:pt x="74" y="253"/>
                  </a:lnTo>
                  <a:lnTo>
                    <a:pt x="74" y="244"/>
                  </a:lnTo>
                  <a:lnTo>
                    <a:pt x="79" y="234"/>
                  </a:lnTo>
                  <a:lnTo>
                    <a:pt x="88" y="225"/>
                  </a:lnTo>
                  <a:lnTo>
                    <a:pt x="88" y="216"/>
                  </a:lnTo>
                  <a:lnTo>
                    <a:pt x="92" y="207"/>
                  </a:lnTo>
                  <a:lnTo>
                    <a:pt x="97" y="198"/>
                  </a:lnTo>
                  <a:lnTo>
                    <a:pt x="102" y="184"/>
                  </a:lnTo>
                  <a:lnTo>
                    <a:pt x="111" y="179"/>
                  </a:lnTo>
                  <a:lnTo>
                    <a:pt x="111" y="170"/>
                  </a:lnTo>
                  <a:lnTo>
                    <a:pt x="115" y="161"/>
                  </a:lnTo>
                  <a:lnTo>
                    <a:pt x="120" y="152"/>
                  </a:lnTo>
                  <a:lnTo>
                    <a:pt x="125" y="143"/>
                  </a:lnTo>
                  <a:lnTo>
                    <a:pt x="125" y="133"/>
                  </a:lnTo>
                  <a:lnTo>
                    <a:pt x="134" y="129"/>
                  </a:lnTo>
                  <a:lnTo>
                    <a:pt x="138" y="120"/>
                  </a:lnTo>
                  <a:lnTo>
                    <a:pt x="138" y="110"/>
                  </a:lnTo>
                  <a:lnTo>
                    <a:pt x="143" y="101"/>
                  </a:lnTo>
                  <a:lnTo>
                    <a:pt x="152" y="92"/>
                  </a:lnTo>
                  <a:lnTo>
                    <a:pt x="157" y="78"/>
                  </a:lnTo>
                  <a:lnTo>
                    <a:pt x="166" y="69"/>
                  </a:lnTo>
                  <a:lnTo>
                    <a:pt x="171" y="60"/>
                  </a:lnTo>
                  <a:lnTo>
                    <a:pt x="175" y="51"/>
                  </a:lnTo>
                  <a:lnTo>
                    <a:pt x="180" y="41"/>
                  </a:lnTo>
                  <a:lnTo>
                    <a:pt x="189" y="37"/>
                  </a:lnTo>
                  <a:lnTo>
                    <a:pt x="194" y="28"/>
                  </a:lnTo>
                  <a:lnTo>
                    <a:pt x="203" y="23"/>
                  </a:lnTo>
                  <a:lnTo>
                    <a:pt x="212" y="14"/>
                  </a:lnTo>
                  <a:lnTo>
                    <a:pt x="221" y="14"/>
                  </a:lnTo>
                  <a:lnTo>
                    <a:pt x="230" y="9"/>
                  </a:lnTo>
                  <a:lnTo>
                    <a:pt x="240" y="9"/>
                  </a:lnTo>
                  <a:lnTo>
                    <a:pt x="249" y="5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5"/>
                  </a:lnTo>
                  <a:lnTo>
                    <a:pt x="322" y="5"/>
                  </a:lnTo>
                  <a:lnTo>
                    <a:pt x="332" y="9"/>
                  </a:lnTo>
                  <a:lnTo>
                    <a:pt x="336" y="18"/>
                  </a:lnTo>
                  <a:lnTo>
                    <a:pt x="345" y="23"/>
                  </a:lnTo>
                  <a:lnTo>
                    <a:pt x="350" y="32"/>
                  </a:lnTo>
                  <a:lnTo>
                    <a:pt x="359" y="37"/>
                  </a:lnTo>
                  <a:lnTo>
                    <a:pt x="368" y="41"/>
                  </a:lnTo>
                  <a:lnTo>
                    <a:pt x="377" y="46"/>
                  </a:lnTo>
                  <a:lnTo>
                    <a:pt x="382" y="55"/>
                  </a:lnTo>
                  <a:lnTo>
                    <a:pt x="391" y="60"/>
                  </a:lnTo>
                  <a:lnTo>
                    <a:pt x="396" y="69"/>
                  </a:lnTo>
                  <a:lnTo>
                    <a:pt x="405" y="74"/>
                  </a:lnTo>
                  <a:lnTo>
                    <a:pt x="410" y="87"/>
                  </a:lnTo>
                  <a:lnTo>
                    <a:pt x="419" y="97"/>
                  </a:lnTo>
                  <a:lnTo>
                    <a:pt x="428" y="101"/>
                  </a:lnTo>
                  <a:lnTo>
                    <a:pt x="437" y="115"/>
                  </a:lnTo>
                  <a:lnTo>
                    <a:pt x="442" y="124"/>
                  </a:lnTo>
                  <a:lnTo>
                    <a:pt x="446" y="133"/>
                  </a:lnTo>
                  <a:lnTo>
                    <a:pt x="451" y="143"/>
                  </a:lnTo>
                  <a:lnTo>
                    <a:pt x="460" y="156"/>
                  </a:lnTo>
                  <a:lnTo>
                    <a:pt x="465" y="166"/>
                  </a:lnTo>
                  <a:lnTo>
                    <a:pt x="465" y="175"/>
                  </a:lnTo>
                  <a:lnTo>
                    <a:pt x="474" y="179"/>
                  </a:lnTo>
                  <a:lnTo>
                    <a:pt x="479" y="189"/>
                  </a:lnTo>
                  <a:lnTo>
                    <a:pt x="483" y="198"/>
                  </a:lnTo>
                  <a:lnTo>
                    <a:pt x="492" y="202"/>
                  </a:lnTo>
                  <a:lnTo>
                    <a:pt x="497" y="212"/>
                  </a:lnTo>
                  <a:lnTo>
                    <a:pt x="506" y="221"/>
                  </a:lnTo>
                  <a:lnTo>
                    <a:pt x="506" y="230"/>
                  </a:lnTo>
                  <a:lnTo>
                    <a:pt x="511" y="239"/>
                  </a:lnTo>
                  <a:lnTo>
                    <a:pt x="520" y="253"/>
                  </a:lnTo>
                  <a:lnTo>
                    <a:pt x="525" y="262"/>
                  </a:lnTo>
                  <a:lnTo>
                    <a:pt x="529" y="271"/>
                  </a:lnTo>
                  <a:lnTo>
                    <a:pt x="534" y="280"/>
                  </a:lnTo>
                  <a:lnTo>
                    <a:pt x="543" y="290"/>
                  </a:lnTo>
                  <a:lnTo>
                    <a:pt x="543" y="299"/>
                  </a:lnTo>
                  <a:lnTo>
                    <a:pt x="548" y="308"/>
                  </a:lnTo>
                  <a:lnTo>
                    <a:pt x="552" y="317"/>
                  </a:lnTo>
                  <a:lnTo>
                    <a:pt x="557" y="326"/>
                  </a:lnTo>
                  <a:lnTo>
                    <a:pt x="561" y="336"/>
                  </a:lnTo>
                  <a:lnTo>
                    <a:pt x="566" y="345"/>
                  </a:lnTo>
                  <a:lnTo>
                    <a:pt x="571" y="354"/>
                  </a:lnTo>
                  <a:lnTo>
                    <a:pt x="575" y="363"/>
                  </a:lnTo>
                  <a:lnTo>
                    <a:pt x="580" y="372"/>
                  </a:lnTo>
                  <a:lnTo>
                    <a:pt x="580" y="382"/>
                  </a:lnTo>
                  <a:lnTo>
                    <a:pt x="580" y="391"/>
                  </a:lnTo>
                  <a:lnTo>
                    <a:pt x="580" y="400"/>
                  </a:lnTo>
                  <a:lnTo>
                    <a:pt x="571" y="405"/>
                  </a:lnTo>
                  <a:lnTo>
                    <a:pt x="561" y="414"/>
                  </a:lnTo>
                  <a:lnTo>
                    <a:pt x="548" y="418"/>
                  </a:lnTo>
                  <a:lnTo>
                    <a:pt x="538" y="423"/>
                  </a:lnTo>
                  <a:lnTo>
                    <a:pt x="525" y="428"/>
                  </a:lnTo>
                  <a:lnTo>
                    <a:pt x="515" y="432"/>
                  </a:lnTo>
                  <a:lnTo>
                    <a:pt x="506" y="437"/>
                  </a:lnTo>
                  <a:lnTo>
                    <a:pt x="497" y="437"/>
                  </a:lnTo>
                  <a:lnTo>
                    <a:pt x="488" y="437"/>
                  </a:lnTo>
                  <a:lnTo>
                    <a:pt x="479" y="437"/>
                  </a:lnTo>
                  <a:lnTo>
                    <a:pt x="469" y="437"/>
                  </a:lnTo>
                  <a:lnTo>
                    <a:pt x="460" y="441"/>
                  </a:lnTo>
                  <a:lnTo>
                    <a:pt x="451" y="441"/>
                  </a:lnTo>
                  <a:lnTo>
                    <a:pt x="446" y="451"/>
                  </a:lnTo>
                  <a:lnTo>
                    <a:pt x="437" y="451"/>
                  </a:lnTo>
                  <a:lnTo>
                    <a:pt x="433" y="460"/>
                  </a:lnTo>
                  <a:lnTo>
                    <a:pt x="423" y="469"/>
                  </a:lnTo>
                  <a:lnTo>
                    <a:pt x="419" y="478"/>
                  </a:lnTo>
                  <a:lnTo>
                    <a:pt x="419" y="487"/>
                  </a:lnTo>
                  <a:lnTo>
                    <a:pt x="414" y="497"/>
                  </a:lnTo>
                  <a:lnTo>
                    <a:pt x="414" y="506"/>
                  </a:lnTo>
                  <a:lnTo>
                    <a:pt x="414" y="515"/>
                  </a:lnTo>
                  <a:lnTo>
                    <a:pt x="414" y="529"/>
                  </a:lnTo>
                  <a:lnTo>
                    <a:pt x="414" y="538"/>
                  </a:lnTo>
                  <a:lnTo>
                    <a:pt x="414" y="547"/>
                  </a:lnTo>
                  <a:lnTo>
                    <a:pt x="414" y="556"/>
                  </a:lnTo>
                  <a:lnTo>
                    <a:pt x="414" y="566"/>
                  </a:lnTo>
                  <a:lnTo>
                    <a:pt x="414" y="575"/>
                  </a:lnTo>
                  <a:lnTo>
                    <a:pt x="419" y="584"/>
                  </a:lnTo>
                  <a:lnTo>
                    <a:pt x="428" y="589"/>
                  </a:lnTo>
                  <a:lnTo>
                    <a:pt x="437" y="593"/>
                  </a:lnTo>
                  <a:lnTo>
                    <a:pt x="446" y="593"/>
                  </a:lnTo>
                  <a:lnTo>
                    <a:pt x="460" y="593"/>
                  </a:lnTo>
                  <a:lnTo>
                    <a:pt x="469" y="593"/>
                  </a:lnTo>
                  <a:lnTo>
                    <a:pt x="479" y="593"/>
                  </a:lnTo>
                  <a:lnTo>
                    <a:pt x="488" y="593"/>
                  </a:lnTo>
                  <a:lnTo>
                    <a:pt x="497" y="589"/>
                  </a:lnTo>
                  <a:lnTo>
                    <a:pt x="506" y="589"/>
                  </a:lnTo>
                  <a:lnTo>
                    <a:pt x="520" y="589"/>
                  </a:lnTo>
                  <a:lnTo>
                    <a:pt x="529" y="589"/>
                  </a:lnTo>
                  <a:lnTo>
                    <a:pt x="538" y="589"/>
                  </a:lnTo>
                  <a:lnTo>
                    <a:pt x="548" y="589"/>
                  </a:lnTo>
                  <a:lnTo>
                    <a:pt x="561" y="589"/>
                  </a:lnTo>
                  <a:lnTo>
                    <a:pt x="571" y="589"/>
                  </a:lnTo>
                  <a:lnTo>
                    <a:pt x="580" y="589"/>
                  </a:lnTo>
                  <a:lnTo>
                    <a:pt x="589" y="593"/>
                  </a:lnTo>
                  <a:lnTo>
                    <a:pt x="598" y="607"/>
                  </a:lnTo>
                  <a:lnTo>
                    <a:pt x="607" y="616"/>
                  </a:lnTo>
                  <a:lnTo>
                    <a:pt x="617" y="630"/>
                  </a:lnTo>
                  <a:lnTo>
                    <a:pt x="626" y="639"/>
                  </a:lnTo>
                  <a:lnTo>
                    <a:pt x="630" y="648"/>
                  </a:lnTo>
                  <a:lnTo>
                    <a:pt x="635" y="657"/>
                  </a:lnTo>
                  <a:lnTo>
                    <a:pt x="644" y="671"/>
                  </a:lnTo>
                  <a:lnTo>
                    <a:pt x="658" y="685"/>
                  </a:lnTo>
                  <a:lnTo>
                    <a:pt x="663" y="703"/>
                  </a:lnTo>
                  <a:lnTo>
                    <a:pt x="672" y="717"/>
                  </a:lnTo>
                  <a:lnTo>
                    <a:pt x="676" y="726"/>
                  </a:lnTo>
                  <a:lnTo>
                    <a:pt x="681" y="736"/>
                  </a:lnTo>
                  <a:lnTo>
                    <a:pt x="686" y="745"/>
                  </a:lnTo>
                  <a:lnTo>
                    <a:pt x="695" y="754"/>
                  </a:lnTo>
                  <a:lnTo>
                    <a:pt x="695" y="763"/>
                  </a:lnTo>
                  <a:lnTo>
                    <a:pt x="699" y="772"/>
                  </a:lnTo>
                  <a:lnTo>
                    <a:pt x="704" y="782"/>
                  </a:lnTo>
                  <a:lnTo>
                    <a:pt x="709" y="791"/>
                  </a:lnTo>
                  <a:lnTo>
                    <a:pt x="718" y="800"/>
                  </a:lnTo>
                  <a:lnTo>
                    <a:pt x="718" y="809"/>
                  </a:lnTo>
                  <a:lnTo>
                    <a:pt x="722" y="818"/>
                  </a:lnTo>
                  <a:lnTo>
                    <a:pt x="727" y="832"/>
                  </a:lnTo>
                  <a:lnTo>
                    <a:pt x="736" y="837"/>
                  </a:lnTo>
                  <a:lnTo>
                    <a:pt x="736" y="851"/>
                  </a:lnTo>
                  <a:lnTo>
                    <a:pt x="745" y="864"/>
                  </a:lnTo>
                  <a:lnTo>
                    <a:pt x="750" y="878"/>
                  </a:lnTo>
                  <a:lnTo>
                    <a:pt x="754" y="887"/>
                  </a:lnTo>
                  <a:lnTo>
                    <a:pt x="754" y="897"/>
                  </a:lnTo>
                  <a:lnTo>
                    <a:pt x="759" y="906"/>
                  </a:lnTo>
                  <a:lnTo>
                    <a:pt x="764" y="920"/>
                  </a:lnTo>
                  <a:lnTo>
                    <a:pt x="768" y="929"/>
                  </a:lnTo>
                  <a:lnTo>
                    <a:pt x="768" y="938"/>
                  </a:lnTo>
                  <a:lnTo>
                    <a:pt x="768" y="947"/>
                  </a:lnTo>
                  <a:lnTo>
                    <a:pt x="773" y="956"/>
                  </a:lnTo>
                  <a:lnTo>
                    <a:pt x="777" y="970"/>
                  </a:lnTo>
                  <a:lnTo>
                    <a:pt x="787" y="979"/>
                  </a:lnTo>
                  <a:lnTo>
                    <a:pt x="791" y="989"/>
                  </a:lnTo>
                </a:path>
              </a:pathLst>
            </a:custGeom>
            <a:solidFill>
              <a:srgbClr val="00279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>
              <a:off x="3743" y="1920"/>
              <a:ext cx="848" cy="990"/>
            </a:xfrm>
            <a:custGeom>
              <a:avLst/>
              <a:gdLst/>
              <a:ahLst/>
              <a:cxnLst>
                <a:cxn ang="0">
                  <a:pos x="5" y="961"/>
                </a:cxn>
                <a:cxn ang="0">
                  <a:pos x="0" y="924"/>
                </a:cxn>
                <a:cxn ang="0">
                  <a:pos x="0" y="887"/>
                </a:cxn>
                <a:cxn ang="0">
                  <a:pos x="0" y="851"/>
                </a:cxn>
                <a:cxn ang="0">
                  <a:pos x="9" y="809"/>
                </a:cxn>
                <a:cxn ang="0">
                  <a:pos x="23" y="768"/>
                </a:cxn>
                <a:cxn ang="0">
                  <a:pos x="46" y="736"/>
                </a:cxn>
                <a:cxn ang="0">
                  <a:pos x="83" y="713"/>
                </a:cxn>
                <a:cxn ang="0">
                  <a:pos x="120" y="704"/>
                </a:cxn>
                <a:cxn ang="0">
                  <a:pos x="180" y="704"/>
                </a:cxn>
                <a:cxn ang="0">
                  <a:pos x="221" y="694"/>
                </a:cxn>
                <a:cxn ang="0">
                  <a:pos x="267" y="681"/>
                </a:cxn>
                <a:cxn ang="0">
                  <a:pos x="285" y="639"/>
                </a:cxn>
                <a:cxn ang="0">
                  <a:pos x="281" y="593"/>
                </a:cxn>
                <a:cxn ang="0">
                  <a:pos x="272" y="543"/>
                </a:cxn>
                <a:cxn ang="0">
                  <a:pos x="249" y="492"/>
                </a:cxn>
                <a:cxn ang="0">
                  <a:pos x="216" y="460"/>
                </a:cxn>
                <a:cxn ang="0">
                  <a:pos x="180" y="414"/>
                </a:cxn>
                <a:cxn ang="0">
                  <a:pos x="152" y="368"/>
                </a:cxn>
                <a:cxn ang="0">
                  <a:pos x="147" y="317"/>
                </a:cxn>
                <a:cxn ang="0">
                  <a:pos x="143" y="258"/>
                </a:cxn>
                <a:cxn ang="0">
                  <a:pos x="143" y="189"/>
                </a:cxn>
                <a:cxn ang="0">
                  <a:pos x="152" y="120"/>
                </a:cxn>
                <a:cxn ang="0">
                  <a:pos x="166" y="83"/>
                </a:cxn>
                <a:cxn ang="0">
                  <a:pos x="207" y="41"/>
                </a:cxn>
                <a:cxn ang="0">
                  <a:pos x="272" y="5"/>
                </a:cxn>
                <a:cxn ang="0">
                  <a:pos x="313" y="0"/>
                </a:cxn>
                <a:cxn ang="0">
                  <a:pos x="359" y="0"/>
                </a:cxn>
                <a:cxn ang="0">
                  <a:pos x="423" y="0"/>
                </a:cxn>
                <a:cxn ang="0">
                  <a:pos x="478" y="5"/>
                </a:cxn>
                <a:cxn ang="0">
                  <a:pos x="520" y="23"/>
                </a:cxn>
                <a:cxn ang="0">
                  <a:pos x="547" y="64"/>
                </a:cxn>
                <a:cxn ang="0">
                  <a:pos x="566" y="110"/>
                </a:cxn>
                <a:cxn ang="0">
                  <a:pos x="589" y="170"/>
                </a:cxn>
                <a:cxn ang="0">
                  <a:pos x="589" y="221"/>
                </a:cxn>
                <a:cxn ang="0">
                  <a:pos x="580" y="276"/>
                </a:cxn>
                <a:cxn ang="0">
                  <a:pos x="566" y="322"/>
                </a:cxn>
                <a:cxn ang="0">
                  <a:pos x="529" y="373"/>
                </a:cxn>
                <a:cxn ang="0">
                  <a:pos x="492" y="409"/>
                </a:cxn>
                <a:cxn ang="0">
                  <a:pos x="460" y="437"/>
                </a:cxn>
                <a:cxn ang="0">
                  <a:pos x="446" y="478"/>
                </a:cxn>
                <a:cxn ang="0">
                  <a:pos x="442" y="520"/>
                </a:cxn>
                <a:cxn ang="0">
                  <a:pos x="442" y="561"/>
                </a:cxn>
                <a:cxn ang="0">
                  <a:pos x="451" y="602"/>
                </a:cxn>
                <a:cxn ang="0">
                  <a:pos x="478" y="635"/>
                </a:cxn>
                <a:cxn ang="0">
                  <a:pos x="534" y="658"/>
                </a:cxn>
                <a:cxn ang="0">
                  <a:pos x="589" y="662"/>
                </a:cxn>
                <a:cxn ang="0">
                  <a:pos x="644" y="671"/>
                </a:cxn>
                <a:cxn ang="0">
                  <a:pos x="699" y="681"/>
                </a:cxn>
                <a:cxn ang="0">
                  <a:pos x="745" y="704"/>
                </a:cxn>
                <a:cxn ang="0">
                  <a:pos x="773" y="740"/>
                </a:cxn>
                <a:cxn ang="0">
                  <a:pos x="800" y="809"/>
                </a:cxn>
                <a:cxn ang="0">
                  <a:pos x="814" y="860"/>
                </a:cxn>
                <a:cxn ang="0">
                  <a:pos x="828" y="901"/>
                </a:cxn>
                <a:cxn ang="0">
                  <a:pos x="842" y="947"/>
                </a:cxn>
                <a:cxn ang="0">
                  <a:pos x="846" y="984"/>
                </a:cxn>
              </a:cxnLst>
              <a:rect l="0" t="0" r="r" b="b"/>
              <a:pathLst>
                <a:path w="847" h="990">
                  <a:moveTo>
                    <a:pt x="9" y="989"/>
                  </a:moveTo>
                  <a:lnTo>
                    <a:pt x="9" y="979"/>
                  </a:lnTo>
                  <a:lnTo>
                    <a:pt x="5" y="970"/>
                  </a:lnTo>
                  <a:lnTo>
                    <a:pt x="5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6"/>
                  </a:lnTo>
                  <a:lnTo>
                    <a:pt x="0" y="897"/>
                  </a:lnTo>
                  <a:lnTo>
                    <a:pt x="0" y="887"/>
                  </a:lnTo>
                  <a:lnTo>
                    <a:pt x="0" y="878"/>
                  </a:lnTo>
                  <a:lnTo>
                    <a:pt x="0" y="869"/>
                  </a:lnTo>
                  <a:lnTo>
                    <a:pt x="0" y="860"/>
                  </a:lnTo>
                  <a:lnTo>
                    <a:pt x="0" y="851"/>
                  </a:lnTo>
                  <a:lnTo>
                    <a:pt x="0" y="841"/>
                  </a:lnTo>
                  <a:lnTo>
                    <a:pt x="5" y="828"/>
                  </a:lnTo>
                  <a:lnTo>
                    <a:pt x="5" y="818"/>
                  </a:lnTo>
                  <a:lnTo>
                    <a:pt x="9" y="809"/>
                  </a:lnTo>
                  <a:lnTo>
                    <a:pt x="14" y="796"/>
                  </a:lnTo>
                  <a:lnTo>
                    <a:pt x="14" y="786"/>
                  </a:lnTo>
                  <a:lnTo>
                    <a:pt x="19" y="777"/>
                  </a:lnTo>
                  <a:lnTo>
                    <a:pt x="23" y="768"/>
                  </a:lnTo>
                  <a:lnTo>
                    <a:pt x="23" y="759"/>
                  </a:lnTo>
                  <a:lnTo>
                    <a:pt x="32" y="754"/>
                  </a:lnTo>
                  <a:lnTo>
                    <a:pt x="37" y="745"/>
                  </a:lnTo>
                  <a:lnTo>
                    <a:pt x="46" y="736"/>
                  </a:lnTo>
                  <a:lnTo>
                    <a:pt x="55" y="727"/>
                  </a:lnTo>
                  <a:lnTo>
                    <a:pt x="65" y="727"/>
                  </a:lnTo>
                  <a:lnTo>
                    <a:pt x="69" y="717"/>
                  </a:lnTo>
                  <a:lnTo>
                    <a:pt x="83" y="713"/>
                  </a:lnTo>
                  <a:lnTo>
                    <a:pt x="92" y="708"/>
                  </a:lnTo>
                  <a:lnTo>
                    <a:pt x="101" y="704"/>
                  </a:lnTo>
                  <a:lnTo>
                    <a:pt x="111" y="704"/>
                  </a:lnTo>
                  <a:lnTo>
                    <a:pt x="120" y="704"/>
                  </a:lnTo>
                  <a:lnTo>
                    <a:pt x="129" y="704"/>
                  </a:lnTo>
                  <a:lnTo>
                    <a:pt x="138" y="704"/>
                  </a:lnTo>
                  <a:lnTo>
                    <a:pt x="152" y="704"/>
                  </a:lnTo>
                  <a:lnTo>
                    <a:pt x="180" y="704"/>
                  </a:lnTo>
                  <a:lnTo>
                    <a:pt x="189" y="704"/>
                  </a:lnTo>
                  <a:lnTo>
                    <a:pt x="203" y="699"/>
                  </a:lnTo>
                  <a:lnTo>
                    <a:pt x="212" y="694"/>
                  </a:lnTo>
                  <a:lnTo>
                    <a:pt x="221" y="694"/>
                  </a:lnTo>
                  <a:lnTo>
                    <a:pt x="230" y="690"/>
                  </a:lnTo>
                  <a:lnTo>
                    <a:pt x="244" y="690"/>
                  </a:lnTo>
                  <a:lnTo>
                    <a:pt x="253" y="681"/>
                  </a:lnTo>
                  <a:lnTo>
                    <a:pt x="267" y="681"/>
                  </a:lnTo>
                  <a:lnTo>
                    <a:pt x="276" y="667"/>
                  </a:lnTo>
                  <a:lnTo>
                    <a:pt x="281" y="658"/>
                  </a:lnTo>
                  <a:lnTo>
                    <a:pt x="285" y="648"/>
                  </a:lnTo>
                  <a:lnTo>
                    <a:pt x="285" y="639"/>
                  </a:lnTo>
                  <a:lnTo>
                    <a:pt x="285" y="625"/>
                  </a:lnTo>
                  <a:lnTo>
                    <a:pt x="281" y="612"/>
                  </a:lnTo>
                  <a:lnTo>
                    <a:pt x="281" y="602"/>
                  </a:lnTo>
                  <a:lnTo>
                    <a:pt x="281" y="593"/>
                  </a:lnTo>
                  <a:lnTo>
                    <a:pt x="281" y="584"/>
                  </a:lnTo>
                  <a:lnTo>
                    <a:pt x="276" y="575"/>
                  </a:lnTo>
                  <a:lnTo>
                    <a:pt x="276" y="561"/>
                  </a:lnTo>
                  <a:lnTo>
                    <a:pt x="272" y="543"/>
                  </a:lnTo>
                  <a:lnTo>
                    <a:pt x="262" y="524"/>
                  </a:lnTo>
                  <a:lnTo>
                    <a:pt x="262" y="510"/>
                  </a:lnTo>
                  <a:lnTo>
                    <a:pt x="258" y="501"/>
                  </a:lnTo>
                  <a:lnTo>
                    <a:pt x="249" y="492"/>
                  </a:lnTo>
                  <a:lnTo>
                    <a:pt x="244" y="483"/>
                  </a:lnTo>
                  <a:lnTo>
                    <a:pt x="235" y="474"/>
                  </a:lnTo>
                  <a:lnTo>
                    <a:pt x="226" y="464"/>
                  </a:lnTo>
                  <a:lnTo>
                    <a:pt x="216" y="460"/>
                  </a:lnTo>
                  <a:lnTo>
                    <a:pt x="207" y="451"/>
                  </a:lnTo>
                  <a:lnTo>
                    <a:pt x="198" y="441"/>
                  </a:lnTo>
                  <a:lnTo>
                    <a:pt x="189" y="428"/>
                  </a:lnTo>
                  <a:lnTo>
                    <a:pt x="180" y="414"/>
                  </a:lnTo>
                  <a:lnTo>
                    <a:pt x="170" y="400"/>
                  </a:lnTo>
                  <a:lnTo>
                    <a:pt x="161" y="391"/>
                  </a:lnTo>
                  <a:lnTo>
                    <a:pt x="157" y="377"/>
                  </a:lnTo>
                  <a:lnTo>
                    <a:pt x="152" y="368"/>
                  </a:lnTo>
                  <a:lnTo>
                    <a:pt x="152" y="359"/>
                  </a:lnTo>
                  <a:lnTo>
                    <a:pt x="152" y="345"/>
                  </a:lnTo>
                  <a:lnTo>
                    <a:pt x="152" y="331"/>
                  </a:lnTo>
                  <a:lnTo>
                    <a:pt x="147" y="317"/>
                  </a:lnTo>
                  <a:lnTo>
                    <a:pt x="143" y="304"/>
                  </a:lnTo>
                  <a:lnTo>
                    <a:pt x="143" y="285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39"/>
                  </a:lnTo>
                  <a:lnTo>
                    <a:pt x="143" y="225"/>
                  </a:lnTo>
                  <a:lnTo>
                    <a:pt x="143" y="202"/>
                  </a:lnTo>
                  <a:lnTo>
                    <a:pt x="143" y="189"/>
                  </a:lnTo>
                  <a:lnTo>
                    <a:pt x="143" y="175"/>
                  </a:lnTo>
                  <a:lnTo>
                    <a:pt x="147" y="161"/>
                  </a:lnTo>
                  <a:lnTo>
                    <a:pt x="147" y="147"/>
                  </a:lnTo>
                  <a:lnTo>
                    <a:pt x="152" y="120"/>
                  </a:lnTo>
                  <a:lnTo>
                    <a:pt x="152" y="110"/>
                  </a:lnTo>
                  <a:lnTo>
                    <a:pt x="157" y="101"/>
                  </a:lnTo>
                  <a:lnTo>
                    <a:pt x="161" y="92"/>
                  </a:lnTo>
                  <a:lnTo>
                    <a:pt x="166" y="83"/>
                  </a:lnTo>
                  <a:lnTo>
                    <a:pt x="180" y="69"/>
                  </a:lnTo>
                  <a:lnTo>
                    <a:pt x="184" y="60"/>
                  </a:lnTo>
                  <a:lnTo>
                    <a:pt x="198" y="51"/>
                  </a:lnTo>
                  <a:lnTo>
                    <a:pt x="207" y="41"/>
                  </a:lnTo>
                  <a:lnTo>
                    <a:pt x="230" y="28"/>
                  </a:lnTo>
                  <a:lnTo>
                    <a:pt x="239" y="23"/>
                  </a:lnTo>
                  <a:lnTo>
                    <a:pt x="253" y="14"/>
                  </a:lnTo>
                  <a:lnTo>
                    <a:pt x="272" y="5"/>
                  </a:lnTo>
                  <a:lnTo>
                    <a:pt x="285" y="5"/>
                  </a:lnTo>
                  <a:lnTo>
                    <a:pt x="295" y="5"/>
                  </a:lnTo>
                  <a:lnTo>
                    <a:pt x="304" y="5"/>
                  </a:lnTo>
                  <a:lnTo>
                    <a:pt x="313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09" y="0"/>
                  </a:lnTo>
                  <a:lnTo>
                    <a:pt x="423" y="0"/>
                  </a:lnTo>
                  <a:lnTo>
                    <a:pt x="437" y="0"/>
                  </a:lnTo>
                  <a:lnTo>
                    <a:pt x="451" y="0"/>
                  </a:lnTo>
                  <a:lnTo>
                    <a:pt x="469" y="5"/>
                  </a:lnTo>
                  <a:lnTo>
                    <a:pt x="478" y="5"/>
                  </a:lnTo>
                  <a:lnTo>
                    <a:pt x="488" y="5"/>
                  </a:lnTo>
                  <a:lnTo>
                    <a:pt x="501" y="9"/>
                  </a:lnTo>
                  <a:lnTo>
                    <a:pt x="511" y="18"/>
                  </a:lnTo>
                  <a:lnTo>
                    <a:pt x="520" y="23"/>
                  </a:lnTo>
                  <a:lnTo>
                    <a:pt x="524" y="32"/>
                  </a:lnTo>
                  <a:lnTo>
                    <a:pt x="534" y="41"/>
                  </a:lnTo>
                  <a:lnTo>
                    <a:pt x="538" y="51"/>
                  </a:lnTo>
                  <a:lnTo>
                    <a:pt x="547" y="64"/>
                  </a:lnTo>
                  <a:lnTo>
                    <a:pt x="552" y="74"/>
                  </a:lnTo>
                  <a:lnTo>
                    <a:pt x="561" y="87"/>
                  </a:lnTo>
                  <a:lnTo>
                    <a:pt x="561" y="101"/>
                  </a:lnTo>
                  <a:lnTo>
                    <a:pt x="566" y="110"/>
                  </a:lnTo>
                  <a:lnTo>
                    <a:pt x="570" y="120"/>
                  </a:lnTo>
                  <a:lnTo>
                    <a:pt x="580" y="143"/>
                  </a:lnTo>
                  <a:lnTo>
                    <a:pt x="584" y="161"/>
                  </a:lnTo>
                  <a:lnTo>
                    <a:pt x="589" y="170"/>
                  </a:lnTo>
                  <a:lnTo>
                    <a:pt x="589" y="184"/>
                  </a:lnTo>
                  <a:lnTo>
                    <a:pt x="593" y="193"/>
                  </a:lnTo>
                  <a:lnTo>
                    <a:pt x="589" y="202"/>
                  </a:lnTo>
                  <a:lnTo>
                    <a:pt x="589" y="221"/>
                  </a:lnTo>
                  <a:lnTo>
                    <a:pt x="589" y="230"/>
                  </a:lnTo>
                  <a:lnTo>
                    <a:pt x="584" y="248"/>
                  </a:lnTo>
                  <a:lnTo>
                    <a:pt x="580" y="267"/>
                  </a:lnTo>
                  <a:lnTo>
                    <a:pt x="580" y="276"/>
                  </a:lnTo>
                  <a:lnTo>
                    <a:pt x="580" y="290"/>
                  </a:lnTo>
                  <a:lnTo>
                    <a:pt x="580" y="299"/>
                  </a:lnTo>
                  <a:lnTo>
                    <a:pt x="570" y="308"/>
                  </a:lnTo>
                  <a:lnTo>
                    <a:pt x="566" y="322"/>
                  </a:lnTo>
                  <a:lnTo>
                    <a:pt x="561" y="331"/>
                  </a:lnTo>
                  <a:lnTo>
                    <a:pt x="547" y="350"/>
                  </a:lnTo>
                  <a:lnTo>
                    <a:pt x="534" y="363"/>
                  </a:lnTo>
                  <a:lnTo>
                    <a:pt x="529" y="373"/>
                  </a:lnTo>
                  <a:lnTo>
                    <a:pt x="515" y="382"/>
                  </a:lnTo>
                  <a:lnTo>
                    <a:pt x="511" y="391"/>
                  </a:lnTo>
                  <a:lnTo>
                    <a:pt x="492" y="400"/>
                  </a:lnTo>
                  <a:lnTo>
                    <a:pt x="492" y="409"/>
                  </a:lnTo>
                  <a:lnTo>
                    <a:pt x="483" y="414"/>
                  </a:lnTo>
                  <a:lnTo>
                    <a:pt x="474" y="418"/>
                  </a:lnTo>
                  <a:lnTo>
                    <a:pt x="465" y="428"/>
                  </a:lnTo>
                  <a:lnTo>
                    <a:pt x="460" y="437"/>
                  </a:lnTo>
                  <a:lnTo>
                    <a:pt x="460" y="446"/>
                  </a:lnTo>
                  <a:lnTo>
                    <a:pt x="451" y="460"/>
                  </a:lnTo>
                  <a:lnTo>
                    <a:pt x="446" y="469"/>
                  </a:lnTo>
                  <a:lnTo>
                    <a:pt x="446" y="478"/>
                  </a:lnTo>
                  <a:lnTo>
                    <a:pt x="446" y="487"/>
                  </a:lnTo>
                  <a:lnTo>
                    <a:pt x="442" y="497"/>
                  </a:lnTo>
                  <a:lnTo>
                    <a:pt x="442" y="506"/>
                  </a:lnTo>
                  <a:lnTo>
                    <a:pt x="442" y="520"/>
                  </a:lnTo>
                  <a:lnTo>
                    <a:pt x="442" y="529"/>
                  </a:lnTo>
                  <a:lnTo>
                    <a:pt x="442" y="538"/>
                  </a:lnTo>
                  <a:lnTo>
                    <a:pt x="442" y="547"/>
                  </a:lnTo>
                  <a:lnTo>
                    <a:pt x="442" y="561"/>
                  </a:lnTo>
                  <a:lnTo>
                    <a:pt x="442" y="570"/>
                  </a:lnTo>
                  <a:lnTo>
                    <a:pt x="446" y="584"/>
                  </a:lnTo>
                  <a:lnTo>
                    <a:pt x="451" y="593"/>
                  </a:lnTo>
                  <a:lnTo>
                    <a:pt x="451" y="602"/>
                  </a:lnTo>
                  <a:lnTo>
                    <a:pt x="455" y="612"/>
                  </a:lnTo>
                  <a:lnTo>
                    <a:pt x="460" y="621"/>
                  </a:lnTo>
                  <a:lnTo>
                    <a:pt x="469" y="625"/>
                  </a:lnTo>
                  <a:lnTo>
                    <a:pt x="478" y="635"/>
                  </a:lnTo>
                  <a:lnTo>
                    <a:pt x="488" y="639"/>
                  </a:lnTo>
                  <a:lnTo>
                    <a:pt x="506" y="648"/>
                  </a:lnTo>
                  <a:lnTo>
                    <a:pt x="520" y="658"/>
                  </a:lnTo>
                  <a:lnTo>
                    <a:pt x="534" y="658"/>
                  </a:lnTo>
                  <a:lnTo>
                    <a:pt x="547" y="662"/>
                  </a:lnTo>
                  <a:lnTo>
                    <a:pt x="566" y="662"/>
                  </a:lnTo>
                  <a:lnTo>
                    <a:pt x="575" y="662"/>
                  </a:lnTo>
                  <a:lnTo>
                    <a:pt x="589" y="662"/>
                  </a:lnTo>
                  <a:lnTo>
                    <a:pt x="603" y="667"/>
                  </a:lnTo>
                  <a:lnTo>
                    <a:pt x="621" y="667"/>
                  </a:lnTo>
                  <a:lnTo>
                    <a:pt x="630" y="667"/>
                  </a:lnTo>
                  <a:lnTo>
                    <a:pt x="644" y="671"/>
                  </a:lnTo>
                  <a:lnTo>
                    <a:pt x="658" y="671"/>
                  </a:lnTo>
                  <a:lnTo>
                    <a:pt x="672" y="676"/>
                  </a:lnTo>
                  <a:lnTo>
                    <a:pt x="685" y="681"/>
                  </a:lnTo>
                  <a:lnTo>
                    <a:pt x="699" y="681"/>
                  </a:lnTo>
                  <a:lnTo>
                    <a:pt x="708" y="681"/>
                  </a:lnTo>
                  <a:lnTo>
                    <a:pt x="722" y="690"/>
                  </a:lnTo>
                  <a:lnTo>
                    <a:pt x="731" y="690"/>
                  </a:lnTo>
                  <a:lnTo>
                    <a:pt x="745" y="704"/>
                  </a:lnTo>
                  <a:lnTo>
                    <a:pt x="750" y="713"/>
                  </a:lnTo>
                  <a:lnTo>
                    <a:pt x="759" y="717"/>
                  </a:lnTo>
                  <a:lnTo>
                    <a:pt x="768" y="727"/>
                  </a:lnTo>
                  <a:lnTo>
                    <a:pt x="773" y="740"/>
                  </a:lnTo>
                  <a:lnTo>
                    <a:pt x="782" y="754"/>
                  </a:lnTo>
                  <a:lnTo>
                    <a:pt x="787" y="773"/>
                  </a:lnTo>
                  <a:lnTo>
                    <a:pt x="791" y="786"/>
                  </a:lnTo>
                  <a:lnTo>
                    <a:pt x="800" y="809"/>
                  </a:lnTo>
                  <a:lnTo>
                    <a:pt x="800" y="828"/>
                  </a:lnTo>
                  <a:lnTo>
                    <a:pt x="809" y="837"/>
                  </a:lnTo>
                  <a:lnTo>
                    <a:pt x="809" y="846"/>
                  </a:lnTo>
                  <a:lnTo>
                    <a:pt x="814" y="860"/>
                  </a:lnTo>
                  <a:lnTo>
                    <a:pt x="819" y="869"/>
                  </a:lnTo>
                  <a:lnTo>
                    <a:pt x="823" y="883"/>
                  </a:lnTo>
                  <a:lnTo>
                    <a:pt x="823" y="892"/>
                  </a:lnTo>
                  <a:lnTo>
                    <a:pt x="828" y="901"/>
                  </a:lnTo>
                  <a:lnTo>
                    <a:pt x="832" y="915"/>
                  </a:lnTo>
                  <a:lnTo>
                    <a:pt x="832" y="929"/>
                  </a:lnTo>
                  <a:lnTo>
                    <a:pt x="837" y="938"/>
                  </a:lnTo>
                  <a:lnTo>
                    <a:pt x="842" y="947"/>
                  </a:lnTo>
                  <a:lnTo>
                    <a:pt x="846" y="956"/>
                  </a:lnTo>
                  <a:lnTo>
                    <a:pt x="846" y="966"/>
                  </a:lnTo>
                  <a:lnTo>
                    <a:pt x="846" y="975"/>
                  </a:lnTo>
                  <a:lnTo>
                    <a:pt x="846" y="984"/>
                  </a:lnTo>
                </a:path>
              </a:pathLst>
            </a:custGeom>
            <a:solidFill>
              <a:srgbClr val="081D58"/>
            </a:solidFill>
            <a:ln w="12700" cap="rnd" cmpd="sng">
              <a:solidFill>
                <a:srgbClr val="081D5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auto">
            <a:xfrm>
              <a:off x="4704" y="1825"/>
              <a:ext cx="778" cy="1081"/>
            </a:xfrm>
            <a:custGeom>
              <a:avLst/>
              <a:gdLst/>
              <a:ahLst/>
              <a:cxnLst>
                <a:cxn ang="0">
                  <a:pos x="10" y="1039"/>
                </a:cxn>
                <a:cxn ang="0">
                  <a:pos x="10" y="975"/>
                </a:cxn>
                <a:cxn ang="0">
                  <a:pos x="0" y="920"/>
                </a:cxn>
                <a:cxn ang="0">
                  <a:pos x="5" y="874"/>
                </a:cxn>
                <a:cxn ang="0">
                  <a:pos x="19" y="828"/>
                </a:cxn>
                <a:cxn ang="0">
                  <a:pos x="56" y="777"/>
                </a:cxn>
                <a:cxn ang="0">
                  <a:pos x="102" y="768"/>
                </a:cxn>
                <a:cxn ang="0">
                  <a:pos x="152" y="759"/>
                </a:cxn>
                <a:cxn ang="0">
                  <a:pos x="194" y="740"/>
                </a:cxn>
                <a:cxn ang="0">
                  <a:pos x="221" y="681"/>
                </a:cxn>
                <a:cxn ang="0">
                  <a:pos x="230" y="635"/>
                </a:cxn>
                <a:cxn ang="0">
                  <a:pos x="230" y="584"/>
                </a:cxn>
                <a:cxn ang="0">
                  <a:pos x="226" y="538"/>
                </a:cxn>
                <a:cxn ang="0">
                  <a:pos x="175" y="510"/>
                </a:cxn>
                <a:cxn ang="0">
                  <a:pos x="134" y="483"/>
                </a:cxn>
                <a:cxn ang="0">
                  <a:pos x="129" y="437"/>
                </a:cxn>
                <a:cxn ang="0">
                  <a:pos x="125" y="391"/>
                </a:cxn>
                <a:cxn ang="0">
                  <a:pos x="138" y="345"/>
                </a:cxn>
                <a:cxn ang="0">
                  <a:pos x="143" y="290"/>
                </a:cxn>
                <a:cxn ang="0">
                  <a:pos x="143" y="239"/>
                </a:cxn>
                <a:cxn ang="0">
                  <a:pos x="148" y="193"/>
                </a:cxn>
                <a:cxn ang="0">
                  <a:pos x="148" y="143"/>
                </a:cxn>
                <a:cxn ang="0">
                  <a:pos x="157" y="97"/>
                </a:cxn>
                <a:cxn ang="0">
                  <a:pos x="166" y="51"/>
                </a:cxn>
                <a:cxn ang="0">
                  <a:pos x="207" y="9"/>
                </a:cxn>
                <a:cxn ang="0">
                  <a:pos x="263" y="0"/>
                </a:cxn>
                <a:cxn ang="0">
                  <a:pos x="322" y="0"/>
                </a:cxn>
                <a:cxn ang="0">
                  <a:pos x="387" y="0"/>
                </a:cxn>
                <a:cxn ang="0">
                  <a:pos x="433" y="0"/>
                </a:cxn>
                <a:cxn ang="0">
                  <a:pos x="479" y="9"/>
                </a:cxn>
                <a:cxn ang="0">
                  <a:pos x="525" y="14"/>
                </a:cxn>
                <a:cxn ang="0">
                  <a:pos x="548" y="65"/>
                </a:cxn>
                <a:cxn ang="0">
                  <a:pos x="571" y="124"/>
                </a:cxn>
                <a:cxn ang="0">
                  <a:pos x="571" y="184"/>
                </a:cxn>
                <a:cxn ang="0">
                  <a:pos x="571" y="244"/>
                </a:cxn>
                <a:cxn ang="0">
                  <a:pos x="571" y="317"/>
                </a:cxn>
                <a:cxn ang="0">
                  <a:pos x="580" y="373"/>
                </a:cxn>
                <a:cxn ang="0">
                  <a:pos x="584" y="428"/>
                </a:cxn>
                <a:cxn ang="0">
                  <a:pos x="580" y="483"/>
                </a:cxn>
                <a:cxn ang="0">
                  <a:pos x="543" y="520"/>
                </a:cxn>
                <a:cxn ang="0">
                  <a:pos x="497" y="538"/>
                </a:cxn>
                <a:cxn ang="0">
                  <a:pos x="474" y="570"/>
                </a:cxn>
                <a:cxn ang="0">
                  <a:pos x="469" y="625"/>
                </a:cxn>
                <a:cxn ang="0">
                  <a:pos x="479" y="676"/>
                </a:cxn>
                <a:cxn ang="0">
                  <a:pos x="488" y="727"/>
                </a:cxn>
                <a:cxn ang="0">
                  <a:pos x="515" y="754"/>
                </a:cxn>
                <a:cxn ang="0">
                  <a:pos x="571" y="754"/>
                </a:cxn>
                <a:cxn ang="0">
                  <a:pos x="635" y="768"/>
                </a:cxn>
                <a:cxn ang="0">
                  <a:pos x="672" y="819"/>
                </a:cxn>
                <a:cxn ang="0">
                  <a:pos x="704" y="869"/>
                </a:cxn>
                <a:cxn ang="0">
                  <a:pos x="731" y="929"/>
                </a:cxn>
                <a:cxn ang="0">
                  <a:pos x="754" y="984"/>
                </a:cxn>
                <a:cxn ang="0">
                  <a:pos x="768" y="1035"/>
                </a:cxn>
                <a:cxn ang="0">
                  <a:pos x="777" y="1081"/>
                </a:cxn>
              </a:cxnLst>
              <a:rect l="0" t="0" r="r" b="b"/>
              <a:pathLst>
                <a:path w="778" h="1082">
                  <a:moveTo>
                    <a:pt x="14" y="1076"/>
                  </a:moveTo>
                  <a:lnTo>
                    <a:pt x="10" y="1067"/>
                  </a:lnTo>
                  <a:lnTo>
                    <a:pt x="10" y="1058"/>
                  </a:lnTo>
                  <a:lnTo>
                    <a:pt x="10" y="1048"/>
                  </a:lnTo>
                  <a:lnTo>
                    <a:pt x="10" y="1039"/>
                  </a:lnTo>
                  <a:lnTo>
                    <a:pt x="10" y="1025"/>
                  </a:lnTo>
                  <a:lnTo>
                    <a:pt x="10" y="1012"/>
                  </a:lnTo>
                  <a:lnTo>
                    <a:pt x="10" y="1002"/>
                  </a:lnTo>
                  <a:lnTo>
                    <a:pt x="10" y="993"/>
                  </a:lnTo>
                  <a:lnTo>
                    <a:pt x="10" y="975"/>
                  </a:lnTo>
                  <a:lnTo>
                    <a:pt x="10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0"/>
                  </a:lnTo>
                  <a:lnTo>
                    <a:pt x="0" y="910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5" y="883"/>
                  </a:lnTo>
                  <a:lnTo>
                    <a:pt x="5" y="874"/>
                  </a:lnTo>
                  <a:lnTo>
                    <a:pt x="10" y="865"/>
                  </a:lnTo>
                  <a:lnTo>
                    <a:pt x="14" y="855"/>
                  </a:lnTo>
                  <a:lnTo>
                    <a:pt x="14" y="846"/>
                  </a:lnTo>
                  <a:lnTo>
                    <a:pt x="19" y="837"/>
                  </a:lnTo>
                  <a:lnTo>
                    <a:pt x="19" y="828"/>
                  </a:lnTo>
                  <a:lnTo>
                    <a:pt x="23" y="819"/>
                  </a:lnTo>
                  <a:lnTo>
                    <a:pt x="28" y="809"/>
                  </a:lnTo>
                  <a:lnTo>
                    <a:pt x="37" y="796"/>
                  </a:lnTo>
                  <a:lnTo>
                    <a:pt x="46" y="786"/>
                  </a:lnTo>
                  <a:lnTo>
                    <a:pt x="56" y="777"/>
                  </a:lnTo>
                  <a:lnTo>
                    <a:pt x="65" y="773"/>
                  </a:lnTo>
                  <a:lnTo>
                    <a:pt x="74" y="773"/>
                  </a:lnTo>
                  <a:lnTo>
                    <a:pt x="83" y="768"/>
                  </a:lnTo>
                  <a:lnTo>
                    <a:pt x="92" y="768"/>
                  </a:lnTo>
                  <a:lnTo>
                    <a:pt x="102" y="768"/>
                  </a:lnTo>
                  <a:lnTo>
                    <a:pt x="111" y="768"/>
                  </a:lnTo>
                  <a:lnTo>
                    <a:pt x="120" y="763"/>
                  </a:lnTo>
                  <a:lnTo>
                    <a:pt x="129" y="763"/>
                  </a:lnTo>
                  <a:lnTo>
                    <a:pt x="143" y="759"/>
                  </a:lnTo>
                  <a:lnTo>
                    <a:pt x="152" y="759"/>
                  </a:lnTo>
                  <a:lnTo>
                    <a:pt x="161" y="759"/>
                  </a:lnTo>
                  <a:lnTo>
                    <a:pt x="171" y="759"/>
                  </a:lnTo>
                  <a:lnTo>
                    <a:pt x="180" y="759"/>
                  </a:lnTo>
                  <a:lnTo>
                    <a:pt x="189" y="754"/>
                  </a:lnTo>
                  <a:lnTo>
                    <a:pt x="194" y="740"/>
                  </a:lnTo>
                  <a:lnTo>
                    <a:pt x="198" y="731"/>
                  </a:lnTo>
                  <a:lnTo>
                    <a:pt x="207" y="717"/>
                  </a:lnTo>
                  <a:lnTo>
                    <a:pt x="212" y="704"/>
                  </a:lnTo>
                  <a:lnTo>
                    <a:pt x="221" y="690"/>
                  </a:lnTo>
                  <a:lnTo>
                    <a:pt x="221" y="681"/>
                  </a:lnTo>
                  <a:lnTo>
                    <a:pt x="226" y="671"/>
                  </a:lnTo>
                  <a:lnTo>
                    <a:pt x="226" y="662"/>
                  </a:lnTo>
                  <a:lnTo>
                    <a:pt x="226" y="653"/>
                  </a:lnTo>
                  <a:lnTo>
                    <a:pt x="230" y="644"/>
                  </a:lnTo>
                  <a:lnTo>
                    <a:pt x="230" y="635"/>
                  </a:lnTo>
                  <a:lnTo>
                    <a:pt x="230" y="625"/>
                  </a:lnTo>
                  <a:lnTo>
                    <a:pt x="230" y="616"/>
                  </a:lnTo>
                  <a:lnTo>
                    <a:pt x="230" y="602"/>
                  </a:lnTo>
                  <a:lnTo>
                    <a:pt x="230" y="593"/>
                  </a:lnTo>
                  <a:lnTo>
                    <a:pt x="230" y="584"/>
                  </a:lnTo>
                  <a:lnTo>
                    <a:pt x="230" y="575"/>
                  </a:lnTo>
                  <a:lnTo>
                    <a:pt x="230" y="566"/>
                  </a:lnTo>
                  <a:lnTo>
                    <a:pt x="230" y="556"/>
                  </a:lnTo>
                  <a:lnTo>
                    <a:pt x="230" y="547"/>
                  </a:lnTo>
                  <a:lnTo>
                    <a:pt x="226" y="538"/>
                  </a:lnTo>
                  <a:lnTo>
                    <a:pt x="217" y="533"/>
                  </a:lnTo>
                  <a:lnTo>
                    <a:pt x="207" y="529"/>
                  </a:lnTo>
                  <a:lnTo>
                    <a:pt x="198" y="524"/>
                  </a:lnTo>
                  <a:lnTo>
                    <a:pt x="189" y="520"/>
                  </a:lnTo>
                  <a:lnTo>
                    <a:pt x="175" y="510"/>
                  </a:lnTo>
                  <a:lnTo>
                    <a:pt x="161" y="506"/>
                  </a:lnTo>
                  <a:lnTo>
                    <a:pt x="152" y="501"/>
                  </a:lnTo>
                  <a:lnTo>
                    <a:pt x="143" y="497"/>
                  </a:lnTo>
                  <a:lnTo>
                    <a:pt x="134" y="492"/>
                  </a:lnTo>
                  <a:lnTo>
                    <a:pt x="134" y="483"/>
                  </a:lnTo>
                  <a:lnTo>
                    <a:pt x="138" y="474"/>
                  </a:lnTo>
                  <a:lnTo>
                    <a:pt x="138" y="465"/>
                  </a:lnTo>
                  <a:lnTo>
                    <a:pt x="134" y="455"/>
                  </a:lnTo>
                  <a:lnTo>
                    <a:pt x="134" y="446"/>
                  </a:lnTo>
                  <a:lnTo>
                    <a:pt x="129" y="437"/>
                  </a:lnTo>
                  <a:lnTo>
                    <a:pt x="125" y="428"/>
                  </a:lnTo>
                  <a:lnTo>
                    <a:pt x="125" y="419"/>
                  </a:lnTo>
                  <a:lnTo>
                    <a:pt x="125" y="409"/>
                  </a:lnTo>
                  <a:lnTo>
                    <a:pt x="125" y="400"/>
                  </a:lnTo>
                  <a:lnTo>
                    <a:pt x="125" y="391"/>
                  </a:lnTo>
                  <a:lnTo>
                    <a:pt x="129" y="382"/>
                  </a:lnTo>
                  <a:lnTo>
                    <a:pt x="129" y="373"/>
                  </a:lnTo>
                  <a:lnTo>
                    <a:pt x="134" y="363"/>
                  </a:lnTo>
                  <a:lnTo>
                    <a:pt x="134" y="354"/>
                  </a:lnTo>
                  <a:lnTo>
                    <a:pt x="138" y="345"/>
                  </a:lnTo>
                  <a:lnTo>
                    <a:pt x="138" y="331"/>
                  </a:lnTo>
                  <a:lnTo>
                    <a:pt x="138" y="317"/>
                  </a:lnTo>
                  <a:lnTo>
                    <a:pt x="138" y="308"/>
                  </a:lnTo>
                  <a:lnTo>
                    <a:pt x="138" y="299"/>
                  </a:lnTo>
                  <a:lnTo>
                    <a:pt x="143" y="290"/>
                  </a:lnTo>
                  <a:lnTo>
                    <a:pt x="143" y="281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48"/>
                  </a:lnTo>
                  <a:lnTo>
                    <a:pt x="143" y="239"/>
                  </a:lnTo>
                  <a:lnTo>
                    <a:pt x="143" y="230"/>
                  </a:lnTo>
                  <a:lnTo>
                    <a:pt x="148" y="221"/>
                  </a:lnTo>
                  <a:lnTo>
                    <a:pt x="148" y="212"/>
                  </a:lnTo>
                  <a:lnTo>
                    <a:pt x="148" y="202"/>
                  </a:lnTo>
                  <a:lnTo>
                    <a:pt x="148" y="193"/>
                  </a:lnTo>
                  <a:lnTo>
                    <a:pt x="148" y="184"/>
                  </a:lnTo>
                  <a:lnTo>
                    <a:pt x="148" y="175"/>
                  </a:lnTo>
                  <a:lnTo>
                    <a:pt x="148" y="166"/>
                  </a:lnTo>
                  <a:lnTo>
                    <a:pt x="148" y="152"/>
                  </a:lnTo>
                  <a:lnTo>
                    <a:pt x="148" y="143"/>
                  </a:lnTo>
                  <a:lnTo>
                    <a:pt x="148" y="133"/>
                  </a:lnTo>
                  <a:lnTo>
                    <a:pt x="152" y="124"/>
                  </a:lnTo>
                  <a:lnTo>
                    <a:pt x="152" y="115"/>
                  </a:lnTo>
                  <a:lnTo>
                    <a:pt x="157" y="106"/>
                  </a:lnTo>
                  <a:lnTo>
                    <a:pt x="157" y="97"/>
                  </a:lnTo>
                  <a:lnTo>
                    <a:pt x="161" y="88"/>
                  </a:lnTo>
                  <a:lnTo>
                    <a:pt x="161" y="78"/>
                  </a:lnTo>
                  <a:lnTo>
                    <a:pt x="166" y="69"/>
                  </a:lnTo>
                  <a:lnTo>
                    <a:pt x="166" y="60"/>
                  </a:lnTo>
                  <a:lnTo>
                    <a:pt x="166" y="51"/>
                  </a:lnTo>
                  <a:lnTo>
                    <a:pt x="166" y="42"/>
                  </a:lnTo>
                  <a:lnTo>
                    <a:pt x="171" y="28"/>
                  </a:lnTo>
                  <a:lnTo>
                    <a:pt x="180" y="19"/>
                  </a:lnTo>
                  <a:lnTo>
                    <a:pt x="194" y="14"/>
                  </a:lnTo>
                  <a:lnTo>
                    <a:pt x="207" y="9"/>
                  </a:lnTo>
                  <a:lnTo>
                    <a:pt x="217" y="9"/>
                  </a:lnTo>
                  <a:lnTo>
                    <a:pt x="226" y="9"/>
                  </a:lnTo>
                  <a:lnTo>
                    <a:pt x="240" y="5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51" y="0"/>
                  </a:lnTo>
                  <a:lnTo>
                    <a:pt x="460" y="5"/>
                  </a:lnTo>
                  <a:lnTo>
                    <a:pt x="469" y="5"/>
                  </a:lnTo>
                  <a:lnTo>
                    <a:pt x="479" y="9"/>
                  </a:lnTo>
                  <a:lnTo>
                    <a:pt x="488" y="9"/>
                  </a:lnTo>
                  <a:lnTo>
                    <a:pt x="497" y="14"/>
                  </a:lnTo>
                  <a:lnTo>
                    <a:pt x="506" y="14"/>
                  </a:lnTo>
                  <a:lnTo>
                    <a:pt x="515" y="14"/>
                  </a:lnTo>
                  <a:lnTo>
                    <a:pt x="525" y="14"/>
                  </a:lnTo>
                  <a:lnTo>
                    <a:pt x="529" y="23"/>
                  </a:lnTo>
                  <a:lnTo>
                    <a:pt x="534" y="32"/>
                  </a:lnTo>
                  <a:lnTo>
                    <a:pt x="538" y="42"/>
                  </a:lnTo>
                  <a:lnTo>
                    <a:pt x="543" y="55"/>
                  </a:lnTo>
                  <a:lnTo>
                    <a:pt x="548" y="65"/>
                  </a:lnTo>
                  <a:lnTo>
                    <a:pt x="557" y="83"/>
                  </a:lnTo>
                  <a:lnTo>
                    <a:pt x="561" y="97"/>
                  </a:lnTo>
                  <a:lnTo>
                    <a:pt x="566" y="106"/>
                  </a:lnTo>
                  <a:lnTo>
                    <a:pt x="571" y="115"/>
                  </a:lnTo>
                  <a:lnTo>
                    <a:pt x="571" y="124"/>
                  </a:lnTo>
                  <a:lnTo>
                    <a:pt x="571" y="133"/>
                  </a:lnTo>
                  <a:lnTo>
                    <a:pt x="571" y="143"/>
                  </a:lnTo>
                  <a:lnTo>
                    <a:pt x="571" y="152"/>
                  </a:lnTo>
                  <a:lnTo>
                    <a:pt x="571" y="170"/>
                  </a:lnTo>
                  <a:lnTo>
                    <a:pt x="571" y="184"/>
                  </a:lnTo>
                  <a:lnTo>
                    <a:pt x="571" y="202"/>
                  </a:lnTo>
                  <a:lnTo>
                    <a:pt x="571" y="216"/>
                  </a:lnTo>
                  <a:lnTo>
                    <a:pt x="571" y="225"/>
                  </a:lnTo>
                  <a:lnTo>
                    <a:pt x="571" y="235"/>
                  </a:lnTo>
                  <a:lnTo>
                    <a:pt x="571" y="244"/>
                  </a:lnTo>
                  <a:lnTo>
                    <a:pt x="571" y="258"/>
                  </a:lnTo>
                  <a:lnTo>
                    <a:pt x="571" y="271"/>
                  </a:lnTo>
                  <a:lnTo>
                    <a:pt x="571" y="294"/>
                  </a:lnTo>
                  <a:lnTo>
                    <a:pt x="571" y="304"/>
                  </a:lnTo>
                  <a:lnTo>
                    <a:pt x="571" y="317"/>
                  </a:lnTo>
                  <a:lnTo>
                    <a:pt x="571" y="327"/>
                  </a:lnTo>
                  <a:lnTo>
                    <a:pt x="571" y="340"/>
                  </a:lnTo>
                  <a:lnTo>
                    <a:pt x="575" y="354"/>
                  </a:lnTo>
                  <a:lnTo>
                    <a:pt x="575" y="363"/>
                  </a:lnTo>
                  <a:lnTo>
                    <a:pt x="580" y="373"/>
                  </a:lnTo>
                  <a:lnTo>
                    <a:pt x="580" y="382"/>
                  </a:lnTo>
                  <a:lnTo>
                    <a:pt x="580" y="396"/>
                  </a:lnTo>
                  <a:lnTo>
                    <a:pt x="584" y="405"/>
                  </a:lnTo>
                  <a:lnTo>
                    <a:pt x="584" y="414"/>
                  </a:lnTo>
                  <a:lnTo>
                    <a:pt x="584" y="428"/>
                  </a:lnTo>
                  <a:lnTo>
                    <a:pt x="589" y="442"/>
                  </a:lnTo>
                  <a:lnTo>
                    <a:pt x="589" y="455"/>
                  </a:lnTo>
                  <a:lnTo>
                    <a:pt x="589" y="465"/>
                  </a:lnTo>
                  <a:lnTo>
                    <a:pt x="584" y="474"/>
                  </a:lnTo>
                  <a:lnTo>
                    <a:pt x="580" y="483"/>
                  </a:lnTo>
                  <a:lnTo>
                    <a:pt x="571" y="497"/>
                  </a:lnTo>
                  <a:lnTo>
                    <a:pt x="566" y="506"/>
                  </a:lnTo>
                  <a:lnTo>
                    <a:pt x="557" y="506"/>
                  </a:lnTo>
                  <a:lnTo>
                    <a:pt x="552" y="515"/>
                  </a:lnTo>
                  <a:lnTo>
                    <a:pt x="543" y="520"/>
                  </a:lnTo>
                  <a:lnTo>
                    <a:pt x="534" y="524"/>
                  </a:lnTo>
                  <a:lnTo>
                    <a:pt x="525" y="533"/>
                  </a:lnTo>
                  <a:lnTo>
                    <a:pt x="515" y="533"/>
                  </a:lnTo>
                  <a:lnTo>
                    <a:pt x="506" y="538"/>
                  </a:lnTo>
                  <a:lnTo>
                    <a:pt x="497" y="538"/>
                  </a:lnTo>
                  <a:lnTo>
                    <a:pt x="488" y="538"/>
                  </a:lnTo>
                  <a:lnTo>
                    <a:pt x="479" y="543"/>
                  </a:lnTo>
                  <a:lnTo>
                    <a:pt x="474" y="552"/>
                  </a:lnTo>
                  <a:lnTo>
                    <a:pt x="474" y="561"/>
                  </a:lnTo>
                  <a:lnTo>
                    <a:pt x="474" y="570"/>
                  </a:lnTo>
                  <a:lnTo>
                    <a:pt x="474" y="579"/>
                  </a:lnTo>
                  <a:lnTo>
                    <a:pt x="469" y="589"/>
                  </a:lnTo>
                  <a:lnTo>
                    <a:pt x="469" y="598"/>
                  </a:lnTo>
                  <a:lnTo>
                    <a:pt x="469" y="616"/>
                  </a:lnTo>
                  <a:lnTo>
                    <a:pt x="469" y="625"/>
                  </a:lnTo>
                  <a:lnTo>
                    <a:pt x="469" y="635"/>
                  </a:lnTo>
                  <a:lnTo>
                    <a:pt x="474" y="648"/>
                  </a:lnTo>
                  <a:lnTo>
                    <a:pt x="474" y="658"/>
                  </a:lnTo>
                  <a:lnTo>
                    <a:pt x="474" y="667"/>
                  </a:lnTo>
                  <a:lnTo>
                    <a:pt x="479" y="676"/>
                  </a:lnTo>
                  <a:lnTo>
                    <a:pt x="483" y="685"/>
                  </a:lnTo>
                  <a:lnTo>
                    <a:pt x="483" y="694"/>
                  </a:lnTo>
                  <a:lnTo>
                    <a:pt x="483" y="704"/>
                  </a:lnTo>
                  <a:lnTo>
                    <a:pt x="483" y="717"/>
                  </a:lnTo>
                  <a:lnTo>
                    <a:pt x="488" y="727"/>
                  </a:lnTo>
                  <a:lnTo>
                    <a:pt x="488" y="736"/>
                  </a:lnTo>
                  <a:lnTo>
                    <a:pt x="488" y="745"/>
                  </a:lnTo>
                  <a:lnTo>
                    <a:pt x="497" y="750"/>
                  </a:lnTo>
                  <a:lnTo>
                    <a:pt x="506" y="750"/>
                  </a:lnTo>
                  <a:lnTo>
                    <a:pt x="515" y="754"/>
                  </a:lnTo>
                  <a:lnTo>
                    <a:pt x="525" y="754"/>
                  </a:lnTo>
                  <a:lnTo>
                    <a:pt x="534" y="754"/>
                  </a:lnTo>
                  <a:lnTo>
                    <a:pt x="548" y="754"/>
                  </a:lnTo>
                  <a:lnTo>
                    <a:pt x="561" y="754"/>
                  </a:lnTo>
                  <a:lnTo>
                    <a:pt x="571" y="754"/>
                  </a:lnTo>
                  <a:lnTo>
                    <a:pt x="580" y="759"/>
                  </a:lnTo>
                  <a:lnTo>
                    <a:pt x="594" y="759"/>
                  </a:lnTo>
                  <a:lnTo>
                    <a:pt x="612" y="763"/>
                  </a:lnTo>
                  <a:lnTo>
                    <a:pt x="626" y="768"/>
                  </a:lnTo>
                  <a:lnTo>
                    <a:pt x="635" y="768"/>
                  </a:lnTo>
                  <a:lnTo>
                    <a:pt x="644" y="768"/>
                  </a:lnTo>
                  <a:lnTo>
                    <a:pt x="649" y="782"/>
                  </a:lnTo>
                  <a:lnTo>
                    <a:pt x="658" y="796"/>
                  </a:lnTo>
                  <a:lnTo>
                    <a:pt x="667" y="809"/>
                  </a:lnTo>
                  <a:lnTo>
                    <a:pt x="672" y="819"/>
                  </a:lnTo>
                  <a:lnTo>
                    <a:pt x="681" y="828"/>
                  </a:lnTo>
                  <a:lnTo>
                    <a:pt x="685" y="837"/>
                  </a:lnTo>
                  <a:lnTo>
                    <a:pt x="690" y="846"/>
                  </a:lnTo>
                  <a:lnTo>
                    <a:pt x="695" y="855"/>
                  </a:lnTo>
                  <a:lnTo>
                    <a:pt x="704" y="869"/>
                  </a:lnTo>
                  <a:lnTo>
                    <a:pt x="708" y="878"/>
                  </a:lnTo>
                  <a:lnTo>
                    <a:pt x="718" y="892"/>
                  </a:lnTo>
                  <a:lnTo>
                    <a:pt x="722" y="901"/>
                  </a:lnTo>
                  <a:lnTo>
                    <a:pt x="727" y="915"/>
                  </a:lnTo>
                  <a:lnTo>
                    <a:pt x="731" y="929"/>
                  </a:lnTo>
                  <a:lnTo>
                    <a:pt x="736" y="943"/>
                  </a:lnTo>
                  <a:lnTo>
                    <a:pt x="745" y="952"/>
                  </a:lnTo>
                  <a:lnTo>
                    <a:pt x="750" y="966"/>
                  </a:lnTo>
                  <a:lnTo>
                    <a:pt x="750" y="975"/>
                  </a:lnTo>
                  <a:lnTo>
                    <a:pt x="754" y="984"/>
                  </a:lnTo>
                  <a:lnTo>
                    <a:pt x="754" y="993"/>
                  </a:lnTo>
                  <a:lnTo>
                    <a:pt x="759" y="1002"/>
                  </a:lnTo>
                  <a:lnTo>
                    <a:pt x="759" y="1012"/>
                  </a:lnTo>
                  <a:lnTo>
                    <a:pt x="764" y="1025"/>
                  </a:lnTo>
                  <a:lnTo>
                    <a:pt x="768" y="1035"/>
                  </a:lnTo>
                  <a:lnTo>
                    <a:pt x="768" y="1044"/>
                  </a:lnTo>
                  <a:lnTo>
                    <a:pt x="773" y="1053"/>
                  </a:lnTo>
                  <a:lnTo>
                    <a:pt x="773" y="1062"/>
                  </a:lnTo>
                  <a:lnTo>
                    <a:pt x="777" y="1071"/>
                  </a:lnTo>
                  <a:lnTo>
                    <a:pt x="777" y="1081"/>
                  </a:lnTo>
                </a:path>
              </a:pathLst>
            </a:custGeom>
            <a:solidFill>
              <a:srgbClr val="333333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rgbClr val="CECECE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71685" name="Text Box 13"/>
          <p:cNvSpPr txBox="1">
            <a:spLocks noChangeArrowheads="1"/>
          </p:cNvSpPr>
          <p:nvPr/>
        </p:nvSpPr>
        <p:spPr bwMode="auto">
          <a:xfrm>
            <a:off x="304800" y="3916363"/>
            <a:ext cx="8305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rgbClr val="000066"/>
                </a:solidFill>
                <a:latin typeface="Arial"/>
                <a:cs typeface="Arial"/>
              </a:rPr>
              <a:t>Effets en termes de </a:t>
            </a:r>
            <a:r>
              <a:rPr lang="fr-FR" sz="2800" b="1" dirty="0">
                <a:solidFill>
                  <a:srgbClr val="000066"/>
                </a:solidFill>
                <a:latin typeface="Arial"/>
                <a:cs typeface="Arial"/>
              </a:rPr>
              <a:t>temps d'apprentissage</a:t>
            </a:r>
            <a:r>
              <a:rPr lang="fr-FR" sz="28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lang="fr-FR" dirty="0">
              <a:solidFill>
                <a:srgbClr val="000066"/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000066"/>
                </a:solidFill>
                <a:latin typeface="Arial"/>
                <a:cs typeface="Arial"/>
              </a:rPr>
              <a:t> environ 30</a:t>
            </a:r>
            <a:r>
              <a:rPr lang="fr-FR" dirty="0" smtClean="0">
                <a:solidFill>
                  <a:srgbClr val="000066"/>
                </a:solidFill>
                <a:latin typeface="Arial"/>
                <a:cs typeface="Arial"/>
              </a:rPr>
              <a:t>%</a:t>
            </a:r>
          </a:p>
          <a:p>
            <a:pPr algn="ctr">
              <a:spcBef>
                <a:spcPct val="50000"/>
              </a:spcBef>
            </a:pPr>
            <a:r>
              <a:rPr lang="fr-FR" sz="2800" dirty="0" smtClean="0">
                <a:solidFill>
                  <a:srgbClr val="000066"/>
                </a:solidFill>
                <a:latin typeface="Arial"/>
                <a:cs typeface="Arial"/>
              </a:rPr>
              <a:t>Mais…</a:t>
            </a:r>
            <a:endParaRPr lang="fr-FR" sz="2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71686" name="Text Box 14"/>
          <p:cNvSpPr txBox="1">
            <a:spLocks noChangeArrowheads="1"/>
          </p:cNvSpPr>
          <p:nvPr/>
        </p:nvSpPr>
        <p:spPr bwMode="auto">
          <a:xfrm>
            <a:off x="3505200" y="838200"/>
            <a:ext cx="19431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300" b="1">
                <a:solidFill>
                  <a:srgbClr val="000066"/>
                </a:solidFill>
              </a:rPr>
              <a:t>&lt;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755650" y="404813"/>
            <a:ext cx="78327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40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Comparaison enseignant vs. EAO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14400" y="1447800"/>
          <a:ext cx="2232025" cy="1592263"/>
        </p:xfrm>
        <a:graphic>
          <a:graphicData uri="http://schemas.openxmlformats.org/presentationml/2006/ole">
            <p:oleObj spid="_x0000_s73730" name="Clip" r:id="rId4" imgW="4006800" imgH="2856960" progId="MS_ClipArt_Gallery.2">
              <p:embed/>
            </p:oleObj>
          </a:graphicData>
        </a:graphic>
      </p:graphicFrame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5791200" y="1600200"/>
            <a:ext cx="3063875" cy="1295400"/>
            <a:chOff x="2736" y="1680"/>
            <a:chExt cx="2746" cy="1230"/>
          </a:xfrm>
        </p:grpSpPr>
        <p:sp>
          <p:nvSpPr>
            <p:cNvPr id="73737" name="Rectangle 4"/>
            <p:cNvSpPr>
              <a:spLocks noChangeArrowheads="1"/>
            </p:cNvSpPr>
            <p:nvPr/>
          </p:nvSpPr>
          <p:spPr bwMode="auto">
            <a:xfrm>
              <a:off x="2736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38" name="AutoShape 5" descr="Rayures étroites horizontales"/>
            <p:cNvSpPr>
              <a:spLocks noChangeArrowheads="1"/>
            </p:cNvSpPr>
            <p:nvPr/>
          </p:nvSpPr>
          <p:spPr bwMode="auto">
            <a:xfrm>
              <a:off x="2784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39" name="Rectangle 6"/>
            <p:cNvSpPr>
              <a:spLocks noChangeArrowheads="1"/>
            </p:cNvSpPr>
            <p:nvPr/>
          </p:nvSpPr>
          <p:spPr bwMode="auto">
            <a:xfrm>
              <a:off x="3648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40" name="AutoShape 7" descr="Rayures étroites horizontales"/>
            <p:cNvSpPr>
              <a:spLocks noChangeArrowheads="1"/>
            </p:cNvSpPr>
            <p:nvPr/>
          </p:nvSpPr>
          <p:spPr bwMode="auto">
            <a:xfrm>
              <a:off x="3696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41" name="Rectangle 8"/>
            <p:cNvSpPr>
              <a:spLocks noChangeArrowheads="1"/>
            </p:cNvSpPr>
            <p:nvPr/>
          </p:nvSpPr>
          <p:spPr bwMode="auto">
            <a:xfrm>
              <a:off x="4560" y="168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42" name="AutoShape 9" descr="Rayures étroites horizontales"/>
            <p:cNvSpPr>
              <a:spLocks noChangeArrowheads="1"/>
            </p:cNvSpPr>
            <p:nvPr/>
          </p:nvSpPr>
          <p:spPr bwMode="auto">
            <a:xfrm>
              <a:off x="4608" y="1728"/>
              <a:ext cx="720" cy="528"/>
            </a:xfrm>
            <a:prstGeom prst="roundRect">
              <a:avLst>
                <a:gd name="adj" fmla="val 16667"/>
              </a:avLst>
            </a:prstGeom>
            <a:pattFill prst="nar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2784" y="1920"/>
              <a:ext cx="791" cy="990"/>
            </a:xfrm>
            <a:custGeom>
              <a:avLst/>
              <a:gdLst/>
              <a:ahLst/>
              <a:cxnLst>
                <a:cxn ang="0">
                  <a:pos x="0" y="915"/>
                </a:cxn>
                <a:cxn ang="0">
                  <a:pos x="10" y="860"/>
                </a:cxn>
                <a:cxn ang="0">
                  <a:pos x="23" y="809"/>
                </a:cxn>
                <a:cxn ang="0">
                  <a:pos x="42" y="759"/>
                </a:cxn>
                <a:cxn ang="0">
                  <a:pos x="56" y="713"/>
                </a:cxn>
                <a:cxn ang="0">
                  <a:pos x="69" y="667"/>
                </a:cxn>
                <a:cxn ang="0">
                  <a:pos x="97" y="630"/>
                </a:cxn>
                <a:cxn ang="0">
                  <a:pos x="148" y="616"/>
                </a:cxn>
                <a:cxn ang="0">
                  <a:pos x="194" y="607"/>
                </a:cxn>
                <a:cxn ang="0">
                  <a:pos x="221" y="575"/>
                </a:cxn>
                <a:cxn ang="0">
                  <a:pos x="226" y="529"/>
                </a:cxn>
                <a:cxn ang="0">
                  <a:pos x="226" y="478"/>
                </a:cxn>
                <a:cxn ang="0">
                  <a:pos x="221" y="464"/>
                </a:cxn>
                <a:cxn ang="0">
                  <a:pos x="171" y="474"/>
                </a:cxn>
                <a:cxn ang="0">
                  <a:pos x="115" y="474"/>
                </a:cxn>
                <a:cxn ang="0">
                  <a:pos x="60" y="464"/>
                </a:cxn>
                <a:cxn ang="0">
                  <a:pos x="56" y="423"/>
                </a:cxn>
                <a:cxn ang="0">
                  <a:pos x="65" y="377"/>
                </a:cxn>
                <a:cxn ang="0">
                  <a:pos x="65" y="331"/>
                </a:cxn>
                <a:cxn ang="0">
                  <a:pos x="69" y="280"/>
                </a:cxn>
                <a:cxn ang="0">
                  <a:pos x="79" y="234"/>
                </a:cxn>
                <a:cxn ang="0">
                  <a:pos x="102" y="184"/>
                </a:cxn>
                <a:cxn ang="0">
                  <a:pos x="125" y="143"/>
                </a:cxn>
                <a:cxn ang="0">
                  <a:pos x="143" y="101"/>
                </a:cxn>
                <a:cxn ang="0">
                  <a:pos x="175" y="51"/>
                </a:cxn>
                <a:cxn ang="0">
                  <a:pos x="212" y="14"/>
                </a:cxn>
                <a:cxn ang="0">
                  <a:pos x="258" y="0"/>
                </a:cxn>
                <a:cxn ang="0">
                  <a:pos x="304" y="0"/>
                </a:cxn>
                <a:cxn ang="0">
                  <a:pos x="345" y="23"/>
                </a:cxn>
                <a:cxn ang="0">
                  <a:pos x="382" y="55"/>
                </a:cxn>
                <a:cxn ang="0">
                  <a:pos x="419" y="97"/>
                </a:cxn>
                <a:cxn ang="0">
                  <a:pos x="451" y="143"/>
                </a:cxn>
                <a:cxn ang="0">
                  <a:pos x="479" y="189"/>
                </a:cxn>
                <a:cxn ang="0">
                  <a:pos x="506" y="230"/>
                </a:cxn>
                <a:cxn ang="0">
                  <a:pos x="534" y="280"/>
                </a:cxn>
                <a:cxn ang="0">
                  <a:pos x="557" y="326"/>
                </a:cxn>
                <a:cxn ang="0">
                  <a:pos x="580" y="372"/>
                </a:cxn>
                <a:cxn ang="0">
                  <a:pos x="561" y="414"/>
                </a:cxn>
                <a:cxn ang="0">
                  <a:pos x="506" y="437"/>
                </a:cxn>
                <a:cxn ang="0">
                  <a:pos x="460" y="441"/>
                </a:cxn>
                <a:cxn ang="0">
                  <a:pos x="423" y="469"/>
                </a:cxn>
                <a:cxn ang="0">
                  <a:pos x="414" y="515"/>
                </a:cxn>
                <a:cxn ang="0">
                  <a:pos x="414" y="566"/>
                </a:cxn>
                <a:cxn ang="0">
                  <a:pos x="446" y="593"/>
                </a:cxn>
                <a:cxn ang="0">
                  <a:pos x="497" y="589"/>
                </a:cxn>
                <a:cxn ang="0">
                  <a:pos x="548" y="589"/>
                </a:cxn>
                <a:cxn ang="0">
                  <a:pos x="598" y="607"/>
                </a:cxn>
                <a:cxn ang="0">
                  <a:pos x="635" y="657"/>
                </a:cxn>
                <a:cxn ang="0">
                  <a:pos x="676" y="726"/>
                </a:cxn>
                <a:cxn ang="0">
                  <a:pos x="699" y="772"/>
                </a:cxn>
                <a:cxn ang="0">
                  <a:pos x="722" y="818"/>
                </a:cxn>
                <a:cxn ang="0">
                  <a:pos x="750" y="878"/>
                </a:cxn>
                <a:cxn ang="0">
                  <a:pos x="768" y="929"/>
                </a:cxn>
                <a:cxn ang="0">
                  <a:pos x="787" y="979"/>
                </a:cxn>
              </a:cxnLst>
              <a:rect l="0" t="0" r="r" b="b"/>
              <a:pathLst>
                <a:path w="792" h="990">
                  <a:moveTo>
                    <a:pt x="5" y="966"/>
                  </a:moveTo>
                  <a:lnTo>
                    <a:pt x="0" y="956"/>
                  </a:lnTo>
                  <a:lnTo>
                    <a:pt x="0" y="938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0" y="878"/>
                  </a:lnTo>
                  <a:lnTo>
                    <a:pt x="5" y="869"/>
                  </a:lnTo>
                  <a:lnTo>
                    <a:pt x="10" y="860"/>
                  </a:lnTo>
                  <a:lnTo>
                    <a:pt x="10" y="851"/>
                  </a:lnTo>
                  <a:lnTo>
                    <a:pt x="14" y="841"/>
                  </a:lnTo>
                  <a:lnTo>
                    <a:pt x="14" y="828"/>
                  </a:lnTo>
                  <a:lnTo>
                    <a:pt x="23" y="818"/>
                  </a:lnTo>
                  <a:lnTo>
                    <a:pt x="23" y="809"/>
                  </a:lnTo>
                  <a:lnTo>
                    <a:pt x="28" y="800"/>
                  </a:lnTo>
                  <a:lnTo>
                    <a:pt x="33" y="786"/>
                  </a:lnTo>
                  <a:lnTo>
                    <a:pt x="37" y="777"/>
                  </a:lnTo>
                  <a:lnTo>
                    <a:pt x="42" y="768"/>
                  </a:lnTo>
                  <a:lnTo>
                    <a:pt x="42" y="759"/>
                  </a:lnTo>
                  <a:lnTo>
                    <a:pt x="46" y="749"/>
                  </a:lnTo>
                  <a:lnTo>
                    <a:pt x="46" y="740"/>
                  </a:lnTo>
                  <a:lnTo>
                    <a:pt x="51" y="731"/>
                  </a:lnTo>
                  <a:lnTo>
                    <a:pt x="56" y="722"/>
                  </a:lnTo>
                  <a:lnTo>
                    <a:pt x="56" y="713"/>
                  </a:lnTo>
                  <a:lnTo>
                    <a:pt x="60" y="703"/>
                  </a:lnTo>
                  <a:lnTo>
                    <a:pt x="60" y="694"/>
                  </a:lnTo>
                  <a:lnTo>
                    <a:pt x="60" y="685"/>
                  </a:lnTo>
                  <a:lnTo>
                    <a:pt x="65" y="676"/>
                  </a:lnTo>
                  <a:lnTo>
                    <a:pt x="69" y="667"/>
                  </a:lnTo>
                  <a:lnTo>
                    <a:pt x="69" y="657"/>
                  </a:lnTo>
                  <a:lnTo>
                    <a:pt x="74" y="648"/>
                  </a:lnTo>
                  <a:lnTo>
                    <a:pt x="79" y="639"/>
                  </a:lnTo>
                  <a:lnTo>
                    <a:pt x="88" y="634"/>
                  </a:lnTo>
                  <a:lnTo>
                    <a:pt x="97" y="630"/>
                  </a:lnTo>
                  <a:lnTo>
                    <a:pt x="106" y="625"/>
                  </a:lnTo>
                  <a:lnTo>
                    <a:pt x="115" y="621"/>
                  </a:lnTo>
                  <a:lnTo>
                    <a:pt x="129" y="621"/>
                  </a:lnTo>
                  <a:lnTo>
                    <a:pt x="138" y="616"/>
                  </a:lnTo>
                  <a:lnTo>
                    <a:pt x="148" y="616"/>
                  </a:lnTo>
                  <a:lnTo>
                    <a:pt x="157" y="616"/>
                  </a:lnTo>
                  <a:lnTo>
                    <a:pt x="166" y="616"/>
                  </a:lnTo>
                  <a:lnTo>
                    <a:pt x="175" y="612"/>
                  </a:lnTo>
                  <a:lnTo>
                    <a:pt x="184" y="612"/>
                  </a:lnTo>
                  <a:lnTo>
                    <a:pt x="194" y="607"/>
                  </a:lnTo>
                  <a:lnTo>
                    <a:pt x="203" y="607"/>
                  </a:lnTo>
                  <a:lnTo>
                    <a:pt x="212" y="602"/>
                  </a:lnTo>
                  <a:lnTo>
                    <a:pt x="217" y="593"/>
                  </a:lnTo>
                  <a:lnTo>
                    <a:pt x="221" y="584"/>
                  </a:lnTo>
                  <a:lnTo>
                    <a:pt x="221" y="575"/>
                  </a:lnTo>
                  <a:lnTo>
                    <a:pt x="226" y="566"/>
                  </a:lnTo>
                  <a:lnTo>
                    <a:pt x="226" y="556"/>
                  </a:lnTo>
                  <a:lnTo>
                    <a:pt x="226" y="547"/>
                  </a:lnTo>
                  <a:lnTo>
                    <a:pt x="226" y="538"/>
                  </a:lnTo>
                  <a:lnTo>
                    <a:pt x="226" y="529"/>
                  </a:lnTo>
                  <a:lnTo>
                    <a:pt x="226" y="520"/>
                  </a:lnTo>
                  <a:lnTo>
                    <a:pt x="226" y="510"/>
                  </a:lnTo>
                  <a:lnTo>
                    <a:pt x="226" y="501"/>
                  </a:lnTo>
                  <a:lnTo>
                    <a:pt x="226" y="492"/>
                  </a:lnTo>
                  <a:lnTo>
                    <a:pt x="226" y="478"/>
                  </a:lnTo>
                  <a:lnTo>
                    <a:pt x="226" y="469"/>
                  </a:lnTo>
                  <a:lnTo>
                    <a:pt x="226" y="460"/>
                  </a:lnTo>
                  <a:lnTo>
                    <a:pt x="230" y="446"/>
                  </a:lnTo>
                  <a:lnTo>
                    <a:pt x="221" y="455"/>
                  </a:lnTo>
                  <a:lnTo>
                    <a:pt x="221" y="464"/>
                  </a:lnTo>
                  <a:lnTo>
                    <a:pt x="212" y="464"/>
                  </a:lnTo>
                  <a:lnTo>
                    <a:pt x="203" y="474"/>
                  </a:lnTo>
                  <a:lnTo>
                    <a:pt x="189" y="474"/>
                  </a:lnTo>
                  <a:lnTo>
                    <a:pt x="180" y="474"/>
                  </a:lnTo>
                  <a:lnTo>
                    <a:pt x="171" y="474"/>
                  </a:lnTo>
                  <a:lnTo>
                    <a:pt x="161" y="474"/>
                  </a:lnTo>
                  <a:lnTo>
                    <a:pt x="152" y="474"/>
                  </a:lnTo>
                  <a:lnTo>
                    <a:pt x="138" y="474"/>
                  </a:lnTo>
                  <a:lnTo>
                    <a:pt x="125" y="474"/>
                  </a:lnTo>
                  <a:lnTo>
                    <a:pt x="115" y="474"/>
                  </a:lnTo>
                  <a:lnTo>
                    <a:pt x="102" y="469"/>
                  </a:lnTo>
                  <a:lnTo>
                    <a:pt x="92" y="469"/>
                  </a:lnTo>
                  <a:lnTo>
                    <a:pt x="83" y="469"/>
                  </a:lnTo>
                  <a:lnTo>
                    <a:pt x="69" y="469"/>
                  </a:lnTo>
                  <a:lnTo>
                    <a:pt x="60" y="464"/>
                  </a:lnTo>
                  <a:lnTo>
                    <a:pt x="51" y="460"/>
                  </a:lnTo>
                  <a:lnTo>
                    <a:pt x="51" y="451"/>
                  </a:lnTo>
                  <a:lnTo>
                    <a:pt x="51" y="441"/>
                  </a:lnTo>
                  <a:lnTo>
                    <a:pt x="51" y="432"/>
                  </a:lnTo>
                  <a:lnTo>
                    <a:pt x="56" y="423"/>
                  </a:lnTo>
                  <a:lnTo>
                    <a:pt x="56" y="414"/>
                  </a:lnTo>
                  <a:lnTo>
                    <a:pt x="60" y="405"/>
                  </a:lnTo>
                  <a:lnTo>
                    <a:pt x="60" y="395"/>
                  </a:lnTo>
                  <a:lnTo>
                    <a:pt x="65" y="386"/>
                  </a:lnTo>
                  <a:lnTo>
                    <a:pt x="65" y="377"/>
                  </a:lnTo>
                  <a:lnTo>
                    <a:pt x="65" y="368"/>
                  </a:lnTo>
                  <a:lnTo>
                    <a:pt x="65" y="359"/>
                  </a:lnTo>
                  <a:lnTo>
                    <a:pt x="65" y="349"/>
                  </a:lnTo>
                  <a:lnTo>
                    <a:pt x="65" y="340"/>
                  </a:lnTo>
                  <a:lnTo>
                    <a:pt x="65" y="331"/>
                  </a:lnTo>
                  <a:lnTo>
                    <a:pt x="69" y="317"/>
                  </a:lnTo>
                  <a:lnTo>
                    <a:pt x="69" y="308"/>
                  </a:lnTo>
                  <a:lnTo>
                    <a:pt x="69" y="299"/>
                  </a:lnTo>
                  <a:lnTo>
                    <a:pt x="69" y="290"/>
                  </a:lnTo>
                  <a:lnTo>
                    <a:pt x="69" y="280"/>
                  </a:lnTo>
                  <a:lnTo>
                    <a:pt x="69" y="271"/>
                  </a:lnTo>
                  <a:lnTo>
                    <a:pt x="74" y="262"/>
                  </a:lnTo>
                  <a:lnTo>
                    <a:pt x="74" y="253"/>
                  </a:lnTo>
                  <a:lnTo>
                    <a:pt x="74" y="244"/>
                  </a:lnTo>
                  <a:lnTo>
                    <a:pt x="79" y="234"/>
                  </a:lnTo>
                  <a:lnTo>
                    <a:pt x="88" y="225"/>
                  </a:lnTo>
                  <a:lnTo>
                    <a:pt x="88" y="216"/>
                  </a:lnTo>
                  <a:lnTo>
                    <a:pt x="92" y="207"/>
                  </a:lnTo>
                  <a:lnTo>
                    <a:pt x="97" y="198"/>
                  </a:lnTo>
                  <a:lnTo>
                    <a:pt x="102" y="184"/>
                  </a:lnTo>
                  <a:lnTo>
                    <a:pt x="111" y="179"/>
                  </a:lnTo>
                  <a:lnTo>
                    <a:pt x="111" y="170"/>
                  </a:lnTo>
                  <a:lnTo>
                    <a:pt x="115" y="161"/>
                  </a:lnTo>
                  <a:lnTo>
                    <a:pt x="120" y="152"/>
                  </a:lnTo>
                  <a:lnTo>
                    <a:pt x="125" y="143"/>
                  </a:lnTo>
                  <a:lnTo>
                    <a:pt x="125" y="133"/>
                  </a:lnTo>
                  <a:lnTo>
                    <a:pt x="134" y="129"/>
                  </a:lnTo>
                  <a:lnTo>
                    <a:pt x="138" y="120"/>
                  </a:lnTo>
                  <a:lnTo>
                    <a:pt x="138" y="110"/>
                  </a:lnTo>
                  <a:lnTo>
                    <a:pt x="143" y="101"/>
                  </a:lnTo>
                  <a:lnTo>
                    <a:pt x="152" y="92"/>
                  </a:lnTo>
                  <a:lnTo>
                    <a:pt x="157" y="78"/>
                  </a:lnTo>
                  <a:lnTo>
                    <a:pt x="166" y="69"/>
                  </a:lnTo>
                  <a:lnTo>
                    <a:pt x="171" y="60"/>
                  </a:lnTo>
                  <a:lnTo>
                    <a:pt x="175" y="51"/>
                  </a:lnTo>
                  <a:lnTo>
                    <a:pt x="180" y="41"/>
                  </a:lnTo>
                  <a:lnTo>
                    <a:pt x="189" y="37"/>
                  </a:lnTo>
                  <a:lnTo>
                    <a:pt x="194" y="28"/>
                  </a:lnTo>
                  <a:lnTo>
                    <a:pt x="203" y="23"/>
                  </a:lnTo>
                  <a:lnTo>
                    <a:pt x="212" y="14"/>
                  </a:lnTo>
                  <a:lnTo>
                    <a:pt x="221" y="14"/>
                  </a:lnTo>
                  <a:lnTo>
                    <a:pt x="230" y="9"/>
                  </a:lnTo>
                  <a:lnTo>
                    <a:pt x="240" y="9"/>
                  </a:lnTo>
                  <a:lnTo>
                    <a:pt x="249" y="5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5"/>
                  </a:lnTo>
                  <a:lnTo>
                    <a:pt x="322" y="5"/>
                  </a:lnTo>
                  <a:lnTo>
                    <a:pt x="332" y="9"/>
                  </a:lnTo>
                  <a:lnTo>
                    <a:pt x="336" y="18"/>
                  </a:lnTo>
                  <a:lnTo>
                    <a:pt x="345" y="23"/>
                  </a:lnTo>
                  <a:lnTo>
                    <a:pt x="350" y="32"/>
                  </a:lnTo>
                  <a:lnTo>
                    <a:pt x="359" y="37"/>
                  </a:lnTo>
                  <a:lnTo>
                    <a:pt x="368" y="41"/>
                  </a:lnTo>
                  <a:lnTo>
                    <a:pt x="377" y="46"/>
                  </a:lnTo>
                  <a:lnTo>
                    <a:pt x="382" y="55"/>
                  </a:lnTo>
                  <a:lnTo>
                    <a:pt x="391" y="60"/>
                  </a:lnTo>
                  <a:lnTo>
                    <a:pt x="396" y="69"/>
                  </a:lnTo>
                  <a:lnTo>
                    <a:pt x="405" y="74"/>
                  </a:lnTo>
                  <a:lnTo>
                    <a:pt x="410" y="87"/>
                  </a:lnTo>
                  <a:lnTo>
                    <a:pt x="419" y="97"/>
                  </a:lnTo>
                  <a:lnTo>
                    <a:pt x="428" y="101"/>
                  </a:lnTo>
                  <a:lnTo>
                    <a:pt x="437" y="115"/>
                  </a:lnTo>
                  <a:lnTo>
                    <a:pt x="442" y="124"/>
                  </a:lnTo>
                  <a:lnTo>
                    <a:pt x="446" y="133"/>
                  </a:lnTo>
                  <a:lnTo>
                    <a:pt x="451" y="143"/>
                  </a:lnTo>
                  <a:lnTo>
                    <a:pt x="460" y="156"/>
                  </a:lnTo>
                  <a:lnTo>
                    <a:pt x="465" y="166"/>
                  </a:lnTo>
                  <a:lnTo>
                    <a:pt x="465" y="175"/>
                  </a:lnTo>
                  <a:lnTo>
                    <a:pt x="474" y="179"/>
                  </a:lnTo>
                  <a:lnTo>
                    <a:pt x="479" y="189"/>
                  </a:lnTo>
                  <a:lnTo>
                    <a:pt x="483" y="198"/>
                  </a:lnTo>
                  <a:lnTo>
                    <a:pt x="492" y="202"/>
                  </a:lnTo>
                  <a:lnTo>
                    <a:pt x="497" y="212"/>
                  </a:lnTo>
                  <a:lnTo>
                    <a:pt x="506" y="221"/>
                  </a:lnTo>
                  <a:lnTo>
                    <a:pt x="506" y="230"/>
                  </a:lnTo>
                  <a:lnTo>
                    <a:pt x="511" y="239"/>
                  </a:lnTo>
                  <a:lnTo>
                    <a:pt x="520" y="253"/>
                  </a:lnTo>
                  <a:lnTo>
                    <a:pt x="525" y="262"/>
                  </a:lnTo>
                  <a:lnTo>
                    <a:pt x="529" y="271"/>
                  </a:lnTo>
                  <a:lnTo>
                    <a:pt x="534" y="280"/>
                  </a:lnTo>
                  <a:lnTo>
                    <a:pt x="543" y="290"/>
                  </a:lnTo>
                  <a:lnTo>
                    <a:pt x="543" y="299"/>
                  </a:lnTo>
                  <a:lnTo>
                    <a:pt x="548" y="308"/>
                  </a:lnTo>
                  <a:lnTo>
                    <a:pt x="552" y="317"/>
                  </a:lnTo>
                  <a:lnTo>
                    <a:pt x="557" y="326"/>
                  </a:lnTo>
                  <a:lnTo>
                    <a:pt x="561" y="336"/>
                  </a:lnTo>
                  <a:lnTo>
                    <a:pt x="566" y="345"/>
                  </a:lnTo>
                  <a:lnTo>
                    <a:pt x="571" y="354"/>
                  </a:lnTo>
                  <a:lnTo>
                    <a:pt x="575" y="363"/>
                  </a:lnTo>
                  <a:lnTo>
                    <a:pt x="580" y="372"/>
                  </a:lnTo>
                  <a:lnTo>
                    <a:pt x="580" y="382"/>
                  </a:lnTo>
                  <a:lnTo>
                    <a:pt x="580" y="391"/>
                  </a:lnTo>
                  <a:lnTo>
                    <a:pt x="580" y="400"/>
                  </a:lnTo>
                  <a:lnTo>
                    <a:pt x="571" y="405"/>
                  </a:lnTo>
                  <a:lnTo>
                    <a:pt x="561" y="414"/>
                  </a:lnTo>
                  <a:lnTo>
                    <a:pt x="548" y="418"/>
                  </a:lnTo>
                  <a:lnTo>
                    <a:pt x="538" y="423"/>
                  </a:lnTo>
                  <a:lnTo>
                    <a:pt x="525" y="428"/>
                  </a:lnTo>
                  <a:lnTo>
                    <a:pt x="515" y="432"/>
                  </a:lnTo>
                  <a:lnTo>
                    <a:pt x="506" y="437"/>
                  </a:lnTo>
                  <a:lnTo>
                    <a:pt x="497" y="437"/>
                  </a:lnTo>
                  <a:lnTo>
                    <a:pt x="488" y="437"/>
                  </a:lnTo>
                  <a:lnTo>
                    <a:pt x="479" y="437"/>
                  </a:lnTo>
                  <a:lnTo>
                    <a:pt x="469" y="437"/>
                  </a:lnTo>
                  <a:lnTo>
                    <a:pt x="460" y="441"/>
                  </a:lnTo>
                  <a:lnTo>
                    <a:pt x="451" y="441"/>
                  </a:lnTo>
                  <a:lnTo>
                    <a:pt x="446" y="451"/>
                  </a:lnTo>
                  <a:lnTo>
                    <a:pt x="437" y="451"/>
                  </a:lnTo>
                  <a:lnTo>
                    <a:pt x="433" y="460"/>
                  </a:lnTo>
                  <a:lnTo>
                    <a:pt x="423" y="469"/>
                  </a:lnTo>
                  <a:lnTo>
                    <a:pt x="419" y="478"/>
                  </a:lnTo>
                  <a:lnTo>
                    <a:pt x="419" y="487"/>
                  </a:lnTo>
                  <a:lnTo>
                    <a:pt x="414" y="497"/>
                  </a:lnTo>
                  <a:lnTo>
                    <a:pt x="414" y="506"/>
                  </a:lnTo>
                  <a:lnTo>
                    <a:pt x="414" y="515"/>
                  </a:lnTo>
                  <a:lnTo>
                    <a:pt x="414" y="529"/>
                  </a:lnTo>
                  <a:lnTo>
                    <a:pt x="414" y="538"/>
                  </a:lnTo>
                  <a:lnTo>
                    <a:pt x="414" y="547"/>
                  </a:lnTo>
                  <a:lnTo>
                    <a:pt x="414" y="556"/>
                  </a:lnTo>
                  <a:lnTo>
                    <a:pt x="414" y="566"/>
                  </a:lnTo>
                  <a:lnTo>
                    <a:pt x="414" y="575"/>
                  </a:lnTo>
                  <a:lnTo>
                    <a:pt x="419" y="584"/>
                  </a:lnTo>
                  <a:lnTo>
                    <a:pt x="428" y="589"/>
                  </a:lnTo>
                  <a:lnTo>
                    <a:pt x="437" y="593"/>
                  </a:lnTo>
                  <a:lnTo>
                    <a:pt x="446" y="593"/>
                  </a:lnTo>
                  <a:lnTo>
                    <a:pt x="460" y="593"/>
                  </a:lnTo>
                  <a:lnTo>
                    <a:pt x="469" y="593"/>
                  </a:lnTo>
                  <a:lnTo>
                    <a:pt x="479" y="593"/>
                  </a:lnTo>
                  <a:lnTo>
                    <a:pt x="488" y="593"/>
                  </a:lnTo>
                  <a:lnTo>
                    <a:pt x="497" y="589"/>
                  </a:lnTo>
                  <a:lnTo>
                    <a:pt x="506" y="589"/>
                  </a:lnTo>
                  <a:lnTo>
                    <a:pt x="520" y="589"/>
                  </a:lnTo>
                  <a:lnTo>
                    <a:pt x="529" y="589"/>
                  </a:lnTo>
                  <a:lnTo>
                    <a:pt x="538" y="589"/>
                  </a:lnTo>
                  <a:lnTo>
                    <a:pt x="548" y="589"/>
                  </a:lnTo>
                  <a:lnTo>
                    <a:pt x="561" y="589"/>
                  </a:lnTo>
                  <a:lnTo>
                    <a:pt x="571" y="589"/>
                  </a:lnTo>
                  <a:lnTo>
                    <a:pt x="580" y="589"/>
                  </a:lnTo>
                  <a:lnTo>
                    <a:pt x="589" y="593"/>
                  </a:lnTo>
                  <a:lnTo>
                    <a:pt x="598" y="607"/>
                  </a:lnTo>
                  <a:lnTo>
                    <a:pt x="607" y="616"/>
                  </a:lnTo>
                  <a:lnTo>
                    <a:pt x="617" y="630"/>
                  </a:lnTo>
                  <a:lnTo>
                    <a:pt x="626" y="639"/>
                  </a:lnTo>
                  <a:lnTo>
                    <a:pt x="630" y="648"/>
                  </a:lnTo>
                  <a:lnTo>
                    <a:pt x="635" y="657"/>
                  </a:lnTo>
                  <a:lnTo>
                    <a:pt x="644" y="671"/>
                  </a:lnTo>
                  <a:lnTo>
                    <a:pt x="658" y="685"/>
                  </a:lnTo>
                  <a:lnTo>
                    <a:pt x="663" y="703"/>
                  </a:lnTo>
                  <a:lnTo>
                    <a:pt x="672" y="717"/>
                  </a:lnTo>
                  <a:lnTo>
                    <a:pt x="676" y="726"/>
                  </a:lnTo>
                  <a:lnTo>
                    <a:pt x="681" y="736"/>
                  </a:lnTo>
                  <a:lnTo>
                    <a:pt x="686" y="745"/>
                  </a:lnTo>
                  <a:lnTo>
                    <a:pt x="695" y="754"/>
                  </a:lnTo>
                  <a:lnTo>
                    <a:pt x="695" y="763"/>
                  </a:lnTo>
                  <a:lnTo>
                    <a:pt x="699" y="772"/>
                  </a:lnTo>
                  <a:lnTo>
                    <a:pt x="704" y="782"/>
                  </a:lnTo>
                  <a:lnTo>
                    <a:pt x="709" y="791"/>
                  </a:lnTo>
                  <a:lnTo>
                    <a:pt x="718" y="800"/>
                  </a:lnTo>
                  <a:lnTo>
                    <a:pt x="718" y="809"/>
                  </a:lnTo>
                  <a:lnTo>
                    <a:pt x="722" y="818"/>
                  </a:lnTo>
                  <a:lnTo>
                    <a:pt x="727" y="832"/>
                  </a:lnTo>
                  <a:lnTo>
                    <a:pt x="736" y="837"/>
                  </a:lnTo>
                  <a:lnTo>
                    <a:pt x="736" y="851"/>
                  </a:lnTo>
                  <a:lnTo>
                    <a:pt x="745" y="864"/>
                  </a:lnTo>
                  <a:lnTo>
                    <a:pt x="750" y="878"/>
                  </a:lnTo>
                  <a:lnTo>
                    <a:pt x="754" y="887"/>
                  </a:lnTo>
                  <a:lnTo>
                    <a:pt x="754" y="897"/>
                  </a:lnTo>
                  <a:lnTo>
                    <a:pt x="759" y="906"/>
                  </a:lnTo>
                  <a:lnTo>
                    <a:pt x="764" y="920"/>
                  </a:lnTo>
                  <a:lnTo>
                    <a:pt x="768" y="929"/>
                  </a:lnTo>
                  <a:lnTo>
                    <a:pt x="768" y="938"/>
                  </a:lnTo>
                  <a:lnTo>
                    <a:pt x="768" y="947"/>
                  </a:lnTo>
                  <a:lnTo>
                    <a:pt x="773" y="956"/>
                  </a:lnTo>
                  <a:lnTo>
                    <a:pt x="777" y="970"/>
                  </a:lnTo>
                  <a:lnTo>
                    <a:pt x="787" y="979"/>
                  </a:lnTo>
                  <a:lnTo>
                    <a:pt x="791" y="989"/>
                  </a:lnTo>
                </a:path>
              </a:pathLst>
            </a:custGeom>
            <a:solidFill>
              <a:srgbClr val="00279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3743" y="1920"/>
              <a:ext cx="848" cy="990"/>
            </a:xfrm>
            <a:custGeom>
              <a:avLst/>
              <a:gdLst/>
              <a:ahLst/>
              <a:cxnLst>
                <a:cxn ang="0">
                  <a:pos x="5" y="961"/>
                </a:cxn>
                <a:cxn ang="0">
                  <a:pos x="0" y="924"/>
                </a:cxn>
                <a:cxn ang="0">
                  <a:pos x="0" y="887"/>
                </a:cxn>
                <a:cxn ang="0">
                  <a:pos x="0" y="851"/>
                </a:cxn>
                <a:cxn ang="0">
                  <a:pos x="9" y="809"/>
                </a:cxn>
                <a:cxn ang="0">
                  <a:pos x="23" y="768"/>
                </a:cxn>
                <a:cxn ang="0">
                  <a:pos x="46" y="736"/>
                </a:cxn>
                <a:cxn ang="0">
                  <a:pos x="83" y="713"/>
                </a:cxn>
                <a:cxn ang="0">
                  <a:pos x="120" y="704"/>
                </a:cxn>
                <a:cxn ang="0">
                  <a:pos x="180" y="704"/>
                </a:cxn>
                <a:cxn ang="0">
                  <a:pos x="221" y="694"/>
                </a:cxn>
                <a:cxn ang="0">
                  <a:pos x="267" y="681"/>
                </a:cxn>
                <a:cxn ang="0">
                  <a:pos x="285" y="639"/>
                </a:cxn>
                <a:cxn ang="0">
                  <a:pos x="281" y="593"/>
                </a:cxn>
                <a:cxn ang="0">
                  <a:pos x="272" y="543"/>
                </a:cxn>
                <a:cxn ang="0">
                  <a:pos x="249" y="492"/>
                </a:cxn>
                <a:cxn ang="0">
                  <a:pos x="216" y="460"/>
                </a:cxn>
                <a:cxn ang="0">
                  <a:pos x="180" y="414"/>
                </a:cxn>
                <a:cxn ang="0">
                  <a:pos x="152" y="368"/>
                </a:cxn>
                <a:cxn ang="0">
                  <a:pos x="147" y="317"/>
                </a:cxn>
                <a:cxn ang="0">
                  <a:pos x="143" y="258"/>
                </a:cxn>
                <a:cxn ang="0">
                  <a:pos x="143" y="189"/>
                </a:cxn>
                <a:cxn ang="0">
                  <a:pos x="152" y="120"/>
                </a:cxn>
                <a:cxn ang="0">
                  <a:pos x="166" y="83"/>
                </a:cxn>
                <a:cxn ang="0">
                  <a:pos x="207" y="41"/>
                </a:cxn>
                <a:cxn ang="0">
                  <a:pos x="272" y="5"/>
                </a:cxn>
                <a:cxn ang="0">
                  <a:pos x="313" y="0"/>
                </a:cxn>
                <a:cxn ang="0">
                  <a:pos x="359" y="0"/>
                </a:cxn>
                <a:cxn ang="0">
                  <a:pos x="423" y="0"/>
                </a:cxn>
                <a:cxn ang="0">
                  <a:pos x="478" y="5"/>
                </a:cxn>
                <a:cxn ang="0">
                  <a:pos x="520" y="23"/>
                </a:cxn>
                <a:cxn ang="0">
                  <a:pos x="547" y="64"/>
                </a:cxn>
                <a:cxn ang="0">
                  <a:pos x="566" y="110"/>
                </a:cxn>
                <a:cxn ang="0">
                  <a:pos x="589" y="170"/>
                </a:cxn>
                <a:cxn ang="0">
                  <a:pos x="589" y="221"/>
                </a:cxn>
                <a:cxn ang="0">
                  <a:pos x="580" y="276"/>
                </a:cxn>
                <a:cxn ang="0">
                  <a:pos x="566" y="322"/>
                </a:cxn>
                <a:cxn ang="0">
                  <a:pos x="529" y="373"/>
                </a:cxn>
                <a:cxn ang="0">
                  <a:pos x="492" y="409"/>
                </a:cxn>
                <a:cxn ang="0">
                  <a:pos x="460" y="437"/>
                </a:cxn>
                <a:cxn ang="0">
                  <a:pos x="446" y="478"/>
                </a:cxn>
                <a:cxn ang="0">
                  <a:pos x="442" y="520"/>
                </a:cxn>
                <a:cxn ang="0">
                  <a:pos x="442" y="561"/>
                </a:cxn>
                <a:cxn ang="0">
                  <a:pos x="451" y="602"/>
                </a:cxn>
                <a:cxn ang="0">
                  <a:pos x="478" y="635"/>
                </a:cxn>
                <a:cxn ang="0">
                  <a:pos x="534" y="658"/>
                </a:cxn>
                <a:cxn ang="0">
                  <a:pos x="589" y="662"/>
                </a:cxn>
                <a:cxn ang="0">
                  <a:pos x="644" y="671"/>
                </a:cxn>
                <a:cxn ang="0">
                  <a:pos x="699" y="681"/>
                </a:cxn>
                <a:cxn ang="0">
                  <a:pos x="745" y="704"/>
                </a:cxn>
                <a:cxn ang="0">
                  <a:pos x="773" y="740"/>
                </a:cxn>
                <a:cxn ang="0">
                  <a:pos x="800" y="809"/>
                </a:cxn>
                <a:cxn ang="0">
                  <a:pos x="814" y="860"/>
                </a:cxn>
                <a:cxn ang="0">
                  <a:pos x="828" y="901"/>
                </a:cxn>
                <a:cxn ang="0">
                  <a:pos x="842" y="947"/>
                </a:cxn>
                <a:cxn ang="0">
                  <a:pos x="846" y="984"/>
                </a:cxn>
              </a:cxnLst>
              <a:rect l="0" t="0" r="r" b="b"/>
              <a:pathLst>
                <a:path w="847" h="990">
                  <a:moveTo>
                    <a:pt x="9" y="989"/>
                  </a:moveTo>
                  <a:lnTo>
                    <a:pt x="9" y="979"/>
                  </a:lnTo>
                  <a:lnTo>
                    <a:pt x="5" y="970"/>
                  </a:lnTo>
                  <a:lnTo>
                    <a:pt x="5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4"/>
                  </a:lnTo>
                  <a:lnTo>
                    <a:pt x="0" y="915"/>
                  </a:lnTo>
                  <a:lnTo>
                    <a:pt x="0" y="906"/>
                  </a:lnTo>
                  <a:lnTo>
                    <a:pt x="0" y="897"/>
                  </a:lnTo>
                  <a:lnTo>
                    <a:pt x="0" y="887"/>
                  </a:lnTo>
                  <a:lnTo>
                    <a:pt x="0" y="878"/>
                  </a:lnTo>
                  <a:lnTo>
                    <a:pt x="0" y="869"/>
                  </a:lnTo>
                  <a:lnTo>
                    <a:pt x="0" y="860"/>
                  </a:lnTo>
                  <a:lnTo>
                    <a:pt x="0" y="851"/>
                  </a:lnTo>
                  <a:lnTo>
                    <a:pt x="0" y="841"/>
                  </a:lnTo>
                  <a:lnTo>
                    <a:pt x="5" y="828"/>
                  </a:lnTo>
                  <a:lnTo>
                    <a:pt x="5" y="818"/>
                  </a:lnTo>
                  <a:lnTo>
                    <a:pt x="9" y="809"/>
                  </a:lnTo>
                  <a:lnTo>
                    <a:pt x="14" y="796"/>
                  </a:lnTo>
                  <a:lnTo>
                    <a:pt x="14" y="786"/>
                  </a:lnTo>
                  <a:lnTo>
                    <a:pt x="19" y="777"/>
                  </a:lnTo>
                  <a:lnTo>
                    <a:pt x="23" y="768"/>
                  </a:lnTo>
                  <a:lnTo>
                    <a:pt x="23" y="759"/>
                  </a:lnTo>
                  <a:lnTo>
                    <a:pt x="32" y="754"/>
                  </a:lnTo>
                  <a:lnTo>
                    <a:pt x="37" y="745"/>
                  </a:lnTo>
                  <a:lnTo>
                    <a:pt x="46" y="736"/>
                  </a:lnTo>
                  <a:lnTo>
                    <a:pt x="55" y="727"/>
                  </a:lnTo>
                  <a:lnTo>
                    <a:pt x="65" y="727"/>
                  </a:lnTo>
                  <a:lnTo>
                    <a:pt x="69" y="717"/>
                  </a:lnTo>
                  <a:lnTo>
                    <a:pt x="83" y="713"/>
                  </a:lnTo>
                  <a:lnTo>
                    <a:pt x="92" y="708"/>
                  </a:lnTo>
                  <a:lnTo>
                    <a:pt x="101" y="704"/>
                  </a:lnTo>
                  <a:lnTo>
                    <a:pt x="111" y="704"/>
                  </a:lnTo>
                  <a:lnTo>
                    <a:pt x="120" y="704"/>
                  </a:lnTo>
                  <a:lnTo>
                    <a:pt x="129" y="704"/>
                  </a:lnTo>
                  <a:lnTo>
                    <a:pt x="138" y="704"/>
                  </a:lnTo>
                  <a:lnTo>
                    <a:pt x="152" y="704"/>
                  </a:lnTo>
                  <a:lnTo>
                    <a:pt x="180" y="704"/>
                  </a:lnTo>
                  <a:lnTo>
                    <a:pt x="189" y="704"/>
                  </a:lnTo>
                  <a:lnTo>
                    <a:pt x="203" y="699"/>
                  </a:lnTo>
                  <a:lnTo>
                    <a:pt x="212" y="694"/>
                  </a:lnTo>
                  <a:lnTo>
                    <a:pt x="221" y="694"/>
                  </a:lnTo>
                  <a:lnTo>
                    <a:pt x="230" y="690"/>
                  </a:lnTo>
                  <a:lnTo>
                    <a:pt x="244" y="690"/>
                  </a:lnTo>
                  <a:lnTo>
                    <a:pt x="253" y="681"/>
                  </a:lnTo>
                  <a:lnTo>
                    <a:pt x="267" y="681"/>
                  </a:lnTo>
                  <a:lnTo>
                    <a:pt x="276" y="667"/>
                  </a:lnTo>
                  <a:lnTo>
                    <a:pt x="281" y="658"/>
                  </a:lnTo>
                  <a:lnTo>
                    <a:pt x="285" y="648"/>
                  </a:lnTo>
                  <a:lnTo>
                    <a:pt x="285" y="639"/>
                  </a:lnTo>
                  <a:lnTo>
                    <a:pt x="285" y="625"/>
                  </a:lnTo>
                  <a:lnTo>
                    <a:pt x="281" y="612"/>
                  </a:lnTo>
                  <a:lnTo>
                    <a:pt x="281" y="602"/>
                  </a:lnTo>
                  <a:lnTo>
                    <a:pt x="281" y="593"/>
                  </a:lnTo>
                  <a:lnTo>
                    <a:pt x="281" y="584"/>
                  </a:lnTo>
                  <a:lnTo>
                    <a:pt x="276" y="575"/>
                  </a:lnTo>
                  <a:lnTo>
                    <a:pt x="276" y="561"/>
                  </a:lnTo>
                  <a:lnTo>
                    <a:pt x="272" y="543"/>
                  </a:lnTo>
                  <a:lnTo>
                    <a:pt x="262" y="524"/>
                  </a:lnTo>
                  <a:lnTo>
                    <a:pt x="262" y="510"/>
                  </a:lnTo>
                  <a:lnTo>
                    <a:pt x="258" y="501"/>
                  </a:lnTo>
                  <a:lnTo>
                    <a:pt x="249" y="492"/>
                  </a:lnTo>
                  <a:lnTo>
                    <a:pt x="244" y="483"/>
                  </a:lnTo>
                  <a:lnTo>
                    <a:pt x="235" y="474"/>
                  </a:lnTo>
                  <a:lnTo>
                    <a:pt x="226" y="464"/>
                  </a:lnTo>
                  <a:lnTo>
                    <a:pt x="216" y="460"/>
                  </a:lnTo>
                  <a:lnTo>
                    <a:pt x="207" y="451"/>
                  </a:lnTo>
                  <a:lnTo>
                    <a:pt x="198" y="441"/>
                  </a:lnTo>
                  <a:lnTo>
                    <a:pt x="189" y="428"/>
                  </a:lnTo>
                  <a:lnTo>
                    <a:pt x="180" y="414"/>
                  </a:lnTo>
                  <a:lnTo>
                    <a:pt x="170" y="400"/>
                  </a:lnTo>
                  <a:lnTo>
                    <a:pt x="161" y="391"/>
                  </a:lnTo>
                  <a:lnTo>
                    <a:pt x="157" y="377"/>
                  </a:lnTo>
                  <a:lnTo>
                    <a:pt x="152" y="368"/>
                  </a:lnTo>
                  <a:lnTo>
                    <a:pt x="152" y="359"/>
                  </a:lnTo>
                  <a:lnTo>
                    <a:pt x="152" y="345"/>
                  </a:lnTo>
                  <a:lnTo>
                    <a:pt x="152" y="331"/>
                  </a:lnTo>
                  <a:lnTo>
                    <a:pt x="147" y="317"/>
                  </a:lnTo>
                  <a:lnTo>
                    <a:pt x="143" y="304"/>
                  </a:lnTo>
                  <a:lnTo>
                    <a:pt x="143" y="285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39"/>
                  </a:lnTo>
                  <a:lnTo>
                    <a:pt x="143" y="225"/>
                  </a:lnTo>
                  <a:lnTo>
                    <a:pt x="143" y="202"/>
                  </a:lnTo>
                  <a:lnTo>
                    <a:pt x="143" y="189"/>
                  </a:lnTo>
                  <a:lnTo>
                    <a:pt x="143" y="175"/>
                  </a:lnTo>
                  <a:lnTo>
                    <a:pt x="147" y="161"/>
                  </a:lnTo>
                  <a:lnTo>
                    <a:pt x="147" y="147"/>
                  </a:lnTo>
                  <a:lnTo>
                    <a:pt x="152" y="120"/>
                  </a:lnTo>
                  <a:lnTo>
                    <a:pt x="152" y="110"/>
                  </a:lnTo>
                  <a:lnTo>
                    <a:pt x="157" y="101"/>
                  </a:lnTo>
                  <a:lnTo>
                    <a:pt x="161" y="92"/>
                  </a:lnTo>
                  <a:lnTo>
                    <a:pt x="166" y="83"/>
                  </a:lnTo>
                  <a:lnTo>
                    <a:pt x="180" y="69"/>
                  </a:lnTo>
                  <a:lnTo>
                    <a:pt x="184" y="60"/>
                  </a:lnTo>
                  <a:lnTo>
                    <a:pt x="198" y="51"/>
                  </a:lnTo>
                  <a:lnTo>
                    <a:pt x="207" y="41"/>
                  </a:lnTo>
                  <a:lnTo>
                    <a:pt x="230" y="28"/>
                  </a:lnTo>
                  <a:lnTo>
                    <a:pt x="239" y="23"/>
                  </a:lnTo>
                  <a:lnTo>
                    <a:pt x="253" y="14"/>
                  </a:lnTo>
                  <a:lnTo>
                    <a:pt x="272" y="5"/>
                  </a:lnTo>
                  <a:lnTo>
                    <a:pt x="285" y="5"/>
                  </a:lnTo>
                  <a:lnTo>
                    <a:pt x="295" y="5"/>
                  </a:lnTo>
                  <a:lnTo>
                    <a:pt x="304" y="5"/>
                  </a:lnTo>
                  <a:lnTo>
                    <a:pt x="313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09" y="0"/>
                  </a:lnTo>
                  <a:lnTo>
                    <a:pt x="423" y="0"/>
                  </a:lnTo>
                  <a:lnTo>
                    <a:pt x="437" y="0"/>
                  </a:lnTo>
                  <a:lnTo>
                    <a:pt x="451" y="0"/>
                  </a:lnTo>
                  <a:lnTo>
                    <a:pt x="469" y="5"/>
                  </a:lnTo>
                  <a:lnTo>
                    <a:pt x="478" y="5"/>
                  </a:lnTo>
                  <a:lnTo>
                    <a:pt x="488" y="5"/>
                  </a:lnTo>
                  <a:lnTo>
                    <a:pt x="501" y="9"/>
                  </a:lnTo>
                  <a:lnTo>
                    <a:pt x="511" y="18"/>
                  </a:lnTo>
                  <a:lnTo>
                    <a:pt x="520" y="23"/>
                  </a:lnTo>
                  <a:lnTo>
                    <a:pt x="524" y="32"/>
                  </a:lnTo>
                  <a:lnTo>
                    <a:pt x="534" y="41"/>
                  </a:lnTo>
                  <a:lnTo>
                    <a:pt x="538" y="51"/>
                  </a:lnTo>
                  <a:lnTo>
                    <a:pt x="547" y="64"/>
                  </a:lnTo>
                  <a:lnTo>
                    <a:pt x="552" y="74"/>
                  </a:lnTo>
                  <a:lnTo>
                    <a:pt x="561" y="87"/>
                  </a:lnTo>
                  <a:lnTo>
                    <a:pt x="561" y="101"/>
                  </a:lnTo>
                  <a:lnTo>
                    <a:pt x="566" y="110"/>
                  </a:lnTo>
                  <a:lnTo>
                    <a:pt x="570" y="120"/>
                  </a:lnTo>
                  <a:lnTo>
                    <a:pt x="580" y="143"/>
                  </a:lnTo>
                  <a:lnTo>
                    <a:pt x="584" y="161"/>
                  </a:lnTo>
                  <a:lnTo>
                    <a:pt x="589" y="170"/>
                  </a:lnTo>
                  <a:lnTo>
                    <a:pt x="589" y="184"/>
                  </a:lnTo>
                  <a:lnTo>
                    <a:pt x="593" y="193"/>
                  </a:lnTo>
                  <a:lnTo>
                    <a:pt x="589" y="202"/>
                  </a:lnTo>
                  <a:lnTo>
                    <a:pt x="589" y="221"/>
                  </a:lnTo>
                  <a:lnTo>
                    <a:pt x="589" y="230"/>
                  </a:lnTo>
                  <a:lnTo>
                    <a:pt x="584" y="248"/>
                  </a:lnTo>
                  <a:lnTo>
                    <a:pt x="580" y="267"/>
                  </a:lnTo>
                  <a:lnTo>
                    <a:pt x="580" y="276"/>
                  </a:lnTo>
                  <a:lnTo>
                    <a:pt x="580" y="290"/>
                  </a:lnTo>
                  <a:lnTo>
                    <a:pt x="580" y="299"/>
                  </a:lnTo>
                  <a:lnTo>
                    <a:pt x="570" y="308"/>
                  </a:lnTo>
                  <a:lnTo>
                    <a:pt x="566" y="322"/>
                  </a:lnTo>
                  <a:lnTo>
                    <a:pt x="561" y="331"/>
                  </a:lnTo>
                  <a:lnTo>
                    <a:pt x="547" y="350"/>
                  </a:lnTo>
                  <a:lnTo>
                    <a:pt x="534" y="363"/>
                  </a:lnTo>
                  <a:lnTo>
                    <a:pt x="529" y="373"/>
                  </a:lnTo>
                  <a:lnTo>
                    <a:pt x="515" y="382"/>
                  </a:lnTo>
                  <a:lnTo>
                    <a:pt x="511" y="391"/>
                  </a:lnTo>
                  <a:lnTo>
                    <a:pt x="492" y="400"/>
                  </a:lnTo>
                  <a:lnTo>
                    <a:pt x="492" y="409"/>
                  </a:lnTo>
                  <a:lnTo>
                    <a:pt x="483" y="414"/>
                  </a:lnTo>
                  <a:lnTo>
                    <a:pt x="474" y="418"/>
                  </a:lnTo>
                  <a:lnTo>
                    <a:pt x="465" y="428"/>
                  </a:lnTo>
                  <a:lnTo>
                    <a:pt x="460" y="437"/>
                  </a:lnTo>
                  <a:lnTo>
                    <a:pt x="460" y="446"/>
                  </a:lnTo>
                  <a:lnTo>
                    <a:pt x="451" y="460"/>
                  </a:lnTo>
                  <a:lnTo>
                    <a:pt x="446" y="469"/>
                  </a:lnTo>
                  <a:lnTo>
                    <a:pt x="446" y="478"/>
                  </a:lnTo>
                  <a:lnTo>
                    <a:pt x="446" y="487"/>
                  </a:lnTo>
                  <a:lnTo>
                    <a:pt x="442" y="497"/>
                  </a:lnTo>
                  <a:lnTo>
                    <a:pt x="442" y="506"/>
                  </a:lnTo>
                  <a:lnTo>
                    <a:pt x="442" y="520"/>
                  </a:lnTo>
                  <a:lnTo>
                    <a:pt x="442" y="529"/>
                  </a:lnTo>
                  <a:lnTo>
                    <a:pt x="442" y="538"/>
                  </a:lnTo>
                  <a:lnTo>
                    <a:pt x="442" y="547"/>
                  </a:lnTo>
                  <a:lnTo>
                    <a:pt x="442" y="561"/>
                  </a:lnTo>
                  <a:lnTo>
                    <a:pt x="442" y="570"/>
                  </a:lnTo>
                  <a:lnTo>
                    <a:pt x="446" y="584"/>
                  </a:lnTo>
                  <a:lnTo>
                    <a:pt x="451" y="593"/>
                  </a:lnTo>
                  <a:lnTo>
                    <a:pt x="451" y="602"/>
                  </a:lnTo>
                  <a:lnTo>
                    <a:pt x="455" y="612"/>
                  </a:lnTo>
                  <a:lnTo>
                    <a:pt x="460" y="621"/>
                  </a:lnTo>
                  <a:lnTo>
                    <a:pt x="469" y="625"/>
                  </a:lnTo>
                  <a:lnTo>
                    <a:pt x="478" y="635"/>
                  </a:lnTo>
                  <a:lnTo>
                    <a:pt x="488" y="639"/>
                  </a:lnTo>
                  <a:lnTo>
                    <a:pt x="506" y="648"/>
                  </a:lnTo>
                  <a:lnTo>
                    <a:pt x="520" y="658"/>
                  </a:lnTo>
                  <a:lnTo>
                    <a:pt x="534" y="658"/>
                  </a:lnTo>
                  <a:lnTo>
                    <a:pt x="547" y="662"/>
                  </a:lnTo>
                  <a:lnTo>
                    <a:pt x="566" y="662"/>
                  </a:lnTo>
                  <a:lnTo>
                    <a:pt x="575" y="662"/>
                  </a:lnTo>
                  <a:lnTo>
                    <a:pt x="589" y="662"/>
                  </a:lnTo>
                  <a:lnTo>
                    <a:pt x="603" y="667"/>
                  </a:lnTo>
                  <a:lnTo>
                    <a:pt x="621" y="667"/>
                  </a:lnTo>
                  <a:lnTo>
                    <a:pt x="630" y="667"/>
                  </a:lnTo>
                  <a:lnTo>
                    <a:pt x="644" y="671"/>
                  </a:lnTo>
                  <a:lnTo>
                    <a:pt x="658" y="671"/>
                  </a:lnTo>
                  <a:lnTo>
                    <a:pt x="672" y="676"/>
                  </a:lnTo>
                  <a:lnTo>
                    <a:pt x="685" y="681"/>
                  </a:lnTo>
                  <a:lnTo>
                    <a:pt x="699" y="681"/>
                  </a:lnTo>
                  <a:lnTo>
                    <a:pt x="708" y="681"/>
                  </a:lnTo>
                  <a:lnTo>
                    <a:pt x="722" y="690"/>
                  </a:lnTo>
                  <a:lnTo>
                    <a:pt x="731" y="690"/>
                  </a:lnTo>
                  <a:lnTo>
                    <a:pt x="745" y="704"/>
                  </a:lnTo>
                  <a:lnTo>
                    <a:pt x="750" y="713"/>
                  </a:lnTo>
                  <a:lnTo>
                    <a:pt x="759" y="717"/>
                  </a:lnTo>
                  <a:lnTo>
                    <a:pt x="768" y="727"/>
                  </a:lnTo>
                  <a:lnTo>
                    <a:pt x="773" y="740"/>
                  </a:lnTo>
                  <a:lnTo>
                    <a:pt x="782" y="754"/>
                  </a:lnTo>
                  <a:lnTo>
                    <a:pt x="787" y="773"/>
                  </a:lnTo>
                  <a:lnTo>
                    <a:pt x="791" y="786"/>
                  </a:lnTo>
                  <a:lnTo>
                    <a:pt x="800" y="809"/>
                  </a:lnTo>
                  <a:lnTo>
                    <a:pt x="800" y="828"/>
                  </a:lnTo>
                  <a:lnTo>
                    <a:pt x="809" y="837"/>
                  </a:lnTo>
                  <a:lnTo>
                    <a:pt x="809" y="846"/>
                  </a:lnTo>
                  <a:lnTo>
                    <a:pt x="814" y="860"/>
                  </a:lnTo>
                  <a:lnTo>
                    <a:pt x="819" y="869"/>
                  </a:lnTo>
                  <a:lnTo>
                    <a:pt x="823" y="883"/>
                  </a:lnTo>
                  <a:lnTo>
                    <a:pt x="823" y="892"/>
                  </a:lnTo>
                  <a:lnTo>
                    <a:pt x="828" y="901"/>
                  </a:lnTo>
                  <a:lnTo>
                    <a:pt x="832" y="915"/>
                  </a:lnTo>
                  <a:lnTo>
                    <a:pt x="832" y="929"/>
                  </a:lnTo>
                  <a:lnTo>
                    <a:pt x="837" y="938"/>
                  </a:lnTo>
                  <a:lnTo>
                    <a:pt x="842" y="947"/>
                  </a:lnTo>
                  <a:lnTo>
                    <a:pt x="846" y="956"/>
                  </a:lnTo>
                  <a:lnTo>
                    <a:pt x="846" y="966"/>
                  </a:lnTo>
                  <a:lnTo>
                    <a:pt x="846" y="975"/>
                  </a:lnTo>
                  <a:lnTo>
                    <a:pt x="846" y="984"/>
                  </a:lnTo>
                </a:path>
              </a:pathLst>
            </a:custGeom>
            <a:solidFill>
              <a:srgbClr val="081D58"/>
            </a:solidFill>
            <a:ln w="12700" cap="rnd" cmpd="sng">
              <a:solidFill>
                <a:srgbClr val="081D5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folHlink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4704" y="1825"/>
              <a:ext cx="778" cy="1081"/>
            </a:xfrm>
            <a:custGeom>
              <a:avLst/>
              <a:gdLst/>
              <a:ahLst/>
              <a:cxnLst>
                <a:cxn ang="0">
                  <a:pos x="10" y="1039"/>
                </a:cxn>
                <a:cxn ang="0">
                  <a:pos x="10" y="975"/>
                </a:cxn>
                <a:cxn ang="0">
                  <a:pos x="0" y="920"/>
                </a:cxn>
                <a:cxn ang="0">
                  <a:pos x="5" y="874"/>
                </a:cxn>
                <a:cxn ang="0">
                  <a:pos x="19" y="828"/>
                </a:cxn>
                <a:cxn ang="0">
                  <a:pos x="56" y="777"/>
                </a:cxn>
                <a:cxn ang="0">
                  <a:pos x="102" y="768"/>
                </a:cxn>
                <a:cxn ang="0">
                  <a:pos x="152" y="759"/>
                </a:cxn>
                <a:cxn ang="0">
                  <a:pos x="194" y="740"/>
                </a:cxn>
                <a:cxn ang="0">
                  <a:pos x="221" y="681"/>
                </a:cxn>
                <a:cxn ang="0">
                  <a:pos x="230" y="635"/>
                </a:cxn>
                <a:cxn ang="0">
                  <a:pos x="230" y="584"/>
                </a:cxn>
                <a:cxn ang="0">
                  <a:pos x="226" y="538"/>
                </a:cxn>
                <a:cxn ang="0">
                  <a:pos x="175" y="510"/>
                </a:cxn>
                <a:cxn ang="0">
                  <a:pos x="134" y="483"/>
                </a:cxn>
                <a:cxn ang="0">
                  <a:pos x="129" y="437"/>
                </a:cxn>
                <a:cxn ang="0">
                  <a:pos x="125" y="391"/>
                </a:cxn>
                <a:cxn ang="0">
                  <a:pos x="138" y="345"/>
                </a:cxn>
                <a:cxn ang="0">
                  <a:pos x="143" y="290"/>
                </a:cxn>
                <a:cxn ang="0">
                  <a:pos x="143" y="239"/>
                </a:cxn>
                <a:cxn ang="0">
                  <a:pos x="148" y="193"/>
                </a:cxn>
                <a:cxn ang="0">
                  <a:pos x="148" y="143"/>
                </a:cxn>
                <a:cxn ang="0">
                  <a:pos x="157" y="97"/>
                </a:cxn>
                <a:cxn ang="0">
                  <a:pos x="166" y="51"/>
                </a:cxn>
                <a:cxn ang="0">
                  <a:pos x="207" y="9"/>
                </a:cxn>
                <a:cxn ang="0">
                  <a:pos x="263" y="0"/>
                </a:cxn>
                <a:cxn ang="0">
                  <a:pos x="322" y="0"/>
                </a:cxn>
                <a:cxn ang="0">
                  <a:pos x="387" y="0"/>
                </a:cxn>
                <a:cxn ang="0">
                  <a:pos x="433" y="0"/>
                </a:cxn>
                <a:cxn ang="0">
                  <a:pos x="479" y="9"/>
                </a:cxn>
                <a:cxn ang="0">
                  <a:pos x="525" y="14"/>
                </a:cxn>
                <a:cxn ang="0">
                  <a:pos x="548" y="65"/>
                </a:cxn>
                <a:cxn ang="0">
                  <a:pos x="571" y="124"/>
                </a:cxn>
                <a:cxn ang="0">
                  <a:pos x="571" y="184"/>
                </a:cxn>
                <a:cxn ang="0">
                  <a:pos x="571" y="244"/>
                </a:cxn>
                <a:cxn ang="0">
                  <a:pos x="571" y="317"/>
                </a:cxn>
                <a:cxn ang="0">
                  <a:pos x="580" y="373"/>
                </a:cxn>
                <a:cxn ang="0">
                  <a:pos x="584" y="428"/>
                </a:cxn>
                <a:cxn ang="0">
                  <a:pos x="580" y="483"/>
                </a:cxn>
                <a:cxn ang="0">
                  <a:pos x="543" y="520"/>
                </a:cxn>
                <a:cxn ang="0">
                  <a:pos x="497" y="538"/>
                </a:cxn>
                <a:cxn ang="0">
                  <a:pos x="474" y="570"/>
                </a:cxn>
                <a:cxn ang="0">
                  <a:pos x="469" y="625"/>
                </a:cxn>
                <a:cxn ang="0">
                  <a:pos x="479" y="676"/>
                </a:cxn>
                <a:cxn ang="0">
                  <a:pos x="488" y="727"/>
                </a:cxn>
                <a:cxn ang="0">
                  <a:pos x="515" y="754"/>
                </a:cxn>
                <a:cxn ang="0">
                  <a:pos x="571" y="754"/>
                </a:cxn>
                <a:cxn ang="0">
                  <a:pos x="635" y="768"/>
                </a:cxn>
                <a:cxn ang="0">
                  <a:pos x="672" y="819"/>
                </a:cxn>
                <a:cxn ang="0">
                  <a:pos x="704" y="869"/>
                </a:cxn>
                <a:cxn ang="0">
                  <a:pos x="731" y="929"/>
                </a:cxn>
                <a:cxn ang="0">
                  <a:pos x="754" y="984"/>
                </a:cxn>
                <a:cxn ang="0">
                  <a:pos x="768" y="1035"/>
                </a:cxn>
                <a:cxn ang="0">
                  <a:pos x="777" y="1081"/>
                </a:cxn>
              </a:cxnLst>
              <a:rect l="0" t="0" r="r" b="b"/>
              <a:pathLst>
                <a:path w="778" h="1082">
                  <a:moveTo>
                    <a:pt x="14" y="1076"/>
                  </a:moveTo>
                  <a:lnTo>
                    <a:pt x="10" y="1067"/>
                  </a:lnTo>
                  <a:lnTo>
                    <a:pt x="10" y="1058"/>
                  </a:lnTo>
                  <a:lnTo>
                    <a:pt x="10" y="1048"/>
                  </a:lnTo>
                  <a:lnTo>
                    <a:pt x="10" y="1039"/>
                  </a:lnTo>
                  <a:lnTo>
                    <a:pt x="10" y="1025"/>
                  </a:lnTo>
                  <a:lnTo>
                    <a:pt x="10" y="1012"/>
                  </a:lnTo>
                  <a:lnTo>
                    <a:pt x="10" y="1002"/>
                  </a:lnTo>
                  <a:lnTo>
                    <a:pt x="10" y="993"/>
                  </a:lnTo>
                  <a:lnTo>
                    <a:pt x="10" y="975"/>
                  </a:lnTo>
                  <a:lnTo>
                    <a:pt x="10" y="961"/>
                  </a:lnTo>
                  <a:lnTo>
                    <a:pt x="5" y="952"/>
                  </a:lnTo>
                  <a:lnTo>
                    <a:pt x="5" y="943"/>
                  </a:lnTo>
                  <a:lnTo>
                    <a:pt x="0" y="933"/>
                  </a:lnTo>
                  <a:lnTo>
                    <a:pt x="0" y="920"/>
                  </a:lnTo>
                  <a:lnTo>
                    <a:pt x="0" y="910"/>
                  </a:lnTo>
                  <a:lnTo>
                    <a:pt x="0" y="901"/>
                  </a:lnTo>
                  <a:lnTo>
                    <a:pt x="0" y="892"/>
                  </a:lnTo>
                  <a:lnTo>
                    <a:pt x="5" y="883"/>
                  </a:lnTo>
                  <a:lnTo>
                    <a:pt x="5" y="874"/>
                  </a:lnTo>
                  <a:lnTo>
                    <a:pt x="10" y="865"/>
                  </a:lnTo>
                  <a:lnTo>
                    <a:pt x="14" y="855"/>
                  </a:lnTo>
                  <a:lnTo>
                    <a:pt x="14" y="846"/>
                  </a:lnTo>
                  <a:lnTo>
                    <a:pt x="19" y="837"/>
                  </a:lnTo>
                  <a:lnTo>
                    <a:pt x="19" y="828"/>
                  </a:lnTo>
                  <a:lnTo>
                    <a:pt x="23" y="819"/>
                  </a:lnTo>
                  <a:lnTo>
                    <a:pt x="28" y="809"/>
                  </a:lnTo>
                  <a:lnTo>
                    <a:pt x="37" y="796"/>
                  </a:lnTo>
                  <a:lnTo>
                    <a:pt x="46" y="786"/>
                  </a:lnTo>
                  <a:lnTo>
                    <a:pt x="56" y="777"/>
                  </a:lnTo>
                  <a:lnTo>
                    <a:pt x="65" y="773"/>
                  </a:lnTo>
                  <a:lnTo>
                    <a:pt x="74" y="773"/>
                  </a:lnTo>
                  <a:lnTo>
                    <a:pt x="83" y="768"/>
                  </a:lnTo>
                  <a:lnTo>
                    <a:pt x="92" y="768"/>
                  </a:lnTo>
                  <a:lnTo>
                    <a:pt x="102" y="768"/>
                  </a:lnTo>
                  <a:lnTo>
                    <a:pt x="111" y="768"/>
                  </a:lnTo>
                  <a:lnTo>
                    <a:pt x="120" y="763"/>
                  </a:lnTo>
                  <a:lnTo>
                    <a:pt x="129" y="763"/>
                  </a:lnTo>
                  <a:lnTo>
                    <a:pt x="143" y="759"/>
                  </a:lnTo>
                  <a:lnTo>
                    <a:pt x="152" y="759"/>
                  </a:lnTo>
                  <a:lnTo>
                    <a:pt x="161" y="759"/>
                  </a:lnTo>
                  <a:lnTo>
                    <a:pt x="171" y="759"/>
                  </a:lnTo>
                  <a:lnTo>
                    <a:pt x="180" y="759"/>
                  </a:lnTo>
                  <a:lnTo>
                    <a:pt x="189" y="754"/>
                  </a:lnTo>
                  <a:lnTo>
                    <a:pt x="194" y="740"/>
                  </a:lnTo>
                  <a:lnTo>
                    <a:pt x="198" y="731"/>
                  </a:lnTo>
                  <a:lnTo>
                    <a:pt x="207" y="717"/>
                  </a:lnTo>
                  <a:lnTo>
                    <a:pt x="212" y="704"/>
                  </a:lnTo>
                  <a:lnTo>
                    <a:pt x="221" y="690"/>
                  </a:lnTo>
                  <a:lnTo>
                    <a:pt x="221" y="681"/>
                  </a:lnTo>
                  <a:lnTo>
                    <a:pt x="226" y="671"/>
                  </a:lnTo>
                  <a:lnTo>
                    <a:pt x="226" y="662"/>
                  </a:lnTo>
                  <a:lnTo>
                    <a:pt x="226" y="653"/>
                  </a:lnTo>
                  <a:lnTo>
                    <a:pt x="230" y="644"/>
                  </a:lnTo>
                  <a:lnTo>
                    <a:pt x="230" y="635"/>
                  </a:lnTo>
                  <a:lnTo>
                    <a:pt x="230" y="625"/>
                  </a:lnTo>
                  <a:lnTo>
                    <a:pt x="230" y="616"/>
                  </a:lnTo>
                  <a:lnTo>
                    <a:pt x="230" y="602"/>
                  </a:lnTo>
                  <a:lnTo>
                    <a:pt x="230" y="593"/>
                  </a:lnTo>
                  <a:lnTo>
                    <a:pt x="230" y="584"/>
                  </a:lnTo>
                  <a:lnTo>
                    <a:pt x="230" y="575"/>
                  </a:lnTo>
                  <a:lnTo>
                    <a:pt x="230" y="566"/>
                  </a:lnTo>
                  <a:lnTo>
                    <a:pt x="230" y="556"/>
                  </a:lnTo>
                  <a:lnTo>
                    <a:pt x="230" y="547"/>
                  </a:lnTo>
                  <a:lnTo>
                    <a:pt x="226" y="538"/>
                  </a:lnTo>
                  <a:lnTo>
                    <a:pt x="217" y="533"/>
                  </a:lnTo>
                  <a:lnTo>
                    <a:pt x="207" y="529"/>
                  </a:lnTo>
                  <a:lnTo>
                    <a:pt x="198" y="524"/>
                  </a:lnTo>
                  <a:lnTo>
                    <a:pt x="189" y="520"/>
                  </a:lnTo>
                  <a:lnTo>
                    <a:pt x="175" y="510"/>
                  </a:lnTo>
                  <a:lnTo>
                    <a:pt x="161" y="506"/>
                  </a:lnTo>
                  <a:lnTo>
                    <a:pt x="152" y="501"/>
                  </a:lnTo>
                  <a:lnTo>
                    <a:pt x="143" y="497"/>
                  </a:lnTo>
                  <a:lnTo>
                    <a:pt x="134" y="492"/>
                  </a:lnTo>
                  <a:lnTo>
                    <a:pt x="134" y="483"/>
                  </a:lnTo>
                  <a:lnTo>
                    <a:pt x="138" y="474"/>
                  </a:lnTo>
                  <a:lnTo>
                    <a:pt x="138" y="465"/>
                  </a:lnTo>
                  <a:lnTo>
                    <a:pt x="134" y="455"/>
                  </a:lnTo>
                  <a:lnTo>
                    <a:pt x="134" y="446"/>
                  </a:lnTo>
                  <a:lnTo>
                    <a:pt x="129" y="437"/>
                  </a:lnTo>
                  <a:lnTo>
                    <a:pt x="125" y="428"/>
                  </a:lnTo>
                  <a:lnTo>
                    <a:pt x="125" y="419"/>
                  </a:lnTo>
                  <a:lnTo>
                    <a:pt x="125" y="409"/>
                  </a:lnTo>
                  <a:lnTo>
                    <a:pt x="125" y="400"/>
                  </a:lnTo>
                  <a:lnTo>
                    <a:pt x="125" y="391"/>
                  </a:lnTo>
                  <a:lnTo>
                    <a:pt x="129" y="382"/>
                  </a:lnTo>
                  <a:lnTo>
                    <a:pt x="129" y="373"/>
                  </a:lnTo>
                  <a:lnTo>
                    <a:pt x="134" y="363"/>
                  </a:lnTo>
                  <a:lnTo>
                    <a:pt x="134" y="354"/>
                  </a:lnTo>
                  <a:lnTo>
                    <a:pt x="138" y="345"/>
                  </a:lnTo>
                  <a:lnTo>
                    <a:pt x="138" y="331"/>
                  </a:lnTo>
                  <a:lnTo>
                    <a:pt x="138" y="317"/>
                  </a:lnTo>
                  <a:lnTo>
                    <a:pt x="138" y="308"/>
                  </a:lnTo>
                  <a:lnTo>
                    <a:pt x="138" y="299"/>
                  </a:lnTo>
                  <a:lnTo>
                    <a:pt x="143" y="290"/>
                  </a:lnTo>
                  <a:lnTo>
                    <a:pt x="143" y="281"/>
                  </a:lnTo>
                  <a:lnTo>
                    <a:pt x="143" y="271"/>
                  </a:lnTo>
                  <a:lnTo>
                    <a:pt x="143" y="258"/>
                  </a:lnTo>
                  <a:lnTo>
                    <a:pt x="143" y="248"/>
                  </a:lnTo>
                  <a:lnTo>
                    <a:pt x="143" y="239"/>
                  </a:lnTo>
                  <a:lnTo>
                    <a:pt x="143" y="230"/>
                  </a:lnTo>
                  <a:lnTo>
                    <a:pt x="148" y="221"/>
                  </a:lnTo>
                  <a:lnTo>
                    <a:pt x="148" y="212"/>
                  </a:lnTo>
                  <a:lnTo>
                    <a:pt x="148" y="202"/>
                  </a:lnTo>
                  <a:lnTo>
                    <a:pt x="148" y="193"/>
                  </a:lnTo>
                  <a:lnTo>
                    <a:pt x="148" y="184"/>
                  </a:lnTo>
                  <a:lnTo>
                    <a:pt x="148" y="175"/>
                  </a:lnTo>
                  <a:lnTo>
                    <a:pt x="148" y="166"/>
                  </a:lnTo>
                  <a:lnTo>
                    <a:pt x="148" y="152"/>
                  </a:lnTo>
                  <a:lnTo>
                    <a:pt x="148" y="143"/>
                  </a:lnTo>
                  <a:lnTo>
                    <a:pt x="148" y="133"/>
                  </a:lnTo>
                  <a:lnTo>
                    <a:pt x="152" y="124"/>
                  </a:lnTo>
                  <a:lnTo>
                    <a:pt x="152" y="115"/>
                  </a:lnTo>
                  <a:lnTo>
                    <a:pt x="157" y="106"/>
                  </a:lnTo>
                  <a:lnTo>
                    <a:pt x="157" y="97"/>
                  </a:lnTo>
                  <a:lnTo>
                    <a:pt x="161" y="88"/>
                  </a:lnTo>
                  <a:lnTo>
                    <a:pt x="161" y="78"/>
                  </a:lnTo>
                  <a:lnTo>
                    <a:pt x="166" y="69"/>
                  </a:lnTo>
                  <a:lnTo>
                    <a:pt x="166" y="60"/>
                  </a:lnTo>
                  <a:lnTo>
                    <a:pt x="166" y="51"/>
                  </a:lnTo>
                  <a:lnTo>
                    <a:pt x="166" y="42"/>
                  </a:lnTo>
                  <a:lnTo>
                    <a:pt x="171" y="28"/>
                  </a:lnTo>
                  <a:lnTo>
                    <a:pt x="180" y="19"/>
                  </a:lnTo>
                  <a:lnTo>
                    <a:pt x="194" y="14"/>
                  </a:lnTo>
                  <a:lnTo>
                    <a:pt x="207" y="9"/>
                  </a:lnTo>
                  <a:lnTo>
                    <a:pt x="217" y="9"/>
                  </a:lnTo>
                  <a:lnTo>
                    <a:pt x="226" y="9"/>
                  </a:lnTo>
                  <a:lnTo>
                    <a:pt x="240" y="5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50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51" y="0"/>
                  </a:lnTo>
                  <a:lnTo>
                    <a:pt x="460" y="5"/>
                  </a:lnTo>
                  <a:lnTo>
                    <a:pt x="469" y="5"/>
                  </a:lnTo>
                  <a:lnTo>
                    <a:pt x="479" y="9"/>
                  </a:lnTo>
                  <a:lnTo>
                    <a:pt x="488" y="9"/>
                  </a:lnTo>
                  <a:lnTo>
                    <a:pt x="497" y="14"/>
                  </a:lnTo>
                  <a:lnTo>
                    <a:pt x="506" y="14"/>
                  </a:lnTo>
                  <a:lnTo>
                    <a:pt x="515" y="14"/>
                  </a:lnTo>
                  <a:lnTo>
                    <a:pt x="525" y="14"/>
                  </a:lnTo>
                  <a:lnTo>
                    <a:pt x="529" y="23"/>
                  </a:lnTo>
                  <a:lnTo>
                    <a:pt x="534" y="32"/>
                  </a:lnTo>
                  <a:lnTo>
                    <a:pt x="538" y="42"/>
                  </a:lnTo>
                  <a:lnTo>
                    <a:pt x="543" y="55"/>
                  </a:lnTo>
                  <a:lnTo>
                    <a:pt x="548" y="65"/>
                  </a:lnTo>
                  <a:lnTo>
                    <a:pt x="557" y="83"/>
                  </a:lnTo>
                  <a:lnTo>
                    <a:pt x="561" y="97"/>
                  </a:lnTo>
                  <a:lnTo>
                    <a:pt x="566" y="106"/>
                  </a:lnTo>
                  <a:lnTo>
                    <a:pt x="571" y="115"/>
                  </a:lnTo>
                  <a:lnTo>
                    <a:pt x="571" y="124"/>
                  </a:lnTo>
                  <a:lnTo>
                    <a:pt x="571" y="133"/>
                  </a:lnTo>
                  <a:lnTo>
                    <a:pt x="571" y="143"/>
                  </a:lnTo>
                  <a:lnTo>
                    <a:pt x="571" y="152"/>
                  </a:lnTo>
                  <a:lnTo>
                    <a:pt x="571" y="170"/>
                  </a:lnTo>
                  <a:lnTo>
                    <a:pt x="571" y="184"/>
                  </a:lnTo>
                  <a:lnTo>
                    <a:pt x="571" y="202"/>
                  </a:lnTo>
                  <a:lnTo>
                    <a:pt x="571" y="216"/>
                  </a:lnTo>
                  <a:lnTo>
                    <a:pt x="571" y="225"/>
                  </a:lnTo>
                  <a:lnTo>
                    <a:pt x="571" y="235"/>
                  </a:lnTo>
                  <a:lnTo>
                    <a:pt x="571" y="244"/>
                  </a:lnTo>
                  <a:lnTo>
                    <a:pt x="571" y="258"/>
                  </a:lnTo>
                  <a:lnTo>
                    <a:pt x="571" y="271"/>
                  </a:lnTo>
                  <a:lnTo>
                    <a:pt x="571" y="294"/>
                  </a:lnTo>
                  <a:lnTo>
                    <a:pt x="571" y="304"/>
                  </a:lnTo>
                  <a:lnTo>
                    <a:pt x="571" y="317"/>
                  </a:lnTo>
                  <a:lnTo>
                    <a:pt x="571" y="327"/>
                  </a:lnTo>
                  <a:lnTo>
                    <a:pt x="571" y="340"/>
                  </a:lnTo>
                  <a:lnTo>
                    <a:pt x="575" y="354"/>
                  </a:lnTo>
                  <a:lnTo>
                    <a:pt x="575" y="363"/>
                  </a:lnTo>
                  <a:lnTo>
                    <a:pt x="580" y="373"/>
                  </a:lnTo>
                  <a:lnTo>
                    <a:pt x="580" y="382"/>
                  </a:lnTo>
                  <a:lnTo>
                    <a:pt x="580" y="396"/>
                  </a:lnTo>
                  <a:lnTo>
                    <a:pt x="584" y="405"/>
                  </a:lnTo>
                  <a:lnTo>
                    <a:pt x="584" y="414"/>
                  </a:lnTo>
                  <a:lnTo>
                    <a:pt x="584" y="428"/>
                  </a:lnTo>
                  <a:lnTo>
                    <a:pt x="589" y="442"/>
                  </a:lnTo>
                  <a:lnTo>
                    <a:pt x="589" y="455"/>
                  </a:lnTo>
                  <a:lnTo>
                    <a:pt x="589" y="465"/>
                  </a:lnTo>
                  <a:lnTo>
                    <a:pt x="584" y="474"/>
                  </a:lnTo>
                  <a:lnTo>
                    <a:pt x="580" y="483"/>
                  </a:lnTo>
                  <a:lnTo>
                    <a:pt x="571" y="497"/>
                  </a:lnTo>
                  <a:lnTo>
                    <a:pt x="566" y="506"/>
                  </a:lnTo>
                  <a:lnTo>
                    <a:pt x="557" y="506"/>
                  </a:lnTo>
                  <a:lnTo>
                    <a:pt x="552" y="515"/>
                  </a:lnTo>
                  <a:lnTo>
                    <a:pt x="543" y="520"/>
                  </a:lnTo>
                  <a:lnTo>
                    <a:pt x="534" y="524"/>
                  </a:lnTo>
                  <a:lnTo>
                    <a:pt x="525" y="533"/>
                  </a:lnTo>
                  <a:lnTo>
                    <a:pt x="515" y="533"/>
                  </a:lnTo>
                  <a:lnTo>
                    <a:pt x="506" y="538"/>
                  </a:lnTo>
                  <a:lnTo>
                    <a:pt x="497" y="538"/>
                  </a:lnTo>
                  <a:lnTo>
                    <a:pt x="488" y="538"/>
                  </a:lnTo>
                  <a:lnTo>
                    <a:pt x="479" y="543"/>
                  </a:lnTo>
                  <a:lnTo>
                    <a:pt x="474" y="552"/>
                  </a:lnTo>
                  <a:lnTo>
                    <a:pt x="474" y="561"/>
                  </a:lnTo>
                  <a:lnTo>
                    <a:pt x="474" y="570"/>
                  </a:lnTo>
                  <a:lnTo>
                    <a:pt x="474" y="579"/>
                  </a:lnTo>
                  <a:lnTo>
                    <a:pt x="469" y="589"/>
                  </a:lnTo>
                  <a:lnTo>
                    <a:pt x="469" y="598"/>
                  </a:lnTo>
                  <a:lnTo>
                    <a:pt x="469" y="616"/>
                  </a:lnTo>
                  <a:lnTo>
                    <a:pt x="469" y="625"/>
                  </a:lnTo>
                  <a:lnTo>
                    <a:pt x="469" y="635"/>
                  </a:lnTo>
                  <a:lnTo>
                    <a:pt x="474" y="648"/>
                  </a:lnTo>
                  <a:lnTo>
                    <a:pt x="474" y="658"/>
                  </a:lnTo>
                  <a:lnTo>
                    <a:pt x="474" y="667"/>
                  </a:lnTo>
                  <a:lnTo>
                    <a:pt x="479" y="676"/>
                  </a:lnTo>
                  <a:lnTo>
                    <a:pt x="483" y="685"/>
                  </a:lnTo>
                  <a:lnTo>
                    <a:pt x="483" y="694"/>
                  </a:lnTo>
                  <a:lnTo>
                    <a:pt x="483" y="704"/>
                  </a:lnTo>
                  <a:lnTo>
                    <a:pt x="483" y="717"/>
                  </a:lnTo>
                  <a:lnTo>
                    <a:pt x="488" y="727"/>
                  </a:lnTo>
                  <a:lnTo>
                    <a:pt x="488" y="736"/>
                  </a:lnTo>
                  <a:lnTo>
                    <a:pt x="488" y="745"/>
                  </a:lnTo>
                  <a:lnTo>
                    <a:pt x="497" y="750"/>
                  </a:lnTo>
                  <a:lnTo>
                    <a:pt x="506" y="750"/>
                  </a:lnTo>
                  <a:lnTo>
                    <a:pt x="515" y="754"/>
                  </a:lnTo>
                  <a:lnTo>
                    <a:pt x="525" y="754"/>
                  </a:lnTo>
                  <a:lnTo>
                    <a:pt x="534" y="754"/>
                  </a:lnTo>
                  <a:lnTo>
                    <a:pt x="548" y="754"/>
                  </a:lnTo>
                  <a:lnTo>
                    <a:pt x="561" y="754"/>
                  </a:lnTo>
                  <a:lnTo>
                    <a:pt x="571" y="754"/>
                  </a:lnTo>
                  <a:lnTo>
                    <a:pt x="580" y="759"/>
                  </a:lnTo>
                  <a:lnTo>
                    <a:pt x="594" y="759"/>
                  </a:lnTo>
                  <a:lnTo>
                    <a:pt x="612" y="763"/>
                  </a:lnTo>
                  <a:lnTo>
                    <a:pt x="626" y="768"/>
                  </a:lnTo>
                  <a:lnTo>
                    <a:pt x="635" y="768"/>
                  </a:lnTo>
                  <a:lnTo>
                    <a:pt x="644" y="768"/>
                  </a:lnTo>
                  <a:lnTo>
                    <a:pt x="649" y="782"/>
                  </a:lnTo>
                  <a:lnTo>
                    <a:pt x="658" y="796"/>
                  </a:lnTo>
                  <a:lnTo>
                    <a:pt x="667" y="809"/>
                  </a:lnTo>
                  <a:lnTo>
                    <a:pt x="672" y="819"/>
                  </a:lnTo>
                  <a:lnTo>
                    <a:pt x="681" y="828"/>
                  </a:lnTo>
                  <a:lnTo>
                    <a:pt x="685" y="837"/>
                  </a:lnTo>
                  <a:lnTo>
                    <a:pt x="690" y="846"/>
                  </a:lnTo>
                  <a:lnTo>
                    <a:pt x="695" y="855"/>
                  </a:lnTo>
                  <a:lnTo>
                    <a:pt x="704" y="869"/>
                  </a:lnTo>
                  <a:lnTo>
                    <a:pt x="708" y="878"/>
                  </a:lnTo>
                  <a:lnTo>
                    <a:pt x="718" y="892"/>
                  </a:lnTo>
                  <a:lnTo>
                    <a:pt x="722" y="901"/>
                  </a:lnTo>
                  <a:lnTo>
                    <a:pt x="727" y="915"/>
                  </a:lnTo>
                  <a:lnTo>
                    <a:pt x="731" y="929"/>
                  </a:lnTo>
                  <a:lnTo>
                    <a:pt x="736" y="943"/>
                  </a:lnTo>
                  <a:lnTo>
                    <a:pt x="745" y="952"/>
                  </a:lnTo>
                  <a:lnTo>
                    <a:pt x="750" y="966"/>
                  </a:lnTo>
                  <a:lnTo>
                    <a:pt x="750" y="975"/>
                  </a:lnTo>
                  <a:lnTo>
                    <a:pt x="754" y="984"/>
                  </a:lnTo>
                  <a:lnTo>
                    <a:pt x="754" y="993"/>
                  </a:lnTo>
                  <a:lnTo>
                    <a:pt x="759" y="1002"/>
                  </a:lnTo>
                  <a:lnTo>
                    <a:pt x="759" y="1012"/>
                  </a:lnTo>
                  <a:lnTo>
                    <a:pt x="764" y="1025"/>
                  </a:lnTo>
                  <a:lnTo>
                    <a:pt x="768" y="1035"/>
                  </a:lnTo>
                  <a:lnTo>
                    <a:pt x="768" y="1044"/>
                  </a:lnTo>
                  <a:lnTo>
                    <a:pt x="773" y="1053"/>
                  </a:lnTo>
                  <a:lnTo>
                    <a:pt x="773" y="1062"/>
                  </a:lnTo>
                  <a:lnTo>
                    <a:pt x="777" y="1071"/>
                  </a:lnTo>
                  <a:lnTo>
                    <a:pt x="777" y="1081"/>
                  </a:lnTo>
                </a:path>
              </a:pathLst>
            </a:custGeom>
            <a:solidFill>
              <a:srgbClr val="333333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rgbClr val="CECECE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28600" y="3124200"/>
            <a:ext cx="8915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rgbClr val="000066"/>
                </a:solidFill>
                <a:latin typeface="Arial" charset="0"/>
              </a:rPr>
              <a:t>Problèmes  méthodologiques</a:t>
            </a:r>
            <a:endParaRPr lang="fr-FR" sz="280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8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>
                <a:solidFill>
                  <a:srgbClr val="000066"/>
                </a:solidFill>
                <a:latin typeface="Arial" charset="0"/>
              </a:rPr>
              <a:t>L'ordinateur est complémentaire aux enseignants, la comparaison n'est pas pertinente.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66"/>
                </a:solidFill>
                <a:latin typeface="Arial" charset="0"/>
              </a:rPr>
              <a:t> Qu'est-ce qu'on compare, le medium ou la méthode ? Le nombre d'étudiants / tuteur..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66"/>
                </a:solidFill>
                <a:latin typeface="Arial" charset="0"/>
              </a:rPr>
              <a:t> Quelle généralisabilité: effets de l'EAO ou effets d'un didacticiels, les enseignants ou un enseignant, ...</a:t>
            </a:r>
            <a:endParaRPr lang="fr-FR" sz="2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3734" name="Text Box 14"/>
          <p:cNvSpPr txBox="1">
            <a:spLocks noChangeArrowheads="1"/>
          </p:cNvSpPr>
          <p:nvPr/>
        </p:nvSpPr>
        <p:spPr bwMode="auto">
          <a:xfrm>
            <a:off x="3962400" y="1447800"/>
            <a:ext cx="10525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0" b="1">
                <a:solidFill>
                  <a:srgbClr val="000066"/>
                </a:solidFill>
              </a:rPr>
              <a:t>&lt;</a:t>
            </a:r>
          </a:p>
        </p:txBody>
      </p:sp>
      <p:sp>
        <p:nvSpPr>
          <p:cNvPr id="73735" name="Text Box 15"/>
          <p:cNvSpPr txBox="1">
            <a:spLocks noChangeArrowheads="1"/>
          </p:cNvSpPr>
          <p:nvPr/>
        </p:nvSpPr>
        <p:spPr bwMode="auto">
          <a:xfrm>
            <a:off x="4114800" y="12922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0" b="1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755650" y="404813"/>
            <a:ext cx="78327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40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Comparaison enseignant vs. 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chemeClr val="accent2"/>
                </a:solidFill>
              </a:rPr>
              <a:t>Critères de pertinence: 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 Adéquation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4114800"/>
          </a:xfrm>
        </p:spPr>
        <p:txBody>
          <a:bodyPr/>
          <a:lstStyle/>
          <a:p>
            <a:r>
              <a:rPr lang="fr-FR">
                <a:solidFill>
                  <a:srgbClr val="000066"/>
                </a:solidFill>
              </a:rPr>
              <a:t>"Périphérisabilité" du comportement-cible</a:t>
            </a:r>
          </a:p>
          <a:p>
            <a:pPr lvl="1"/>
            <a:r>
              <a:rPr lang="fr-FR">
                <a:solidFill>
                  <a:srgbClr val="000066"/>
                </a:solidFill>
              </a:rPr>
              <a:t>Décomposition en étapes progressives</a:t>
            </a:r>
          </a:p>
          <a:p>
            <a:pPr lvl="1"/>
            <a:r>
              <a:rPr lang="fr-FR">
                <a:solidFill>
                  <a:srgbClr val="000066"/>
                </a:solidFill>
              </a:rPr>
              <a:t>Possibilité de traitement des réponses</a:t>
            </a:r>
          </a:p>
          <a:p>
            <a:pPr lvl="1"/>
            <a:r>
              <a:rPr lang="fr-FR">
                <a:solidFill>
                  <a:srgbClr val="000066"/>
                </a:solidFill>
              </a:rPr>
              <a:t>équipement standard du public-cible</a:t>
            </a:r>
          </a:p>
          <a:p>
            <a:pPr lvl="1"/>
            <a:endParaRPr lang="fr-FR">
              <a:solidFill>
                <a:srgbClr val="000066"/>
              </a:solidFill>
            </a:endParaRPr>
          </a:p>
          <a:p>
            <a:r>
              <a:rPr lang="fr-FR">
                <a:solidFill>
                  <a:srgbClr val="000066"/>
                </a:solidFill>
              </a:rPr>
              <a:t>Transposition informatique des contenus</a:t>
            </a:r>
          </a:p>
          <a:p>
            <a:pPr lvl="1">
              <a:buFontTx/>
              <a:buNone/>
            </a:pPr>
            <a:r>
              <a:rPr lang="fr-CH">
                <a:solidFill>
                  <a:srgbClr val="000066"/>
                </a:solidFill>
              </a:rPr>
              <a:t>- Transfert dans les deux sens : modulariser les connaissances à acquérir, interpréter les réponses des apprenants</a:t>
            </a:r>
            <a:endParaRPr lang="fr-FR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accent2"/>
                </a:solidFill>
              </a:rPr>
              <a:t>Critères de pertinence: 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Rentabilité = coûts / bénéfice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4191000"/>
          </a:xfrm>
        </p:spPr>
        <p:txBody>
          <a:bodyPr/>
          <a:lstStyle/>
          <a:p>
            <a:r>
              <a:rPr lang="fr-FR">
                <a:solidFill>
                  <a:srgbClr val="000066"/>
                </a:solidFill>
              </a:rPr>
              <a:t>Coûts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Acquisition des connaissances  &amp; analyse pédagogique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Acquisition des données: multimédia amateur/pro?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Réalisation: en fonction du degré d'interactivité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Hébergement, maintenance,...</a:t>
            </a:r>
          </a:p>
          <a:p>
            <a:pPr lvl="1"/>
            <a:endParaRPr lang="fr-FR" sz="20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5651500" y="4797425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800">
                <a:solidFill>
                  <a:srgbClr val="000066"/>
                </a:solidFill>
                <a:latin typeface="Verdana" charset="0"/>
              </a:rPr>
              <a:t>Interactivité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 rot="-5400000">
            <a:off x="298451" y="2732087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800">
                <a:solidFill>
                  <a:srgbClr val="000066"/>
                </a:solidFill>
                <a:latin typeface="Verdana" charset="0"/>
              </a:rPr>
              <a:t>Coût</a:t>
            </a:r>
          </a:p>
        </p:txBody>
      </p:sp>
      <p:grpSp>
        <p:nvGrpSpPr>
          <p:cNvPr id="81925" name="Group 4"/>
          <p:cNvGrpSpPr>
            <a:grpSpLocks/>
          </p:cNvGrpSpPr>
          <p:nvPr/>
        </p:nvGrpSpPr>
        <p:grpSpPr bwMode="auto">
          <a:xfrm>
            <a:off x="3490913" y="3917950"/>
            <a:ext cx="2362200" cy="461963"/>
            <a:chOff x="2976" y="2743"/>
            <a:chExt cx="1488" cy="291"/>
          </a:xfrm>
        </p:grpSpPr>
        <p:sp>
          <p:nvSpPr>
            <p:cNvPr id="55301" name="Oval 5"/>
            <p:cNvSpPr>
              <a:spLocks noChangeArrowheads="1"/>
            </p:cNvSpPr>
            <p:nvPr/>
          </p:nvSpPr>
          <p:spPr bwMode="auto">
            <a:xfrm>
              <a:off x="2976" y="2829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fol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56" name="Text Box 6"/>
            <p:cNvSpPr txBox="1">
              <a:spLocks noChangeArrowheads="1"/>
            </p:cNvSpPr>
            <p:nvPr/>
          </p:nvSpPr>
          <p:spPr bwMode="auto">
            <a:xfrm>
              <a:off x="3120" y="2743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66"/>
                  </a:solidFill>
                  <a:latin typeface="Verdana" charset="0"/>
                </a:rPr>
                <a:t>Multi-Choice</a:t>
              </a:r>
            </a:p>
          </p:txBody>
        </p:sp>
      </p:grpSp>
      <p:grpSp>
        <p:nvGrpSpPr>
          <p:cNvPr id="81926" name="Group 7"/>
          <p:cNvGrpSpPr>
            <a:grpSpLocks/>
          </p:cNvGrpSpPr>
          <p:nvPr/>
        </p:nvGrpSpPr>
        <p:grpSpPr bwMode="auto">
          <a:xfrm>
            <a:off x="4024313" y="2927350"/>
            <a:ext cx="1371600" cy="461963"/>
            <a:chOff x="1920" y="2976"/>
            <a:chExt cx="864" cy="291"/>
          </a:xfrm>
        </p:grpSpPr>
        <p:sp>
          <p:nvSpPr>
            <p:cNvPr id="55304" name="Oval 8"/>
            <p:cNvSpPr>
              <a:spLocks noChangeArrowheads="1"/>
            </p:cNvSpPr>
            <p:nvPr/>
          </p:nvSpPr>
          <p:spPr bwMode="auto">
            <a:xfrm>
              <a:off x="1920" y="3072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fol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54" name="Text Box 9"/>
            <p:cNvSpPr txBox="1">
              <a:spLocks noChangeArrowheads="1"/>
            </p:cNvSpPr>
            <p:nvPr/>
          </p:nvSpPr>
          <p:spPr bwMode="auto">
            <a:xfrm>
              <a:off x="2064" y="2976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66"/>
                  </a:solidFill>
                  <a:latin typeface="Verdana" charset="0"/>
                </a:rPr>
                <a:t>Drill</a:t>
              </a:r>
            </a:p>
          </p:txBody>
        </p:sp>
      </p:grpSp>
      <p:grpSp>
        <p:nvGrpSpPr>
          <p:cNvPr id="81927" name="Group 10"/>
          <p:cNvGrpSpPr>
            <a:grpSpLocks/>
          </p:cNvGrpSpPr>
          <p:nvPr/>
        </p:nvGrpSpPr>
        <p:grpSpPr bwMode="auto">
          <a:xfrm>
            <a:off x="5319713" y="1936750"/>
            <a:ext cx="2438400" cy="461963"/>
            <a:chOff x="4080" y="1344"/>
            <a:chExt cx="1536" cy="291"/>
          </a:xfrm>
        </p:grpSpPr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4080" y="1440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fol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52" name="Text Box 12"/>
            <p:cNvSpPr txBox="1">
              <a:spLocks noChangeArrowheads="1"/>
            </p:cNvSpPr>
            <p:nvPr/>
          </p:nvSpPr>
          <p:spPr bwMode="auto">
            <a:xfrm>
              <a:off x="4224" y="1344"/>
              <a:ext cx="13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66"/>
                  </a:solidFill>
                  <a:latin typeface="Verdana" charset="0"/>
                </a:rPr>
                <a:t>Simulation</a:t>
              </a:r>
            </a:p>
          </p:txBody>
        </p:sp>
      </p:grpSp>
      <p:grpSp>
        <p:nvGrpSpPr>
          <p:cNvPr id="81928" name="Group 13"/>
          <p:cNvGrpSpPr>
            <a:grpSpLocks/>
          </p:cNvGrpSpPr>
          <p:nvPr/>
        </p:nvGrpSpPr>
        <p:grpSpPr bwMode="auto">
          <a:xfrm>
            <a:off x="2119313" y="4679950"/>
            <a:ext cx="1371600" cy="461963"/>
            <a:chOff x="1920" y="2976"/>
            <a:chExt cx="864" cy="291"/>
          </a:xfrm>
        </p:grpSpPr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1920" y="3072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fol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50" name="Text Box 15"/>
            <p:cNvSpPr txBox="1">
              <a:spLocks noChangeArrowheads="1"/>
            </p:cNvSpPr>
            <p:nvPr/>
          </p:nvSpPr>
          <p:spPr bwMode="auto">
            <a:xfrm>
              <a:off x="2064" y="2976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66"/>
                  </a:solidFill>
                  <a:latin typeface="Verdana" charset="0"/>
                </a:rPr>
                <a:t>Text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823913" y="5226050"/>
            <a:ext cx="7162800" cy="1638300"/>
            <a:chOff x="519" y="2893"/>
            <a:chExt cx="4512" cy="1032"/>
          </a:xfrm>
        </p:grpSpPr>
        <p:grpSp>
          <p:nvGrpSpPr>
            <p:cNvPr id="81933" name="Group 17"/>
            <p:cNvGrpSpPr>
              <a:grpSpLocks/>
            </p:cNvGrpSpPr>
            <p:nvPr/>
          </p:nvGrpSpPr>
          <p:grpSpPr bwMode="auto">
            <a:xfrm>
              <a:off x="519" y="2893"/>
              <a:ext cx="1248" cy="696"/>
              <a:chOff x="1248" y="3168"/>
              <a:chExt cx="1248" cy="696"/>
            </a:xfrm>
          </p:grpSpPr>
          <p:sp>
            <p:nvSpPr>
              <p:cNvPr id="81946" name="Text Box 18"/>
              <p:cNvSpPr txBox="1">
                <a:spLocks noChangeArrowheads="1"/>
              </p:cNvSpPr>
              <p:nvPr/>
            </p:nvSpPr>
            <p:spPr bwMode="auto">
              <a:xfrm rot="54175">
                <a:off x="1248" y="3456"/>
                <a:ext cx="1248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>
                    <a:solidFill>
                      <a:srgbClr val="000066"/>
                    </a:solidFill>
                    <a:latin typeface="Verdana" charset="0"/>
                  </a:rPr>
                  <a:t>Domain overview</a:t>
                </a:r>
              </a:p>
            </p:txBody>
          </p:sp>
          <p:sp>
            <p:nvSpPr>
              <p:cNvPr id="81947" name="Line 19"/>
              <p:cNvSpPr>
                <a:spLocks noChangeShapeType="1"/>
              </p:cNvSpPr>
              <p:nvPr/>
            </p:nvSpPr>
            <p:spPr bwMode="auto">
              <a:xfrm>
                <a:off x="2304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48" name="Line 20"/>
              <p:cNvSpPr>
                <a:spLocks noChangeShapeType="1"/>
              </p:cNvSpPr>
              <p:nvPr/>
            </p:nvSpPr>
            <p:spPr bwMode="auto">
              <a:xfrm flipH="1">
                <a:off x="2208" y="331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934" name="Group 21"/>
            <p:cNvGrpSpPr>
              <a:grpSpLocks/>
            </p:cNvGrpSpPr>
            <p:nvPr/>
          </p:nvGrpSpPr>
          <p:grpSpPr bwMode="auto">
            <a:xfrm>
              <a:off x="1383" y="2893"/>
              <a:ext cx="1483" cy="1032"/>
              <a:chOff x="2112" y="3168"/>
              <a:chExt cx="1483" cy="1032"/>
            </a:xfrm>
          </p:grpSpPr>
          <p:sp>
            <p:nvSpPr>
              <p:cNvPr id="81943" name="Text Box 22"/>
              <p:cNvSpPr txBox="1">
                <a:spLocks noChangeArrowheads="1"/>
              </p:cNvSpPr>
              <p:nvPr/>
            </p:nvSpPr>
            <p:spPr bwMode="auto">
              <a:xfrm rot="45914">
                <a:off x="2112" y="3792"/>
                <a:ext cx="1483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>
                    <a:solidFill>
                      <a:srgbClr val="000066"/>
                    </a:solidFill>
                    <a:latin typeface="Verdana" charset="0"/>
                  </a:rPr>
                  <a:t>Connaissances conceptuelles</a:t>
                </a:r>
              </a:p>
            </p:txBody>
          </p:sp>
          <p:sp>
            <p:nvSpPr>
              <p:cNvPr id="81944" name="Line 23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45" name="Line 24"/>
              <p:cNvSpPr>
                <a:spLocks noChangeShapeType="1"/>
              </p:cNvSpPr>
              <p:nvPr/>
            </p:nvSpPr>
            <p:spPr bwMode="auto">
              <a:xfrm flipH="1">
                <a:off x="2928" y="3360"/>
                <a:ext cx="144" cy="38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935" name="Group 25"/>
            <p:cNvGrpSpPr>
              <a:grpSpLocks/>
            </p:cNvGrpSpPr>
            <p:nvPr/>
          </p:nvGrpSpPr>
          <p:grpSpPr bwMode="auto">
            <a:xfrm>
              <a:off x="2243" y="2893"/>
              <a:ext cx="1579" cy="754"/>
              <a:chOff x="2972" y="3168"/>
              <a:chExt cx="1579" cy="754"/>
            </a:xfrm>
          </p:grpSpPr>
          <p:sp>
            <p:nvSpPr>
              <p:cNvPr id="81940" name="Text Box 26"/>
              <p:cNvSpPr txBox="1">
                <a:spLocks noChangeArrowheads="1"/>
              </p:cNvSpPr>
              <p:nvPr/>
            </p:nvSpPr>
            <p:spPr bwMode="auto">
              <a:xfrm rot="46152">
                <a:off x="2972" y="3514"/>
                <a:ext cx="157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>
                    <a:solidFill>
                      <a:srgbClr val="000066"/>
                    </a:solidFill>
                    <a:latin typeface="Verdana" charset="0"/>
                  </a:rPr>
                  <a:t>Connaissances </a:t>
                </a:r>
                <a:r>
                  <a:rPr lang="fr-CH" sz="1800">
                    <a:solidFill>
                      <a:srgbClr val="000066"/>
                    </a:solidFill>
                    <a:latin typeface="Verdana" charset="0"/>
                  </a:rPr>
                  <a:t>procédurales</a:t>
                </a:r>
                <a:endParaRPr lang="fr-FR" sz="1800">
                  <a:solidFill>
                    <a:srgbClr val="000066"/>
                  </a:solidFill>
                  <a:latin typeface="Verdana" charset="0"/>
                </a:endParaRPr>
              </a:p>
            </p:txBody>
          </p:sp>
          <p:sp>
            <p:nvSpPr>
              <p:cNvPr id="81941" name="Line 27"/>
              <p:cNvSpPr>
                <a:spLocks noChangeShapeType="1"/>
              </p:cNvSpPr>
              <p:nvPr/>
            </p:nvSpPr>
            <p:spPr bwMode="auto">
              <a:xfrm>
                <a:off x="3840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42" name="Line 28"/>
              <p:cNvSpPr>
                <a:spLocks noChangeShapeType="1"/>
              </p:cNvSpPr>
              <p:nvPr/>
            </p:nvSpPr>
            <p:spPr bwMode="auto">
              <a:xfrm>
                <a:off x="3840" y="336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936" name="Group 29"/>
            <p:cNvGrpSpPr>
              <a:grpSpLocks/>
            </p:cNvGrpSpPr>
            <p:nvPr/>
          </p:nvGrpSpPr>
          <p:grpSpPr bwMode="auto">
            <a:xfrm>
              <a:off x="3733" y="2893"/>
              <a:ext cx="1298" cy="936"/>
              <a:chOff x="4462" y="3168"/>
              <a:chExt cx="1298" cy="936"/>
            </a:xfrm>
          </p:grpSpPr>
          <p:sp>
            <p:nvSpPr>
              <p:cNvPr id="81937" name="Text Box 30"/>
              <p:cNvSpPr txBox="1">
                <a:spLocks noChangeArrowheads="1"/>
              </p:cNvSpPr>
              <p:nvPr/>
            </p:nvSpPr>
            <p:spPr bwMode="auto">
              <a:xfrm rot="49378">
                <a:off x="4462" y="3696"/>
                <a:ext cx="1298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>
                    <a:solidFill>
                      <a:srgbClr val="000066"/>
                    </a:solidFill>
                    <a:latin typeface="Verdana" charset="0"/>
                  </a:rPr>
                  <a:t>Connaissance heuristique</a:t>
                </a:r>
              </a:p>
            </p:txBody>
          </p:sp>
          <p:sp>
            <p:nvSpPr>
              <p:cNvPr id="81938" name="Line 31"/>
              <p:cNvSpPr>
                <a:spLocks noChangeShapeType="1"/>
              </p:cNvSpPr>
              <p:nvPr/>
            </p:nvSpPr>
            <p:spPr bwMode="auto">
              <a:xfrm>
                <a:off x="4608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939" name="Line 32"/>
              <p:cNvSpPr>
                <a:spLocks noChangeShapeType="1"/>
              </p:cNvSpPr>
              <p:nvPr/>
            </p:nvSpPr>
            <p:spPr bwMode="auto">
              <a:xfrm>
                <a:off x="4608" y="3312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81930" name="Line 33"/>
          <p:cNvSpPr>
            <a:spLocks noChangeShapeType="1"/>
          </p:cNvSpPr>
          <p:nvPr/>
        </p:nvSpPr>
        <p:spPr bwMode="auto">
          <a:xfrm>
            <a:off x="1814513" y="5441950"/>
            <a:ext cx="57912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31" name="Line 34"/>
          <p:cNvSpPr>
            <a:spLocks noChangeShapeType="1"/>
          </p:cNvSpPr>
          <p:nvPr/>
        </p:nvSpPr>
        <p:spPr bwMode="auto">
          <a:xfrm flipV="1">
            <a:off x="1979613" y="1628775"/>
            <a:ext cx="0" cy="381635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32" name="Text Box 35"/>
          <p:cNvSpPr txBox="1">
            <a:spLocks noChangeArrowheads="1"/>
          </p:cNvSpPr>
          <p:nvPr/>
        </p:nvSpPr>
        <p:spPr bwMode="auto">
          <a:xfrm>
            <a:off x="0" y="304800"/>
            <a:ext cx="929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chemeClr val="accent2"/>
                </a:solidFill>
                <a:latin typeface="Verdana" charset="0"/>
              </a:rPr>
              <a:t>Les coûts varient selon le degré d'interactivité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accent2"/>
                </a:solidFill>
              </a:rPr>
              <a:t>Critères de pertinence: 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 sz="2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Rentabilité = coûts / bénéfice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4191000"/>
          </a:xfrm>
        </p:spPr>
        <p:txBody>
          <a:bodyPr/>
          <a:lstStyle/>
          <a:p>
            <a:r>
              <a:rPr lang="fr-FR" sz="2400">
                <a:solidFill>
                  <a:srgbClr val="000066"/>
                </a:solidFill>
              </a:rPr>
              <a:t>Bénéfices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Lorsque l’apprentissage est difficile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Lorsque le nombre d'élèves est important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Raisons organisationnelles (déplacements, "just in time", …)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Permet de réduire le travail de l'enseignant ou du formateur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Public-cible distribué dans le temps et l’espace</a:t>
            </a:r>
          </a:p>
          <a:p>
            <a:pPr lvl="1"/>
            <a:r>
              <a:rPr lang="fr-FR" sz="2000">
                <a:solidFill>
                  <a:srgbClr val="000066"/>
                </a:solidFill>
              </a:rPr>
              <a:t>Public-cible hétérogène</a:t>
            </a:r>
          </a:p>
          <a:p>
            <a:pPr lvl="1">
              <a:buFontTx/>
              <a:buNone/>
            </a:pPr>
            <a:endParaRPr lang="fr-FR" sz="20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Betrancourt, Tecfa, Université de Genève - 11 Mars 2009</a:t>
            </a:r>
            <a:endParaRPr lang="fr-FR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0" y="542925"/>
            <a:ext cx="929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>
                <a:solidFill>
                  <a:srgbClr val="000066"/>
                </a:solidFill>
                <a:latin typeface="Verdana" charset="0"/>
              </a:rPr>
              <a:t>A faire pour la prochaine fois</a:t>
            </a:r>
            <a:endParaRPr lang="fr-FR" sz="2800" dirty="0">
              <a:solidFill>
                <a:srgbClr val="000066"/>
              </a:solidFill>
              <a:latin typeface="Verdan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800" y="1447800"/>
            <a:ext cx="8153400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fr-FR" dirty="0" smtClean="0">
                <a:latin typeface="Arial"/>
                <a:cs typeface="Arial"/>
              </a:rPr>
              <a:t>Sur </a:t>
            </a:r>
            <a:r>
              <a:rPr lang="fr-FR" dirty="0" err="1" smtClean="0">
                <a:latin typeface="Arial"/>
                <a:cs typeface="Arial"/>
              </a:rPr>
              <a:t>dokeos</a:t>
            </a:r>
            <a:r>
              <a:rPr lang="fr-FR" dirty="0" smtClean="0">
                <a:latin typeface="Arial"/>
                <a:cs typeface="Arial"/>
              </a:rPr>
              <a:t>, dans votre espace de groupe, 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créer un document intitulé « Didacticiel »</a:t>
            </a:r>
          </a:p>
          <a:p>
            <a:pPr marL="457200" indent="-457200"/>
            <a:endParaRPr lang="fr-FR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fr-FR" dirty="0" smtClean="0">
                <a:latin typeface="Arial"/>
                <a:cs typeface="Arial"/>
              </a:rPr>
              <a:t>Mettez par écrit ce que vous retenez des didacticiels :</a:t>
            </a:r>
          </a:p>
          <a:p>
            <a:pPr marL="914400" lvl="1" indent="-457200"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Pour quel type de connaissances : déclaratives (factuelles ou conceptuelles), procédurales, heuristiques</a:t>
            </a:r>
          </a:p>
          <a:p>
            <a:pPr marL="914400" lvl="1" indent="-457200"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Quelles sont les caractéristiques des activités proposées dans ce type de logiciel ?</a:t>
            </a:r>
          </a:p>
          <a:p>
            <a:pPr marL="914400" lvl="1" indent="-457200">
              <a:buFont typeface="Arial"/>
              <a:buChar char="•"/>
            </a:pPr>
            <a:r>
              <a:rPr lang="fr-FR" sz="2200" dirty="0">
                <a:latin typeface="Arial"/>
                <a:cs typeface="Arial"/>
              </a:rPr>
              <a:t>Q</a:t>
            </a:r>
            <a:r>
              <a:rPr lang="fr-FR" sz="2200" dirty="0" smtClean="0">
                <a:latin typeface="Arial"/>
                <a:cs typeface="Arial"/>
              </a:rPr>
              <a:t>uels sont les atouts et limites généraux ?</a:t>
            </a:r>
          </a:p>
          <a:p>
            <a:pPr marL="457200" indent="-457200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fr-FR" dirty="0" smtClean="0">
                <a:latin typeface="Arial"/>
                <a:cs typeface="Arial"/>
              </a:rPr>
              <a:t>Dans VOTRE contexte :</a:t>
            </a:r>
          </a:p>
          <a:p>
            <a:pPr marL="914400" lvl="1" indent="-457200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sz="2200" dirty="0" smtClean="0">
                <a:latin typeface="Arial"/>
                <a:cs typeface="Arial"/>
              </a:rPr>
              <a:t>à quels besoins identifiés dans votre contexte ce type de logiciel semble répondre ?</a:t>
            </a:r>
          </a:p>
          <a:p>
            <a:pPr marL="914400" lvl="1" indent="-457200"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 quelles activités vous imagineriez ?</a:t>
            </a:r>
          </a:p>
          <a:p>
            <a:pPr marL="457200" indent="-457200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1905000"/>
            <a:ext cx="5716588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000" dirty="0">
                <a:solidFill>
                  <a:srgbClr val="000066"/>
                </a:solidFill>
                <a:latin typeface="Verdana" charset="0"/>
              </a:rPr>
              <a:t>Sur quelle conception de l’apprentissage reposent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 dirty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>
                <a:solidFill>
                  <a:schemeClr val="folHlink"/>
                </a:solidFill>
                <a:latin typeface="Verdana" charset="0"/>
              </a:rPr>
              <a:t>Quelles sont les caractéristiques des activités dans les didacticiels ?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 dirty="0">
              <a:solidFill>
                <a:srgbClr val="000066"/>
              </a:solidFill>
              <a:latin typeface="Verdana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2000" dirty="0">
                <a:solidFill>
                  <a:schemeClr val="folHlink"/>
                </a:solidFill>
                <a:latin typeface="Verdana" charset="0"/>
              </a:rPr>
              <a:t>Pour quels types de connaissances et quels types de situation peut-on utiliser un didacticiel ? </a:t>
            </a:r>
          </a:p>
          <a:p>
            <a:pPr>
              <a:lnSpc>
                <a:spcPct val="120000"/>
              </a:lnSpc>
              <a:buFontTx/>
              <a:buNone/>
            </a:pPr>
            <a:endParaRPr lang="fr-FR" sz="2000" dirty="0">
              <a:solidFill>
                <a:srgbClr val="000066"/>
              </a:solidFill>
              <a:latin typeface="Verdana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14413" y="20574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014413" y="32766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14413" y="44958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3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famille didacticiel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 modèle d’apprentissage : le </a:t>
            </a:r>
            <a:r>
              <a:rPr lang="fr-FR" sz="3200" dirty="0"/>
              <a:t>béhavioriste</a:t>
            </a:r>
          </a:p>
        </p:txBody>
      </p:sp>
      <p:sp>
        <p:nvSpPr>
          <p:cNvPr id="18436" name="Text Box 1027"/>
          <p:cNvSpPr txBox="1">
            <a:spLocks noChangeArrowheads="1"/>
          </p:cNvSpPr>
          <p:nvPr/>
        </p:nvSpPr>
        <p:spPr bwMode="auto">
          <a:xfrm>
            <a:off x="914400" y="29718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charset="0"/>
              </a:rPr>
              <a:t>Stimulus</a:t>
            </a:r>
          </a:p>
        </p:txBody>
      </p:sp>
      <p:sp>
        <p:nvSpPr>
          <p:cNvPr id="18437" name="Line 1028"/>
          <p:cNvSpPr>
            <a:spLocks noChangeShapeType="1"/>
          </p:cNvSpPr>
          <p:nvPr/>
        </p:nvSpPr>
        <p:spPr bwMode="auto">
          <a:xfrm>
            <a:off x="2454275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Rectangle 1029"/>
          <p:cNvSpPr>
            <a:spLocks noChangeArrowheads="1"/>
          </p:cNvSpPr>
          <p:nvPr/>
        </p:nvSpPr>
        <p:spPr bwMode="auto">
          <a:xfrm>
            <a:off x="3597275" y="2743200"/>
            <a:ext cx="152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9" name="Line 1030"/>
          <p:cNvSpPr>
            <a:spLocks noChangeShapeType="1"/>
          </p:cNvSpPr>
          <p:nvPr/>
        </p:nvSpPr>
        <p:spPr bwMode="auto">
          <a:xfrm>
            <a:off x="5349875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0" name="Text Box 1031"/>
          <p:cNvSpPr txBox="1">
            <a:spLocks noChangeArrowheads="1"/>
          </p:cNvSpPr>
          <p:nvPr/>
        </p:nvSpPr>
        <p:spPr bwMode="auto">
          <a:xfrm>
            <a:off x="6248400" y="29718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charset="0"/>
              </a:rPr>
              <a:t>Réponse</a:t>
            </a:r>
          </a:p>
        </p:txBody>
      </p:sp>
      <p:sp>
        <p:nvSpPr>
          <p:cNvPr id="18441" name="Text Box 1032"/>
          <p:cNvSpPr txBox="1">
            <a:spLocks noChangeArrowheads="1"/>
          </p:cNvSpPr>
          <p:nvPr/>
        </p:nvSpPr>
        <p:spPr bwMode="auto">
          <a:xfrm>
            <a:off x="3657600" y="42672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Arial" charset="0"/>
              </a:rPr>
              <a:t>R = f (S)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00200" y="5410200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Mécanisme de l’apprentissage : l’association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14400" y="1828800"/>
            <a:ext cx="287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schéma classique :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Lois de l’apprentissage de Thorndike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152400" y="1905000"/>
            <a:ext cx="8412163" cy="3783012"/>
            <a:chOff x="152400" y="1905000"/>
            <a:chExt cx="8412163" cy="3783012"/>
          </a:xfrm>
          <a:solidFill>
            <a:schemeClr val="bg1">
              <a:lumMod val="95000"/>
            </a:schemeClr>
          </a:solidFill>
        </p:grpSpPr>
        <p:sp>
          <p:nvSpPr>
            <p:cNvPr id="20484" name="Line 1027"/>
            <p:cNvSpPr>
              <a:spLocks noChangeShapeType="1"/>
            </p:cNvSpPr>
            <p:nvPr/>
          </p:nvSpPr>
          <p:spPr bwMode="auto">
            <a:xfrm>
              <a:off x="1371600" y="2547937"/>
              <a:ext cx="0" cy="2743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5" name="Text Box 1028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4587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 dirty="0">
                  <a:latin typeface="Arial" charset="0"/>
                </a:rPr>
                <a:t>Temps requis pour mémoriser une liste</a:t>
              </a:r>
            </a:p>
          </p:txBody>
        </p:sp>
        <p:sp>
          <p:nvSpPr>
            <p:cNvPr id="20486" name="Line 1029"/>
            <p:cNvSpPr>
              <a:spLocks noChangeShapeType="1"/>
            </p:cNvSpPr>
            <p:nvPr/>
          </p:nvSpPr>
          <p:spPr bwMode="auto">
            <a:xfrm>
              <a:off x="1371600" y="5291137"/>
              <a:ext cx="5486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7" name="Text Box 1030"/>
            <p:cNvSpPr txBox="1">
              <a:spLocks noChangeArrowheads="1"/>
            </p:cNvSpPr>
            <p:nvPr/>
          </p:nvSpPr>
          <p:spPr bwMode="auto">
            <a:xfrm>
              <a:off x="6842125" y="4537075"/>
              <a:ext cx="172243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 dirty="0" err="1">
                  <a:latin typeface="Arial" charset="0"/>
                </a:rPr>
                <a:t>Nbre</a:t>
              </a:r>
              <a:r>
                <a:rPr lang="fr-FR" sz="2000" dirty="0">
                  <a:latin typeface="Arial" charset="0"/>
                </a:rPr>
                <a:t> d’essais</a:t>
              </a:r>
            </a:p>
          </p:txBody>
        </p:sp>
        <p:sp>
          <p:nvSpPr>
            <p:cNvPr id="20488" name="Line 1031"/>
            <p:cNvSpPr>
              <a:spLocks noChangeShapeType="1"/>
            </p:cNvSpPr>
            <p:nvPr/>
          </p:nvSpPr>
          <p:spPr bwMode="auto">
            <a:xfrm>
              <a:off x="1466850" y="2776537"/>
              <a:ext cx="93663" cy="1308100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9" name="Line 1032"/>
            <p:cNvSpPr>
              <a:spLocks noChangeShapeType="1"/>
            </p:cNvSpPr>
            <p:nvPr/>
          </p:nvSpPr>
          <p:spPr bwMode="auto">
            <a:xfrm>
              <a:off x="1560513" y="4084637"/>
              <a:ext cx="158750" cy="457200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0" name="Line 1033"/>
            <p:cNvSpPr>
              <a:spLocks noChangeShapeType="1"/>
            </p:cNvSpPr>
            <p:nvPr/>
          </p:nvSpPr>
          <p:spPr bwMode="auto">
            <a:xfrm flipV="1">
              <a:off x="1712913" y="4321175"/>
              <a:ext cx="571500" cy="220662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1" name="Line 1034"/>
            <p:cNvSpPr>
              <a:spLocks noChangeShapeType="1"/>
            </p:cNvSpPr>
            <p:nvPr/>
          </p:nvSpPr>
          <p:spPr bwMode="auto">
            <a:xfrm flipV="1">
              <a:off x="2841625" y="4392612"/>
              <a:ext cx="563563" cy="274638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2" name="Line 1035"/>
            <p:cNvSpPr>
              <a:spLocks noChangeShapeType="1"/>
            </p:cNvSpPr>
            <p:nvPr/>
          </p:nvSpPr>
          <p:spPr bwMode="auto">
            <a:xfrm>
              <a:off x="4119563" y="4902200"/>
              <a:ext cx="1184275" cy="41275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3" name="Line 1036"/>
            <p:cNvSpPr>
              <a:spLocks noChangeShapeType="1"/>
            </p:cNvSpPr>
            <p:nvPr/>
          </p:nvSpPr>
          <p:spPr bwMode="auto">
            <a:xfrm>
              <a:off x="5391150" y="4956175"/>
              <a:ext cx="1173163" cy="87312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4" name="Text Box 1037"/>
            <p:cNvSpPr txBox="1">
              <a:spLocks noChangeArrowheads="1"/>
            </p:cNvSpPr>
            <p:nvPr/>
          </p:nvSpPr>
          <p:spPr bwMode="auto">
            <a:xfrm>
              <a:off x="1263650" y="5291137"/>
              <a:ext cx="32543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0</a:t>
              </a:r>
            </a:p>
          </p:txBody>
        </p:sp>
        <p:sp>
          <p:nvSpPr>
            <p:cNvPr id="20495" name="Oval 1038"/>
            <p:cNvSpPr>
              <a:spLocks noChangeArrowheads="1"/>
            </p:cNvSpPr>
            <p:nvPr/>
          </p:nvSpPr>
          <p:spPr bwMode="auto">
            <a:xfrm>
              <a:off x="2757488" y="4633912"/>
              <a:ext cx="76200" cy="76200"/>
            </a:xfrm>
            <a:prstGeom prst="ellips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6" name="Oval 1039"/>
            <p:cNvSpPr>
              <a:spLocks noChangeArrowheads="1"/>
            </p:cNvSpPr>
            <p:nvPr/>
          </p:nvSpPr>
          <p:spPr bwMode="auto">
            <a:xfrm>
              <a:off x="4086225" y="4870450"/>
              <a:ext cx="76200" cy="76200"/>
            </a:xfrm>
            <a:prstGeom prst="ellips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7" name="Oval 1040"/>
            <p:cNvSpPr>
              <a:spLocks noChangeArrowheads="1"/>
            </p:cNvSpPr>
            <p:nvPr/>
          </p:nvSpPr>
          <p:spPr bwMode="auto">
            <a:xfrm>
              <a:off x="5300663" y="4908550"/>
              <a:ext cx="76200" cy="76200"/>
            </a:xfrm>
            <a:prstGeom prst="ellips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8" name="Text Box 1041"/>
            <p:cNvSpPr txBox="1">
              <a:spLocks noChangeArrowheads="1"/>
            </p:cNvSpPr>
            <p:nvPr/>
          </p:nvSpPr>
          <p:spPr bwMode="auto">
            <a:xfrm>
              <a:off x="2608263" y="5291137"/>
              <a:ext cx="325437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5</a:t>
              </a:r>
            </a:p>
          </p:txBody>
        </p:sp>
        <p:sp>
          <p:nvSpPr>
            <p:cNvPr id="20499" name="Text Box 1042"/>
            <p:cNvSpPr txBox="1">
              <a:spLocks noChangeArrowheads="1"/>
            </p:cNvSpPr>
            <p:nvPr/>
          </p:nvSpPr>
          <p:spPr bwMode="auto">
            <a:xfrm>
              <a:off x="3856038" y="5291137"/>
              <a:ext cx="46672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10</a:t>
              </a:r>
            </a:p>
          </p:txBody>
        </p:sp>
        <p:sp>
          <p:nvSpPr>
            <p:cNvPr id="20500" name="Text Box 1043"/>
            <p:cNvSpPr txBox="1">
              <a:spLocks noChangeArrowheads="1"/>
            </p:cNvSpPr>
            <p:nvPr/>
          </p:nvSpPr>
          <p:spPr bwMode="auto">
            <a:xfrm>
              <a:off x="5110163" y="5291137"/>
              <a:ext cx="46672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15</a:t>
              </a:r>
            </a:p>
          </p:txBody>
        </p:sp>
        <p:sp>
          <p:nvSpPr>
            <p:cNvPr id="20501" name="Text Box 1044"/>
            <p:cNvSpPr txBox="1">
              <a:spLocks noChangeArrowheads="1"/>
            </p:cNvSpPr>
            <p:nvPr/>
          </p:nvSpPr>
          <p:spPr bwMode="auto">
            <a:xfrm>
              <a:off x="6400800" y="5291137"/>
              <a:ext cx="46672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20</a:t>
              </a:r>
            </a:p>
          </p:txBody>
        </p:sp>
        <p:sp>
          <p:nvSpPr>
            <p:cNvPr id="20502" name="Line 1045"/>
            <p:cNvSpPr>
              <a:spLocks noChangeShapeType="1"/>
            </p:cNvSpPr>
            <p:nvPr/>
          </p:nvSpPr>
          <p:spPr bwMode="auto">
            <a:xfrm>
              <a:off x="2270125" y="4302125"/>
              <a:ext cx="474663" cy="336550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3" name="Line 1046"/>
            <p:cNvSpPr>
              <a:spLocks noChangeShapeType="1"/>
            </p:cNvSpPr>
            <p:nvPr/>
          </p:nvSpPr>
          <p:spPr bwMode="auto">
            <a:xfrm>
              <a:off x="3432175" y="4400550"/>
              <a:ext cx="736600" cy="546100"/>
            </a:xfrm>
            <a:prstGeom prst="line">
              <a:avLst/>
            </a:prstGeom>
            <a:grp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Lois de l’apprentissage de Thorndike</a:t>
            </a:r>
          </a:p>
        </p:txBody>
      </p:sp>
      <p:sp>
        <p:nvSpPr>
          <p:cNvPr id="22532" name="Text Box 1027"/>
          <p:cNvSpPr txBox="1">
            <a:spLocks noChangeArrowheads="1"/>
          </p:cNvSpPr>
          <p:nvPr/>
        </p:nvSpPr>
        <p:spPr bwMode="auto">
          <a:xfrm>
            <a:off x="855663" y="2052638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>
                <a:latin typeface="Arial" charset="0"/>
              </a:rPr>
              <a:t>Thorndike : lois de l’apprentissage</a:t>
            </a:r>
          </a:p>
        </p:txBody>
      </p:sp>
      <p:sp>
        <p:nvSpPr>
          <p:cNvPr id="22533" name="Text Box 1028"/>
          <p:cNvSpPr txBox="1">
            <a:spLocks noChangeArrowheads="1"/>
          </p:cNvSpPr>
          <p:nvPr/>
        </p:nvSpPr>
        <p:spPr bwMode="auto">
          <a:xfrm>
            <a:off x="1262063" y="2608263"/>
            <a:ext cx="200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>
                <a:latin typeface="Arial" charset="0"/>
              </a:rPr>
              <a:t>Loi de l’exercice</a:t>
            </a:r>
          </a:p>
        </p:txBody>
      </p:sp>
      <p:sp>
        <p:nvSpPr>
          <p:cNvPr id="22534" name="Text Box 1029"/>
          <p:cNvSpPr txBox="1">
            <a:spLocks noChangeArrowheads="1"/>
          </p:cNvSpPr>
          <p:nvPr/>
        </p:nvSpPr>
        <p:spPr bwMode="auto">
          <a:xfrm>
            <a:off x="1262063" y="3079750"/>
            <a:ext cx="155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>
                <a:latin typeface="Arial" charset="0"/>
              </a:rPr>
              <a:t>Loi de l’effet</a:t>
            </a:r>
          </a:p>
        </p:txBody>
      </p:sp>
      <p:sp>
        <p:nvSpPr>
          <p:cNvPr id="22535" name="Oval 1030"/>
          <p:cNvSpPr>
            <a:spLocks noChangeArrowheads="1"/>
          </p:cNvSpPr>
          <p:nvPr/>
        </p:nvSpPr>
        <p:spPr bwMode="auto">
          <a:xfrm>
            <a:off x="669925" y="4013200"/>
            <a:ext cx="166688" cy="1793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6" name="Oval 1031"/>
          <p:cNvSpPr>
            <a:spLocks noChangeArrowheads="1"/>
          </p:cNvSpPr>
          <p:nvPr/>
        </p:nvSpPr>
        <p:spPr bwMode="auto">
          <a:xfrm>
            <a:off x="669925" y="2173288"/>
            <a:ext cx="166688" cy="179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7" name="Text Box 1032"/>
          <p:cNvSpPr txBox="1">
            <a:spLocks noChangeArrowheads="1"/>
          </p:cNvSpPr>
          <p:nvPr/>
        </p:nvSpPr>
        <p:spPr bwMode="auto">
          <a:xfrm>
            <a:off x="1262063" y="4443413"/>
            <a:ext cx="374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>
                <a:latin typeface="Arial" charset="0"/>
              </a:rPr>
              <a:t>Importance de </a:t>
            </a:r>
            <a:r>
              <a:rPr lang="fr-FR" sz="2000" i="1">
                <a:latin typeface="Arial" charset="0"/>
              </a:rPr>
              <a:t>l’activité du sujet</a:t>
            </a:r>
          </a:p>
        </p:txBody>
      </p:sp>
      <p:sp>
        <p:nvSpPr>
          <p:cNvPr id="22538" name="Text Box 1033"/>
          <p:cNvSpPr txBox="1">
            <a:spLocks noChangeArrowheads="1"/>
          </p:cNvSpPr>
          <p:nvPr/>
        </p:nvSpPr>
        <p:spPr bwMode="auto">
          <a:xfrm>
            <a:off x="855663" y="3875088"/>
            <a:ext cx="419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dirty="0">
                <a:latin typeface="Arial" charset="0"/>
              </a:rPr>
              <a:t>Apprentissage par essais et erreurs</a:t>
            </a:r>
          </a:p>
        </p:txBody>
      </p:sp>
      <p:sp>
        <p:nvSpPr>
          <p:cNvPr id="22539" name="Text Box 1034"/>
          <p:cNvSpPr txBox="1">
            <a:spLocks noChangeArrowheads="1"/>
          </p:cNvSpPr>
          <p:nvPr/>
        </p:nvSpPr>
        <p:spPr bwMode="auto">
          <a:xfrm>
            <a:off x="1262063" y="4943475"/>
            <a:ext cx="7567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dirty="0">
                <a:latin typeface="Arial" charset="0"/>
              </a:rPr>
              <a:t>Décomposition en </a:t>
            </a:r>
            <a:r>
              <a:rPr lang="fr-FR" sz="2000" dirty="0" err="1">
                <a:latin typeface="Arial" charset="0"/>
              </a:rPr>
              <a:t>sous-compétences</a:t>
            </a:r>
            <a:r>
              <a:rPr lang="fr-FR" sz="2000" dirty="0">
                <a:latin typeface="Arial" charset="0"/>
              </a:rPr>
              <a:t> entraînées successivement</a:t>
            </a:r>
          </a:p>
        </p:txBody>
      </p:sp>
      <p:grpSp>
        <p:nvGrpSpPr>
          <p:cNvPr id="54" name="Grouper 53"/>
          <p:cNvGrpSpPr/>
          <p:nvPr/>
        </p:nvGrpSpPr>
        <p:grpSpPr>
          <a:xfrm>
            <a:off x="4267200" y="1752600"/>
            <a:ext cx="4648200" cy="2593777"/>
            <a:chOff x="4267200" y="1752600"/>
            <a:chExt cx="3553408" cy="2593777"/>
          </a:xfrm>
        </p:grpSpPr>
        <p:sp>
          <p:nvSpPr>
            <p:cNvPr id="34" name="Line 1027"/>
            <p:cNvSpPr>
              <a:spLocks noChangeShapeType="1"/>
            </p:cNvSpPr>
            <p:nvPr/>
          </p:nvSpPr>
          <p:spPr bwMode="auto">
            <a:xfrm>
              <a:off x="5411279" y="2241712"/>
              <a:ext cx="0" cy="143664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Text Box 1028"/>
            <p:cNvSpPr txBox="1">
              <a:spLocks noChangeArrowheads="1"/>
            </p:cNvSpPr>
            <p:nvPr/>
          </p:nvSpPr>
          <p:spPr bwMode="auto">
            <a:xfrm>
              <a:off x="4267200" y="1752600"/>
              <a:ext cx="327789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dirty="0">
                  <a:latin typeface="Arial" charset="0"/>
                </a:rPr>
                <a:t>Temps requis pour mémoriser une liste</a:t>
              </a:r>
            </a:p>
          </p:txBody>
        </p:sp>
        <p:sp>
          <p:nvSpPr>
            <p:cNvPr id="36" name="Line 1029"/>
            <p:cNvSpPr>
              <a:spLocks noChangeShapeType="1"/>
            </p:cNvSpPr>
            <p:nvPr/>
          </p:nvSpPr>
          <p:spPr bwMode="auto">
            <a:xfrm>
              <a:off x="5411279" y="3678353"/>
              <a:ext cx="2405153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Text Box 1030"/>
            <p:cNvSpPr txBox="1">
              <a:spLocks noChangeArrowheads="1"/>
            </p:cNvSpPr>
            <p:nvPr/>
          </p:nvSpPr>
          <p:spPr bwMode="auto">
            <a:xfrm>
              <a:off x="6174947" y="4038600"/>
              <a:ext cx="69355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dirty="0" smtClean="0">
                  <a:latin typeface="Arial" charset="0"/>
                </a:rPr>
                <a:t>essais</a:t>
              </a:r>
              <a:endParaRPr lang="fr-FR" sz="1400" dirty="0">
                <a:latin typeface="Arial" charset="0"/>
              </a:endParaRPr>
            </a:p>
          </p:txBody>
        </p:sp>
        <p:sp>
          <p:nvSpPr>
            <p:cNvPr id="38" name="Line 1031"/>
            <p:cNvSpPr>
              <a:spLocks noChangeShapeType="1"/>
            </p:cNvSpPr>
            <p:nvPr/>
          </p:nvSpPr>
          <p:spPr bwMode="auto">
            <a:xfrm>
              <a:off x="5453035" y="2361432"/>
              <a:ext cx="41060" cy="685065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1032"/>
            <p:cNvSpPr>
              <a:spLocks noChangeShapeType="1"/>
            </p:cNvSpPr>
            <p:nvPr/>
          </p:nvSpPr>
          <p:spPr bwMode="auto">
            <a:xfrm>
              <a:off x="5494095" y="3046497"/>
              <a:ext cx="69594" cy="23944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1033"/>
            <p:cNvSpPr>
              <a:spLocks noChangeShapeType="1"/>
            </p:cNvSpPr>
            <p:nvPr/>
          </p:nvSpPr>
          <p:spPr bwMode="auto">
            <a:xfrm flipV="1">
              <a:off x="5560905" y="3170374"/>
              <a:ext cx="250537" cy="11556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1034"/>
            <p:cNvSpPr>
              <a:spLocks noChangeShapeType="1"/>
            </p:cNvSpPr>
            <p:nvPr/>
          </p:nvSpPr>
          <p:spPr bwMode="auto">
            <a:xfrm flipV="1">
              <a:off x="6055715" y="3207786"/>
              <a:ext cx="247057" cy="14383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1035"/>
            <p:cNvSpPr>
              <a:spLocks noChangeShapeType="1"/>
            </p:cNvSpPr>
            <p:nvPr/>
          </p:nvSpPr>
          <p:spPr bwMode="auto">
            <a:xfrm>
              <a:off x="6615943" y="3474663"/>
              <a:ext cx="519168" cy="21616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036"/>
            <p:cNvSpPr>
              <a:spLocks noChangeShapeType="1"/>
            </p:cNvSpPr>
            <p:nvPr/>
          </p:nvSpPr>
          <p:spPr bwMode="auto">
            <a:xfrm>
              <a:off x="7173388" y="3502930"/>
              <a:ext cx="514297" cy="45726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Text Box 1037"/>
            <p:cNvSpPr txBox="1">
              <a:spLocks noChangeArrowheads="1"/>
            </p:cNvSpPr>
            <p:nvPr/>
          </p:nvSpPr>
          <p:spPr bwMode="auto">
            <a:xfrm>
              <a:off x="5363955" y="3678353"/>
              <a:ext cx="142667" cy="20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0</a:t>
              </a:r>
            </a:p>
          </p:txBody>
        </p:sp>
        <p:sp>
          <p:nvSpPr>
            <p:cNvPr id="45" name="Oval 1038"/>
            <p:cNvSpPr>
              <a:spLocks noChangeArrowheads="1"/>
            </p:cNvSpPr>
            <p:nvPr/>
          </p:nvSpPr>
          <p:spPr bwMode="auto">
            <a:xfrm>
              <a:off x="6018831" y="3334158"/>
              <a:ext cx="33405" cy="399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1039"/>
            <p:cNvSpPr>
              <a:spLocks noChangeArrowheads="1"/>
            </p:cNvSpPr>
            <p:nvPr/>
          </p:nvSpPr>
          <p:spPr bwMode="auto">
            <a:xfrm>
              <a:off x="6601328" y="3458035"/>
              <a:ext cx="33405" cy="399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1040"/>
            <p:cNvSpPr>
              <a:spLocks noChangeArrowheads="1"/>
            </p:cNvSpPr>
            <p:nvPr/>
          </p:nvSpPr>
          <p:spPr bwMode="auto">
            <a:xfrm>
              <a:off x="7133719" y="3477988"/>
              <a:ext cx="33405" cy="399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Text Box 1041"/>
            <p:cNvSpPr txBox="1">
              <a:spLocks noChangeArrowheads="1"/>
            </p:cNvSpPr>
            <p:nvPr/>
          </p:nvSpPr>
          <p:spPr bwMode="auto">
            <a:xfrm>
              <a:off x="5953413" y="3678353"/>
              <a:ext cx="142667" cy="20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5</a:t>
              </a:r>
            </a:p>
          </p:txBody>
        </p:sp>
        <p:sp>
          <p:nvSpPr>
            <p:cNvPr id="49" name="Text Box 1042"/>
            <p:cNvSpPr txBox="1">
              <a:spLocks noChangeArrowheads="1"/>
            </p:cNvSpPr>
            <p:nvPr/>
          </p:nvSpPr>
          <p:spPr bwMode="auto">
            <a:xfrm>
              <a:off x="6500418" y="3678353"/>
              <a:ext cx="204605" cy="20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10</a:t>
              </a:r>
            </a:p>
          </p:txBody>
        </p:sp>
        <p:sp>
          <p:nvSpPr>
            <p:cNvPr id="50" name="Text Box 1043"/>
            <p:cNvSpPr txBox="1">
              <a:spLocks noChangeArrowheads="1"/>
            </p:cNvSpPr>
            <p:nvPr/>
          </p:nvSpPr>
          <p:spPr bwMode="auto">
            <a:xfrm>
              <a:off x="7050207" y="3678353"/>
              <a:ext cx="204605" cy="20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15</a:t>
              </a:r>
            </a:p>
          </p:txBody>
        </p:sp>
        <p:sp>
          <p:nvSpPr>
            <p:cNvPr id="51" name="Text Box 1044"/>
            <p:cNvSpPr txBox="1">
              <a:spLocks noChangeArrowheads="1"/>
            </p:cNvSpPr>
            <p:nvPr/>
          </p:nvSpPr>
          <p:spPr bwMode="auto">
            <a:xfrm>
              <a:off x="7616003" y="3678353"/>
              <a:ext cx="204605" cy="20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20</a:t>
              </a:r>
            </a:p>
          </p:txBody>
        </p:sp>
        <p:sp>
          <p:nvSpPr>
            <p:cNvPr id="52" name="Line 1045"/>
            <p:cNvSpPr>
              <a:spLocks noChangeShapeType="1"/>
            </p:cNvSpPr>
            <p:nvPr/>
          </p:nvSpPr>
          <p:spPr bwMode="auto">
            <a:xfrm>
              <a:off x="5805178" y="3160398"/>
              <a:ext cx="208085" cy="176254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046"/>
            <p:cNvSpPr>
              <a:spLocks noChangeShapeType="1"/>
            </p:cNvSpPr>
            <p:nvPr/>
          </p:nvSpPr>
          <p:spPr bwMode="auto">
            <a:xfrm>
              <a:off x="6314603" y="3211944"/>
              <a:ext cx="322914" cy="285998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néo-béhaviorisme</a:t>
            </a:r>
          </a:p>
        </p:txBody>
      </p:sp>
      <p:sp>
        <p:nvSpPr>
          <p:cNvPr id="24580" name="Text Box 1027"/>
          <p:cNvSpPr txBox="1">
            <a:spLocks noChangeArrowheads="1"/>
          </p:cNvSpPr>
          <p:nvPr/>
        </p:nvSpPr>
        <p:spPr bwMode="auto">
          <a:xfrm>
            <a:off x="869950" y="1917700"/>
            <a:ext cx="405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>
                <a:latin typeface="Arial" charset="0"/>
              </a:rPr>
              <a:t>Skinner : conditionnement opérant</a:t>
            </a:r>
          </a:p>
        </p:txBody>
      </p:sp>
      <p:grpSp>
        <p:nvGrpSpPr>
          <p:cNvPr id="24581" name="Group 1028"/>
          <p:cNvGrpSpPr>
            <a:grpSpLocks/>
          </p:cNvGrpSpPr>
          <p:nvPr/>
        </p:nvGrpSpPr>
        <p:grpSpPr bwMode="auto">
          <a:xfrm>
            <a:off x="944563" y="2916238"/>
            <a:ext cx="7146925" cy="398462"/>
            <a:chOff x="595" y="1837"/>
            <a:chExt cx="4502" cy="251"/>
          </a:xfrm>
        </p:grpSpPr>
        <p:sp>
          <p:nvSpPr>
            <p:cNvPr id="24598" name="Text Box 1029"/>
            <p:cNvSpPr txBox="1">
              <a:spLocks noChangeArrowheads="1"/>
            </p:cNvSpPr>
            <p:nvPr/>
          </p:nvSpPr>
          <p:spPr bwMode="auto">
            <a:xfrm>
              <a:off x="595" y="1838"/>
              <a:ext cx="7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Stimulus</a:t>
              </a:r>
            </a:p>
          </p:txBody>
        </p:sp>
        <p:sp>
          <p:nvSpPr>
            <p:cNvPr id="24599" name="Line 1030"/>
            <p:cNvSpPr>
              <a:spLocks noChangeShapeType="1"/>
            </p:cNvSpPr>
            <p:nvPr/>
          </p:nvSpPr>
          <p:spPr bwMode="auto">
            <a:xfrm>
              <a:off x="1616" y="1963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00" name="Text Box 1031"/>
            <p:cNvSpPr txBox="1">
              <a:spLocks noChangeArrowheads="1"/>
            </p:cNvSpPr>
            <p:nvPr/>
          </p:nvSpPr>
          <p:spPr bwMode="auto">
            <a:xfrm>
              <a:off x="2171" y="1838"/>
              <a:ext cx="7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Réponse</a:t>
              </a:r>
            </a:p>
          </p:txBody>
        </p:sp>
        <p:sp>
          <p:nvSpPr>
            <p:cNvPr id="24601" name="Text Box 1032"/>
            <p:cNvSpPr txBox="1">
              <a:spLocks noChangeArrowheads="1"/>
            </p:cNvSpPr>
            <p:nvPr/>
          </p:nvSpPr>
          <p:spPr bwMode="auto">
            <a:xfrm>
              <a:off x="3353" y="1837"/>
              <a:ext cx="1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solidFill>
                    <a:srgbClr val="FF9900"/>
                  </a:solidFill>
                  <a:latin typeface="Arial" charset="0"/>
                </a:rPr>
                <a:t>Agent de renforcement</a:t>
              </a:r>
            </a:p>
          </p:txBody>
        </p:sp>
        <p:sp>
          <p:nvSpPr>
            <p:cNvPr id="24602" name="Line 1033"/>
            <p:cNvSpPr>
              <a:spLocks noChangeShapeType="1"/>
            </p:cNvSpPr>
            <p:nvPr/>
          </p:nvSpPr>
          <p:spPr bwMode="auto">
            <a:xfrm flipV="1">
              <a:off x="3015" y="1962"/>
              <a:ext cx="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525463" y="3625850"/>
            <a:ext cx="6376987" cy="396875"/>
            <a:chOff x="331" y="2389"/>
            <a:chExt cx="4017" cy="250"/>
          </a:xfrm>
        </p:grpSpPr>
        <p:sp>
          <p:nvSpPr>
            <p:cNvPr id="24593" name="Text Box 1035"/>
            <p:cNvSpPr txBox="1">
              <a:spLocks noChangeArrowheads="1"/>
            </p:cNvSpPr>
            <p:nvPr/>
          </p:nvSpPr>
          <p:spPr bwMode="auto">
            <a:xfrm>
              <a:off x="331" y="2389"/>
              <a:ext cx="1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Rat dans cage</a:t>
              </a:r>
            </a:p>
          </p:txBody>
        </p:sp>
        <p:sp>
          <p:nvSpPr>
            <p:cNvPr id="24594" name="Line 1036"/>
            <p:cNvSpPr>
              <a:spLocks noChangeShapeType="1"/>
            </p:cNvSpPr>
            <p:nvPr/>
          </p:nvSpPr>
          <p:spPr bwMode="auto">
            <a:xfrm>
              <a:off x="1630" y="2514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95" name="Text Box 1037"/>
            <p:cNvSpPr txBox="1">
              <a:spLocks noChangeArrowheads="1"/>
            </p:cNvSpPr>
            <p:nvPr/>
          </p:nvSpPr>
          <p:spPr bwMode="auto">
            <a:xfrm>
              <a:off x="2194" y="2389"/>
              <a:ext cx="10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Appui loquet</a:t>
              </a:r>
            </a:p>
          </p:txBody>
        </p:sp>
        <p:sp>
          <p:nvSpPr>
            <p:cNvPr id="24596" name="Text Box 1038"/>
            <p:cNvSpPr txBox="1">
              <a:spLocks noChangeArrowheads="1"/>
            </p:cNvSpPr>
            <p:nvPr/>
          </p:nvSpPr>
          <p:spPr bwMode="auto">
            <a:xfrm>
              <a:off x="3547" y="2389"/>
              <a:ext cx="8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solidFill>
                    <a:srgbClr val="FF9900"/>
                  </a:solidFill>
                  <a:latin typeface="Arial" charset="0"/>
                </a:rPr>
                <a:t>nourriture</a:t>
              </a:r>
            </a:p>
          </p:txBody>
        </p:sp>
        <p:sp>
          <p:nvSpPr>
            <p:cNvPr id="24597" name="Line 1039"/>
            <p:cNvSpPr>
              <a:spLocks noChangeShapeType="1"/>
            </p:cNvSpPr>
            <p:nvPr/>
          </p:nvSpPr>
          <p:spPr bwMode="auto">
            <a:xfrm flipV="1">
              <a:off x="3209" y="2514"/>
              <a:ext cx="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877888" y="3633788"/>
            <a:ext cx="4554537" cy="396875"/>
            <a:chOff x="329" y="2394"/>
            <a:chExt cx="2869" cy="250"/>
          </a:xfrm>
        </p:grpSpPr>
        <p:sp>
          <p:nvSpPr>
            <p:cNvPr id="24590" name="Text Box 1041"/>
            <p:cNvSpPr txBox="1">
              <a:spLocks noChangeArrowheads="1"/>
            </p:cNvSpPr>
            <p:nvPr/>
          </p:nvSpPr>
          <p:spPr bwMode="auto">
            <a:xfrm>
              <a:off x="329" y="2394"/>
              <a:ext cx="114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Rat dans cage</a:t>
              </a:r>
            </a:p>
          </p:txBody>
        </p:sp>
        <p:sp>
          <p:nvSpPr>
            <p:cNvPr id="24591" name="Line 1042"/>
            <p:cNvSpPr>
              <a:spLocks noChangeShapeType="1"/>
            </p:cNvSpPr>
            <p:nvPr/>
          </p:nvSpPr>
          <p:spPr bwMode="auto">
            <a:xfrm>
              <a:off x="1628" y="2519"/>
              <a:ext cx="337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92" name="Text Box 1043"/>
            <p:cNvSpPr txBox="1">
              <a:spLocks noChangeArrowheads="1"/>
            </p:cNvSpPr>
            <p:nvPr/>
          </p:nvSpPr>
          <p:spPr bwMode="auto">
            <a:xfrm>
              <a:off x="2192" y="2394"/>
              <a:ext cx="100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Appui loquet</a:t>
              </a:r>
            </a:p>
          </p:txBody>
        </p:sp>
      </p:grpSp>
      <p:grpSp>
        <p:nvGrpSpPr>
          <p:cNvPr id="5" name="Group 1044"/>
          <p:cNvGrpSpPr>
            <a:grpSpLocks/>
          </p:cNvGrpSpPr>
          <p:nvPr/>
        </p:nvGrpSpPr>
        <p:grpSpPr bwMode="auto">
          <a:xfrm>
            <a:off x="669925" y="4638675"/>
            <a:ext cx="8197850" cy="1746250"/>
            <a:chOff x="422" y="2922"/>
            <a:chExt cx="5164" cy="1100"/>
          </a:xfrm>
        </p:grpSpPr>
        <p:sp>
          <p:nvSpPr>
            <p:cNvPr id="24586" name="Text Box 1045"/>
            <p:cNvSpPr txBox="1">
              <a:spLocks noChangeArrowheads="1"/>
            </p:cNvSpPr>
            <p:nvPr/>
          </p:nvSpPr>
          <p:spPr bwMode="auto">
            <a:xfrm>
              <a:off x="555" y="2922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Lois de Skinner</a:t>
              </a:r>
            </a:p>
          </p:txBody>
        </p:sp>
        <p:sp>
          <p:nvSpPr>
            <p:cNvPr id="24587" name="Text Box 1046"/>
            <p:cNvSpPr txBox="1">
              <a:spLocks noChangeArrowheads="1"/>
            </p:cNvSpPr>
            <p:nvPr/>
          </p:nvSpPr>
          <p:spPr bwMode="auto">
            <a:xfrm>
              <a:off x="653" y="3299"/>
              <a:ext cx="493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Le renforcement doit suivre immédiatement l’action et doit être perçu comme une conséquence de cette action.</a:t>
              </a:r>
            </a:p>
          </p:txBody>
        </p:sp>
        <p:sp>
          <p:nvSpPr>
            <p:cNvPr id="24588" name="Text Box 1047"/>
            <p:cNvSpPr txBox="1">
              <a:spLocks noChangeArrowheads="1"/>
            </p:cNvSpPr>
            <p:nvPr/>
          </p:nvSpPr>
          <p:spPr bwMode="auto">
            <a:xfrm>
              <a:off x="648" y="3772"/>
              <a:ext cx="36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000">
                  <a:latin typeface="Arial" charset="0"/>
                </a:rPr>
                <a:t>L’agent de renforcement doit être adapté au sujet</a:t>
              </a:r>
            </a:p>
          </p:txBody>
        </p:sp>
        <p:sp>
          <p:nvSpPr>
            <p:cNvPr id="24589" name="Oval 1048"/>
            <p:cNvSpPr>
              <a:spLocks noChangeArrowheads="1"/>
            </p:cNvSpPr>
            <p:nvPr/>
          </p:nvSpPr>
          <p:spPr bwMode="auto">
            <a:xfrm>
              <a:off x="422" y="2997"/>
              <a:ext cx="105" cy="113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585" name="Oval 1049"/>
          <p:cNvSpPr>
            <a:spLocks noChangeArrowheads="1"/>
          </p:cNvSpPr>
          <p:nvPr/>
        </p:nvSpPr>
        <p:spPr bwMode="auto">
          <a:xfrm>
            <a:off x="669925" y="2051050"/>
            <a:ext cx="166688" cy="1793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M. Betrancourt, Tecfa, Université de Genève - 11 Mars 2009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42988" y="1557338"/>
            <a:ext cx="7162800" cy="457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« Si, par un miracle d'ingénuité mécanique, on pouvait concevoir ...</a:t>
            </a:r>
          </a:p>
          <a:p>
            <a:pPr>
              <a:spcBef>
                <a:spcPct val="50000"/>
              </a:spcBef>
              <a:defRPr/>
            </a:pPr>
            <a:r>
              <a:rPr lang="fr-FR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 livre dont la page 2 ne serait présentée que lorsque ce qui doit être fait à la page 1 a été fait... </a:t>
            </a:r>
          </a:p>
          <a:p>
            <a:pPr>
              <a:spcBef>
                <a:spcPct val="50000"/>
              </a:spcBef>
              <a:defRPr/>
            </a:pPr>
            <a:r>
              <a:rPr lang="fr-FR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l'essentiel de ce qu'exige un </a:t>
            </a:r>
            <a:r>
              <a:rPr lang="fr-FR"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apprentissage individualisé</a:t>
            </a:r>
            <a:r>
              <a:rPr lang="fr-FR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pourrait être réalisé grâce à l'écrit. »</a:t>
            </a:r>
          </a:p>
          <a:p>
            <a:pPr algn="r">
              <a:spcBef>
                <a:spcPct val="50000"/>
              </a:spcBef>
              <a:defRPr/>
            </a:pPr>
            <a:r>
              <a:rPr lang="fr-FR" sz="2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Edward Thorndike, 1912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19250" y="333375"/>
            <a:ext cx="5461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40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 citation prémonitoire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2426</Words>
  <Application>Microsoft PowerPoint</Application>
  <PresentationFormat>Présentation à l'écran (4:3)</PresentationFormat>
  <Paragraphs>341</Paragraphs>
  <Slides>36</Slides>
  <Notes>35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Times New Roman</vt:lpstr>
      <vt:lpstr>Arial</vt:lpstr>
      <vt:lpstr>ＭＳ Ｐゴシック</vt:lpstr>
      <vt:lpstr>Verdana</vt:lpstr>
      <vt:lpstr>Wingdings</vt:lpstr>
      <vt:lpstr>Courier New</vt:lpstr>
      <vt:lpstr>Default Design</vt:lpstr>
      <vt:lpstr>Microsoft Photo Editor 3.0 Photo</vt:lpstr>
      <vt:lpstr>Microsoft Clip Gallery</vt:lpstr>
      <vt:lpstr>Diapositive 1</vt:lpstr>
      <vt:lpstr>Plan de la séance</vt:lpstr>
      <vt:lpstr>Debriefing sur l’exploration de logiciels</vt:lpstr>
      <vt:lpstr>La famille didacticiel</vt:lpstr>
      <vt:lpstr>Le modèle d’apprentissage : le béhavioriste</vt:lpstr>
      <vt:lpstr>Lois de l’apprentissage de Thorndike</vt:lpstr>
      <vt:lpstr>Lois de l’apprentissage de Thorndike</vt:lpstr>
      <vt:lpstr>Le néo-béhaviorisme</vt:lpstr>
      <vt:lpstr>Diapositive 9</vt:lpstr>
      <vt:lpstr>Diapositive 10</vt:lpstr>
      <vt:lpstr>Diapositive 11</vt:lpstr>
      <vt:lpstr>Diapositive 12</vt:lpstr>
      <vt:lpstr>Diapositive 13</vt:lpstr>
      <vt:lpstr>Les didacticiels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Les didacticiels</vt:lpstr>
      <vt:lpstr>Diapositive 29</vt:lpstr>
      <vt:lpstr>Diapositive 30</vt:lpstr>
      <vt:lpstr>Diapositive 31</vt:lpstr>
      <vt:lpstr>Critères de pertinence:  1. Adéquation</vt:lpstr>
      <vt:lpstr>Critères de pertinence:  2. Rentabilité = coûts / bénéfice</vt:lpstr>
      <vt:lpstr>Diapositive 34</vt:lpstr>
      <vt:lpstr>Critères de pertinence:  2. Rentabilité = coûts / bénéfice</vt:lpstr>
      <vt:lpstr>Diapositive 36</vt:lpstr>
    </vt:vector>
  </TitlesOfParts>
  <Manager/>
  <Company>TECFA - FPSE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sur les didacticiels</dc:title>
  <dc:subject/>
  <dc:creator>M. Betrancourt TECFA</dc:creator>
  <cp:keywords/>
  <dc:description/>
  <cp:lastModifiedBy>Mireille Betrancourt</cp:lastModifiedBy>
  <cp:revision>157</cp:revision>
  <dcterms:created xsi:type="dcterms:W3CDTF">2011-03-15T14:45:30Z</dcterms:created>
  <dcterms:modified xsi:type="dcterms:W3CDTF">2011-03-15T16:58:38Z</dcterms:modified>
  <cp:category/>
</cp:coreProperties>
</file>