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17"/>
  </p:notesMasterIdLst>
  <p:handoutMasterIdLst>
    <p:handoutMasterId r:id="rId18"/>
  </p:handoutMasterIdLst>
  <p:sldIdLst>
    <p:sldId id="262" r:id="rId2"/>
    <p:sldId id="286" r:id="rId3"/>
    <p:sldId id="279" r:id="rId4"/>
    <p:sldId id="266" r:id="rId5"/>
    <p:sldId id="293" r:id="rId6"/>
    <p:sldId id="295" r:id="rId7"/>
    <p:sldId id="278" r:id="rId8"/>
    <p:sldId id="285" r:id="rId9"/>
    <p:sldId id="290" r:id="rId10"/>
    <p:sldId id="283" r:id="rId11"/>
    <p:sldId id="264" r:id="rId12"/>
    <p:sldId id="294" r:id="rId13"/>
    <p:sldId id="289" r:id="rId14"/>
    <p:sldId id="296" r:id="rId15"/>
    <p:sldId id="29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5A0066"/>
    <a:srgbClr val="2D0066"/>
    <a:srgbClr val="0819FF"/>
    <a:srgbClr val="909090"/>
    <a:srgbClr val="FF660D"/>
    <a:srgbClr val="FFFA09"/>
    <a:srgbClr val="06FF82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36" y="-9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BB432-FA06-3745-A731-2D4C0D90AF8F}" type="datetimeFigureOut">
              <a:rPr lang="fr-FR" smtClean="0"/>
              <a:t>22/03/11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76DA-2F65-C740-8434-08D832A2DC5F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4EA943-FA6A-1745-90DA-00C5373717D0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76B88-04A4-2E4F-8637-2C4CF2F4BDEB}" type="slidenum">
              <a:rPr lang="fr-FR"/>
              <a:pPr/>
              <a:t>1</a:t>
            </a:fld>
            <a:endParaRPr lang="fr-FR"/>
          </a:p>
        </p:txBody>
      </p:sp>
      <p:sp>
        <p:nvSpPr>
          <p:cNvPr id="163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517C44-7C14-8343-87C7-BC5F0FC37EE9}" type="slidenum">
              <a:rPr lang="fr-FR"/>
              <a:pPr/>
              <a:t>12</a:t>
            </a:fld>
            <a:endParaRPr lang="fr-F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C0FF6-46CC-E04C-A000-594E4BC4B1F1}" type="slidenum">
              <a:rPr lang="fr-FR"/>
              <a:pPr/>
              <a:t>3</a:t>
            </a:fld>
            <a:endParaRPr lang="fr-F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9050" y="793750"/>
            <a:ext cx="4279900" cy="3209925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fr-CH"/>
              <a:t>L’histoire nous montre que l’on est passé d’un approche où l’ordinateur permettait un apprentissage individualisé à une approche où l’ordinater permer de médier les relations entre élèves, support d’activités générant de la connaissance.</a:t>
            </a: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517C44-7C14-8343-87C7-BC5F0FC37EE9}" type="slidenum">
              <a:rPr lang="fr-FR"/>
              <a:pPr/>
              <a:t>4</a:t>
            </a:fld>
            <a:endParaRPr lang="fr-F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517C44-7C14-8343-87C7-BC5F0FC37EE9}" type="slidenum">
              <a:rPr lang="fr-FR"/>
              <a:pPr/>
              <a:t>5</a:t>
            </a:fld>
            <a:endParaRPr lang="fr-F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A13F2-AAB0-9544-8390-F70D56C6DE8E}" type="slidenum">
              <a:rPr lang="fr-FR"/>
              <a:pPr/>
              <a:t>7</a:t>
            </a:fld>
            <a:endParaRPr lang="fr-F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/>
              <a:t>L’évaluation se base sur l’élaboration d’un projet de groupe (2 min)</a:t>
            </a:r>
          </a:p>
          <a:p>
            <a:r>
              <a:rPr lang="fr-CH"/>
              <a:t>Il s’agit d’analyser le potentiel des techno éducatives pour répondre à un besoin de formation dans une institution.</a:t>
            </a:r>
          </a:p>
          <a:p>
            <a:r>
              <a:rPr lang="fr-CH"/>
              <a:t>Attention : au moins l’un d’entre vous doit être intégré dans l’institution.</a:t>
            </a:r>
          </a:p>
          <a:p>
            <a:r>
              <a:rPr lang="fr-CH"/>
              <a:t>Vous devez décrire ce que chaque approche apporte</a:t>
            </a:r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1FD109-1C99-E342-9778-E10B94530618}" type="slidenum">
              <a:rPr lang="fr-FR"/>
              <a:pPr/>
              <a:t>8</a:t>
            </a:fld>
            <a:endParaRPr lang="fr-F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1FD109-1C99-E342-9778-E10B94530618}" type="slidenum">
              <a:rPr lang="fr-FR"/>
              <a:pPr/>
              <a:t>9</a:t>
            </a:fld>
            <a:endParaRPr lang="fr-F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62A0BA-643E-9A4D-BE7B-6DC4E7F2F9E3}" type="slidenum">
              <a:rPr lang="fr-FR"/>
              <a:pPr/>
              <a:t>10</a:t>
            </a:fld>
            <a:endParaRPr lang="fr-FR"/>
          </a:p>
        </p:txBody>
      </p:sp>
      <p:sp>
        <p:nvSpPr>
          <p:cNvPr id="215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9050" y="793750"/>
            <a:ext cx="4279900" cy="3209925"/>
          </a:xfrm>
          <a:solidFill>
            <a:srgbClr val="FFFFFF"/>
          </a:solidFill>
          <a:ln/>
        </p:spPr>
      </p:sp>
      <p:sp>
        <p:nvSpPr>
          <p:cNvPr id="2150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fr-CH"/>
              <a:t>L’histoire nous montre que l’on est passé d’un approche où l’ordinateur permettait un apprentissage individualisé à une approche où l’ordinater permer de médier les relations entre élèves, support d’activités générant de la connaissance.</a:t>
            </a:r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0DE82-A2A7-D246-89BA-5ABEC7E879F7}" type="slidenum">
              <a:rPr lang="fr-FR"/>
              <a:pPr/>
              <a:t>11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/>
              <a:t>L’évaluation se base sur l’élaboration d’un projet de groupe (2 min)</a:t>
            </a:r>
          </a:p>
          <a:p>
            <a:r>
              <a:rPr lang="fr-CH"/>
              <a:t>Il s’agit d’analyser le potentiel des techno éducatives pour répondre à un besoin de formation dans une institution.</a:t>
            </a:r>
          </a:p>
          <a:p>
            <a:r>
              <a:rPr lang="fr-CH"/>
              <a:t>Attention : au moins l’un d’entre vous doit être intégré dans l’institution.</a:t>
            </a:r>
          </a:p>
          <a:p>
            <a:r>
              <a:rPr lang="fr-CH"/>
              <a:t>Vous devez décrire ce que chaque approche apporte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4A4F8-0F11-B848-9EE9-562C1D753B37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F622C-C872-504D-90B9-A04C4EEC75D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14550" cy="5867400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91250" cy="5867400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3F82C1-EDFB-4343-850A-0330C7006B9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63981-4122-A141-9E34-FF8917FDBE6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7E90E-7EED-2641-B451-2DE1E3AA8DB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33045-3669-5340-AEEB-B8C27943507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44D47-BC9E-E443-9B89-97C11A0BDBD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FAA26-A4D9-DA4A-80A8-2EDF17DF64D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2E219-F606-7348-9C26-F6BD405FCA3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C98F0-051A-4C4F-8D2D-7A70398BE9F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CA582-402F-FD40-BC4C-499556E17EE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45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fld id="{05D4E25A-F918-7D41-9E6A-7E5CA8163E08}" type="slidenum">
              <a:rPr lang="fr-FR"/>
              <a:pPr/>
              <a:t>‹#›</a:t>
            </a:fld>
            <a:endParaRPr lang="fr-F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395288" y="990600"/>
            <a:ext cx="7993062" cy="71438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tint val="0"/>
                  <a:invGamma/>
                </a:srgbClr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tecfa.unige.ch/tecfa/teaching/coursAEI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8077200" y="6478588"/>
            <a:ext cx="1066800" cy="3794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028" name="Group 10"/>
          <p:cNvGrpSpPr>
            <a:grpSpLocks/>
          </p:cNvGrpSpPr>
          <p:nvPr/>
        </p:nvGrpSpPr>
        <p:grpSpPr bwMode="auto">
          <a:xfrm>
            <a:off x="395288" y="5445125"/>
            <a:ext cx="2743200" cy="1355725"/>
            <a:chOff x="192" y="3552"/>
            <a:chExt cx="1728" cy="854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336" y="3552"/>
            <a:ext cx="528" cy="528"/>
          </p:xfrm>
          <a:graphic>
            <a:graphicData uri="http://schemas.openxmlformats.org/presentationml/2006/ole">
              <p:oleObj spid="_x0000_s1026" name="Photo Editor Photo" r:id="rId4" imgW="3048264" imgH="3048264" progId="">
                <p:embed/>
              </p:oleObj>
            </a:graphicData>
          </a:graphic>
        </p:graphicFrame>
        <p:sp>
          <p:nvSpPr>
            <p:cNvPr id="1034" name="Text Box 12"/>
            <p:cNvSpPr txBox="1">
              <a:spLocks noChangeArrowheads="1"/>
            </p:cNvSpPr>
            <p:nvPr/>
          </p:nvSpPr>
          <p:spPr bwMode="auto">
            <a:xfrm>
              <a:off x="192" y="3821"/>
              <a:ext cx="1728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r>
                <a:rPr lang="fr-CH" b="1">
                  <a:solidFill>
                    <a:srgbClr val="333399"/>
                  </a:solidFill>
                  <a:latin typeface="Arial" charset="0"/>
                </a:rPr>
                <a:t>TECFA</a:t>
              </a:r>
            </a:p>
            <a:p>
              <a:pPr algn="r" eaLnBrk="1" hangingPunct="1">
                <a:spcBef>
                  <a:spcPct val="50000"/>
                </a:spcBef>
              </a:pPr>
              <a:r>
                <a:rPr lang="fr-CH" sz="1400" b="1">
                  <a:solidFill>
                    <a:srgbClr val="333399"/>
                  </a:solidFill>
                  <a:latin typeface="Arial" charset="0"/>
                </a:rPr>
                <a:t>Technologies pour la Formation et l’Apprentissage</a:t>
              </a:r>
              <a:endParaRPr lang="en-US" sz="1400" b="1">
                <a:solidFill>
                  <a:srgbClr val="333399"/>
                </a:solidFill>
                <a:latin typeface="Arial" charset="0"/>
              </a:endParaRPr>
            </a:p>
          </p:txBody>
        </p:sp>
      </p:grpSp>
      <p:sp>
        <p:nvSpPr>
          <p:cNvPr id="1029" name="Text Box 13"/>
          <p:cNvSpPr txBox="1">
            <a:spLocks noChangeArrowheads="1"/>
          </p:cNvSpPr>
          <p:nvPr/>
        </p:nvSpPr>
        <p:spPr bwMode="auto">
          <a:xfrm>
            <a:off x="533400" y="2689225"/>
            <a:ext cx="8077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r"/>
            <a:r>
              <a:rPr lang="fr-FR" sz="3000" dirty="0" smtClean="0">
                <a:latin typeface="Times-Roman" charset="0"/>
              </a:rPr>
              <a:t>UF </a:t>
            </a:r>
            <a:r>
              <a:rPr lang="fr-FR" sz="3000" dirty="0">
                <a:latin typeface="Times-Roman" charset="0"/>
              </a:rPr>
              <a:t>74147</a:t>
            </a:r>
            <a:r>
              <a:rPr lang="fr-FR" sz="3000" dirty="0">
                <a:solidFill>
                  <a:srgbClr val="FF0000"/>
                </a:solidFill>
                <a:latin typeface="Times-Roman" charset="0"/>
              </a:rPr>
              <a:t> </a:t>
            </a:r>
            <a:endParaRPr lang="fr-CH" sz="3000" dirty="0">
              <a:solidFill>
                <a:srgbClr val="FF0000"/>
              </a:solidFill>
              <a:latin typeface="Verdana" charset="0"/>
            </a:endParaRPr>
          </a:p>
          <a:p>
            <a:pPr marL="457200" indent="-457200" algn="r" eaLnBrk="1" hangingPunct="1">
              <a:spcBef>
                <a:spcPct val="50000"/>
              </a:spcBef>
            </a:pPr>
            <a:endParaRPr lang="fr-CH" sz="2800" dirty="0">
              <a:solidFill>
                <a:srgbClr val="FF0000"/>
              </a:solidFill>
              <a:latin typeface="Verdana" charset="0"/>
            </a:endParaRPr>
          </a:p>
          <a:p>
            <a:pPr marL="457200" indent="-457200" algn="r" eaLnBrk="1" hangingPunct="1">
              <a:spcBef>
                <a:spcPct val="50000"/>
              </a:spcBef>
            </a:pPr>
            <a:r>
              <a:rPr lang="fr-CH" sz="2400" dirty="0">
                <a:solidFill>
                  <a:srgbClr val="333399"/>
                </a:solidFill>
                <a:latin typeface="Verdana" charset="0"/>
              </a:rPr>
              <a:t>Mireille.Betrancourt@unige.ch</a:t>
            </a:r>
            <a:endParaRPr lang="fr-CH" sz="2400" dirty="0" smtClean="0">
              <a:solidFill>
                <a:srgbClr val="333399"/>
              </a:solidFill>
              <a:latin typeface="Verdana" charset="0"/>
            </a:endParaRPr>
          </a:p>
          <a:p>
            <a:pPr marL="457200" indent="-457200" algn="r" eaLnBrk="1" hangingPunct="1">
              <a:spcBef>
                <a:spcPct val="50000"/>
              </a:spcBef>
            </a:pPr>
            <a:r>
              <a:rPr lang="fr-CH" sz="2400" dirty="0" smtClean="0">
                <a:solidFill>
                  <a:srgbClr val="333399"/>
                </a:solidFill>
                <a:latin typeface="Verdana" charset="0"/>
              </a:rPr>
              <a:t>Kalliopi.Benetos@</a:t>
            </a:r>
            <a:r>
              <a:rPr lang="fr-CH" sz="2400" dirty="0">
                <a:solidFill>
                  <a:srgbClr val="333399"/>
                </a:solidFill>
                <a:latin typeface="Verdana" charset="0"/>
              </a:rPr>
              <a:t>unige.ch</a:t>
            </a:r>
          </a:p>
          <a:p>
            <a:pPr marL="457200" indent="-457200" algn="r" eaLnBrk="1" hangingPunct="1">
              <a:spcBef>
                <a:spcPct val="50000"/>
              </a:spcBef>
            </a:pPr>
            <a:endParaRPr lang="en-US" sz="28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0" y="0"/>
            <a:ext cx="4343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Rectangle 19"/>
          <p:cNvSpPr>
            <a:spLocks noChangeArrowheads="1"/>
          </p:cNvSpPr>
          <p:nvPr/>
        </p:nvSpPr>
        <p:spPr bwMode="auto">
          <a:xfrm>
            <a:off x="457200" y="2438400"/>
            <a:ext cx="7993062" cy="714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15" descr="logoUGn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52400"/>
            <a:ext cx="23622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2475472" y="838200"/>
            <a:ext cx="5982728" cy="1569660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accent2"/>
                </a:solidFill>
                <a:latin typeface="Lucida Sans"/>
                <a:cs typeface="Lucida Sans"/>
              </a:rPr>
              <a:t>Environnements informatisés </a:t>
            </a:r>
          </a:p>
          <a:p>
            <a:r>
              <a:rPr lang="fr-FR" sz="3200" dirty="0" smtClean="0">
                <a:solidFill>
                  <a:schemeClr val="accent2"/>
                </a:solidFill>
                <a:latin typeface="Lucida Sans"/>
                <a:cs typeface="Lucida Sans"/>
              </a:rPr>
              <a:t>d’apprentissage :</a:t>
            </a:r>
          </a:p>
          <a:p>
            <a:r>
              <a:rPr lang="fr-FR" sz="3200" dirty="0" smtClean="0">
                <a:solidFill>
                  <a:schemeClr val="accent2"/>
                </a:solidFill>
                <a:latin typeface="Lucida Sans"/>
                <a:cs typeface="Lucida Sans"/>
              </a:rPr>
              <a:t>Définition du projet</a:t>
            </a:r>
            <a:endParaRPr lang="fr-FR" sz="3200" dirty="0">
              <a:solidFill>
                <a:schemeClr val="accent2"/>
              </a:solidFill>
              <a:latin typeface="Lucida Sans"/>
              <a:cs typeface="Lucida San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019800" y="3276600"/>
            <a:ext cx="2802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Mercredi</a:t>
            </a:r>
            <a:r>
              <a:rPr lang="fr-FR" dirty="0" smtClean="0">
                <a:latin typeface="Arial"/>
                <a:cs typeface="Arial"/>
              </a:rPr>
              <a:t> 23 </a:t>
            </a:r>
            <a:r>
              <a:rPr lang="fr-FR" dirty="0" smtClean="0">
                <a:latin typeface="Arial"/>
                <a:cs typeface="Arial"/>
              </a:rPr>
              <a:t>Mars 2011</a:t>
            </a:r>
            <a:endParaRPr lang="fr-FR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57092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 typeface="Arial" charset="0"/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Pour chaque famille de logiciel: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fr-FR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Prenez le temps de récapituler </a:t>
            </a:r>
            <a:r>
              <a:rPr lang="fr-FR" sz="22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pour vous </a:t>
            </a:r>
            <a:r>
              <a:rPr lang="fr-FR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(pas dans le rapport) ce que vous avez retenu de la famille explorée (caractéristiques, type d’activité, modèles d’</a:t>
            </a:r>
            <a:r>
              <a:rPr lang="fr-FR" sz="2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enseignement-</a:t>
            </a:r>
            <a:r>
              <a:rPr lang="fr-FR" sz="2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apprentissage</a:t>
            </a:r>
            <a:r>
              <a:rPr lang="fr-FR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)</a:t>
            </a:r>
            <a:endParaRPr lang="fr-FR" sz="2200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fr-FR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identifiez </a:t>
            </a: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à quels </a:t>
            </a:r>
            <a:r>
              <a:rPr lang="fr-FR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besoins de votre terrain pourrait répondre ce type de logiciel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Proposez un exemple concret de logiciel à développer : objectif, contenu, structure et exemples d’activités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Décrivez la mise en œuvre du dispositif de formation : durée, modalités, etc.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Sur la base de la </a:t>
            </a:r>
            <a:r>
              <a:rPr lang="fr-FR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littérature conseillée, </a:t>
            </a: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argumentez les avantages et inconvénients du logiciel proposé </a:t>
            </a:r>
            <a:r>
              <a:rPr lang="fr-FR" sz="2200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 fonction des objectifs de formation visés et du contexte</a:t>
            </a:r>
            <a:endParaRPr lang="fr-FR" sz="2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609600" y="228600"/>
            <a:ext cx="7753776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Etape 2 – Proposition d’un didacticiel</a:t>
            </a:r>
            <a:endParaRPr lang="fr-FR" sz="3600" dirty="0">
              <a:solidFill>
                <a:srgbClr val="0000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133600"/>
            <a:ext cx="64262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3600" dirty="0" smtClean="0">
                <a:solidFill>
                  <a:srgbClr val="000066"/>
                </a:solidFill>
                <a:latin typeface="Arial" charset="0"/>
              </a:rPr>
              <a:t>Etape 2- Schéma</a:t>
            </a:r>
            <a:endParaRPr lang="en-US" sz="3600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chapi-eia20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868" y="1143000"/>
            <a:ext cx="7622932" cy="5715000"/>
          </a:xfrm>
          <a:prstGeom prst="rect">
            <a:avLst/>
          </a:prstGeom>
        </p:spPr>
      </p:pic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381000" y="2286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3600" dirty="0">
                <a:solidFill>
                  <a:srgbClr val="000066"/>
                </a:solidFill>
                <a:latin typeface="Arial" charset="0"/>
              </a:rPr>
              <a:t>Environnement de </a:t>
            </a:r>
            <a:r>
              <a:rPr lang="fr-CH" sz="3600" dirty="0" smtClean="0">
                <a:solidFill>
                  <a:srgbClr val="000066"/>
                </a:solidFill>
                <a:latin typeface="Arial" charset="0"/>
              </a:rPr>
              <a:t>travail : site Web</a:t>
            </a:r>
            <a:endParaRPr lang="en-US" sz="36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3048000" y="3505200"/>
            <a:ext cx="1905000" cy="533400"/>
          </a:xfrm>
          <a:prstGeom prst="ellips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3124200" y="5410200"/>
            <a:ext cx="1752600" cy="381000"/>
          </a:xfrm>
          <a:prstGeom prst="ellips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181600" y="3505200"/>
            <a:ext cx="37131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800" dirty="0" smtClean="0">
                <a:solidFill>
                  <a:srgbClr val="FF0000"/>
                </a:solidFill>
                <a:latin typeface="Arial"/>
                <a:cs typeface="Arial"/>
              </a:rPr>
              <a:t>Activités prévues durant la séance</a:t>
            </a:r>
            <a:endParaRPr lang="fr-FR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53000" y="5334000"/>
            <a:ext cx="33537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800" dirty="0" smtClean="0">
                <a:solidFill>
                  <a:srgbClr val="FF0000"/>
                </a:solidFill>
                <a:latin typeface="Arial"/>
                <a:cs typeface="Arial"/>
              </a:rPr>
              <a:t>Liens vers lectures obligatoires</a:t>
            </a:r>
            <a:endParaRPr lang="fr-FR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3810000" y="3048000"/>
            <a:ext cx="1752600" cy="381000"/>
          </a:xfrm>
          <a:prstGeom prst="ellips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715000" y="3048000"/>
            <a:ext cx="263557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800" dirty="0" err="1" smtClean="0">
                <a:solidFill>
                  <a:srgbClr val="FF0000"/>
                </a:solidFill>
                <a:latin typeface="Arial"/>
                <a:cs typeface="Arial"/>
              </a:rPr>
              <a:t>Ppt</a:t>
            </a:r>
            <a:r>
              <a:rPr lang="fr-FR" sz="1800" dirty="0" smtClean="0">
                <a:solidFill>
                  <a:srgbClr val="FF0000"/>
                </a:solidFill>
                <a:latin typeface="Arial"/>
                <a:cs typeface="Arial"/>
              </a:rPr>
              <a:t> de support au cours</a:t>
            </a:r>
            <a:endParaRPr lang="fr-FR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0"/>
          <p:cNvSpPr>
            <a:spLocks noChangeArrowheads="1"/>
          </p:cNvSpPr>
          <p:nvPr/>
        </p:nvSpPr>
        <p:spPr bwMode="auto">
          <a:xfrm>
            <a:off x="0" y="-228600"/>
            <a:ext cx="845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Arial" charset="0"/>
              </a:rPr>
              <a:t>A </a:t>
            </a:r>
            <a:r>
              <a:rPr lang="en-US" sz="3600" dirty="0" err="1">
                <a:solidFill>
                  <a:srgbClr val="000066"/>
                </a:solidFill>
                <a:latin typeface="Arial" charset="0"/>
              </a:rPr>
              <a:t>vous</a:t>
            </a:r>
            <a:r>
              <a:rPr lang="en-US" sz="3600" dirty="0">
                <a:solidFill>
                  <a:srgbClr val="000066"/>
                </a:solidFill>
                <a:latin typeface="Arial" charset="0"/>
              </a:rPr>
              <a:t> de </a:t>
            </a:r>
            <a:r>
              <a:rPr lang="en-US" sz="3600" dirty="0" err="1">
                <a:solidFill>
                  <a:srgbClr val="000066"/>
                </a:solidFill>
                <a:latin typeface="Arial" charset="0"/>
              </a:rPr>
              <a:t>jouer</a:t>
            </a:r>
            <a:r>
              <a:rPr lang="en-US" sz="3600" dirty="0">
                <a:solidFill>
                  <a:srgbClr val="000066"/>
                </a:solidFill>
                <a:latin typeface="Arial" charset="0"/>
              </a:rPr>
              <a:t> !</a:t>
            </a:r>
          </a:p>
        </p:txBody>
      </p:sp>
      <p:sp>
        <p:nvSpPr>
          <p:cNvPr id="14339" name="ZoneTexte 2"/>
          <p:cNvSpPr txBox="1">
            <a:spLocks noChangeArrowheads="1"/>
          </p:cNvSpPr>
          <p:nvPr/>
        </p:nvSpPr>
        <p:spPr bwMode="auto">
          <a:xfrm>
            <a:off x="642938" y="1600200"/>
            <a:ext cx="751046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Dans vos expace de groupe Dokeos</a:t>
            </a:r>
          </a:p>
          <a:p>
            <a:endParaRPr lang="fr-CH" sz="24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 typeface="Arial"/>
              <a:buChar char="•"/>
            </a:pP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 Si ce n’est pas déjà fait, créer un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document intitulé «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 Choix du terrain X  et analyse des besoins de formation »</a:t>
            </a:r>
          </a:p>
          <a:p>
            <a:pPr>
              <a:buFont typeface="Arial"/>
              <a:buChar char="•"/>
            </a:pPr>
            <a:endParaRPr lang="fr-CH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fr-CH" sz="24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 typeface="Arial"/>
              <a:buChar char="•"/>
            </a:pP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 Créer un document intitulé « Idée de didacticiel »</a:t>
            </a:r>
          </a:p>
          <a:p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Rédigez ce qui est demandé Diapo 11 </a:t>
            </a:r>
            <a:r>
              <a:rPr lang="fr-CH" sz="2400" dirty="0" smtClean="0">
                <a:latin typeface="Arial" charset="0"/>
                <a:ea typeface="Arial" charset="0"/>
                <a:cs typeface="Arial" charset="0"/>
              </a:rPr>
              <a:t>  </a:t>
            </a:r>
            <a:endParaRPr lang="fr-CH" sz="24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0"/>
          <p:cNvSpPr>
            <a:spLocks noChangeArrowheads="1"/>
          </p:cNvSpPr>
          <p:nvPr/>
        </p:nvSpPr>
        <p:spPr bwMode="auto">
          <a:xfrm>
            <a:off x="0" y="-228600"/>
            <a:ext cx="845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3600" dirty="0" err="1" smtClean="0">
                <a:solidFill>
                  <a:srgbClr val="000066"/>
                </a:solidFill>
                <a:latin typeface="Arial" charset="0"/>
              </a:rPr>
              <a:t>Création</a:t>
            </a:r>
            <a:r>
              <a:rPr lang="en-US" sz="3600" dirty="0" smtClean="0">
                <a:solidFill>
                  <a:srgbClr val="000066"/>
                </a:solidFill>
                <a:latin typeface="Arial" charset="0"/>
              </a:rPr>
              <a:t> d’un document </a:t>
            </a:r>
            <a:r>
              <a:rPr lang="en-US" sz="3600" dirty="0" err="1" smtClean="0">
                <a:solidFill>
                  <a:srgbClr val="000066"/>
                </a:solidFill>
                <a:latin typeface="Arial" charset="0"/>
              </a:rPr>
              <a:t>dans</a:t>
            </a:r>
            <a:r>
              <a:rPr lang="en-US" sz="3600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  <a:latin typeface="Arial" charset="0"/>
              </a:rPr>
              <a:t>dokeos</a:t>
            </a:r>
            <a:endParaRPr lang="en-US" sz="3600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3" name="Image 2" descr="dokeos-g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800"/>
            <a:ext cx="7061200" cy="3632200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 bwMode="auto">
          <a:xfrm>
            <a:off x="1066800" y="2209800"/>
            <a:ext cx="1752600" cy="304800"/>
          </a:xfrm>
          <a:prstGeom prst="ellips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8" name="Image 7" descr="dokeos-do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457700"/>
            <a:ext cx="8547100" cy="2324100"/>
          </a:xfrm>
          <a:prstGeom prst="rect">
            <a:avLst/>
          </a:prstGeom>
        </p:spPr>
      </p:pic>
      <p:cxnSp>
        <p:nvCxnSpPr>
          <p:cNvPr id="10" name="Connecteur droit avec flèche 9"/>
          <p:cNvCxnSpPr>
            <a:stCxn id="7" idx="5"/>
          </p:cNvCxnSpPr>
          <p:nvPr/>
        </p:nvCxnSpPr>
        <p:spPr bwMode="auto">
          <a:xfrm rot="16200000" flipH="1">
            <a:off x="2249651" y="2783050"/>
            <a:ext cx="2025839" cy="13996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" name="Ellipse 10"/>
          <p:cNvSpPr/>
          <p:nvPr/>
        </p:nvSpPr>
        <p:spPr bwMode="auto">
          <a:xfrm>
            <a:off x="2971800" y="5334000"/>
            <a:ext cx="1981200" cy="457200"/>
          </a:xfrm>
          <a:prstGeom prst="ellips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0"/>
          <p:cNvSpPr>
            <a:spLocks noChangeArrowheads="1"/>
          </p:cNvSpPr>
          <p:nvPr/>
        </p:nvSpPr>
        <p:spPr bwMode="auto">
          <a:xfrm>
            <a:off x="0" y="-228600"/>
            <a:ext cx="845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3600" dirty="0" err="1" smtClean="0">
                <a:solidFill>
                  <a:srgbClr val="000066"/>
                </a:solidFill>
                <a:latin typeface="Arial" charset="0"/>
              </a:rPr>
              <a:t>Création</a:t>
            </a:r>
            <a:r>
              <a:rPr lang="en-US" sz="3600" dirty="0" smtClean="0">
                <a:solidFill>
                  <a:srgbClr val="000066"/>
                </a:solidFill>
                <a:latin typeface="Arial" charset="0"/>
              </a:rPr>
              <a:t> d’un document </a:t>
            </a:r>
            <a:r>
              <a:rPr lang="en-US" sz="3600" dirty="0" err="1" smtClean="0">
                <a:solidFill>
                  <a:srgbClr val="000066"/>
                </a:solidFill>
                <a:latin typeface="Arial" charset="0"/>
              </a:rPr>
              <a:t>dans</a:t>
            </a:r>
            <a:r>
              <a:rPr lang="en-US" sz="3600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  <a:latin typeface="Arial" charset="0"/>
              </a:rPr>
              <a:t>dokeos</a:t>
            </a:r>
            <a:endParaRPr lang="en-US" sz="3600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5" name="Image 4" descr="dokeos-doc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8343900" cy="3606800"/>
          </a:xfrm>
          <a:prstGeom prst="rect">
            <a:avLst/>
          </a:prstGeom>
        </p:spPr>
      </p:pic>
      <p:pic>
        <p:nvPicPr>
          <p:cNvPr id="6" name="Image 5" descr="dokeos-doc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81600"/>
            <a:ext cx="9144000" cy="1963178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 bwMode="auto">
          <a:xfrm>
            <a:off x="1676400" y="2362200"/>
            <a:ext cx="1981200" cy="457200"/>
          </a:xfrm>
          <a:prstGeom prst="ellips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 bwMode="auto">
          <a:xfrm rot="5400000">
            <a:off x="114301" y="4152903"/>
            <a:ext cx="3505201" cy="99059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458200" cy="1066800"/>
          </a:xfrm>
        </p:spPr>
        <p:txBody>
          <a:bodyPr/>
          <a:lstStyle/>
          <a:p>
            <a:r>
              <a:rPr lang="fr-FR"/>
              <a:t>Objectif et structure de la séance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Attentes </a:t>
            </a:r>
            <a:r>
              <a:rPr lang="fr-FR" smtClean="0">
                <a:latin typeface="Arial" charset="0"/>
                <a:ea typeface="Arial" charset="0"/>
                <a:cs typeface="Arial" charset="0"/>
              </a:rPr>
              <a:t>pour l’évaluation</a:t>
            </a:r>
          </a:p>
          <a:p>
            <a:pPr lvl="1"/>
            <a:r>
              <a:rPr lang="fr-FR" dirty="0">
                <a:latin typeface="Arial" charset="0"/>
                <a:ea typeface="Arial" charset="0"/>
                <a:cs typeface="Arial" charset="0"/>
              </a:rPr>
              <a:t>Rappel objectif et Contenu</a:t>
            </a:r>
            <a:endParaRPr lang="fr-FR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Site </a:t>
            </a:r>
            <a:r>
              <a:rPr lang="fr-FR" dirty="0">
                <a:latin typeface="Arial" charset="0"/>
                <a:ea typeface="Arial" charset="0"/>
                <a:cs typeface="Arial" charset="0"/>
              </a:rPr>
              <a:t>web et plateforme de travail</a:t>
            </a:r>
          </a:p>
          <a:p>
            <a:r>
              <a:rPr lang="fr-FR" dirty="0">
                <a:latin typeface="Arial" charset="0"/>
                <a:ea typeface="Arial" charset="0"/>
                <a:cs typeface="Arial" charset="0"/>
              </a:rPr>
              <a:t>Etape 1 du projet </a:t>
            </a: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: réalisée ou en cours </a:t>
            </a:r>
            <a:endParaRPr lang="fr-FR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fr-FR" dirty="0">
                <a:latin typeface="Arial" charset="0"/>
                <a:ea typeface="Arial" charset="0"/>
                <a:cs typeface="Arial" charset="0"/>
              </a:rPr>
              <a:t>Choix du « terrain »</a:t>
            </a:r>
          </a:p>
          <a:p>
            <a:pPr lvl="1"/>
            <a:r>
              <a:rPr lang="fr-FR" dirty="0">
                <a:latin typeface="Arial" charset="0"/>
                <a:ea typeface="Arial" charset="0"/>
                <a:cs typeface="Arial" charset="0"/>
              </a:rPr>
              <a:t>Analyse des besoins de formation</a:t>
            </a:r>
            <a:endParaRPr lang="fr-FR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Etape 2 : les didacticiels</a:t>
            </a:r>
          </a:p>
          <a:p>
            <a:pPr lvl="1"/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Récapitulatif de ce que vous avez retenu</a:t>
            </a:r>
          </a:p>
          <a:p>
            <a:pPr lvl="1"/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Proposition d’un didacticiel répondant à un besoin de formation de votre terrain</a:t>
            </a: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684213" y="1412875"/>
            <a:ext cx="8229600" cy="5021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1. Aucune approche n’est la panacée</a:t>
            </a:r>
          </a:p>
          <a:p>
            <a:pPr lvl="1">
              <a:spcBef>
                <a:spcPct val="50000"/>
              </a:spcBef>
            </a:pPr>
            <a:r>
              <a:rPr lang="fr-FR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Dépend du contexte et des besoins de formation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endParaRPr lang="fr-FR" sz="24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fr-FR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 L'efficacité dépend de l’adéquation entre l’outil et la stratégie pédagogique.</a:t>
            </a:r>
          </a:p>
          <a:p>
            <a:pPr>
              <a:spcBef>
                <a:spcPct val="50000"/>
              </a:spcBef>
            </a:pPr>
            <a:endParaRPr lang="fr-FR" sz="24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fr-FR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 L'efficacité dépend du design</a:t>
            </a:r>
          </a:p>
          <a:p>
            <a:pPr lvl="1">
              <a:spcBef>
                <a:spcPct val="50000"/>
              </a:spcBef>
            </a:pPr>
            <a:r>
              <a:rPr lang="fr-FR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Mieux vaut un bon module d’enseignement programmé qu'un mauvais micromonde</a:t>
            </a:r>
          </a:p>
          <a:p>
            <a:pPr>
              <a:spcBef>
                <a:spcPct val="50000"/>
              </a:spcBef>
            </a:pPr>
            <a:endParaRPr lang="fr-FR" sz="24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692275" y="188913"/>
            <a:ext cx="594995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sz="360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Quelques positions de base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24000" y="2514600"/>
            <a:ext cx="7212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3200">
                <a:solidFill>
                  <a:srgbClr val="000066"/>
                </a:solidFill>
                <a:latin typeface="Arial" charset="0"/>
              </a:rPr>
              <a:t>http://tecfa.unige.ch/tecfa/teaching/aei/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19200" y="1704975"/>
            <a:ext cx="343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>
                <a:latin typeface="Arial" charset="0"/>
              </a:rPr>
              <a:t>Site </a:t>
            </a:r>
            <a:r>
              <a:rPr lang="fr-FR" sz="2400">
                <a:latin typeface="Arial" charset="0"/>
                <a:hlinkClick r:id="rId3"/>
              </a:rPr>
              <a:t>Web</a:t>
            </a:r>
            <a:r>
              <a:rPr lang="fr-FR" sz="2400">
                <a:latin typeface="Arial" charset="0"/>
              </a:rPr>
              <a:t> pour le cours :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762000" y="4724400"/>
            <a:ext cx="8488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3200">
                <a:solidFill>
                  <a:srgbClr val="000066"/>
                </a:solidFill>
                <a:latin typeface="Arial" charset="0"/>
              </a:rPr>
              <a:t>http://dokeos.unige.ch/home/courses/74147/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219200" y="3838575"/>
            <a:ext cx="422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>
                <a:latin typeface="Arial" charset="0"/>
              </a:rPr>
              <a:t>Espace groupes sur Dokeos :</a:t>
            </a: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381000" y="2286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3600">
                <a:solidFill>
                  <a:srgbClr val="000066"/>
                </a:solidFill>
                <a:latin typeface="Arial" charset="0"/>
              </a:rPr>
              <a:t>Environnement de travail</a:t>
            </a:r>
            <a:endParaRPr lang="en-US" sz="360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381000" y="2286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3600" dirty="0">
                <a:solidFill>
                  <a:srgbClr val="000066"/>
                </a:solidFill>
                <a:latin typeface="Arial" charset="0"/>
              </a:rPr>
              <a:t>Environnement de </a:t>
            </a:r>
            <a:r>
              <a:rPr lang="fr-CH" sz="3600" dirty="0" smtClean="0">
                <a:solidFill>
                  <a:srgbClr val="000066"/>
                </a:solidFill>
                <a:latin typeface="Arial" charset="0"/>
              </a:rPr>
              <a:t>travail : site web</a:t>
            </a:r>
            <a:endParaRPr lang="en-US" sz="3600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7" name="Image 6" descr="home-eia20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447800"/>
            <a:ext cx="8497766" cy="4453476"/>
          </a:xfrm>
          <a:prstGeom prst="rect">
            <a:avLst/>
          </a:prstGeom>
        </p:spPr>
      </p:pic>
      <p:grpSp>
        <p:nvGrpSpPr>
          <p:cNvPr id="12" name="Grouper 11"/>
          <p:cNvGrpSpPr/>
          <p:nvPr/>
        </p:nvGrpSpPr>
        <p:grpSpPr>
          <a:xfrm>
            <a:off x="0" y="2590800"/>
            <a:ext cx="4667715" cy="2286000"/>
            <a:chOff x="0" y="2590800"/>
            <a:chExt cx="4667715" cy="2286000"/>
          </a:xfrm>
        </p:grpSpPr>
        <p:sp>
          <p:nvSpPr>
            <p:cNvPr id="8" name="Ellipse 7"/>
            <p:cNvSpPr/>
            <p:nvPr/>
          </p:nvSpPr>
          <p:spPr bwMode="auto">
            <a:xfrm>
              <a:off x="0" y="2590800"/>
              <a:ext cx="1752600" cy="381000"/>
            </a:xfrm>
            <a:prstGeom prst="ellipse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Ellipse 8"/>
            <p:cNvSpPr/>
            <p:nvPr/>
          </p:nvSpPr>
          <p:spPr bwMode="auto">
            <a:xfrm>
              <a:off x="0" y="4495800"/>
              <a:ext cx="1752600" cy="381000"/>
            </a:xfrm>
            <a:prstGeom prst="ellipse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981200" y="2590800"/>
              <a:ext cx="255870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800" dirty="0" smtClean="0">
                  <a:solidFill>
                    <a:srgbClr val="FF0000"/>
                  </a:solidFill>
                  <a:latin typeface="Arial"/>
                  <a:cs typeface="Arial"/>
                </a:rPr>
                <a:t>Date et type de séance</a:t>
              </a:r>
              <a:endParaRPr lang="fr-FR" sz="180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981200" y="4495800"/>
              <a:ext cx="268651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800" dirty="0" smtClean="0">
                  <a:solidFill>
                    <a:srgbClr val="FF0000"/>
                  </a:solidFill>
                  <a:latin typeface="Arial"/>
                  <a:cs typeface="Arial"/>
                </a:rPr>
                <a:t>Explications sur le projet</a:t>
              </a:r>
              <a:endParaRPr lang="fr-FR" sz="180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381000" y="2286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3600" dirty="0">
                <a:solidFill>
                  <a:srgbClr val="000066"/>
                </a:solidFill>
                <a:latin typeface="Arial" charset="0"/>
              </a:rPr>
              <a:t>Environnement de </a:t>
            </a:r>
            <a:r>
              <a:rPr lang="fr-CH" sz="3600" dirty="0" smtClean="0">
                <a:solidFill>
                  <a:srgbClr val="000066"/>
                </a:solidFill>
                <a:latin typeface="Arial" charset="0"/>
              </a:rPr>
              <a:t>travail :  dokeos</a:t>
            </a:r>
            <a:endParaRPr lang="en-US" sz="3600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3" name="Image 2" descr="home-dokeos-ei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42198"/>
            <a:ext cx="7436025" cy="5615802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 bwMode="auto">
          <a:xfrm>
            <a:off x="609600" y="6248400"/>
            <a:ext cx="1752600" cy="304800"/>
          </a:xfrm>
          <a:prstGeom prst="ellips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5257800" y="6019800"/>
            <a:ext cx="1752600" cy="304800"/>
          </a:xfrm>
          <a:prstGeom prst="ellips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3"/>
          <p:cNvGrpSpPr>
            <a:grpSpLocks/>
          </p:cNvGrpSpPr>
          <p:nvPr/>
        </p:nvGrpSpPr>
        <p:grpSpPr bwMode="auto">
          <a:xfrm>
            <a:off x="898525" y="914400"/>
            <a:ext cx="6294438" cy="466725"/>
            <a:chOff x="566" y="720"/>
            <a:chExt cx="3965" cy="294"/>
          </a:xfrm>
        </p:grpSpPr>
        <p:sp>
          <p:nvSpPr>
            <p:cNvPr id="10254" name="Text Box 4"/>
            <p:cNvSpPr txBox="1">
              <a:spLocks noChangeArrowheads="1"/>
            </p:cNvSpPr>
            <p:nvPr/>
          </p:nvSpPr>
          <p:spPr bwMode="auto">
            <a:xfrm>
              <a:off x="1296" y="720"/>
              <a:ext cx="3235" cy="294"/>
            </a:xfrm>
            <a:prstGeom prst="rect">
              <a:avLst/>
            </a:prstGeom>
            <a:solidFill>
              <a:srgbClr val="F5FF7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2400">
                  <a:latin typeface="Arial" charset="0"/>
                </a:rPr>
                <a:t>Présentation de l’institution</a:t>
              </a:r>
            </a:p>
          </p:txBody>
        </p:sp>
        <p:sp>
          <p:nvSpPr>
            <p:cNvPr id="10255" name="Text Box 5"/>
            <p:cNvSpPr txBox="1">
              <a:spLocks noChangeArrowheads="1"/>
            </p:cNvSpPr>
            <p:nvPr/>
          </p:nvSpPr>
          <p:spPr bwMode="auto">
            <a:xfrm>
              <a:off x="566" y="742"/>
              <a:ext cx="6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/>
                <a:t>2 pages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57200" y="5943600"/>
            <a:ext cx="6751638" cy="830263"/>
            <a:chOff x="288" y="3306"/>
            <a:chExt cx="4253" cy="523"/>
          </a:xfrm>
        </p:grpSpPr>
        <p:sp>
          <p:nvSpPr>
            <p:cNvPr id="10252" name="Text Box 7"/>
            <p:cNvSpPr txBox="1">
              <a:spLocks noChangeArrowheads="1"/>
            </p:cNvSpPr>
            <p:nvPr/>
          </p:nvSpPr>
          <p:spPr bwMode="auto">
            <a:xfrm>
              <a:off x="1306" y="3306"/>
              <a:ext cx="3235" cy="523"/>
            </a:xfrm>
            <a:prstGeom prst="rect">
              <a:avLst/>
            </a:prstGeom>
            <a:solidFill>
              <a:srgbClr val="F5FF7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2400">
                  <a:latin typeface="Arial" charset="0"/>
                </a:rPr>
                <a:t>Conclusion : le « meilleur » dispositif pour ce contexte</a:t>
              </a:r>
            </a:p>
          </p:txBody>
        </p:sp>
        <p:sp>
          <p:nvSpPr>
            <p:cNvPr id="10253" name="Text Box 8"/>
            <p:cNvSpPr txBox="1">
              <a:spLocks noChangeArrowheads="1"/>
            </p:cNvSpPr>
            <p:nvPr/>
          </p:nvSpPr>
          <p:spPr bwMode="auto">
            <a:xfrm>
              <a:off x="288" y="3327"/>
              <a:ext cx="7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/>
                <a:t> 1-2 pages</a:t>
              </a:r>
            </a:p>
          </p:txBody>
        </p:sp>
      </p:grpSp>
      <p:pic>
        <p:nvPicPr>
          <p:cNvPr id="10244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76400"/>
            <a:ext cx="3073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810000"/>
            <a:ext cx="3073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381000" y="2286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CH" sz="3600">
                <a:solidFill>
                  <a:srgbClr val="000066"/>
                </a:solidFill>
                <a:latin typeface="Arial" charset="0"/>
              </a:rPr>
              <a:t>Evaluation : rapport de projet</a:t>
            </a:r>
            <a:endParaRPr lang="en-US" sz="360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10247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76400"/>
            <a:ext cx="3073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810000"/>
            <a:ext cx="3073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5105400" y="3810000"/>
            <a:ext cx="2309813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600">
                <a:solidFill>
                  <a:srgbClr val="000066"/>
                </a:solidFill>
              </a:rPr>
              <a:t>Chap 4 :  Les collecticiels</a:t>
            </a:r>
          </a:p>
        </p:txBody>
      </p:sp>
      <p:sp>
        <p:nvSpPr>
          <p:cNvPr id="10250" name="Text Box 19"/>
          <p:cNvSpPr txBox="1">
            <a:spLocks noChangeArrowheads="1"/>
          </p:cNvSpPr>
          <p:nvPr/>
        </p:nvSpPr>
        <p:spPr bwMode="auto">
          <a:xfrm>
            <a:off x="4724400" y="1676400"/>
            <a:ext cx="3236913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600">
                <a:solidFill>
                  <a:srgbClr val="000066"/>
                </a:solidFill>
              </a:rPr>
              <a:t>Chap 2 : Micromondes et simulations</a:t>
            </a:r>
          </a:p>
        </p:txBody>
      </p:sp>
      <p:sp>
        <p:nvSpPr>
          <p:cNvPr id="10251" name="Text Box 20"/>
          <p:cNvSpPr txBox="1">
            <a:spLocks noChangeArrowheads="1"/>
          </p:cNvSpPr>
          <p:nvPr/>
        </p:nvSpPr>
        <p:spPr bwMode="auto">
          <a:xfrm>
            <a:off x="1676400" y="3810000"/>
            <a:ext cx="2154238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600">
                <a:solidFill>
                  <a:srgbClr val="000066"/>
                </a:solidFill>
              </a:rPr>
              <a:t>Chap 3: Les hypertextes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0"/>
          <p:cNvSpPr>
            <a:spLocks noChangeArrowheads="1"/>
          </p:cNvSpPr>
          <p:nvPr/>
        </p:nvSpPr>
        <p:spPr bwMode="auto">
          <a:xfrm>
            <a:off x="152400" y="-152400"/>
            <a:ext cx="845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3600" dirty="0" err="1" smtClean="0">
                <a:solidFill>
                  <a:srgbClr val="000066"/>
                </a:solidFill>
                <a:latin typeface="Arial" charset="0"/>
              </a:rPr>
              <a:t>Etape</a:t>
            </a:r>
            <a:r>
              <a:rPr lang="en-US" sz="3600" dirty="0" smtClean="0">
                <a:solidFill>
                  <a:srgbClr val="000066"/>
                </a:solidFill>
                <a:latin typeface="Arial" charset="0"/>
              </a:rPr>
              <a:t> 1 - Description </a:t>
            </a:r>
            <a:r>
              <a:rPr lang="en-US" sz="3600" dirty="0">
                <a:solidFill>
                  <a:srgbClr val="000066"/>
                </a:solidFill>
                <a:latin typeface="Arial" charset="0"/>
              </a:rPr>
              <a:t>de </a:t>
            </a:r>
            <a:r>
              <a:rPr lang="en-US" sz="3600" dirty="0" err="1">
                <a:solidFill>
                  <a:srgbClr val="000066"/>
                </a:solidFill>
                <a:latin typeface="Arial" charset="0"/>
              </a:rPr>
              <a:t>l’institution</a:t>
            </a:r>
            <a:r>
              <a:rPr lang="en-US" sz="3600" dirty="0">
                <a:solidFill>
                  <a:srgbClr val="000066"/>
                </a:solidFill>
                <a:latin typeface="Arial" charset="0"/>
              </a:rPr>
              <a:t> et </a:t>
            </a:r>
          </a:p>
          <a:p>
            <a:pPr algn="ctr"/>
            <a:r>
              <a:rPr lang="en-US" sz="3600" dirty="0">
                <a:solidFill>
                  <a:srgbClr val="000066"/>
                </a:solidFill>
                <a:latin typeface="Arial" charset="0"/>
              </a:rPr>
              <a:t>de </a:t>
            </a:r>
            <a:r>
              <a:rPr lang="en-US" sz="3600" dirty="0" err="1">
                <a:solidFill>
                  <a:srgbClr val="000066"/>
                </a:solidFill>
                <a:latin typeface="Arial" charset="0"/>
              </a:rPr>
              <a:t>ses</a:t>
            </a:r>
            <a:r>
              <a:rPr lang="en-US" sz="3600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Arial" charset="0"/>
              </a:rPr>
              <a:t>besoins</a:t>
            </a:r>
            <a:r>
              <a:rPr lang="en-US" sz="3600" dirty="0">
                <a:solidFill>
                  <a:srgbClr val="000066"/>
                </a:solidFill>
                <a:latin typeface="Arial" charset="0"/>
              </a:rPr>
              <a:t> de formation</a:t>
            </a:r>
          </a:p>
        </p:txBody>
      </p:sp>
      <p:sp>
        <p:nvSpPr>
          <p:cNvPr id="13315" name="ZoneTexte 3"/>
          <p:cNvSpPr txBox="1">
            <a:spLocks noChangeArrowheads="1"/>
          </p:cNvSpPr>
          <p:nvPr/>
        </p:nvSpPr>
        <p:spPr bwMode="auto">
          <a:xfrm>
            <a:off x="819150" y="2362200"/>
            <a:ext cx="9151938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CH" sz="2200" dirty="0">
                <a:latin typeface="Arial" charset="0"/>
                <a:ea typeface="Arial" charset="0"/>
                <a:cs typeface="Arial" charset="0"/>
              </a:rPr>
              <a:t>Que fait l’institution ?</a:t>
            </a:r>
          </a:p>
          <a:p>
            <a:r>
              <a:rPr lang="fr-CH" sz="2200" dirty="0">
                <a:latin typeface="Arial" charset="0"/>
                <a:ea typeface="Arial" charset="0"/>
                <a:cs typeface="Arial" charset="0"/>
              </a:rPr>
              <a:t>Quel est le(s)</a:t>
            </a:r>
            <a:r>
              <a:rPr lang="fr-FR" sz="2200" dirty="0">
                <a:latin typeface="Arial" charset="0"/>
                <a:ea typeface="Arial" charset="0"/>
                <a:cs typeface="Arial" charset="0"/>
              </a:rPr>
              <a:t> public</a:t>
            </a:r>
            <a:r>
              <a:rPr lang="fr-CH" sz="2200" dirty="0">
                <a:latin typeface="Arial" charset="0"/>
                <a:ea typeface="Arial" charset="0"/>
                <a:cs typeface="Arial" charset="0"/>
              </a:rPr>
              <a:t>(s)</a:t>
            </a:r>
            <a:r>
              <a:rPr lang="fr-FR" sz="2200" dirty="0">
                <a:latin typeface="Arial" charset="0"/>
                <a:ea typeface="Arial" charset="0"/>
                <a:cs typeface="Arial" charset="0"/>
              </a:rPr>
              <a:t> cible</a:t>
            </a:r>
            <a:r>
              <a:rPr lang="fr-CH" sz="2200" dirty="0">
                <a:latin typeface="Arial" charset="0"/>
                <a:ea typeface="Arial" charset="0"/>
                <a:cs typeface="Arial" charset="0"/>
              </a:rPr>
              <a:t> pour votre projet ?</a:t>
            </a:r>
            <a:r>
              <a:rPr lang="fr-FR" sz="2200" dirty="0">
                <a:latin typeface="Arial" charset="0"/>
                <a:ea typeface="Arial" charset="0"/>
                <a:cs typeface="Arial" charset="0"/>
              </a:rPr>
              <a:t> </a:t>
            </a:r>
            <a:endParaRPr lang="fr-CH" sz="2200" dirty="0">
              <a:latin typeface="Arial" charset="0"/>
              <a:ea typeface="Arial" charset="0"/>
              <a:cs typeface="Arial" charset="0"/>
            </a:endParaRPr>
          </a:p>
          <a:p>
            <a:r>
              <a:rPr lang="fr-CH" sz="2200" dirty="0">
                <a:latin typeface="Arial" charset="0"/>
                <a:ea typeface="Arial" charset="0"/>
                <a:cs typeface="Arial" charset="0"/>
              </a:rPr>
              <a:t>Quels sont l</a:t>
            </a:r>
            <a:r>
              <a:rPr lang="fr-FR" sz="2200" dirty="0">
                <a:latin typeface="Arial" charset="0"/>
                <a:ea typeface="Arial" charset="0"/>
                <a:cs typeface="Arial" charset="0"/>
              </a:rPr>
              <a:t>es </a:t>
            </a:r>
            <a:r>
              <a:rPr lang="fr-CH" sz="2200" dirty="0">
                <a:latin typeface="Arial" charset="0"/>
                <a:ea typeface="Arial" charset="0"/>
                <a:cs typeface="Arial" charset="0"/>
              </a:rPr>
              <a:t>besoins de </a:t>
            </a:r>
            <a:r>
              <a:rPr lang="fr-FR" sz="2200" dirty="0">
                <a:latin typeface="Arial" charset="0"/>
                <a:ea typeface="Arial" charset="0"/>
                <a:cs typeface="Arial" charset="0"/>
              </a:rPr>
              <a:t>formation</a:t>
            </a:r>
            <a:r>
              <a:rPr lang="fr-CH" sz="2200" dirty="0">
                <a:latin typeface="Arial" charset="0"/>
                <a:ea typeface="Arial" charset="0"/>
                <a:cs typeface="Arial" charset="0"/>
              </a:rPr>
              <a:t> de ce public ?</a:t>
            </a:r>
          </a:p>
          <a:p>
            <a:r>
              <a:rPr lang="fr-FR" sz="2200" dirty="0">
                <a:latin typeface="Arial" charset="0"/>
                <a:ea typeface="Arial" charset="0"/>
                <a:cs typeface="Arial" charset="0"/>
              </a:rPr>
              <a:t> (en termes de composantes déclaratives, procédurales et heuristiques)</a:t>
            </a:r>
            <a:endParaRPr lang="fr-CH" sz="2200" dirty="0">
              <a:latin typeface="Arial" charset="0"/>
              <a:ea typeface="Arial" charset="0"/>
              <a:cs typeface="Arial" charset="0"/>
            </a:endParaRPr>
          </a:p>
          <a:p>
            <a:r>
              <a:rPr lang="fr-FR" sz="2200" dirty="0">
                <a:latin typeface="Arial" charset="0"/>
                <a:ea typeface="Arial" charset="0"/>
                <a:cs typeface="Arial" charset="0"/>
              </a:rPr>
              <a:t>Les particularités du contexte</a:t>
            </a:r>
            <a:r>
              <a:rPr lang="fr-CH" sz="2200" dirty="0">
                <a:latin typeface="Arial" charset="0"/>
                <a:ea typeface="Arial" charset="0"/>
                <a:cs typeface="Arial" charset="0"/>
              </a:rPr>
              <a:t> ?</a:t>
            </a:r>
            <a:r>
              <a:rPr lang="fr-FR" sz="2200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13316" name="ZoneTexte 4"/>
          <p:cNvSpPr txBox="1">
            <a:spLocks noChangeArrowheads="1"/>
          </p:cNvSpPr>
          <p:nvPr/>
        </p:nvSpPr>
        <p:spPr bwMode="auto">
          <a:xfrm>
            <a:off x="381000" y="1600200"/>
            <a:ext cx="1347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>
                <a:latin typeface="Arial" charset="0"/>
                <a:ea typeface="Arial" charset="0"/>
                <a:cs typeface="Arial" charset="0"/>
              </a:rPr>
              <a:t>Contenu</a:t>
            </a:r>
          </a:p>
        </p:txBody>
      </p:sp>
      <p:sp>
        <p:nvSpPr>
          <p:cNvPr id="13317" name="ZoneTexte 5"/>
          <p:cNvSpPr txBox="1">
            <a:spLocks noChangeArrowheads="1"/>
          </p:cNvSpPr>
          <p:nvPr/>
        </p:nvSpPr>
        <p:spPr bwMode="auto">
          <a:xfrm>
            <a:off x="457200" y="4267200"/>
            <a:ext cx="1382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>
                <a:latin typeface="Arial" charset="0"/>
                <a:ea typeface="Arial" charset="0"/>
                <a:cs typeface="Arial" charset="0"/>
              </a:rPr>
              <a:t>Méthode</a:t>
            </a:r>
          </a:p>
        </p:txBody>
      </p:sp>
      <p:sp>
        <p:nvSpPr>
          <p:cNvPr id="13318" name="ZoneTexte 6"/>
          <p:cNvSpPr txBox="1">
            <a:spLocks noChangeArrowheads="1"/>
          </p:cNvSpPr>
          <p:nvPr/>
        </p:nvSpPr>
        <p:spPr bwMode="auto">
          <a:xfrm>
            <a:off x="762000" y="4876800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dirty="0">
                <a:latin typeface="Arial" charset="0"/>
                <a:ea typeface="Arial" charset="0"/>
                <a:cs typeface="Arial" charset="0"/>
              </a:rPr>
              <a:t>Interview d’</a:t>
            </a:r>
            <a:r>
              <a:rPr lang="fr-FR" dirty="0" err="1">
                <a:latin typeface="Arial" charset="0"/>
                <a:ea typeface="Arial" charset="0"/>
                <a:cs typeface="Arial" charset="0"/>
              </a:rPr>
              <a:t>un-e</a:t>
            </a:r>
            <a:r>
              <a:rPr lang="fr-FR" dirty="0">
                <a:latin typeface="Arial" charset="0"/>
                <a:ea typeface="Arial" charset="0"/>
                <a:cs typeface="Arial" charset="0"/>
              </a:rPr>
              <a:t> responsable (direction RH, formateur</a:t>
            </a: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,</a:t>
            </a: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 chef de service…</a:t>
            </a: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319" name="ZoneTexte 5"/>
          <p:cNvSpPr txBox="1">
            <a:spLocks noChangeArrowheads="1"/>
          </p:cNvSpPr>
          <p:nvPr/>
        </p:nvSpPr>
        <p:spPr bwMode="auto">
          <a:xfrm>
            <a:off x="728663" y="5562600"/>
            <a:ext cx="77295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Exemple de question : à leur arrivée dans votre institution, sur quels aspects du travail les nouveaux employés ont-ils besoin</a:t>
            </a: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 d’être formés ou de se perfectionner ?</a:t>
            </a:r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0"/>
          <p:cNvSpPr>
            <a:spLocks noChangeArrowheads="1"/>
          </p:cNvSpPr>
          <p:nvPr/>
        </p:nvSpPr>
        <p:spPr bwMode="auto">
          <a:xfrm>
            <a:off x="0" y="-228600"/>
            <a:ext cx="845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3600" dirty="0" err="1" smtClean="0">
                <a:solidFill>
                  <a:srgbClr val="000066"/>
                </a:solidFill>
                <a:latin typeface="Arial" charset="0"/>
              </a:rPr>
              <a:t>Composantes</a:t>
            </a:r>
            <a:r>
              <a:rPr lang="en-US" sz="3600" dirty="0" smtClean="0">
                <a:solidFill>
                  <a:srgbClr val="000066"/>
                </a:solidFill>
                <a:latin typeface="Arial" charset="0"/>
              </a:rPr>
              <a:t> du </a:t>
            </a:r>
            <a:r>
              <a:rPr lang="en-US" sz="3600" dirty="0" err="1" smtClean="0">
                <a:solidFill>
                  <a:srgbClr val="000066"/>
                </a:solidFill>
                <a:latin typeface="Arial" charset="0"/>
              </a:rPr>
              <a:t>besoin</a:t>
            </a:r>
            <a:r>
              <a:rPr lang="en-US" sz="3600" dirty="0" smtClean="0">
                <a:solidFill>
                  <a:srgbClr val="000066"/>
                </a:solidFill>
                <a:latin typeface="Arial" charset="0"/>
              </a:rPr>
              <a:t> de formation</a:t>
            </a:r>
            <a:endParaRPr lang="en-US" sz="36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3316" name="ZoneTexte 4"/>
          <p:cNvSpPr txBox="1">
            <a:spLocks noChangeArrowheads="1"/>
          </p:cNvSpPr>
          <p:nvPr/>
        </p:nvSpPr>
        <p:spPr bwMode="auto">
          <a:xfrm>
            <a:off x="3124200" y="2057400"/>
            <a:ext cx="19297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latin typeface="Arial" charset="0"/>
                <a:ea typeface="Arial" charset="0"/>
                <a:cs typeface="Arial" charset="0"/>
              </a:rPr>
              <a:t>Composante</a:t>
            </a:r>
          </a:p>
          <a:p>
            <a:r>
              <a:rPr lang="fr-FR" sz="2400" dirty="0" smtClean="0">
                <a:latin typeface="Arial" charset="0"/>
                <a:ea typeface="Arial" charset="0"/>
                <a:cs typeface="Arial" charset="0"/>
              </a:rPr>
              <a:t>déclarative</a:t>
            </a:r>
            <a:endParaRPr lang="fr-FR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317" name="ZoneTexte 5"/>
          <p:cNvSpPr txBox="1">
            <a:spLocks noChangeArrowheads="1"/>
          </p:cNvSpPr>
          <p:nvPr/>
        </p:nvSpPr>
        <p:spPr bwMode="auto">
          <a:xfrm>
            <a:off x="228600" y="3962400"/>
            <a:ext cx="19297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latin typeface="Arial" charset="0"/>
                <a:ea typeface="Arial" charset="0"/>
                <a:cs typeface="Arial" charset="0"/>
              </a:rPr>
              <a:t>Composante</a:t>
            </a:r>
          </a:p>
          <a:p>
            <a:r>
              <a:rPr lang="fr-FR" sz="2400" dirty="0" smtClean="0">
                <a:latin typeface="Arial" charset="0"/>
                <a:ea typeface="Arial" charset="0"/>
                <a:cs typeface="Arial" charset="0"/>
              </a:rPr>
              <a:t>procédurale</a:t>
            </a:r>
            <a:endParaRPr lang="fr-FR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318" name="ZoneTexte 6"/>
          <p:cNvSpPr txBox="1">
            <a:spLocks noChangeArrowheads="1"/>
          </p:cNvSpPr>
          <p:nvPr/>
        </p:nvSpPr>
        <p:spPr bwMode="auto">
          <a:xfrm>
            <a:off x="5029200" y="1981200"/>
            <a:ext cx="183156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200" dirty="0" smtClean="0">
                <a:latin typeface="Arial" charset="0"/>
                <a:ea typeface="Arial" charset="0"/>
                <a:cs typeface="Arial" charset="0"/>
              </a:rPr>
              <a:t>Factuelle</a:t>
            </a:r>
          </a:p>
          <a:p>
            <a:endParaRPr lang="fr-FR" sz="2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FR" sz="2200" dirty="0" smtClean="0">
                <a:latin typeface="Arial" charset="0"/>
                <a:ea typeface="Arial" charset="0"/>
                <a:cs typeface="Arial" charset="0"/>
              </a:rPr>
              <a:t>Conceptuelle</a:t>
            </a:r>
            <a:endParaRPr lang="fr-FR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319" name="ZoneTexte 5"/>
          <p:cNvSpPr txBox="1">
            <a:spLocks noChangeArrowheads="1"/>
          </p:cNvSpPr>
          <p:nvPr/>
        </p:nvSpPr>
        <p:spPr bwMode="auto">
          <a:xfrm>
            <a:off x="2362200" y="5791200"/>
            <a:ext cx="37263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 dirty="0" smtClean="0">
                <a:latin typeface="Arial" charset="0"/>
                <a:ea typeface="Arial" charset="0"/>
                <a:cs typeface="Arial" charset="0"/>
              </a:rPr>
              <a:t>Composante </a:t>
            </a:r>
          </a:p>
          <a:p>
            <a:pPr algn="ctr"/>
            <a:r>
              <a:rPr lang="fr-FR" sz="2400" dirty="0" smtClean="0">
                <a:latin typeface="Arial" charset="0"/>
                <a:ea typeface="Arial" charset="0"/>
                <a:cs typeface="Arial" charset="0"/>
              </a:rPr>
              <a:t>Relationnelle et identitaire</a:t>
            </a:r>
            <a:endParaRPr lang="fr-FR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Losange 7"/>
          <p:cNvSpPr/>
          <p:nvPr/>
        </p:nvSpPr>
        <p:spPr bwMode="auto">
          <a:xfrm>
            <a:off x="2209800" y="2971800"/>
            <a:ext cx="4038600" cy="2819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Arial"/>
                <a:cs typeface="Arial"/>
              </a:rPr>
              <a:t>C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ompétence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aseline="0" dirty="0" smtClean="0">
                <a:latin typeface="Arial"/>
                <a:cs typeface="Arial"/>
              </a:rPr>
              <a:t>À développer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9" name="ZoneTexte 5"/>
          <p:cNvSpPr txBox="1">
            <a:spLocks noChangeArrowheads="1"/>
          </p:cNvSpPr>
          <p:nvPr/>
        </p:nvSpPr>
        <p:spPr bwMode="auto">
          <a:xfrm>
            <a:off x="6299865" y="3962400"/>
            <a:ext cx="19297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400" dirty="0" smtClean="0">
                <a:latin typeface="Arial" charset="0"/>
                <a:ea typeface="Arial" charset="0"/>
                <a:cs typeface="Arial" charset="0"/>
              </a:rPr>
              <a:t>Composante</a:t>
            </a:r>
          </a:p>
          <a:p>
            <a:r>
              <a:rPr lang="fr-FR" sz="2400" dirty="0" smtClean="0">
                <a:latin typeface="Arial" charset="0"/>
                <a:ea typeface="Arial" charset="0"/>
                <a:cs typeface="Arial" charset="0"/>
              </a:rPr>
              <a:t>stratégique</a:t>
            </a:r>
            <a:endParaRPr lang="fr-FR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992152" y="2286000"/>
            <a:ext cx="3404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Ex : signification d’un panneau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92152" y="3048000"/>
            <a:ext cx="4151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Ex : compréhension de ce qu’implique</a:t>
            </a:r>
          </a:p>
          <a:p>
            <a:r>
              <a:rPr lang="fr-FR" dirty="0">
                <a:solidFill>
                  <a:schemeClr val="accent1"/>
                </a:solidFill>
              </a:rPr>
              <a:t>u</a:t>
            </a:r>
            <a:r>
              <a:rPr lang="fr-FR" dirty="0" smtClean="0">
                <a:solidFill>
                  <a:schemeClr val="accent1"/>
                </a:solidFill>
              </a:rPr>
              <a:t>n panneau dans un contexte routier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371600" y="1295400"/>
            <a:ext cx="5691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Avec l’exemple « connaître les règles de circulation »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739928" y="5029200"/>
            <a:ext cx="3774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Ex : que décider dans une situation</a:t>
            </a:r>
          </a:p>
          <a:p>
            <a:r>
              <a:rPr lang="fr-FR" dirty="0">
                <a:solidFill>
                  <a:schemeClr val="accent1"/>
                </a:solidFill>
              </a:rPr>
              <a:t>r</a:t>
            </a:r>
            <a:r>
              <a:rPr lang="fr-FR" dirty="0" smtClean="0">
                <a:solidFill>
                  <a:schemeClr val="accent1"/>
                </a:solidFill>
              </a:rPr>
              <a:t>outière particulière ?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28600" y="4876800"/>
            <a:ext cx="2605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Ex : quelles</a:t>
            </a:r>
          </a:p>
          <a:p>
            <a:r>
              <a:rPr lang="fr-FR" dirty="0" err="1" smtClean="0">
                <a:solidFill>
                  <a:schemeClr val="accent1"/>
                </a:solidFill>
              </a:rPr>
              <a:t>manoeuvres</a:t>
            </a:r>
            <a:r>
              <a:rPr lang="fr-FR" dirty="0" smtClean="0">
                <a:solidFill>
                  <a:schemeClr val="accent1"/>
                </a:solidFill>
              </a:rPr>
              <a:t> exécuter et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comment ?</a:t>
            </a: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Disque Dur:Applications:Bureautique:Microsoft Office 98:Modèles:Nouvelle présentation</Template>
  <TotalTime>822</TotalTime>
  <Words>804</Words>
  <Application>Microsoft Office PowerPoint</Application>
  <PresentationFormat>Présentation à l'écran (4:3)</PresentationFormat>
  <Paragraphs>122</Paragraphs>
  <Slides>15</Slides>
  <Notes>10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7" baseType="lpstr">
      <vt:lpstr>Nouvelle présentation</vt:lpstr>
      <vt:lpstr>Photo Editor Photo</vt:lpstr>
      <vt:lpstr>Diapositive 1</vt:lpstr>
      <vt:lpstr>Objectif et structure de la séance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Manager/>
  <Company>TECFA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technologies éducatives</dc:title>
  <dc:subject/>
  <dc:creator>Betrancourt</dc:creator>
  <cp:keywords/>
  <dc:description>Introduction de cours</dc:description>
  <cp:lastModifiedBy>Mireille Betrancourt</cp:lastModifiedBy>
  <cp:revision>180</cp:revision>
  <cp:lastPrinted>2011-03-22T09:53:48Z</cp:lastPrinted>
  <dcterms:created xsi:type="dcterms:W3CDTF">2011-03-22T08:47:44Z</dcterms:created>
  <dcterms:modified xsi:type="dcterms:W3CDTF">2011-03-22T09:56:20Z</dcterms:modified>
  <cp:category/>
</cp:coreProperties>
</file>