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9"/>
  </p:notesMasterIdLst>
  <p:sldIdLst>
    <p:sldId id="262" r:id="rId2"/>
    <p:sldId id="286" r:id="rId3"/>
    <p:sldId id="278" r:id="rId4"/>
    <p:sldId id="266" r:id="rId5"/>
    <p:sldId id="285" r:id="rId6"/>
    <p:sldId id="264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BFC31"/>
    <a:srgbClr val="5A0066"/>
    <a:srgbClr val="2D0066"/>
    <a:srgbClr val="0819FF"/>
    <a:srgbClr val="909090"/>
    <a:srgbClr val="FF660D"/>
    <a:srgbClr val="FFFA09"/>
    <a:srgbClr val="06FF82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136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4EA943-FA6A-1745-90DA-00C5373717D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76B88-04A4-2E4F-8637-2C4CF2F4BDEB}" type="slidenum">
              <a:rPr lang="fr-FR"/>
              <a:pPr/>
              <a:t>1</a:t>
            </a:fld>
            <a:endParaRPr lang="fr-FR"/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A13F2-AAB0-9544-8390-F70D56C6DE8E}" type="slidenum">
              <a:rPr lang="fr-FR"/>
              <a:pPr/>
              <a:t>3</a:t>
            </a:fld>
            <a:endParaRPr lang="fr-F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/>
              <a:t>L’évaluation se base sur l’élaboration d’un projet de groupe (2 min)</a:t>
            </a:r>
          </a:p>
          <a:p>
            <a:r>
              <a:rPr lang="fr-CH"/>
              <a:t>Il s’agit d’analyser le potentiel des techno éducatives pour répondre à un besoin de formation dans une institution.</a:t>
            </a:r>
          </a:p>
          <a:p>
            <a:r>
              <a:rPr lang="fr-CH"/>
              <a:t>Attention : au moins l’un d’entre vous doit être intégré dans l’institution.</a:t>
            </a:r>
          </a:p>
          <a:p>
            <a:r>
              <a:rPr lang="fr-CH"/>
              <a:t>Vous devez décrire ce que chaque approche apporte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17C44-7C14-8343-87C7-BC5F0FC37EE9}" type="slidenum">
              <a:rPr lang="fr-FR"/>
              <a:pPr/>
              <a:t>4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FD109-1C99-E342-9778-E10B94530618}" type="slidenum">
              <a:rPr lang="fr-FR"/>
              <a:pPr/>
              <a:t>5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0DE82-A2A7-D246-89BA-5ABEC7E879F7}" type="slidenum">
              <a:rPr lang="fr-FR"/>
              <a:pPr/>
              <a:t>6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/>
              <a:t>L’évaluation se base sur l’élaboration d’un projet de groupe (2 min)</a:t>
            </a:r>
          </a:p>
          <a:p>
            <a:r>
              <a:rPr lang="fr-CH"/>
              <a:t>Il s’agit d’analyser le potentiel des techno éducatives pour répondre à un besoin de formation dans une institution.</a:t>
            </a:r>
          </a:p>
          <a:p>
            <a:r>
              <a:rPr lang="fr-CH"/>
              <a:t>Attention : au moins l’un d’entre vous doit être intégré dans l’institution.</a:t>
            </a:r>
          </a:p>
          <a:p>
            <a:r>
              <a:rPr lang="fr-CH"/>
              <a:t>Vous devez décrire ce que chaque approche apporte</a:t>
            </a: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0DE82-A2A7-D246-89BA-5ABEC7E879F7}" type="slidenum">
              <a:rPr lang="fr-FR"/>
              <a:pPr/>
              <a:t>7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/>
              <a:t>L’évaluation se base sur l’élaboration d’un projet de groupe (2 min)</a:t>
            </a:r>
          </a:p>
          <a:p>
            <a:r>
              <a:rPr lang="fr-CH"/>
              <a:t>Il s’agit d’analyser le potentiel des techno éducatives pour répondre à un besoin de formation dans une institution.</a:t>
            </a:r>
          </a:p>
          <a:p>
            <a:r>
              <a:rPr lang="fr-CH"/>
              <a:t>Attention : au moins l’un d’entre vous doit être intégré dans l’institution.</a:t>
            </a:r>
          </a:p>
          <a:p>
            <a:r>
              <a:rPr lang="fr-CH"/>
              <a:t>Vous devez décrire ce que chaque approche apporte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4A4F8-0F11-B848-9EE9-562C1D753B3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F622C-C872-504D-90B9-A04C4EEC75D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5867400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5867400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F82C1-EDFB-4343-850A-0330C7006B9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63981-4122-A141-9E34-FF8917FDBE6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7E90E-7EED-2641-B451-2DE1E3AA8DB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33045-3669-5340-AEEB-B8C27943507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44D47-BC9E-E443-9B89-97C11A0BDBD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FAA26-A4D9-DA4A-80A8-2EDF17DF64D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2E219-F606-7348-9C26-F6BD405FCA3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C98F0-051A-4C4F-8D2D-7A70398BE9F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CA582-402F-FD40-BC4C-499556E17EE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05D4E25A-F918-7D41-9E6A-7E5CA8163E08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95288" y="990600"/>
            <a:ext cx="7993062" cy="71438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tecfa.unige.ch/tecfa/teaching/coursAEI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8077200" y="6478588"/>
            <a:ext cx="1066800" cy="3794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28" name="Group 10"/>
          <p:cNvGrpSpPr>
            <a:grpSpLocks/>
          </p:cNvGrpSpPr>
          <p:nvPr/>
        </p:nvGrpSpPr>
        <p:grpSpPr bwMode="auto">
          <a:xfrm>
            <a:off x="395288" y="5445125"/>
            <a:ext cx="2743200" cy="1355725"/>
            <a:chOff x="192" y="3552"/>
            <a:chExt cx="1728" cy="854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336" y="3552"/>
            <a:ext cx="528" cy="528"/>
          </p:xfrm>
          <a:graphic>
            <a:graphicData uri="http://schemas.openxmlformats.org/presentationml/2006/ole">
              <p:oleObj spid="_x0000_s1026" name="Photo Editor Photo" r:id="rId4" imgW="3048264" imgH="3048264" progId="">
                <p:embed/>
              </p:oleObj>
            </a:graphicData>
          </a:graphic>
        </p:graphicFrame>
        <p:sp>
          <p:nvSpPr>
            <p:cNvPr id="1034" name="Text Box 12"/>
            <p:cNvSpPr txBox="1">
              <a:spLocks noChangeArrowheads="1"/>
            </p:cNvSpPr>
            <p:nvPr/>
          </p:nvSpPr>
          <p:spPr bwMode="auto">
            <a:xfrm>
              <a:off x="192" y="3821"/>
              <a:ext cx="1728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fr-CH" b="1">
                  <a:solidFill>
                    <a:srgbClr val="333399"/>
                  </a:solidFill>
                  <a:latin typeface="Arial" charset="0"/>
                </a:rPr>
                <a:t>TECFA</a:t>
              </a:r>
            </a:p>
            <a:p>
              <a:pPr algn="r" eaLnBrk="1" hangingPunct="1">
                <a:spcBef>
                  <a:spcPct val="50000"/>
                </a:spcBef>
              </a:pPr>
              <a:r>
                <a:rPr lang="fr-CH" sz="1400" b="1">
                  <a:solidFill>
                    <a:srgbClr val="333399"/>
                  </a:solidFill>
                  <a:latin typeface="Arial" charset="0"/>
                </a:rPr>
                <a:t>Technologies pour la Formation et l’Apprentissage</a:t>
              </a:r>
              <a:endParaRPr lang="en-US" sz="1400" b="1">
                <a:solidFill>
                  <a:srgbClr val="333399"/>
                </a:solidFill>
                <a:latin typeface="Arial" charset="0"/>
              </a:endParaRPr>
            </a:p>
          </p:txBody>
        </p:sp>
      </p:grp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533400" y="2689225"/>
            <a:ext cx="80772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r"/>
            <a:r>
              <a:rPr lang="fr-FR" sz="3000" dirty="0" smtClean="0">
                <a:latin typeface="Times-Roman" charset="0"/>
              </a:rPr>
              <a:t>Séance projet du</a:t>
            </a:r>
            <a:r>
              <a:rPr lang="fr-FR" sz="3000" dirty="0" smtClean="0">
                <a:latin typeface="Times-Roman" charset="0"/>
              </a:rPr>
              <a:t> </a:t>
            </a:r>
            <a:r>
              <a:rPr lang="fr-FR" sz="3000" dirty="0" smtClean="0">
                <a:latin typeface="Times-Roman" charset="0"/>
              </a:rPr>
              <a:t>13</a:t>
            </a:r>
            <a:r>
              <a:rPr lang="fr-FR" sz="3000" dirty="0" smtClean="0">
                <a:latin typeface="Times-Roman" charset="0"/>
              </a:rPr>
              <a:t> </a:t>
            </a:r>
            <a:r>
              <a:rPr lang="fr-FR" sz="3000" dirty="0" smtClean="0">
                <a:latin typeface="Times-Roman" charset="0"/>
              </a:rPr>
              <a:t>Avril </a:t>
            </a:r>
            <a:r>
              <a:rPr lang="fr-FR" sz="3000" dirty="0" smtClean="0">
                <a:latin typeface="Times-Roman" charset="0"/>
              </a:rPr>
              <a:t>2011</a:t>
            </a:r>
          </a:p>
          <a:p>
            <a:pPr marL="457200" indent="-457200" algn="r"/>
            <a:r>
              <a:rPr lang="fr-FR" sz="3000" dirty="0" smtClean="0">
                <a:latin typeface="Times-Roman" charset="0"/>
              </a:rPr>
              <a:t> </a:t>
            </a:r>
            <a:endParaRPr lang="fr-CH" sz="3000" dirty="0" smtClean="0">
              <a:solidFill>
                <a:srgbClr val="FF0000"/>
              </a:solidFill>
              <a:latin typeface="Verdana" charset="0"/>
            </a:endParaRPr>
          </a:p>
          <a:p>
            <a:pPr marL="457200" indent="-457200" algn="r" eaLnBrk="1" hangingPunct="1">
              <a:spcBef>
                <a:spcPct val="50000"/>
              </a:spcBef>
            </a:pPr>
            <a:endParaRPr lang="fr-CH" sz="2800" dirty="0">
              <a:solidFill>
                <a:srgbClr val="FF0000"/>
              </a:solidFill>
              <a:latin typeface="Verdana" charset="0"/>
            </a:endParaRPr>
          </a:p>
          <a:p>
            <a:pPr marL="457200" indent="-457200" algn="r" eaLnBrk="1" hangingPunct="1">
              <a:spcBef>
                <a:spcPct val="50000"/>
              </a:spcBef>
            </a:pPr>
            <a:r>
              <a:rPr lang="fr-CH" sz="2400" dirty="0">
                <a:solidFill>
                  <a:srgbClr val="333399"/>
                </a:solidFill>
                <a:latin typeface="Verdana" charset="0"/>
              </a:rPr>
              <a:t>Mireille.Betrancourt@unige.ch</a:t>
            </a:r>
            <a:endParaRPr lang="fr-CH" sz="2400" dirty="0" smtClean="0">
              <a:solidFill>
                <a:srgbClr val="333399"/>
              </a:solidFill>
              <a:latin typeface="Verdana" charset="0"/>
            </a:endParaRPr>
          </a:p>
          <a:p>
            <a:pPr marL="457200" indent="-457200" algn="r" eaLnBrk="1" hangingPunct="1">
              <a:spcBef>
                <a:spcPct val="50000"/>
              </a:spcBef>
            </a:pPr>
            <a:r>
              <a:rPr lang="fr-CH" sz="2400" dirty="0" smtClean="0">
                <a:solidFill>
                  <a:srgbClr val="333399"/>
                </a:solidFill>
                <a:latin typeface="Verdana" charset="0"/>
              </a:rPr>
              <a:t>Kalliopi.Benetos@</a:t>
            </a:r>
            <a:r>
              <a:rPr lang="fr-CH" sz="2400" dirty="0">
                <a:solidFill>
                  <a:srgbClr val="333399"/>
                </a:solidFill>
                <a:latin typeface="Verdana" charset="0"/>
              </a:rPr>
              <a:t>unige.ch</a:t>
            </a:r>
          </a:p>
          <a:p>
            <a:pPr marL="457200" indent="-457200" algn="r" eaLnBrk="1" hangingPunct="1">
              <a:spcBef>
                <a:spcPct val="50000"/>
              </a:spcBef>
            </a:pP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Rectangle 19"/>
          <p:cNvSpPr>
            <a:spLocks noChangeArrowheads="1"/>
          </p:cNvSpPr>
          <p:nvPr/>
        </p:nvSpPr>
        <p:spPr bwMode="auto">
          <a:xfrm>
            <a:off x="457200" y="2438400"/>
            <a:ext cx="7993062" cy="714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15" descr="logoUGn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52400"/>
            <a:ext cx="2362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2932672" y="838200"/>
            <a:ext cx="5982728" cy="156966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2"/>
                </a:solidFill>
                <a:latin typeface="Lucida Sans"/>
                <a:cs typeface="Lucida Sans"/>
              </a:rPr>
              <a:t>Environnements informatisés </a:t>
            </a:r>
          </a:p>
          <a:p>
            <a:r>
              <a:rPr lang="fr-FR" sz="3200" dirty="0" smtClean="0">
                <a:solidFill>
                  <a:schemeClr val="accent2"/>
                </a:solidFill>
                <a:latin typeface="Lucida Sans"/>
                <a:cs typeface="Lucida Sans"/>
              </a:rPr>
              <a:t>d’apprentissage :</a:t>
            </a:r>
          </a:p>
          <a:p>
            <a:r>
              <a:rPr lang="fr-FR" sz="3200" dirty="0" smtClean="0">
                <a:solidFill>
                  <a:schemeClr val="accent2"/>
                </a:solidFill>
                <a:latin typeface="Lucida Sans"/>
                <a:cs typeface="Lucida Sans"/>
              </a:rPr>
              <a:t>Premiers chapitres du projet</a:t>
            </a:r>
            <a:endParaRPr lang="fr-FR" sz="3200" dirty="0">
              <a:solidFill>
                <a:schemeClr val="accent2"/>
              </a:solidFill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066800"/>
          </a:xfrm>
        </p:spPr>
        <p:txBody>
          <a:bodyPr/>
          <a:lstStyle/>
          <a:p>
            <a:r>
              <a:rPr lang="fr-FR"/>
              <a:t>Objectif et structure de la séance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Rappel sur projet attendu</a:t>
            </a: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Objectif </a:t>
            </a:r>
            <a:r>
              <a:rPr lang="fr-FR" dirty="0">
                <a:latin typeface="Arial" charset="0"/>
                <a:ea typeface="Arial" charset="0"/>
                <a:cs typeface="Arial" charset="0"/>
              </a:rPr>
              <a:t>et Contenu</a:t>
            </a:r>
            <a:endParaRPr lang="fr-FR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Forum de suivi</a:t>
            </a:r>
          </a:p>
          <a:p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Rappel étapes précédentes : </a:t>
            </a:r>
            <a:endParaRPr lang="fr-FR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Analyse </a:t>
            </a:r>
            <a:r>
              <a:rPr lang="fr-FR" dirty="0">
                <a:latin typeface="Arial" charset="0"/>
                <a:ea typeface="Arial" charset="0"/>
                <a:cs typeface="Arial" charset="0"/>
              </a:rPr>
              <a:t>des besoins de </a:t>
            </a: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formation</a:t>
            </a: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Didacticiel</a:t>
            </a:r>
          </a:p>
          <a:p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Etape 3 : les simulations</a:t>
            </a: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898525" y="914400"/>
            <a:ext cx="6294438" cy="466725"/>
            <a:chOff x="566" y="720"/>
            <a:chExt cx="3965" cy="294"/>
          </a:xfrm>
        </p:grpSpPr>
        <p:sp>
          <p:nvSpPr>
            <p:cNvPr id="10254" name="Text Box 4"/>
            <p:cNvSpPr txBox="1">
              <a:spLocks noChangeArrowheads="1"/>
            </p:cNvSpPr>
            <p:nvPr/>
          </p:nvSpPr>
          <p:spPr bwMode="auto">
            <a:xfrm>
              <a:off x="1296" y="720"/>
              <a:ext cx="3235" cy="294"/>
            </a:xfrm>
            <a:prstGeom prst="rect">
              <a:avLst/>
            </a:prstGeom>
            <a:solidFill>
              <a:srgbClr val="F5FF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2400">
                  <a:latin typeface="Arial" charset="0"/>
                </a:rPr>
                <a:t>Présentation de l’institution</a:t>
              </a:r>
            </a:p>
          </p:txBody>
        </p:sp>
        <p:sp>
          <p:nvSpPr>
            <p:cNvPr id="10255" name="Text Box 5"/>
            <p:cNvSpPr txBox="1">
              <a:spLocks noChangeArrowheads="1"/>
            </p:cNvSpPr>
            <p:nvPr/>
          </p:nvSpPr>
          <p:spPr bwMode="auto">
            <a:xfrm>
              <a:off x="566" y="742"/>
              <a:ext cx="6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/>
                <a:t>2 pages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7200" y="5943600"/>
            <a:ext cx="6751638" cy="830263"/>
            <a:chOff x="288" y="3306"/>
            <a:chExt cx="4253" cy="523"/>
          </a:xfrm>
        </p:grpSpPr>
        <p:sp>
          <p:nvSpPr>
            <p:cNvPr id="10252" name="Text Box 7"/>
            <p:cNvSpPr txBox="1">
              <a:spLocks noChangeArrowheads="1"/>
            </p:cNvSpPr>
            <p:nvPr/>
          </p:nvSpPr>
          <p:spPr bwMode="auto">
            <a:xfrm>
              <a:off x="1306" y="3306"/>
              <a:ext cx="3235" cy="523"/>
            </a:xfrm>
            <a:prstGeom prst="rect">
              <a:avLst/>
            </a:prstGeom>
            <a:solidFill>
              <a:srgbClr val="F5FF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2400">
                  <a:latin typeface="Arial" charset="0"/>
                </a:rPr>
                <a:t>Conclusion : le « meilleur » dispositif pour ce contexte</a:t>
              </a:r>
            </a:p>
          </p:txBody>
        </p:sp>
        <p:sp>
          <p:nvSpPr>
            <p:cNvPr id="10253" name="Text Box 8"/>
            <p:cNvSpPr txBox="1">
              <a:spLocks noChangeArrowheads="1"/>
            </p:cNvSpPr>
            <p:nvPr/>
          </p:nvSpPr>
          <p:spPr bwMode="auto">
            <a:xfrm>
              <a:off x="288" y="3327"/>
              <a:ext cx="7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/>
                <a:t> 1-2 pages</a:t>
              </a:r>
            </a:p>
          </p:txBody>
        </p:sp>
      </p:grpSp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307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>
                <a:solidFill>
                  <a:srgbClr val="000066"/>
                </a:solidFill>
                <a:latin typeface="Arial" charset="0"/>
              </a:rPr>
              <a:t>Evaluation : rapport de projet</a:t>
            </a:r>
            <a:endParaRPr lang="en-US" sz="36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5105400" y="3810000"/>
            <a:ext cx="2309813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Chap 4 :  Les collecticiels</a:t>
            </a:r>
          </a:p>
        </p:txBody>
      </p:sp>
      <p:sp>
        <p:nvSpPr>
          <p:cNvPr id="10250" name="Text Box 19"/>
          <p:cNvSpPr txBox="1">
            <a:spLocks noChangeArrowheads="1"/>
          </p:cNvSpPr>
          <p:nvPr/>
        </p:nvSpPr>
        <p:spPr bwMode="auto">
          <a:xfrm>
            <a:off x="4724400" y="1676400"/>
            <a:ext cx="323691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Chap 2 : Micromondes et simulations</a:t>
            </a:r>
          </a:p>
        </p:txBody>
      </p:sp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1676400" y="3810000"/>
            <a:ext cx="215423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Chap 3: Les hypertextes</a:t>
            </a:r>
          </a:p>
        </p:txBody>
      </p:sp>
      <p:grpSp>
        <p:nvGrpSpPr>
          <p:cNvPr id="20" name="Grouper 19"/>
          <p:cNvGrpSpPr/>
          <p:nvPr/>
        </p:nvGrpSpPr>
        <p:grpSpPr>
          <a:xfrm>
            <a:off x="4572000" y="1676400"/>
            <a:ext cx="3276600" cy="2176502"/>
            <a:chOff x="4572000" y="1676400"/>
            <a:chExt cx="3276600" cy="2176502"/>
          </a:xfrm>
        </p:grpSpPr>
        <p:pic>
          <p:nvPicPr>
            <p:cNvPr id="10247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1676400"/>
              <a:ext cx="3276600" cy="2176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 bwMode="auto">
            <a:xfrm>
              <a:off x="6781800" y="2286000"/>
              <a:ext cx="990600" cy="276999"/>
            </a:xfrm>
            <a:prstGeom prst="rect">
              <a:avLst/>
            </a:prstGeom>
            <a:solidFill>
              <a:srgbClr val="CBFC3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simulations</a:t>
              </a:r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1066800" y="3810000"/>
            <a:ext cx="3212014" cy="2133600"/>
            <a:chOff x="1066800" y="3810000"/>
            <a:chExt cx="3212014" cy="2133600"/>
          </a:xfrm>
        </p:grpSpPr>
        <p:pic>
          <p:nvPicPr>
            <p:cNvPr id="10245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6800" y="3810000"/>
              <a:ext cx="3212014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 bwMode="auto">
            <a:xfrm>
              <a:off x="3124200" y="4419600"/>
              <a:ext cx="990600" cy="276999"/>
            </a:xfrm>
            <a:prstGeom prst="rect">
              <a:avLst/>
            </a:prstGeom>
            <a:solidFill>
              <a:srgbClr val="CBFC3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 smtClean="0"/>
                <a:t>’hypertextes</a:t>
              </a: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4648200" y="3810000"/>
            <a:ext cx="3212014" cy="2133600"/>
            <a:chOff x="4648200" y="3810000"/>
            <a:chExt cx="3212014" cy="2133600"/>
          </a:xfrm>
        </p:grpSpPr>
        <p:pic>
          <p:nvPicPr>
            <p:cNvPr id="10248" name="Picture 1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8200" y="3810000"/>
              <a:ext cx="3212014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 bwMode="auto">
            <a:xfrm>
              <a:off x="6781800" y="4419600"/>
              <a:ext cx="990600" cy="276999"/>
            </a:xfrm>
            <a:prstGeom prst="rect">
              <a:avLst/>
            </a:prstGeom>
            <a:solidFill>
              <a:srgbClr val="CBFC3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 smtClean="0"/>
                <a:t>collecticiels</a:t>
              </a: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0" y="2514600"/>
            <a:ext cx="7212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3200">
                <a:solidFill>
                  <a:srgbClr val="000066"/>
                </a:solidFill>
                <a:latin typeface="Arial" charset="0"/>
              </a:rPr>
              <a:t>http://tecfa.unige.ch/tecfa/teaching/aei/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1704975"/>
            <a:ext cx="343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latin typeface="Arial" charset="0"/>
              </a:rPr>
              <a:t>Site </a:t>
            </a:r>
            <a:r>
              <a:rPr lang="fr-FR" sz="2400">
                <a:latin typeface="Arial" charset="0"/>
                <a:hlinkClick r:id="rId3"/>
              </a:rPr>
              <a:t>Web</a:t>
            </a:r>
            <a:r>
              <a:rPr lang="fr-FR" sz="2400">
                <a:latin typeface="Arial" charset="0"/>
              </a:rPr>
              <a:t> pour le cours :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62000" y="4724400"/>
            <a:ext cx="8488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3200">
                <a:solidFill>
                  <a:srgbClr val="000066"/>
                </a:solidFill>
                <a:latin typeface="Arial" charset="0"/>
              </a:rPr>
              <a:t>http://dokeos.unige.ch/home/courses/74147/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219200" y="3838575"/>
            <a:ext cx="5436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>
                <a:latin typeface="Arial" charset="0"/>
              </a:rPr>
              <a:t>Espace </a:t>
            </a:r>
            <a:r>
              <a:rPr lang="fr-FR" sz="2400" dirty="0" smtClean="0">
                <a:latin typeface="Arial" charset="0"/>
              </a:rPr>
              <a:t>groupes et forum </a:t>
            </a:r>
            <a:r>
              <a:rPr lang="fr-FR" sz="2400" dirty="0">
                <a:latin typeface="Arial" charset="0"/>
              </a:rPr>
              <a:t>sur </a:t>
            </a:r>
            <a:r>
              <a:rPr lang="fr-FR" sz="2400" dirty="0" err="1">
                <a:latin typeface="Arial" charset="0"/>
              </a:rPr>
              <a:t>Dokeos</a:t>
            </a:r>
            <a:r>
              <a:rPr lang="fr-FR" sz="2400" dirty="0">
                <a:latin typeface="Arial" charset="0"/>
              </a:rPr>
              <a:t> :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>
                <a:solidFill>
                  <a:srgbClr val="000066"/>
                </a:solidFill>
                <a:latin typeface="Arial" charset="0"/>
              </a:rPr>
              <a:t>Environnement de travail</a:t>
            </a:r>
            <a:endParaRPr lang="en-US" sz="36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867400"/>
            <a:ext cx="9179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Servez-vous de vos espaces de groupes pour demander notre feedback sur votre projet 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ChangeArrowheads="1"/>
          </p:cNvSpPr>
          <p:nvPr/>
        </p:nvSpPr>
        <p:spPr bwMode="auto">
          <a:xfrm>
            <a:off x="0" y="-2286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rgbClr val="000066"/>
                </a:solidFill>
                <a:latin typeface="Arial" charset="0"/>
              </a:rPr>
              <a:t>Description de l’institution et </a:t>
            </a:r>
          </a:p>
          <a:p>
            <a:pPr algn="ctr"/>
            <a:r>
              <a:rPr lang="en-US" sz="3600">
                <a:solidFill>
                  <a:srgbClr val="000066"/>
                </a:solidFill>
                <a:latin typeface="Arial" charset="0"/>
              </a:rPr>
              <a:t>de ses besoins de formation</a:t>
            </a:r>
          </a:p>
        </p:txBody>
      </p:sp>
      <p:sp>
        <p:nvSpPr>
          <p:cNvPr id="13317" name="ZoneTexte 5"/>
          <p:cNvSpPr txBox="1">
            <a:spLocks noChangeArrowheads="1"/>
          </p:cNvSpPr>
          <p:nvPr/>
        </p:nvSpPr>
        <p:spPr bwMode="auto">
          <a:xfrm>
            <a:off x="685800" y="4953000"/>
            <a:ext cx="538148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Voir détail dans ProjetChap1.pptx</a:t>
            </a:r>
          </a:p>
          <a:p>
            <a:endParaRPr lang="fr-FR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400" dirty="0" smtClean="0">
                <a:latin typeface="Arial" charset="0"/>
                <a:ea typeface="Arial" charset="0"/>
                <a:cs typeface="Arial" charset="0"/>
              </a:rPr>
              <a:t>http://tecfa.unige.ch/tecfa/teaching/aei/ppt/1011/ProjetChap1.pptx</a:t>
            </a:r>
            <a:endParaRPr lang="fr-FR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8" name="ZoneTexte 6"/>
          <p:cNvSpPr txBox="1">
            <a:spLocks noChangeArrowheads="1"/>
          </p:cNvSpPr>
          <p:nvPr/>
        </p:nvSpPr>
        <p:spPr bwMode="auto">
          <a:xfrm>
            <a:off x="152400" y="2362200"/>
            <a:ext cx="899159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N’oubliez pas :</a:t>
            </a:r>
          </a:p>
          <a:p>
            <a:endParaRPr lang="fr-FR" sz="2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Vous </a:t>
            </a:r>
            <a:r>
              <a:rPr lang="fr-FR" sz="2200" i="1" dirty="0" smtClean="0">
                <a:latin typeface="Arial" charset="0"/>
                <a:ea typeface="Arial" charset="0"/>
                <a:cs typeface="Arial" charset="0"/>
              </a:rPr>
              <a:t>devez </a:t>
            </a:r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Interviewez </a:t>
            </a:r>
            <a:r>
              <a:rPr lang="fr-FR" sz="2200" dirty="0" err="1" smtClean="0">
                <a:latin typeface="Arial" charset="0"/>
                <a:ea typeface="Arial" charset="0"/>
                <a:cs typeface="Arial" charset="0"/>
              </a:rPr>
              <a:t>un</a:t>
            </a:r>
            <a:r>
              <a:rPr lang="fr-FR" sz="2200" dirty="0" err="1">
                <a:latin typeface="Arial" charset="0"/>
                <a:ea typeface="Arial" charset="0"/>
                <a:cs typeface="Arial" charset="0"/>
              </a:rPr>
              <a:t>-e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 responsable (direction RH, formateur, …</a:t>
            </a:r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endParaRPr lang="fr-FR" sz="2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Vous </a:t>
            </a:r>
            <a:r>
              <a:rPr lang="fr-FR" sz="2200" i="1" dirty="0" smtClean="0">
                <a:latin typeface="Arial" charset="0"/>
                <a:ea typeface="Arial" charset="0"/>
                <a:cs typeface="Arial" charset="0"/>
              </a:rPr>
              <a:t>devez </a:t>
            </a:r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catégoriser en composantes déclaratives, procédurales et stratégiques.</a:t>
            </a:r>
            <a:endParaRPr lang="fr-FR" sz="22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381000" y="1524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Réfléchissez sur les</a:t>
            </a:r>
          </a:p>
          <a:p>
            <a:pPr algn="ctr"/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caractéristiques des Simulations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ZoneTexte 2"/>
          <p:cNvSpPr txBox="1">
            <a:spLocks noChangeArrowheads="1"/>
          </p:cNvSpPr>
          <p:nvPr/>
        </p:nvSpPr>
        <p:spPr bwMode="auto">
          <a:xfrm>
            <a:off x="642938" y="2000250"/>
            <a:ext cx="8348661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Quelles sont les connaissances concernées ?</a:t>
            </a:r>
          </a:p>
          <a:p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Quelles sont les activités type  dans les simulations ?</a:t>
            </a:r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Rôle de la formatrice /du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formateur, quel mode de formation ?</a:t>
            </a:r>
          </a:p>
          <a:p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Atout et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limites – votre avis</a:t>
            </a:r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3400" y="1447800"/>
            <a:ext cx="3094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Ecrivez POUR VOUS :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Simulation  à décrire pour votre projet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ZoneTexte 2"/>
          <p:cNvSpPr txBox="1">
            <a:spLocks noChangeArrowheads="1"/>
          </p:cNvSpPr>
          <p:nvPr/>
        </p:nvSpPr>
        <p:spPr bwMode="auto">
          <a:xfrm>
            <a:off x="457200" y="1371600"/>
            <a:ext cx="80438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Quel(s) besoins parmi ceux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identifiés sur VOTRE terrain 	correspondent aux connaissances que l’on 	peut acquérir avec les simulations ? =&gt; objectifs</a:t>
            </a:r>
          </a:p>
          <a:p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Proposez un exemple concret de logiciel :</a:t>
            </a:r>
          </a:p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	contenu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structure, décrivez un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ou deux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	exemples d’activité</a:t>
            </a:r>
          </a:p>
          <a:p>
            <a:pPr marL="457200" indent="-457200">
              <a:spcBef>
                <a:spcPct val="50000"/>
              </a:spcBef>
            </a:pP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Quel serait le dispositif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 formation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mis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œuvre :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durée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modalités (distance / présence, r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ôle du formateur,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etc.)</a:t>
            </a:r>
          </a:p>
          <a:p>
            <a:pPr marL="457200" indent="-457200">
              <a:spcBef>
                <a:spcPct val="50000"/>
              </a:spcBef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Sur la base des lectures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OBLIGATOIRES,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Arial" charset="0"/>
                <a:cs typeface="Arial" charset="0"/>
              </a:rPr>
              <a:t>q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uels sont les </a:t>
            </a: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avantages et inconvénients du logiciel proposé </a:t>
            </a:r>
            <a:r>
              <a:rPr lang="fr-FR" sz="24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 fonction des objectifs de formation visés et du </a:t>
            </a:r>
            <a:r>
              <a:rPr lang="fr-FR" sz="2400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contexte</a:t>
            </a:r>
            <a:endParaRPr lang="fr-FR" sz="24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Disque Dur:Applications:Bureautique:Microsoft Office 98:Modèles:Nouvelle présentation</Template>
  <TotalTime>23</TotalTime>
  <Words>537</Words>
  <Application>Microsoft Macintosh PowerPoint</Application>
  <PresentationFormat>Présentation à l'écran (4:3)</PresentationFormat>
  <Paragraphs>80</Paragraphs>
  <Slides>7</Slides>
  <Notes>6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Nouvelle présentation</vt:lpstr>
      <vt:lpstr>Photo Editor Photo</vt:lpstr>
      <vt:lpstr>Diapositive 1</vt:lpstr>
      <vt:lpstr>Objectif et structure de la séance</vt:lpstr>
      <vt:lpstr>Diapositive 3</vt:lpstr>
      <vt:lpstr>Diapositive 4</vt:lpstr>
      <vt:lpstr>Diapositive 5</vt:lpstr>
      <vt:lpstr>Diapositive 6</vt:lpstr>
      <vt:lpstr>Diapositive 7</vt:lpstr>
    </vt:vector>
  </TitlesOfParts>
  <Manager/>
  <Company>TECFA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technologies éducatives</dc:title>
  <dc:subject/>
  <dc:creator>Betrancourt</dc:creator>
  <cp:keywords/>
  <dc:description>Introduction de cours</dc:description>
  <cp:lastModifiedBy>Mireille Betrancourt</cp:lastModifiedBy>
  <cp:revision>177</cp:revision>
  <dcterms:created xsi:type="dcterms:W3CDTF">2011-04-12T15:55:52Z</dcterms:created>
  <dcterms:modified xsi:type="dcterms:W3CDTF">2011-04-12T16:11:43Z</dcterms:modified>
  <cp:category/>
</cp:coreProperties>
</file>