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12.xml" ContentType="application/vnd.openxmlformats-officedocument.presentationml.notes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r:id="rId1"/>
  </p:sldMasterIdLst>
  <p:notesMasterIdLst>
    <p:notesMasterId r:id="rId27"/>
  </p:notesMasterIdLst>
  <p:sldIdLst>
    <p:sldId id="262" r:id="rId2"/>
    <p:sldId id="290" r:id="rId3"/>
    <p:sldId id="286" r:id="rId4"/>
    <p:sldId id="289" r:id="rId5"/>
    <p:sldId id="267" r:id="rId6"/>
    <p:sldId id="282" r:id="rId7"/>
    <p:sldId id="277" r:id="rId8"/>
    <p:sldId id="281" r:id="rId9"/>
    <p:sldId id="268" r:id="rId10"/>
    <p:sldId id="261" r:id="rId11"/>
    <p:sldId id="258" r:id="rId12"/>
    <p:sldId id="272" r:id="rId13"/>
    <p:sldId id="259" r:id="rId14"/>
    <p:sldId id="273" r:id="rId15"/>
    <p:sldId id="274" r:id="rId16"/>
    <p:sldId id="256" r:id="rId17"/>
    <p:sldId id="279" r:id="rId18"/>
    <p:sldId id="288" r:id="rId19"/>
    <p:sldId id="283" r:id="rId20"/>
    <p:sldId id="264" r:id="rId21"/>
    <p:sldId id="278" r:id="rId22"/>
    <p:sldId id="263" r:id="rId23"/>
    <p:sldId id="266" r:id="rId24"/>
    <p:sldId id="285" r:id="rId25"/>
    <p:sldId id="284" r:id="rId26"/>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imes New Roman"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charset="0"/>
        <a:ea typeface="+mn-ea"/>
        <a:cs typeface="+mn-cs"/>
      </a:defRPr>
    </a:lvl5pPr>
    <a:lvl6pPr marL="2286000" algn="l" defTabSz="457200" rtl="0" eaLnBrk="1" latinLnBrk="0" hangingPunct="1">
      <a:defRPr sz="2000" kern="1200">
        <a:solidFill>
          <a:schemeClr val="tx1"/>
        </a:solidFill>
        <a:latin typeface="Times New Roman" charset="0"/>
        <a:ea typeface="+mn-ea"/>
        <a:cs typeface="+mn-cs"/>
      </a:defRPr>
    </a:lvl6pPr>
    <a:lvl7pPr marL="2743200" algn="l" defTabSz="457200" rtl="0" eaLnBrk="1" latinLnBrk="0" hangingPunct="1">
      <a:defRPr sz="2000" kern="1200">
        <a:solidFill>
          <a:schemeClr val="tx1"/>
        </a:solidFill>
        <a:latin typeface="Times New Roman" charset="0"/>
        <a:ea typeface="+mn-ea"/>
        <a:cs typeface="+mn-cs"/>
      </a:defRPr>
    </a:lvl7pPr>
    <a:lvl8pPr marL="3200400" algn="l" defTabSz="457200" rtl="0" eaLnBrk="1" latinLnBrk="0" hangingPunct="1">
      <a:defRPr sz="2000" kern="1200">
        <a:solidFill>
          <a:schemeClr val="tx1"/>
        </a:solidFill>
        <a:latin typeface="Times New Roman" charset="0"/>
        <a:ea typeface="+mn-ea"/>
        <a:cs typeface="+mn-cs"/>
      </a:defRPr>
    </a:lvl8pPr>
    <a:lvl9pPr marL="3657600" algn="l" defTabSz="457200" rtl="0" eaLnBrk="1" latinLnBrk="0" hangingPunct="1">
      <a:defRPr sz="20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8522B"/>
    <a:srgbClr val="5A0066"/>
    <a:srgbClr val="2D0066"/>
    <a:srgbClr val="0819FF"/>
    <a:srgbClr val="909090"/>
    <a:srgbClr val="FF660D"/>
    <a:srgbClr val="FFFA09"/>
    <a:srgbClr val="06FF82"/>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74501" autoAdjust="0"/>
  </p:normalViewPr>
  <p:slideViewPr>
    <p:cSldViewPr>
      <p:cViewPr>
        <p:scale>
          <a:sx n="100" d="100"/>
          <a:sy n="100" d="100"/>
        </p:scale>
        <p:origin x="-896"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39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78E9336-EFB3-0D42-A725-C991E4227D5B}"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67410C7F-2979-F949-AA01-7751924A9FF8}" type="slidenum">
              <a:rPr lang="fr-FR"/>
              <a:pPr/>
              <a:t>1</a:t>
            </a:fld>
            <a:endParaRPr lang="fr-FR"/>
          </a:p>
        </p:txBody>
      </p:sp>
      <p:sp>
        <p:nvSpPr>
          <p:cNvPr id="15363" name="Rectangle 1026"/>
          <p:cNvSpPr>
            <a:spLocks noGrp="1" noRot="1" noChangeAspect="1" noChangeArrowheads="1" noTextEdit="1"/>
          </p:cNvSpPr>
          <p:nvPr>
            <p:ph type="sldImg"/>
          </p:nvPr>
        </p:nvSpPr>
        <p:spPr>
          <a:ln/>
        </p:spPr>
      </p:sp>
      <p:sp>
        <p:nvSpPr>
          <p:cNvPr id="15364" name="Rectangle 1027"/>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A31710E-7051-9844-8389-2DF1667B44B6}" type="slidenum">
              <a:rPr lang="fr-FR"/>
              <a:pPr/>
              <a:t>11</a:t>
            </a:fld>
            <a:endParaRPr lang="fr-FR"/>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r>
              <a:rPr lang="fr-FR"/>
              <a:t>Les micromondes sont des environnements ou sont intégrés les règles d’un domaine, et ou l’utilisateur poeut construire des objets qui respècte les règles de ce domaine.</a:t>
            </a:r>
          </a:p>
          <a:p>
            <a:r>
              <a:rPr lang="fr-FR"/>
              <a:t>Deux exemples : Logo, the seminal program et plus récent le logiciel de Géométrie interactive Cabri-Géomètre.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D87D50C-9881-3840-AE96-F651C8ECC562}" type="slidenum">
              <a:rPr lang="fr-FR"/>
              <a:pPr/>
              <a:t>12</a:t>
            </a:fld>
            <a:endParaRPr 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8404A62-D2A9-9B45-B5FB-B3D1077ADE7D}" type="slidenum">
              <a:rPr lang="fr-FR"/>
              <a:pPr/>
              <a:t>13</a:t>
            </a:fld>
            <a:endParaRPr lang="fr-F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4F52DE7-1994-544A-8F3B-E9C3A0C3FF3B}" type="slidenum">
              <a:rPr lang="fr-FR"/>
              <a:pPr/>
              <a:t>14</a:t>
            </a:fld>
            <a:endParaRPr lang="fr-F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267F038-496B-3D4B-BA77-69B2C747950D}" type="slidenum">
              <a:rPr lang="fr-FR"/>
              <a:pPr/>
              <a:t>15</a:t>
            </a:fld>
            <a:endParaRPr lang="fr-F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73CF919-E504-BA4D-9975-43378E26B5C2}" type="slidenum">
              <a:rPr lang="fr-FR"/>
              <a:pPr/>
              <a:t>16</a:t>
            </a:fld>
            <a:endParaRPr lang="fr-FR"/>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C8170B1-69FF-0C4F-97DE-E44B1BE3FDD5}" type="slidenum">
              <a:rPr lang="fr-FR"/>
              <a:pPr/>
              <a:t>17</a:t>
            </a:fld>
            <a:endParaRPr lang="fr-FR"/>
          </a:p>
        </p:txBody>
      </p:sp>
      <p:sp>
        <p:nvSpPr>
          <p:cNvPr id="45059" name="Rectangle 2"/>
          <p:cNvSpPr>
            <a:spLocks noGrp="1" noRot="1" noChangeAspect="1" noChangeArrowheads="1" noTextEdit="1"/>
          </p:cNvSpPr>
          <p:nvPr>
            <p:ph type="sldImg"/>
          </p:nvPr>
        </p:nvSpPr>
        <p:spPr>
          <a:xfrm>
            <a:off x="1289050" y="793750"/>
            <a:ext cx="4279900" cy="3209925"/>
          </a:xfrm>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r>
              <a:rPr lang="fr-CH"/>
              <a:t>L’histoire nous montre que l’on est passé d’un approche où l’ordinateur permettait un apprentissage individualisé à une approche où l’ordinater permer de médier les relations entre élèves, support d’activités générant de la connaissance.</a:t>
            </a:r>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A6DCAE4-6592-C946-9948-A225C0F634A5}" type="slidenum">
              <a:rPr lang="fr-FR"/>
              <a:pPr/>
              <a:t>18</a:t>
            </a:fld>
            <a:endParaRPr lang="fr-F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fr-FR" smtClean="0"/>
              <a:t>Objectif du projet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371ACE8-64DB-4945-9266-573EBFC80E1C}" type="slidenum">
              <a:rPr lang="fr-FR"/>
              <a:pPr/>
              <a:t>19</a:t>
            </a:fld>
            <a:endParaRPr lang="fr-FR"/>
          </a:p>
        </p:txBody>
      </p:sp>
      <p:sp>
        <p:nvSpPr>
          <p:cNvPr id="49155" name="Rectangle 1026"/>
          <p:cNvSpPr>
            <a:spLocks noGrp="1" noRot="1" noChangeAspect="1" noChangeArrowheads="1" noTextEdit="1"/>
          </p:cNvSpPr>
          <p:nvPr>
            <p:ph type="sldImg"/>
          </p:nvPr>
        </p:nvSpPr>
        <p:spPr>
          <a:xfrm>
            <a:off x="1289050" y="793750"/>
            <a:ext cx="4279900" cy="3209925"/>
          </a:xfrm>
          <a:solidFill>
            <a:srgbClr val="FFFFFF"/>
          </a:solidFill>
          <a:ln/>
        </p:spPr>
      </p:sp>
      <p:sp>
        <p:nvSpPr>
          <p:cNvPr id="49156" name="Rectangle 1027"/>
          <p:cNvSpPr>
            <a:spLocks noGrp="1" noChangeArrowheads="1"/>
          </p:cNvSpPr>
          <p:nvPr>
            <p:ph type="body" idx="1"/>
          </p:nvPr>
        </p:nvSpPr>
        <p:spPr>
          <a:solidFill>
            <a:srgbClr val="FFFFFF"/>
          </a:solidFill>
          <a:ln>
            <a:solidFill>
              <a:srgbClr val="000000"/>
            </a:solidFill>
          </a:ln>
        </p:spPr>
        <p:txBody>
          <a:bodyPr/>
          <a:lstStyle/>
          <a:p>
            <a:r>
              <a:rPr lang="fr-CH"/>
              <a:t>L’histoire nous montre que l’on est passé d’un approche où l’ordinateur permettait un apprentissage individualisé à une approche où l’ordinater permer de médier les relations entre élèves, support d’activités générant de la connaissance.</a:t>
            </a:r>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4950E0F-374B-0F48-8EDE-616C69720802}" type="slidenum">
              <a:rPr lang="fr-FR"/>
              <a:pPr/>
              <a:t>20</a:t>
            </a:fld>
            <a:endParaRPr lang="fr-F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fr-CH"/>
              <a:t>L’évaluation se base sur l’élaboration d’un projet de groupe (2 min)</a:t>
            </a:r>
          </a:p>
          <a:p>
            <a:r>
              <a:rPr lang="fr-CH"/>
              <a:t>Il s’agit d’analyser le potentiel des techno éducatives pour répondre à un besoin de formation dans une institution.</a:t>
            </a:r>
          </a:p>
          <a:p>
            <a:r>
              <a:rPr lang="fr-CH"/>
              <a:t>Attention : au moins l’un d’entre vous doit être intégré dans l’institution.</a:t>
            </a:r>
          </a:p>
          <a:p>
            <a:r>
              <a:rPr lang="fr-CH"/>
              <a:t>Vous devez décrire ce que chaque approche apporte</a:t>
            </a:r>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0B1D3EE-5253-4F4E-AA24-BBA025106651}" type="slidenum">
              <a:rPr lang="fr-FR"/>
              <a:pPr/>
              <a:t>2</a:t>
            </a:fld>
            <a:endParaRPr lang="fr-F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9D7DCBC-C89F-5342-BF24-2CD94EDBE8BF}" type="slidenum">
              <a:rPr lang="fr-FR"/>
              <a:pPr/>
              <a:t>21</a:t>
            </a:fld>
            <a:endParaRPr lang="fr-F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fr-CH"/>
              <a:t>L’évaluation se base sur l’élaboration d’un projet de groupe (2 min)</a:t>
            </a:r>
          </a:p>
          <a:p>
            <a:r>
              <a:rPr lang="fr-CH"/>
              <a:t>Il s’agit d’analyser le potentiel des techno éducatives pour répondre à un besoin de formation dans une institution.</a:t>
            </a:r>
          </a:p>
          <a:p>
            <a:r>
              <a:rPr lang="fr-CH"/>
              <a:t>Attention : au moins l’un d’entre vous doit être intégré dans l’institution.</a:t>
            </a:r>
          </a:p>
          <a:p>
            <a:r>
              <a:rPr lang="fr-CH"/>
              <a:t>Vous devez décrire ce que chaque approche apporte</a:t>
            </a:r>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F2F8496-D8B1-874F-9CB2-B6CD83F522A9}" type="slidenum">
              <a:rPr lang="fr-FR"/>
              <a:pPr/>
              <a:t>22</a:t>
            </a:fld>
            <a:endParaRPr lang="fr-F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0304D47-A4A8-BC48-A9EB-61640CDE13FE}" type="slidenum">
              <a:rPr lang="fr-FR"/>
              <a:pPr/>
              <a:t>23</a:t>
            </a:fld>
            <a:endParaRPr lang="fr-F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0B1D3EE-5253-4F4E-AA24-BBA025106651}" type="slidenum">
              <a:rPr lang="fr-FR"/>
              <a:pPr/>
              <a:t>24</a:t>
            </a:fld>
            <a:endParaRPr lang="fr-F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3E8A1FB-E6A4-6949-9FFE-20F40569FA80}" type="slidenum">
              <a:rPr lang="fr-FR"/>
              <a:pPr/>
              <a:t>25</a:t>
            </a:fld>
            <a:endParaRPr lang="fr-FR"/>
          </a:p>
        </p:txBody>
      </p:sp>
      <p:sp>
        <p:nvSpPr>
          <p:cNvPr id="61443" name="Rectangle 2"/>
          <p:cNvSpPr>
            <a:spLocks noGrp="1" noRot="1" noChangeAspect="1" noChangeArrowheads="1"/>
          </p:cNvSpPr>
          <p:nvPr>
            <p:ph type="sldImg"/>
          </p:nvPr>
        </p:nvSpPr>
        <p:spPr>
          <a:xfrm>
            <a:off x="1292225" y="796925"/>
            <a:ext cx="4275138" cy="3206750"/>
          </a:xfrm>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r>
              <a:rPr lang="fr-FR"/>
              <a:t>Je ne parlerai pas de l’approche sociale de la collaboration, mais de l’approche cognitiviste.</a:t>
            </a:r>
          </a:p>
          <a:p>
            <a:r>
              <a:rPr lang="fr-FR"/>
              <a:t>La question est de savoir ce que l’on peut attendre de l’apprentissage collaboratif au niveau cognitifs. On définit apprentissage collaboratif par une situation d’apprentissage où les individus travaillent conjointement à l’atteinte d’un but commun. Trois ensembles de théories argumentent pour l’effet bénéfique au niveau cognitif de ce type de situation.</a:t>
            </a:r>
          </a:p>
          <a:p>
            <a:r>
              <a:rPr lang="fr-FR"/>
              <a:t>- L’effet d’auto-explication : de la verbalisation nait la connaissance (Ohlson, 1995)</a:t>
            </a:r>
          </a:p>
          <a:p>
            <a:pPr>
              <a:buFontTx/>
              <a:buChar char="-"/>
            </a:pPr>
            <a:r>
              <a:rPr lang="fr-FR"/>
              <a:t>Le point de vue </a:t>
            </a:r>
            <a:r>
              <a:rPr lang="fr-FR" u="sng"/>
              <a:t>constructiviste</a:t>
            </a:r>
            <a:r>
              <a:rPr lang="fr-FR"/>
              <a:t> et le concept clé de </a:t>
            </a:r>
            <a:r>
              <a:rPr lang="fr-FR" u="sng"/>
              <a:t>conflit sociocognitif</a:t>
            </a:r>
            <a:r>
              <a:rPr lang="fr-FR"/>
              <a:t> : en confrontant ses conceptions à celles des autres, l ’individu se trouve face à un conflit cognitif, dit alors socio-cognitif. C’est par l’interaction avec les autres individus qu’il peut surmonter les obstacles épistémologiques et retrouver l’équilibre de ses structures de connaissances (Doise et Mugny, 1979)</a:t>
            </a:r>
          </a:p>
          <a:p>
            <a:pPr>
              <a:buFontTx/>
              <a:buChar char="-"/>
            </a:pPr>
            <a:r>
              <a:rPr lang="fr-FR"/>
              <a:t>Le courant socio-historique russe des années 20-30 selon laquelle la construction des connaissances se réalise d ’abord durant l ’interaction sociale ou dans l ’action avant d ’être internalisée (Vygotsky, 1978). Vygotsky a développé l’idée phare du socio-constructivisme : la zone proximale de développement.</a:t>
            </a:r>
          </a:p>
          <a:p>
            <a:pPr>
              <a:buFontTx/>
              <a:buChar char="-"/>
            </a:pPr>
            <a:r>
              <a:rPr lang="fr-FR"/>
              <a:t> La théorie de la </a:t>
            </a:r>
            <a:r>
              <a:rPr lang="fr-FR" u="sng"/>
              <a:t>cognition distribuée ou répartie</a:t>
            </a:r>
            <a:r>
              <a:rPr lang="fr-FR"/>
              <a:t> (Pea, 1993, </a:t>
            </a:r>
            <a:r>
              <a:rPr lang="fr-FR" i="1"/>
              <a:t>Salomon, 1995</a:t>
            </a:r>
            <a:r>
              <a:rPr lang="fr-FR"/>
              <a:t>) qui envisage les composantes de l ’environnement d ’apprentissage comme sources de cognition.</a:t>
            </a:r>
          </a:p>
          <a:p>
            <a:pPr lvl="1"/>
            <a:r>
              <a:rPr lang="fr-FR"/>
              <a:t>Quand un individu réalise une tâche, il utilise ses propres ressources de cognition mais également l ’intelligence qui existe dans son environnement (les autres acteurs qui participent à la tâche, </a:t>
            </a:r>
            <a:r>
              <a:rPr lang="fr-FR" b="1"/>
              <a:t>les composantes de l ’environnement</a:t>
            </a:r>
            <a:r>
              <a:rPr lang="fr-FR"/>
              <a:t>, la tâche elle-même)</a:t>
            </a:r>
          </a:p>
          <a:p>
            <a:pPr lvl="1"/>
            <a:r>
              <a:rPr lang="fr-FR" b="1"/>
              <a:t>Dans ce contexte, les technologies étant également des sources de cognition sont utilisées et intégrées comme telles dans l ’environnement d ’apprentissage. </a:t>
            </a:r>
          </a:p>
          <a:p>
            <a:endParaRPr lang="fr-FR"/>
          </a:p>
          <a:p>
            <a:endParaRPr lang="fr-FR"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3884614" y="8685213"/>
            <a:ext cx="2971800" cy="457200"/>
          </a:xfrm>
          <a:prstGeom prst="rect">
            <a:avLst/>
          </a:prstGeom>
          <a:noFill/>
        </p:spPr>
        <p:txBody>
          <a:bodyPr/>
          <a:lstStyle/>
          <a:p>
            <a:fld id="{931276A9-E11C-0446-81D4-A6F8C9AE388C}" type="slidenum">
              <a:rPr lang="fr-FR">
                <a:latin typeface="Times New Roman" charset="0"/>
              </a:rPr>
              <a:pPr/>
              <a:t>4</a:t>
            </a:fld>
            <a:endParaRPr lang="fr-FR">
              <a:latin typeface="Times New Roman"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fr-FR">
              <a:latin typeface="Times New Roman" charset="0"/>
              <a:ea typeface="ＭＳ Ｐゴシック" pitchFamily="28" charset="-128"/>
              <a:cs typeface="ＭＳ Ｐゴシック" pitchFamily="2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3F699AA-D3B9-F94A-8276-8BCF2303A273}" type="slidenum">
              <a:rPr lang="fr-FR"/>
              <a:pPr/>
              <a:t>5</a:t>
            </a:fld>
            <a:endParaRPr lang="fr-FR"/>
          </a:p>
        </p:txBody>
      </p:sp>
      <p:sp>
        <p:nvSpPr>
          <p:cNvPr id="20483" name="Rectangle 1026"/>
          <p:cNvSpPr>
            <a:spLocks noGrp="1" noRot="1" noChangeAspect="1" noChangeArrowheads="1" noTextEdit="1"/>
          </p:cNvSpPr>
          <p:nvPr>
            <p:ph type="sldImg"/>
          </p:nvPr>
        </p:nvSpPr>
        <p:spPr>
          <a:ln/>
        </p:spPr>
      </p:sp>
      <p:sp>
        <p:nvSpPr>
          <p:cNvPr id="20484" name="Rectangle 1027"/>
          <p:cNvSpPr>
            <a:spLocks noGrp="1" noChangeArrowheads="1"/>
          </p:cNvSpPr>
          <p:nvPr>
            <p:ph type="body" idx="1"/>
          </p:nvPr>
        </p:nvSpPr>
        <p:spPr>
          <a:noFill/>
          <a:ln/>
        </p:spPr>
        <p:txBody>
          <a:bodyPr/>
          <a:lstStyle/>
          <a:p>
            <a:r>
              <a:rPr lang="fr-CH"/>
              <a:t>Ce cours fait partie de l’offre de formation de TECFA:Rapidement je vous présente le panorama de l’offre de cours de notre équipe…</a:t>
            </a:r>
          </a:p>
          <a:p>
            <a:r>
              <a:rPr lang="fr-CH"/>
              <a:t>Pour ce cours-ci, vous avez le syllabus qui présente les objectifs, le type d’enseignement et les modalités d’évaluation…</a:t>
            </a:r>
          </a:p>
          <a:p>
            <a:r>
              <a:rPr lang="fr-CH"/>
              <a:t>Les cours dans cette salle adresseront les aspects conceptuels, et les TP qui auront lieu dans la salle 4183, vous permettront de manipuler les environnements qui adressent chaque approche. L’objectif est de comprendre les liens entre un certain environnement informatique et les conceptions de ce que signifie apprendre dans chaque approche.</a:t>
            </a:r>
          </a:p>
          <a:p>
            <a:r>
              <a:rPr lang="fr-CH"/>
              <a:t>Voici une brève présentation de ces 6 chapitres.</a:t>
            </a:r>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58548A3-DD82-7A4B-B9DA-EB86FFE597DD}" type="slidenum">
              <a:rPr lang="fr-FR"/>
              <a:pPr/>
              <a:t>6</a:t>
            </a:fld>
            <a:endParaRPr lang="fr-FR"/>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0BE75EE-81BE-FF4F-82DC-40483E7903A3}" type="slidenum">
              <a:rPr lang="fr-FR"/>
              <a:pPr/>
              <a:t>7</a:t>
            </a:fld>
            <a:endParaRPr lang="fr-FR"/>
          </a:p>
        </p:txBody>
      </p:sp>
      <p:sp>
        <p:nvSpPr>
          <p:cNvPr id="24579" name="Rectangle 1026"/>
          <p:cNvSpPr>
            <a:spLocks noGrp="1" noRot="1" noChangeAspect="1" noChangeArrowheads="1"/>
          </p:cNvSpPr>
          <p:nvPr>
            <p:ph type="sldImg"/>
          </p:nvPr>
        </p:nvSpPr>
        <p:spPr>
          <a:xfrm>
            <a:off x="1289050" y="793750"/>
            <a:ext cx="4279900" cy="3209925"/>
          </a:xfrm>
          <a:solidFill>
            <a:srgbClr val="FFFFFF"/>
          </a:solidFill>
          <a:ln/>
        </p:spPr>
      </p:sp>
      <p:sp>
        <p:nvSpPr>
          <p:cNvPr id="24580" name="Rectangle 1027"/>
          <p:cNvSpPr>
            <a:spLocks noGrp="1" noChangeArrowheads="1"/>
          </p:cNvSpPr>
          <p:nvPr>
            <p:ph type="body" idx="1"/>
          </p:nvPr>
        </p:nvSpPr>
        <p:spPr>
          <a:solidFill>
            <a:srgbClr val="FFFFFF"/>
          </a:solidFill>
          <a:ln>
            <a:solidFill>
              <a:srgbClr val="000000"/>
            </a:solidFill>
          </a:ln>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899BA16-0EA2-F943-B0CF-05BF638EE4A8}" type="slidenum">
              <a:rPr lang="fr-FR"/>
              <a:pPr/>
              <a:t>8</a:t>
            </a:fld>
            <a:endParaRPr lang="fr-F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642C494-AC54-2F4A-AC76-76B4D2F94733}" type="slidenum">
              <a:rPr lang="fr-FR"/>
              <a:pPr/>
              <a:t>9</a:t>
            </a:fld>
            <a:endParaRPr lang="fr-F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fr-FR"/>
              <a:t>L’EAO (enseignement assisté par ordinateur) est née du courant béhavioriste et de la volonté de rendre l’enseignement plus scientifique.</a:t>
            </a:r>
          </a:p>
          <a:p>
            <a:r>
              <a:rPr lang="fr-FR"/>
              <a:t>Elle a donné naissance à des programmes appelés didacticiels qui sont basé sur un modèle cyclique d’une session d’apprentissage : </a:t>
            </a:r>
            <a:r>
              <a:rPr lang="fr-FR">
                <a:latin typeface="ArialMT" charset="0"/>
              </a:rPr>
              <a:t>présentation d'informations et d'une question, réponse de l'apprenant, analyse de la réponse puis continuation ou branchement à une autre partie du cours.</a:t>
            </a:r>
          </a:p>
          <a:p>
            <a:r>
              <a:rPr lang="fr-FR">
                <a:latin typeface="ArialMT" charset="0"/>
              </a:rPr>
              <a:t>Avec l’arrivée de l’IA, on a vu émerger des programmes de plus intelligents dans la façon d’analyser la réponse de l’apprenant et de l’amener à prendre conscience des ses erreurs.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0000CDF-72DD-6242-92BF-D1F03F051652}" type="slidenum">
              <a:rPr lang="fr-FR"/>
              <a:pPr/>
              <a:t>10</a:t>
            </a:fld>
            <a:endParaRPr lang="fr-F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fr-FR"/>
              <a:t>On verra entre autre ce didacticiel qui est un produit réellement utilisé en entreprise pour former à la préparation du Zinc avec un nouveau type de machine.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CH"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BB21EE4-14DD-464C-AFC5-B645532A7BFD}"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96D88A6-7CDA-D74F-A31B-FE1C8323F42D}"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24650" y="228600"/>
            <a:ext cx="2114550" cy="5867400"/>
          </a:xfrm>
        </p:spPr>
        <p:txBody>
          <a:bodyPr vert="eaVert"/>
          <a:lstStyle/>
          <a:p>
            <a:r>
              <a:rPr lang="fr-CH" smtClean="0"/>
              <a:t>Cliquez et modifiez le titre</a:t>
            </a:r>
            <a:endParaRPr lang="fr-FR"/>
          </a:p>
        </p:txBody>
      </p:sp>
      <p:sp>
        <p:nvSpPr>
          <p:cNvPr id="3" name="Espace réservé du texte vertical 2"/>
          <p:cNvSpPr>
            <a:spLocks noGrp="1"/>
          </p:cNvSpPr>
          <p:nvPr>
            <p:ph type="body" orient="vert" idx="1"/>
          </p:nvPr>
        </p:nvSpPr>
        <p:spPr>
          <a:xfrm>
            <a:off x="381000" y="228600"/>
            <a:ext cx="6191250" cy="5867400"/>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A84087D-78D2-7B49-905E-F6CDD31B51B6}"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C9949BE-A7C7-6644-A8BB-1689BD13EFEE}"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4FEA5BE-526F-0F4F-B463-254A33F75BC0}"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DFA2DA9-A088-B84E-ADC9-8159C3E69BA2}"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CH"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205560B7-E911-144A-81A7-7DBD0983C06D}"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F13EC45-E8BA-4C48-B6A5-070646CDCC72}"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FB44A109-5D3A-7042-9615-211831D92837}"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D6DA64B-F663-E242-B82C-7C3E234DD0CF}"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63183A3-2982-6F4D-A1D6-66A4807C8A13}"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458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7AB2AEA3-7270-B44A-AF1B-498F498C7B46}" type="slidenum">
              <a:rPr lang="fr-FR"/>
              <a:pPr>
                <a:defRPr/>
              </a:pPr>
              <a:t>‹#›</a:t>
            </a:fld>
            <a:endParaRPr lang="fr-FR"/>
          </a:p>
        </p:txBody>
      </p:sp>
      <p:sp>
        <p:nvSpPr>
          <p:cNvPr id="1031" name="Rectangle 7"/>
          <p:cNvSpPr>
            <a:spLocks noChangeArrowheads="1"/>
          </p:cNvSpPr>
          <p:nvPr userDrawn="1"/>
        </p:nvSpPr>
        <p:spPr bwMode="auto">
          <a:xfrm>
            <a:off x="395288" y="990600"/>
            <a:ext cx="7993062" cy="71438"/>
          </a:xfrm>
          <a:prstGeom prst="rect">
            <a:avLst/>
          </a:prstGeom>
          <a:gradFill rotWithShape="1">
            <a:gsLst>
              <a:gs pos="0">
                <a:srgbClr val="FF0000">
                  <a:gamma/>
                  <a:tint val="0"/>
                  <a:invGamma/>
                </a:srgbClr>
              </a:gs>
              <a:gs pos="100000">
                <a:srgbClr val="FF0000"/>
              </a:gs>
            </a:gsLst>
            <a:lin ang="0" scaled="1"/>
          </a:gradFill>
          <a:ln w="9525">
            <a:noFill/>
            <a:miter lim="800000"/>
            <a:headEnd/>
            <a:tailEnd/>
          </a:ln>
          <a:effectLst/>
        </p:spPr>
        <p:txBody>
          <a:bodyPr wrap="none" anchor="ctr">
            <a:prstTxWarp prst="textNoShape">
              <a:avLst/>
            </a:prstTxWarp>
          </a:bodyPr>
          <a:lstStyle/>
          <a:p>
            <a:pPr>
              <a:defRPr/>
            </a:pPr>
            <a:endParaRPr lang="fr-F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slide" Target="slide8.xml"/><Relationship Id="rId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1.png"/><Relationship Id="rId5" Type="http://schemas.openxmlformats.org/officeDocument/2006/relationships/hyperlink" Target="http://www-cabri.imag.fr/a-propos/triangle.html" TargetMode="External"/><Relationship Id="rId6"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slide" Target="slide8.xm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tecfa.unige.ch/tecfa/teaching/coursAEI.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 Target="slide12.xml"/><Relationship Id="rId4" Type="http://schemas.openxmlformats.org/officeDocument/2006/relationships/slide" Target="slide20.xml"/><Relationship Id="rId5" Type="http://schemas.openxmlformats.org/officeDocument/2006/relationships/slide" Target="slide22.xml"/><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4" Type="http://schemas.openxmlformats.org/officeDocument/2006/relationships/slide" Target="slide11.xml"/><Relationship Id="rId5" Type="http://schemas.openxmlformats.org/officeDocument/2006/relationships/slide" Target="slide13.xml"/><Relationship Id="rId6" Type="http://schemas.openxmlformats.org/officeDocument/2006/relationships/slide" Target="slide15.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Rectangle 5"/>
          <p:cNvSpPr>
            <a:spLocks noChangeArrowheads="1"/>
          </p:cNvSpPr>
          <p:nvPr/>
        </p:nvSpPr>
        <p:spPr bwMode="auto">
          <a:xfrm>
            <a:off x="8077200" y="6478588"/>
            <a:ext cx="1066800" cy="379412"/>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fr-FR"/>
          </a:p>
        </p:txBody>
      </p:sp>
      <p:grpSp>
        <p:nvGrpSpPr>
          <p:cNvPr id="14340" name="Group 10"/>
          <p:cNvGrpSpPr>
            <a:grpSpLocks/>
          </p:cNvGrpSpPr>
          <p:nvPr/>
        </p:nvGrpSpPr>
        <p:grpSpPr bwMode="auto">
          <a:xfrm>
            <a:off x="395288" y="5445125"/>
            <a:ext cx="2743200" cy="1355725"/>
            <a:chOff x="192" y="3552"/>
            <a:chExt cx="1728" cy="854"/>
          </a:xfrm>
        </p:grpSpPr>
        <p:graphicFrame>
          <p:nvGraphicFramePr>
            <p:cNvPr id="14338" name="Object 2"/>
            <p:cNvGraphicFramePr>
              <a:graphicFrameLocks noChangeAspect="1"/>
            </p:cNvGraphicFramePr>
            <p:nvPr/>
          </p:nvGraphicFramePr>
          <p:xfrm>
            <a:off x="336" y="3552"/>
            <a:ext cx="528" cy="528"/>
          </p:xfrm>
          <a:graphic>
            <a:graphicData uri="http://schemas.openxmlformats.org/presentationml/2006/ole">
              <p:oleObj spid="_x0000_s14338" name="Photo Editor Photo" r:id="rId4" imgW="3048264" imgH="3048264" progId="">
                <p:embed/>
              </p:oleObj>
            </a:graphicData>
          </a:graphic>
        </p:graphicFrame>
        <p:sp>
          <p:nvSpPr>
            <p:cNvPr id="14346" name="Text Box 12"/>
            <p:cNvSpPr txBox="1">
              <a:spLocks noChangeArrowheads="1"/>
            </p:cNvSpPr>
            <p:nvPr/>
          </p:nvSpPr>
          <p:spPr bwMode="auto">
            <a:xfrm>
              <a:off x="192" y="3821"/>
              <a:ext cx="1728" cy="585"/>
            </a:xfrm>
            <a:prstGeom prst="rect">
              <a:avLst/>
            </a:prstGeom>
            <a:noFill/>
            <a:ln w="9525">
              <a:noFill/>
              <a:miter lim="800000"/>
              <a:headEnd/>
              <a:tailEnd/>
            </a:ln>
          </p:spPr>
          <p:txBody>
            <a:bodyPr>
              <a:prstTxWarp prst="textNoShape">
                <a:avLst/>
              </a:prstTxWarp>
              <a:spAutoFit/>
            </a:bodyPr>
            <a:lstStyle/>
            <a:p>
              <a:pPr algn="r" eaLnBrk="1" hangingPunct="1">
                <a:spcBef>
                  <a:spcPct val="50000"/>
                </a:spcBef>
              </a:pPr>
              <a:r>
                <a:rPr lang="fr-CH" b="1">
                  <a:solidFill>
                    <a:srgbClr val="333399"/>
                  </a:solidFill>
                  <a:latin typeface="Arial" charset="0"/>
                </a:rPr>
                <a:t>TECFA</a:t>
              </a:r>
            </a:p>
            <a:p>
              <a:pPr algn="r" eaLnBrk="1" hangingPunct="1">
                <a:spcBef>
                  <a:spcPct val="50000"/>
                </a:spcBef>
              </a:pPr>
              <a:r>
                <a:rPr lang="fr-CH" sz="1400" b="1">
                  <a:solidFill>
                    <a:srgbClr val="333399"/>
                  </a:solidFill>
                  <a:latin typeface="Arial" charset="0"/>
                </a:rPr>
                <a:t>Technologies pour la Formation et l’Apprentissage</a:t>
              </a:r>
              <a:endParaRPr lang="en-US" sz="1400" b="1">
                <a:solidFill>
                  <a:srgbClr val="333399"/>
                </a:solidFill>
                <a:latin typeface="Arial" charset="0"/>
              </a:endParaRPr>
            </a:p>
          </p:txBody>
        </p:sp>
      </p:grpSp>
      <p:sp>
        <p:nvSpPr>
          <p:cNvPr id="14341" name="Text Box 13"/>
          <p:cNvSpPr txBox="1">
            <a:spLocks noChangeArrowheads="1"/>
          </p:cNvSpPr>
          <p:nvPr/>
        </p:nvSpPr>
        <p:spPr bwMode="auto">
          <a:xfrm>
            <a:off x="533400" y="2689225"/>
            <a:ext cx="8077200" cy="2770188"/>
          </a:xfrm>
          <a:prstGeom prst="rect">
            <a:avLst/>
          </a:prstGeom>
          <a:noFill/>
          <a:ln w="9525">
            <a:noFill/>
            <a:miter lim="800000"/>
            <a:headEnd/>
            <a:tailEnd/>
          </a:ln>
        </p:spPr>
        <p:txBody>
          <a:bodyPr>
            <a:prstTxWarp prst="textNoShape">
              <a:avLst/>
            </a:prstTxWarp>
            <a:spAutoFit/>
          </a:bodyPr>
          <a:lstStyle/>
          <a:p>
            <a:pPr marL="457200" indent="-457200" algn="r"/>
            <a:r>
              <a:rPr lang="fr-FR" sz="3000">
                <a:latin typeface="Times-Roman" charset="0"/>
              </a:rPr>
              <a:t>Bachelor Psychologie / SED /autres </a:t>
            </a:r>
          </a:p>
          <a:p>
            <a:pPr marL="457200" indent="-457200" algn="r"/>
            <a:r>
              <a:rPr lang="fr-FR" sz="3000">
                <a:latin typeface="Times-Roman" charset="0"/>
              </a:rPr>
              <a:t> UV 74147</a:t>
            </a:r>
            <a:r>
              <a:rPr lang="fr-FR" sz="3000">
                <a:solidFill>
                  <a:srgbClr val="FF0000"/>
                </a:solidFill>
                <a:latin typeface="Times-Roman" charset="0"/>
              </a:rPr>
              <a:t> </a:t>
            </a:r>
            <a:endParaRPr lang="fr-CH" sz="3000">
              <a:solidFill>
                <a:srgbClr val="FF0000"/>
              </a:solidFill>
              <a:latin typeface="Verdana" charset="0"/>
            </a:endParaRPr>
          </a:p>
          <a:p>
            <a:pPr marL="457200" indent="-457200" algn="r" eaLnBrk="1" hangingPunct="1">
              <a:spcBef>
                <a:spcPct val="50000"/>
              </a:spcBef>
            </a:pPr>
            <a:endParaRPr lang="fr-CH" sz="2800">
              <a:solidFill>
                <a:srgbClr val="FF0000"/>
              </a:solidFill>
              <a:latin typeface="Verdana" charset="0"/>
            </a:endParaRPr>
          </a:p>
          <a:p>
            <a:pPr marL="457200" indent="-457200" algn="r" eaLnBrk="1" hangingPunct="1">
              <a:spcBef>
                <a:spcPct val="50000"/>
              </a:spcBef>
            </a:pPr>
            <a:r>
              <a:rPr lang="fr-CH" sz="2400">
                <a:solidFill>
                  <a:srgbClr val="333399"/>
                </a:solidFill>
                <a:latin typeface="Verdana" charset="0"/>
              </a:rPr>
              <a:t>Mireille.Betrancourt@unige.ch</a:t>
            </a:r>
          </a:p>
          <a:p>
            <a:pPr marL="457200" indent="-457200" algn="r" eaLnBrk="1" hangingPunct="1">
              <a:spcBef>
                <a:spcPct val="50000"/>
              </a:spcBef>
            </a:pPr>
            <a:r>
              <a:rPr lang="fr-CH" sz="2400">
                <a:solidFill>
                  <a:srgbClr val="333399"/>
                </a:solidFill>
                <a:latin typeface="Verdana" charset="0"/>
              </a:rPr>
              <a:t>Laurence.Gagniere@unige.ch</a:t>
            </a:r>
          </a:p>
          <a:p>
            <a:pPr marL="457200" indent="-457200" algn="r" eaLnBrk="1" hangingPunct="1">
              <a:spcBef>
                <a:spcPct val="50000"/>
              </a:spcBef>
            </a:pPr>
            <a:endParaRPr lang="en-US" sz="2800">
              <a:solidFill>
                <a:srgbClr val="000066"/>
              </a:solidFill>
              <a:latin typeface="Arial" charset="0"/>
            </a:endParaRPr>
          </a:p>
        </p:txBody>
      </p:sp>
      <p:sp>
        <p:nvSpPr>
          <p:cNvPr id="14342" name="Rectangle 14"/>
          <p:cNvSpPr>
            <a:spLocks noChangeArrowheads="1"/>
          </p:cNvSpPr>
          <p:nvPr/>
        </p:nvSpPr>
        <p:spPr bwMode="auto">
          <a:xfrm>
            <a:off x="0" y="0"/>
            <a:ext cx="4343400" cy="1295400"/>
          </a:xfrm>
          <a:prstGeom prst="rect">
            <a:avLst/>
          </a:prstGeom>
          <a:solidFill>
            <a:schemeClr val="bg1"/>
          </a:solidFill>
          <a:ln w="9525">
            <a:noFill/>
            <a:miter lim="800000"/>
            <a:headEnd/>
            <a:tailEnd/>
          </a:ln>
        </p:spPr>
        <p:txBody>
          <a:bodyPr wrap="none" anchor="ctr">
            <a:prstTxWarp prst="textNoShape">
              <a:avLst/>
            </a:prstTxWarp>
          </a:bodyPr>
          <a:lstStyle/>
          <a:p>
            <a:endParaRPr lang="fr-FR"/>
          </a:p>
        </p:txBody>
      </p:sp>
      <p:sp>
        <p:nvSpPr>
          <p:cNvPr id="14343" name="Rectangle 18"/>
          <p:cNvSpPr>
            <a:spLocks noChangeArrowheads="1"/>
          </p:cNvSpPr>
          <p:nvPr/>
        </p:nvSpPr>
        <p:spPr bwMode="auto">
          <a:xfrm>
            <a:off x="1544638" y="609600"/>
            <a:ext cx="7292975" cy="1190625"/>
          </a:xfrm>
          <a:prstGeom prst="rect">
            <a:avLst/>
          </a:prstGeom>
          <a:solidFill>
            <a:schemeClr val="bg1"/>
          </a:solidFill>
          <a:ln w="9525">
            <a:noFill/>
            <a:miter lim="800000"/>
            <a:headEnd/>
            <a:tailEnd/>
          </a:ln>
        </p:spPr>
        <p:txBody>
          <a:bodyPr wrap="none">
            <a:prstTxWarp prst="textNoShape">
              <a:avLst/>
            </a:prstTxWarp>
            <a:spAutoFit/>
          </a:bodyPr>
          <a:lstStyle/>
          <a:p>
            <a:pPr algn="r"/>
            <a:r>
              <a:rPr lang="fr-FR" sz="3600">
                <a:solidFill>
                  <a:srgbClr val="333399"/>
                </a:solidFill>
                <a:latin typeface="Verdana" charset="0"/>
              </a:rPr>
              <a:t>Apprentissage &amp; </a:t>
            </a:r>
          </a:p>
          <a:p>
            <a:pPr algn="r"/>
            <a:r>
              <a:rPr lang="fr-FR" sz="3600">
                <a:solidFill>
                  <a:srgbClr val="333399"/>
                </a:solidFill>
                <a:latin typeface="Verdana" charset="0"/>
              </a:rPr>
              <a:t>Environnements Informatiques</a:t>
            </a:r>
          </a:p>
        </p:txBody>
      </p:sp>
      <p:sp>
        <p:nvSpPr>
          <p:cNvPr id="14344" name="Rectangle 19"/>
          <p:cNvSpPr>
            <a:spLocks noChangeArrowheads="1"/>
          </p:cNvSpPr>
          <p:nvPr/>
        </p:nvSpPr>
        <p:spPr bwMode="auto">
          <a:xfrm>
            <a:off x="395288" y="1985963"/>
            <a:ext cx="7993062" cy="71437"/>
          </a:xfrm>
          <a:prstGeom prst="rect">
            <a:avLst/>
          </a:prstGeom>
          <a:gradFill rotWithShape="1">
            <a:gsLst>
              <a:gs pos="0">
                <a:srgbClr val="FFFFFF"/>
              </a:gs>
              <a:gs pos="100000">
                <a:srgbClr val="FF0000"/>
              </a:gs>
            </a:gsLst>
            <a:lin ang="0" scaled="1"/>
          </a:gradFill>
          <a:ln w="9525">
            <a:noFill/>
            <a:miter lim="800000"/>
            <a:headEnd/>
            <a:tailEnd/>
          </a:ln>
        </p:spPr>
        <p:txBody>
          <a:bodyPr wrap="none" anchor="ctr">
            <a:prstTxWarp prst="textNoShape">
              <a:avLst/>
            </a:prstTxWarp>
          </a:bodyPr>
          <a:lstStyle/>
          <a:p>
            <a:endParaRPr lang="fr-FR"/>
          </a:p>
        </p:txBody>
      </p:sp>
      <p:pic>
        <p:nvPicPr>
          <p:cNvPr id="14345" name="Picture 15" descr="logoUGnb"/>
          <p:cNvPicPr>
            <a:picLocks noChangeAspect="1" noChangeArrowheads="1"/>
          </p:cNvPicPr>
          <p:nvPr/>
        </p:nvPicPr>
        <p:blipFill>
          <a:blip r:embed="rId5"/>
          <a:srcRect/>
          <a:stretch>
            <a:fillRect/>
          </a:stretch>
        </p:blipFill>
        <p:spPr bwMode="auto">
          <a:xfrm>
            <a:off x="323850" y="152400"/>
            <a:ext cx="2362200" cy="76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a:srcRect/>
          <a:stretch>
            <a:fillRect/>
          </a:stretch>
        </p:blipFill>
        <p:spPr bwMode="auto">
          <a:xfrm>
            <a:off x="152400" y="1066800"/>
            <a:ext cx="5257800" cy="3762375"/>
          </a:xfrm>
          <a:prstGeom prst="rect">
            <a:avLst/>
          </a:prstGeom>
          <a:noFill/>
          <a:ln w="19050">
            <a:solidFill>
              <a:schemeClr val="tx1"/>
            </a:solidFill>
            <a:miter lim="800000"/>
            <a:headEnd/>
            <a:tailEnd/>
          </a:ln>
        </p:spPr>
      </p:pic>
      <p:pic>
        <p:nvPicPr>
          <p:cNvPr id="29699" name="Picture 4"/>
          <p:cNvPicPr>
            <a:picLocks noChangeAspect="1" noChangeArrowheads="1"/>
          </p:cNvPicPr>
          <p:nvPr/>
        </p:nvPicPr>
        <p:blipFill>
          <a:blip r:embed="rId4"/>
          <a:srcRect/>
          <a:stretch>
            <a:fillRect/>
          </a:stretch>
        </p:blipFill>
        <p:spPr bwMode="auto">
          <a:xfrm>
            <a:off x="4419600" y="1066800"/>
            <a:ext cx="4152900" cy="2833688"/>
          </a:xfrm>
          <a:prstGeom prst="rect">
            <a:avLst/>
          </a:prstGeom>
          <a:noFill/>
          <a:ln w="19050">
            <a:solidFill>
              <a:schemeClr val="tx1"/>
            </a:solidFill>
            <a:miter lim="800000"/>
            <a:headEnd/>
            <a:tailEnd/>
          </a:ln>
        </p:spPr>
      </p:pic>
      <p:pic>
        <p:nvPicPr>
          <p:cNvPr id="29700" name="Picture 5"/>
          <p:cNvPicPr>
            <a:picLocks noChangeAspect="1" noChangeArrowheads="1"/>
          </p:cNvPicPr>
          <p:nvPr/>
        </p:nvPicPr>
        <p:blipFill>
          <a:blip r:embed="rId5"/>
          <a:srcRect/>
          <a:stretch>
            <a:fillRect/>
          </a:stretch>
        </p:blipFill>
        <p:spPr bwMode="auto">
          <a:xfrm>
            <a:off x="3505200" y="3581400"/>
            <a:ext cx="4800600" cy="3073400"/>
          </a:xfrm>
          <a:prstGeom prst="rect">
            <a:avLst/>
          </a:prstGeom>
          <a:noFill/>
          <a:ln w="19050">
            <a:solidFill>
              <a:schemeClr val="tx1"/>
            </a:solidFill>
            <a:miter lim="800000"/>
            <a:headEnd/>
            <a:tailEnd/>
          </a:ln>
        </p:spPr>
      </p:pic>
      <p:sp>
        <p:nvSpPr>
          <p:cNvPr id="29701" name="AutoShape 6">
            <a:hlinkClick r:id="rId6" action="ppaction://hlinksldjump" highlightClick="1"/>
          </p:cNvPr>
          <p:cNvSpPr>
            <a:spLocks noChangeArrowheads="1"/>
          </p:cNvSpPr>
          <p:nvPr/>
        </p:nvSpPr>
        <p:spPr bwMode="auto">
          <a:xfrm>
            <a:off x="8458200" y="6324600"/>
            <a:ext cx="685800" cy="533400"/>
          </a:xfrm>
          <a:prstGeom prst="actionButtonBackPrevious">
            <a:avLst/>
          </a:prstGeom>
          <a:solidFill>
            <a:srgbClr val="909090"/>
          </a:solidFill>
          <a:ln w="9525">
            <a:solidFill>
              <a:schemeClr val="tx1"/>
            </a:solidFill>
            <a:miter lim="800000"/>
            <a:headEnd/>
            <a:tailEnd/>
          </a:ln>
        </p:spPr>
        <p:txBody>
          <a:bodyPr wrap="none" anchor="ctr">
            <a:prstTxWarp prst="textNoShape">
              <a:avLst/>
            </a:prstTxWarp>
          </a:bodyPr>
          <a:lstStyle/>
          <a:p>
            <a:endParaRPr lang="fr-FR"/>
          </a:p>
        </p:txBody>
      </p:sp>
      <p:sp>
        <p:nvSpPr>
          <p:cNvPr id="29702" name="Text Box 7"/>
          <p:cNvSpPr txBox="1">
            <a:spLocks noChangeArrowheads="1"/>
          </p:cNvSpPr>
          <p:nvPr/>
        </p:nvSpPr>
        <p:spPr bwMode="auto">
          <a:xfrm>
            <a:off x="762000" y="228600"/>
            <a:ext cx="7086600" cy="641350"/>
          </a:xfrm>
          <a:prstGeom prst="rect">
            <a:avLst/>
          </a:prstGeom>
          <a:noFill/>
          <a:ln w="9525">
            <a:noFill/>
            <a:miter lim="800000"/>
            <a:headEnd/>
            <a:tailEnd/>
          </a:ln>
        </p:spPr>
        <p:txBody>
          <a:bodyPr>
            <a:prstTxWarp prst="textNoShape">
              <a:avLst/>
            </a:prstTxWarp>
            <a:spAutoFit/>
          </a:bodyPr>
          <a:lstStyle/>
          <a:p>
            <a:pPr>
              <a:spcBef>
                <a:spcPct val="50000"/>
              </a:spcBef>
            </a:pPr>
            <a:r>
              <a:rPr lang="fr-FR" sz="3600">
                <a:solidFill>
                  <a:srgbClr val="000066"/>
                </a:solidFill>
                <a:latin typeface="Arial" charset="0"/>
              </a:rPr>
              <a:t>Chapitre 1: Didacticiels et EAO</a:t>
            </a:r>
          </a:p>
        </p:txBody>
      </p:sp>
      <p:pic>
        <p:nvPicPr>
          <p:cNvPr id="9" name="Picture 23"/>
          <p:cNvPicPr>
            <a:picLocks noChangeAspect="1" noChangeArrowheads="1"/>
          </p:cNvPicPr>
          <p:nvPr/>
        </p:nvPicPr>
        <p:blipFill>
          <a:blip r:embed="rId7"/>
          <a:srcRect/>
          <a:stretch>
            <a:fillRect/>
          </a:stretch>
        </p:blipFill>
        <p:spPr bwMode="auto">
          <a:xfrm>
            <a:off x="1219200" y="1276350"/>
            <a:ext cx="6858000" cy="5146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17"/>
          <p:cNvPicPr>
            <a:picLocks noChangeAspect="1" noChangeArrowheads="1"/>
          </p:cNvPicPr>
          <p:nvPr/>
        </p:nvPicPr>
        <mc:AlternateContent xmlns:ma="http://schemas.microsoft.com/office/mac/drawingml/2008/main">
          <mc:Choice Requires="ma">
            <p:blipFill>
              <a:blip r:embed="rId3"/>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a:stretch>
                <a:fillRect/>
              </a:stretch>
            </p:blipFill>
          </mc:Fallback>
        </mc:AlternateContent>
        <p:spPr bwMode="auto">
          <a:xfrm>
            <a:off x="1600200" y="1524000"/>
            <a:ext cx="5791200" cy="4181475"/>
          </a:xfrm>
          <a:prstGeom prst="rect">
            <a:avLst/>
          </a:prstGeom>
          <a:noFill/>
          <a:ln w="9525">
            <a:noFill/>
            <a:miter lim="800000"/>
            <a:headEnd/>
            <a:tailEnd/>
          </a:ln>
        </p:spPr>
      </p:pic>
      <p:sp>
        <p:nvSpPr>
          <p:cNvPr id="31747" name="Text Box 10"/>
          <p:cNvSpPr txBox="1">
            <a:spLocks noChangeArrowheads="1"/>
          </p:cNvSpPr>
          <p:nvPr/>
        </p:nvSpPr>
        <p:spPr bwMode="auto">
          <a:xfrm>
            <a:off x="4343400" y="5334000"/>
            <a:ext cx="747713" cy="396875"/>
          </a:xfrm>
          <a:prstGeom prst="rect">
            <a:avLst/>
          </a:prstGeom>
          <a:noFill/>
          <a:ln w="9525">
            <a:noFill/>
            <a:miter lim="800000"/>
            <a:headEnd/>
            <a:tailEnd/>
          </a:ln>
        </p:spPr>
        <p:txBody>
          <a:bodyPr wrap="none">
            <a:prstTxWarp prst="textNoShape">
              <a:avLst/>
            </a:prstTxWarp>
            <a:spAutoFit/>
          </a:bodyPr>
          <a:lstStyle/>
          <a:p>
            <a:r>
              <a:rPr lang="fr-FR">
                <a:hlinkClick r:id="rId5"/>
              </a:rPr>
              <a:t>demo</a:t>
            </a:r>
          </a:p>
        </p:txBody>
      </p:sp>
      <p:sp>
        <p:nvSpPr>
          <p:cNvPr id="31748" name="Text Box 15"/>
          <p:cNvSpPr txBox="1">
            <a:spLocks noChangeArrowheads="1"/>
          </p:cNvSpPr>
          <p:nvPr/>
        </p:nvSpPr>
        <p:spPr bwMode="auto">
          <a:xfrm>
            <a:off x="304800" y="228600"/>
            <a:ext cx="8534400" cy="646113"/>
          </a:xfrm>
          <a:prstGeom prst="rect">
            <a:avLst/>
          </a:prstGeom>
          <a:noFill/>
          <a:ln w="9525">
            <a:noFill/>
            <a:miter lim="800000"/>
            <a:headEnd/>
            <a:tailEnd/>
          </a:ln>
        </p:spPr>
        <p:txBody>
          <a:bodyPr>
            <a:prstTxWarp prst="textNoShape">
              <a:avLst/>
            </a:prstTxWarp>
            <a:spAutoFit/>
          </a:bodyPr>
          <a:lstStyle/>
          <a:p>
            <a:pPr>
              <a:spcBef>
                <a:spcPct val="50000"/>
              </a:spcBef>
            </a:pPr>
            <a:r>
              <a:rPr lang="fr-FR" sz="3600">
                <a:solidFill>
                  <a:srgbClr val="000066"/>
                </a:solidFill>
                <a:latin typeface="Arial" charset="0"/>
              </a:rPr>
              <a:t>Chapitre 2: Micromondes et simulations</a:t>
            </a:r>
          </a:p>
        </p:txBody>
      </p:sp>
      <p:pic>
        <p:nvPicPr>
          <p:cNvPr id="12304" name="Picture 16" descr="reflection"/>
          <p:cNvPicPr>
            <a:picLocks noChangeAspect="1" noChangeArrowheads="1"/>
          </p:cNvPicPr>
          <p:nvPr/>
        </p:nvPicPr>
        <p:blipFill>
          <a:blip r:embed="rId6"/>
          <a:srcRect/>
          <a:stretch>
            <a:fillRect/>
          </a:stretch>
        </p:blipFill>
        <p:spPr bwMode="auto">
          <a:xfrm>
            <a:off x="1219200" y="1524000"/>
            <a:ext cx="6629400" cy="4845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Picture 6"/>
          <p:cNvPicPr>
            <a:picLocks noChangeAspect="1" noChangeArrowheads="1"/>
          </p:cNvPicPr>
          <p:nvPr/>
        </p:nvPicPr>
        <p:blipFill>
          <a:blip r:embed="rId3"/>
          <a:srcRect/>
          <a:stretch>
            <a:fillRect/>
          </a:stretch>
        </p:blipFill>
        <p:spPr bwMode="auto">
          <a:xfrm>
            <a:off x="990600" y="1165225"/>
            <a:ext cx="7097713" cy="5464175"/>
          </a:xfrm>
          <a:prstGeom prst="rect">
            <a:avLst/>
          </a:prstGeom>
          <a:noFill/>
          <a:ln w="9525">
            <a:noFill/>
            <a:miter lim="800000"/>
            <a:headEnd/>
            <a:tailEnd/>
          </a:ln>
        </p:spPr>
      </p:pic>
      <p:sp>
        <p:nvSpPr>
          <p:cNvPr id="33795" name="AutoShape 7">
            <a:hlinkClick r:id="rId4" action="ppaction://hlinksldjump" highlightClick="1"/>
          </p:cNvPr>
          <p:cNvSpPr>
            <a:spLocks noChangeArrowheads="1"/>
          </p:cNvSpPr>
          <p:nvPr/>
        </p:nvSpPr>
        <p:spPr bwMode="auto">
          <a:xfrm>
            <a:off x="8458200" y="6324600"/>
            <a:ext cx="685800" cy="533400"/>
          </a:xfrm>
          <a:prstGeom prst="actionButtonBackPrevious">
            <a:avLst/>
          </a:prstGeom>
          <a:solidFill>
            <a:srgbClr val="909090"/>
          </a:solidFill>
          <a:ln w="9525">
            <a:solidFill>
              <a:schemeClr val="tx1"/>
            </a:solidFill>
            <a:miter lim="800000"/>
            <a:headEnd/>
            <a:tailEnd/>
          </a:ln>
        </p:spPr>
        <p:txBody>
          <a:bodyPr wrap="none" anchor="ctr">
            <a:prstTxWarp prst="textNoShape">
              <a:avLst/>
            </a:prstTxWarp>
          </a:bodyPr>
          <a:lstStyle/>
          <a:p>
            <a:endParaRPr lang="fr-FR"/>
          </a:p>
        </p:txBody>
      </p:sp>
      <p:sp>
        <p:nvSpPr>
          <p:cNvPr id="33796" name="Text Box 8"/>
          <p:cNvSpPr txBox="1">
            <a:spLocks noChangeArrowheads="1"/>
          </p:cNvSpPr>
          <p:nvPr/>
        </p:nvSpPr>
        <p:spPr bwMode="auto">
          <a:xfrm>
            <a:off x="304800" y="228600"/>
            <a:ext cx="8534400" cy="641350"/>
          </a:xfrm>
          <a:prstGeom prst="rect">
            <a:avLst/>
          </a:prstGeom>
          <a:noFill/>
          <a:ln w="9525">
            <a:noFill/>
            <a:miter lim="800000"/>
            <a:headEnd/>
            <a:tailEnd/>
          </a:ln>
        </p:spPr>
        <p:txBody>
          <a:bodyPr>
            <a:prstTxWarp prst="textNoShape">
              <a:avLst/>
            </a:prstTxWarp>
            <a:spAutoFit/>
          </a:bodyPr>
          <a:lstStyle/>
          <a:p>
            <a:pPr>
              <a:spcBef>
                <a:spcPct val="50000"/>
              </a:spcBef>
            </a:pPr>
            <a:r>
              <a:rPr lang="fr-FR" sz="3600">
                <a:solidFill>
                  <a:srgbClr val="000066"/>
                </a:solidFill>
                <a:latin typeface="Arial" charset="0"/>
              </a:rPr>
              <a:t>Chapitre 2: Simulations &amp; jeux</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1447800" y="0"/>
            <a:ext cx="5943600" cy="457200"/>
          </a:xfrm>
          <a:prstGeom prst="rect">
            <a:avLst/>
          </a:prstGeom>
          <a:noFill/>
          <a:ln w="9525">
            <a:noFill/>
            <a:miter lim="800000"/>
            <a:headEnd/>
            <a:tailEnd/>
          </a:ln>
        </p:spPr>
        <p:txBody>
          <a:bodyPr>
            <a:prstTxWarp prst="textNoShape">
              <a:avLst/>
            </a:prstTxWarp>
            <a:spAutoFit/>
          </a:bodyPr>
          <a:lstStyle/>
          <a:p>
            <a:pPr>
              <a:spcBef>
                <a:spcPct val="50000"/>
              </a:spcBef>
            </a:pPr>
            <a:endParaRPr lang="fr-FR" sz="2400"/>
          </a:p>
        </p:txBody>
      </p:sp>
      <p:pic>
        <p:nvPicPr>
          <p:cNvPr id="35843" name="Picture 9"/>
          <p:cNvPicPr>
            <a:picLocks noChangeAspect="1" noChangeArrowheads="1"/>
          </p:cNvPicPr>
          <p:nvPr/>
        </p:nvPicPr>
        <p:blipFill>
          <a:blip r:embed="rId3"/>
          <a:srcRect/>
          <a:stretch>
            <a:fillRect/>
          </a:stretch>
        </p:blipFill>
        <p:spPr bwMode="auto">
          <a:xfrm>
            <a:off x="533400" y="752475"/>
            <a:ext cx="8064500" cy="6105525"/>
          </a:xfrm>
          <a:prstGeom prst="rect">
            <a:avLst/>
          </a:prstGeom>
          <a:noFill/>
          <a:ln w="9525">
            <a:noFill/>
            <a:miter lim="800000"/>
            <a:headEnd/>
            <a:tailEnd/>
          </a:ln>
        </p:spPr>
      </p:pic>
      <p:sp>
        <p:nvSpPr>
          <p:cNvPr id="35844" name="Text Box 7"/>
          <p:cNvSpPr txBox="1">
            <a:spLocks noChangeArrowheads="1"/>
          </p:cNvSpPr>
          <p:nvPr/>
        </p:nvSpPr>
        <p:spPr bwMode="auto">
          <a:xfrm>
            <a:off x="0" y="228600"/>
            <a:ext cx="9144000" cy="584200"/>
          </a:xfrm>
          <a:prstGeom prst="rect">
            <a:avLst/>
          </a:prstGeom>
          <a:noFill/>
          <a:ln w="9525">
            <a:noFill/>
            <a:miter lim="800000"/>
            <a:headEnd/>
            <a:tailEnd/>
          </a:ln>
        </p:spPr>
        <p:txBody>
          <a:bodyPr>
            <a:prstTxWarp prst="textNoShape">
              <a:avLst/>
            </a:prstTxWarp>
            <a:spAutoFit/>
          </a:bodyPr>
          <a:lstStyle/>
          <a:p>
            <a:pPr algn="ctr">
              <a:spcBef>
                <a:spcPct val="50000"/>
              </a:spcBef>
            </a:pPr>
            <a:r>
              <a:rPr lang="fr-FR" sz="3200">
                <a:solidFill>
                  <a:srgbClr val="000066"/>
                </a:solidFill>
                <a:latin typeface="Arial" charset="0"/>
              </a:rPr>
              <a:t>Chapitre 3: Hypertextes et cartes conceptuelles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447800" y="0"/>
            <a:ext cx="5943600" cy="457200"/>
          </a:xfrm>
          <a:prstGeom prst="rect">
            <a:avLst/>
          </a:prstGeom>
          <a:noFill/>
          <a:ln w="9525">
            <a:noFill/>
            <a:miter lim="800000"/>
            <a:headEnd/>
            <a:tailEnd/>
          </a:ln>
        </p:spPr>
        <p:txBody>
          <a:bodyPr>
            <a:prstTxWarp prst="textNoShape">
              <a:avLst/>
            </a:prstTxWarp>
            <a:spAutoFit/>
          </a:bodyPr>
          <a:lstStyle/>
          <a:p>
            <a:pPr>
              <a:spcBef>
                <a:spcPct val="50000"/>
              </a:spcBef>
            </a:pPr>
            <a:endParaRPr lang="fr-FR" sz="2400"/>
          </a:p>
        </p:txBody>
      </p:sp>
      <p:sp>
        <p:nvSpPr>
          <p:cNvPr id="37891" name="AutoShape 6">
            <a:hlinkClick r:id="rId3" action="ppaction://hlinksldjump" highlightClick="1"/>
          </p:cNvPr>
          <p:cNvSpPr>
            <a:spLocks noChangeArrowheads="1"/>
          </p:cNvSpPr>
          <p:nvPr/>
        </p:nvSpPr>
        <p:spPr bwMode="auto">
          <a:xfrm>
            <a:off x="8458200" y="6324600"/>
            <a:ext cx="685800" cy="533400"/>
          </a:xfrm>
          <a:prstGeom prst="actionButtonBackPrevious">
            <a:avLst/>
          </a:prstGeom>
          <a:solidFill>
            <a:srgbClr val="909090"/>
          </a:solidFill>
          <a:ln w="9525">
            <a:solidFill>
              <a:schemeClr val="tx1"/>
            </a:solidFill>
            <a:miter lim="800000"/>
            <a:headEnd/>
            <a:tailEnd/>
          </a:ln>
        </p:spPr>
        <p:txBody>
          <a:bodyPr wrap="none" anchor="ctr">
            <a:prstTxWarp prst="textNoShape">
              <a:avLst/>
            </a:prstTxWarp>
          </a:bodyPr>
          <a:lstStyle/>
          <a:p>
            <a:endParaRPr lang="fr-FR"/>
          </a:p>
        </p:txBody>
      </p:sp>
      <p:sp>
        <p:nvSpPr>
          <p:cNvPr id="37892" name="Text Box 7"/>
          <p:cNvSpPr txBox="1">
            <a:spLocks noChangeArrowheads="1"/>
          </p:cNvSpPr>
          <p:nvPr/>
        </p:nvSpPr>
        <p:spPr bwMode="auto">
          <a:xfrm>
            <a:off x="0" y="228600"/>
            <a:ext cx="9144000" cy="584200"/>
          </a:xfrm>
          <a:prstGeom prst="rect">
            <a:avLst/>
          </a:prstGeom>
          <a:noFill/>
          <a:ln w="9525">
            <a:noFill/>
            <a:miter lim="800000"/>
            <a:headEnd/>
            <a:tailEnd/>
          </a:ln>
        </p:spPr>
        <p:txBody>
          <a:bodyPr>
            <a:prstTxWarp prst="textNoShape">
              <a:avLst/>
            </a:prstTxWarp>
            <a:spAutoFit/>
          </a:bodyPr>
          <a:lstStyle/>
          <a:p>
            <a:pPr algn="ctr">
              <a:spcBef>
                <a:spcPct val="50000"/>
              </a:spcBef>
            </a:pPr>
            <a:r>
              <a:rPr lang="fr-FR" sz="3200">
                <a:solidFill>
                  <a:srgbClr val="000066"/>
                </a:solidFill>
                <a:latin typeface="Arial" charset="0"/>
              </a:rPr>
              <a:t>Chapitre 3: Hypertextes et cartes conceptuelles</a:t>
            </a:r>
          </a:p>
        </p:txBody>
      </p:sp>
      <p:pic>
        <p:nvPicPr>
          <p:cNvPr id="37893" name="Image 8" descr="carte_concept_amnésie.png"/>
          <p:cNvPicPr>
            <a:picLocks noChangeAspect="1"/>
          </p:cNvPicPr>
          <p:nvPr/>
        </p:nvPicPr>
        <p:blipFill>
          <a:blip r:embed="rId4"/>
          <a:srcRect/>
          <a:stretch>
            <a:fillRect/>
          </a:stretch>
        </p:blipFill>
        <p:spPr bwMode="auto">
          <a:xfrm>
            <a:off x="990600" y="1524000"/>
            <a:ext cx="6897688"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5"/>
          <p:cNvPicPr>
            <a:picLocks noChangeAspect="1" noChangeArrowheads="1"/>
          </p:cNvPicPr>
          <p:nvPr/>
        </p:nvPicPr>
        <p:blipFill>
          <a:blip r:embed="rId3"/>
          <a:srcRect/>
          <a:stretch>
            <a:fillRect/>
          </a:stretch>
        </p:blipFill>
        <p:spPr bwMode="auto">
          <a:xfrm>
            <a:off x="152400" y="914400"/>
            <a:ext cx="8763000" cy="5816600"/>
          </a:xfrm>
          <a:prstGeom prst="rect">
            <a:avLst/>
          </a:prstGeom>
          <a:noFill/>
          <a:ln w="9525">
            <a:noFill/>
            <a:miter lim="800000"/>
            <a:headEnd/>
            <a:tailEnd/>
          </a:ln>
        </p:spPr>
      </p:pic>
      <p:sp>
        <p:nvSpPr>
          <p:cNvPr id="39939" name="Text Box 8"/>
          <p:cNvSpPr txBox="1">
            <a:spLocks noChangeArrowheads="1"/>
          </p:cNvSpPr>
          <p:nvPr/>
        </p:nvSpPr>
        <p:spPr bwMode="auto">
          <a:xfrm>
            <a:off x="228600" y="228600"/>
            <a:ext cx="89154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fr-FR" sz="3600">
                <a:solidFill>
                  <a:srgbClr val="000066"/>
                </a:solidFill>
                <a:latin typeface="Arial" charset="0"/>
              </a:rPr>
              <a:t>Chapitre 4: Collecticiels et campus virtuels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8"/>
          <p:cNvPicPr>
            <a:picLocks noChangeAspect="1" noChangeArrowheads="1"/>
          </p:cNvPicPr>
          <p:nvPr/>
        </p:nvPicPr>
        <p:blipFill>
          <a:blip r:embed="rId3"/>
          <a:srcRect/>
          <a:stretch>
            <a:fillRect/>
          </a:stretch>
        </p:blipFill>
        <p:spPr bwMode="auto">
          <a:xfrm>
            <a:off x="762000" y="1066800"/>
            <a:ext cx="7620000" cy="5164138"/>
          </a:xfrm>
          <a:prstGeom prst="rect">
            <a:avLst/>
          </a:prstGeom>
          <a:noFill/>
          <a:ln w="9525">
            <a:noFill/>
            <a:miter lim="800000"/>
            <a:headEnd/>
            <a:tailEnd/>
          </a:ln>
        </p:spPr>
      </p:pic>
      <p:sp>
        <p:nvSpPr>
          <p:cNvPr id="41987" name="Text Box 12"/>
          <p:cNvSpPr txBox="1">
            <a:spLocks noChangeArrowheads="1"/>
          </p:cNvSpPr>
          <p:nvPr/>
        </p:nvSpPr>
        <p:spPr bwMode="auto">
          <a:xfrm>
            <a:off x="228600" y="228600"/>
            <a:ext cx="8915400" cy="641350"/>
          </a:xfrm>
          <a:prstGeom prst="rect">
            <a:avLst/>
          </a:prstGeom>
          <a:noFill/>
          <a:ln w="9525">
            <a:noFill/>
            <a:miter lim="800000"/>
            <a:headEnd/>
            <a:tailEnd/>
          </a:ln>
        </p:spPr>
        <p:txBody>
          <a:bodyPr>
            <a:prstTxWarp prst="textNoShape">
              <a:avLst/>
            </a:prstTxWarp>
            <a:spAutoFit/>
          </a:bodyPr>
          <a:lstStyle/>
          <a:p>
            <a:pPr algn="ctr">
              <a:spcBef>
                <a:spcPct val="50000"/>
              </a:spcBef>
            </a:pPr>
            <a:r>
              <a:rPr lang="fr-FR" sz="3600">
                <a:solidFill>
                  <a:srgbClr val="000066"/>
                </a:solidFill>
                <a:latin typeface="Arial" charset="0"/>
              </a:rPr>
              <a:t>Chapitre 4: Collecticiels et campus virtuels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84213" y="1412875"/>
            <a:ext cx="8229600" cy="5021263"/>
          </a:xfrm>
          <a:prstGeom prst="rect">
            <a:avLst/>
          </a:prstGeom>
          <a:noFill/>
          <a:ln w="12700">
            <a:noFill/>
            <a:miter lim="800000"/>
            <a:headEnd/>
            <a:tailEnd/>
          </a:ln>
          <a:effectLst/>
        </p:spPr>
        <p:txBody>
          <a:bodyPr>
            <a:prstTxWarp prst="textNoShape">
              <a:avLst/>
            </a:prstTxWarp>
            <a:spAutoFit/>
          </a:bodyPr>
          <a:lstStyle/>
          <a:p>
            <a:pPr>
              <a:spcBef>
                <a:spcPct val="50000"/>
              </a:spcBef>
              <a:defRPr/>
            </a:pPr>
            <a:r>
              <a:rPr lang="fr-FR" sz="2400" dirty="0">
                <a:effectLst>
                  <a:outerShdw blurRad="38100" dist="38100" dir="2700000" algn="tl">
                    <a:srgbClr val="DDDDDD"/>
                  </a:outerShdw>
                </a:effectLst>
                <a:latin typeface="Arial" charset="0"/>
              </a:rPr>
              <a:t>1. Aucune approche n’est la panacée</a:t>
            </a:r>
          </a:p>
          <a:p>
            <a:pPr lvl="1">
              <a:spcBef>
                <a:spcPct val="50000"/>
              </a:spcBef>
              <a:defRPr/>
            </a:pPr>
            <a:r>
              <a:rPr lang="fr-FR" sz="2400" dirty="0">
                <a:effectLst>
                  <a:outerShdw blurRad="38100" dist="38100" dir="2700000" algn="tl">
                    <a:srgbClr val="DDDDDD"/>
                  </a:outerShdw>
                </a:effectLst>
                <a:latin typeface="Arial" charset="0"/>
              </a:rPr>
              <a:t>Dépend du contexte et des besoins de formation </a:t>
            </a:r>
          </a:p>
          <a:p>
            <a:pPr lvl="1">
              <a:spcBef>
                <a:spcPct val="50000"/>
              </a:spcBef>
              <a:buFontTx/>
              <a:buChar char="•"/>
              <a:defRPr/>
            </a:pPr>
            <a:endParaRPr lang="fr-FR" sz="2400" dirty="0">
              <a:effectLst>
                <a:outerShdw blurRad="38100" dist="38100" dir="2700000" algn="tl">
                  <a:srgbClr val="DDDDDD"/>
                </a:outerShdw>
              </a:effectLst>
              <a:latin typeface="Arial" charset="0"/>
            </a:endParaRPr>
          </a:p>
          <a:p>
            <a:pPr>
              <a:spcBef>
                <a:spcPct val="50000"/>
              </a:spcBef>
              <a:defRPr/>
            </a:pPr>
            <a:r>
              <a:rPr lang="fr-FR" sz="2400" dirty="0">
                <a:effectLst>
                  <a:outerShdw blurRad="38100" dist="38100" dir="2700000" algn="tl">
                    <a:srgbClr val="DDDDDD"/>
                  </a:outerShdw>
                </a:effectLst>
                <a:latin typeface="Arial" charset="0"/>
              </a:rPr>
              <a:t>2. L'efficacité dépend de l’adéquation entre l’outil et la stratégie pédagogique.</a:t>
            </a:r>
          </a:p>
          <a:p>
            <a:pPr>
              <a:spcBef>
                <a:spcPct val="50000"/>
              </a:spcBef>
              <a:defRPr/>
            </a:pPr>
            <a:endParaRPr lang="fr-FR" sz="2400" dirty="0">
              <a:effectLst>
                <a:outerShdw blurRad="38100" dist="38100" dir="2700000" algn="tl">
                  <a:srgbClr val="DDDDDD"/>
                </a:outerShdw>
              </a:effectLst>
              <a:latin typeface="Arial" charset="0"/>
            </a:endParaRPr>
          </a:p>
          <a:p>
            <a:pPr>
              <a:spcBef>
                <a:spcPct val="50000"/>
              </a:spcBef>
              <a:defRPr/>
            </a:pPr>
            <a:r>
              <a:rPr lang="fr-FR" sz="2400" dirty="0">
                <a:effectLst>
                  <a:outerShdw blurRad="38100" dist="38100" dir="2700000" algn="tl">
                    <a:srgbClr val="DDDDDD"/>
                  </a:outerShdw>
                </a:effectLst>
                <a:latin typeface="Arial" charset="0"/>
              </a:rPr>
              <a:t>3. L'efficacité dépend du design</a:t>
            </a:r>
          </a:p>
          <a:p>
            <a:pPr lvl="1">
              <a:spcBef>
                <a:spcPct val="50000"/>
              </a:spcBef>
              <a:defRPr/>
            </a:pPr>
            <a:r>
              <a:rPr lang="fr-FR" sz="2400" dirty="0">
                <a:effectLst>
                  <a:outerShdw blurRad="38100" dist="38100" dir="2700000" algn="tl">
                    <a:srgbClr val="DDDDDD"/>
                  </a:outerShdw>
                </a:effectLst>
                <a:latin typeface="Arial" charset="0"/>
              </a:rPr>
              <a:t>Mieux vaut un bon module d’enseignement programmé qu'un mauvais </a:t>
            </a:r>
            <a:r>
              <a:rPr lang="fr-FR" sz="2400" dirty="0" err="1">
                <a:effectLst>
                  <a:outerShdw blurRad="38100" dist="38100" dir="2700000" algn="tl">
                    <a:srgbClr val="DDDDDD"/>
                  </a:outerShdw>
                </a:effectLst>
                <a:latin typeface="Arial" charset="0"/>
              </a:rPr>
              <a:t>micromonde</a:t>
            </a:r>
            <a:endParaRPr lang="fr-FR" sz="2400" dirty="0">
              <a:effectLst>
                <a:outerShdw blurRad="38100" dist="38100" dir="2700000" algn="tl">
                  <a:srgbClr val="DDDDDD"/>
                </a:outerShdw>
              </a:effectLst>
              <a:latin typeface="Arial" charset="0"/>
            </a:endParaRPr>
          </a:p>
          <a:p>
            <a:pPr>
              <a:spcBef>
                <a:spcPct val="50000"/>
              </a:spcBef>
              <a:defRPr/>
            </a:pPr>
            <a:endParaRPr lang="fr-FR" sz="2400" dirty="0">
              <a:effectLst>
                <a:outerShdw blurRad="38100" dist="38100" dir="2700000" algn="tl">
                  <a:srgbClr val="DDDDDD"/>
                </a:outerShdw>
              </a:effectLst>
              <a:latin typeface="Arial" charset="0"/>
            </a:endParaRPr>
          </a:p>
        </p:txBody>
      </p:sp>
      <p:sp>
        <p:nvSpPr>
          <p:cNvPr id="46083" name="Rectangle 3"/>
          <p:cNvSpPr>
            <a:spLocks noChangeArrowheads="1"/>
          </p:cNvSpPr>
          <p:nvPr/>
        </p:nvSpPr>
        <p:spPr bwMode="auto">
          <a:xfrm>
            <a:off x="1692275" y="188913"/>
            <a:ext cx="5949950" cy="638175"/>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r>
              <a:rPr lang="fr-FR" sz="3600" dirty="0">
                <a:solidFill>
                  <a:srgbClr val="000000"/>
                </a:solidFill>
                <a:effectLst>
                  <a:outerShdw blurRad="38100" dist="38100" dir="2700000" algn="tl">
                    <a:srgbClr val="DDDDDD"/>
                  </a:outerShdw>
                </a:effectLst>
                <a:latin typeface="Arial" charset="0"/>
              </a:rPr>
              <a:t>Quelques positions de base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85800" y="1270000"/>
            <a:ext cx="4598988" cy="461963"/>
          </a:xfrm>
          <a:prstGeom prst="rect">
            <a:avLst/>
          </a:prstGeom>
          <a:noFill/>
          <a:ln w="9525">
            <a:noFill/>
            <a:miter lim="800000"/>
            <a:headEnd/>
            <a:tailEnd/>
          </a:ln>
        </p:spPr>
        <p:txBody>
          <a:bodyPr wrap="none">
            <a:prstTxWarp prst="textNoShape">
              <a:avLst/>
            </a:prstTxWarp>
            <a:spAutoFit/>
          </a:bodyPr>
          <a:lstStyle/>
          <a:p>
            <a:pPr>
              <a:spcBef>
                <a:spcPts val="500"/>
              </a:spcBef>
              <a:spcAft>
                <a:spcPts val="500"/>
              </a:spcAft>
            </a:pPr>
            <a:r>
              <a:rPr lang="fr-FR" sz="2400">
                <a:latin typeface="Arial" charset="0"/>
              </a:rPr>
              <a:t>Par groupe de deux étudiant-e-s</a:t>
            </a:r>
          </a:p>
        </p:txBody>
      </p:sp>
      <p:sp>
        <p:nvSpPr>
          <p:cNvPr id="46083" name="Rectangle 3"/>
          <p:cNvSpPr>
            <a:spLocks noChangeArrowheads="1"/>
          </p:cNvSpPr>
          <p:nvPr/>
        </p:nvSpPr>
        <p:spPr bwMode="auto">
          <a:xfrm>
            <a:off x="381000" y="152400"/>
            <a:ext cx="8458200" cy="838200"/>
          </a:xfrm>
          <a:prstGeom prst="rect">
            <a:avLst/>
          </a:prstGeom>
          <a:noFill/>
          <a:ln w="9525">
            <a:noFill/>
            <a:miter lim="800000"/>
            <a:headEnd/>
            <a:tailEnd/>
          </a:ln>
        </p:spPr>
        <p:txBody>
          <a:bodyPr anchor="ctr">
            <a:prstTxWarp prst="textNoShape">
              <a:avLst/>
            </a:prstTxWarp>
          </a:bodyPr>
          <a:lstStyle/>
          <a:p>
            <a:pPr algn="ctr"/>
            <a:r>
              <a:rPr lang="fr-FR" sz="3600" dirty="0">
                <a:solidFill>
                  <a:srgbClr val="000000"/>
                </a:solidFill>
                <a:latin typeface="Arial" charset="0"/>
              </a:rPr>
              <a:t>Approche pédagogique par projet</a:t>
            </a:r>
          </a:p>
        </p:txBody>
      </p:sp>
      <p:sp>
        <p:nvSpPr>
          <p:cNvPr id="22534" name="Oval 6"/>
          <p:cNvSpPr>
            <a:spLocks noChangeArrowheads="1"/>
          </p:cNvSpPr>
          <p:nvPr/>
        </p:nvSpPr>
        <p:spPr bwMode="auto">
          <a:xfrm>
            <a:off x="228600" y="1409700"/>
            <a:ext cx="228600" cy="228600"/>
          </a:xfrm>
          <a:prstGeom prst="ellipse">
            <a:avLst/>
          </a:prstGeom>
          <a:gradFill flip="none" rotWithShape="1">
            <a:gsLst>
              <a:gs pos="0">
                <a:schemeClr val="accent2"/>
              </a:gs>
              <a:gs pos="100000">
                <a:srgbClr val="FFFFFF"/>
              </a:gs>
              <a:gs pos="50000">
                <a:schemeClr val="accent2"/>
              </a:gs>
            </a:gsLst>
            <a:path path="circle">
              <a:fillToRect l="100000" t="100000"/>
            </a:path>
            <a:tileRect r="-100000" b="-100000"/>
          </a:gradFill>
          <a:ln w="9525">
            <a:noFill/>
            <a:round/>
            <a:headEnd/>
            <a:tailEnd/>
          </a:ln>
          <a:effectLst/>
        </p:spPr>
        <p:txBody>
          <a:bodyPr wrap="none" anchor="ctr">
            <a:prstTxWarp prst="textNoShape">
              <a:avLst/>
            </a:prstTxWarp>
          </a:bodyPr>
          <a:lstStyle/>
          <a:p>
            <a:pPr>
              <a:defRPr/>
            </a:pPr>
            <a:endParaRPr lang="fr-FR">
              <a:latin typeface="Times New Roman" pitchFamily="-112" charset="0"/>
            </a:endParaRPr>
          </a:p>
        </p:txBody>
      </p:sp>
      <p:sp>
        <p:nvSpPr>
          <p:cNvPr id="46087" name="Text Box 7"/>
          <p:cNvSpPr txBox="1">
            <a:spLocks noChangeArrowheads="1"/>
          </p:cNvSpPr>
          <p:nvPr/>
        </p:nvSpPr>
        <p:spPr bwMode="auto">
          <a:xfrm>
            <a:off x="854075" y="1981200"/>
            <a:ext cx="8289925" cy="838200"/>
          </a:xfrm>
          <a:prstGeom prst="rect">
            <a:avLst/>
          </a:prstGeom>
          <a:noFill/>
          <a:ln w="9525">
            <a:noFill/>
            <a:miter lim="800000"/>
            <a:headEnd/>
            <a:tailEnd/>
          </a:ln>
        </p:spPr>
        <p:txBody>
          <a:bodyPr>
            <a:prstTxWarp prst="textNoShape">
              <a:avLst/>
            </a:prstTxWarp>
            <a:spAutoFit/>
          </a:bodyPr>
          <a:lstStyle/>
          <a:p>
            <a:pPr>
              <a:spcBef>
                <a:spcPts val="500"/>
              </a:spcBef>
              <a:spcAft>
                <a:spcPts val="500"/>
              </a:spcAft>
            </a:pPr>
            <a:r>
              <a:rPr lang="fr-FR" sz="2400">
                <a:latin typeface="Arial" charset="0"/>
              </a:rPr>
              <a:t>Choix d’une institution (association, entreprise, club de sport…)</a:t>
            </a:r>
          </a:p>
        </p:txBody>
      </p:sp>
      <p:sp>
        <p:nvSpPr>
          <p:cNvPr id="46088" name="Text Box 8"/>
          <p:cNvSpPr txBox="1">
            <a:spLocks noChangeArrowheads="1"/>
          </p:cNvSpPr>
          <p:nvPr/>
        </p:nvSpPr>
        <p:spPr bwMode="auto">
          <a:xfrm>
            <a:off x="854075" y="3276600"/>
            <a:ext cx="8289925" cy="1219200"/>
          </a:xfrm>
          <a:prstGeom prst="rect">
            <a:avLst/>
          </a:prstGeom>
          <a:noFill/>
          <a:ln w="9525">
            <a:noFill/>
            <a:miter lim="800000"/>
            <a:headEnd/>
            <a:tailEnd/>
          </a:ln>
        </p:spPr>
        <p:txBody>
          <a:bodyPr>
            <a:prstTxWarp prst="textNoShape">
              <a:avLst/>
            </a:prstTxWarp>
            <a:spAutoFit/>
          </a:bodyPr>
          <a:lstStyle/>
          <a:p>
            <a:pPr>
              <a:spcBef>
                <a:spcPts val="500"/>
              </a:spcBef>
              <a:spcAft>
                <a:spcPts val="500"/>
              </a:spcAft>
            </a:pPr>
            <a:r>
              <a:rPr lang="fr-FR" sz="2400">
                <a:latin typeface="Arial" charset="0"/>
              </a:rPr>
              <a:t>Principe « jeu de rôle » : vous êtes des consultant-e-s ayant</a:t>
            </a:r>
            <a:br>
              <a:rPr lang="fr-FR" sz="2400">
                <a:latin typeface="Arial" charset="0"/>
              </a:rPr>
            </a:br>
            <a:r>
              <a:rPr lang="fr-FR" sz="2400">
                <a:latin typeface="Arial" charset="0"/>
              </a:rPr>
              <a:t>pour mission de proposer des dispositifs qui répondent aux besoins de formation de l’institution </a:t>
            </a:r>
          </a:p>
        </p:txBody>
      </p:sp>
      <p:sp>
        <p:nvSpPr>
          <p:cNvPr id="46089" name="Text Box 9"/>
          <p:cNvSpPr txBox="1">
            <a:spLocks noChangeArrowheads="1"/>
          </p:cNvSpPr>
          <p:nvPr/>
        </p:nvSpPr>
        <p:spPr bwMode="auto">
          <a:xfrm>
            <a:off x="854075" y="4795838"/>
            <a:ext cx="5368925" cy="461962"/>
          </a:xfrm>
          <a:prstGeom prst="rect">
            <a:avLst/>
          </a:prstGeom>
          <a:noFill/>
          <a:ln w="9525">
            <a:noFill/>
            <a:miter lim="800000"/>
            <a:headEnd/>
            <a:tailEnd/>
          </a:ln>
        </p:spPr>
        <p:txBody>
          <a:bodyPr wrap="none">
            <a:prstTxWarp prst="textNoShape">
              <a:avLst/>
            </a:prstTxWarp>
            <a:spAutoFit/>
          </a:bodyPr>
          <a:lstStyle/>
          <a:p>
            <a:pPr>
              <a:spcBef>
                <a:spcPts val="500"/>
              </a:spcBef>
              <a:spcAft>
                <a:spcPts val="500"/>
              </a:spcAft>
            </a:pPr>
            <a:r>
              <a:rPr lang="fr-FR" sz="2400">
                <a:latin typeface="Arial" charset="0"/>
              </a:rPr>
              <a:t>Suivi progressif au cours des séances</a:t>
            </a:r>
          </a:p>
        </p:txBody>
      </p:sp>
      <p:sp>
        <p:nvSpPr>
          <p:cNvPr id="46090" name="AutoShape 10"/>
          <p:cNvSpPr>
            <a:spLocks noChangeArrowheads="1"/>
          </p:cNvSpPr>
          <p:nvPr/>
        </p:nvSpPr>
        <p:spPr bwMode="auto">
          <a:xfrm>
            <a:off x="228600" y="2127250"/>
            <a:ext cx="381000" cy="228600"/>
          </a:xfrm>
          <a:prstGeom prst="rightArrow">
            <a:avLst>
              <a:gd name="adj1" fmla="val 50000"/>
              <a:gd name="adj2" fmla="val 41667"/>
            </a:avLst>
          </a:prstGeom>
          <a:solidFill>
            <a:schemeClr val="tx1"/>
          </a:solidFill>
          <a:ln w="9525">
            <a:solidFill>
              <a:schemeClr val="tx1"/>
            </a:solidFill>
            <a:miter lim="800000"/>
            <a:headEnd/>
            <a:tailEnd/>
          </a:ln>
        </p:spPr>
        <p:txBody>
          <a:bodyPr wrap="none" anchor="ctr">
            <a:prstTxWarp prst="textNoShape">
              <a:avLst/>
            </a:prstTxWarp>
          </a:bodyPr>
          <a:lstStyle/>
          <a:p>
            <a:endParaRPr lang="fr-FR"/>
          </a:p>
        </p:txBody>
      </p:sp>
      <p:sp>
        <p:nvSpPr>
          <p:cNvPr id="46091" name="AutoShape 11"/>
          <p:cNvSpPr>
            <a:spLocks noChangeArrowheads="1"/>
          </p:cNvSpPr>
          <p:nvPr/>
        </p:nvSpPr>
        <p:spPr bwMode="auto">
          <a:xfrm>
            <a:off x="228600" y="3422650"/>
            <a:ext cx="381000" cy="228600"/>
          </a:xfrm>
          <a:prstGeom prst="rightArrow">
            <a:avLst>
              <a:gd name="adj1" fmla="val 50000"/>
              <a:gd name="adj2" fmla="val 41667"/>
            </a:avLst>
          </a:prstGeom>
          <a:solidFill>
            <a:schemeClr val="tx1"/>
          </a:solidFill>
          <a:ln w="9525">
            <a:solidFill>
              <a:schemeClr val="tx1"/>
            </a:solidFill>
            <a:miter lim="800000"/>
            <a:headEnd/>
            <a:tailEnd/>
          </a:ln>
        </p:spPr>
        <p:txBody>
          <a:bodyPr wrap="none" anchor="ctr">
            <a:prstTxWarp prst="textNoShape">
              <a:avLst/>
            </a:prstTxWarp>
          </a:bodyPr>
          <a:lstStyle/>
          <a:p>
            <a:endParaRPr lang="fr-FR"/>
          </a:p>
        </p:txBody>
      </p:sp>
      <p:sp>
        <p:nvSpPr>
          <p:cNvPr id="46092" name="AutoShape 12"/>
          <p:cNvSpPr>
            <a:spLocks noChangeArrowheads="1"/>
          </p:cNvSpPr>
          <p:nvPr/>
        </p:nvSpPr>
        <p:spPr bwMode="auto">
          <a:xfrm>
            <a:off x="228600" y="4941888"/>
            <a:ext cx="381000" cy="228600"/>
          </a:xfrm>
          <a:prstGeom prst="rightArrow">
            <a:avLst>
              <a:gd name="adj1" fmla="val 50000"/>
              <a:gd name="adj2" fmla="val 41667"/>
            </a:avLst>
          </a:prstGeom>
          <a:solidFill>
            <a:schemeClr val="tx1"/>
          </a:solidFill>
          <a:ln w="9525">
            <a:solidFill>
              <a:schemeClr val="tx1"/>
            </a:solidFill>
            <a:miter lim="800000"/>
            <a:headEnd/>
            <a:tailEnd/>
          </a:ln>
        </p:spPr>
        <p:txBody>
          <a:bodyPr wrap="none" anchor="ctr">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533400" y="1295400"/>
            <a:ext cx="8229600" cy="5539978"/>
          </a:xfrm>
          <a:prstGeom prst="rect">
            <a:avLst/>
          </a:prstGeom>
          <a:noFill/>
          <a:ln w="12700">
            <a:noFill/>
            <a:miter lim="800000"/>
            <a:headEnd/>
            <a:tailEnd/>
          </a:ln>
          <a:effectLst/>
        </p:spPr>
        <p:txBody>
          <a:bodyPr>
            <a:prstTxWarp prst="textNoShape">
              <a:avLst/>
            </a:prstTxWarp>
            <a:spAutoFit/>
          </a:bodyPr>
          <a:lstStyle/>
          <a:p>
            <a:pPr marL="457200" indent="-457200">
              <a:spcBef>
                <a:spcPct val="50000"/>
              </a:spcBef>
              <a:buFont typeface="Arial" charset="0"/>
              <a:buNone/>
              <a:defRPr/>
            </a:pPr>
            <a:r>
              <a:rPr lang="fr-FR" sz="2400" dirty="0">
                <a:effectLst>
                  <a:outerShdw blurRad="38100" dist="38100" dir="2700000" algn="tl">
                    <a:srgbClr val="DDDDDD"/>
                  </a:outerShdw>
                </a:effectLst>
                <a:latin typeface="Arial" charset="0"/>
              </a:rPr>
              <a:t>Par groupe de deux :</a:t>
            </a:r>
          </a:p>
          <a:p>
            <a:pPr marL="457200" indent="-457200">
              <a:spcBef>
                <a:spcPct val="50000"/>
              </a:spcBef>
              <a:buFontTx/>
              <a:buChar char="•"/>
              <a:defRPr/>
            </a:pPr>
            <a:r>
              <a:rPr lang="fr-FR" sz="2200" dirty="0">
                <a:effectLst>
                  <a:outerShdw blurRad="38100" dist="38100" dir="2700000" algn="tl">
                    <a:srgbClr val="DDDDDD"/>
                  </a:outerShdw>
                </a:effectLst>
                <a:latin typeface="Arial" charset="0"/>
              </a:rPr>
              <a:t>Dans un </a:t>
            </a:r>
            <a:r>
              <a:rPr lang="fr-FR" sz="2200" dirty="0" smtClean="0">
                <a:effectLst>
                  <a:outerShdw blurRad="38100" dist="38100" dir="2700000" algn="tl">
                    <a:srgbClr val="DDDDDD"/>
                  </a:outerShdw>
                </a:effectLst>
                <a:latin typeface="Arial" charset="0"/>
              </a:rPr>
              <a:t>contexte spécifique, </a:t>
            </a:r>
            <a:r>
              <a:rPr lang="fr-FR" sz="2200" dirty="0">
                <a:effectLst>
                  <a:outerShdw blurRad="38100" dist="38100" dir="2700000" algn="tl">
                    <a:srgbClr val="DDDDDD"/>
                  </a:outerShdw>
                </a:effectLst>
                <a:latin typeface="Arial" charset="0"/>
              </a:rPr>
              <a:t>identifiez des besoins de formation d’un public particulier</a:t>
            </a:r>
          </a:p>
          <a:p>
            <a:pPr marL="457200" indent="-457200">
              <a:spcBef>
                <a:spcPct val="50000"/>
              </a:spcBef>
              <a:buFontTx/>
              <a:buChar char="•"/>
              <a:defRPr/>
            </a:pPr>
            <a:r>
              <a:rPr lang="fr-FR" sz="2200" dirty="0">
                <a:effectLst>
                  <a:outerShdw blurRad="38100" dist="38100" dir="2700000" algn="tl">
                    <a:srgbClr val="DDDDDD"/>
                  </a:outerShdw>
                </a:effectLst>
                <a:latin typeface="Arial" charset="0"/>
              </a:rPr>
              <a:t>Pour chaque ‘famille’ de logiciel</a:t>
            </a:r>
          </a:p>
          <a:p>
            <a:pPr marL="914400" lvl="1" indent="-457200">
              <a:spcBef>
                <a:spcPct val="50000"/>
              </a:spcBef>
              <a:buFontTx/>
              <a:buChar char="•"/>
              <a:defRPr/>
            </a:pPr>
            <a:r>
              <a:rPr lang="fr-FR" sz="2200" dirty="0">
                <a:effectLst>
                  <a:outerShdw blurRad="38100" dist="38100" dir="2700000" algn="tl">
                    <a:srgbClr val="DDDDDD"/>
                  </a:outerShdw>
                </a:effectLst>
                <a:latin typeface="Arial" charset="0"/>
              </a:rPr>
              <a:t>identifiez à quels </a:t>
            </a:r>
            <a:r>
              <a:rPr lang="fr-FR" sz="2200" dirty="0" smtClean="0">
                <a:effectLst>
                  <a:outerShdw blurRad="38100" dist="38100" dir="2700000" algn="tl">
                    <a:srgbClr val="DDDDDD"/>
                  </a:outerShdw>
                </a:effectLst>
                <a:latin typeface="Arial" charset="0"/>
              </a:rPr>
              <a:t>besoins précédents ce logiciel répondrait</a:t>
            </a:r>
          </a:p>
          <a:p>
            <a:pPr marL="914400" lvl="1" indent="-457200">
              <a:spcBef>
                <a:spcPct val="50000"/>
              </a:spcBef>
              <a:buFontTx/>
              <a:buChar char="•"/>
              <a:defRPr/>
            </a:pPr>
            <a:r>
              <a:rPr lang="fr-FR" sz="2200" dirty="0">
                <a:effectLst>
                  <a:outerShdw blurRad="38100" dist="38100" dir="2700000" algn="tl">
                    <a:srgbClr val="DDDDDD"/>
                  </a:outerShdw>
                </a:effectLst>
                <a:latin typeface="Arial" charset="0"/>
              </a:rPr>
              <a:t>Proposez un exemple concret de logiciel à développer : objectif, contenu, structure et exemples d’activités</a:t>
            </a:r>
          </a:p>
          <a:p>
            <a:pPr marL="914400" lvl="1" indent="-457200">
              <a:spcBef>
                <a:spcPct val="50000"/>
              </a:spcBef>
              <a:buFontTx/>
              <a:buChar char="•"/>
              <a:defRPr/>
            </a:pPr>
            <a:r>
              <a:rPr lang="fr-FR" sz="2200" dirty="0">
                <a:effectLst>
                  <a:outerShdw blurRad="38100" dist="38100" dir="2700000" algn="tl">
                    <a:srgbClr val="DDDDDD"/>
                  </a:outerShdw>
                </a:effectLst>
                <a:latin typeface="Arial" charset="0"/>
              </a:rPr>
              <a:t>Décrivez la mise en œuvre du dispositif de formation : durée, modalités, etc.</a:t>
            </a:r>
          </a:p>
          <a:p>
            <a:pPr marL="914400" lvl="1" indent="-457200">
              <a:spcBef>
                <a:spcPct val="50000"/>
              </a:spcBef>
              <a:buFontTx/>
              <a:buChar char="•"/>
              <a:defRPr/>
            </a:pPr>
            <a:r>
              <a:rPr lang="fr-FR" sz="2200" dirty="0">
                <a:effectLst>
                  <a:outerShdw blurRad="38100" dist="38100" dir="2700000" algn="tl">
                    <a:srgbClr val="DDDDDD"/>
                  </a:outerShdw>
                </a:effectLst>
                <a:latin typeface="Arial" charset="0"/>
              </a:rPr>
              <a:t>Sur la base de la littérature, argumentez les avantages et inconvénients du logiciel proposé </a:t>
            </a:r>
            <a:r>
              <a:rPr lang="fr-FR" sz="2200" i="1" dirty="0">
                <a:effectLst>
                  <a:outerShdw blurRad="38100" dist="38100" dir="2700000" algn="tl">
                    <a:srgbClr val="DDDDDD"/>
                  </a:outerShdw>
                </a:effectLst>
                <a:latin typeface="Arial" charset="0"/>
              </a:rPr>
              <a:t>en fonction des objectifs de formation visés et du contexte</a:t>
            </a:r>
            <a:endParaRPr lang="fr-FR" sz="2200" dirty="0">
              <a:effectLst>
                <a:outerShdw blurRad="38100" dist="38100" dir="2700000" algn="tl">
                  <a:srgbClr val="DDDDDD"/>
                </a:outerShdw>
              </a:effectLst>
              <a:latin typeface="Arial" charset="0"/>
            </a:endParaRPr>
          </a:p>
        </p:txBody>
      </p:sp>
      <p:sp>
        <p:nvSpPr>
          <p:cNvPr id="64515" name="Rectangle 3"/>
          <p:cNvSpPr>
            <a:spLocks noChangeArrowheads="1"/>
          </p:cNvSpPr>
          <p:nvPr/>
        </p:nvSpPr>
        <p:spPr bwMode="auto">
          <a:xfrm>
            <a:off x="952500" y="228600"/>
            <a:ext cx="7048500" cy="644525"/>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r>
              <a:rPr lang="fr-FR" sz="3600" dirty="0">
                <a:solidFill>
                  <a:srgbClr val="000000"/>
                </a:solidFill>
                <a:effectLst>
                  <a:outerShdw blurRad="38100" dist="38100" dir="2700000" algn="tl">
                    <a:srgbClr val="DDDDDD"/>
                  </a:outerShdw>
                </a:effectLst>
                <a:latin typeface="Arial" charset="0"/>
              </a:rPr>
              <a:t>Approche pédagogique par projet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ext Box 1029"/>
          <p:cNvSpPr txBox="1">
            <a:spLocks noChangeArrowheads="1"/>
          </p:cNvSpPr>
          <p:nvPr/>
        </p:nvSpPr>
        <p:spPr bwMode="auto">
          <a:xfrm>
            <a:off x="685800" y="1676400"/>
            <a:ext cx="8153400" cy="3046988"/>
          </a:xfrm>
          <a:prstGeom prst="rect">
            <a:avLst/>
          </a:prstGeom>
          <a:noFill/>
          <a:ln w="9525">
            <a:noFill/>
            <a:miter lim="800000"/>
            <a:headEnd/>
            <a:tailEnd/>
          </a:ln>
        </p:spPr>
        <p:txBody>
          <a:bodyPr>
            <a:prstTxWarp prst="textNoShape">
              <a:avLst/>
            </a:prstTxWarp>
            <a:spAutoFit/>
          </a:bodyPr>
          <a:lstStyle/>
          <a:p>
            <a:r>
              <a:rPr lang="fr-FR" sz="2400" dirty="0" smtClean="0">
                <a:latin typeface="Arial" charset="0"/>
              </a:rPr>
              <a:t>Qu’est-ce que les technologies numériques (ordinateur, internet) vous apportent pour votre travail d’étudiant ?</a:t>
            </a:r>
          </a:p>
          <a:p>
            <a:endParaRPr lang="fr-FR" sz="2400" dirty="0" smtClean="0">
              <a:latin typeface="Arial" charset="0"/>
            </a:endParaRPr>
          </a:p>
          <a:p>
            <a:r>
              <a:rPr lang="fr-FR" sz="2400" dirty="0" smtClean="0">
                <a:latin typeface="Arial" charset="0"/>
              </a:rPr>
              <a:t>Réfléchissez à deux apports différents, que vous </a:t>
            </a:r>
            <a:r>
              <a:rPr lang="fr-FR" sz="2400" smtClean="0">
                <a:latin typeface="Arial" charset="0"/>
              </a:rPr>
              <a:t>résumerez chacun en </a:t>
            </a:r>
            <a:r>
              <a:rPr lang="fr-FR" sz="2400" dirty="0" smtClean="0">
                <a:latin typeface="Arial" charset="0"/>
              </a:rPr>
              <a:t>trois mots.</a:t>
            </a:r>
          </a:p>
          <a:p>
            <a:endParaRPr lang="fr-FR" sz="2400" dirty="0" smtClean="0">
              <a:latin typeface="Arial" charset="0"/>
            </a:endParaRPr>
          </a:p>
          <a:p>
            <a:r>
              <a:rPr lang="fr-FR" sz="2400" dirty="0">
                <a:latin typeface="Arial" charset="0"/>
              </a:rPr>
              <a:t>Donnez un exemple </a:t>
            </a:r>
            <a:r>
              <a:rPr lang="fr-FR" sz="2400" dirty="0" smtClean="0">
                <a:latin typeface="Arial" charset="0"/>
              </a:rPr>
              <a:t>concret qui illustrent en quoi les technologies vous ont aidé.</a:t>
            </a:r>
            <a:endParaRPr lang="fr-FR" sz="2400" dirty="0">
              <a:latin typeface="Arial" charset="0"/>
            </a:endParaRPr>
          </a:p>
        </p:txBody>
      </p:sp>
      <p:sp>
        <p:nvSpPr>
          <p:cNvPr id="58371" name="Rectangle 1030"/>
          <p:cNvSpPr>
            <a:spLocks noChangeArrowheads="1"/>
          </p:cNvSpPr>
          <p:nvPr/>
        </p:nvSpPr>
        <p:spPr bwMode="auto">
          <a:xfrm>
            <a:off x="381000" y="228600"/>
            <a:ext cx="8458200" cy="609600"/>
          </a:xfrm>
          <a:prstGeom prst="rect">
            <a:avLst/>
          </a:prstGeom>
          <a:noFill/>
          <a:ln w="9525">
            <a:noFill/>
            <a:miter lim="800000"/>
            <a:headEnd/>
            <a:tailEnd/>
          </a:ln>
        </p:spPr>
        <p:txBody>
          <a:bodyPr anchor="ctr">
            <a:prstTxWarp prst="textNoShape">
              <a:avLst/>
            </a:prstTxWarp>
          </a:bodyPr>
          <a:lstStyle/>
          <a:p>
            <a:pPr algn="ctr"/>
            <a:r>
              <a:rPr lang="fr-CH" sz="3600" dirty="0">
                <a:latin typeface="Arial" charset="0"/>
              </a:rPr>
              <a:t>Brainstorming de « mise en condition »</a:t>
            </a:r>
            <a:endParaRPr lang="en-US" sz="3600" dirty="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ext Box 7"/>
          <p:cNvSpPr txBox="1">
            <a:spLocks noChangeArrowheads="1"/>
          </p:cNvSpPr>
          <p:nvPr/>
        </p:nvSpPr>
        <p:spPr bwMode="auto">
          <a:xfrm>
            <a:off x="2057400" y="1362075"/>
            <a:ext cx="5135563" cy="466725"/>
          </a:xfrm>
          <a:prstGeom prst="rect">
            <a:avLst/>
          </a:prstGeom>
          <a:solidFill>
            <a:srgbClr val="F5FF71"/>
          </a:solidFill>
          <a:ln w="9525">
            <a:solidFill>
              <a:schemeClr val="tx1"/>
            </a:solidFill>
            <a:miter lim="800000"/>
            <a:headEnd/>
            <a:tailEnd/>
          </a:ln>
        </p:spPr>
        <p:txBody>
          <a:bodyPr>
            <a:prstTxWarp prst="textNoShape">
              <a:avLst/>
            </a:prstTxWarp>
            <a:spAutoFit/>
          </a:bodyPr>
          <a:lstStyle/>
          <a:p>
            <a:pPr algn="ctr"/>
            <a:r>
              <a:rPr lang="fr-FR" sz="2400">
                <a:latin typeface="Arial" charset="0"/>
              </a:rPr>
              <a:t>Présentation de l’institution</a:t>
            </a:r>
          </a:p>
        </p:txBody>
      </p:sp>
      <p:pic>
        <p:nvPicPr>
          <p:cNvPr id="50179" name="Picture 8"/>
          <p:cNvPicPr>
            <a:picLocks noChangeAspect="1" noChangeArrowheads="1"/>
          </p:cNvPicPr>
          <p:nvPr/>
        </p:nvPicPr>
        <p:blipFill>
          <a:blip r:embed="rId3"/>
          <a:srcRect/>
          <a:stretch>
            <a:fillRect/>
          </a:stretch>
        </p:blipFill>
        <p:spPr bwMode="auto">
          <a:xfrm>
            <a:off x="838200" y="2133600"/>
            <a:ext cx="6426200" cy="4268788"/>
          </a:xfrm>
          <a:prstGeom prst="rect">
            <a:avLst/>
          </a:prstGeom>
          <a:noFill/>
          <a:ln w="9525">
            <a:noFill/>
            <a:miter lim="800000"/>
            <a:headEnd/>
            <a:tailEnd/>
          </a:ln>
        </p:spPr>
      </p:pic>
      <p:sp>
        <p:nvSpPr>
          <p:cNvPr id="50180" name="Text Box 9"/>
          <p:cNvSpPr txBox="1">
            <a:spLocks noChangeArrowheads="1"/>
          </p:cNvSpPr>
          <p:nvPr/>
        </p:nvSpPr>
        <p:spPr bwMode="auto">
          <a:xfrm>
            <a:off x="898525" y="1371600"/>
            <a:ext cx="952500" cy="396875"/>
          </a:xfrm>
          <a:prstGeom prst="rect">
            <a:avLst/>
          </a:prstGeom>
          <a:noFill/>
          <a:ln w="9525">
            <a:noFill/>
            <a:miter lim="800000"/>
            <a:headEnd/>
            <a:tailEnd/>
          </a:ln>
        </p:spPr>
        <p:txBody>
          <a:bodyPr wrap="none">
            <a:prstTxWarp prst="textNoShape">
              <a:avLst/>
            </a:prstTxWarp>
            <a:spAutoFit/>
          </a:bodyPr>
          <a:lstStyle/>
          <a:p>
            <a:r>
              <a:rPr lang="fr-FR"/>
              <a:t>2 pages</a:t>
            </a:r>
          </a:p>
        </p:txBody>
      </p:sp>
      <p:sp>
        <p:nvSpPr>
          <p:cNvPr id="50181" name="Rectangle 10"/>
          <p:cNvSpPr>
            <a:spLocks noChangeArrowheads="1"/>
          </p:cNvSpPr>
          <p:nvPr/>
        </p:nvSpPr>
        <p:spPr bwMode="auto">
          <a:xfrm>
            <a:off x="381000" y="228600"/>
            <a:ext cx="8458200" cy="762000"/>
          </a:xfrm>
          <a:prstGeom prst="rect">
            <a:avLst/>
          </a:prstGeom>
          <a:noFill/>
          <a:ln w="9525">
            <a:noFill/>
            <a:miter lim="800000"/>
            <a:headEnd/>
            <a:tailEnd/>
          </a:ln>
        </p:spPr>
        <p:txBody>
          <a:bodyPr anchor="ctr">
            <a:prstTxWarp prst="textNoShape">
              <a:avLst/>
            </a:prstTxWarp>
          </a:bodyPr>
          <a:lstStyle/>
          <a:p>
            <a:pPr algn="ctr"/>
            <a:r>
              <a:rPr lang="fr-CH" sz="3600">
                <a:solidFill>
                  <a:srgbClr val="000066"/>
                </a:solidFill>
                <a:latin typeface="Arial" charset="0"/>
              </a:rPr>
              <a:t>Evaluation : rapport de projet</a:t>
            </a:r>
            <a:endParaRPr lang="en-US" sz="3600">
              <a:solidFill>
                <a:srgbClr val="000066"/>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2226" name="Group 3"/>
          <p:cNvGrpSpPr>
            <a:grpSpLocks/>
          </p:cNvGrpSpPr>
          <p:nvPr/>
        </p:nvGrpSpPr>
        <p:grpSpPr bwMode="auto">
          <a:xfrm>
            <a:off x="898525" y="914400"/>
            <a:ext cx="6294438" cy="466725"/>
            <a:chOff x="566" y="720"/>
            <a:chExt cx="3965" cy="294"/>
          </a:xfrm>
        </p:grpSpPr>
        <p:sp>
          <p:nvSpPr>
            <p:cNvPr id="52238" name="Text Box 4"/>
            <p:cNvSpPr txBox="1">
              <a:spLocks noChangeArrowheads="1"/>
            </p:cNvSpPr>
            <p:nvPr/>
          </p:nvSpPr>
          <p:spPr bwMode="auto">
            <a:xfrm>
              <a:off x="1296" y="720"/>
              <a:ext cx="3235" cy="294"/>
            </a:xfrm>
            <a:prstGeom prst="rect">
              <a:avLst/>
            </a:prstGeom>
            <a:solidFill>
              <a:srgbClr val="F5FF71"/>
            </a:solidFill>
            <a:ln w="9525">
              <a:solidFill>
                <a:schemeClr val="tx1"/>
              </a:solidFill>
              <a:miter lim="800000"/>
              <a:headEnd/>
              <a:tailEnd/>
            </a:ln>
          </p:spPr>
          <p:txBody>
            <a:bodyPr>
              <a:prstTxWarp prst="textNoShape">
                <a:avLst/>
              </a:prstTxWarp>
              <a:spAutoFit/>
            </a:bodyPr>
            <a:lstStyle/>
            <a:p>
              <a:pPr algn="ctr"/>
              <a:r>
                <a:rPr lang="fr-FR" sz="2400">
                  <a:latin typeface="Arial" charset="0"/>
                </a:rPr>
                <a:t>Présentation de l’institution</a:t>
              </a:r>
            </a:p>
          </p:txBody>
        </p:sp>
        <p:sp>
          <p:nvSpPr>
            <p:cNvPr id="52239" name="Text Box 5"/>
            <p:cNvSpPr txBox="1">
              <a:spLocks noChangeArrowheads="1"/>
            </p:cNvSpPr>
            <p:nvPr/>
          </p:nvSpPr>
          <p:spPr bwMode="auto">
            <a:xfrm>
              <a:off x="566" y="742"/>
              <a:ext cx="600" cy="250"/>
            </a:xfrm>
            <a:prstGeom prst="rect">
              <a:avLst/>
            </a:prstGeom>
            <a:noFill/>
            <a:ln w="9525">
              <a:noFill/>
              <a:miter lim="800000"/>
              <a:headEnd/>
              <a:tailEnd/>
            </a:ln>
          </p:spPr>
          <p:txBody>
            <a:bodyPr wrap="none">
              <a:prstTxWarp prst="textNoShape">
                <a:avLst/>
              </a:prstTxWarp>
              <a:spAutoFit/>
            </a:bodyPr>
            <a:lstStyle/>
            <a:p>
              <a:r>
                <a:rPr lang="fr-FR"/>
                <a:t>2 pages</a:t>
              </a:r>
            </a:p>
          </p:txBody>
        </p:sp>
      </p:grpSp>
      <p:grpSp>
        <p:nvGrpSpPr>
          <p:cNvPr id="3" name="Group 6"/>
          <p:cNvGrpSpPr>
            <a:grpSpLocks/>
          </p:cNvGrpSpPr>
          <p:nvPr/>
        </p:nvGrpSpPr>
        <p:grpSpPr bwMode="auto">
          <a:xfrm>
            <a:off x="457200" y="5943600"/>
            <a:ext cx="6751638" cy="830263"/>
            <a:chOff x="288" y="3306"/>
            <a:chExt cx="4253" cy="523"/>
          </a:xfrm>
        </p:grpSpPr>
        <p:sp>
          <p:nvSpPr>
            <p:cNvPr id="52236" name="Text Box 7"/>
            <p:cNvSpPr txBox="1">
              <a:spLocks noChangeArrowheads="1"/>
            </p:cNvSpPr>
            <p:nvPr/>
          </p:nvSpPr>
          <p:spPr bwMode="auto">
            <a:xfrm>
              <a:off x="1306" y="3306"/>
              <a:ext cx="3235" cy="523"/>
            </a:xfrm>
            <a:prstGeom prst="rect">
              <a:avLst/>
            </a:prstGeom>
            <a:solidFill>
              <a:srgbClr val="F5FF71"/>
            </a:solidFill>
            <a:ln w="9525">
              <a:solidFill>
                <a:schemeClr val="tx1"/>
              </a:solidFill>
              <a:miter lim="800000"/>
              <a:headEnd/>
              <a:tailEnd/>
            </a:ln>
          </p:spPr>
          <p:txBody>
            <a:bodyPr>
              <a:prstTxWarp prst="textNoShape">
                <a:avLst/>
              </a:prstTxWarp>
              <a:spAutoFit/>
            </a:bodyPr>
            <a:lstStyle/>
            <a:p>
              <a:pPr algn="ctr"/>
              <a:r>
                <a:rPr lang="fr-FR" sz="2400">
                  <a:latin typeface="Arial" charset="0"/>
                </a:rPr>
                <a:t>Conclusion : le « meilleur » dispositif pour ce contexte</a:t>
              </a:r>
            </a:p>
          </p:txBody>
        </p:sp>
        <p:sp>
          <p:nvSpPr>
            <p:cNvPr id="52237" name="Text Box 8"/>
            <p:cNvSpPr txBox="1">
              <a:spLocks noChangeArrowheads="1"/>
            </p:cNvSpPr>
            <p:nvPr/>
          </p:nvSpPr>
          <p:spPr bwMode="auto">
            <a:xfrm>
              <a:off x="288" y="3327"/>
              <a:ext cx="774" cy="250"/>
            </a:xfrm>
            <a:prstGeom prst="rect">
              <a:avLst/>
            </a:prstGeom>
            <a:noFill/>
            <a:ln w="9525">
              <a:noFill/>
              <a:miter lim="800000"/>
              <a:headEnd/>
              <a:tailEnd/>
            </a:ln>
          </p:spPr>
          <p:txBody>
            <a:bodyPr wrap="none">
              <a:prstTxWarp prst="textNoShape">
                <a:avLst/>
              </a:prstTxWarp>
              <a:spAutoFit/>
            </a:bodyPr>
            <a:lstStyle/>
            <a:p>
              <a:r>
                <a:rPr lang="fr-FR"/>
                <a:t> 1-2 pages</a:t>
              </a:r>
            </a:p>
          </p:txBody>
        </p:sp>
      </p:grpSp>
      <p:pic>
        <p:nvPicPr>
          <p:cNvPr id="52228" name="Picture 13"/>
          <p:cNvPicPr>
            <a:picLocks noChangeAspect="1" noChangeArrowheads="1"/>
          </p:cNvPicPr>
          <p:nvPr/>
        </p:nvPicPr>
        <p:blipFill>
          <a:blip r:embed="rId3"/>
          <a:srcRect/>
          <a:stretch>
            <a:fillRect/>
          </a:stretch>
        </p:blipFill>
        <p:spPr bwMode="auto">
          <a:xfrm>
            <a:off x="1066800" y="1676400"/>
            <a:ext cx="3073400" cy="2041525"/>
          </a:xfrm>
          <a:prstGeom prst="rect">
            <a:avLst/>
          </a:prstGeom>
          <a:noFill/>
          <a:ln w="9525">
            <a:noFill/>
            <a:miter lim="800000"/>
            <a:headEnd/>
            <a:tailEnd/>
          </a:ln>
        </p:spPr>
      </p:pic>
      <p:pic>
        <p:nvPicPr>
          <p:cNvPr id="52229" name="Picture 14"/>
          <p:cNvPicPr>
            <a:picLocks noChangeAspect="1" noChangeArrowheads="1"/>
          </p:cNvPicPr>
          <p:nvPr/>
        </p:nvPicPr>
        <p:blipFill>
          <a:blip r:embed="rId3"/>
          <a:srcRect/>
          <a:stretch>
            <a:fillRect/>
          </a:stretch>
        </p:blipFill>
        <p:spPr bwMode="auto">
          <a:xfrm>
            <a:off x="1066800" y="3810000"/>
            <a:ext cx="3073400" cy="2041525"/>
          </a:xfrm>
          <a:prstGeom prst="rect">
            <a:avLst/>
          </a:prstGeom>
          <a:noFill/>
          <a:ln w="9525">
            <a:noFill/>
            <a:miter lim="800000"/>
            <a:headEnd/>
            <a:tailEnd/>
          </a:ln>
        </p:spPr>
      </p:pic>
      <p:sp>
        <p:nvSpPr>
          <p:cNvPr id="52230" name="Rectangle 15"/>
          <p:cNvSpPr>
            <a:spLocks noChangeArrowheads="1"/>
          </p:cNvSpPr>
          <p:nvPr/>
        </p:nvSpPr>
        <p:spPr bwMode="auto">
          <a:xfrm>
            <a:off x="381000" y="228600"/>
            <a:ext cx="8458200" cy="609600"/>
          </a:xfrm>
          <a:prstGeom prst="rect">
            <a:avLst/>
          </a:prstGeom>
          <a:noFill/>
          <a:ln w="9525">
            <a:noFill/>
            <a:miter lim="800000"/>
            <a:headEnd/>
            <a:tailEnd/>
          </a:ln>
        </p:spPr>
        <p:txBody>
          <a:bodyPr anchor="ctr">
            <a:prstTxWarp prst="textNoShape">
              <a:avLst/>
            </a:prstTxWarp>
          </a:bodyPr>
          <a:lstStyle/>
          <a:p>
            <a:pPr algn="ctr"/>
            <a:r>
              <a:rPr lang="fr-CH" sz="3600">
                <a:solidFill>
                  <a:srgbClr val="000066"/>
                </a:solidFill>
                <a:latin typeface="Arial" charset="0"/>
              </a:rPr>
              <a:t>Evaluation : rapport de projet</a:t>
            </a:r>
            <a:endParaRPr lang="en-US" sz="3600">
              <a:solidFill>
                <a:srgbClr val="000066"/>
              </a:solidFill>
              <a:latin typeface="Arial" charset="0"/>
            </a:endParaRPr>
          </a:p>
        </p:txBody>
      </p:sp>
      <p:pic>
        <p:nvPicPr>
          <p:cNvPr id="52231" name="Picture 17"/>
          <p:cNvPicPr>
            <a:picLocks noChangeAspect="1" noChangeArrowheads="1"/>
          </p:cNvPicPr>
          <p:nvPr/>
        </p:nvPicPr>
        <p:blipFill>
          <a:blip r:embed="rId3"/>
          <a:srcRect/>
          <a:stretch>
            <a:fillRect/>
          </a:stretch>
        </p:blipFill>
        <p:spPr bwMode="auto">
          <a:xfrm>
            <a:off x="4572000" y="1676400"/>
            <a:ext cx="3073400" cy="2041525"/>
          </a:xfrm>
          <a:prstGeom prst="rect">
            <a:avLst/>
          </a:prstGeom>
          <a:noFill/>
          <a:ln w="9525">
            <a:noFill/>
            <a:miter lim="800000"/>
            <a:headEnd/>
            <a:tailEnd/>
          </a:ln>
        </p:spPr>
      </p:pic>
      <p:pic>
        <p:nvPicPr>
          <p:cNvPr id="52232" name="Picture 18"/>
          <p:cNvPicPr>
            <a:picLocks noChangeAspect="1" noChangeArrowheads="1"/>
          </p:cNvPicPr>
          <p:nvPr/>
        </p:nvPicPr>
        <p:blipFill>
          <a:blip r:embed="rId3"/>
          <a:srcRect/>
          <a:stretch>
            <a:fillRect/>
          </a:stretch>
        </p:blipFill>
        <p:spPr bwMode="auto">
          <a:xfrm>
            <a:off x="4648200" y="3810000"/>
            <a:ext cx="3073400" cy="2041525"/>
          </a:xfrm>
          <a:prstGeom prst="rect">
            <a:avLst/>
          </a:prstGeom>
          <a:noFill/>
          <a:ln w="9525">
            <a:noFill/>
            <a:miter lim="800000"/>
            <a:headEnd/>
            <a:tailEnd/>
          </a:ln>
        </p:spPr>
      </p:pic>
      <p:sp>
        <p:nvSpPr>
          <p:cNvPr id="52233" name="Text Box 12"/>
          <p:cNvSpPr txBox="1">
            <a:spLocks noChangeArrowheads="1"/>
          </p:cNvSpPr>
          <p:nvPr/>
        </p:nvSpPr>
        <p:spPr bwMode="auto">
          <a:xfrm>
            <a:off x="5105400" y="3810000"/>
            <a:ext cx="2309813" cy="338138"/>
          </a:xfrm>
          <a:prstGeom prst="rect">
            <a:avLst/>
          </a:prstGeom>
          <a:solidFill>
            <a:schemeClr val="bg1"/>
          </a:solidFill>
          <a:ln w="9525">
            <a:noFill/>
            <a:miter lim="800000"/>
            <a:headEnd/>
            <a:tailEnd/>
          </a:ln>
        </p:spPr>
        <p:txBody>
          <a:bodyPr wrap="none">
            <a:prstTxWarp prst="textNoShape">
              <a:avLst/>
            </a:prstTxWarp>
            <a:spAutoFit/>
          </a:bodyPr>
          <a:lstStyle/>
          <a:p>
            <a:r>
              <a:rPr lang="fr-FR" sz="1600">
                <a:solidFill>
                  <a:srgbClr val="000066"/>
                </a:solidFill>
              </a:rPr>
              <a:t>Chap 4 :  Les collecticiels</a:t>
            </a:r>
          </a:p>
        </p:txBody>
      </p:sp>
      <p:sp>
        <p:nvSpPr>
          <p:cNvPr id="52234" name="Text Box 19"/>
          <p:cNvSpPr txBox="1">
            <a:spLocks noChangeArrowheads="1"/>
          </p:cNvSpPr>
          <p:nvPr/>
        </p:nvSpPr>
        <p:spPr bwMode="auto">
          <a:xfrm>
            <a:off x="4724400" y="1676400"/>
            <a:ext cx="3236913" cy="336550"/>
          </a:xfrm>
          <a:prstGeom prst="rect">
            <a:avLst/>
          </a:prstGeom>
          <a:solidFill>
            <a:schemeClr val="bg1"/>
          </a:solidFill>
          <a:ln w="9525">
            <a:noFill/>
            <a:miter lim="800000"/>
            <a:headEnd/>
            <a:tailEnd/>
          </a:ln>
        </p:spPr>
        <p:txBody>
          <a:bodyPr wrap="none">
            <a:prstTxWarp prst="textNoShape">
              <a:avLst/>
            </a:prstTxWarp>
            <a:spAutoFit/>
          </a:bodyPr>
          <a:lstStyle/>
          <a:p>
            <a:r>
              <a:rPr lang="fr-FR" sz="1600">
                <a:solidFill>
                  <a:srgbClr val="000066"/>
                </a:solidFill>
              </a:rPr>
              <a:t>Chap 2 : Micromondes et simulations</a:t>
            </a:r>
          </a:p>
        </p:txBody>
      </p:sp>
      <p:sp>
        <p:nvSpPr>
          <p:cNvPr id="52235" name="Text Box 20"/>
          <p:cNvSpPr txBox="1">
            <a:spLocks noChangeArrowheads="1"/>
          </p:cNvSpPr>
          <p:nvPr/>
        </p:nvSpPr>
        <p:spPr bwMode="auto">
          <a:xfrm>
            <a:off x="1676400" y="3810000"/>
            <a:ext cx="2154238" cy="336550"/>
          </a:xfrm>
          <a:prstGeom prst="rect">
            <a:avLst/>
          </a:prstGeom>
          <a:solidFill>
            <a:schemeClr val="bg1"/>
          </a:solidFill>
          <a:ln w="9525">
            <a:noFill/>
            <a:miter lim="800000"/>
            <a:headEnd/>
            <a:tailEnd/>
          </a:ln>
        </p:spPr>
        <p:txBody>
          <a:bodyPr wrap="none">
            <a:prstTxWarp prst="textNoShape">
              <a:avLst/>
            </a:prstTxWarp>
            <a:spAutoFit/>
          </a:bodyPr>
          <a:lstStyle/>
          <a:p>
            <a:r>
              <a:rPr lang="fr-FR" sz="1600">
                <a:solidFill>
                  <a:srgbClr val="000066"/>
                </a:solidFill>
              </a:rPr>
              <a:t>Chap 3: Les hypertextes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ext Box 7"/>
          <p:cNvSpPr txBox="1">
            <a:spLocks noChangeArrowheads="1"/>
          </p:cNvSpPr>
          <p:nvPr/>
        </p:nvSpPr>
        <p:spPr bwMode="auto">
          <a:xfrm>
            <a:off x="838200" y="1524000"/>
            <a:ext cx="8001000" cy="3506788"/>
          </a:xfrm>
          <a:prstGeom prst="rect">
            <a:avLst/>
          </a:prstGeom>
          <a:noFill/>
          <a:ln w="9525">
            <a:noFill/>
            <a:miter lim="800000"/>
            <a:headEnd/>
            <a:tailEnd/>
          </a:ln>
        </p:spPr>
        <p:txBody>
          <a:bodyPr>
            <a:prstTxWarp prst="textNoShape">
              <a:avLst/>
            </a:prstTxWarp>
            <a:spAutoFit/>
          </a:bodyPr>
          <a:lstStyle/>
          <a:p>
            <a:pPr>
              <a:spcBef>
                <a:spcPct val="50000"/>
              </a:spcBef>
            </a:pPr>
            <a:r>
              <a:rPr lang="fr-CH" sz="3200" u="sng">
                <a:solidFill>
                  <a:srgbClr val="000066"/>
                </a:solidFill>
              </a:rPr>
              <a:t>Chapitre X : [Famille de logiciels éducatifs]</a:t>
            </a:r>
          </a:p>
          <a:p>
            <a:pPr>
              <a:spcBef>
                <a:spcPct val="50000"/>
              </a:spcBef>
            </a:pPr>
            <a:endParaRPr lang="fr-CH" sz="3200">
              <a:solidFill>
                <a:srgbClr val="000066"/>
              </a:solidFill>
            </a:endParaRPr>
          </a:p>
          <a:p>
            <a:pPr>
              <a:spcBef>
                <a:spcPct val="50000"/>
              </a:spcBef>
            </a:pPr>
            <a:r>
              <a:rPr lang="fr-CH" sz="3200">
                <a:solidFill>
                  <a:srgbClr val="000066"/>
                </a:solidFill>
              </a:rPr>
              <a:t>Cours 1 </a:t>
            </a:r>
            <a:r>
              <a:rPr lang="fr-CH">
                <a:solidFill>
                  <a:srgbClr val="000066"/>
                </a:solidFill>
              </a:rPr>
              <a:t>– </a:t>
            </a:r>
            <a:r>
              <a:rPr lang="fr-CH"/>
              <a:t> </a:t>
            </a:r>
            <a:r>
              <a:rPr lang="fr-CH" sz="3200">
                <a:solidFill>
                  <a:srgbClr val="000066"/>
                </a:solidFill>
              </a:rPr>
              <a:t>Exploration de logiciels</a:t>
            </a:r>
          </a:p>
          <a:p>
            <a:pPr>
              <a:spcBef>
                <a:spcPct val="50000"/>
              </a:spcBef>
            </a:pPr>
            <a:r>
              <a:rPr lang="fr-CH" sz="3200">
                <a:solidFill>
                  <a:srgbClr val="000066"/>
                </a:solidFill>
              </a:rPr>
              <a:t>Cours 2 – Synthèse et présentation</a:t>
            </a:r>
          </a:p>
          <a:p>
            <a:pPr>
              <a:spcBef>
                <a:spcPct val="50000"/>
              </a:spcBef>
            </a:pPr>
            <a:r>
              <a:rPr lang="fr-CH" sz="3200">
                <a:solidFill>
                  <a:srgbClr val="000066"/>
                </a:solidFill>
              </a:rPr>
              <a:t>Cours 3 – Suivi de Projet</a:t>
            </a:r>
            <a:endParaRPr lang="en-US" sz="3200">
              <a:solidFill>
                <a:srgbClr val="000066"/>
              </a:solidFill>
            </a:endParaRPr>
          </a:p>
        </p:txBody>
      </p:sp>
      <p:sp>
        <p:nvSpPr>
          <p:cNvPr id="54275" name="Rectangle 8"/>
          <p:cNvSpPr>
            <a:spLocks noChangeArrowheads="1"/>
          </p:cNvSpPr>
          <p:nvPr/>
        </p:nvSpPr>
        <p:spPr bwMode="auto">
          <a:xfrm>
            <a:off x="152400" y="228600"/>
            <a:ext cx="8458200" cy="609600"/>
          </a:xfrm>
          <a:prstGeom prst="rect">
            <a:avLst/>
          </a:prstGeom>
          <a:noFill/>
          <a:ln w="9525">
            <a:noFill/>
            <a:miter lim="800000"/>
            <a:headEnd/>
            <a:tailEnd/>
          </a:ln>
        </p:spPr>
        <p:txBody>
          <a:bodyPr anchor="ctr">
            <a:prstTxWarp prst="textNoShape">
              <a:avLst/>
            </a:prstTxWarp>
          </a:bodyPr>
          <a:lstStyle/>
          <a:p>
            <a:pPr algn="ctr"/>
            <a:r>
              <a:rPr lang="fr-CH" sz="3600">
                <a:solidFill>
                  <a:srgbClr val="000066"/>
                </a:solidFill>
                <a:latin typeface="Arial" charset="0"/>
              </a:rPr>
              <a:t>Organisation des séances</a:t>
            </a:r>
            <a:endParaRPr lang="en-US" sz="3600">
              <a:solidFill>
                <a:srgbClr val="000066"/>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524000" y="2514600"/>
            <a:ext cx="7212013" cy="584200"/>
          </a:xfrm>
          <a:prstGeom prst="rect">
            <a:avLst/>
          </a:prstGeom>
          <a:noFill/>
          <a:ln w="9525">
            <a:noFill/>
            <a:miter lim="800000"/>
            <a:headEnd/>
            <a:tailEnd/>
          </a:ln>
        </p:spPr>
        <p:txBody>
          <a:bodyPr wrap="none">
            <a:prstTxWarp prst="textNoShape">
              <a:avLst/>
            </a:prstTxWarp>
            <a:spAutoFit/>
          </a:bodyPr>
          <a:lstStyle/>
          <a:p>
            <a:r>
              <a:rPr lang="fr-FR" sz="3200">
                <a:solidFill>
                  <a:srgbClr val="000066"/>
                </a:solidFill>
                <a:latin typeface="Arial" charset="0"/>
              </a:rPr>
              <a:t>http://tecfa.unige.ch/tecfa/teaching/aei/</a:t>
            </a:r>
          </a:p>
        </p:txBody>
      </p:sp>
      <p:sp>
        <p:nvSpPr>
          <p:cNvPr id="56323" name="Text Box 3"/>
          <p:cNvSpPr txBox="1">
            <a:spLocks noChangeArrowheads="1"/>
          </p:cNvSpPr>
          <p:nvPr/>
        </p:nvSpPr>
        <p:spPr bwMode="auto">
          <a:xfrm>
            <a:off x="1219200" y="1704975"/>
            <a:ext cx="3436938" cy="457200"/>
          </a:xfrm>
          <a:prstGeom prst="rect">
            <a:avLst/>
          </a:prstGeom>
          <a:noFill/>
          <a:ln w="9525">
            <a:noFill/>
            <a:miter lim="800000"/>
            <a:headEnd/>
            <a:tailEnd/>
          </a:ln>
        </p:spPr>
        <p:txBody>
          <a:bodyPr wrap="none">
            <a:prstTxWarp prst="textNoShape">
              <a:avLst/>
            </a:prstTxWarp>
            <a:spAutoFit/>
          </a:bodyPr>
          <a:lstStyle/>
          <a:p>
            <a:r>
              <a:rPr lang="fr-FR" sz="2400">
                <a:latin typeface="Arial" charset="0"/>
              </a:rPr>
              <a:t>Site </a:t>
            </a:r>
            <a:r>
              <a:rPr lang="fr-FR" sz="2400">
                <a:latin typeface="Arial" charset="0"/>
                <a:hlinkClick r:id="rId3"/>
              </a:rPr>
              <a:t>Web</a:t>
            </a:r>
            <a:r>
              <a:rPr lang="fr-FR" sz="2400">
                <a:latin typeface="Arial" charset="0"/>
              </a:rPr>
              <a:t> pour le cours :</a:t>
            </a:r>
          </a:p>
        </p:txBody>
      </p:sp>
      <p:sp>
        <p:nvSpPr>
          <p:cNvPr id="56324" name="Rectangle 5"/>
          <p:cNvSpPr>
            <a:spLocks noChangeArrowheads="1"/>
          </p:cNvSpPr>
          <p:nvPr/>
        </p:nvSpPr>
        <p:spPr bwMode="auto">
          <a:xfrm>
            <a:off x="2133600" y="4619625"/>
            <a:ext cx="4200525" cy="584200"/>
          </a:xfrm>
          <a:prstGeom prst="rect">
            <a:avLst/>
          </a:prstGeom>
          <a:noFill/>
          <a:ln w="9525">
            <a:noFill/>
            <a:miter lim="800000"/>
            <a:headEnd/>
            <a:tailEnd/>
          </a:ln>
        </p:spPr>
        <p:txBody>
          <a:bodyPr wrap="none">
            <a:prstTxWarp prst="textNoShape">
              <a:avLst/>
            </a:prstTxWarp>
            <a:spAutoFit/>
          </a:bodyPr>
          <a:lstStyle/>
          <a:p>
            <a:r>
              <a:rPr lang="fr-FR" sz="3200" dirty="0">
                <a:solidFill>
                  <a:srgbClr val="000066"/>
                </a:solidFill>
                <a:latin typeface="Arial" charset="0"/>
              </a:rPr>
              <a:t>http://</a:t>
            </a:r>
            <a:r>
              <a:rPr lang="fr-FR" sz="3200" dirty="0" err="1">
                <a:solidFill>
                  <a:srgbClr val="000066"/>
                </a:solidFill>
                <a:latin typeface="Arial" charset="0"/>
              </a:rPr>
              <a:t>dokeos.unige.ch</a:t>
            </a:r>
            <a:endParaRPr lang="fr-FR" sz="3200" dirty="0">
              <a:solidFill>
                <a:srgbClr val="000066"/>
              </a:solidFill>
              <a:latin typeface="Arial" charset="0"/>
            </a:endParaRPr>
          </a:p>
        </p:txBody>
      </p:sp>
      <p:sp>
        <p:nvSpPr>
          <p:cNvPr id="56325" name="Text Box 6"/>
          <p:cNvSpPr txBox="1">
            <a:spLocks noChangeArrowheads="1"/>
          </p:cNvSpPr>
          <p:nvPr/>
        </p:nvSpPr>
        <p:spPr bwMode="auto">
          <a:xfrm>
            <a:off x="1219200" y="3838575"/>
            <a:ext cx="4222750" cy="461963"/>
          </a:xfrm>
          <a:prstGeom prst="rect">
            <a:avLst/>
          </a:prstGeom>
          <a:noFill/>
          <a:ln w="9525">
            <a:noFill/>
            <a:miter lim="800000"/>
            <a:headEnd/>
            <a:tailEnd/>
          </a:ln>
        </p:spPr>
        <p:txBody>
          <a:bodyPr wrap="none">
            <a:prstTxWarp prst="textNoShape">
              <a:avLst/>
            </a:prstTxWarp>
            <a:spAutoFit/>
          </a:bodyPr>
          <a:lstStyle/>
          <a:p>
            <a:r>
              <a:rPr lang="fr-FR" sz="2400">
                <a:latin typeface="Arial" charset="0"/>
              </a:rPr>
              <a:t>Espace groupes sur Dokeos :</a:t>
            </a:r>
          </a:p>
        </p:txBody>
      </p:sp>
      <p:sp>
        <p:nvSpPr>
          <p:cNvPr id="56326" name="Rectangle 9"/>
          <p:cNvSpPr>
            <a:spLocks noChangeArrowheads="1"/>
          </p:cNvSpPr>
          <p:nvPr/>
        </p:nvSpPr>
        <p:spPr bwMode="auto">
          <a:xfrm>
            <a:off x="381000" y="228600"/>
            <a:ext cx="8458200" cy="609600"/>
          </a:xfrm>
          <a:prstGeom prst="rect">
            <a:avLst/>
          </a:prstGeom>
          <a:noFill/>
          <a:ln w="9525">
            <a:noFill/>
            <a:miter lim="800000"/>
            <a:headEnd/>
            <a:tailEnd/>
          </a:ln>
        </p:spPr>
        <p:txBody>
          <a:bodyPr anchor="ctr">
            <a:prstTxWarp prst="textNoShape">
              <a:avLst/>
            </a:prstTxWarp>
          </a:bodyPr>
          <a:lstStyle/>
          <a:p>
            <a:pPr algn="ctr"/>
            <a:r>
              <a:rPr lang="fr-CH" sz="3600">
                <a:solidFill>
                  <a:srgbClr val="000066"/>
                </a:solidFill>
                <a:latin typeface="Arial" charset="0"/>
              </a:rPr>
              <a:t>Environnement de travail</a:t>
            </a:r>
            <a:endParaRPr lang="en-US" sz="3600">
              <a:solidFill>
                <a:srgbClr val="000066"/>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ext Box 1029"/>
          <p:cNvSpPr txBox="1">
            <a:spLocks noChangeArrowheads="1"/>
          </p:cNvSpPr>
          <p:nvPr/>
        </p:nvSpPr>
        <p:spPr bwMode="auto">
          <a:xfrm>
            <a:off x="685800" y="1676400"/>
            <a:ext cx="8153400" cy="2647950"/>
          </a:xfrm>
          <a:prstGeom prst="rect">
            <a:avLst/>
          </a:prstGeom>
          <a:noFill/>
          <a:ln w="9525">
            <a:noFill/>
            <a:miter lim="800000"/>
            <a:headEnd/>
            <a:tailEnd/>
          </a:ln>
        </p:spPr>
        <p:txBody>
          <a:bodyPr>
            <a:prstTxWarp prst="textNoShape">
              <a:avLst/>
            </a:prstTxWarp>
            <a:spAutoFit/>
          </a:bodyPr>
          <a:lstStyle/>
          <a:p>
            <a:r>
              <a:rPr lang="fr-FR" sz="2400">
                <a:latin typeface="Arial" charset="0"/>
              </a:rPr>
              <a:t>Identifiez une fonction des technologies informatisées qui, selon vous, apporte un soutien à des activités de formation ou d’apprentissage.</a:t>
            </a:r>
          </a:p>
          <a:p>
            <a:endParaRPr lang="fr-FR" sz="2400">
              <a:latin typeface="Arial" charset="0"/>
            </a:endParaRPr>
          </a:p>
          <a:p>
            <a:r>
              <a:rPr lang="fr-FR" sz="2400">
                <a:latin typeface="Arial" charset="0"/>
              </a:rPr>
              <a:t>Réfléchissez à l’argumentaire : en quoi est-ce un support ?</a:t>
            </a:r>
          </a:p>
          <a:p>
            <a:endParaRPr lang="fr-FR" sz="2400">
              <a:latin typeface="Arial" charset="0"/>
            </a:endParaRPr>
          </a:p>
          <a:p>
            <a:r>
              <a:rPr lang="fr-FR" sz="2400">
                <a:latin typeface="Arial" charset="0"/>
              </a:rPr>
              <a:t>Donnez un exemple concret, de préférence vécu ou réel.</a:t>
            </a:r>
          </a:p>
        </p:txBody>
      </p:sp>
      <p:sp>
        <p:nvSpPr>
          <p:cNvPr id="58371" name="Rectangle 1030"/>
          <p:cNvSpPr>
            <a:spLocks noChangeArrowheads="1"/>
          </p:cNvSpPr>
          <p:nvPr/>
        </p:nvSpPr>
        <p:spPr bwMode="auto">
          <a:xfrm>
            <a:off x="381000" y="228600"/>
            <a:ext cx="8458200" cy="609600"/>
          </a:xfrm>
          <a:prstGeom prst="rect">
            <a:avLst/>
          </a:prstGeom>
          <a:noFill/>
          <a:ln w="9525">
            <a:noFill/>
            <a:miter lim="800000"/>
            <a:headEnd/>
            <a:tailEnd/>
          </a:ln>
        </p:spPr>
        <p:txBody>
          <a:bodyPr anchor="ctr">
            <a:prstTxWarp prst="textNoShape">
              <a:avLst/>
            </a:prstTxWarp>
          </a:bodyPr>
          <a:lstStyle/>
          <a:p>
            <a:pPr algn="ctr"/>
            <a:r>
              <a:rPr lang="fr-CH" sz="3600">
                <a:solidFill>
                  <a:srgbClr val="000066"/>
                </a:solidFill>
                <a:latin typeface="Arial" charset="0"/>
              </a:rPr>
              <a:t>Brainstorming de « mise en condition »</a:t>
            </a:r>
            <a:endParaRPr lang="en-US" sz="3600">
              <a:solidFill>
                <a:srgbClr val="000066"/>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63525" y="152400"/>
            <a:ext cx="8632825" cy="1143000"/>
          </a:xfrm>
        </p:spPr>
        <p:txBody>
          <a:bodyPr/>
          <a:lstStyle/>
          <a:p>
            <a:r>
              <a:rPr lang="fr-FR"/>
              <a:t>Quel usage pour quel soutien ?</a:t>
            </a:r>
          </a:p>
        </p:txBody>
      </p:sp>
      <p:sp>
        <p:nvSpPr>
          <p:cNvPr id="60419" name="Text Box 3"/>
          <p:cNvSpPr txBox="1">
            <a:spLocks noChangeArrowheads="1"/>
          </p:cNvSpPr>
          <p:nvPr/>
        </p:nvSpPr>
        <p:spPr bwMode="auto">
          <a:xfrm rot="-5400000">
            <a:off x="-906462" y="3162300"/>
            <a:ext cx="2281237" cy="366713"/>
          </a:xfrm>
          <a:prstGeom prst="rect">
            <a:avLst/>
          </a:prstGeom>
          <a:noFill/>
          <a:ln w="9525">
            <a:noFill/>
            <a:miter lim="800000"/>
            <a:headEnd/>
            <a:tailEnd/>
          </a:ln>
        </p:spPr>
        <p:txBody>
          <a:bodyPr wrap="none">
            <a:prstTxWarp prst="textNoShape">
              <a:avLst/>
            </a:prstTxWarp>
            <a:spAutoFit/>
          </a:bodyPr>
          <a:lstStyle/>
          <a:p>
            <a:r>
              <a:rPr lang="fr-FR" sz="1800">
                <a:solidFill>
                  <a:srgbClr val="663300"/>
                </a:solidFill>
                <a:latin typeface="Arial" charset="0"/>
              </a:rPr>
              <a:t>L es usages des TIC</a:t>
            </a:r>
          </a:p>
        </p:txBody>
      </p:sp>
      <p:sp>
        <p:nvSpPr>
          <p:cNvPr id="60420" name="Text Box 4"/>
          <p:cNvSpPr txBox="1">
            <a:spLocks noChangeArrowheads="1"/>
          </p:cNvSpPr>
          <p:nvPr/>
        </p:nvSpPr>
        <p:spPr bwMode="auto">
          <a:xfrm>
            <a:off x="3027363" y="1700213"/>
            <a:ext cx="3165475" cy="457200"/>
          </a:xfrm>
          <a:prstGeom prst="rect">
            <a:avLst/>
          </a:prstGeom>
          <a:noFill/>
          <a:ln w="12700">
            <a:noFill/>
            <a:miter lim="800000"/>
            <a:headEnd/>
            <a:tailEnd/>
          </a:ln>
        </p:spPr>
        <p:txBody>
          <a:bodyPr wrap="none">
            <a:prstTxWarp prst="textNoShape">
              <a:avLst/>
            </a:prstTxWarp>
            <a:spAutoFit/>
          </a:bodyPr>
          <a:lstStyle/>
          <a:p>
            <a:r>
              <a:rPr lang="fr-FR" sz="2400">
                <a:latin typeface="Arial" charset="0"/>
              </a:rPr>
              <a:t>Stockage, réutilisation</a:t>
            </a:r>
          </a:p>
        </p:txBody>
      </p:sp>
      <p:sp>
        <p:nvSpPr>
          <p:cNvPr id="60421" name="Text Box 5"/>
          <p:cNvSpPr txBox="1">
            <a:spLocks noChangeArrowheads="1"/>
          </p:cNvSpPr>
          <p:nvPr/>
        </p:nvSpPr>
        <p:spPr bwMode="auto">
          <a:xfrm>
            <a:off x="4881563" y="5969000"/>
            <a:ext cx="3956050" cy="336550"/>
          </a:xfrm>
          <a:prstGeom prst="rect">
            <a:avLst/>
          </a:prstGeom>
          <a:noFill/>
          <a:ln w="12700">
            <a:noFill/>
            <a:miter lim="800000"/>
            <a:headEnd/>
            <a:tailEnd/>
          </a:ln>
        </p:spPr>
        <p:txBody>
          <a:bodyPr wrap="none">
            <a:prstTxWarp prst="textNoShape">
              <a:avLst/>
            </a:prstTxWarp>
            <a:spAutoFit/>
          </a:bodyPr>
          <a:lstStyle/>
          <a:p>
            <a:r>
              <a:rPr lang="fr-FR" sz="1600">
                <a:latin typeface="Arial" charset="0"/>
              </a:rPr>
              <a:t>Inspiré du modèle SRT de P. Mendelsohn</a:t>
            </a:r>
          </a:p>
        </p:txBody>
      </p:sp>
      <p:sp>
        <p:nvSpPr>
          <p:cNvPr id="60422" name="Text Box 6"/>
          <p:cNvSpPr txBox="1">
            <a:spLocks noChangeArrowheads="1"/>
          </p:cNvSpPr>
          <p:nvPr/>
        </p:nvSpPr>
        <p:spPr bwMode="auto">
          <a:xfrm>
            <a:off x="3670300" y="5208588"/>
            <a:ext cx="2921000" cy="457200"/>
          </a:xfrm>
          <a:prstGeom prst="rect">
            <a:avLst/>
          </a:prstGeom>
          <a:noFill/>
          <a:ln w="12700">
            <a:noFill/>
            <a:miter lim="800000"/>
            <a:headEnd/>
            <a:tailEnd/>
          </a:ln>
        </p:spPr>
        <p:txBody>
          <a:bodyPr>
            <a:prstTxWarp prst="textNoShape">
              <a:avLst/>
            </a:prstTxWarp>
            <a:spAutoFit/>
          </a:bodyPr>
          <a:lstStyle/>
          <a:p>
            <a:pPr>
              <a:spcBef>
                <a:spcPct val="50000"/>
              </a:spcBef>
            </a:pPr>
            <a:r>
              <a:rPr lang="fr-FR" sz="2400">
                <a:latin typeface="Arial" charset="0"/>
              </a:rPr>
              <a:t>Traitement</a:t>
            </a:r>
          </a:p>
        </p:txBody>
      </p:sp>
      <p:sp>
        <p:nvSpPr>
          <p:cNvPr id="60423" name="Text Box 7"/>
          <p:cNvSpPr txBox="1">
            <a:spLocks noChangeArrowheads="1"/>
          </p:cNvSpPr>
          <p:nvPr/>
        </p:nvSpPr>
        <p:spPr bwMode="auto">
          <a:xfrm>
            <a:off x="473075" y="3562350"/>
            <a:ext cx="2301875" cy="457200"/>
          </a:xfrm>
          <a:prstGeom prst="rect">
            <a:avLst/>
          </a:prstGeom>
          <a:noFill/>
          <a:ln w="12700">
            <a:noFill/>
            <a:miter lim="800000"/>
            <a:headEnd/>
            <a:tailEnd/>
          </a:ln>
        </p:spPr>
        <p:txBody>
          <a:bodyPr wrap="none">
            <a:prstTxWarp prst="textNoShape">
              <a:avLst/>
            </a:prstTxWarp>
            <a:spAutoFit/>
          </a:bodyPr>
          <a:lstStyle/>
          <a:p>
            <a:r>
              <a:rPr lang="fr-FR" sz="2400">
                <a:latin typeface="Arial" charset="0"/>
              </a:rPr>
              <a:t>Communication</a:t>
            </a:r>
          </a:p>
        </p:txBody>
      </p:sp>
      <p:sp>
        <p:nvSpPr>
          <p:cNvPr id="60424" name="AutoShape 8"/>
          <p:cNvSpPr>
            <a:spLocks noChangeArrowheads="1"/>
          </p:cNvSpPr>
          <p:nvPr/>
        </p:nvSpPr>
        <p:spPr bwMode="auto">
          <a:xfrm>
            <a:off x="2865438" y="2371725"/>
            <a:ext cx="3246437" cy="2751138"/>
          </a:xfrm>
          <a:custGeom>
            <a:avLst/>
            <a:gdLst>
              <a:gd name="T0" fmla="*/ 487933018 w 21600"/>
              <a:gd name="T1" fmla="*/ 175202785 h 21600"/>
              <a:gd name="T2" fmla="*/ 243966584 w 21600"/>
              <a:gd name="T3" fmla="*/ 350405569 h 21600"/>
              <a:gd name="T4" fmla="*/ 0 w 21600"/>
              <a:gd name="T5" fmla="*/ 175202785 h 21600"/>
              <a:gd name="T6" fmla="*/ 243966584 w 21600"/>
              <a:gd name="T7" fmla="*/ 0 h 21600"/>
              <a:gd name="T8" fmla="*/ 0 60000 65536"/>
              <a:gd name="T9" fmla="*/ 0 60000 65536"/>
              <a:gd name="T10" fmla="*/ 0 60000 65536"/>
              <a:gd name="T11" fmla="*/ 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0">
            <a:gsLst>
              <a:gs pos="0">
                <a:srgbClr val="FFFFFF"/>
              </a:gs>
              <a:gs pos="100000">
                <a:srgbClr val="E5731B"/>
              </a:gs>
            </a:gsLst>
            <a:path path="rect">
              <a:fillToRect l="50000" t="50000" r="50000" b="50000"/>
            </a:path>
          </a:gradFill>
          <a:ln w="12700">
            <a:solidFill>
              <a:schemeClr val="tx1"/>
            </a:solidFill>
            <a:miter lim="800000"/>
            <a:headEnd/>
            <a:tailEnd/>
          </a:ln>
        </p:spPr>
        <p:txBody>
          <a:bodyPr wrap="none" anchor="ctr">
            <a:prstTxWarp prst="textNoShape">
              <a:avLst/>
            </a:prstTxWarp>
          </a:bodyPr>
          <a:lstStyle/>
          <a:p>
            <a:endParaRPr lang="fr-FR"/>
          </a:p>
        </p:txBody>
      </p:sp>
      <p:sp>
        <p:nvSpPr>
          <p:cNvPr id="60425" name="AutoShape 9">
            <a:hlinkClick r:id="rId3" action="ppaction://hlinksldjump" highlightClick="1"/>
          </p:cNvPr>
          <p:cNvSpPr>
            <a:spLocks noChangeArrowheads="1"/>
          </p:cNvSpPr>
          <p:nvPr/>
        </p:nvSpPr>
        <p:spPr bwMode="auto">
          <a:xfrm>
            <a:off x="5516563" y="3494088"/>
            <a:ext cx="692150" cy="506412"/>
          </a:xfrm>
          <a:prstGeom prst="actionButtonBlank">
            <a:avLst/>
          </a:prstGeom>
          <a:noFill/>
          <a:ln w="12700">
            <a:noFill/>
            <a:miter lim="800000"/>
            <a:headEnd/>
            <a:tailEnd/>
          </a:ln>
        </p:spPr>
        <p:txBody>
          <a:bodyPr wrap="none" anchor="ctr">
            <a:prstTxWarp prst="textNoShape">
              <a:avLst/>
            </a:prstTxWarp>
          </a:bodyPr>
          <a:lstStyle/>
          <a:p>
            <a:endParaRPr lang="fr-FR"/>
          </a:p>
        </p:txBody>
      </p:sp>
      <p:sp>
        <p:nvSpPr>
          <p:cNvPr id="60426" name="Text Box 10"/>
          <p:cNvSpPr txBox="1">
            <a:spLocks noChangeArrowheads="1"/>
          </p:cNvSpPr>
          <p:nvPr/>
        </p:nvSpPr>
        <p:spPr bwMode="auto">
          <a:xfrm>
            <a:off x="6283325" y="3206750"/>
            <a:ext cx="2251075" cy="822325"/>
          </a:xfrm>
          <a:prstGeom prst="rect">
            <a:avLst/>
          </a:prstGeom>
          <a:solidFill>
            <a:srgbClr val="FFFFFF"/>
          </a:solidFill>
          <a:ln w="12700">
            <a:noFill/>
            <a:miter lim="800000"/>
            <a:headEnd/>
            <a:tailEnd/>
          </a:ln>
        </p:spPr>
        <p:txBody>
          <a:bodyPr wrap="none">
            <a:prstTxWarp prst="textNoShape">
              <a:avLst/>
            </a:prstTxWarp>
            <a:spAutoFit/>
          </a:bodyPr>
          <a:lstStyle/>
          <a:p>
            <a:r>
              <a:rPr lang="fr-FR" sz="2400">
                <a:latin typeface="Arial" charset="0"/>
              </a:rPr>
              <a:t>Représentation</a:t>
            </a:r>
          </a:p>
          <a:p>
            <a:r>
              <a:rPr lang="fr-FR" sz="2400">
                <a:latin typeface="Arial" charset="0"/>
              </a:rPr>
              <a:t>&amp; visualisation</a:t>
            </a:r>
          </a:p>
        </p:txBody>
      </p:sp>
      <p:sp>
        <p:nvSpPr>
          <p:cNvPr id="60427" name="AutoShape 11">
            <a:hlinkClick r:id="rId4" action="ppaction://hlinksldjump" highlightClick="1"/>
          </p:cNvPr>
          <p:cNvSpPr>
            <a:spLocks noChangeArrowheads="1"/>
          </p:cNvSpPr>
          <p:nvPr/>
        </p:nvSpPr>
        <p:spPr bwMode="auto">
          <a:xfrm>
            <a:off x="4262438" y="4684713"/>
            <a:ext cx="508000" cy="409575"/>
          </a:xfrm>
          <a:prstGeom prst="actionButtonBlank">
            <a:avLst/>
          </a:prstGeom>
          <a:noFill/>
          <a:ln w="12700">
            <a:noFill/>
            <a:miter lim="800000"/>
            <a:headEnd/>
            <a:tailEnd/>
          </a:ln>
        </p:spPr>
        <p:txBody>
          <a:bodyPr wrap="none" anchor="ctr">
            <a:prstTxWarp prst="textNoShape">
              <a:avLst/>
            </a:prstTxWarp>
          </a:bodyPr>
          <a:lstStyle/>
          <a:p>
            <a:endParaRPr lang="fr-FR"/>
          </a:p>
        </p:txBody>
      </p:sp>
      <p:sp>
        <p:nvSpPr>
          <p:cNvPr id="60428" name="AutoShape 12">
            <a:hlinkClick r:id="rId5" action="ppaction://hlinksldjump" highlightClick="1"/>
          </p:cNvPr>
          <p:cNvSpPr>
            <a:spLocks noChangeArrowheads="1"/>
          </p:cNvSpPr>
          <p:nvPr/>
        </p:nvSpPr>
        <p:spPr bwMode="auto">
          <a:xfrm>
            <a:off x="2706688" y="3314700"/>
            <a:ext cx="889000" cy="960438"/>
          </a:xfrm>
          <a:prstGeom prst="actionButtonBlank">
            <a:avLst/>
          </a:prstGeom>
          <a:noFill/>
          <a:ln w="12700">
            <a:noFill/>
            <a:miter lim="800000"/>
            <a:headEnd/>
            <a:tailEnd/>
          </a:ln>
        </p:spPr>
        <p:txBody>
          <a:bodyPr wrap="none" anchor="ctr">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re 1"/>
          <p:cNvSpPr>
            <a:spLocks noGrp="1"/>
          </p:cNvSpPr>
          <p:nvPr>
            <p:ph type="title"/>
          </p:nvPr>
        </p:nvSpPr>
        <p:spPr>
          <a:xfrm>
            <a:off x="381000" y="76200"/>
            <a:ext cx="8458200" cy="1066800"/>
          </a:xfrm>
        </p:spPr>
        <p:txBody>
          <a:bodyPr/>
          <a:lstStyle/>
          <a:p>
            <a:r>
              <a:rPr lang="fr-FR" smtClean="0"/>
              <a:t>Objectif et structure de la séance</a:t>
            </a:r>
          </a:p>
        </p:txBody>
      </p:sp>
      <p:sp>
        <p:nvSpPr>
          <p:cNvPr id="16387" name="Espace réservé du contenu 2"/>
          <p:cNvSpPr>
            <a:spLocks noGrp="1"/>
          </p:cNvSpPr>
          <p:nvPr>
            <p:ph idx="1"/>
          </p:nvPr>
        </p:nvSpPr>
        <p:spPr>
          <a:xfrm>
            <a:off x="685800" y="1828800"/>
            <a:ext cx="7772400" cy="4114800"/>
          </a:xfrm>
        </p:spPr>
        <p:txBody>
          <a:bodyPr/>
          <a:lstStyle/>
          <a:p>
            <a:r>
              <a:rPr lang="fr-FR" smtClean="0">
                <a:latin typeface="Arial" charset="0"/>
                <a:ea typeface="Arial" charset="0"/>
                <a:cs typeface="Arial" charset="0"/>
              </a:rPr>
              <a:t>Présentation du cours</a:t>
            </a:r>
          </a:p>
          <a:p>
            <a:pPr lvl="1"/>
            <a:r>
              <a:rPr lang="fr-FR" smtClean="0">
                <a:latin typeface="Arial" charset="0"/>
                <a:ea typeface="Arial" charset="0"/>
                <a:cs typeface="Arial" charset="0"/>
              </a:rPr>
              <a:t>Contexte</a:t>
            </a:r>
          </a:p>
          <a:p>
            <a:pPr lvl="1"/>
            <a:r>
              <a:rPr lang="fr-FR" smtClean="0">
                <a:latin typeface="Arial" charset="0"/>
                <a:ea typeface="Arial" charset="0"/>
                <a:cs typeface="Arial" charset="0"/>
              </a:rPr>
              <a:t>Objectif et Contenu du cours</a:t>
            </a:r>
          </a:p>
          <a:p>
            <a:pPr lvl="1"/>
            <a:r>
              <a:rPr lang="fr-FR" smtClean="0">
                <a:latin typeface="Arial" charset="0"/>
                <a:ea typeface="Arial" charset="0"/>
                <a:cs typeface="Arial" charset="0"/>
              </a:rPr>
              <a:t>Approche pédagogique</a:t>
            </a:r>
          </a:p>
          <a:p>
            <a:pPr lvl="1"/>
            <a:r>
              <a:rPr lang="fr-FR" smtClean="0">
                <a:latin typeface="Arial" charset="0"/>
                <a:ea typeface="Arial" charset="0"/>
                <a:cs typeface="Arial" charset="0"/>
              </a:rPr>
              <a:t>Modalité d’évaluation</a:t>
            </a:r>
          </a:p>
          <a:p>
            <a:pPr lvl="1"/>
            <a:r>
              <a:rPr lang="fr-FR" smtClean="0">
                <a:latin typeface="Arial" charset="0"/>
                <a:ea typeface="Arial" charset="0"/>
                <a:cs typeface="Arial" charset="0"/>
              </a:rPr>
              <a:t>Outil de travail</a:t>
            </a:r>
          </a:p>
          <a:p>
            <a:r>
              <a:rPr lang="fr-FR" smtClean="0">
                <a:latin typeface="Arial" charset="0"/>
                <a:ea typeface="Arial" charset="0"/>
                <a:cs typeface="Arial" charset="0"/>
              </a:rPr>
              <a:t>Activité de Mise en route neuronale</a:t>
            </a:r>
          </a:p>
          <a:p>
            <a:r>
              <a:rPr lang="fr-FR" smtClean="0">
                <a:latin typeface="Arial" charset="0"/>
                <a:ea typeface="Arial" charset="0"/>
                <a:cs typeface="Arial" charset="0"/>
              </a:rPr>
              <a:t>Debriefing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 name="Rectangle 24"/>
          <p:cNvSpPr/>
          <p:nvPr/>
        </p:nvSpPr>
        <p:spPr bwMode="auto">
          <a:xfrm>
            <a:off x="1961967" y="6482463"/>
            <a:ext cx="5023395" cy="375537"/>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ndParaRPr>
          </a:p>
        </p:txBody>
      </p:sp>
      <p:sp>
        <p:nvSpPr>
          <p:cNvPr id="17414" name="Rectangle 2"/>
          <p:cNvSpPr>
            <a:spLocks noGrp="1" noChangeArrowheads="1"/>
          </p:cNvSpPr>
          <p:nvPr>
            <p:ph type="title"/>
          </p:nvPr>
        </p:nvSpPr>
        <p:spPr>
          <a:xfrm>
            <a:off x="381000" y="0"/>
            <a:ext cx="8458200" cy="1066800"/>
          </a:xfrm>
        </p:spPr>
        <p:txBody>
          <a:bodyPr/>
          <a:lstStyle/>
          <a:p>
            <a:r>
              <a:rPr lang="fr-FR" dirty="0" smtClean="0">
                <a:ea typeface="ＭＳ Ｐゴシック" pitchFamily="28" charset="-128"/>
                <a:cs typeface="ＭＳ Ｐゴシック" pitchFamily="28" charset="-128"/>
              </a:rPr>
              <a:t>Qui est TECFA? </a:t>
            </a:r>
            <a:endParaRPr lang="fr-FR" dirty="0">
              <a:ea typeface="ＭＳ Ｐゴシック" pitchFamily="28" charset="-128"/>
              <a:cs typeface="ＭＳ Ｐゴシック" pitchFamily="28" charset="-128"/>
            </a:endParaRPr>
          </a:p>
        </p:txBody>
      </p:sp>
      <p:grpSp>
        <p:nvGrpSpPr>
          <p:cNvPr id="2" name="Group 22"/>
          <p:cNvGrpSpPr>
            <a:grpSpLocks/>
          </p:cNvGrpSpPr>
          <p:nvPr/>
        </p:nvGrpSpPr>
        <p:grpSpPr bwMode="auto">
          <a:xfrm>
            <a:off x="1028484" y="1379538"/>
            <a:ext cx="8320087" cy="5513387"/>
            <a:chOff x="702" y="869"/>
            <a:chExt cx="5241" cy="3473"/>
          </a:xfrm>
        </p:grpSpPr>
        <p:sp>
          <p:nvSpPr>
            <p:cNvPr id="17421" name="Text Box 11"/>
            <p:cNvSpPr txBox="1">
              <a:spLocks noChangeArrowheads="1"/>
            </p:cNvSpPr>
            <p:nvPr/>
          </p:nvSpPr>
          <p:spPr bwMode="auto">
            <a:xfrm>
              <a:off x="2727" y="869"/>
              <a:ext cx="1162" cy="291"/>
            </a:xfrm>
            <a:prstGeom prst="rect">
              <a:avLst/>
            </a:prstGeom>
            <a:noFill/>
            <a:ln w="9525">
              <a:noFill/>
              <a:miter lim="800000"/>
              <a:headEnd/>
              <a:tailEnd/>
            </a:ln>
          </p:spPr>
          <p:txBody>
            <a:bodyPr wrap="none">
              <a:prstTxWarp prst="textNoShape">
                <a:avLst/>
              </a:prstTxWarp>
              <a:spAutoFit/>
            </a:bodyPr>
            <a:lstStyle/>
            <a:p>
              <a:r>
                <a:rPr lang="fr-FR" dirty="0">
                  <a:solidFill>
                    <a:srgbClr val="6A350C"/>
                  </a:solidFill>
                </a:rPr>
                <a:t>Psychologie</a:t>
              </a:r>
            </a:p>
          </p:txBody>
        </p:sp>
        <p:sp>
          <p:nvSpPr>
            <p:cNvPr id="17422" name="Text Box 12"/>
            <p:cNvSpPr txBox="1">
              <a:spLocks noChangeArrowheads="1"/>
            </p:cNvSpPr>
            <p:nvPr/>
          </p:nvSpPr>
          <p:spPr bwMode="auto">
            <a:xfrm>
              <a:off x="4350" y="2300"/>
              <a:ext cx="1593" cy="291"/>
            </a:xfrm>
            <a:prstGeom prst="rect">
              <a:avLst/>
            </a:prstGeom>
            <a:noFill/>
            <a:ln w="9525">
              <a:noFill/>
              <a:miter lim="800000"/>
              <a:headEnd/>
              <a:tailEnd/>
            </a:ln>
          </p:spPr>
          <p:txBody>
            <a:bodyPr wrap="none">
              <a:prstTxWarp prst="textNoShape">
                <a:avLst/>
              </a:prstTxWarp>
              <a:spAutoFit/>
            </a:bodyPr>
            <a:lstStyle/>
            <a:p>
              <a:r>
                <a:rPr lang="fr-FR" dirty="0" err="1">
                  <a:solidFill>
                    <a:srgbClr val="6A350C"/>
                  </a:solidFill>
                </a:rPr>
                <a:t>Sc</a:t>
              </a:r>
              <a:r>
                <a:rPr lang="fr-FR" dirty="0">
                  <a:solidFill>
                    <a:srgbClr val="6A350C"/>
                  </a:solidFill>
                </a:rPr>
                <a:t> de l’éducation</a:t>
              </a:r>
            </a:p>
          </p:txBody>
        </p:sp>
        <p:sp>
          <p:nvSpPr>
            <p:cNvPr id="17423" name="Text Box 13"/>
            <p:cNvSpPr txBox="1">
              <a:spLocks noChangeArrowheads="1"/>
            </p:cNvSpPr>
            <p:nvPr/>
          </p:nvSpPr>
          <p:spPr bwMode="auto">
            <a:xfrm>
              <a:off x="2282" y="4051"/>
              <a:ext cx="1194" cy="291"/>
            </a:xfrm>
            <a:prstGeom prst="rect">
              <a:avLst/>
            </a:prstGeom>
            <a:noFill/>
            <a:ln w="9525">
              <a:noFill/>
              <a:miter lim="800000"/>
              <a:headEnd/>
              <a:tailEnd/>
            </a:ln>
          </p:spPr>
          <p:txBody>
            <a:bodyPr wrap="none">
              <a:prstTxWarp prst="textNoShape">
                <a:avLst/>
              </a:prstTxWarp>
              <a:spAutoFit/>
            </a:bodyPr>
            <a:lstStyle/>
            <a:p>
              <a:r>
                <a:rPr lang="fr-FR" dirty="0">
                  <a:solidFill>
                    <a:srgbClr val="6A350C"/>
                  </a:solidFill>
                </a:rPr>
                <a:t>Informatique</a:t>
              </a:r>
            </a:p>
          </p:txBody>
        </p:sp>
        <p:cxnSp>
          <p:nvCxnSpPr>
            <p:cNvPr id="17425" name="AutoShape 16"/>
            <p:cNvCxnSpPr>
              <a:cxnSpLocks noChangeShapeType="1"/>
              <a:stCxn id="17421" idx="3"/>
              <a:endCxn id="17422" idx="0"/>
            </p:cNvCxnSpPr>
            <p:nvPr/>
          </p:nvCxnSpPr>
          <p:spPr bwMode="auto">
            <a:xfrm>
              <a:off x="3889" y="1014"/>
              <a:ext cx="1258" cy="1286"/>
            </a:xfrm>
            <a:prstGeom prst="curvedConnector2">
              <a:avLst/>
            </a:prstGeom>
            <a:noFill/>
            <a:ln w="38100" cap="flat" cmpd="dbl" algn="ctr">
              <a:solidFill>
                <a:srgbClr val="6A350C"/>
              </a:solidFill>
              <a:prstDash val="solid"/>
              <a:round/>
              <a:headEnd type="none" w="med" len="med"/>
              <a:tailEnd type="none" w="med" len="med"/>
            </a:ln>
          </p:spPr>
        </p:cxnSp>
        <p:cxnSp>
          <p:nvCxnSpPr>
            <p:cNvPr id="17426" name="AutoShape 19"/>
            <p:cNvCxnSpPr>
              <a:cxnSpLocks noChangeShapeType="1"/>
              <a:stCxn id="17422" idx="2"/>
              <a:endCxn id="17423" idx="3"/>
            </p:cNvCxnSpPr>
            <p:nvPr/>
          </p:nvCxnSpPr>
          <p:spPr bwMode="auto">
            <a:xfrm rot="5400000">
              <a:off x="3509" y="2558"/>
              <a:ext cx="1605" cy="1671"/>
            </a:xfrm>
            <a:prstGeom prst="curvedConnector2">
              <a:avLst/>
            </a:prstGeom>
            <a:noFill/>
            <a:ln w="38100" cap="flat" cmpd="dbl" algn="ctr">
              <a:solidFill>
                <a:srgbClr val="88522B"/>
              </a:solidFill>
              <a:prstDash val="solid"/>
              <a:round/>
              <a:headEnd type="none" w="med" len="med"/>
              <a:tailEnd type="none" w="med" len="med"/>
            </a:ln>
          </p:spPr>
        </p:cxnSp>
        <p:cxnSp>
          <p:nvCxnSpPr>
            <p:cNvPr id="17427" name="AutoShape 20"/>
            <p:cNvCxnSpPr>
              <a:cxnSpLocks noChangeShapeType="1"/>
              <a:stCxn id="17423" idx="1"/>
            </p:cNvCxnSpPr>
            <p:nvPr/>
          </p:nvCxnSpPr>
          <p:spPr bwMode="auto">
            <a:xfrm rot="10800000">
              <a:off x="702" y="2557"/>
              <a:ext cx="1580" cy="1639"/>
            </a:xfrm>
            <a:prstGeom prst="curvedConnector2">
              <a:avLst/>
            </a:prstGeom>
            <a:noFill/>
            <a:ln w="38100" cap="flat" cmpd="dbl" algn="ctr">
              <a:solidFill>
                <a:srgbClr val="6A350C"/>
              </a:solidFill>
              <a:prstDash val="solid"/>
              <a:round/>
              <a:headEnd type="none" w="med" len="med"/>
              <a:tailEnd type="none" w="med" len="med"/>
            </a:ln>
          </p:spPr>
        </p:cxnSp>
        <p:cxnSp>
          <p:nvCxnSpPr>
            <p:cNvPr id="17428" name="AutoShape 21"/>
            <p:cNvCxnSpPr>
              <a:cxnSpLocks noChangeShapeType="1"/>
              <a:endCxn id="17421" idx="1"/>
            </p:cNvCxnSpPr>
            <p:nvPr/>
          </p:nvCxnSpPr>
          <p:spPr bwMode="auto">
            <a:xfrm rot="5400000" flipH="1" flipV="1">
              <a:off x="1069" y="647"/>
              <a:ext cx="1291" cy="2025"/>
            </a:xfrm>
            <a:prstGeom prst="curvedConnector2">
              <a:avLst/>
            </a:prstGeom>
            <a:noFill/>
            <a:ln w="38100" cap="flat" cmpd="dbl" algn="ctr">
              <a:solidFill>
                <a:srgbClr val="6A350C"/>
              </a:solidFill>
              <a:prstDash val="solid"/>
              <a:round/>
              <a:headEnd type="none" w="med" len="med"/>
              <a:tailEnd type="none" w="med" len="med"/>
            </a:ln>
          </p:spPr>
        </p:cxnSp>
      </p:grpSp>
      <p:grpSp>
        <p:nvGrpSpPr>
          <p:cNvPr id="3" name="Grouper 24"/>
          <p:cNvGrpSpPr/>
          <p:nvPr/>
        </p:nvGrpSpPr>
        <p:grpSpPr>
          <a:xfrm>
            <a:off x="0" y="3864341"/>
            <a:ext cx="4599364" cy="2264378"/>
            <a:chOff x="0" y="3864341"/>
            <a:chExt cx="4599364" cy="2264378"/>
          </a:xfrm>
        </p:grpSpPr>
        <p:pic>
          <p:nvPicPr>
            <p:cNvPr id="20" name="Image 19" descr="dualt-table.png"/>
            <p:cNvPicPr>
              <a:picLocks noChangeAspect="1"/>
            </p:cNvPicPr>
            <p:nvPr/>
          </p:nvPicPr>
          <p:blipFill>
            <a:blip r:embed="rId3"/>
            <a:stretch>
              <a:fillRect/>
            </a:stretch>
          </p:blipFill>
          <p:spPr>
            <a:xfrm>
              <a:off x="1992269" y="3864341"/>
              <a:ext cx="2607095" cy="2264378"/>
            </a:xfrm>
            <a:prstGeom prst="rect">
              <a:avLst/>
            </a:prstGeom>
            <a:ln>
              <a:noFill/>
            </a:ln>
            <a:effectLst>
              <a:softEdge rad="112500"/>
            </a:effectLst>
          </p:spPr>
        </p:pic>
        <p:sp>
          <p:nvSpPr>
            <p:cNvPr id="17416" name="Text Box 6"/>
            <p:cNvSpPr txBox="1">
              <a:spLocks noChangeArrowheads="1"/>
            </p:cNvSpPr>
            <p:nvPr/>
          </p:nvSpPr>
          <p:spPr bwMode="auto">
            <a:xfrm>
              <a:off x="0" y="4716463"/>
              <a:ext cx="1951038" cy="1016000"/>
            </a:xfrm>
            <a:prstGeom prst="rect">
              <a:avLst/>
            </a:prstGeom>
            <a:solidFill>
              <a:srgbClr val="FFFFFF"/>
            </a:solidFill>
            <a:ln w="9525">
              <a:noFill/>
              <a:miter lim="800000"/>
              <a:headEnd/>
              <a:tailEnd/>
            </a:ln>
          </p:spPr>
          <p:txBody>
            <a:bodyPr>
              <a:prstTxWarp prst="textNoShape">
                <a:avLst/>
              </a:prstTxWarp>
              <a:spAutoFit/>
            </a:bodyPr>
            <a:lstStyle/>
            <a:p>
              <a:r>
                <a:rPr lang="fr-FR" sz="2000" dirty="0">
                  <a:latin typeface="Arial" charset="0"/>
                </a:rPr>
                <a:t>Logiciels pour </a:t>
              </a:r>
              <a:r>
                <a:rPr lang="fr-FR" sz="2000" dirty="0" smtClean="0">
                  <a:latin typeface="Arial" charset="0"/>
                </a:rPr>
                <a:t>l’enseignement </a:t>
              </a:r>
              <a:r>
                <a:rPr lang="fr-FR" sz="2000" dirty="0">
                  <a:latin typeface="Arial" charset="0"/>
                </a:rPr>
                <a:t>et la formation</a:t>
              </a:r>
            </a:p>
          </p:txBody>
        </p:sp>
      </p:grpSp>
      <p:grpSp>
        <p:nvGrpSpPr>
          <p:cNvPr id="4" name="Grouper 22"/>
          <p:cNvGrpSpPr/>
          <p:nvPr/>
        </p:nvGrpSpPr>
        <p:grpSpPr>
          <a:xfrm>
            <a:off x="4660048" y="1066800"/>
            <a:ext cx="4483952" cy="2694453"/>
            <a:chOff x="4660048" y="1066800"/>
            <a:chExt cx="4483952" cy="2694453"/>
          </a:xfrm>
        </p:grpSpPr>
        <p:pic>
          <p:nvPicPr>
            <p:cNvPr id="21" name="Image 20" descr="enfant-cochlear.png"/>
            <p:cNvPicPr>
              <a:picLocks noChangeAspect="1"/>
            </p:cNvPicPr>
            <p:nvPr/>
          </p:nvPicPr>
          <p:blipFill>
            <a:blip r:embed="rId4"/>
            <a:stretch>
              <a:fillRect/>
            </a:stretch>
          </p:blipFill>
          <p:spPr>
            <a:xfrm>
              <a:off x="4660048" y="1849658"/>
              <a:ext cx="2575092" cy="1911595"/>
            </a:xfrm>
            <a:prstGeom prst="rect">
              <a:avLst/>
            </a:prstGeom>
            <a:ln>
              <a:noFill/>
            </a:ln>
            <a:effectLst>
              <a:softEdge rad="112500"/>
            </a:effectLst>
          </p:spPr>
        </p:pic>
        <p:sp>
          <p:nvSpPr>
            <p:cNvPr id="17417" name="Text Box 7"/>
            <p:cNvSpPr txBox="1">
              <a:spLocks noChangeArrowheads="1"/>
            </p:cNvSpPr>
            <p:nvPr/>
          </p:nvSpPr>
          <p:spPr bwMode="auto">
            <a:xfrm>
              <a:off x="6702306" y="1066800"/>
              <a:ext cx="2441694" cy="1015663"/>
            </a:xfrm>
            <a:prstGeom prst="rect">
              <a:avLst/>
            </a:prstGeom>
            <a:noFill/>
            <a:ln w="9525">
              <a:noFill/>
              <a:miter lim="800000"/>
              <a:headEnd/>
              <a:tailEnd/>
            </a:ln>
          </p:spPr>
          <p:txBody>
            <a:bodyPr wrap="none">
              <a:prstTxWarp prst="textNoShape">
                <a:avLst/>
              </a:prstTxWarp>
              <a:spAutoFit/>
            </a:bodyPr>
            <a:lstStyle/>
            <a:p>
              <a:pPr algn="ctr"/>
              <a:r>
                <a:rPr lang="fr-FR" sz="2000" dirty="0" smtClean="0">
                  <a:latin typeface="Arial" charset="0"/>
                </a:rPr>
                <a:t>Outils cognitifs pour </a:t>
              </a:r>
            </a:p>
            <a:p>
              <a:pPr algn="ctr"/>
              <a:r>
                <a:rPr lang="fr-FR" sz="2000" dirty="0" smtClean="0">
                  <a:latin typeface="Arial" charset="0"/>
                </a:rPr>
                <a:t>l’apprentissage </a:t>
              </a:r>
              <a:r>
                <a:rPr lang="fr-FR" sz="2000" dirty="0">
                  <a:latin typeface="Arial" charset="0"/>
                </a:rPr>
                <a:t>et</a:t>
              </a:r>
            </a:p>
            <a:p>
              <a:pPr algn="ctr"/>
              <a:r>
                <a:rPr lang="fr-FR" sz="2000" dirty="0">
                  <a:latin typeface="Arial" charset="0"/>
                </a:rPr>
                <a:t> réhabilitation</a:t>
              </a:r>
            </a:p>
          </p:txBody>
        </p:sp>
      </p:grpSp>
      <p:grpSp>
        <p:nvGrpSpPr>
          <p:cNvPr id="5" name="Grouper 21"/>
          <p:cNvGrpSpPr/>
          <p:nvPr/>
        </p:nvGrpSpPr>
        <p:grpSpPr>
          <a:xfrm>
            <a:off x="-9525" y="1382713"/>
            <a:ext cx="4654855" cy="2421605"/>
            <a:chOff x="-9525" y="1382713"/>
            <a:chExt cx="4654855" cy="2421605"/>
          </a:xfrm>
        </p:grpSpPr>
        <p:pic>
          <p:nvPicPr>
            <p:cNvPr id="18" name="Image 17" descr="bonfils_2ndlife.png"/>
            <p:cNvPicPr>
              <a:picLocks noChangeAspect="1"/>
            </p:cNvPicPr>
            <p:nvPr/>
          </p:nvPicPr>
          <p:blipFill>
            <a:blip r:embed="rId5"/>
            <a:stretch>
              <a:fillRect/>
            </a:stretch>
          </p:blipFill>
          <p:spPr>
            <a:xfrm>
              <a:off x="1987776" y="1975877"/>
              <a:ext cx="2657554" cy="1828441"/>
            </a:xfrm>
            <a:prstGeom prst="rect">
              <a:avLst/>
            </a:prstGeom>
            <a:ln>
              <a:noFill/>
            </a:ln>
            <a:effectLst>
              <a:softEdge rad="112500"/>
            </a:effectLst>
          </p:spPr>
        </p:pic>
        <p:sp>
          <p:nvSpPr>
            <p:cNvPr id="17418" name="Text Box 9"/>
            <p:cNvSpPr txBox="1">
              <a:spLocks noChangeArrowheads="1"/>
            </p:cNvSpPr>
            <p:nvPr/>
          </p:nvSpPr>
          <p:spPr bwMode="auto">
            <a:xfrm>
              <a:off x="-9525" y="1382713"/>
              <a:ext cx="3248025" cy="701675"/>
            </a:xfrm>
            <a:prstGeom prst="rect">
              <a:avLst/>
            </a:prstGeom>
            <a:noFill/>
            <a:ln w="9525">
              <a:noFill/>
              <a:miter lim="800000"/>
              <a:headEnd/>
              <a:tailEnd/>
            </a:ln>
          </p:spPr>
          <p:txBody>
            <a:bodyPr wrap="none">
              <a:prstTxWarp prst="textNoShape">
                <a:avLst/>
              </a:prstTxWarp>
              <a:spAutoFit/>
            </a:bodyPr>
            <a:lstStyle/>
            <a:p>
              <a:r>
                <a:rPr lang="fr-FR" sz="2000">
                  <a:latin typeface="Arial" charset="0"/>
                </a:rPr>
                <a:t>Communication médiatisée</a:t>
              </a:r>
            </a:p>
            <a:p>
              <a:r>
                <a:rPr lang="fr-FR" sz="2000">
                  <a:latin typeface="Arial" charset="0"/>
                </a:rPr>
                <a:t>et à distance</a:t>
              </a:r>
            </a:p>
          </p:txBody>
        </p:sp>
      </p:grpSp>
      <p:grpSp>
        <p:nvGrpSpPr>
          <p:cNvPr id="6" name="Grouper 23"/>
          <p:cNvGrpSpPr/>
          <p:nvPr/>
        </p:nvGrpSpPr>
        <p:grpSpPr>
          <a:xfrm>
            <a:off x="4674955" y="3938356"/>
            <a:ext cx="5231045" cy="2301937"/>
            <a:chOff x="4674955" y="3938356"/>
            <a:chExt cx="5231045" cy="2301937"/>
          </a:xfrm>
        </p:grpSpPr>
        <p:pic>
          <p:nvPicPr>
            <p:cNvPr id="19" name="Image 18" descr="conceptMap.png"/>
            <p:cNvPicPr>
              <a:picLocks noChangeAspect="1"/>
            </p:cNvPicPr>
            <p:nvPr/>
          </p:nvPicPr>
          <p:blipFill>
            <a:blip r:embed="rId6"/>
            <a:stretch>
              <a:fillRect/>
            </a:stretch>
          </p:blipFill>
          <p:spPr>
            <a:xfrm>
              <a:off x="4674955" y="3938356"/>
              <a:ext cx="2788408" cy="2167007"/>
            </a:xfrm>
            <a:prstGeom prst="rect">
              <a:avLst/>
            </a:prstGeom>
            <a:ln>
              <a:noFill/>
            </a:ln>
            <a:effectLst>
              <a:softEdge rad="112500"/>
            </a:effectLst>
          </p:spPr>
        </p:pic>
        <p:sp>
          <p:nvSpPr>
            <p:cNvPr id="17419" name="Text Box 10"/>
            <p:cNvSpPr txBox="1">
              <a:spLocks noChangeArrowheads="1"/>
            </p:cNvSpPr>
            <p:nvPr/>
          </p:nvSpPr>
          <p:spPr bwMode="auto">
            <a:xfrm>
              <a:off x="7307728" y="5532407"/>
              <a:ext cx="2598272" cy="707886"/>
            </a:xfrm>
            <a:prstGeom prst="rect">
              <a:avLst/>
            </a:prstGeom>
            <a:noFill/>
            <a:ln w="9525">
              <a:noFill/>
              <a:miter lim="800000"/>
              <a:headEnd/>
              <a:tailEnd/>
            </a:ln>
          </p:spPr>
          <p:txBody>
            <a:bodyPr wrap="square">
              <a:prstTxWarp prst="textNoShape">
                <a:avLst/>
              </a:prstTxWarp>
              <a:spAutoFit/>
            </a:bodyPr>
            <a:lstStyle/>
            <a:p>
              <a:r>
                <a:rPr lang="fr-FR" sz="2000" dirty="0" smtClean="0">
                  <a:latin typeface="Arial" charset="0"/>
                </a:rPr>
                <a:t>Technologies innovantes</a:t>
              </a:r>
              <a:endParaRPr lang="fr-FR" sz="2000" dirty="0">
                <a:latin typeface="Arial" charset="0"/>
              </a:endParaRPr>
            </a:p>
          </p:txBody>
        </p:sp>
      </p:grpSp>
      <p:pic>
        <p:nvPicPr>
          <p:cNvPr id="17420" name="Picture 11" descr="fapse"/>
          <p:cNvPicPr>
            <a:picLocks noChangeAspect="1" noChangeArrowheads="1"/>
          </p:cNvPicPr>
          <p:nvPr/>
        </p:nvPicPr>
        <p:blipFill>
          <a:blip r:embed="rId7"/>
          <a:srcRect/>
          <a:stretch>
            <a:fillRect/>
          </a:stretch>
        </p:blipFill>
        <p:spPr bwMode="auto">
          <a:xfrm>
            <a:off x="7180263" y="88900"/>
            <a:ext cx="1800225" cy="755650"/>
          </a:xfrm>
          <a:prstGeom prst="rect">
            <a:avLst/>
          </a:prstGeom>
          <a:noFill/>
          <a:ln w="9525">
            <a:noFill/>
            <a:miter lim="800000"/>
            <a:headEnd/>
            <a:tailEnd/>
          </a:ln>
        </p:spPr>
      </p:pic>
      <p:sp>
        <p:nvSpPr>
          <p:cNvPr id="26" name="Text Box 11"/>
          <p:cNvSpPr txBox="1">
            <a:spLocks noChangeArrowheads="1"/>
          </p:cNvSpPr>
          <p:nvPr/>
        </p:nvSpPr>
        <p:spPr bwMode="auto">
          <a:xfrm>
            <a:off x="228600" y="3581400"/>
            <a:ext cx="1837387" cy="400110"/>
          </a:xfrm>
          <a:prstGeom prst="rect">
            <a:avLst/>
          </a:prstGeom>
          <a:noFill/>
          <a:ln w="9525">
            <a:noFill/>
            <a:miter lim="800000"/>
            <a:headEnd/>
            <a:tailEnd/>
          </a:ln>
        </p:spPr>
        <p:txBody>
          <a:bodyPr wrap="none">
            <a:prstTxWarp prst="textNoShape">
              <a:avLst/>
            </a:prstTxWarp>
            <a:spAutoFit/>
          </a:bodyPr>
          <a:lstStyle/>
          <a:p>
            <a:r>
              <a:rPr lang="fr-FR" dirty="0" smtClean="0">
                <a:solidFill>
                  <a:srgbClr val="6A350C"/>
                </a:solidFill>
              </a:rPr>
              <a:t>Communication</a:t>
            </a:r>
            <a:endParaRPr lang="fr-FR" dirty="0">
              <a:solidFill>
                <a:srgbClr val="6A350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039"/>
          <p:cNvSpPr>
            <a:spLocks noChangeArrowheads="1"/>
          </p:cNvSpPr>
          <p:nvPr/>
        </p:nvSpPr>
        <p:spPr bwMode="auto">
          <a:xfrm>
            <a:off x="152400" y="304800"/>
            <a:ext cx="8839200" cy="4876800"/>
          </a:xfrm>
          <a:prstGeom prst="rect">
            <a:avLst/>
          </a:prstGeom>
          <a:solidFill>
            <a:schemeClr val="bg1"/>
          </a:solidFill>
          <a:ln w="38100">
            <a:solidFill>
              <a:srgbClr val="000066"/>
            </a:solidFill>
            <a:miter lim="800000"/>
            <a:headEnd/>
            <a:tailEnd/>
          </a:ln>
        </p:spPr>
        <p:txBody>
          <a:bodyPr wrap="none" anchor="ctr">
            <a:prstTxWarp prst="textNoShape">
              <a:avLst/>
            </a:prstTxWarp>
          </a:bodyPr>
          <a:lstStyle/>
          <a:p>
            <a:endParaRPr lang="fr-FR"/>
          </a:p>
        </p:txBody>
      </p:sp>
      <p:sp>
        <p:nvSpPr>
          <p:cNvPr id="19459" name="Text Box 1029"/>
          <p:cNvSpPr txBox="1">
            <a:spLocks noChangeArrowheads="1"/>
          </p:cNvSpPr>
          <p:nvPr/>
        </p:nvSpPr>
        <p:spPr bwMode="auto">
          <a:xfrm>
            <a:off x="1371600" y="403225"/>
            <a:ext cx="7467600" cy="4216539"/>
          </a:xfrm>
          <a:prstGeom prst="rect">
            <a:avLst/>
          </a:prstGeom>
          <a:noFill/>
          <a:ln w="9525">
            <a:noFill/>
            <a:miter lim="800000"/>
            <a:headEnd/>
            <a:tailEnd/>
          </a:ln>
        </p:spPr>
        <p:txBody>
          <a:bodyPr>
            <a:prstTxWarp prst="textNoShape">
              <a:avLst/>
            </a:prstTxWarp>
            <a:spAutoFit/>
          </a:bodyPr>
          <a:lstStyle/>
          <a:p>
            <a:pPr algn="ctr"/>
            <a:r>
              <a:rPr lang="fr-FR" sz="2800" b="1" dirty="0">
                <a:solidFill>
                  <a:srgbClr val="000066"/>
                </a:solidFill>
                <a:latin typeface="Arial" charset="0"/>
              </a:rPr>
              <a:t>OFFRE TECFA </a:t>
            </a:r>
            <a:r>
              <a:rPr lang="fr-FR" sz="2800" b="1" dirty="0" smtClean="0">
                <a:solidFill>
                  <a:srgbClr val="000066"/>
                </a:solidFill>
                <a:latin typeface="Arial" charset="0"/>
              </a:rPr>
              <a:t>2010-2011</a:t>
            </a:r>
          </a:p>
          <a:p>
            <a:pPr algn="ctr"/>
            <a:endParaRPr lang="fr-FR" sz="2400" dirty="0">
              <a:solidFill>
                <a:srgbClr val="000066"/>
              </a:solidFill>
              <a:latin typeface="Arial" charset="0"/>
            </a:endParaRPr>
          </a:p>
          <a:p>
            <a:pPr algn="ctr"/>
            <a:r>
              <a:rPr lang="fr-FR" sz="2400" dirty="0">
                <a:solidFill>
                  <a:srgbClr val="000066"/>
                </a:solidFill>
                <a:latin typeface="Arial" charset="0"/>
              </a:rPr>
              <a:t>Dispositifs médiatiques et communication éducative</a:t>
            </a:r>
          </a:p>
          <a:p>
            <a:pPr algn="ctr"/>
            <a:r>
              <a:rPr lang="fr-FR" sz="2400" dirty="0">
                <a:solidFill>
                  <a:srgbClr val="000066"/>
                </a:solidFill>
                <a:latin typeface="Arial" charset="0"/>
              </a:rPr>
              <a:t> (D. </a:t>
            </a:r>
            <a:r>
              <a:rPr lang="fr-FR" sz="2400" dirty="0" err="1">
                <a:solidFill>
                  <a:srgbClr val="000066"/>
                </a:solidFill>
                <a:latin typeface="Arial" charset="0"/>
              </a:rPr>
              <a:t>Peraya</a:t>
            </a:r>
            <a:r>
              <a:rPr lang="fr-FR" sz="2400" dirty="0">
                <a:solidFill>
                  <a:srgbClr val="000066"/>
                </a:solidFill>
                <a:latin typeface="Arial" charset="0"/>
              </a:rPr>
              <a:t>)</a:t>
            </a:r>
          </a:p>
          <a:p>
            <a:pPr algn="ctr"/>
            <a:endParaRPr lang="fr-FR" sz="2400" dirty="0">
              <a:solidFill>
                <a:srgbClr val="000066"/>
              </a:solidFill>
              <a:latin typeface="Arial" charset="0"/>
            </a:endParaRPr>
          </a:p>
          <a:p>
            <a:pPr algn="ctr"/>
            <a:r>
              <a:rPr lang="fr-FR" sz="2400" dirty="0">
                <a:solidFill>
                  <a:srgbClr val="000066"/>
                </a:solidFill>
                <a:latin typeface="Arial" charset="0"/>
              </a:rPr>
              <a:t>Ergonomie des interactions </a:t>
            </a:r>
            <a:r>
              <a:rPr lang="fr-FR" sz="2400" dirty="0" err="1">
                <a:solidFill>
                  <a:srgbClr val="000066"/>
                </a:solidFill>
                <a:latin typeface="Arial" charset="0"/>
              </a:rPr>
              <a:t>personne-machine</a:t>
            </a:r>
            <a:endParaRPr lang="fr-FR" sz="2400" dirty="0">
              <a:solidFill>
                <a:srgbClr val="000066"/>
              </a:solidFill>
              <a:latin typeface="Arial" charset="0"/>
            </a:endParaRPr>
          </a:p>
          <a:p>
            <a:pPr algn="ctr"/>
            <a:r>
              <a:rPr lang="fr-FR" sz="2400" dirty="0">
                <a:solidFill>
                  <a:srgbClr val="000066"/>
                </a:solidFill>
                <a:latin typeface="Arial" charset="0"/>
              </a:rPr>
              <a:t> (M. </a:t>
            </a:r>
            <a:r>
              <a:rPr lang="fr-FR" sz="2400" dirty="0" err="1">
                <a:solidFill>
                  <a:srgbClr val="000066"/>
                </a:solidFill>
                <a:latin typeface="Arial" charset="0"/>
              </a:rPr>
              <a:t>Bétrancourt</a:t>
            </a:r>
            <a:r>
              <a:rPr lang="fr-FR" sz="2400" dirty="0">
                <a:solidFill>
                  <a:srgbClr val="000066"/>
                </a:solidFill>
                <a:latin typeface="Arial" charset="0"/>
              </a:rPr>
              <a:t>)</a:t>
            </a:r>
          </a:p>
          <a:p>
            <a:pPr algn="ctr"/>
            <a:endParaRPr lang="fr-FR" sz="2400" dirty="0">
              <a:solidFill>
                <a:srgbClr val="000066"/>
              </a:solidFill>
              <a:latin typeface="Arial" charset="0"/>
            </a:endParaRPr>
          </a:p>
          <a:p>
            <a:pPr algn="ctr"/>
            <a:endParaRPr lang="fr-FR" sz="2400" dirty="0">
              <a:solidFill>
                <a:srgbClr val="000066"/>
              </a:solidFill>
              <a:latin typeface="Arial" charset="0"/>
            </a:endParaRPr>
          </a:p>
          <a:p>
            <a:pPr algn="ctr"/>
            <a:r>
              <a:rPr lang="fr-FR" sz="2400" dirty="0">
                <a:solidFill>
                  <a:srgbClr val="000066"/>
                </a:solidFill>
                <a:latin typeface="Arial" charset="0"/>
              </a:rPr>
              <a:t>Informatique et environnement d'apprentissage</a:t>
            </a:r>
          </a:p>
          <a:p>
            <a:pPr algn="ctr"/>
            <a:r>
              <a:rPr lang="fr-FR" sz="2400" dirty="0">
                <a:solidFill>
                  <a:srgbClr val="000066"/>
                </a:solidFill>
                <a:latin typeface="Arial" charset="0"/>
              </a:rPr>
              <a:t>(M. </a:t>
            </a:r>
            <a:r>
              <a:rPr lang="fr-FR" sz="2400" dirty="0" err="1">
                <a:solidFill>
                  <a:srgbClr val="000066"/>
                </a:solidFill>
                <a:latin typeface="Arial" charset="0"/>
              </a:rPr>
              <a:t>Bétrancourt</a:t>
            </a:r>
            <a:r>
              <a:rPr lang="fr-FR" sz="2400" dirty="0">
                <a:solidFill>
                  <a:srgbClr val="000066"/>
                </a:solidFill>
                <a:latin typeface="Arial" charset="0"/>
              </a:rPr>
              <a:t>)</a:t>
            </a:r>
          </a:p>
          <a:p>
            <a:pPr algn="ctr"/>
            <a:endParaRPr lang="fr-FR" sz="2400" dirty="0">
              <a:solidFill>
                <a:srgbClr val="000066"/>
              </a:solidFill>
              <a:latin typeface="Arial" charset="0"/>
            </a:endParaRPr>
          </a:p>
        </p:txBody>
      </p:sp>
      <p:sp>
        <p:nvSpPr>
          <p:cNvPr id="19460" name="Rectangle 1041"/>
          <p:cNvSpPr>
            <a:spLocks noGrp="1" noChangeArrowheads="1"/>
          </p:cNvSpPr>
          <p:nvPr>
            <p:ph type="body" sz="half" idx="1"/>
          </p:nvPr>
        </p:nvSpPr>
        <p:spPr>
          <a:xfrm>
            <a:off x="152400" y="327025"/>
            <a:ext cx="1219200" cy="4854575"/>
          </a:xfrm>
          <a:solidFill>
            <a:srgbClr val="FFFFCC"/>
          </a:solidFill>
        </p:spPr>
        <p:txBody>
          <a:bodyPr/>
          <a:lstStyle/>
          <a:p>
            <a:pPr algn="r">
              <a:lnSpc>
                <a:spcPct val="90000"/>
              </a:lnSpc>
              <a:buFontTx/>
              <a:buNone/>
            </a:pPr>
            <a:r>
              <a:rPr lang="fr-FR" sz="2400">
                <a:solidFill>
                  <a:srgbClr val="000066"/>
                </a:solidFill>
              </a:rPr>
              <a:t>Année</a:t>
            </a:r>
          </a:p>
          <a:p>
            <a:pPr algn="r">
              <a:lnSpc>
                <a:spcPct val="90000"/>
              </a:lnSpc>
              <a:buFontTx/>
              <a:buNone/>
            </a:pPr>
            <a:endParaRPr lang="fr-FR" sz="2400">
              <a:solidFill>
                <a:srgbClr val="000066"/>
              </a:solidFill>
            </a:endParaRPr>
          </a:p>
          <a:p>
            <a:pPr algn="r">
              <a:lnSpc>
                <a:spcPct val="90000"/>
              </a:lnSpc>
              <a:buFontTx/>
              <a:buNone/>
            </a:pPr>
            <a:r>
              <a:rPr lang="fr-FR" sz="2400">
                <a:solidFill>
                  <a:srgbClr val="000066"/>
                </a:solidFill>
              </a:rPr>
              <a:t>Bac 1</a:t>
            </a:r>
          </a:p>
          <a:p>
            <a:pPr algn="r">
              <a:lnSpc>
                <a:spcPct val="90000"/>
              </a:lnSpc>
              <a:buFontTx/>
              <a:buNone/>
            </a:pPr>
            <a:endParaRPr lang="fr-FR" sz="2400">
              <a:solidFill>
                <a:srgbClr val="000066"/>
              </a:solidFill>
            </a:endParaRPr>
          </a:p>
          <a:p>
            <a:pPr algn="r">
              <a:lnSpc>
                <a:spcPct val="90000"/>
              </a:lnSpc>
              <a:buFontTx/>
              <a:buNone/>
            </a:pPr>
            <a:endParaRPr lang="fr-FR" sz="2400">
              <a:solidFill>
                <a:srgbClr val="000066"/>
              </a:solidFill>
            </a:endParaRPr>
          </a:p>
          <a:p>
            <a:pPr algn="r">
              <a:lnSpc>
                <a:spcPct val="90000"/>
              </a:lnSpc>
              <a:buFontTx/>
              <a:buNone/>
            </a:pPr>
            <a:r>
              <a:rPr lang="fr-FR" sz="2400">
                <a:solidFill>
                  <a:srgbClr val="000066"/>
                </a:solidFill>
              </a:rPr>
              <a:t>Bac 2-3</a:t>
            </a:r>
          </a:p>
          <a:p>
            <a:pPr algn="r">
              <a:lnSpc>
                <a:spcPct val="90000"/>
              </a:lnSpc>
              <a:buFontTx/>
              <a:buNone/>
            </a:pPr>
            <a:endParaRPr lang="fr-FR" sz="2400">
              <a:solidFill>
                <a:srgbClr val="000066"/>
              </a:solidFill>
            </a:endParaRPr>
          </a:p>
          <a:p>
            <a:pPr algn="r">
              <a:lnSpc>
                <a:spcPct val="90000"/>
              </a:lnSpc>
              <a:buFontTx/>
              <a:buNone/>
            </a:pPr>
            <a:endParaRPr lang="fr-FR" sz="2400">
              <a:solidFill>
                <a:srgbClr val="000066"/>
              </a:solidFill>
            </a:endParaRPr>
          </a:p>
          <a:p>
            <a:pPr algn="r">
              <a:lnSpc>
                <a:spcPct val="90000"/>
              </a:lnSpc>
              <a:buFontTx/>
              <a:buNone/>
            </a:pPr>
            <a:endParaRPr lang="fr-FR" sz="2400">
              <a:solidFill>
                <a:srgbClr val="000066"/>
              </a:solidFill>
            </a:endParaRPr>
          </a:p>
          <a:p>
            <a:pPr algn="r">
              <a:lnSpc>
                <a:spcPct val="90000"/>
              </a:lnSpc>
              <a:buFontTx/>
              <a:buNone/>
            </a:pPr>
            <a:r>
              <a:rPr lang="fr-FR" sz="2400">
                <a:solidFill>
                  <a:srgbClr val="000066"/>
                </a:solidFill>
              </a:rPr>
              <a:t>Bac 2-3</a:t>
            </a:r>
          </a:p>
          <a:p>
            <a:pPr algn="r">
              <a:lnSpc>
                <a:spcPct val="90000"/>
              </a:lnSpc>
              <a:buFontTx/>
              <a:buNone/>
            </a:pPr>
            <a:endParaRPr lang="fr-FR" sz="2400">
              <a:solidFill>
                <a:srgbClr val="000066"/>
              </a:solidFill>
            </a:endParaRPr>
          </a:p>
          <a:p>
            <a:pPr algn="r">
              <a:lnSpc>
                <a:spcPct val="90000"/>
              </a:lnSpc>
              <a:buFontTx/>
              <a:buNone/>
            </a:pPr>
            <a:endParaRPr lang="fr-FR" sz="2400">
              <a:solidFill>
                <a:srgbClr val="000066"/>
              </a:solidFill>
            </a:endParaRPr>
          </a:p>
        </p:txBody>
      </p:sp>
      <p:sp>
        <p:nvSpPr>
          <p:cNvPr id="19461" name="Line 1034"/>
          <p:cNvSpPr>
            <a:spLocks noChangeShapeType="1"/>
          </p:cNvSpPr>
          <p:nvPr/>
        </p:nvSpPr>
        <p:spPr bwMode="auto">
          <a:xfrm>
            <a:off x="228600" y="1012825"/>
            <a:ext cx="8686800" cy="0"/>
          </a:xfrm>
          <a:prstGeom prst="line">
            <a:avLst/>
          </a:prstGeom>
          <a:noFill/>
          <a:ln w="9525">
            <a:solidFill>
              <a:srgbClr val="000066"/>
            </a:solidFill>
            <a:round/>
            <a:headEnd/>
            <a:tailEnd/>
          </a:ln>
        </p:spPr>
        <p:txBody>
          <a:bodyPr wrap="none" anchor="ctr">
            <a:prstTxWarp prst="textNoShape">
              <a:avLst/>
            </a:prstTxWarp>
          </a:bodyPr>
          <a:lstStyle/>
          <a:p>
            <a:endParaRPr lang="fr-FR"/>
          </a:p>
        </p:txBody>
      </p:sp>
      <p:sp>
        <p:nvSpPr>
          <p:cNvPr id="19462" name="Line 1035"/>
          <p:cNvSpPr>
            <a:spLocks noChangeShapeType="1"/>
          </p:cNvSpPr>
          <p:nvPr/>
        </p:nvSpPr>
        <p:spPr bwMode="auto">
          <a:xfrm>
            <a:off x="228600" y="2133600"/>
            <a:ext cx="8686800" cy="0"/>
          </a:xfrm>
          <a:prstGeom prst="line">
            <a:avLst/>
          </a:prstGeom>
          <a:noFill/>
          <a:ln w="9525">
            <a:solidFill>
              <a:srgbClr val="000066"/>
            </a:solidFill>
            <a:round/>
            <a:headEnd/>
            <a:tailEnd/>
          </a:ln>
        </p:spPr>
        <p:txBody>
          <a:bodyPr wrap="none" anchor="ctr">
            <a:prstTxWarp prst="textNoShape">
              <a:avLst/>
            </a:prstTxWarp>
          </a:bodyPr>
          <a:lstStyle/>
          <a:p>
            <a:endParaRPr lang="fr-FR"/>
          </a:p>
        </p:txBody>
      </p:sp>
      <p:sp>
        <p:nvSpPr>
          <p:cNvPr id="19463" name="Line 1036"/>
          <p:cNvSpPr>
            <a:spLocks noChangeShapeType="1"/>
          </p:cNvSpPr>
          <p:nvPr/>
        </p:nvSpPr>
        <p:spPr bwMode="auto">
          <a:xfrm>
            <a:off x="228600" y="3581400"/>
            <a:ext cx="8686800" cy="0"/>
          </a:xfrm>
          <a:prstGeom prst="line">
            <a:avLst/>
          </a:prstGeom>
          <a:noFill/>
          <a:ln w="9525">
            <a:solidFill>
              <a:srgbClr val="000066"/>
            </a:solidFill>
            <a:round/>
            <a:headEnd/>
            <a:tailEnd/>
          </a:ln>
        </p:spPr>
        <p:txBody>
          <a:bodyPr wrap="none" anchor="ctr">
            <a:prstTxWarp prst="textNoShape">
              <a:avLst/>
            </a:prstTxWarp>
          </a:bodyPr>
          <a:lstStyle/>
          <a:p>
            <a:endParaRPr lang="fr-FR"/>
          </a:p>
        </p:txBody>
      </p:sp>
      <p:sp>
        <p:nvSpPr>
          <p:cNvPr id="21512" name="Rectangle 1038"/>
          <p:cNvSpPr>
            <a:spLocks noChangeArrowheads="1"/>
          </p:cNvSpPr>
          <p:nvPr/>
        </p:nvSpPr>
        <p:spPr bwMode="auto">
          <a:xfrm>
            <a:off x="152400" y="5257800"/>
            <a:ext cx="8839200" cy="1524000"/>
          </a:xfrm>
          <a:prstGeom prst="rect">
            <a:avLst/>
          </a:prstGeom>
          <a:solidFill>
            <a:srgbClr val="CCFF99"/>
          </a:solidFill>
          <a:ln w="9525">
            <a:noFill/>
            <a:miter lim="800000"/>
            <a:headEnd/>
            <a:tailEnd/>
          </a:ln>
        </p:spPr>
        <p:txBody>
          <a:bodyPr wrap="none" anchor="ctr">
            <a:prstTxWarp prst="textNoShape">
              <a:avLst/>
            </a:prstTxWarp>
          </a:bodyPr>
          <a:lstStyle/>
          <a:p>
            <a:pPr algn="ctr"/>
            <a:r>
              <a:rPr lang="fr-CH" sz="2800">
                <a:latin typeface="Arial" charset="0"/>
              </a:rPr>
              <a:t>Master  MALTT (</a:t>
            </a:r>
            <a:r>
              <a:rPr lang="fr-CH" sz="2800" u="sng">
                <a:solidFill>
                  <a:schemeClr val="accent2"/>
                </a:solidFill>
                <a:latin typeface="Arial" charset="0"/>
              </a:rPr>
              <a:t>http://tecfa.unige.ch/maltt</a:t>
            </a:r>
            <a:r>
              <a:rPr lang="fr-CH" sz="2800">
                <a:latin typeface="Arial" charset="0"/>
              </a:rPr>
              <a:t>) </a:t>
            </a:r>
          </a:p>
          <a:p>
            <a:pPr algn="ctr"/>
            <a:r>
              <a:rPr lang="fr-CH" sz="2800">
                <a:latin typeface="Arial" charset="0"/>
              </a:rPr>
              <a:t>Sciences &amp; Technologies de Formation &amp; Apprentissage</a:t>
            </a:r>
            <a:endParaRPr lang="en-US" sz="2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381000" y="228600"/>
            <a:ext cx="8458200" cy="914400"/>
          </a:xfrm>
        </p:spPr>
        <p:txBody>
          <a:bodyPr/>
          <a:lstStyle/>
          <a:p>
            <a:r>
              <a:rPr lang="fr-FR" sz="3600" smtClean="0">
                <a:latin typeface="Arial" charset="0"/>
              </a:rPr>
              <a:t>Objectifs et contenu</a:t>
            </a:r>
          </a:p>
        </p:txBody>
      </p:sp>
      <p:sp>
        <p:nvSpPr>
          <p:cNvPr id="21507" name="Text Box 1027"/>
          <p:cNvSpPr txBox="1">
            <a:spLocks noChangeArrowheads="1"/>
          </p:cNvSpPr>
          <p:nvPr/>
        </p:nvSpPr>
        <p:spPr bwMode="auto">
          <a:xfrm>
            <a:off x="685800" y="1520825"/>
            <a:ext cx="7772400" cy="701675"/>
          </a:xfrm>
          <a:prstGeom prst="rect">
            <a:avLst/>
          </a:prstGeom>
          <a:noFill/>
          <a:ln w="9525">
            <a:noFill/>
            <a:miter lim="800000"/>
            <a:headEnd/>
            <a:tailEnd/>
          </a:ln>
        </p:spPr>
        <p:txBody>
          <a:bodyPr>
            <a:prstTxWarp prst="textNoShape">
              <a:avLst/>
            </a:prstTxWarp>
            <a:spAutoFit/>
          </a:bodyPr>
          <a:lstStyle/>
          <a:p>
            <a:r>
              <a:rPr lang="fr-FR">
                <a:latin typeface="Arial" charset="0"/>
              </a:rPr>
              <a:t>Identifier</a:t>
            </a:r>
            <a:r>
              <a:rPr lang="fr-FR" altLang="ja-JP">
                <a:latin typeface="Arial" charset="0"/>
                <a:ea typeface="ＭＳ Ｐゴシック" charset="-128"/>
                <a:cs typeface="ＭＳ Ｐゴシック" charset="-128"/>
              </a:rPr>
              <a:t> les différentes familles de logiciels pour la formation et l’éducation</a:t>
            </a:r>
            <a:r>
              <a:rPr lang="fr-FR">
                <a:latin typeface="Arial" charset="0"/>
              </a:rPr>
              <a:t> </a:t>
            </a:r>
          </a:p>
        </p:txBody>
      </p:sp>
      <p:sp>
        <p:nvSpPr>
          <p:cNvPr id="21508" name="Text Box 1028"/>
          <p:cNvSpPr txBox="1">
            <a:spLocks noChangeArrowheads="1"/>
          </p:cNvSpPr>
          <p:nvPr/>
        </p:nvSpPr>
        <p:spPr bwMode="auto">
          <a:xfrm>
            <a:off x="685800" y="2663825"/>
            <a:ext cx="8472488" cy="701675"/>
          </a:xfrm>
          <a:prstGeom prst="rect">
            <a:avLst/>
          </a:prstGeom>
          <a:noFill/>
          <a:ln w="9525">
            <a:noFill/>
            <a:miter lim="800000"/>
            <a:headEnd/>
            <a:tailEnd/>
          </a:ln>
        </p:spPr>
        <p:txBody>
          <a:bodyPr wrap="none">
            <a:prstTxWarp prst="textNoShape">
              <a:avLst/>
            </a:prstTxWarp>
            <a:spAutoFit/>
          </a:bodyPr>
          <a:lstStyle/>
          <a:p>
            <a:r>
              <a:rPr lang="fr-FR">
                <a:latin typeface="Arial" charset="0"/>
              </a:rPr>
              <a:t>Conna</a:t>
            </a:r>
            <a:r>
              <a:rPr lang="fr-FR" altLang="ja-JP">
                <a:latin typeface="Arial" charset="0"/>
                <a:ea typeface="ＭＳ Ｐゴシック" charset="-128"/>
                <a:cs typeface="ＭＳ Ｐゴシック" charset="-128"/>
              </a:rPr>
              <a:t>ître les modèles psychologiques et pédagogiques à l’origine de ces</a:t>
            </a:r>
          </a:p>
          <a:p>
            <a:r>
              <a:rPr lang="fr-FR" altLang="ja-JP">
                <a:latin typeface="Arial" charset="0"/>
                <a:ea typeface="ＭＳ Ｐゴシック" charset="-128"/>
                <a:cs typeface="ＭＳ Ｐゴシック" charset="-128"/>
              </a:rPr>
              <a:t>différents types d’applications informatiques</a:t>
            </a:r>
            <a:endParaRPr lang="fr-FR">
              <a:latin typeface="Arial" charset="0"/>
            </a:endParaRPr>
          </a:p>
        </p:txBody>
      </p:sp>
      <p:sp>
        <p:nvSpPr>
          <p:cNvPr id="21509" name="Text Box 1029"/>
          <p:cNvSpPr txBox="1">
            <a:spLocks noChangeArrowheads="1"/>
          </p:cNvSpPr>
          <p:nvPr/>
        </p:nvSpPr>
        <p:spPr bwMode="auto">
          <a:xfrm>
            <a:off x="685800" y="3806825"/>
            <a:ext cx="7823200" cy="701675"/>
          </a:xfrm>
          <a:prstGeom prst="rect">
            <a:avLst/>
          </a:prstGeom>
          <a:noFill/>
          <a:ln w="9525">
            <a:noFill/>
            <a:miter lim="800000"/>
            <a:headEnd/>
            <a:tailEnd/>
          </a:ln>
        </p:spPr>
        <p:txBody>
          <a:bodyPr wrap="none">
            <a:prstTxWarp prst="textNoShape">
              <a:avLst/>
            </a:prstTxWarp>
            <a:spAutoFit/>
          </a:bodyPr>
          <a:lstStyle/>
          <a:p>
            <a:r>
              <a:rPr lang="fr-FR" dirty="0">
                <a:latin typeface="Arial" charset="0"/>
              </a:rPr>
              <a:t>Savoir quels types d’applications utiliser en fonction des objectifs de</a:t>
            </a:r>
          </a:p>
          <a:p>
            <a:r>
              <a:rPr lang="fr-FR" dirty="0">
                <a:latin typeface="Arial" charset="0"/>
              </a:rPr>
              <a:t>formation et du contexte</a:t>
            </a:r>
          </a:p>
        </p:txBody>
      </p:sp>
      <p:sp>
        <p:nvSpPr>
          <p:cNvPr id="21510" name="Text Box 1030"/>
          <p:cNvSpPr txBox="1">
            <a:spLocks noChangeArrowheads="1"/>
          </p:cNvSpPr>
          <p:nvPr/>
        </p:nvSpPr>
        <p:spPr bwMode="auto">
          <a:xfrm>
            <a:off x="762000" y="5026025"/>
            <a:ext cx="7667625" cy="701675"/>
          </a:xfrm>
          <a:prstGeom prst="rect">
            <a:avLst/>
          </a:prstGeom>
          <a:noFill/>
          <a:ln w="9525">
            <a:noFill/>
            <a:miter lim="800000"/>
            <a:headEnd/>
            <a:tailEnd/>
          </a:ln>
        </p:spPr>
        <p:txBody>
          <a:bodyPr wrap="none">
            <a:prstTxWarp prst="textNoShape">
              <a:avLst/>
            </a:prstTxWarp>
            <a:spAutoFit/>
          </a:bodyPr>
          <a:lstStyle/>
          <a:p>
            <a:r>
              <a:rPr lang="fr-FR">
                <a:latin typeface="Arial" charset="0"/>
              </a:rPr>
              <a:t>Utiliser ces connaissances pour l’élaboration d’un projet de groupe</a:t>
            </a:r>
          </a:p>
          <a:p>
            <a:r>
              <a:rPr lang="fr-FR">
                <a:latin typeface="Arial" charset="0"/>
              </a:rPr>
              <a:t>sur contexte réel </a:t>
            </a:r>
          </a:p>
        </p:txBody>
      </p:sp>
      <p:sp>
        <p:nvSpPr>
          <p:cNvPr id="21511" name="AutoShape 1031"/>
          <p:cNvSpPr>
            <a:spLocks noChangeArrowheads="1"/>
          </p:cNvSpPr>
          <p:nvPr/>
        </p:nvSpPr>
        <p:spPr bwMode="auto">
          <a:xfrm>
            <a:off x="228600" y="1600200"/>
            <a:ext cx="304800" cy="228600"/>
          </a:xfrm>
          <a:prstGeom prst="chevron">
            <a:avLst>
              <a:gd name="adj" fmla="val 33333"/>
            </a:avLst>
          </a:prstGeom>
          <a:solidFill>
            <a:srgbClr val="FFAD0B"/>
          </a:solidFill>
          <a:ln w="9525">
            <a:noFill/>
            <a:miter lim="800000"/>
            <a:headEnd/>
            <a:tailEnd/>
          </a:ln>
        </p:spPr>
        <p:txBody>
          <a:bodyPr wrap="none" anchor="ctr">
            <a:prstTxWarp prst="textNoShape">
              <a:avLst/>
            </a:prstTxWarp>
          </a:bodyPr>
          <a:lstStyle/>
          <a:p>
            <a:endParaRPr lang="fr-FR"/>
          </a:p>
        </p:txBody>
      </p:sp>
      <p:sp>
        <p:nvSpPr>
          <p:cNvPr id="21512" name="AutoShape 1032"/>
          <p:cNvSpPr>
            <a:spLocks noChangeArrowheads="1"/>
          </p:cNvSpPr>
          <p:nvPr/>
        </p:nvSpPr>
        <p:spPr bwMode="auto">
          <a:xfrm>
            <a:off x="228600" y="2743200"/>
            <a:ext cx="304800" cy="228600"/>
          </a:xfrm>
          <a:prstGeom prst="chevron">
            <a:avLst>
              <a:gd name="adj" fmla="val 33333"/>
            </a:avLst>
          </a:prstGeom>
          <a:solidFill>
            <a:srgbClr val="FFAD0B"/>
          </a:solidFill>
          <a:ln w="9525">
            <a:noFill/>
            <a:miter lim="800000"/>
            <a:headEnd/>
            <a:tailEnd/>
          </a:ln>
        </p:spPr>
        <p:txBody>
          <a:bodyPr wrap="none" anchor="ctr">
            <a:prstTxWarp prst="textNoShape">
              <a:avLst/>
            </a:prstTxWarp>
          </a:bodyPr>
          <a:lstStyle/>
          <a:p>
            <a:endParaRPr lang="fr-FR"/>
          </a:p>
        </p:txBody>
      </p:sp>
      <p:sp>
        <p:nvSpPr>
          <p:cNvPr id="21513" name="AutoShape 1033"/>
          <p:cNvSpPr>
            <a:spLocks noChangeArrowheads="1"/>
          </p:cNvSpPr>
          <p:nvPr/>
        </p:nvSpPr>
        <p:spPr bwMode="auto">
          <a:xfrm>
            <a:off x="228600" y="3886200"/>
            <a:ext cx="304800" cy="228600"/>
          </a:xfrm>
          <a:prstGeom prst="chevron">
            <a:avLst>
              <a:gd name="adj" fmla="val 33333"/>
            </a:avLst>
          </a:prstGeom>
          <a:solidFill>
            <a:srgbClr val="FFAD0B"/>
          </a:solidFill>
          <a:ln w="9525">
            <a:noFill/>
            <a:miter lim="800000"/>
            <a:headEnd/>
            <a:tailEnd/>
          </a:ln>
        </p:spPr>
        <p:txBody>
          <a:bodyPr wrap="none" anchor="ctr">
            <a:prstTxWarp prst="textNoShape">
              <a:avLst/>
            </a:prstTxWarp>
          </a:bodyPr>
          <a:lstStyle/>
          <a:p>
            <a:endParaRPr lang="fr-FR"/>
          </a:p>
        </p:txBody>
      </p:sp>
      <p:sp>
        <p:nvSpPr>
          <p:cNvPr id="21514" name="Rectangle 1034"/>
          <p:cNvSpPr>
            <a:spLocks noChangeArrowheads="1"/>
          </p:cNvSpPr>
          <p:nvPr/>
        </p:nvSpPr>
        <p:spPr bwMode="auto">
          <a:xfrm>
            <a:off x="1600200" y="6086475"/>
            <a:ext cx="4098925" cy="366713"/>
          </a:xfrm>
          <a:prstGeom prst="rect">
            <a:avLst/>
          </a:prstGeom>
          <a:noFill/>
          <a:ln w="9525">
            <a:noFill/>
            <a:miter lim="800000"/>
            <a:headEnd/>
            <a:tailEnd/>
          </a:ln>
        </p:spPr>
        <p:txBody>
          <a:bodyPr wrap="none">
            <a:prstTxWarp prst="textNoShape">
              <a:avLst/>
            </a:prstTxWarp>
            <a:spAutoFit/>
          </a:bodyPr>
          <a:lstStyle/>
          <a:p>
            <a:r>
              <a:rPr lang="fr-FR" sz="1800" u="sng">
                <a:solidFill>
                  <a:srgbClr val="000066"/>
                </a:solidFill>
                <a:latin typeface="Arial" charset="0"/>
              </a:rPr>
              <a:t>http://tecfa.unige.ch/tecfa/teaching/aei/</a:t>
            </a:r>
          </a:p>
        </p:txBody>
      </p:sp>
      <p:sp>
        <p:nvSpPr>
          <p:cNvPr id="21515" name="AutoShape 1035"/>
          <p:cNvSpPr>
            <a:spLocks noChangeArrowheads="1"/>
          </p:cNvSpPr>
          <p:nvPr/>
        </p:nvSpPr>
        <p:spPr bwMode="auto">
          <a:xfrm>
            <a:off x="304800" y="4800600"/>
            <a:ext cx="381000" cy="533400"/>
          </a:xfrm>
          <a:prstGeom prst="curvedRightArrow">
            <a:avLst>
              <a:gd name="adj1" fmla="val 28000"/>
              <a:gd name="adj2" fmla="val 56000"/>
              <a:gd name="adj3" fmla="val 33333"/>
            </a:avLst>
          </a:prstGeom>
          <a:solidFill>
            <a:srgbClr val="FFAD0B"/>
          </a:solidFill>
          <a:ln w="9525">
            <a:noFill/>
            <a:miter lim="800000"/>
            <a:headEnd/>
            <a:tailEnd/>
          </a:ln>
        </p:spPr>
        <p:txBody>
          <a:bodyPr wrap="none" anchor="ctr">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8" name="Text Box 1028"/>
          <p:cNvSpPr txBox="1">
            <a:spLocks noChangeArrowheads="1"/>
          </p:cNvSpPr>
          <p:nvPr/>
        </p:nvSpPr>
        <p:spPr bwMode="auto">
          <a:xfrm>
            <a:off x="0" y="4724400"/>
            <a:ext cx="3429000" cy="1200329"/>
          </a:xfrm>
          <a:prstGeom prst="rect">
            <a:avLst/>
          </a:prstGeom>
          <a:noFill/>
          <a:ln w="12700">
            <a:noFill/>
            <a:miter lim="800000"/>
            <a:headEnd/>
            <a:tailEnd/>
          </a:ln>
          <a:effectLst/>
        </p:spPr>
        <p:txBody>
          <a:bodyPr wrap="square">
            <a:prstTxWarp prst="textNoShape">
              <a:avLst/>
            </a:prstTxWarp>
            <a:spAutoFit/>
          </a:bodyPr>
          <a:lstStyle/>
          <a:p>
            <a:pPr algn="ctr">
              <a:spcBef>
                <a:spcPct val="50000"/>
              </a:spcBef>
              <a:defRPr/>
            </a:pPr>
            <a:r>
              <a:rPr lang="fr-FR" sz="3600" dirty="0" smtClean="0">
                <a:effectLst>
                  <a:outerShdw blurRad="38100" dist="38100" dir="2700000" algn="tl">
                    <a:srgbClr val="DDDDDD"/>
                  </a:outerShdw>
                </a:effectLst>
                <a:latin typeface="Arial" charset="0"/>
              </a:rPr>
              <a:t>Méthode pédagogique</a:t>
            </a:r>
            <a:endParaRPr lang="fr-FR" sz="3600" dirty="0">
              <a:effectLst>
                <a:outerShdw blurRad="38100" dist="38100" dir="2700000" algn="tl">
                  <a:srgbClr val="DDDDDD"/>
                </a:outerShdw>
              </a:effectLst>
              <a:latin typeface="Arial" charset="0"/>
            </a:endParaRPr>
          </a:p>
        </p:txBody>
      </p:sp>
      <p:sp>
        <p:nvSpPr>
          <p:cNvPr id="41989" name="Text Box 1029"/>
          <p:cNvSpPr txBox="1">
            <a:spLocks noChangeArrowheads="1"/>
          </p:cNvSpPr>
          <p:nvPr/>
        </p:nvSpPr>
        <p:spPr bwMode="auto">
          <a:xfrm>
            <a:off x="2286000" y="1371600"/>
            <a:ext cx="4419600" cy="1200329"/>
          </a:xfrm>
          <a:prstGeom prst="rect">
            <a:avLst/>
          </a:prstGeom>
          <a:noFill/>
          <a:ln w="12700">
            <a:noFill/>
            <a:miter lim="800000"/>
            <a:headEnd/>
            <a:tailEnd/>
          </a:ln>
          <a:effectLst/>
        </p:spPr>
        <p:txBody>
          <a:bodyPr wrap="square">
            <a:prstTxWarp prst="textNoShape">
              <a:avLst/>
            </a:prstTxWarp>
            <a:spAutoFit/>
          </a:bodyPr>
          <a:lstStyle/>
          <a:p>
            <a:pPr algn="ctr">
              <a:spcBef>
                <a:spcPct val="50000"/>
              </a:spcBef>
              <a:defRPr/>
            </a:pPr>
            <a:r>
              <a:rPr lang="fr-FR" sz="3600" dirty="0" smtClean="0">
                <a:effectLst>
                  <a:outerShdw blurRad="38100" dist="38100" dir="2700000" algn="tl">
                    <a:srgbClr val="DDDDDD"/>
                  </a:outerShdw>
                </a:effectLst>
                <a:latin typeface="Arial" charset="0"/>
              </a:rPr>
              <a:t>Théorie de l’apprentissage</a:t>
            </a:r>
            <a:endParaRPr lang="fr-FR" sz="3600" dirty="0">
              <a:effectLst>
                <a:outerShdw blurRad="38100" dist="38100" dir="2700000" algn="tl">
                  <a:srgbClr val="DDDDDD"/>
                </a:outerShdw>
              </a:effectLst>
              <a:latin typeface="Arial" charset="0"/>
            </a:endParaRPr>
          </a:p>
        </p:txBody>
      </p:sp>
      <p:sp>
        <p:nvSpPr>
          <p:cNvPr id="23562" name="Text Box 1044"/>
          <p:cNvSpPr txBox="1">
            <a:spLocks noChangeArrowheads="1"/>
          </p:cNvSpPr>
          <p:nvPr/>
        </p:nvSpPr>
        <p:spPr bwMode="auto">
          <a:xfrm>
            <a:off x="3641725" y="166688"/>
            <a:ext cx="184150" cy="396875"/>
          </a:xfrm>
          <a:prstGeom prst="rect">
            <a:avLst/>
          </a:prstGeom>
          <a:noFill/>
          <a:ln w="9525">
            <a:noFill/>
            <a:miter lim="800000"/>
            <a:headEnd/>
            <a:tailEnd/>
          </a:ln>
        </p:spPr>
        <p:txBody>
          <a:bodyPr wrap="none">
            <a:prstTxWarp prst="textNoShape">
              <a:avLst/>
            </a:prstTxWarp>
            <a:spAutoFit/>
          </a:bodyPr>
          <a:lstStyle/>
          <a:p>
            <a:endParaRPr lang="fr-FR"/>
          </a:p>
        </p:txBody>
      </p:sp>
      <p:sp>
        <p:nvSpPr>
          <p:cNvPr id="23563" name="Rectangle 1046"/>
          <p:cNvSpPr>
            <a:spLocks noChangeArrowheads="1"/>
          </p:cNvSpPr>
          <p:nvPr/>
        </p:nvSpPr>
        <p:spPr bwMode="auto">
          <a:xfrm>
            <a:off x="381000" y="228600"/>
            <a:ext cx="8458200" cy="914400"/>
          </a:xfrm>
          <a:prstGeom prst="rect">
            <a:avLst/>
          </a:prstGeom>
          <a:noFill/>
          <a:ln w="9525">
            <a:noFill/>
            <a:miter lim="800000"/>
            <a:headEnd/>
            <a:tailEnd/>
          </a:ln>
        </p:spPr>
        <p:txBody>
          <a:bodyPr anchor="ctr">
            <a:prstTxWarp prst="textNoShape">
              <a:avLst/>
            </a:prstTxWarp>
          </a:bodyPr>
          <a:lstStyle/>
          <a:p>
            <a:pPr algn="ctr"/>
            <a:r>
              <a:rPr lang="fr-FR" sz="3600" dirty="0">
                <a:latin typeface="Arial" charset="0"/>
              </a:rPr>
              <a:t>Contenu du cours</a:t>
            </a:r>
          </a:p>
        </p:txBody>
      </p:sp>
      <p:sp>
        <p:nvSpPr>
          <p:cNvPr id="36" name="Text Box 1029"/>
          <p:cNvSpPr txBox="1">
            <a:spLocks noChangeArrowheads="1"/>
          </p:cNvSpPr>
          <p:nvPr/>
        </p:nvSpPr>
        <p:spPr bwMode="auto">
          <a:xfrm>
            <a:off x="4800600" y="4724400"/>
            <a:ext cx="4419600" cy="1200329"/>
          </a:xfrm>
          <a:prstGeom prst="rect">
            <a:avLst/>
          </a:prstGeom>
          <a:noFill/>
          <a:ln w="12700">
            <a:noFill/>
            <a:miter lim="800000"/>
            <a:headEnd/>
            <a:tailEnd/>
          </a:ln>
          <a:effectLst/>
        </p:spPr>
        <p:txBody>
          <a:bodyPr wrap="square">
            <a:prstTxWarp prst="textNoShape">
              <a:avLst/>
            </a:prstTxWarp>
            <a:spAutoFit/>
          </a:bodyPr>
          <a:lstStyle/>
          <a:p>
            <a:pPr algn="ctr">
              <a:spcBef>
                <a:spcPct val="50000"/>
              </a:spcBef>
              <a:defRPr/>
            </a:pPr>
            <a:r>
              <a:rPr lang="fr-FR" sz="3600" dirty="0" smtClean="0">
                <a:effectLst>
                  <a:outerShdw blurRad="38100" dist="38100" dir="2700000" algn="tl">
                    <a:srgbClr val="DDDDDD"/>
                  </a:outerShdw>
                </a:effectLst>
                <a:latin typeface="Arial" charset="0"/>
              </a:rPr>
              <a:t>Technologie éducative</a:t>
            </a:r>
            <a:endParaRPr lang="fr-FR" sz="3600" dirty="0">
              <a:effectLst>
                <a:outerShdw blurRad="38100" dist="38100" dir="2700000" algn="tl">
                  <a:srgbClr val="DDDDDD"/>
                </a:outerShdw>
              </a:effectLst>
              <a:latin typeface="Arial" charset="0"/>
            </a:endParaRPr>
          </a:p>
        </p:txBody>
      </p:sp>
      <p:cxnSp>
        <p:nvCxnSpPr>
          <p:cNvPr id="38" name="Connecteur droit avec flèche 37"/>
          <p:cNvCxnSpPr/>
          <p:nvPr/>
        </p:nvCxnSpPr>
        <p:spPr bwMode="auto">
          <a:xfrm rot="5400000">
            <a:off x="1714500" y="3619500"/>
            <a:ext cx="1828800" cy="533401"/>
          </a:xfrm>
          <a:prstGeom prst="straightConnector1">
            <a:avLst/>
          </a:prstGeom>
          <a:solidFill>
            <a:schemeClr val="accent1"/>
          </a:solidFill>
          <a:ln w="38100" cap="flat" cmpd="sng" algn="ctr">
            <a:solidFill>
              <a:srgbClr val="88522B"/>
            </a:solidFill>
            <a:prstDash val="solid"/>
            <a:round/>
            <a:headEnd type="none" w="med" len="med"/>
            <a:tailEnd type="stealth" w="lg" len="lg"/>
          </a:ln>
          <a:effectLst/>
        </p:spPr>
      </p:cxnSp>
      <p:cxnSp>
        <p:nvCxnSpPr>
          <p:cNvPr id="39" name="Connecteur droit avec flèche 38"/>
          <p:cNvCxnSpPr/>
          <p:nvPr/>
        </p:nvCxnSpPr>
        <p:spPr bwMode="auto">
          <a:xfrm rot="5400000" flipH="1" flipV="1">
            <a:off x="1485900" y="3314700"/>
            <a:ext cx="1828800" cy="533400"/>
          </a:xfrm>
          <a:prstGeom prst="straightConnector1">
            <a:avLst/>
          </a:prstGeom>
          <a:solidFill>
            <a:schemeClr val="accent1"/>
          </a:solidFill>
          <a:ln w="38100" cap="flat" cmpd="sng" algn="ctr">
            <a:solidFill>
              <a:srgbClr val="88522B"/>
            </a:solidFill>
            <a:prstDash val="solid"/>
            <a:round/>
            <a:headEnd type="none" w="med" len="med"/>
            <a:tailEnd type="stealth" w="lg" len="lg"/>
          </a:ln>
          <a:effectLst/>
        </p:spPr>
      </p:cxnSp>
      <p:cxnSp>
        <p:nvCxnSpPr>
          <p:cNvPr id="42" name="Connecteur droit avec flèche 41"/>
          <p:cNvCxnSpPr/>
          <p:nvPr/>
        </p:nvCxnSpPr>
        <p:spPr bwMode="auto">
          <a:xfrm rot="16200000" flipH="1">
            <a:off x="6362700" y="3162300"/>
            <a:ext cx="1524000" cy="533400"/>
          </a:xfrm>
          <a:prstGeom prst="straightConnector1">
            <a:avLst/>
          </a:prstGeom>
          <a:solidFill>
            <a:schemeClr val="accent1"/>
          </a:solidFill>
          <a:ln w="38100" cap="flat" cmpd="sng" algn="ctr">
            <a:solidFill>
              <a:srgbClr val="88522B"/>
            </a:solidFill>
            <a:prstDash val="solid"/>
            <a:round/>
            <a:headEnd type="none" w="med" len="med"/>
            <a:tailEnd type="stealth" w="lg" len="lg"/>
          </a:ln>
          <a:effectLst/>
        </p:spPr>
      </p:cxnSp>
      <p:cxnSp>
        <p:nvCxnSpPr>
          <p:cNvPr id="44" name="Connecteur droit avec flèche 43"/>
          <p:cNvCxnSpPr/>
          <p:nvPr/>
        </p:nvCxnSpPr>
        <p:spPr bwMode="auto">
          <a:xfrm rot="16200000" flipV="1">
            <a:off x="5905500" y="3086100"/>
            <a:ext cx="1676400" cy="533400"/>
          </a:xfrm>
          <a:prstGeom prst="straightConnector1">
            <a:avLst/>
          </a:prstGeom>
          <a:solidFill>
            <a:schemeClr val="accent1"/>
          </a:solidFill>
          <a:ln w="38100" cap="flat" cmpd="sng" algn="ctr">
            <a:solidFill>
              <a:srgbClr val="88522B"/>
            </a:solidFill>
            <a:prstDash val="solid"/>
            <a:round/>
            <a:headEnd type="none" w="med" len="med"/>
            <a:tailEnd type="stealth" w="lg" len="lg"/>
          </a:ln>
          <a:effectLst/>
        </p:spPr>
      </p:cxnSp>
      <p:cxnSp>
        <p:nvCxnSpPr>
          <p:cNvPr id="47" name="Connecteur droit avec flèche 46"/>
          <p:cNvCxnSpPr/>
          <p:nvPr/>
        </p:nvCxnSpPr>
        <p:spPr bwMode="auto">
          <a:xfrm rot="10800000">
            <a:off x="3657600" y="5715000"/>
            <a:ext cx="1600200" cy="1588"/>
          </a:xfrm>
          <a:prstGeom prst="straightConnector1">
            <a:avLst/>
          </a:prstGeom>
          <a:solidFill>
            <a:schemeClr val="accent1"/>
          </a:solidFill>
          <a:ln w="38100" cap="flat" cmpd="sng" algn="ctr">
            <a:solidFill>
              <a:srgbClr val="88522B"/>
            </a:solidFill>
            <a:prstDash val="solid"/>
            <a:round/>
            <a:headEnd type="none" w="med" len="med"/>
            <a:tailEnd type="stealth" w="lg" len="lg"/>
          </a:ln>
          <a:effectLst/>
        </p:spPr>
      </p:cxnSp>
      <p:cxnSp>
        <p:nvCxnSpPr>
          <p:cNvPr id="49" name="Connecteur droit avec flèche 48"/>
          <p:cNvCxnSpPr/>
          <p:nvPr/>
        </p:nvCxnSpPr>
        <p:spPr bwMode="auto">
          <a:xfrm rot="10800000" flipH="1">
            <a:off x="3657601" y="5867400"/>
            <a:ext cx="1600200" cy="1588"/>
          </a:xfrm>
          <a:prstGeom prst="straightConnector1">
            <a:avLst/>
          </a:prstGeom>
          <a:solidFill>
            <a:schemeClr val="accent1"/>
          </a:solidFill>
          <a:ln w="38100" cap="flat" cmpd="sng" algn="ctr">
            <a:solidFill>
              <a:srgbClr val="88522B"/>
            </a:solidFill>
            <a:prstDash val="solid"/>
            <a:round/>
            <a:headEnd type="none" w="med" len="med"/>
            <a:tailEnd type="stealth" w="lg" len="lg"/>
          </a:ln>
          <a:effectLst/>
        </p:spPr>
      </p:cxnSp>
      <p:sp>
        <p:nvSpPr>
          <p:cNvPr id="50" name="ZoneTexte 49"/>
          <p:cNvSpPr txBox="1">
            <a:spLocks noChangeArrowheads="1"/>
          </p:cNvSpPr>
          <p:nvPr/>
        </p:nvSpPr>
        <p:spPr bwMode="auto">
          <a:xfrm>
            <a:off x="1066800" y="1676400"/>
            <a:ext cx="1738313" cy="400050"/>
          </a:xfrm>
          <a:prstGeom prst="rect">
            <a:avLst/>
          </a:prstGeom>
          <a:noFill/>
          <a:ln w="9525">
            <a:noFill/>
            <a:miter lim="800000"/>
            <a:headEnd/>
            <a:tailEnd/>
          </a:ln>
        </p:spPr>
        <p:txBody>
          <a:bodyPr wrap="none">
            <a:prstTxWarp prst="textNoShape">
              <a:avLst/>
            </a:prstTxWarp>
            <a:spAutoFit/>
          </a:bodyPr>
          <a:lstStyle/>
          <a:p>
            <a:r>
              <a:rPr lang="fr-FR" dirty="0">
                <a:solidFill>
                  <a:srgbClr val="FF6600"/>
                </a:solidFill>
                <a:latin typeface="Arial" charset="0"/>
                <a:ea typeface="Arial" charset="0"/>
                <a:cs typeface="Arial" charset="0"/>
              </a:rPr>
              <a:t>Béhaviorisme</a:t>
            </a:r>
          </a:p>
        </p:txBody>
      </p:sp>
      <p:sp>
        <p:nvSpPr>
          <p:cNvPr id="51" name="ZoneTexte 50"/>
          <p:cNvSpPr txBox="1">
            <a:spLocks noChangeArrowheads="1"/>
          </p:cNvSpPr>
          <p:nvPr/>
        </p:nvSpPr>
        <p:spPr bwMode="auto">
          <a:xfrm>
            <a:off x="457200" y="6019800"/>
            <a:ext cx="2751138" cy="400050"/>
          </a:xfrm>
          <a:prstGeom prst="rect">
            <a:avLst/>
          </a:prstGeom>
          <a:noFill/>
          <a:ln w="9525">
            <a:noFill/>
            <a:miter lim="800000"/>
            <a:headEnd/>
            <a:tailEnd/>
          </a:ln>
        </p:spPr>
        <p:txBody>
          <a:bodyPr wrap="none">
            <a:prstTxWarp prst="textNoShape">
              <a:avLst/>
            </a:prstTxWarp>
            <a:spAutoFit/>
          </a:bodyPr>
          <a:lstStyle/>
          <a:p>
            <a:r>
              <a:rPr lang="fr-FR" dirty="0">
                <a:solidFill>
                  <a:srgbClr val="800000"/>
                </a:solidFill>
                <a:latin typeface="Arial" charset="0"/>
                <a:ea typeface="Arial" charset="0"/>
                <a:cs typeface="Arial" charset="0"/>
              </a:rPr>
              <a:t>Pédagogie de maîtrise</a:t>
            </a:r>
          </a:p>
        </p:txBody>
      </p:sp>
      <p:sp>
        <p:nvSpPr>
          <p:cNvPr id="52" name="ZoneTexte 51"/>
          <p:cNvSpPr txBox="1">
            <a:spLocks noChangeArrowheads="1"/>
          </p:cNvSpPr>
          <p:nvPr/>
        </p:nvSpPr>
        <p:spPr bwMode="auto">
          <a:xfrm>
            <a:off x="6400800" y="1676400"/>
            <a:ext cx="2008188" cy="400050"/>
          </a:xfrm>
          <a:prstGeom prst="rect">
            <a:avLst/>
          </a:prstGeom>
          <a:noFill/>
          <a:ln w="9525">
            <a:noFill/>
            <a:miter lim="800000"/>
            <a:headEnd/>
            <a:tailEnd/>
          </a:ln>
        </p:spPr>
        <p:txBody>
          <a:bodyPr wrap="none">
            <a:prstTxWarp prst="textNoShape">
              <a:avLst/>
            </a:prstTxWarp>
            <a:spAutoFit/>
          </a:bodyPr>
          <a:lstStyle/>
          <a:p>
            <a:r>
              <a:rPr lang="fr-FR" dirty="0">
                <a:solidFill>
                  <a:srgbClr val="FF6600"/>
                </a:solidFill>
                <a:latin typeface="Arial" charset="0"/>
                <a:ea typeface="Arial" charset="0"/>
                <a:cs typeface="Arial" charset="0"/>
              </a:rPr>
              <a:t>Constructivisme</a:t>
            </a:r>
          </a:p>
        </p:txBody>
      </p:sp>
      <p:sp>
        <p:nvSpPr>
          <p:cNvPr id="53" name="ZoneTexte 52"/>
          <p:cNvSpPr txBox="1">
            <a:spLocks noChangeArrowheads="1"/>
          </p:cNvSpPr>
          <p:nvPr/>
        </p:nvSpPr>
        <p:spPr bwMode="auto">
          <a:xfrm>
            <a:off x="1295400" y="1295400"/>
            <a:ext cx="1652588" cy="400050"/>
          </a:xfrm>
          <a:prstGeom prst="rect">
            <a:avLst/>
          </a:prstGeom>
          <a:noFill/>
          <a:ln w="9525">
            <a:noFill/>
            <a:miter lim="800000"/>
            <a:headEnd/>
            <a:tailEnd/>
          </a:ln>
        </p:spPr>
        <p:txBody>
          <a:bodyPr wrap="none">
            <a:prstTxWarp prst="textNoShape">
              <a:avLst/>
            </a:prstTxWarp>
            <a:spAutoFit/>
          </a:bodyPr>
          <a:lstStyle/>
          <a:p>
            <a:r>
              <a:rPr lang="fr-FR" dirty="0">
                <a:solidFill>
                  <a:srgbClr val="FF6600"/>
                </a:solidFill>
                <a:latin typeface="Arial" charset="0"/>
                <a:ea typeface="Arial" charset="0"/>
                <a:cs typeface="Arial" charset="0"/>
              </a:rPr>
              <a:t>Cognitivisme</a:t>
            </a:r>
          </a:p>
        </p:txBody>
      </p:sp>
      <p:sp>
        <p:nvSpPr>
          <p:cNvPr id="54" name="ZoneTexte 53"/>
          <p:cNvSpPr txBox="1">
            <a:spLocks noChangeArrowheads="1"/>
          </p:cNvSpPr>
          <p:nvPr/>
        </p:nvSpPr>
        <p:spPr bwMode="auto">
          <a:xfrm>
            <a:off x="457200" y="6400800"/>
            <a:ext cx="3606800" cy="400050"/>
          </a:xfrm>
          <a:prstGeom prst="rect">
            <a:avLst/>
          </a:prstGeom>
          <a:noFill/>
          <a:ln w="9525">
            <a:noFill/>
            <a:miter lim="800000"/>
            <a:headEnd/>
            <a:tailEnd/>
          </a:ln>
        </p:spPr>
        <p:txBody>
          <a:bodyPr wrap="none">
            <a:prstTxWarp prst="textNoShape">
              <a:avLst/>
            </a:prstTxWarp>
            <a:spAutoFit/>
          </a:bodyPr>
          <a:lstStyle/>
          <a:p>
            <a:r>
              <a:rPr lang="fr-FR" dirty="0">
                <a:solidFill>
                  <a:srgbClr val="800000"/>
                </a:solidFill>
                <a:latin typeface="Arial" charset="0"/>
                <a:ea typeface="Arial" charset="0"/>
                <a:cs typeface="Arial" charset="0"/>
              </a:rPr>
              <a:t>Communauté d’apprentissage</a:t>
            </a:r>
          </a:p>
        </p:txBody>
      </p:sp>
      <p:sp>
        <p:nvSpPr>
          <p:cNvPr id="55" name="ZoneTexte 54"/>
          <p:cNvSpPr txBox="1"/>
          <p:nvPr/>
        </p:nvSpPr>
        <p:spPr>
          <a:xfrm>
            <a:off x="6003925" y="5943600"/>
            <a:ext cx="1311275" cy="400050"/>
          </a:xfrm>
          <a:prstGeom prst="rect">
            <a:avLst/>
          </a:prstGeom>
          <a:noFill/>
        </p:spPr>
        <p:txBody>
          <a:bodyPr wrap="none">
            <a:spAutoFit/>
          </a:bodyPr>
          <a:lstStyle/>
          <a:p>
            <a:pPr>
              <a:defRPr/>
            </a:pPr>
            <a:r>
              <a:rPr lang="fr-FR" dirty="0">
                <a:solidFill>
                  <a:schemeClr val="accent6"/>
                </a:solidFill>
                <a:latin typeface="Arial"/>
                <a:cs typeface="Arial"/>
              </a:rPr>
              <a:t>didacticiel</a:t>
            </a:r>
          </a:p>
        </p:txBody>
      </p:sp>
      <p:sp>
        <p:nvSpPr>
          <p:cNvPr id="56" name="ZoneTexte 55"/>
          <p:cNvSpPr txBox="1"/>
          <p:nvPr/>
        </p:nvSpPr>
        <p:spPr>
          <a:xfrm>
            <a:off x="4860925" y="6305550"/>
            <a:ext cx="1595438" cy="400050"/>
          </a:xfrm>
          <a:prstGeom prst="rect">
            <a:avLst/>
          </a:prstGeom>
          <a:noFill/>
        </p:spPr>
        <p:txBody>
          <a:bodyPr wrap="none">
            <a:spAutoFit/>
          </a:bodyPr>
          <a:lstStyle/>
          <a:p>
            <a:pPr>
              <a:defRPr/>
            </a:pPr>
            <a:r>
              <a:rPr lang="fr-FR" dirty="0" err="1">
                <a:solidFill>
                  <a:schemeClr val="accent6"/>
                </a:solidFill>
                <a:latin typeface="Arial"/>
                <a:cs typeface="Arial"/>
              </a:rPr>
              <a:t>micromonde</a:t>
            </a:r>
            <a:endParaRPr lang="fr-FR" dirty="0">
              <a:solidFill>
                <a:schemeClr val="accent6"/>
              </a:solidFill>
              <a:latin typeface="Arial"/>
              <a:cs typeface="Arial"/>
            </a:endParaRPr>
          </a:p>
        </p:txBody>
      </p:sp>
      <p:sp>
        <p:nvSpPr>
          <p:cNvPr id="57" name="ZoneTexte 56"/>
          <p:cNvSpPr txBox="1"/>
          <p:nvPr/>
        </p:nvSpPr>
        <p:spPr>
          <a:xfrm>
            <a:off x="7467600" y="6096000"/>
            <a:ext cx="1339850" cy="400050"/>
          </a:xfrm>
          <a:prstGeom prst="rect">
            <a:avLst/>
          </a:prstGeom>
          <a:noFill/>
        </p:spPr>
        <p:txBody>
          <a:bodyPr wrap="none">
            <a:spAutoFit/>
          </a:bodyPr>
          <a:lstStyle/>
          <a:p>
            <a:pPr>
              <a:defRPr/>
            </a:pPr>
            <a:r>
              <a:rPr lang="fr-FR" dirty="0">
                <a:solidFill>
                  <a:schemeClr val="accent6"/>
                </a:solidFill>
                <a:latin typeface="Arial"/>
                <a:cs typeface="Arial"/>
              </a:rPr>
              <a:t>simulation</a:t>
            </a:r>
          </a:p>
        </p:txBody>
      </p:sp>
      <p:sp>
        <p:nvSpPr>
          <p:cNvPr id="58" name="ZoneTexte 57"/>
          <p:cNvSpPr txBox="1"/>
          <p:nvPr/>
        </p:nvSpPr>
        <p:spPr>
          <a:xfrm>
            <a:off x="5562600" y="4419600"/>
            <a:ext cx="1481138" cy="400050"/>
          </a:xfrm>
          <a:prstGeom prst="rect">
            <a:avLst/>
          </a:prstGeom>
          <a:noFill/>
        </p:spPr>
        <p:txBody>
          <a:bodyPr wrap="none">
            <a:spAutoFit/>
          </a:bodyPr>
          <a:lstStyle/>
          <a:p>
            <a:pPr>
              <a:defRPr/>
            </a:pPr>
            <a:r>
              <a:rPr lang="fr-FR" dirty="0">
                <a:solidFill>
                  <a:schemeClr val="accent6"/>
                </a:solidFill>
                <a:latin typeface="Arial"/>
                <a:cs typeface="Arial"/>
              </a:rPr>
              <a:t>collecticiels</a:t>
            </a:r>
          </a:p>
        </p:txBody>
      </p:sp>
      <p:sp>
        <p:nvSpPr>
          <p:cNvPr id="59" name="ZoneTexte 58"/>
          <p:cNvSpPr txBox="1"/>
          <p:nvPr/>
        </p:nvSpPr>
        <p:spPr>
          <a:xfrm>
            <a:off x="7632700" y="4191000"/>
            <a:ext cx="1511300" cy="400050"/>
          </a:xfrm>
          <a:prstGeom prst="rect">
            <a:avLst/>
          </a:prstGeom>
          <a:noFill/>
        </p:spPr>
        <p:txBody>
          <a:bodyPr wrap="none">
            <a:spAutoFit/>
          </a:bodyPr>
          <a:lstStyle/>
          <a:p>
            <a:pPr>
              <a:defRPr/>
            </a:pPr>
            <a:r>
              <a:rPr lang="fr-FR" dirty="0">
                <a:solidFill>
                  <a:schemeClr val="accent6"/>
                </a:solidFill>
                <a:latin typeface="Arial"/>
                <a:cs typeface="Arial"/>
              </a:rPr>
              <a:t>hypertextes</a:t>
            </a:r>
          </a:p>
        </p:txBody>
      </p:sp>
      <p:sp>
        <p:nvSpPr>
          <p:cNvPr id="60" name="ZoneTexte 59"/>
          <p:cNvSpPr txBox="1">
            <a:spLocks noChangeArrowheads="1"/>
          </p:cNvSpPr>
          <p:nvPr/>
        </p:nvSpPr>
        <p:spPr bwMode="auto">
          <a:xfrm>
            <a:off x="6324600" y="1219200"/>
            <a:ext cx="2451663" cy="400110"/>
          </a:xfrm>
          <a:prstGeom prst="rect">
            <a:avLst/>
          </a:prstGeom>
          <a:noFill/>
          <a:ln w="9525">
            <a:noFill/>
            <a:miter lim="800000"/>
            <a:headEnd/>
            <a:tailEnd/>
          </a:ln>
        </p:spPr>
        <p:txBody>
          <a:bodyPr wrap="none">
            <a:prstTxWarp prst="textNoShape">
              <a:avLst/>
            </a:prstTxWarp>
            <a:spAutoFit/>
          </a:bodyPr>
          <a:lstStyle/>
          <a:p>
            <a:r>
              <a:rPr lang="fr-FR" dirty="0" smtClean="0">
                <a:solidFill>
                  <a:srgbClr val="FF6600"/>
                </a:solidFill>
                <a:latin typeface="Arial" charset="0"/>
                <a:ea typeface="Arial" charset="0"/>
                <a:cs typeface="Arial" charset="0"/>
              </a:rPr>
              <a:t>Cognition distribuée</a:t>
            </a:r>
            <a:endParaRPr lang="fr-FR" dirty="0">
              <a:solidFill>
                <a:srgbClr val="FF6600"/>
              </a:solidFill>
              <a:latin typeface="Arial" charset="0"/>
              <a:ea typeface="Arial" charset="0"/>
              <a:cs typeface="Arial" charset="0"/>
            </a:endParaRPr>
          </a:p>
        </p:txBody>
      </p:sp>
      <p:sp>
        <p:nvSpPr>
          <p:cNvPr id="61" name="ZoneTexte 60"/>
          <p:cNvSpPr txBox="1">
            <a:spLocks noChangeArrowheads="1"/>
          </p:cNvSpPr>
          <p:nvPr/>
        </p:nvSpPr>
        <p:spPr bwMode="auto">
          <a:xfrm>
            <a:off x="2717536" y="3886200"/>
            <a:ext cx="2464064" cy="1015663"/>
          </a:xfrm>
          <a:prstGeom prst="rect">
            <a:avLst/>
          </a:prstGeom>
          <a:noFill/>
          <a:ln w="9525">
            <a:noFill/>
            <a:miter lim="800000"/>
            <a:headEnd/>
            <a:tailEnd/>
          </a:ln>
        </p:spPr>
        <p:txBody>
          <a:bodyPr wrap="square">
            <a:prstTxWarp prst="textNoShape">
              <a:avLst/>
            </a:prstTxWarp>
            <a:spAutoFit/>
          </a:bodyPr>
          <a:lstStyle/>
          <a:p>
            <a:r>
              <a:rPr lang="fr-FR" dirty="0" smtClean="0">
                <a:solidFill>
                  <a:srgbClr val="800000"/>
                </a:solidFill>
                <a:latin typeface="Arial" charset="0"/>
                <a:ea typeface="Arial" charset="0"/>
                <a:cs typeface="Arial" charset="0"/>
              </a:rPr>
              <a:t>Approche </a:t>
            </a:r>
          </a:p>
          <a:p>
            <a:r>
              <a:rPr lang="fr-FR" dirty="0" smtClean="0">
                <a:solidFill>
                  <a:srgbClr val="800000"/>
                </a:solidFill>
                <a:latin typeface="Arial" charset="0"/>
                <a:ea typeface="Arial" charset="0"/>
                <a:cs typeface="Arial" charset="0"/>
              </a:rPr>
              <a:t>hypothético-déductive</a:t>
            </a:r>
            <a:endParaRPr lang="fr-FR" dirty="0">
              <a:solidFill>
                <a:srgbClr val="800000"/>
              </a:solidFill>
              <a:latin typeface="Arial" charset="0"/>
              <a:ea typeface="Arial" charset="0"/>
              <a:cs typeface="Arial" charset="0"/>
            </a:endParaRPr>
          </a:p>
        </p:txBody>
      </p:sp>
      <p:sp>
        <p:nvSpPr>
          <p:cNvPr id="62" name="ZoneTexte 61"/>
          <p:cNvSpPr txBox="1">
            <a:spLocks noChangeArrowheads="1"/>
          </p:cNvSpPr>
          <p:nvPr/>
        </p:nvSpPr>
        <p:spPr bwMode="auto">
          <a:xfrm>
            <a:off x="152400" y="3657600"/>
            <a:ext cx="2123799" cy="400110"/>
          </a:xfrm>
          <a:prstGeom prst="rect">
            <a:avLst/>
          </a:prstGeom>
          <a:noFill/>
          <a:ln w="9525">
            <a:noFill/>
            <a:miter lim="800000"/>
            <a:headEnd/>
            <a:tailEnd/>
          </a:ln>
        </p:spPr>
        <p:txBody>
          <a:bodyPr wrap="none">
            <a:prstTxWarp prst="textNoShape">
              <a:avLst/>
            </a:prstTxWarp>
            <a:spAutoFit/>
          </a:bodyPr>
          <a:lstStyle/>
          <a:p>
            <a:r>
              <a:rPr lang="fr-FR" dirty="0" smtClean="0">
                <a:solidFill>
                  <a:srgbClr val="800000"/>
                </a:solidFill>
                <a:latin typeface="Arial" charset="0"/>
                <a:ea typeface="Arial" charset="0"/>
                <a:cs typeface="Arial" charset="0"/>
              </a:rPr>
              <a:t>Conditionnement</a:t>
            </a:r>
            <a:endParaRPr lang="fr-FR" dirty="0">
              <a:solidFill>
                <a:srgbClr val="800000"/>
              </a:solidFill>
              <a:latin typeface="Arial" charset="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1000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770" decel="100000"/>
                                        <p:tgtEl>
                                          <p:spTgt spid="50"/>
                                        </p:tgtEl>
                                      </p:cBhvr>
                                    </p:animEffect>
                                    <p:animScale>
                                      <p:cBhvr>
                                        <p:cTn id="8" dur="770" decel="100000"/>
                                        <p:tgtEl>
                                          <p:spTgt spid="50"/>
                                        </p:tgtEl>
                                      </p:cBhvr>
                                      <p:from x="10000" y="10000"/>
                                      <p:to x="200000" y="450000"/>
                                    </p:animScale>
                                    <p:animScale>
                                      <p:cBhvr>
                                        <p:cTn id="9" dur="1230" accel="100000" fill="hold">
                                          <p:stCondLst>
                                            <p:cond delay="770"/>
                                          </p:stCondLst>
                                        </p:cTn>
                                        <p:tgtEl>
                                          <p:spTgt spid="50"/>
                                        </p:tgtEl>
                                      </p:cBhvr>
                                      <p:from x="200000" y="450000"/>
                                      <p:to x="100000" y="100000"/>
                                    </p:animScale>
                                    <p:set>
                                      <p:cBhvr>
                                        <p:cTn id="10" dur="770" fill="hold"/>
                                        <p:tgtEl>
                                          <p:spTgt spid="50"/>
                                        </p:tgtEl>
                                        <p:attrNameLst>
                                          <p:attrName>ppt_x</p:attrName>
                                        </p:attrNameLst>
                                      </p:cBhvr>
                                      <p:to>
                                        <p:strVal val="(0.5)"/>
                                      </p:to>
                                    </p:set>
                                    <p:anim from="(0.5)" to="(#ppt_x)" calcmode="lin" valueType="num">
                                      <p:cBhvr>
                                        <p:cTn id="11" dur="1230" accel="100000" fill="hold">
                                          <p:stCondLst>
                                            <p:cond delay="770"/>
                                          </p:stCondLst>
                                        </p:cTn>
                                        <p:tgtEl>
                                          <p:spTgt spid="50"/>
                                        </p:tgtEl>
                                        <p:attrNameLst>
                                          <p:attrName>ppt_x</p:attrName>
                                        </p:attrNameLst>
                                      </p:cBhvr>
                                    </p:anim>
                                    <p:set>
                                      <p:cBhvr>
                                        <p:cTn id="12" dur="770" fill="hold"/>
                                        <p:tgtEl>
                                          <p:spTgt spid="50"/>
                                        </p:tgtEl>
                                        <p:attrNameLst>
                                          <p:attrName>ppt_y</p:attrName>
                                        </p:attrNameLst>
                                      </p:cBhvr>
                                      <p:to>
                                        <p:strVal val="(#ppt_y+0.4)"/>
                                      </p:to>
                                    </p:set>
                                    <p:anim from="(#ppt_y+0.4)" to="(#ppt_y)" calcmode="lin" valueType="num">
                                      <p:cBhvr>
                                        <p:cTn id="13" dur="1230" accel="100000" fill="hold">
                                          <p:stCondLst>
                                            <p:cond delay="770"/>
                                          </p:stCondLst>
                                        </p:cTn>
                                        <p:tgtEl>
                                          <p:spTgt spid="50"/>
                                        </p:tgtEl>
                                        <p:attrNameLst>
                                          <p:attrName>ppt_y</p:attrName>
                                        </p:attrNameLst>
                                      </p:cBhvr>
                                    </p:anim>
                                  </p:childTnLst>
                                </p:cTn>
                              </p:par>
                            </p:childTnLst>
                          </p:cTn>
                        </p:par>
                        <p:par>
                          <p:cTn id="14" fill="hold">
                            <p:stCondLst>
                              <p:cond delay="12000"/>
                            </p:stCondLst>
                            <p:childTnLst>
                              <p:par>
                                <p:cTn id="15" presetID="51" presetClass="entr" presetSubtype="0"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770" decel="100000"/>
                                        <p:tgtEl>
                                          <p:spTgt spid="62"/>
                                        </p:tgtEl>
                                      </p:cBhvr>
                                    </p:animEffect>
                                    <p:animScale>
                                      <p:cBhvr>
                                        <p:cTn id="18" dur="770" decel="100000"/>
                                        <p:tgtEl>
                                          <p:spTgt spid="62"/>
                                        </p:tgtEl>
                                      </p:cBhvr>
                                      <p:from x="10000" y="10000"/>
                                      <p:to x="200000" y="450000"/>
                                    </p:animScale>
                                    <p:animScale>
                                      <p:cBhvr>
                                        <p:cTn id="19" dur="1230" accel="100000" fill="hold">
                                          <p:stCondLst>
                                            <p:cond delay="770"/>
                                          </p:stCondLst>
                                        </p:cTn>
                                        <p:tgtEl>
                                          <p:spTgt spid="62"/>
                                        </p:tgtEl>
                                      </p:cBhvr>
                                      <p:from x="200000" y="450000"/>
                                      <p:to x="100000" y="100000"/>
                                    </p:animScale>
                                    <p:set>
                                      <p:cBhvr>
                                        <p:cTn id="20" dur="770" fill="hold"/>
                                        <p:tgtEl>
                                          <p:spTgt spid="62"/>
                                        </p:tgtEl>
                                        <p:attrNameLst>
                                          <p:attrName>ppt_x</p:attrName>
                                        </p:attrNameLst>
                                      </p:cBhvr>
                                      <p:to>
                                        <p:strVal val="(0.5)"/>
                                      </p:to>
                                    </p:set>
                                    <p:anim from="(0.5)" to="(#ppt_x)" calcmode="lin" valueType="num">
                                      <p:cBhvr>
                                        <p:cTn id="21" dur="1230" accel="100000" fill="hold">
                                          <p:stCondLst>
                                            <p:cond delay="770"/>
                                          </p:stCondLst>
                                        </p:cTn>
                                        <p:tgtEl>
                                          <p:spTgt spid="62"/>
                                        </p:tgtEl>
                                        <p:attrNameLst>
                                          <p:attrName>ppt_x</p:attrName>
                                        </p:attrNameLst>
                                      </p:cBhvr>
                                    </p:anim>
                                    <p:set>
                                      <p:cBhvr>
                                        <p:cTn id="22" dur="770" fill="hold"/>
                                        <p:tgtEl>
                                          <p:spTgt spid="62"/>
                                        </p:tgtEl>
                                        <p:attrNameLst>
                                          <p:attrName>ppt_y</p:attrName>
                                        </p:attrNameLst>
                                      </p:cBhvr>
                                      <p:to>
                                        <p:strVal val="(#ppt_y+0.4)"/>
                                      </p:to>
                                    </p:set>
                                    <p:anim from="(#ppt_y+0.4)" to="(#ppt_y)" calcmode="lin" valueType="num">
                                      <p:cBhvr>
                                        <p:cTn id="23" dur="1230" accel="100000" fill="hold">
                                          <p:stCondLst>
                                            <p:cond delay="770"/>
                                          </p:stCondLst>
                                        </p:cTn>
                                        <p:tgtEl>
                                          <p:spTgt spid="62"/>
                                        </p:tgtEl>
                                        <p:attrNameLst>
                                          <p:attrName>ppt_y</p:attrName>
                                        </p:attrNameLst>
                                      </p:cBhvr>
                                    </p:anim>
                                  </p:childTnLst>
                                </p:cTn>
                              </p:par>
                            </p:childTnLst>
                          </p:cTn>
                        </p:par>
                        <p:par>
                          <p:cTn id="24" fill="hold">
                            <p:stCondLst>
                              <p:cond delay="14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51"/>
                                        </p:tgtEl>
                                        <p:attrNameLst>
                                          <p:attrName>style.visibility</p:attrName>
                                        </p:attrNameLst>
                                      </p:cBhvr>
                                      <p:to>
                                        <p:strVal val="visible"/>
                                      </p:to>
                                    </p:set>
                                    <p:anim by="(-#ppt_w*2)" calcmode="lin" valueType="num">
                                      <p:cBhvr rctx="PPT">
                                        <p:cTn id="27" dur="500" autoRev="1" fill="hold">
                                          <p:stCondLst>
                                            <p:cond delay="0"/>
                                          </p:stCondLst>
                                        </p:cTn>
                                        <p:tgtEl>
                                          <p:spTgt spid="51"/>
                                        </p:tgtEl>
                                        <p:attrNameLst>
                                          <p:attrName>ppt_w</p:attrName>
                                        </p:attrNameLst>
                                      </p:cBhvr>
                                    </p:anim>
                                    <p:anim by="(#ppt_w*0.50)" calcmode="lin" valueType="num">
                                      <p:cBhvr>
                                        <p:cTn id="28" dur="500" decel="50000" autoRev="1" fill="hold">
                                          <p:stCondLst>
                                            <p:cond delay="0"/>
                                          </p:stCondLst>
                                        </p:cTn>
                                        <p:tgtEl>
                                          <p:spTgt spid="51"/>
                                        </p:tgtEl>
                                        <p:attrNameLst>
                                          <p:attrName>ppt_x</p:attrName>
                                        </p:attrNameLst>
                                      </p:cBhvr>
                                    </p:anim>
                                    <p:anim from="(-#ppt_h/2)" to="(#ppt_y)" calcmode="lin" valueType="num">
                                      <p:cBhvr>
                                        <p:cTn id="29" dur="1000" fill="hold">
                                          <p:stCondLst>
                                            <p:cond delay="0"/>
                                          </p:stCondLst>
                                        </p:cTn>
                                        <p:tgtEl>
                                          <p:spTgt spid="51"/>
                                        </p:tgtEl>
                                        <p:attrNameLst>
                                          <p:attrName>ppt_y</p:attrName>
                                        </p:attrNameLst>
                                      </p:cBhvr>
                                    </p:anim>
                                    <p:animRot by="21600000">
                                      <p:cBhvr>
                                        <p:cTn id="30" dur="1000" fill="hold">
                                          <p:stCondLst>
                                            <p:cond delay="0"/>
                                          </p:stCondLst>
                                        </p:cTn>
                                        <p:tgtEl>
                                          <p:spTgt spid="51"/>
                                        </p:tgtEl>
                                        <p:attrNameLst>
                                          <p:attrName>r</p:attrName>
                                        </p:attrNameLst>
                                      </p:cBhvr>
                                    </p:animRot>
                                  </p:childTnLst>
                                </p:cTn>
                              </p:par>
                            </p:childTnLst>
                          </p:cTn>
                        </p:par>
                        <p:par>
                          <p:cTn id="31" fill="hold">
                            <p:stCondLst>
                              <p:cond delay="16800"/>
                            </p:stCondLst>
                            <p:childTnLst>
                              <p:par>
                                <p:cTn id="32" presetID="51" presetClass="entr" presetSubtype="0"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770" decel="100000"/>
                                        <p:tgtEl>
                                          <p:spTgt spid="55"/>
                                        </p:tgtEl>
                                      </p:cBhvr>
                                    </p:animEffect>
                                    <p:animScale>
                                      <p:cBhvr>
                                        <p:cTn id="35" dur="770" decel="100000"/>
                                        <p:tgtEl>
                                          <p:spTgt spid="55"/>
                                        </p:tgtEl>
                                      </p:cBhvr>
                                      <p:from x="10000" y="10000"/>
                                      <p:to x="200000" y="450000"/>
                                    </p:animScale>
                                    <p:animScale>
                                      <p:cBhvr>
                                        <p:cTn id="36" dur="1230" accel="100000" fill="hold">
                                          <p:stCondLst>
                                            <p:cond delay="770"/>
                                          </p:stCondLst>
                                        </p:cTn>
                                        <p:tgtEl>
                                          <p:spTgt spid="55"/>
                                        </p:tgtEl>
                                      </p:cBhvr>
                                      <p:from x="200000" y="450000"/>
                                      <p:to x="100000" y="100000"/>
                                    </p:animScale>
                                    <p:set>
                                      <p:cBhvr>
                                        <p:cTn id="37" dur="770" fill="hold"/>
                                        <p:tgtEl>
                                          <p:spTgt spid="55"/>
                                        </p:tgtEl>
                                        <p:attrNameLst>
                                          <p:attrName>ppt_x</p:attrName>
                                        </p:attrNameLst>
                                      </p:cBhvr>
                                      <p:to>
                                        <p:strVal val="(0.5)"/>
                                      </p:to>
                                    </p:set>
                                    <p:anim from="(0.5)" to="(#ppt_x)" calcmode="lin" valueType="num">
                                      <p:cBhvr>
                                        <p:cTn id="38" dur="1230" accel="100000" fill="hold">
                                          <p:stCondLst>
                                            <p:cond delay="770"/>
                                          </p:stCondLst>
                                        </p:cTn>
                                        <p:tgtEl>
                                          <p:spTgt spid="55"/>
                                        </p:tgtEl>
                                        <p:attrNameLst>
                                          <p:attrName>ppt_x</p:attrName>
                                        </p:attrNameLst>
                                      </p:cBhvr>
                                    </p:anim>
                                    <p:set>
                                      <p:cBhvr>
                                        <p:cTn id="39" dur="770" fill="hold"/>
                                        <p:tgtEl>
                                          <p:spTgt spid="55"/>
                                        </p:tgtEl>
                                        <p:attrNameLst>
                                          <p:attrName>ppt_y</p:attrName>
                                        </p:attrNameLst>
                                      </p:cBhvr>
                                      <p:to>
                                        <p:strVal val="(#ppt_y+0.4)"/>
                                      </p:to>
                                    </p:set>
                                    <p:anim from="(#ppt_y+0.4)" to="(#ppt_y)" calcmode="lin" valueType="num">
                                      <p:cBhvr>
                                        <p:cTn id="40" dur="1230" accel="100000" fill="hold">
                                          <p:stCondLst>
                                            <p:cond delay="770"/>
                                          </p:stCondLst>
                                        </p:cTn>
                                        <p:tgtEl>
                                          <p:spTgt spid="55"/>
                                        </p:tgtEl>
                                        <p:attrNameLst>
                                          <p:attrName>ppt_y</p:attrName>
                                        </p:attrNameLst>
                                      </p:cBhvr>
                                    </p:anim>
                                  </p:childTnLst>
                                </p:cTn>
                              </p:par>
                            </p:childTnLst>
                          </p:cTn>
                        </p:par>
                        <p:par>
                          <p:cTn id="41" fill="hold">
                            <p:stCondLst>
                              <p:cond delay="18800"/>
                            </p:stCondLst>
                            <p:childTnLst>
                              <p:par>
                                <p:cTn id="42" presetID="51" presetClass="entr" presetSubtype="0"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770" decel="100000"/>
                                        <p:tgtEl>
                                          <p:spTgt spid="52"/>
                                        </p:tgtEl>
                                      </p:cBhvr>
                                    </p:animEffect>
                                    <p:animScale>
                                      <p:cBhvr>
                                        <p:cTn id="45" dur="770" decel="100000"/>
                                        <p:tgtEl>
                                          <p:spTgt spid="52"/>
                                        </p:tgtEl>
                                      </p:cBhvr>
                                      <p:from x="10000" y="10000"/>
                                      <p:to x="200000" y="450000"/>
                                    </p:animScale>
                                    <p:animScale>
                                      <p:cBhvr>
                                        <p:cTn id="46" dur="1230" accel="100000" fill="hold">
                                          <p:stCondLst>
                                            <p:cond delay="770"/>
                                          </p:stCondLst>
                                        </p:cTn>
                                        <p:tgtEl>
                                          <p:spTgt spid="52"/>
                                        </p:tgtEl>
                                      </p:cBhvr>
                                      <p:from x="200000" y="450000"/>
                                      <p:to x="100000" y="100000"/>
                                    </p:animScale>
                                    <p:set>
                                      <p:cBhvr>
                                        <p:cTn id="47" dur="770" fill="hold"/>
                                        <p:tgtEl>
                                          <p:spTgt spid="52"/>
                                        </p:tgtEl>
                                        <p:attrNameLst>
                                          <p:attrName>ppt_x</p:attrName>
                                        </p:attrNameLst>
                                      </p:cBhvr>
                                      <p:to>
                                        <p:strVal val="(0.5)"/>
                                      </p:to>
                                    </p:set>
                                    <p:anim from="(0.5)" to="(#ppt_x)" calcmode="lin" valueType="num">
                                      <p:cBhvr>
                                        <p:cTn id="48" dur="1230" accel="100000" fill="hold">
                                          <p:stCondLst>
                                            <p:cond delay="770"/>
                                          </p:stCondLst>
                                        </p:cTn>
                                        <p:tgtEl>
                                          <p:spTgt spid="52"/>
                                        </p:tgtEl>
                                        <p:attrNameLst>
                                          <p:attrName>ppt_x</p:attrName>
                                        </p:attrNameLst>
                                      </p:cBhvr>
                                    </p:anim>
                                    <p:set>
                                      <p:cBhvr>
                                        <p:cTn id="49" dur="770" fill="hold"/>
                                        <p:tgtEl>
                                          <p:spTgt spid="52"/>
                                        </p:tgtEl>
                                        <p:attrNameLst>
                                          <p:attrName>ppt_y</p:attrName>
                                        </p:attrNameLst>
                                      </p:cBhvr>
                                      <p:to>
                                        <p:strVal val="(#ppt_y+0.4)"/>
                                      </p:to>
                                    </p:set>
                                    <p:anim from="(#ppt_y+0.4)" to="(#ppt_y)" calcmode="lin" valueType="num">
                                      <p:cBhvr>
                                        <p:cTn id="50" dur="1230" accel="100000" fill="hold">
                                          <p:stCondLst>
                                            <p:cond delay="770"/>
                                          </p:stCondLst>
                                        </p:cTn>
                                        <p:tgtEl>
                                          <p:spTgt spid="52"/>
                                        </p:tgtEl>
                                        <p:attrNameLst>
                                          <p:attrName>ppt_y</p:attrName>
                                        </p:attrNameLst>
                                      </p:cBhvr>
                                    </p:anim>
                                  </p:childTnLst>
                                </p:cTn>
                              </p:par>
                            </p:childTnLst>
                          </p:cTn>
                        </p:par>
                        <p:par>
                          <p:cTn id="51" fill="hold">
                            <p:stCondLst>
                              <p:cond delay="20800"/>
                            </p:stCondLst>
                            <p:childTnLst>
                              <p:par>
                                <p:cTn id="52" presetID="51"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770" decel="100000"/>
                                        <p:tgtEl>
                                          <p:spTgt spid="61"/>
                                        </p:tgtEl>
                                      </p:cBhvr>
                                    </p:animEffect>
                                    <p:animScale>
                                      <p:cBhvr>
                                        <p:cTn id="55" dur="770" decel="100000"/>
                                        <p:tgtEl>
                                          <p:spTgt spid="61"/>
                                        </p:tgtEl>
                                      </p:cBhvr>
                                      <p:from x="10000" y="10000"/>
                                      <p:to x="200000" y="450000"/>
                                    </p:animScale>
                                    <p:animScale>
                                      <p:cBhvr>
                                        <p:cTn id="56" dur="1230" accel="100000" fill="hold">
                                          <p:stCondLst>
                                            <p:cond delay="770"/>
                                          </p:stCondLst>
                                        </p:cTn>
                                        <p:tgtEl>
                                          <p:spTgt spid="61"/>
                                        </p:tgtEl>
                                      </p:cBhvr>
                                      <p:from x="200000" y="450000"/>
                                      <p:to x="100000" y="100000"/>
                                    </p:animScale>
                                    <p:set>
                                      <p:cBhvr>
                                        <p:cTn id="57" dur="770" fill="hold"/>
                                        <p:tgtEl>
                                          <p:spTgt spid="61"/>
                                        </p:tgtEl>
                                        <p:attrNameLst>
                                          <p:attrName>ppt_x</p:attrName>
                                        </p:attrNameLst>
                                      </p:cBhvr>
                                      <p:to>
                                        <p:strVal val="(0.5)"/>
                                      </p:to>
                                    </p:set>
                                    <p:anim from="(0.5)" to="(#ppt_x)" calcmode="lin" valueType="num">
                                      <p:cBhvr>
                                        <p:cTn id="58" dur="1230" accel="100000" fill="hold">
                                          <p:stCondLst>
                                            <p:cond delay="770"/>
                                          </p:stCondLst>
                                        </p:cTn>
                                        <p:tgtEl>
                                          <p:spTgt spid="61"/>
                                        </p:tgtEl>
                                        <p:attrNameLst>
                                          <p:attrName>ppt_x</p:attrName>
                                        </p:attrNameLst>
                                      </p:cBhvr>
                                    </p:anim>
                                    <p:set>
                                      <p:cBhvr>
                                        <p:cTn id="59" dur="770" fill="hold"/>
                                        <p:tgtEl>
                                          <p:spTgt spid="61"/>
                                        </p:tgtEl>
                                        <p:attrNameLst>
                                          <p:attrName>ppt_y</p:attrName>
                                        </p:attrNameLst>
                                      </p:cBhvr>
                                      <p:to>
                                        <p:strVal val="(#ppt_y+0.4)"/>
                                      </p:to>
                                    </p:set>
                                    <p:anim from="(#ppt_y+0.4)" to="(#ppt_y)" calcmode="lin" valueType="num">
                                      <p:cBhvr>
                                        <p:cTn id="60" dur="1230" accel="100000" fill="hold">
                                          <p:stCondLst>
                                            <p:cond delay="770"/>
                                          </p:stCondLst>
                                        </p:cTn>
                                        <p:tgtEl>
                                          <p:spTgt spid="61"/>
                                        </p:tgtEl>
                                        <p:attrNameLst>
                                          <p:attrName>ppt_y</p:attrName>
                                        </p:attrNameLst>
                                      </p:cBhvr>
                                    </p:anim>
                                  </p:childTnLst>
                                </p:cTn>
                              </p:par>
                            </p:childTnLst>
                          </p:cTn>
                        </p:par>
                        <p:par>
                          <p:cTn id="61" fill="hold">
                            <p:stCondLst>
                              <p:cond delay="22800"/>
                            </p:stCondLst>
                            <p:childTnLst>
                              <p:par>
                                <p:cTn id="62" presetID="35" presetClass="entr" presetSubtype="0" fill="hold" grpId="0" nodeType="after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2000"/>
                                        <p:tgtEl>
                                          <p:spTgt spid="56"/>
                                        </p:tgtEl>
                                      </p:cBhvr>
                                    </p:animEffect>
                                    <p:anim calcmode="lin" valueType="num">
                                      <p:cBhvr>
                                        <p:cTn id="65" dur="2000" fill="hold"/>
                                        <p:tgtEl>
                                          <p:spTgt spid="56"/>
                                        </p:tgtEl>
                                        <p:attrNameLst>
                                          <p:attrName>style.rotation</p:attrName>
                                        </p:attrNameLst>
                                      </p:cBhvr>
                                      <p:tavLst>
                                        <p:tav tm="0">
                                          <p:val>
                                            <p:fltVal val="720"/>
                                          </p:val>
                                        </p:tav>
                                        <p:tav tm="100000">
                                          <p:val>
                                            <p:fltVal val="0"/>
                                          </p:val>
                                        </p:tav>
                                      </p:tavLst>
                                    </p:anim>
                                    <p:anim calcmode="lin" valueType="num">
                                      <p:cBhvr>
                                        <p:cTn id="66" dur="2000" fill="hold"/>
                                        <p:tgtEl>
                                          <p:spTgt spid="56"/>
                                        </p:tgtEl>
                                        <p:attrNameLst>
                                          <p:attrName>ppt_h</p:attrName>
                                        </p:attrNameLst>
                                      </p:cBhvr>
                                      <p:tavLst>
                                        <p:tav tm="0">
                                          <p:val>
                                            <p:fltVal val="0"/>
                                          </p:val>
                                        </p:tav>
                                        <p:tav tm="100000">
                                          <p:val>
                                            <p:strVal val="#ppt_h"/>
                                          </p:val>
                                        </p:tav>
                                      </p:tavLst>
                                    </p:anim>
                                    <p:anim calcmode="lin" valueType="num">
                                      <p:cBhvr>
                                        <p:cTn id="67" dur="2000" fill="hold"/>
                                        <p:tgtEl>
                                          <p:spTgt spid="56"/>
                                        </p:tgtEl>
                                        <p:attrNameLst>
                                          <p:attrName>ppt_w</p:attrName>
                                        </p:attrNameLst>
                                      </p:cBhvr>
                                      <p:tavLst>
                                        <p:tav tm="0">
                                          <p:val>
                                            <p:fltVal val="0"/>
                                          </p:val>
                                        </p:tav>
                                        <p:tav tm="100000">
                                          <p:val>
                                            <p:strVal val="#ppt_w"/>
                                          </p:val>
                                        </p:tav>
                                      </p:tavLst>
                                    </p:anim>
                                  </p:childTnLst>
                                </p:cTn>
                              </p:par>
                            </p:childTnLst>
                          </p:cTn>
                        </p:par>
                        <p:par>
                          <p:cTn id="68" fill="hold">
                            <p:stCondLst>
                              <p:cond delay="24800"/>
                            </p:stCondLst>
                            <p:childTnLst>
                              <p:par>
                                <p:cTn id="69" presetID="51"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770" decel="100000"/>
                                        <p:tgtEl>
                                          <p:spTgt spid="57"/>
                                        </p:tgtEl>
                                      </p:cBhvr>
                                    </p:animEffect>
                                    <p:animScale>
                                      <p:cBhvr>
                                        <p:cTn id="72" dur="770" decel="100000"/>
                                        <p:tgtEl>
                                          <p:spTgt spid="57"/>
                                        </p:tgtEl>
                                      </p:cBhvr>
                                      <p:from x="10000" y="10000"/>
                                      <p:to x="200000" y="450000"/>
                                    </p:animScale>
                                    <p:animScale>
                                      <p:cBhvr>
                                        <p:cTn id="73" dur="1230" accel="100000" fill="hold">
                                          <p:stCondLst>
                                            <p:cond delay="770"/>
                                          </p:stCondLst>
                                        </p:cTn>
                                        <p:tgtEl>
                                          <p:spTgt spid="57"/>
                                        </p:tgtEl>
                                      </p:cBhvr>
                                      <p:from x="200000" y="450000"/>
                                      <p:to x="100000" y="100000"/>
                                    </p:animScale>
                                    <p:set>
                                      <p:cBhvr>
                                        <p:cTn id="74" dur="770" fill="hold"/>
                                        <p:tgtEl>
                                          <p:spTgt spid="57"/>
                                        </p:tgtEl>
                                        <p:attrNameLst>
                                          <p:attrName>ppt_x</p:attrName>
                                        </p:attrNameLst>
                                      </p:cBhvr>
                                      <p:to>
                                        <p:strVal val="(0.5)"/>
                                      </p:to>
                                    </p:set>
                                    <p:anim from="(0.5)" to="(#ppt_x)" calcmode="lin" valueType="num">
                                      <p:cBhvr>
                                        <p:cTn id="75" dur="1230" accel="100000" fill="hold">
                                          <p:stCondLst>
                                            <p:cond delay="770"/>
                                          </p:stCondLst>
                                        </p:cTn>
                                        <p:tgtEl>
                                          <p:spTgt spid="57"/>
                                        </p:tgtEl>
                                        <p:attrNameLst>
                                          <p:attrName>ppt_x</p:attrName>
                                        </p:attrNameLst>
                                      </p:cBhvr>
                                    </p:anim>
                                    <p:set>
                                      <p:cBhvr>
                                        <p:cTn id="76" dur="770" fill="hold"/>
                                        <p:tgtEl>
                                          <p:spTgt spid="57"/>
                                        </p:tgtEl>
                                        <p:attrNameLst>
                                          <p:attrName>ppt_y</p:attrName>
                                        </p:attrNameLst>
                                      </p:cBhvr>
                                      <p:to>
                                        <p:strVal val="(#ppt_y+0.4)"/>
                                      </p:to>
                                    </p:set>
                                    <p:anim from="(#ppt_y+0.4)" to="(#ppt_y)" calcmode="lin" valueType="num">
                                      <p:cBhvr>
                                        <p:cTn id="77" dur="1230" accel="100000" fill="hold">
                                          <p:stCondLst>
                                            <p:cond delay="770"/>
                                          </p:stCondLst>
                                        </p:cTn>
                                        <p:tgtEl>
                                          <p:spTgt spid="57"/>
                                        </p:tgtEl>
                                        <p:attrNameLst>
                                          <p:attrName>ppt_y</p:attrName>
                                        </p:attrNameLst>
                                      </p:cBhvr>
                                    </p:anim>
                                  </p:childTnLst>
                                </p:cTn>
                              </p:par>
                            </p:childTnLst>
                          </p:cTn>
                        </p:par>
                        <p:par>
                          <p:cTn id="78" fill="hold">
                            <p:stCondLst>
                              <p:cond delay="26800"/>
                            </p:stCondLst>
                            <p:childTnLst>
                              <p:par>
                                <p:cTn id="79" presetID="51" presetClass="entr" presetSubtype="0" fill="hold" grpId="0" nodeType="after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770" decel="100000"/>
                                        <p:tgtEl>
                                          <p:spTgt spid="53"/>
                                        </p:tgtEl>
                                      </p:cBhvr>
                                    </p:animEffect>
                                    <p:animScale>
                                      <p:cBhvr>
                                        <p:cTn id="82" dur="770" decel="100000"/>
                                        <p:tgtEl>
                                          <p:spTgt spid="53"/>
                                        </p:tgtEl>
                                      </p:cBhvr>
                                      <p:from x="10000" y="10000"/>
                                      <p:to x="200000" y="450000"/>
                                    </p:animScale>
                                    <p:animScale>
                                      <p:cBhvr>
                                        <p:cTn id="83" dur="1230" accel="100000" fill="hold">
                                          <p:stCondLst>
                                            <p:cond delay="770"/>
                                          </p:stCondLst>
                                        </p:cTn>
                                        <p:tgtEl>
                                          <p:spTgt spid="53"/>
                                        </p:tgtEl>
                                      </p:cBhvr>
                                      <p:from x="200000" y="450000"/>
                                      <p:to x="100000" y="100000"/>
                                    </p:animScale>
                                    <p:set>
                                      <p:cBhvr>
                                        <p:cTn id="84" dur="770" fill="hold"/>
                                        <p:tgtEl>
                                          <p:spTgt spid="53"/>
                                        </p:tgtEl>
                                        <p:attrNameLst>
                                          <p:attrName>ppt_x</p:attrName>
                                        </p:attrNameLst>
                                      </p:cBhvr>
                                      <p:to>
                                        <p:strVal val="(0.5)"/>
                                      </p:to>
                                    </p:set>
                                    <p:anim from="(0.5)" to="(#ppt_x)" calcmode="lin" valueType="num">
                                      <p:cBhvr>
                                        <p:cTn id="85" dur="1230" accel="100000" fill="hold">
                                          <p:stCondLst>
                                            <p:cond delay="770"/>
                                          </p:stCondLst>
                                        </p:cTn>
                                        <p:tgtEl>
                                          <p:spTgt spid="53"/>
                                        </p:tgtEl>
                                        <p:attrNameLst>
                                          <p:attrName>ppt_x</p:attrName>
                                        </p:attrNameLst>
                                      </p:cBhvr>
                                    </p:anim>
                                    <p:set>
                                      <p:cBhvr>
                                        <p:cTn id="86" dur="770" fill="hold"/>
                                        <p:tgtEl>
                                          <p:spTgt spid="53"/>
                                        </p:tgtEl>
                                        <p:attrNameLst>
                                          <p:attrName>ppt_y</p:attrName>
                                        </p:attrNameLst>
                                      </p:cBhvr>
                                      <p:to>
                                        <p:strVal val="(#ppt_y+0.4)"/>
                                      </p:to>
                                    </p:set>
                                    <p:anim from="(#ppt_y+0.4)" to="(#ppt_y)" calcmode="lin" valueType="num">
                                      <p:cBhvr>
                                        <p:cTn id="87" dur="1230" accel="100000" fill="hold">
                                          <p:stCondLst>
                                            <p:cond delay="770"/>
                                          </p:stCondLst>
                                        </p:cTn>
                                        <p:tgtEl>
                                          <p:spTgt spid="53"/>
                                        </p:tgtEl>
                                        <p:attrNameLst>
                                          <p:attrName>ppt_y</p:attrName>
                                        </p:attrNameLst>
                                      </p:cBhvr>
                                    </p:anim>
                                  </p:childTnLst>
                                </p:cTn>
                              </p:par>
                            </p:childTnLst>
                          </p:cTn>
                        </p:par>
                        <p:par>
                          <p:cTn id="88" fill="hold">
                            <p:stCondLst>
                              <p:cond delay="28800"/>
                            </p:stCondLst>
                            <p:childTnLst>
                              <p:par>
                                <p:cTn id="89" presetID="51"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770" decel="100000"/>
                                        <p:tgtEl>
                                          <p:spTgt spid="59"/>
                                        </p:tgtEl>
                                      </p:cBhvr>
                                    </p:animEffect>
                                    <p:animScale>
                                      <p:cBhvr>
                                        <p:cTn id="92" dur="770" decel="100000"/>
                                        <p:tgtEl>
                                          <p:spTgt spid="59"/>
                                        </p:tgtEl>
                                      </p:cBhvr>
                                      <p:from x="10000" y="10000"/>
                                      <p:to x="200000" y="450000"/>
                                    </p:animScale>
                                    <p:animScale>
                                      <p:cBhvr>
                                        <p:cTn id="93" dur="1230" accel="100000" fill="hold">
                                          <p:stCondLst>
                                            <p:cond delay="770"/>
                                          </p:stCondLst>
                                        </p:cTn>
                                        <p:tgtEl>
                                          <p:spTgt spid="59"/>
                                        </p:tgtEl>
                                      </p:cBhvr>
                                      <p:from x="200000" y="450000"/>
                                      <p:to x="100000" y="100000"/>
                                    </p:animScale>
                                    <p:set>
                                      <p:cBhvr>
                                        <p:cTn id="94" dur="770" fill="hold"/>
                                        <p:tgtEl>
                                          <p:spTgt spid="59"/>
                                        </p:tgtEl>
                                        <p:attrNameLst>
                                          <p:attrName>ppt_x</p:attrName>
                                        </p:attrNameLst>
                                      </p:cBhvr>
                                      <p:to>
                                        <p:strVal val="(0.5)"/>
                                      </p:to>
                                    </p:set>
                                    <p:anim from="(0.5)" to="(#ppt_x)" calcmode="lin" valueType="num">
                                      <p:cBhvr>
                                        <p:cTn id="95" dur="1230" accel="100000" fill="hold">
                                          <p:stCondLst>
                                            <p:cond delay="770"/>
                                          </p:stCondLst>
                                        </p:cTn>
                                        <p:tgtEl>
                                          <p:spTgt spid="59"/>
                                        </p:tgtEl>
                                        <p:attrNameLst>
                                          <p:attrName>ppt_x</p:attrName>
                                        </p:attrNameLst>
                                      </p:cBhvr>
                                    </p:anim>
                                    <p:set>
                                      <p:cBhvr>
                                        <p:cTn id="96" dur="770" fill="hold"/>
                                        <p:tgtEl>
                                          <p:spTgt spid="59"/>
                                        </p:tgtEl>
                                        <p:attrNameLst>
                                          <p:attrName>ppt_y</p:attrName>
                                        </p:attrNameLst>
                                      </p:cBhvr>
                                      <p:to>
                                        <p:strVal val="(#ppt_y+0.4)"/>
                                      </p:to>
                                    </p:set>
                                    <p:anim from="(#ppt_y+0.4)" to="(#ppt_y)" calcmode="lin" valueType="num">
                                      <p:cBhvr>
                                        <p:cTn id="97" dur="1230" accel="100000" fill="hold">
                                          <p:stCondLst>
                                            <p:cond delay="770"/>
                                          </p:stCondLst>
                                        </p:cTn>
                                        <p:tgtEl>
                                          <p:spTgt spid="59"/>
                                        </p:tgtEl>
                                        <p:attrNameLst>
                                          <p:attrName>ppt_y</p:attrName>
                                        </p:attrNameLst>
                                      </p:cBhvr>
                                    </p:anim>
                                  </p:childTnLst>
                                </p:cTn>
                              </p:par>
                            </p:childTnLst>
                          </p:cTn>
                        </p:par>
                        <p:par>
                          <p:cTn id="98" fill="hold">
                            <p:stCondLst>
                              <p:cond delay="30800"/>
                            </p:stCondLst>
                            <p:childTnLst>
                              <p:par>
                                <p:cTn id="99" presetID="56" presetClass="entr" presetSubtype="0" fill="hold" grpId="0" nodeType="afterEffect">
                                  <p:stCondLst>
                                    <p:cond delay="0"/>
                                  </p:stCondLst>
                                  <p:iterate type="lt">
                                    <p:tmPct val="10000"/>
                                  </p:iterate>
                                  <p:childTnLst>
                                    <p:set>
                                      <p:cBhvr>
                                        <p:cTn id="100" dur="1" fill="hold">
                                          <p:stCondLst>
                                            <p:cond delay="0"/>
                                          </p:stCondLst>
                                        </p:cTn>
                                        <p:tgtEl>
                                          <p:spTgt spid="54"/>
                                        </p:tgtEl>
                                        <p:attrNameLst>
                                          <p:attrName>style.visibility</p:attrName>
                                        </p:attrNameLst>
                                      </p:cBhvr>
                                      <p:to>
                                        <p:strVal val="visible"/>
                                      </p:to>
                                    </p:set>
                                    <p:anim by="(-#ppt_w*2)" calcmode="lin" valueType="num">
                                      <p:cBhvr rctx="PPT">
                                        <p:cTn id="101" dur="500" autoRev="1" fill="hold">
                                          <p:stCondLst>
                                            <p:cond delay="0"/>
                                          </p:stCondLst>
                                        </p:cTn>
                                        <p:tgtEl>
                                          <p:spTgt spid="54"/>
                                        </p:tgtEl>
                                        <p:attrNameLst>
                                          <p:attrName>ppt_w</p:attrName>
                                        </p:attrNameLst>
                                      </p:cBhvr>
                                    </p:anim>
                                    <p:anim by="(#ppt_w*0.50)" calcmode="lin" valueType="num">
                                      <p:cBhvr>
                                        <p:cTn id="102" dur="500" decel="50000" autoRev="1" fill="hold">
                                          <p:stCondLst>
                                            <p:cond delay="0"/>
                                          </p:stCondLst>
                                        </p:cTn>
                                        <p:tgtEl>
                                          <p:spTgt spid="54"/>
                                        </p:tgtEl>
                                        <p:attrNameLst>
                                          <p:attrName>ppt_x</p:attrName>
                                        </p:attrNameLst>
                                      </p:cBhvr>
                                    </p:anim>
                                    <p:anim from="(-#ppt_h/2)" to="(#ppt_y)" calcmode="lin" valueType="num">
                                      <p:cBhvr>
                                        <p:cTn id="103" dur="1000" fill="hold">
                                          <p:stCondLst>
                                            <p:cond delay="0"/>
                                          </p:stCondLst>
                                        </p:cTn>
                                        <p:tgtEl>
                                          <p:spTgt spid="54"/>
                                        </p:tgtEl>
                                        <p:attrNameLst>
                                          <p:attrName>ppt_y</p:attrName>
                                        </p:attrNameLst>
                                      </p:cBhvr>
                                    </p:anim>
                                    <p:animRot by="21600000">
                                      <p:cBhvr>
                                        <p:cTn id="104" dur="1000" fill="hold">
                                          <p:stCondLst>
                                            <p:cond delay="0"/>
                                          </p:stCondLst>
                                        </p:cTn>
                                        <p:tgtEl>
                                          <p:spTgt spid="54"/>
                                        </p:tgtEl>
                                        <p:attrNameLst>
                                          <p:attrName>r</p:attrName>
                                        </p:attrNameLst>
                                      </p:cBhvr>
                                    </p:animRot>
                                  </p:childTnLst>
                                </p:cTn>
                              </p:par>
                            </p:childTnLst>
                          </p:cTn>
                        </p:par>
                        <p:par>
                          <p:cTn id="105" fill="hold">
                            <p:stCondLst>
                              <p:cond delay="34200"/>
                            </p:stCondLst>
                            <p:childTnLst>
                              <p:par>
                                <p:cTn id="106" presetID="51" presetClass="entr" presetSubtype="0"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fade">
                                      <p:cBhvr>
                                        <p:cTn id="108" dur="770" decel="100000"/>
                                        <p:tgtEl>
                                          <p:spTgt spid="60"/>
                                        </p:tgtEl>
                                      </p:cBhvr>
                                    </p:animEffect>
                                    <p:animScale>
                                      <p:cBhvr>
                                        <p:cTn id="109" dur="770" decel="100000"/>
                                        <p:tgtEl>
                                          <p:spTgt spid="60"/>
                                        </p:tgtEl>
                                      </p:cBhvr>
                                      <p:from x="10000" y="10000"/>
                                      <p:to x="200000" y="450000"/>
                                    </p:animScale>
                                    <p:animScale>
                                      <p:cBhvr>
                                        <p:cTn id="110" dur="1230" accel="100000" fill="hold">
                                          <p:stCondLst>
                                            <p:cond delay="770"/>
                                          </p:stCondLst>
                                        </p:cTn>
                                        <p:tgtEl>
                                          <p:spTgt spid="60"/>
                                        </p:tgtEl>
                                      </p:cBhvr>
                                      <p:from x="200000" y="450000"/>
                                      <p:to x="100000" y="100000"/>
                                    </p:animScale>
                                    <p:set>
                                      <p:cBhvr>
                                        <p:cTn id="111" dur="770" fill="hold"/>
                                        <p:tgtEl>
                                          <p:spTgt spid="60"/>
                                        </p:tgtEl>
                                        <p:attrNameLst>
                                          <p:attrName>ppt_x</p:attrName>
                                        </p:attrNameLst>
                                      </p:cBhvr>
                                      <p:to>
                                        <p:strVal val="(0.5)"/>
                                      </p:to>
                                    </p:set>
                                    <p:anim from="(0.5)" to="(#ppt_x)" calcmode="lin" valueType="num">
                                      <p:cBhvr>
                                        <p:cTn id="112" dur="1230" accel="100000" fill="hold">
                                          <p:stCondLst>
                                            <p:cond delay="770"/>
                                          </p:stCondLst>
                                        </p:cTn>
                                        <p:tgtEl>
                                          <p:spTgt spid="60"/>
                                        </p:tgtEl>
                                        <p:attrNameLst>
                                          <p:attrName>ppt_x</p:attrName>
                                        </p:attrNameLst>
                                      </p:cBhvr>
                                    </p:anim>
                                    <p:set>
                                      <p:cBhvr>
                                        <p:cTn id="113" dur="770" fill="hold"/>
                                        <p:tgtEl>
                                          <p:spTgt spid="60"/>
                                        </p:tgtEl>
                                        <p:attrNameLst>
                                          <p:attrName>ppt_y</p:attrName>
                                        </p:attrNameLst>
                                      </p:cBhvr>
                                      <p:to>
                                        <p:strVal val="(#ppt_y+0.4)"/>
                                      </p:to>
                                    </p:set>
                                    <p:anim from="(#ppt_y+0.4)" to="(#ppt_y)" calcmode="lin" valueType="num">
                                      <p:cBhvr>
                                        <p:cTn id="114" dur="1230" accel="100000" fill="hold">
                                          <p:stCondLst>
                                            <p:cond delay="770"/>
                                          </p:stCondLst>
                                        </p:cTn>
                                        <p:tgtEl>
                                          <p:spTgt spid="60"/>
                                        </p:tgtEl>
                                        <p:attrNameLst>
                                          <p:attrName>ppt_y</p:attrName>
                                        </p:attrNameLst>
                                      </p:cBhvr>
                                    </p:anim>
                                  </p:childTnLst>
                                </p:cTn>
                              </p:par>
                            </p:childTnLst>
                          </p:cTn>
                        </p:par>
                        <p:par>
                          <p:cTn id="115" fill="hold">
                            <p:stCondLst>
                              <p:cond delay="36200"/>
                            </p:stCondLst>
                            <p:childTnLst>
                              <p:par>
                                <p:cTn id="116" presetID="51" presetClass="entr" presetSubtype="0"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fade">
                                      <p:cBhvr>
                                        <p:cTn id="118" dur="770" decel="100000"/>
                                        <p:tgtEl>
                                          <p:spTgt spid="58"/>
                                        </p:tgtEl>
                                      </p:cBhvr>
                                    </p:animEffect>
                                    <p:animScale>
                                      <p:cBhvr>
                                        <p:cTn id="119" dur="770" decel="100000"/>
                                        <p:tgtEl>
                                          <p:spTgt spid="58"/>
                                        </p:tgtEl>
                                      </p:cBhvr>
                                      <p:from x="10000" y="10000"/>
                                      <p:to x="200000" y="450000"/>
                                    </p:animScale>
                                    <p:animScale>
                                      <p:cBhvr>
                                        <p:cTn id="120" dur="1230" accel="100000" fill="hold">
                                          <p:stCondLst>
                                            <p:cond delay="770"/>
                                          </p:stCondLst>
                                        </p:cTn>
                                        <p:tgtEl>
                                          <p:spTgt spid="58"/>
                                        </p:tgtEl>
                                      </p:cBhvr>
                                      <p:from x="200000" y="450000"/>
                                      <p:to x="100000" y="100000"/>
                                    </p:animScale>
                                    <p:set>
                                      <p:cBhvr>
                                        <p:cTn id="121" dur="770" fill="hold"/>
                                        <p:tgtEl>
                                          <p:spTgt spid="58"/>
                                        </p:tgtEl>
                                        <p:attrNameLst>
                                          <p:attrName>ppt_x</p:attrName>
                                        </p:attrNameLst>
                                      </p:cBhvr>
                                      <p:to>
                                        <p:strVal val="(0.5)"/>
                                      </p:to>
                                    </p:set>
                                    <p:anim from="(0.5)" to="(#ppt_x)" calcmode="lin" valueType="num">
                                      <p:cBhvr>
                                        <p:cTn id="122" dur="1230" accel="100000" fill="hold">
                                          <p:stCondLst>
                                            <p:cond delay="770"/>
                                          </p:stCondLst>
                                        </p:cTn>
                                        <p:tgtEl>
                                          <p:spTgt spid="58"/>
                                        </p:tgtEl>
                                        <p:attrNameLst>
                                          <p:attrName>ppt_x</p:attrName>
                                        </p:attrNameLst>
                                      </p:cBhvr>
                                    </p:anim>
                                    <p:set>
                                      <p:cBhvr>
                                        <p:cTn id="123" dur="770" fill="hold"/>
                                        <p:tgtEl>
                                          <p:spTgt spid="58"/>
                                        </p:tgtEl>
                                        <p:attrNameLst>
                                          <p:attrName>ppt_y</p:attrName>
                                        </p:attrNameLst>
                                      </p:cBhvr>
                                      <p:to>
                                        <p:strVal val="(#ppt_y+0.4)"/>
                                      </p:to>
                                    </p:set>
                                    <p:anim from="(#ppt_y+0.4)" to="(#ppt_y)" calcmode="lin" valueType="num">
                                      <p:cBhvr>
                                        <p:cTn id="124" dur="1230" accel="100000" fill="hold">
                                          <p:stCondLst>
                                            <p:cond delay="770"/>
                                          </p:stCondLst>
                                        </p:cTn>
                                        <p:tgtEl>
                                          <p:spTgt spid="5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P spid="56" grpId="0"/>
      <p:bldP spid="57" grpId="0"/>
      <p:bldP spid="58"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914400" y="1981200"/>
            <a:ext cx="7772400" cy="4114800"/>
          </a:xfrm>
        </p:spPr>
        <p:txBody>
          <a:bodyPr/>
          <a:lstStyle/>
          <a:p>
            <a:pPr>
              <a:lnSpc>
                <a:spcPct val="150000"/>
              </a:lnSpc>
            </a:pPr>
            <a:r>
              <a:rPr lang="fr-CH" sz="2800" dirty="0">
                <a:latin typeface="Arial" charset="0"/>
              </a:rPr>
              <a:t>Didacticiels</a:t>
            </a:r>
          </a:p>
          <a:p>
            <a:pPr>
              <a:lnSpc>
                <a:spcPct val="150000"/>
              </a:lnSpc>
            </a:pPr>
            <a:r>
              <a:rPr lang="fr-CH" sz="2800" dirty="0">
                <a:latin typeface="Arial" charset="0"/>
              </a:rPr>
              <a:t>Simulations et micromondes</a:t>
            </a:r>
          </a:p>
          <a:p>
            <a:pPr>
              <a:lnSpc>
                <a:spcPct val="150000"/>
              </a:lnSpc>
            </a:pPr>
            <a:r>
              <a:rPr lang="fr-CH" sz="2800" dirty="0" smtClean="0">
                <a:latin typeface="Arial" charset="0"/>
              </a:rPr>
              <a:t>Hypertextes et cartes conceptuelles</a:t>
            </a:r>
          </a:p>
          <a:p>
            <a:pPr>
              <a:lnSpc>
                <a:spcPct val="150000"/>
              </a:lnSpc>
            </a:pPr>
            <a:r>
              <a:rPr lang="fr-CH" sz="2800" dirty="0">
                <a:latin typeface="Arial" charset="0"/>
              </a:rPr>
              <a:t>Environnements collaboratifs et</a:t>
            </a:r>
            <a:br>
              <a:rPr lang="fr-CH" sz="2800" dirty="0">
                <a:latin typeface="Arial" charset="0"/>
              </a:rPr>
            </a:br>
            <a:r>
              <a:rPr lang="fr-CH" sz="2800" dirty="0">
                <a:latin typeface="Arial" charset="0"/>
              </a:rPr>
              <a:t>campus virtuels</a:t>
            </a:r>
          </a:p>
        </p:txBody>
      </p:sp>
      <p:sp>
        <p:nvSpPr>
          <p:cNvPr id="25603" name="Rectangle 3"/>
          <p:cNvSpPr>
            <a:spLocks noGrp="1" noChangeArrowheads="1"/>
          </p:cNvSpPr>
          <p:nvPr>
            <p:ph type="title"/>
          </p:nvPr>
        </p:nvSpPr>
        <p:spPr>
          <a:xfrm>
            <a:off x="381000" y="228600"/>
            <a:ext cx="8458200" cy="914400"/>
          </a:xfrm>
        </p:spPr>
        <p:txBody>
          <a:bodyPr/>
          <a:lstStyle/>
          <a:p>
            <a:r>
              <a:rPr lang="fr-FR" sz="3600" dirty="0">
                <a:solidFill>
                  <a:srgbClr val="000000"/>
                </a:solidFill>
                <a:latin typeface="Arial" charset="0"/>
              </a:rPr>
              <a:t>Applications informatiques</a:t>
            </a:r>
          </a:p>
        </p:txBody>
      </p:sp>
      <p:sp>
        <p:nvSpPr>
          <p:cNvPr id="25604" name="AutoShape 4">
            <a:hlinkClick r:id="rId3" action="ppaction://hlinksldjump" highlightClick="1"/>
          </p:cNvPr>
          <p:cNvSpPr>
            <a:spLocks noChangeArrowheads="1"/>
          </p:cNvSpPr>
          <p:nvPr/>
        </p:nvSpPr>
        <p:spPr bwMode="auto">
          <a:xfrm>
            <a:off x="7467600" y="2209800"/>
            <a:ext cx="685800" cy="457200"/>
          </a:xfrm>
          <a:prstGeom prst="actionButtonForwardNext">
            <a:avLst/>
          </a:prstGeom>
          <a:gradFill rotWithShape="0">
            <a:gsLst>
              <a:gs pos="0">
                <a:srgbClr val="0819FF"/>
              </a:gs>
              <a:gs pos="100000">
                <a:srgbClr val="040C76"/>
              </a:gs>
            </a:gsLst>
            <a:lin ang="5400000" scaled="1"/>
          </a:gradFill>
          <a:ln w="9525">
            <a:solidFill>
              <a:schemeClr val="tx1"/>
            </a:solidFill>
            <a:miter lim="800000"/>
            <a:headEnd/>
            <a:tailEnd/>
          </a:ln>
        </p:spPr>
        <p:txBody>
          <a:bodyPr wrap="none" anchor="ctr">
            <a:prstTxWarp prst="textNoShape">
              <a:avLst/>
            </a:prstTxWarp>
          </a:bodyPr>
          <a:lstStyle/>
          <a:p>
            <a:endParaRPr lang="fr-FR"/>
          </a:p>
        </p:txBody>
      </p:sp>
      <p:sp>
        <p:nvSpPr>
          <p:cNvPr id="25605" name="AutoShape 5">
            <a:hlinkClick r:id="rId4" action="ppaction://hlinksldjump" highlightClick="1"/>
          </p:cNvPr>
          <p:cNvSpPr>
            <a:spLocks noChangeArrowheads="1"/>
          </p:cNvSpPr>
          <p:nvPr/>
        </p:nvSpPr>
        <p:spPr bwMode="auto">
          <a:xfrm>
            <a:off x="7467600" y="3124200"/>
            <a:ext cx="685800" cy="457200"/>
          </a:xfrm>
          <a:prstGeom prst="actionButtonForwardNext">
            <a:avLst/>
          </a:prstGeom>
          <a:gradFill rotWithShape="0">
            <a:gsLst>
              <a:gs pos="0">
                <a:srgbClr val="040C76"/>
              </a:gs>
              <a:gs pos="50000">
                <a:srgbClr val="0819FF"/>
              </a:gs>
              <a:gs pos="100000">
                <a:srgbClr val="040C76"/>
              </a:gs>
            </a:gsLst>
            <a:lin ang="5400000" scaled="1"/>
          </a:gradFill>
          <a:ln w="9525">
            <a:solidFill>
              <a:schemeClr val="tx1"/>
            </a:solidFill>
            <a:miter lim="800000"/>
            <a:headEnd/>
            <a:tailEnd/>
          </a:ln>
        </p:spPr>
        <p:txBody>
          <a:bodyPr wrap="none" anchor="ctr">
            <a:prstTxWarp prst="textNoShape">
              <a:avLst/>
            </a:prstTxWarp>
          </a:bodyPr>
          <a:lstStyle/>
          <a:p>
            <a:endParaRPr lang="fr-FR"/>
          </a:p>
        </p:txBody>
      </p:sp>
      <p:sp>
        <p:nvSpPr>
          <p:cNvPr id="25606" name="AutoShape 6">
            <a:hlinkClick r:id="rId5" action="ppaction://hlinksldjump" highlightClick="1"/>
          </p:cNvPr>
          <p:cNvSpPr>
            <a:spLocks noChangeArrowheads="1"/>
          </p:cNvSpPr>
          <p:nvPr/>
        </p:nvSpPr>
        <p:spPr bwMode="auto">
          <a:xfrm>
            <a:off x="7467600" y="3962400"/>
            <a:ext cx="685800" cy="457200"/>
          </a:xfrm>
          <a:prstGeom prst="actionButtonForwardNext">
            <a:avLst/>
          </a:prstGeom>
          <a:gradFill rotWithShape="0">
            <a:gsLst>
              <a:gs pos="0">
                <a:srgbClr val="0819FF"/>
              </a:gs>
              <a:gs pos="100000">
                <a:srgbClr val="040C76"/>
              </a:gs>
            </a:gsLst>
            <a:path path="rect">
              <a:fillToRect r="100000" b="100000"/>
            </a:path>
          </a:gradFill>
          <a:ln w="9525">
            <a:solidFill>
              <a:schemeClr val="tx1"/>
            </a:solidFill>
            <a:miter lim="800000"/>
            <a:headEnd/>
            <a:tailEnd/>
          </a:ln>
        </p:spPr>
        <p:txBody>
          <a:bodyPr wrap="none" anchor="ctr">
            <a:prstTxWarp prst="textNoShape">
              <a:avLst/>
            </a:prstTxWarp>
          </a:bodyPr>
          <a:lstStyle/>
          <a:p>
            <a:endParaRPr lang="fr-FR"/>
          </a:p>
        </p:txBody>
      </p:sp>
      <p:sp>
        <p:nvSpPr>
          <p:cNvPr id="25607" name="AutoShape 7">
            <a:hlinkClick r:id="rId6" action="ppaction://hlinksldjump" highlightClick="1"/>
          </p:cNvPr>
          <p:cNvSpPr>
            <a:spLocks noChangeArrowheads="1"/>
          </p:cNvSpPr>
          <p:nvPr/>
        </p:nvSpPr>
        <p:spPr bwMode="auto">
          <a:xfrm>
            <a:off x="7467600" y="5029200"/>
            <a:ext cx="685800" cy="457200"/>
          </a:xfrm>
          <a:prstGeom prst="actionButtonForwardNext">
            <a:avLst/>
          </a:prstGeom>
          <a:gradFill rotWithShape="0">
            <a:gsLst>
              <a:gs pos="0">
                <a:srgbClr val="0819FF"/>
              </a:gs>
              <a:gs pos="100000">
                <a:srgbClr val="0611B0">
                  <a:alpha val="15999"/>
                </a:srgbClr>
              </a:gs>
            </a:gsLst>
            <a:path path="rect">
              <a:fillToRect t="100000" r="100000"/>
            </a:path>
          </a:gradFill>
          <a:ln w="9525">
            <a:solidFill>
              <a:schemeClr val="tx1"/>
            </a:solidFill>
            <a:miter lim="800000"/>
            <a:headEnd/>
            <a:tailEnd/>
          </a:ln>
        </p:spPr>
        <p:txBody>
          <a:bodyPr wrap="none" anchor="ctr">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7650" name="Group 10"/>
          <p:cNvGrpSpPr>
            <a:grpSpLocks/>
          </p:cNvGrpSpPr>
          <p:nvPr/>
        </p:nvGrpSpPr>
        <p:grpSpPr bwMode="auto">
          <a:xfrm>
            <a:off x="990600" y="1828800"/>
            <a:ext cx="5943600" cy="1778000"/>
            <a:chOff x="960" y="1472"/>
            <a:chExt cx="3744" cy="1120"/>
          </a:xfrm>
        </p:grpSpPr>
        <p:sp>
          <p:nvSpPr>
            <p:cNvPr id="27653" name="Text Box 4"/>
            <p:cNvSpPr txBox="1">
              <a:spLocks noChangeArrowheads="1"/>
            </p:cNvSpPr>
            <p:nvPr/>
          </p:nvSpPr>
          <p:spPr bwMode="auto">
            <a:xfrm>
              <a:off x="960" y="1472"/>
              <a:ext cx="3744" cy="1120"/>
            </a:xfrm>
            <a:prstGeom prst="rect">
              <a:avLst/>
            </a:prstGeom>
            <a:solidFill>
              <a:srgbClr val="000066"/>
            </a:solidFill>
            <a:ln w="9525">
              <a:solidFill>
                <a:schemeClr val="tx1"/>
              </a:solidFill>
              <a:miter lim="800000"/>
              <a:headEnd/>
              <a:tailEnd/>
            </a:ln>
          </p:spPr>
          <p:txBody>
            <a:bodyPr>
              <a:prstTxWarp prst="textNoShape">
                <a:avLst/>
              </a:prstTxWarp>
              <a:spAutoFit/>
            </a:bodyPr>
            <a:lstStyle/>
            <a:p>
              <a:pPr>
                <a:spcBef>
                  <a:spcPct val="50000"/>
                </a:spcBef>
              </a:pPr>
              <a:r>
                <a:rPr lang="fr-FR" b="1">
                  <a:solidFill>
                    <a:schemeClr val="bg1"/>
                  </a:solidFill>
                  <a:latin typeface="Modern" pitchFamily="50" charset="0"/>
                </a:rPr>
                <a:t>9 X 5 = 45</a:t>
              </a:r>
            </a:p>
            <a:p>
              <a:pPr>
                <a:spcBef>
                  <a:spcPct val="50000"/>
                </a:spcBef>
              </a:pPr>
              <a:r>
                <a:rPr lang="fr-FR" b="1">
                  <a:solidFill>
                    <a:schemeClr val="bg1"/>
                  </a:solidFill>
                  <a:latin typeface="Modern" pitchFamily="50" charset="0"/>
                </a:rPr>
                <a:t>6 X 7 = 43</a:t>
              </a:r>
            </a:p>
            <a:p>
              <a:pPr>
                <a:spcBef>
                  <a:spcPct val="50000"/>
                </a:spcBef>
              </a:pPr>
              <a:r>
                <a:rPr lang="fr-FR" b="1">
                  <a:solidFill>
                    <a:schemeClr val="bg1"/>
                  </a:solidFill>
                  <a:latin typeface="Modern" pitchFamily="50" charset="0"/>
                </a:rPr>
                <a:t>6 X 7 = 44</a:t>
              </a:r>
            </a:p>
            <a:p>
              <a:pPr>
                <a:spcBef>
                  <a:spcPct val="50000"/>
                </a:spcBef>
              </a:pPr>
              <a:r>
                <a:rPr lang="fr-FR" b="1">
                  <a:solidFill>
                    <a:schemeClr val="bg1"/>
                  </a:solidFill>
                  <a:latin typeface="Modern" pitchFamily="50" charset="0"/>
                </a:rPr>
                <a:t>6 X 7 = 42</a:t>
              </a:r>
            </a:p>
          </p:txBody>
        </p:sp>
        <p:sp>
          <p:nvSpPr>
            <p:cNvPr id="27654" name="Oval 5"/>
            <p:cNvSpPr>
              <a:spLocks noChangeArrowheads="1"/>
            </p:cNvSpPr>
            <p:nvPr/>
          </p:nvSpPr>
          <p:spPr bwMode="auto">
            <a:xfrm>
              <a:off x="1968" y="1808"/>
              <a:ext cx="144" cy="144"/>
            </a:xfrm>
            <a:prstGeom prst="ellipse">
              <a:avLst/>
            </a:prstGeom>
            <a:solidFill>
              <a:srgbClr val="FF0000"/>
            </a:solidFill>
            <a:ln w="12700">
              <a:solidFill>
                <a:schemeClr val="tx1"/>
              </a:solidFill>
              <a:round/>
              <a:headEnd/>
              <a:tailEnd/>
            </a:ln>
          </p:spPr>
          <p:txBody>
            <a:bodyPr wrap="none" anchor="ctr">
              <a:prstTxWarp prst="textNoShape">
                <a:avLst/>
              </a:prstTxWarp>
            </a:bodyPr>
            <a:lstStyle/>
            <a:p>
              <a:endParaRPr lang="fr-FR"/>
            </a:p>
          </p:txBody>
        </p:sp>
        <p:sp>
          <p:nvSpPr>
            <p:cNvPr id="27655" name="Oval 6"/>
            <p:cNvSpPr>
              <a:spLocks noChangeArrowheads="1"/>
            </p:cNvSpPr>
            <p:nvPr/>
          </p:nvSpPr>
          <p:spPr bwMode="auto">
            <a:xfrm>
              <a:off x="1968" y="2088"/>
              <a:ext cx="144" cy="144"/>
            </a:xfrm>
            <a:prstGeom prst="ellipse">
              <a:avLst/>
            </a:prstGeom>
            <a:solidFill>
              <a:srgbClr val="FF0000"/>
            </a:solidFill>
            <a:ln w="12700">
              <a:solidFill>
                <a:schemeClr val="tx1"/>
              </a:solidFill>
              <a:round/>
              <a:headEnd/>
              <a:tailEnd/>
            </a:ln>
          </p:spPr>
          <p:txBody>
            <a:bodyPr wrap="none" anchor="ctr">
              <a:prstTxWarp prst="textNoShape">
                <a:avLst/>
              </a:prstTxWarp>
            </a:bodyPr>
            <a:lstStyle/>
            <a:p>
              <a:endParaRPr lang="fr-FR"/>
            </a:p>
          </p:txBody>
        </p:sp>
        <p:sp>
          <p:nvSpPr>
            <p:cNvPr id="27656" name="Oval 7"/>
            <p:cNvSpPr>
              <a:spLocks noChangeArrowheads="1"/>
            </p:cNvSpPr>
            <p:nvPr/>
          </p:nvSpPr>
          <p:spPr bwMode="auto">
            <a:xfrm>
              <a:off x="1968" y="2360"/>
              <a:ext cx="144" cy="144"/>
            </a:xfrm>
            <a:prstGeom prst="ellipse">
              <a:avLst/>
            </a:prstGeom>
            <a:solidFill>
              <a:srgbClr val="00AE00"/>
            </a:solidFill>
            <a:ln w="12700">
              <a:solidFill>
                <a:schemeClr val="tx1"/>
              </a:solidFill>
              <a:round/>
              <a:headEnd/>
              <a:tailEnd/>
            </a:ln>
          </p:spPr>
          <p:txBody>
            <a:bodyPr wrap="none" anchor="ctr">
              <a:prstTxWarp prst="textNoShape">
                <a:avLst/>
              </a:prstTxWarp>
            </a:bodyPr>
            <a:lstStyle/>
            <a:p>
              <a:endParaRPr lang="fr-FR"/>
            </a:p>
          </p:txBody>
        </p:sp>
        <p:sp>
          <p:nvSpPr>
            <p:cNvPr id="27657" name="Oval 8"/>
            <p:cNvSpPr>
              <a:spLocks noChangeArrowheads="1"/>
            </p:cNvSpPr>
            <p:nvPr/>
          </p:nvSpPr>
          <p:spPr bwMode="auto">
            <a:xfrm>
              <a:off x="1968" y="1520"/>
              <a:ext cx="144" cy="144"/>
            </a:xfrm>
            <a:prstGeom prst="ellipse">
              <a:avLst/>
            </a:prstGeom>
            <a:solidFill>
              <a:srgbClr val="00AE00"/>
            </a:solidFill>
            <a:ln w="12700">
              <a:solidFill>
                <a:schemeClr val="tx1"/>
              </a:solidFill>
              <a:round/>
              <a:headEnd/>
              <a:tailEnd/>
            </a:ln>
          </p:spPr>
          <p:txBody>
            <a:bodyPr wrap="none" anchor="ctr">
              <a:prstTxWarp prst="textNoShape">
                <a:avLst/>
              </a:prstTxWarp>
            </a:bodyPr>
            <a:lstStyle/>
            <a:p>
              <a:endParaRPr lang="fr-FR"/>
            </a:p>
          </p:txBody>
        </p:sp>
      </p:grpSp>
      <p:sp>
        <p:nvSpPr>
          <p:cNvPr id="27651" name="Text Box 9"/>
          <p:cNvSpPr txBox="1">
            <a:spLocks noChangeArrowheads="1"/>
          </p:cNvSpPr>
          <p:nvPr/>
        </p:nvSpPr>
        <p:spPr bwMode="auto">
          <a:xfrm>
            <a:off x="762000" y="228600"/>
            <a:ext cx="7086600" cy="641350"/>
          </a:xfrm>
          <a:prstGeom prst="rect">
            <a:avLst/>
          </a:prstGeom>
          <a:noFill/>
          <a:ln w="9525">
            <a:noFill/>
            <a:miter lim="800000"/>
            <a:headEnd/>
            <a:tailEnd/>
          </a:ln>
        </p:spPr>
        <p:txBody>
          <a:bodyPr>
            <a:prstTxWarp prst="textNoShape">
              <a:avLst/>
            </a:prstTxWarp>
            <a:spAutoFit/>
          </a:bodyPr>
          <a:lstStyle/>
          <a:p>
            <a:pPr>
              <a:spcBef>
                <a:spcPct val="50000"/>
              </a:spcBef>
            </a:pPr>
            <a:r>
              <a:rPr lang="fr-FR" sz="3600">
                <a:solidFill>
                  <a:srgbClr val="000066"/>
                </a:solidFill>
                <a:latin typeface="Arial" charset="0"/>
              </a:rPr>
              <a:t>Chapitre 1: Didacticiels et EAO</a:t>
            </a:r>
          </a:p>
        </p:txBody>
      </p:sp>
      <p:pic>
        <p:nvPicPr>
          <p:cNvPr id="22539" name="Picture 11"/>
          <p:cNvPicPr>
            <a:picLocks noChangeAspect="1" noChangeArrowheads="1"/>
          </p:cNvPicPr>
          <p:nvPr/>
        </p:nvPicPr>
        <p:blipFill>
          <a:blip r:embed="rId3"/>
          <a:srcRect/>
          <a:stretch>
            <a:fillRect/>
          </a:stretch>
        </p:blipFill>
        <p:spPr bwMode="auto">
          <a:xfrm>
            <a:off x="838200" y="2819400"/>
            <a:ext cx="7404100" cy="3497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2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ouvelle présentation">
      <a:majorFont>
        <a:latin typeface="Times"/>
        <a:ea typeface=""/>
        <a:cs typeface=""/>
      </a:majorFont>
      <a:minorFont>
        <a:latin typeface="Time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Disque Dur:Applications:Bureautique:Microsoft Office 98:Modèles:Nouvelle présentation</Template>
  <TotalTime>644</TotalTime>
  <Words>1614</Words>
  <Application>Microsoft PowerPoint</Application>
  <PresentationFormat>On-screen Show (4:3)</PresentationFormat>
  <Paragraphs>214</Paragraphs>
  <Slides>25</Slides>
  <Notes>24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Nouvelle présentation</vt:lpstr>
      <vt:lpstr>Photo Editor Photo</vt:lpstr>
      <vt:lpstr>Slide 1</vt:lpstr>
      <vt:lpstr>Slide 2</vt:lpstr>
      <vt:lpstr>Objectif et structure de la séance</vt:lpstr>
      <vt:lpstr>Qui est TECFA? </vt:lpstr>
      <vt:lpstr>Slide 5</vt:lpstr>
      <vt:lpstr>Objectifs et contenu</vt:lpstr>
      <vt:lpstr>Slide 7</vt:lpstr>
      <vt:lpstr>Applications informatiques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Quel usage pour quel soutien ?</vt:lpstr>
    </vt:vector>
  </TitlesOfParts>
  <Manager/>
  <Company>TECFA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technologies éducatives</dc:title>
  <dc:subject/>
  <dc:creator>Betrancourt</dc:creator>
  <cp:keywords/>
  <dc:description>Introduction de cours</dc:description>
  <cp:lastModifiedBy>kalli benetos</cp:lastModifiedBy>
  <cp:revision>161</cp:revision>
  <dcterms:created xsi:type="dcterms:W3CDTF">2011-02-22T09:45:00Z</dcterms:created>
  <dcterms:modified xsi:type="dcterms:W3CDTF">2011-02-22T09:55:05Z</dcterms:modified>
  <cp:category/>
</cp:coreProperties>
</file>