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8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Default Extension="pict" ContentType="image/pict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Default Extension="vml" ContentType="application/vnd.openxmlformats-officedocument.vmlDrawing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r:id="rId1"/>
  </p:sldMasterIdLst>
  <p:notesMasterIdLst>
    <p:notesMasterId r:id="rId10"/>
  </p:notesMasterIdLst>
  <p:sldIdLst>
    <p:sldId id="257" r:id="rId2"/>
    <p:sldId id="258" r:id="rId3"/>
    <p:sldId id="265" r:id="rId4"/>
    <p:sldId id="269" r:id="rId5"/>
    <p:sldId id="270" r:id="rId6"/>
    <p:sldId id="271" r:id="rId7"/>
    <p:sldId id="266" r:id="rId8"/>
    <p:sldId id="268" r:id="rId9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96" y="-5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264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ict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58DE1F9-B8CB-5948-BD2B-061475D4F6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89689F-F954-A245-9BEE-9270D04A5E0C}" type="slidenum">
              <a:rPr lang="fr-FR"/>
              <a:pPr/>
              <a:t>1</a:t>
            </a:fld>
            <a:endParaRPr lang="fr-FR"/>
          </a:p>
        </p:txBody>
      </p:sp>
      <p:sp>
        <p:nvSpPr>
          <p:cNvPr id="1536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428C58-D0AA-6943-9F83-B3FA1BC826DE}" type="slidenum">
              <a:rPr lang="fr-FR"/>
              <a:pPr/>
              <a:t>2</a:t>
            </a:fld>
            <a:endParaRPr lang="fr-FR"/>
          </a:p>
        </p:txBody>
      </p:sp>
      <p:sp>
        <p:nvSpPr>
          <p:cNvPr id="1843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EEB05C-42F8-B54C-A7FA-B22EF5B75BB4}" type="slidenum">
              <a:rPr lang="fr-FR"/>
              <a:pPr/>
              <a:t>3</a:t>
            </a:fld>
            <a:endParaRPr lang="fr-FR"/>
          </a:p>
        </p:txBody>
      </p:sp>
      <p:sp>
        <p:nvSpPr>
          <p:cNvPr id="2048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fr-FR"/>
              <a:t>Relations entre vos analyses (en bleu) et le résultat de ces analyses (en jaune).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3C6261-928C-9A44-8F95-7338DD992E8E}" type="slidenum">
              <a:rPr lang="fr-FR"/>
              <a:pPr/>
              <a:t>4</a:t>
            </a:fld>
            <a:endParaRPr lang="fr-FR"/>
          </a:p>
        </p:txBody>
      </p:sp>
      <p:sp>
        <p:nvSpPr>
          <p:cNvPr id="2253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fr-FR" sz="900">
                <a:solidFill>
                  <a:srgbClr val="000066"/>
                </a:solidFill>
              </a:rPr>
              <a:t>Représentatifs du public-cible (si possible)</a:t>
            </a:r>
          </a:p>
          <a:p>
            <a:pPr lvl="1" eaLnBrk="1" hangingPunct="1"/>
            <a:r>
              <a:rPr lang="fr-FR" sz="900">
                <a:solidFill>
                  <a:srgbClr val="000066"/>
                </a:solidFill>
              </a:rPr>
              <a:t>Prendre les vrais utilisateurs, « pas leurs représentants »</a:t>
            </a:r>
          </a:p>
          <a:p>
            <a:pPr lvl="1" eaLnBrk="1" hangingPunct="1"/>
            <a:r>
              <a:rPr lang="fr-FR" sz="900">
                <a:solidFill>
                  <a:srgbClr val="000066"/>
                </a:solidFill>
              </a:rPr>
              <a:t>Problèmes de recrutement</a:t>
            </a:r>
          </a:p>
          <a:p>
            <a:pPr lvl="1" eaLnBrk="1" hangingPunct="1"/>
            <a:r>
              <a:rPr lang="fr-FR" sz="900">
                <a:solidFill>
                  <a:srgbClr val="000066"/>
                </a:solidFill>
              </a:rPr>
              <a:t>Problèmes de confidentialité</a:t>
            </a:r>
          </a:p>
          <a:p>
            <a:pPr eaLnBrk="1" hangingPunct="1"/>
            <a:r>
              <a:rPr lang="fr-FR" sz="900">
                <a:solidFill>
                  <a:srgbClr val="000066"/>
                </a:solidFill>
              </a:rPr>
              <a:t>Varier les autres variables:</a:t>
            </a:r>
          </a:p>
          <a:p>
            <a:pPr lvl="1" eaLnBrk="1" hangingPunct="1"/>
            <a:r>
              <a:rPr lang="fr-FR" sz="900">
                <a:solidFill>
                  <a:srgbClr val="000066"/>
                </a:solidFill>
              </a:rPr>
              <a:t>Expérience dans le domaine concerné</a:t>
            </a:r>
          </a:p>
          <a:p>
            <a:pPr lvl="1" eaLnBrk="1" hangingPunct="1"/>
            <a:r>
              <a:rPr lang="fr-FR" sz="900">
                <a:solidFill>
                  <a:srgbClr val="000066"/>
                </a:solidFill>
              </a:rPr>
              <a:t>Expérience avec l ’informatique, avec Internet, …</a:t>
            </a:r>
          </a:p>
          <a:p>
            <a:pPr lvl="1" eaLnBrk="1" hangingPunct="1"/>
            <a:r>
              <a:rPr lang="fr-FR" sz="900">
                <a:solidFill>
                  <a:srgbClr val="000066"/>
                </a:solidFill>
              </a:rPr>
              <a:t>Age, sexe, culture, position géographique</a:t>
            </a:r>
          </a:p>
          <a:p>
            <a:pPr lvl="1" eaLnBrk="1" hangingPunct="1"/>
            <a:r>
              <a:rPr lang="fr-FR" sz="900">
                <a:solidFill>
                  <a:srgbClr val="000066"/>
                </a:solidFill>
              </a:rPr>
              <a:t>Fonction dans l ’entreprise</a:t>
            </a:r>
          </a:p>
          <a:p>
            <a:pPr eaLnBrk="1" hangingPunct="1"/>
            <a:r>
              <a:rPr lang="fr-FR" sz="900">
                <a:solidFill>
                  <a:srgbClr val="000066"/>
                </a:solidFill>
              </a:rPr>
              <a:t>Combien de sujets?</a:t>
            </a:r>
          </a:p>
          <a:p>
            <a:pPr lvl="1" eaLnBrk="1" hangingPunct="1"/>
            <a:r>
              <a:rPr lang="fr-FR" sz="900">
                <a:solidFill>
                  <a:srgbClr val="000066"/>
                </a:solidFill>
              </a:rPr>
              <a:t>Dépend de l ’homogénéité de la population</a:t>
            </a:r>
          </a:p>
          <a:p>
            <a:pPr lvl="1" eaLnBrk="1" hangingPunct="1"/>
            <a:r>
              <a:rPr lang="fr-FR" sz="900">
                <a:solidFill>
                  <a:srgbClr val="000066"/>
                </a:solidFill>
              </a:rPr>
              <a:t>3-5: détection des gros problèmes</a:t>
            </a:r>
          </a:p>
          <a:p>
            <a:pPr lvl="1" eaLnBrk="1" hangingPunct="1"/>
            <a:r>
              <a:rPr lang="fr-FR" sz="900">
                <a:solidFill>
                  <a:srgbClr val="000066"/>
                </a:solidFill>
              </a:rPr>
              <a:t>5-10: conclusions plus défendables</a:t>
            </a:r>
          </a:p>
          <a:p>
            <a:pPr lvl="1" eaLnBrk="1" hangingPunct="1"/>
            <a:r>
              <a:rPr lang="fr-FR" sz="900">
                <a:solidFill>
                  <a:srgbClr val="000066"/>
                </a:solidFill>
              </a:rPr>
              <a:t>&gt;10: validation</a:t>
            </a:r>
          </a:p>
          <a:p>
            <a:pPr eaLnBrk="1" hangingPunct="1"/>
            <a:r>
              <a:rPr lang="fr-FR" sz="900">
                <a:solidFill>
                  <a:srgbClr val="000066"/>
                </a:solidFill>
              </a:rPr>
              <a:t>Contacté par insider qui explique les enjeux</a:t>
            </a:r>
          </a:p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9FB479-ABA7-3849-8CF6-0EA30790F1B1}" type="slidenum">
              <a:rPr lang="fr-FR"/>
              <a:pPr/>
              <a:t>5</a:t>
            </a:fld>
            <a:endParaRPr lang="fr-FR"/>
          </a:p>
        </p:txBody>
      </p:sp>
      <p:sp>
        <p:nvSpPr>
          <p:cNvPr id="2457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960193-C001-C94F-9535-51FB97288F85}" type="slidenum">
              <a:rPr lang="fr-FR"/>
              <a:pPr/>
              <a:t>6</a:t>
            </a:fld>
            <a:endParaRPr lang="fr-FR"/>
          </a:p>
        </p:txBody>
      </p:sp>
      <p:sp>
        <p:nvSpPr>
          <p:cNvPr id="2662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fr-FR">
                <a:solidFill>
                  <a:srgbClr val="000066"/>
                </a:solidFill>
              </a:rPr>
              <a:t>Règles de l ’entretien :</a:t>
            </a:r>
          </a:p>
          <a:p>
            <a:pPr lvl="1" eaLnBrk="1" hangingPunct="1">
              <a:buFontTx/>
              <a:buChar char="•"/>
            </a:pPr>
            <a:r>
              <a:rPr lang="fr-FR">
                <a:solidFill>
                  <a:srgbClr val="000066"/>
                </a:solidFill>
              </a:rPr>
              <a:t>Ecouter &gt; Parler</a:t>
            </a:r>
          </a:p>
          <a:p>
            <a:pPr lvl="1" eaLnBrk="1" hangingPunct="1">
              <a:buFontTx/>
              <a:buChar char="•"/>
            </a:pPr>
            <a:r>
              <a:rPr lang="fr-FR">
                <a:solidFill>
                  <a:srgbClr val="000066"/>
                </a:solidFill>
              </a:rPr>
              <a:t>Poser des questions précises </a:t>
            </a:r>
          </a:p>
          <a:p>
            <a:pPr lvl="1" eaLnBrk="1" hangingPunct="1">
              <a:buFontTx/>
              <a:buChar char="•"/>
            </a:pPr>
            <a:r>
              <a:rPr lang="fr-FR">
                <a:solidFill>
                  <a:srgbClr val="000066"/>
                </a:solidFill>
              </a:rPr>
              <a:t>Poser des questions neutres</a:t>
            </a:r>
          </a:p>
          <a:p>
            <a:pPr lvl="1" eaLnBrk="1" hangingPunct="1">
              <a:buFontTx/>
              <a:buChar char="•"/>
            </a:pPr>
            <a:r>
              <a:rPr lang="fr-FR">
                <a:solidFill>
                  <a:srgbClr val="000066"/>
                </a:solidFill>
              </a:rPr>
              <a:t>Fournir un feedback neutre </a:t>
            </a:r>
          </a:p>
          <a:p>
            <a:pPr lvl="1" eaLnBrk="1" hangingPunct="1">
              <a:buFontTx/>
              <a:buChar char="•"/>
            </a:pPr>
            <a:r>
              <a:rPr lang="fr-FR">
                <a:solidFill>
                  <a:srgbClr val="000066"/>
                </a:solidFill>
              </a:rPr>
              <a:t>Respecter les silences, laisser une chance de répondre aux questions non posées, laisser un petit moment après chaque tâche</a:t>
            </a:r>
          </a:p>
          <a:p>
            <a:pPr lvl="1" eaLnBrk="1" hangingPunct="1">
              <a:buFontTx/>
              <a:buChar char="•"/>
            </a:pPr>
            <a:r>
              <a:rPr lang="fr-FR">
                <a:solidFill>
                  <a:srgbClr val="000066"/>
                </a:solidFill>
              </a:rPr>
              <a:t>Rebondir sur les points intéressants, ne pas suivre rigidement un canevas</a:t>
            </a:r>
          </a:p>
          <a:p>
            <a:pPr eaLnBrk="1" hangingPunct="1"/>
            <a:r>
              <a:rPr lang="fr-FR">
                <a:solidFill>
                  <a:srgbClr val="000066"/>
                </a:solidFill>
              </a:rPr>
              <a:t>Considérer l ’utilisateur comme un expert dans son métier, pas comme un cobaye, l ’utilisateur doit le sentir.</a:t>
            </a:r>
          </a:p>
          <a:p>
            <a:pPr eaLnBrk="1" hangingPunct="1"/>
            <a:r>
              <a:rPr lang="fr-FR">
                <a:solidFill>
                  <a:srgbClr val="000066"/>
                </a:solidFill>
              </a:rPr>
              <a:t>Ne pas se laisser placer dans un rôle d’expert par l’utilisateur, càd ne pas suggérer de solutions. Facile à dire mais pas facile à faire dans la situation. S ’en référer au point précédent…</a:t>
            </a:r>
          </a:p>
          <a:p>
            <a:pPr eaLnBrk="1" hangingPunct="1"/>
            <a:r>
              <a:rPr lang="fr-FR">
                <a:solidFill>
                  <a:srgbClr val="000066"/>
                </a:solidFill>
              </a:rPr>
              <a:t>Prévoir un entretien post-test : on obtient souvent des opinions, et des rationalisations de comportements, mais cela vous renseigne sur l ’attitude des utilisateurs, et également cela permet aux sujets de verbaliser leur éventuelle insatisfaction.</a:t>
            </a:r>
          </a:p>
          <a:p>
            <a:pPr eaLnBrk="1" hangingPunct="1"/>
            <a:endParaRPr lang="fr-FR">
              <a:solidFill>
                <a:srgbClr val="000066"/>
              </a:solidFill>
            </a:endParaRPr>
          </a:p>
          <a:p>
            <a:pPr eaLnBrk="1" hangingPunct="1"/>
            <a:r>
              <a:rPr lang="fr-FR">
                <a:solidFill>
                  <a:srgbClr val="000066"/>
                </a:solidFill>
              </a:rPr>
              <a:t>Arrêter le test en cas d’échec répétitif. Normalement, le scénario doit prévoir d ’abord des tâches faciles et peu coûteuses en temps, qui font aussi un bon test pour savoir si l ’on doit poursuivre. En cas d ’échec, avant de virer le logiciel, s ’assurer qu ’un utilisateur de même profil aura les mêmes difficultés.</a:t>
            </a:r>
          </a:p>
          <a:p>
            <a:pPr eaLnBrk="1" hangingPunct="1"/>
            <a:endParaRPr lang="fr-FR" sz="800">
              <a:solidFill>
                <a:srgbClr val="000066"/>
              </a:solidFill>
            </a:endParaRPr>
          </a:p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59435C-89BA-5544-AF7D-E2FFE6AE5F25}" type="slidenum">
              <a:rPr lang="fr-FR"/>
              <a:pPr/>
              <a:t>7</a:t>
            </a:fld>
            <a:endParaRPr lang="fr-FR"/>
          </a:p>
        </p:txBody>
      </p:sp>
      <p:sp>
        <p:nvSpPr>
          <p:cNvPr id="2867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F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59435C-89BA-5544-AF7D-E2FFE6AE5F25}" type="slidenum">
              <a:rPr lang="fr-FR"/>
              <a:pPr/>
              <a:t>8</a:t>
            </a:fld>
            <a:endParaRPr lang="fr-FR"/>
          </a:p>
        </p:txBody>
      </p:sp>
      <p:sp>
        <p:nvSpPr>
          <p:cNvPr id="2867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CH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B617D23-90FC-1B48-B8F8-920EA7999A44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CH" smtClean="0"/>
              <a:t>Cliquez et modifiez le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CH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CH" smtClean="0"/>
              <a:t>Cliquez pour modifier les styles du texte du masque</a:t>
            </a:r>
          </a:p>
          <a:p>
            <a:pPr lvl="1" eaLnBrk="1" latinLnBrk="0" hangingPunct="1"/>
            <a:r>
              <a:rPr lang="fr-CH" smtClean="0"/>
              <a:t>Deuxième niveau</a:t>
            </a:r>
          </a:p>
          <a:p>
            <a:pPr lvl="2" eaLnBrk="1" latinLnBrk="0" hangingPunct="1"/>
            <a:r>
              <a:rPr lang="fr-CH" smtClean="0"/>
              <a:t>Troisième niveau</a:t>
            </a:r>
          </a:p>
          <a:p>
            <a:pPr lvl="3" eaLnBrk="1" latinLnBrk="0" hangingPunct="1"/>
            <a:r>
              <a:rPr lang="fr-CH" smtClean="0"/>
              <a:t>Quatrième niveau</a:t>
            </a:r>
          </a:p>
          <a:p>
            <a:pPr lvl="4" eaLnBrk="1" latinLnBrk="0" hangingPunct="1"/>
            <a:r>
              <a:rPr lang="fr-CH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64491-9258-EF40-B0D0-6F88082FFBD4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fr-CH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CH" smtClean="0"/>
              <a:t>Cliquez pour modifier les styles du texte du masque</a:t>
            </a:r>
          </a:p>
          <a:p>
            <a:pPr lvl="1" eaLnBrk="1" latinLnBrk="0" hangingPunct="1"/>
            <a:r>
              <a:rPr lang="fr-CH" smtClean="0"/>
              <a:t>Deuxième niveau</a:t>
            </a:r>
          </a:p>
          <a:p>
            <a:pPr lvl="2" eaLnBrk="1" latinLnBrk="0" hangingPunct="1"/>
            <a:r>
              <a:rPr lang="fr-CH" smtClean="0"/>
              <a:t>Troisième niveau</a:t>
            </a:r>
          </a:p>
          <a:p>
            <a:pPr lvl="3" eaLnBrk="1" latinLnBrk="0" hangingPunct="1"/>
            <a:r>
              <a:rPr lang="fr-CH" smtClean="0"/>
              <a:t>Quatrième niveau</a:t>
            </a:r>
          </a:p>
          <a:p>
            <a:pPr lvl="4" eaLnBrk="1" latinLnBrk="0" hangingPunct="1"/>
            <a:r>
              <a:rPr lang="fr-CH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9940-2A0C-8B43-A3DA-866E1E47694B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CH" smtClean="0"/>
              <a:t>Cliquez et modifiez le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988EDD-77BD-AD4C-AEE9-38685B14077B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r-CH" smtClean="0"/>
              <a:t>Cliquez pour modifier les styles du texte du masque</a:t>
            </a:r>
          </a:p>
          <a:p>
            <a:pPr lvl="1" eaLnBrk="1" latinLnBrk="0" hangingPunct="1"/>
            <a:r>
              <a:rPr lang="fr-CH" smtClean="0"/>
              <a:t>Deuxième niveau</a:t>
            </a:r>
          </a:p>
          <a:p>
            <a:pPr lvl="2" eaLnBrk="1" latinLnBrk="0" hangingPunct="1"/>
            <a:r>
              <a:rPr lang="fr-CH" smtClean="0"/>
              <a:t>Troisième niveau</a:t>
            </a:r>
          </a:p>
          <a:p>
            <a:pPr lvl="3" eaLnBrk="1" latinLnBrk="0" hangingPunct="1"/>
            <a:r>
              <a:rPr lang="fr-CH" smtClean="0"/>
              <a:t>Quatrième niveau</a:t>
            </a:r>
          </a:p>
          <a:p>
            <a:pPr lvl="4" eaLnBrk="1" latinLnBrk="0" hangingPunct="1"/>
            <a:r>
              <a:rPr lang="fr-CH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En-têt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CH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CH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DF7D0451-D91D-F241-943B-603F8F1C91F7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CH" smtClean="0"/>
              <a:t>Cliquez et modifiez le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B4B4D5-6D63-404C-B096-4BA76B816B3A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CH" smtClean="0"/>
              <a:t>Cliquez pour modifier les styles du texte du masque</a:t>
            </a:r>
          </a:p>
          <a:p>
            <a:pPr lvl="1" eaLnBrk="1" latinLnBrk="0" hangingPunct="1"/>
            <a:r>
              <a:rPr lang="fr-CH" smtClean="0"/>
              <a:t>Deuxième niveau</a:t>
            </a:r>
          </a:p>
          <a:p>
            <a:pPr lvl="2" eaLnBrk="1" latinLnBrk="0" hangingPunct="1"/>
            <a:r>
              <a:rPr lang="fr-CH" smtClean="0"/>
              <a:t>Troisième niveau</a:t>
            </a:r>
          </a:p>
          <a:p>
            <a:pPr lvl="3" eaLnBrk="1" latinLnBrk="0" hangingPunct="1"/>
            <a:r>
              <a:rPr lang="fr-CH" smtClean="0"/>
              <a:t>Quatrième niveau</a:t>
            </a:r>
          </a:p>
          <a:p>
            <a:pPr lvl="4" eaLnBrk="1" latinLnBrk="0" hangingPunct="1"/>
            <a:r>
              <a:rPr lang="fr-CH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CH" smtClean="0"/>
              <a:t>Cliquez pour modifier les styles du texte du masque</a:t>
            </a:r>
          </a:p>
          <a:p>
            <a:pPr lvl="1" eaLnBrk="1" latinLnBrk="0" hangingPunct="1"/>
            <a:r>
              <a:rPr lang="fr-CH" smtClean="0"/>
              <a:t>Deuxième niveau</a:t>
            </a:r>
          </a:p>
          <a:p>
            <a:pPr lvl="2" eaLnBrk="1" latinLnBrk="0" hangingPunct="1"/>
            <a:r>
              <a:rPr lang="fr-CH" smtClean="0"/>
              <a:t>Troisième niveau</a:t>
            </a:r>
          </a:p>
          <a:p>
            <a:pPr lvl="3" eaLnBrk="1" latinLnBrk="0" hangingPunct="1"/>
            <a:r>
              <a:rPr lang="fr-CH" smtClean="0"/>
              <a:t>Quatrième niveau</a:t>
            </a:r>
          </a:p>
          <a:p>
            <a:pPr lvl="4" eaLnBrk="1" latinLnBrk="0" hangingPunct="1"/>
            <a:r>
              <a:rPr lang="fr-CH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CH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CH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CH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6045EF-384F-104D-97B9-BEAF89D8CE36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CH" smtClean="0"/>
              <a:t>Cliquez pour modifier les styles du texte du masque</a:t>
            </a:r>
          </a:p>
          <a:p>
            <a:pPr lvl="1" eaLnBrk="1" latinLnBrk="0" hangingPunct="1"/>
            <a:r>
              <a:rPr lang="fr-CH" smtClean="0"/>
              <a:t>Deuxième niveau</a:t>
            </a:r>
          </a:p>
          <a:p>
            <a:pPr lvl="2" eaLnBrk="1" latinLnBrk="0" hangingPunct="1"/>
            <a:r>
              <a:rPr lang="fr-CH" smtClean="0"/>
              <a:t>Troisième niveau</a:t>
            </a:r>
          </a:p>
          <a:p>
            <a:pPr lvl="3" eaLnBrk="1" latinLnBrk="0" hangingPunct="1"/>
            <a:r>
              <a:rPr lang="fr-CH" smtClean="0"/>
              <a:t>Quatrième niveau</a:t>
            </a:r>
          </a:p>
          <a:p>
            <a:pPr lvl="4" eaLnBrk="1" latinLnBrk="0" hangingPunct="1"/>
            <a:r>
              <a:rPr lang="fr-CH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CH" smtClean="0"/>
              <a:t>Cliquez pour modifier les styles du texte du masque</a:t>
            </a:r>
          </a:p>
          <a:p>
            <a:pPr lvl="1" eaLnBrk="1" latinLnBrk="0" hangingPunct="1"/>
            <a:r>
              <a:rPr lang="fr-CH" smtClean="0"/>
              <a:t>Deuxième niveau</a:t>
            </a:r>
          </a:p>
          <a:p>
            <a:pPr lvl="2" eaLnBrk="1" latinLnBrk="0" hangingPunct="1"/>
            <a:r>
              <a:rPr lang="fr-CH" smtClean="0"/>
              <a:t>Troisième niveau</a:t>
            </a:r>
          </a:p>
          <a:p>
            <a:pPr lvl="3" eaLnBrk="1" latinLnBrk="0" hangingPunct="1"/>
            <a:r>
              <a:rPr lang="fr-CH" smtClean="0"/>
              <a:t>Quatrième niveau</a:t>
            </a:r>
          </a:p>
          <a:p>
            <a:pPr lvl="4" eaLnBrk="1" latinLnBrk="0" hangingPunct="1"/>
            <a:r>
              <a:rPr lang="fr-CH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CH" smtClean="0"/>
              <a:t>Cliquez et modifiez le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184EA9-0E0D-0C4B-8E65-EC725009E857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1B8861-7908-E34E-903E-4600A7BBACF0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CH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CH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BB0A58-F761-AD48-B8AE-1F8A844F592A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r-CH" smtClean="0"/>
              <a:t>Cliquez pour modifier les styles du texte du masque</a:t>
            </a:r>
          </a:p>
          <a:p>
            <a:pPr lvl="1" eaLnBrk="1" latinLnBrk="0" hangingPunct="1"/>
            <a:r>
              <a:rPr lang="fr-CH" smtClean="0"/>
              <a:t>Deuxième niveau</a:t>
            </a:r>
          </a:p>
          <a:p>
            <a:pPr lvl="2" eaLnBrk="1" latinLnBrk="0" hangingPunct="1"/>
            <a:r>
              <a:rPr lang="fr-CH" smtClean="0"/>
              <a:t>Troisième niveau</a:t>
            </a:r>
          </a:p>
          <a:p>
            <a:pPr lvl="3" eaLnBrk="1" latinLnBrk="0" hangingPunct="1"/>
            <a:r>
              <a:rPr lang="fr-CH" smtClean="0"/>
              <a:t>Quatrième niveau</a:t>
            </a:r>
          </a:p>
          <a:p>
            <a:pPr lvl="4" eaLnBrk="1" latinLnBrk="0" hangingPunct="1"/>
            <a:r>
              <a:rPr lang="fr-CH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CH" smtClean="0"/>
              <a:t>Cliquez et modifiez le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CH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F313CA1B-F2D8-FD45-A402-0358DD502BC8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CH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CH" smtClean="0"/>
              <a:t>Cliquez et modifiez le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CH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CH" smtClean="0"/>
              <a:t>Deuxième niveau</a:t>
            </a:r>
          </a:p>
          <a:p>
            <a:pPr lvl="2" eaLnBrk="1" latinLnBrk="0" hangingPunct="1"/>
            <a:r>
              <a:rPr kumimoji="0" lang="fr-CH" smtClean="0"/>
              <a:t>Troisième niveau</a:t>
            </a:r>
          </a:p>
          <a:p>
            <a:pPr lvl="3" eaLnBrk="1" latinLnBrk="0" hangingPunct="1"/>
            <a:r>
              <a:rPr kumimoji="0" lang="fr-CH" smtClean="0"/>
              <a:t>Quatrième niveau</a:t>
            </a:r>
          </a:p>
          <a:p>
            <a:pPr lvl="4" eaLnBrk="1" latinLnBrk="0" hangingPunct="1"/>
            <a:r>
              <a:rPr kumimoji="0" lang="fr-CH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01F4BDEB-7781-3F4A-8B54-A281648A4E16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3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tecfa.unige.ch/tecfa/teaching/LMRI41/projet_ergo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oleObject" Target="???" TargetMode="External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0" y="2441575"/>
            <a:ext cx="9525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eaLnBrk="1" hangingPunct="1"/>
            <a:r>
              <a:rPr lang="fr-FR" sz="4400" dirty="0" smtClean="0">
                <a:solidFill>
                  <a:schemeClr val="tx2"/>
                </a:solidFill>
              </a:rPr>
              <a:t>Les étapes du test utilisateur</a:t>
            </a:r>
          </a:p>
          <a:p>
            <a:pPr algn="ctr" eaLnBrk="1" hangingPunct="1"/>
            <a:r>
              <a:rPr lang="fr-FR" sz="4400" dirty="0" smtClean="0">
                <a:solidFill>
                  <a:schemeClr val="tx2"/>
                </a:solidFill>
              </a:rPr>
              <a:t>Récapitulatif pour les projets</a:t>
            </a:r>
            <a:r>
              <a:rPr lang="fr-FR" sz="4400" dirty="0" smtClean="0">
                <a:solidFill>
                  <a:schemeClr val="tx2"/>
                </a:solidFill>
              </a:rPr>
              <a:t> </a:t>
            </a:r>
            <a:endParaRPr lang="fr-FR" sz="4400" dirty="0">
              <a:solidFill>
                <a:schemeClr val="tx2"/>
              </a:solidFill>
            </a:endParaRPr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3733800" y="1143000"/>
            <a:ext cx="5410200" cy="762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BEBC7A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343" name="Rectangle 6"/>
          <p:cNvSpPr>
            <a:spLocks noGrp="1" noChangeArrowheads="1"/>
          </p:cNvSpPr>
          <p:nvPr/>
        </p:nvSpPr>
        <p:spPr bwMode="auto">
          <a:xfrm>
            <a:off x="1143000" y="6477000"/>
            <a:ext cx="6553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fr-FR" sz="1400" i="1" dirty="0">
                <a:solidFill>
                  <a:srgbClr val="663300"/>
                </a:solidFill>
              </a:rPr>
              <a:t>Cours Ergonomie des Interactions </a:t>
            </a:r>
            <a:r>
              <a:rPr lang="fr-FR" sz="1400" i="1" dirty="0" err="1">
                <a:solidFill>
                  <a:srgbClr val="663300"/>
                </a:solidFill>
              </a:rPr>
              <a:t>Personne-Machine</a:t>
            </a:r>
            <a:r>
              <a:rPr lang="fr-FR" sz="1400" i="1" dirty="0">
                <a:solidFill>
                  <a:srgbClr val="663300"/>
                </a:solidFill>
              </a:rPr>
              <a:t> - M. </a:t>
            </a:r>
            <a:r>
              <a:rPr lang="fr-FR" sz="1400" i="1" dirty="0" err="1">
                <a:solidFill>
                  <a:srgbClr val="663300"/>
                </a:solidFill>
              </a:rPr>
              <a:t>Bétrancourt</a:t>
            </a:r>
            <a:r>
              <a:rPr lang="fr-FR" sz="1400" i="1" dirty="0">
                <a:solidFill>
                  <a:srgbClr val="663300"/>
                </a:solidFill>
              </a:rPr>
              <a:t> &amp;</a:t>
            </a:r>
            <a:r>
              <a:rPr lang="fr-FR" sz="1400" i="1" dirty="0" smtClean="0">
                <a:solidFill>
                  <a:srgbClr val="663300"/>
                </a:solidFill>
              </a:rPr>
              <a:t> K. </a:t>
            </a:r>
            <a:r>
              <a:rPr lang="fr-FR" sz="1400" i="1" dirty="0" err="1" smtClean="0">
                <a:solidFill>
                  <a:srgbClr val="663300"/>
                </a:solidFill>
              </a:rPr>
              <a:t>Benetos</a:t>
            </a:r>
            <a:endParaRPr lang="fr-FR" sz="1400" i="1" dirty="0">
              <a:solidFill>
                <a:srgbClr val="663300"/>
              </a:solidFill>
            </a:endParaRPr>
          </a:p>
        </p:txBody>
      </p:sp>
      <p:grpSp>
        <p:nvGrpSpPr>
          <p:cNvPr id="14344" name="Group 7"/>
          <p:cNvGrpSpPr>
            <a:grpSpLocks/>
          </p:cNvGrpSpPr>
          <p:nvPr/>
        </p:nvGrpSpPr>
        <p:grpSpPr bwMode="auto">
          <a:xfrm>
            <a:off x="179388" y="188913"/>
            <a:ext cx="2743200" cy="1355725"/>
            <a:chOff x="192" y="3552"/>
            <a:chExt cx="1728" cy="854"/>
          </a:xfrm>
        </p:grpSpPr>
        <p:graphicFrame>
          <p:nvGraphicFramePr>
            <p:cNvPr id="14338" name="Object 2"/>
            <p:cNvGraphicFramePr>
              <a:graphicFrameLocks noChangeAspect="1"/>
            </p:cNvGraphicFramePr>
            <p:nvPr/>
          </p:nvGraphicFramePr>
          <p:xfrm>
            <a:off x="336" y="3552"/>
            <a:ext cx="528" cy="528"/>
          </p:xfrm>
          <a:graphic>
            <a:graphicData uri="http://schemas.openxmlformats.org/presentationml/2006/ole">
              <p:oleObj spid="_x0000_s14338" name="Photo Editor Photo" r:id="rId4" imgW="3048264" imgH="3048264" progId="">
                <p:embed/>
              </p:oleObj>
            </a:graphicData>
          </a:graphic>
        </p:graphicFrame>
        <p:sp>
          <p:nvSpPr>
            <p:cNvPr id="14347" name="Text Box 9"/>
            <p:cNvSpPr txBox="1">
              <a:spLocks noChangeArrowheads="1"/>
            </p:cNvSpPr>
            <p:nvPr/>
          </p:nvSpPr>
          <p:spPr bwMode="auto">
            <a:xfrm>
              <a:off x="192" y="3821"/>
              <a:ext cx="1728" cy="5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>
                <a:spcBef>
                  <a:spcPct val="50000"/>
                </a:spcBef>
              </a:pPr>
              <a:r>
                <a:rPr lang="fr-CH" sz="2000" b="1">
                  <a:solidFill>
                    <a:srgbClr val="333399"/>
                  </a:solidFill>
                  <a:latin typeface="Arial" charset="0"/>
                </a:rPr>
                <a:t>TECFA</a:t>
              </a:r>
            </a:p>
            <a:p>
              <a:pPr algn="r" eaLnBrk="1" hangingPunct="1">
                <a:spcBef>
                  <a:spcPct val="50000"/>
                </a:spcBef>
              </a:pPr>
              <a:r>
                <a:rPr lang="fr-CH" sz="1400" b="1">
                  <a:solidFill>
                    <a:srgbClr val="333399"/>
                  </a:solidFill>
                  <a:latin typeface="Arial" charset="0"/>
                </a:rPr>
                <a:t>Technologies pour la Formation et l’Apprentissage</a:t>
              </a:r>
              <a:endParaRPr lang="en-US" sz="1400" b="1">
                <a:solidFill>
                  <a:srgbClr val="333399"/>
                </a:solidFill>
                <a:latin typeface="Arial" charset="0"/>
              </a:endParaRPr>
            </a:p>
          </p:txBody>
        </p:sp>
      </p:grpSp>
      <p:pic>
        <p:nvPicPr>
          <p:cNvPr id="14345" name="Picture 10" descr="logoUGnb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16688" y="0"/>
            <a:ext cx="2362200" cy="768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14346" name="ZoneTexte 12"/>
          <p:cNvSpPr txBox="1">
            <a:spLocks noChangeArrowheads="1"/>
          </p:cNvSpPr>
          <p:nvPr/>
        </p:nvSpPr>
        <p:spPr bwMode="auto">
          <a:xfrm>
            <a:off x="3352800" y="4267200"/>
            <a:ext cx="23040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 dirty="0" smtClean="0"/>
              <a:t>3 décembre </a:t>
            </a:r>
            <a:r>
              <a:rPr lang="fr-FR" dirty="0" smtClean="0"/>
              <a:t>2013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7410450" cy="1295400"/>
          </a:xfrm>
          <a:noFill/>
          <a:ln>
            <a:solidFill>
              <a:srgbClr val="FFFFFF"/>
            </a:solidFill>
          </a:ln>
        </p:spPr>
        <p:txBody>
          <a:bodyPr>
            <a:normAutofit fontScale="90000"/>
          </a:bodyPr>
          <a:lstStyle/>
          <a:p>
            <a:pPr eaLnBrk="1" hangingPunct="1"/>
            <a:r>
              <a:rPr lang="fr-FR" dirty="0" smtClean="0">
                <a:solidFill>
                  <a:srgbClr val="696464"/>
                </a:solidFill>
              </a:rPr>
              <a:t>Démarche du test utilisateur</a:t>
            </a:r>
            <a:br>
              <a:rPr lang="fr-FR" dirty="0" smtClean="0">
                <a:solidFill>
                  <a:srgbClr val="696464"/>
                </a:solidFill>
              </a:rPr>
            </a:br>
            <a:r>
              <a:rPr lang="fr-FR" dirty="0" smtClean="0">
                <a:solidFill>
                  <a:srgbClr val="696464"/>
                </a:solidFill>
              </a:rPr>
              <a:t> (</a:t>
            </a:r>
            <a:r>
              <a:rPr lang="fr-FR" dirty="0" err="1" smtClean="0">
                <a:solidFill>
                  <a:srgbClr val="696464"/>
                </a:solidFill>
              </a:rPr>
              <a:t>Usability</a:t>
            </a:r>
            <a:r>
              <a:rPr lang="fr-FR" dirty="0" smtClean="0">
                <a:solidFill>
                  <a:srgbClr val="696464"/>
                </a:solidFill>
              </a:rPr>
              <a:t> </a:t>
            </a:r>
            <a:r>
              <a:rPr lang="fr-FR" dirty="0" err="1" smtClean="0">
                <a:solidFill>
                  <a:srgbClr val="696464"/>
                </a:solidFill>
              </a:rPr>
              <a:t>testing</a:t>
            </a:r>
            <a:r>
              <a:rPr lang="fr-FR" dirty="0" smtClean="0">
                <a:solidFill>
                  <a:srgbClr val="696464"/>
                </a:solidFill>
              </a:rPr>
              <a:t>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066800" y="2133600"/>
            <a:ext cx="7772400" cy="4114800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fr-FR" dirty="0" smtClean="0"/>
              <a:t>1. Préparer </a:t>
            </a:r>
            <a:r>
              <a:rPr lang="fr-FR" dirty="0"/>
              <a:t>l ’</a:t>
            </a:r>
            <a:r>
              <a:rPr lang="fr-FR" dirty="0" smtClean="0"/>
              <a:t>étude – phases 1 à 3</a:t>
            </a:r>
          </a:p>
          <a:p>
            <a:pPr eaLnBrk="1" hangingPunct="1">
              <a:buFontTx/>
              <a:buNone/>
            </a:pPr>
            <a:r>
              <a:rPr lang="fr-FR" dirty="0" smtClean="0"/>
              <a:t>	Voir </a:t>
            </a:r>
            <a:r>
              <a:rPr lang="fr-FR" dirty="0" err="1" smtClean="0"/>
              <a:t>ppt</a:t>
            </a:r>
            <a:r>
              <a:rPr lang="fr-FR" dirty="0" smtClean="0"/>
              <a:t> du 20 novembre et site web </a:t>
            </a:r>
            <a:r>
              <a:rPr lang="fr-FR" dirty="0" smtClean="0">
                <a:hlinkClick r:id="rId3"/>
              </a:rPr>
              <a:t>Description du projet</a:t>
            </a:r>
            <a:endParaRPr lang="fr-FR" dirty="0" smtClean="0"/>
          </a:p>
          <a:p>
            <a:pPr eaLnBrk="1" hangingPunct="1">
              <a:buFontTx/>
              <a:buNone/>
            </a:pPr>
            <a:r>
              <a:rPr lang="fr-FR" dirty="0"/>
              <a:t>2. Recruter les sujets</a:t>
            </a:r>
          </a:p>
          <a:p>
            <a:pPr eaLnBrk="1" hangingPunct="1">
              <a:buFontTx/>
              <a:buNone/>
            </a:pPr>
            <a:r>
              <a:rPr lang="fr-FR" dirty="0"/>
              <a:t>3. Tester</a:t>
            </a:r>
          </a:p>
          <a:p>
            <a:pPr lvl="1" eaLnBrk="1" hangingPunct="1">
              <a:buFontTx/>
              <a:buNone/>
            </a:pPr>
            <a:r>
              <a:rPr lang="fr-FR" dirty="0"/>
              <a:t>3.1. Présenter la situation</a:t>
            </a:r>
          </a:p>
          <a:p>
            <a:pPr lvl="1" eaLnBrk="1" hangingPunct="1">
              <a:buFontTx/>
              <a:buNone/>
            </a:pPr>
            <a:r>
              <a:rPr lang="fr-FR" dirty="0"/>
              <a:t>3.2. Conduire </a:t>
            </a:r>
            <a:r>
              <a:rPr lang="fr-FR" dirty="0" smtClean="0"/>
              <a:t>l’entretien</a:t>
            </a:r>
          </a:p>
          <a:p>
            <a:pPr lvl="1" eaLnBrk="1" hangingPunct="1">
              <a:buFontTx/>
              <a:buNone/>
            </a:pPr>
            <a:r>
              <a:rPr lang="fr-FR" dirty="0" smtClean="0"/>
              <a:t>3.3. </a:t>
            </a:r>
            <a:r>
              <a:rPr lang="fr-FR" dirty="0" err="1" smtClean="0"/>
              <a:t>Debriefing</a:t>
            </a:r>
            <a:r>
              <a:rPr lang="fr-FR" dirty="0" smtClean="0"/>
              <a:t> et échelles subjectives</a:t>
            </a:r>
            <a:endParaRPr lang="fr-FR" dirty="0" smtClean="0"/>
          </a:p>
          <a:p>
            <a:pPr eaLnBrk="1" hangingPunct="1">
              <a:buFontTx/>
              <a:buNone/>
            </a:pPr>
            <a:r>
              <a:rPr lang="fr-FR" dirty="0"/>
              <a:t>4.</a:t>
            </a:r>
            <a:r>
              <a:rPr lang="fr-FR" dirty="0" smtClean="0"/>
              <a:t> Diagnostic et conclusion</a:t>
            </a:r>
            <a:endParaRPr lang="fr-FR" dirty="0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2955925" y="24987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0"/>
          <p:cNvSpPr>
            <a:spLocks noChangeArrowheads="1"/>
          </p:cNvSpPr>
          <p:nvPr/>
        </p:nvSpPr>
        <p:spPr bwMode="auto">
          <a:xfrm>
            <a:off x="0" y="152400"/>
            <a:ext cx="8534400" cy="1600200"/>
          </a:xfrm>
          <a:prstGeom prst="rect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>
              <a:latin typeface="Arial" charset="0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5067300" y="1371600"/>
            <a:ext cx="2819400" cy="406400"/>
          </a:xfrm>
          <a:prstGeom prst="rect">
            <a:avLst/>
          </a:prstGeom>
          <a:noFill/>
          <a:ln w="9525">
            <a:solidFill>
              <a:srgbClr val="00008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000"/>
              <a:t>Analyse de l’activité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3344863" y="5105400"/>
            <a:ext cx="1797050" cy="400050"/>
          </a:xfrm>
          <a:prstGeom prst="rect">
            <a:avLst/>
          </a:prstGeom>
          <a:noFill/>
          <a:ln w="9525">
            <a:solidFill>
              <a:srgbClr val="000080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 sz="2000"/>
              <a:t>Test utilisateurs </a:t>
            </a:r>
          </a:p>
        </p:txBody>
      </p:sp>
      <p:cxnSp>
        <p:nvCxnSpPr>
          <p:cNvPr id="19461" name="AutoShape 5"/>
          <p:cNvCxnSpPr>
            <a:cxnSpLocks noChangeShapeType="1"/>
          </p:cNvCxnSpPr>
          <p:nvPr/>
        </p:nvCxnSpPr>
        <p:spPr bwMode="auto">
          <a:xfrm rot="16200000" flipH="1">
            <a:off x="4146550" y="4949825"/>
            <a:ext cx="3111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1063625" y="1371600"/>
            <a:ext cx="2466975" cy="406400"/>
          </a:xfrm>
          <a:prstGeom prst="rect">
            <a:avLst/>
          </a:prstGeom>
          <a:noFill/>
          <a:ln w="9525">
            <a:solidFill>
              <a:srgbClr val="000080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 sz="2000"/>
              <a:t>Analyse du système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533400" y="2209800"/>
            <a:ext cx="3525838" cy="1320800"/>
          </a:xfrm>
          <a:prstGeom prst="rect">
            <a:avLst/>
          </a:prstGeom>
          <a:noFill/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fr-FR" sz="2000"/>
              <a:t>Contenu, organisation, fonctionnalités, </a:t>
            </a:r>
          </a:p>
          <a:p>
            <a:r>
              <a:rPr lang="fr-FR" sz="2000"/>
              <a:t>outils d’aide</a:t>
            </a:r>
          </a:p>
          <a:p>
            <a:r>
              <a:rPr lang="fr-FR" sz="2000"/>
              <a:t>Pb d’utilisabilité « supposés »</a:t>
            </a:r>
          </a:p>
        </p:txBody>
      </p:sp>
      <p:cxnSp>
        <p:nvCxnSpPr>
          <p:cNvPr id="19464" name="AutoShape 8"/>
          <p:cNvCxnSpPr>
            <a:cxnSpLocks noChangeShapeType="1"/>
          </p:cNvCxnSpPr>
          <p:nvPr/>
        </p:nvCxnSpPr>
        <p:spPr bwMode="auto">
          <a:xfrm rot="5400000">
            <a:off x="2080419" y="1993106"/>
            <a:ext cx="431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465" name="AutoShape 9"/>
          <p:cNvCxnSpPr>
            <a:cxnSpLocks noChangeShapeType="1"/>
            <a:stCxn id="19463" idx="2"/>
            <a:endCxn id="19466" idx="0"/>
          </p:cNvCxnSpPr>
          <p:nvPr/>
        </p:nvCxnSpPr>
        <p:spPr bwMode="auto">
          <a:xfrm rot="16200000" flipH="1">
            <a:off x="2867025" y="2959100"/>
            <a:ext cx="863600" cy="2006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3121025" y="4394200"/>
            <a:ext cx="2362200" cy="4000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 sz="2000"/>
              <a:t>Scénario d’utilisation</a:t>
            </a:r>
          </a:p>
        </p:txBody>
      </p:sp>
      <p:cxnSp>
        <p:nvCxnSpPr>
          <p:cNvPr id="19467" name="AutoShape 11"/>
          <p:cNvCxnSpPr>
            <a:cxnSpLocks noChangeShapeType="1"/>
          </p:cNvCxnSpPr>
          <p:nvPr/>
        </p:nvCxnSpPr>
        <p:spPr bwMode="auto">
          <a:xfrm rot="5400000">
            <a:off x="6197601" y="2057400"/>
            <a:ext cx="55880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3235325" y="228600"/>
            <a:ext cx="2133600" cy="711200"/>
          </a:xfrm>
          <a:prstGeom prst="rect">
            <a:avLst/>
          </a:prstGeom>
          <a:noFill/>
          <a:ln w="9525">
            <a:solidFill>
              <a:srgbClr val="00008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000"/>
              <a:t>Contexte global d’utilisation</a:t>
            </a:r>
          </a:p>
        </p:txBody>
      </p:sp>
      <p:cxnSp>
        <p:nvCxnSpPr>
          <p:cNvPr id="19469" name="AutoShape 13"/>
          <p:cNvCxnSpPr>
            <a:cxnSpLocks noChangeShapeType="1"/>
            <a:stCxn id="19468" idx="2"/>
            <a:endCxn id="19462" idx="0"/>
          </p:cNvCxnSpPr>
          <p:nvPr/>
        </p:nvCxnSpPr>
        <p:spPr bwMode="auto">
          <a:xfrm rot="5400000">
            <a:off x="3083719" y="153194"/>
            <a:ext cx="431800" cy="20050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470" name="AutoShape 14"/>
          <p:cNvCxnSpPr>
            <a:cxnSpLocks noChangeShapeType="1"/>
            <a:stCxn id="19468" idx="2"/>
            <a:endCxn id="19459" idx="0"/>
          </p:cNvCxnSpPr>
          <p:nvPr/>
        </p:nvCxnSpPr>
        <p:spPr bwMode="auto">
          <a:xfrm rot="16200000" flipH="1">
            <a:off x="5173663" y="68262"/>
            <a:ext cx="431800" cy="2174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5029200" y="2336800"/>
            <a:ext cx="2895600" cy="1016000"/>
          </a:xfrm>
          <a:prstGeom prst="rect">
            <a:avLst/>
          </a:prstGeom>
          <a:noFill/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fr-FR" sz="2000"/>
              <a:t>Un ou plusieurs exemples</a:t>
            </a:r>
          </a:p>
          <a:p>
            <a:pPr algn="ctr"/>
            <a:r>
              <a:rPr lang="fr-FR" sz="2000"/>
              <a:t>de tâches authentiques</a:t>
            </a:r>
          </a:p>
        </p:txBody>
      </p:sp>
      <p:cxnSp>
        <p:nvCxnSpPr>
          <p:cNvPr id="19472" name="AutoShape 16"/>
          <p:cNvCxnSpPr>
            <a:cxnSpLocks noChangeShapeType="1"/>
            <a:stCxn id="19471" idx="1"/>
          </p:cNvCxnSpPr>
          <p:nvPr/>
        </p:nvCxnSpPr>
        <p:spPr bwMode="auto">
          <a:xfrm rot="10800000">
            <a:off x="3505200" y="1676402"/>
            <a:ext cx="1524000" cy="116839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1981200" y="6019800"/>
            <a:ext cx="4641850" cy="711200"/>
          </a:xfrm>
          <a:prstGeom prst="rect">
            <a:avLst/>
          </a:prstGeom>
          <a:noFill/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 sz="2000"/>
              <a:t>Pb d’utilisabilité observés :</a:t>
            </a:r>
          </a:p>
          <a:p>
            <a:r>
              <a:rPr lang="fr-FR" sz="2000"/>
              <a:t>Diagnostic, propositions de remédiation</a:t>
            </a:r>
          </a:p>
        </p:txBody>
      </p:sp>
      <p:cxnSp>
        <p:nvCxnSpPr>
          <p:cNvPr id="19474" name="AutoShape 18"/>
          <p:cNvCxnSpPr>
            <a:cxnSpLocks noChangeShapeType="1"/>
            <a:stCxn id="19460" idx="2"/>
            <a:endCxn id="19473" idx="0"/>
          </p:cNvCxnSpPr>
          <p:nvPr/>
        </p:nvCxnSpPr>
        <p:spPr bwMode="auto">
          <a:xfrm rot="16200000" flipH="1">
            <a:off x="4015582" y="5733256"/>
            <a:ext cx="514350" cy="587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9475" name="Text Box 20"/>
          <p:cNvSpPr txBox="1">
            <a:spLocks noChangeArrowheads="1"/>
          </p:cNvSpPr>
          <p:nvPr/>
        </p:nvSpPr>
        <p:spPr bwMode="auto">
          <a:xfrm>
            <a:off x="6400800" y="1752600"/>
            <a:ext cx="1222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 sz="1800"/>
              <a:t>1 entretien</a:t>
            </a:r>
          </a:p>
        </p:txBody>
      </p:sp>
      <p:sp>
        <p:nvSpPr>
          <p:cNvPr id="19476" name="Text Box 22"/>
          <p:cNvSpPr txBox="1">
            <a:spLocks noChangeArrowheads="1"/>
          </p:cNvSpPr>
          <p:nvPr/>
        </p:nvSpPr>
        <p:spPr bwMode="auto">
          <a:xfrm>
            <a:off x="4495800" y="5486400"/>
            <a:ext cx="43957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 sz="1800"/>
              <a:t>5 utilisateurs / -trices d’un même public cible</a:t>
            </a:r>
          </a:p>
        </p:txBody>
      </p:sp>
      <p:pic>
        <p:nvPicPr>
          <p:cNvPr id="19477" name="Image 2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457200"/>
            <a:ext cx="5080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78" name="AutoShape 23"/>
          <p:cNvSpPr>
            <a:spLocks noChangeArrowheads="1"/>
          </p:cNvSpPr>
          <p:nvPr/>
        </p:nvSpPr>
        <p:spPr bwMode="auto">
          <a:xfrm flipH="1" flipV="1">
            <a:off x="0" y="4724400"/>
            <a:ext cx="2438400" cy="838200"/>
          </a:xfrm>
          <a:prstGeom prst="wedgeEllipseCallout">
            <a:avLst>
              <a:gd name="adj1" fmla="val -85935"/>
              <a:gd name="adj2" fmla="val -18199"/>
            </a:avLst>
          </a:prstGeom>
          <a:solidFill>
            <a:schemeClr val="bg1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rot="10800000" wrap="none" anchor="ctr">
            <a:prstTxWarp prst="textNoShape">
              <a:avLst/>
            </a:prstTxWarp>
          </a:bodyPr>
          <a:lstStyle/>
          <a:p>
            <a:pPr algn="ctr"/>
            <a:r>
              <a:rPr lang="fr-FR">
                <a:solidFill>
                  <a:srgbClr val="0000FF"/>
                </a:solidFill>
              </a:rPr>
              <a:t>Vous </a:t>
            </a:r>
            <a:r>
              <a:rPr lang="fr-FR" altLang="ja-JP">
                <a:solidFill>
                  <a:srgbClr val="0000FF"/>
                </a:solidFill>
                <a:ea typeface="ＭＳ Ｐゴシック" charset="-128"/>
                <a:cs typeface="ＭＳ Ｐゴシック" charset="-128"/>
              </a:rPr>
              <a:t>êtes ici</a:t>
            </a:r>
            <a:endParaRPr lang="fr-FR">
              <a:solidFill>
                <a:srgbClr val="0000FF"/>
              </a:solidFill>
            </a:endParaRPr>
          </a:p>
        </p:txBody>
      </p:sp>
      <p:pic>
        <p:nvPicPr>
          <p:cNvPr id="19479" name="Image 2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1447800"/>
            <a:ext cx="5080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Image 2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2800" y="990600"/>
            <a:ext cx="5080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8" name="Connecteur droit avec flèche 27"/>
          <p:cNvCxnSpPr>
            <a:stCxn id="19471" idx="2"/>
            <a:endCxn id="19466" idx="0"/>
          </p:cNvCxnSpPr>
          <p:nvPr/>
        </p:nvCxnSpPr>
        <p:spPr>
          <a:xfrm rot="5400000">
            <a:off x="4868863" y="2786063"/>
            <a:ext cx="1041400" cy="21748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894195" y="1905000"/>
            <a:ext cx="7391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fr-FR" dirty="0">
                <a:latin typeface="Arial" charset="0"/>
              </a:rPr>
              <a:t>Représentatifs du </a:t>
            </a:r>
            <a:r>
              <a:rPr lang="fr-FR" dirty="0" err="1">
                <a:latin typeface="Arial" charset="0"/>
              </a:rPr>
              <a:t>public-</a:t>
            </a:r>
            <a:r>
              <a:rPr lang="fr-FR" dirty="0" err="1" smtClean="0">
                <a:latin typeface="Arial" charset="0"/>
              </a:rPr>
              <a:t>cible</a:t>
            </a:r>
            <a:r>
              <a:rPr lang="fr-FR" dirty="0" smtClean="0">
                <a:latin typeface="Arial" charset="0"/>
              </a:rPr>
              <a:t> (ou </a:t>
            </a:r>
            <a:r>
              <a:rPr lang="fr-FR" b="1" dirty="0" smtClean="0">
                <a:latin typeface="Arial" charset="0"/>
              </a:rPr>
              <a:t>un seul </a:t>
            </a:r>
            <a:r>
              <a:rPr lang="fr-FR" dirty="0" smtClean="0">
                <a:latin typeface="Arial" charset="0"/>
              </a:rPr>
              <a:t>des publics cible)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lang="fr-FR" dirty="0" smtClean="0">
              <a:latin typeface="Arial" charset="0"/>
            </a:endParaRP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endParaRPr lang="fr-FR" sz="2000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894195" y="3225800"/>
            <a:ext cx="7391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fr-FR" dirty="0" smtClean="0">
                <a:latin typeface="Arial" charset="0"/>
              </a:rPr>
              <a:t>N’utilisant pas le site Web que vous testez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endParaRPr lang="fr-FR" sz="2000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894195" y="5236712"/>
            <a:ext cx="7391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fr-FR" dirty="0" smtClean="0">
                <a:latin typeface="Arial" charset="0"/>
              </a:rPr>
              <a:t>5 personnes permettent d’identifier un grand nombre de problèmes</a:t>
            </a:r>
            <a:endParaRPr lang="fr-FR" dirty="0">
              <a:latin typeface="Arial" charset="0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894195" y="4165600"/>
            <a:ext cx="7391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fr-FR" dirty="0" smtClean="0">
                <a:latin typeface="Arial" charset="0"/>
              </a:rPr>
              <a:t>Expérience d’internet : usagers réguliers</a:t>
            </a:r>
            <a:endParaRPr lang="fr-FR" sz="2000" dirty="0" smtClean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lang="fr-FR" dirty="0">
              <a:latin typeface="Arial" charset="0"/>
            </a:endParaRP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endParaRPr lang="fr-FR" sz="2000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Titre 4"/>
          <p:cNvSpPr txBox="1">
            <a:spLocks/>
          </p:cNvSpPr>
          <p:nvPr/>
        </p:nvSpPr>
        <p:spPr>
          <a:xfrm>
            <a:off x="914400" y="274638"/>
            <a:ext cx="7772400" cy="104974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2. Recruter les participants</a:t>
            </a:r>
            <a:endParaRPr kumimoji="0" lang="fr-FR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autoUpdateAnimBg="0"/>
      <p:bldP spid="10244" grpId="0" autoUpdateAnimBg="0"/>
      <p:bldP spid="1024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72915" y="1665960"/>
            <a:ext cx="7315200" cy="4648200"/>
          </a:xfrm>
          <a:noFill/>
        </p:spPr>
        <p:txBody>
          <a:bodyPr>
            <a:normAutofit lnSpcReduction="10000"/>
          </a:bodyPr>
          <a:lstStyle/>
          <a:p>
            <a:pPr eaLnBrk="1" hangingPunct="1"/>
            <a:r>
              <a:rPr lang="fr-FR" sz="2000" dirty="0" smtClean="0">
                <a:latin typeface="Arial" charset="0"/>
              </a:rPr>
              <a:t>Mettre la personne sur la page d’accueil du site</a:t>
            </a:r>
          </a:p>
          <a:p>
            <a:pPr eaLnBrk="1" hangingPunct="1"/>
            <a:r>
              <a:rPr lang="fr-FR" sz="2000" dirty="0" smtClean="0">
                <a:latin typeface="Arial" charset="0"/>
              </a:rPr>
              <a:t>« Le but n’est pas de vous évaluer, mais d’évaluer la qualité du site. </a:t>
            </a:r>
          </a:p>
          <a:p>
            <a:r>
              <a:rPr lang="fr-FR" sz="2000" dirty="0" smtClean="0">
                <a:latin typeface="Arial" charset="0"/>
              </a:rPr>
              <a:t>Ce test va durer environ 20 minutes.</a:t>
            </a:r>
          </a:p>
          <a:p>
            <a:pPr eaLnBrk="1" hangingPunct="1"/>
            <a:r>
              <a:rPr lang="fr-FR" sz="2000" dirty="0" smtClean="0">
                <a:latin typeface="Arial" charset="0"/>
              </a:rPr>
              <a:t>Il </a:t>
            </a:r>
            <a:r>
              <a:rPr lang="fr-FR" sz="2000" dirty="0">
                <a:latin typeface="Arial" charset="0"/>
              </a:rPr>
              <a:t>n’y a pas de bonne ou mauvaise </a:t>
            </a:r>
            <a:r>
              <a:rPr lang="fr-FR" sz="2000" dirty="0" smtClean="0">
                <a:latin typeface="Arial" charset="0"/>
              </a:rPr>
              <a:t>réponse.</a:t>
            </a:r>
          </a:p>
          <a:p>
            <a:pPr eaLnBrk="1" hangingPunct="1"/>
            <a:r>
              <a:rPr lang="fr-FR" sz="2000" dirty="0" smtClean="0">
                <a:latin typeface="Arial" charset="0"/>
              </a:rPr>
              <a:t>Puis</a:t>
            </a:r>
            <a:r>
              <a:rPr lang="fr-FR" sz="2000" dirty="0">
                <a:latin typeface="Arial" charset="0"/>
              </a:rPr>
              <a:t>-je vous enregistrer..</a:t>
            </a:r>
            <a:r>
              <a:rPr lang="fr-FR" sz="2000" dirty="0" smtClean="0">
                <a:latin typeface="Arial" charset="0"/>
              </a:rPr>
              <a:t>. </a:t>
            </a:r>
          </a:p>
          <a:p>
            <a:pPr eaLnBrk="1" hangingPunct="1"/>
            <a:r>
              <a:rPr lang="fr-FR" sz="2000" dirty="0" smtClean="0">
                <a:latin typeface="Arial" charset="0"/>
              </a:rPr>
              <a:t>Voici la première tâche » (imprimez-là et laissez-là à l’</a:t>
            </a:r>
            <a:r>
              <a:rPr lang="fr-FR" sz="2000" dirty="0" err="1" smtClean="0">
                <a:latin typeface="Arial" charset="0"/>
              </a:rPr>
              <a:t>util</a:t>
            </a:r>
            <a:r>
              <a:rPr lang="fr-FR" sz="2000" dirty="0" smtClean="0">
                <a:latin typeface="Arial" charset="0"/>
              </a:rPr>
              <a:t>)</a:t>
            </a:r>
          </a:p>
          <a:p>
            <a:pPr eaLnBrk="1" hangingPunct="1"/>
            <a:r>
              <a:rPr lang="fr-FR" sz="2000" dirty="0" smtClean="0">
                <a:latin typeface="Arial" charset="0"/>
              </a:rPr>
              <a:t>PENSEZ </a:t>
            </a:r>
            <a:r>
              <a:rPr lang="fr-FR" sz="2000" dirty="0">
                <a:latin typeface="Arial" charset="0"/>
              </a:rPr>
              <a:t>TOUT HAUT</a:t>
            </a:r>
          </a:p>
          <a:p>
            <a:pPr eaLnBrk="1" hangingPunct="1"/>
            <a:r>
              <a:rPr lang="fr-FR" sz="1800" dirty="0">
                <a:latin typeface="Arial" charset="0"/>
              </a:rPr>
              <a:t>PENSEZ TOUT HAUT</a:t>
            </a:r>
          </a:p>
          <a:p>
            <a:pPr eaLnBrk="1" hangingPunct="1"/>
            <a:r>
              <a:rPr lang="fr-FR" sz="1600" dirty="0">
                <a:latin typeface="Arial" charset="0"/>
              </a:rPr>
              <a:t>PENSEZ TOUT HAUT</a:t>
            </a:r>
            <a:endParaRPr lang="fr-FR" sz="1600" dirty="0" smtClean="0">
              <a:latin typeface="Arial" charset="0"/>
            </a:endParaRPr>
          </a:p>
          <a:p>
            <a:pPr eaLnBrk="1" hangingPunct="1"/>
            <a:r>
              <a:rPr lang="fr-FR" sz="1200" dirty="0" smtClean="0">
                <a:latin typeface="Arial" charset="0"/>
              </a:rPr>
              <a:t>PENSEZ </a:t>
            </a:r>
            <a:r>
              <a:rPr lang="fr-FR" sz="1200" dirty="0">
                <a:latin typeface="Arial" charset="0"/>
              </a:rPr>
              <a:t>TOUT HAUT… </a:t>
            </a:r>
            <a:r>
              <a:rPr lang="fr-FR" sz="1200" dirty="0" err="1">
                <a:latin typeface="Arial" charset="0"/>
              </a:rPr>
              <a:t>hmm</a:t>
            </a:r>
            <a:r>
              <a:rPr lang="fr-FR" sz="1200" dirty="0">
                <a:latin typeface="Arial" charset="0"/>
              </a:rPr>
              <a:t>… </a:t>
            </a:r>
            <a:r>
              <a:rPr lang="fr-FR" sz="1200" dirty="0" err="1">
                <a:latin typeface="Arial" charset="0"/>
              </a:rPr>
              <a:t>qu</a:t>
            </a:r>
            <a:r>
              <a:rPr lang="fr-FR" sz="1200" dirty="0">
                <a:latin typeface="Arial" charset="0"/>
              </a:rPr>
              <a:t> ’est-ce que vous êtes en train de faire ?</a:t>
            </a:r>
          </a:p>
          <a:p>
            <a:pPr eaLnBrk="1" hangingPunct="1"/>
            <a:r>
              <a:rPr lang="fr-FR" sz="1000" dirty="0">
                <a:latin typeface="Arial" charset="0"/>
              </a:rPr>
              <a:t>PENSEZ TOUT HAUT</a:t>
            </a:r>
            <a:endParaRPr lang="fr-FR" sz="900" dirty="0">
              <a:latin typeface="Arial" charset="0"/>
            </a:endParaRPr>
          </a:p>
          <a:p>
            <a:pPr eaLnBrk="1" hangingPunct="1"/>
            <a:r>
              <a:rPr lang="fr-FR" sz="800" dirty="0">
                <a:latin typeface="Arial" charset="0"/>
              </a:rPr>
              <a:t>PENSEZ TOUT HAUT</a:t>
            </a:r>
          </a:p>
          <a:p>
            <a:pPr eaLnBrk="1" hangingPunct="1"/>
            <a:r>
              <a:rPr lang="fr-FR" sz="700" dirty="0">
                <a:latin typeface="Arial" charset="0"/>
              </a:rPr>
              <a:t>PENSEZ TOUT HAUT</a:t>
            </a:r>
          </a:p>
          <a:p>
            <a:pPr eaLnBrk="1" hangingPunct="1"/>
            <a:r>
              <a:rPr lang="fr-FR" sz="600" dirty="0">
                <a:latin typeface="Arial" charset="0"/>
              </a:rPr>
              <a:t>PENSEZ TOUT </a:t>
            </a:r>
            <a:r>
              <a:rPr lang="fr-FR" sz="600" dirty="0" smtClean="0">
                <a:latin typeface="Arial" charset="0"/>
              </a:rPr>
              <a:t>HAUT </a:t>
            </a:r>
            <a:endParaRPr lang="fr-FR" sz="1600" dirty="0" smtClean="0">
              <a:latin typeface="Arial" charset="0"/>
            </a:endParaRPr>
          </a:p>
          <a:p>
            <a:pPr eaLnBrk="1" hangingPunct="1"/>
            <a:endParaRPr lang="fr-FR" sz="2000" dirty="0">
              <a:latin typeface="Arial" charset="0"/>
            </a:endParaRPr>
          </a:p>
        </p:txBody>
      </p:sp>
      <p:sp>
        <p:nvSpPr>
          <p:cNvPr id="4" name="Titre 4"/>
          <p:cNvSpPr txBox="1">
            <a:spLocks/>
          </p:cNvSpPr>
          <p:nvPr/>
        </p:nvSpPr>
        <p:spPr>
          <a:xfrm>
            <a:off x="914400" y="274638"/>
            <a:ext cx="7772400" cy="104974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2.</a:t>
            </a:r>
            <a:r>
              <a:rPr kumimoji="0" lang="fr-F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Mener le test</a:t>
            </a:r>
            <a:endParaRPr kumimoji="0" lang="fr-FR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6800" y="1828800"/>
            <a:ext cx="7924800" cy="4572000"/>
          </a:xfrm>
          <a:noFill/>
        </p:spPr>
        <p:txBody>
          <a:bodyPr>
            <a:normAutofit lnSpcReduction="10000"/>
          </a:bodyPr>
          <a:lstStyle/>
          <a:p>
            <a:pPr eaLnBrk="1" hangingPunct="1"/>
            <a:r>
              <a:rPr lang="fr-FR" sz="2000" dirty="0" smtClean="0">
                <a:latin typeface="Arial" charset="0"/>
              </a:rPr>
              <a:t>Faire </a:t>
            </a:r>
            <a:r>
              <a:rPr lang="fr-FR" sz="2000" dirty="0" smtClean="0">
                <a:latin typeface="Arial" charset="0"/>
              </a:rPr>
              <a:t>passer un questionnaire comme la SUS (system </a:t>
            </a:r>
            <a:r>
              <a:rPr lang="fr-FR" sz="2000" dirty="0" err="1" smtClean="0">
                <a:latin typeface="Arial" charset="0"/>
              </a:rPr>
              <a:t>Usability</a:t>
            </a:r>
            <a:r>
              <a:rPr lang="fr-FR" sz="2000" dirty="0" smtClean="0">
                <a:latin typeface="Arial" charset="0"/>
              </a:rPr>
              <a:t> </a:t>
            </a:r>
            <a:r>
              <a:rPr lang="fr-FR" sz="2000" dirty="0" err="1" smtClean="0">
                <a:latin typeface="Arial" charset="0"/>
              </a:rPr>
              <a:t>Scale</a:t>
            </a:r>
            <a:r>
              <a:rPr lang="fr-FR" sz="2000" dirty="0" smtClean="0">
                <a:latin typeface="Arial" charset="0"/>
              </a:rPr>
              <a:t>).</a:t>
            </a:r>
            <a:r>
              <a:rPr lang="fr-FR" sz="1800" dirty="0" smtClean="0">
                <a:latin typeface="Arial" charset="0"/>
              </a:rPr>
              <a:t> </a:t>
            </a:r>
          </a:p>
          <a:p>
            <a:pPr lvl="1"/>
            <a:r>
              <a:rPr lang="fr-FR" sz="1600" dirty="0" smtClean="0"/>
              <a:t>J’aimerais utiliser ce site fréquemment</a:t>
            </a:r>
          </a:p>
          <a:p>
            <a:pPr lvl="1"/>
            <a:r>
              <a:rPr lang="fr-FR" sz="1600" dirty="0" smtClean="0"/>
              <a:t>Je trouve ce site inutilement complexe</a:t>
            </a:r>
          </a:p>
          <a:p>
            <a:pPr lvl="1"/>
            <a:r>
              <a:rPr lang="fr-FR" sz="1600" dirty="0" smtClean="0"/>
              <a:t>Je pense que ce site est facile à utiliser</a:t>
            </a:r>
          </a:p>
          <a:p>
            <a:pPr lvl="1"/>
            <a:r>
              <a:rPr lang="fr-FR" sz="1600" dirty="0" smtClean="0"/>
              <a:t>J’aurais besoin d’un support technique pour pouvoir utiliser ce site</a:t>
            </a:r>
          </a:p>
          <a:p>
            <a:pPr lvl="1"/>
            <a:r>
              <a:rPr lang="fr-FR" sz="1600" dirty="0" smtClean="0"/>
              <a:t>Les différentes fonctionnalités de ce site sont bien intégrées</a:t>
            </a:r>
          </a:p>
          <a:p>
            <a:pPr lvl="1"/>
            <a:r>
              <a:rPr lang="fr-FR" sz="1600" dirty="0" smtClean="0"/>
              <a:t>Ce site est truffé d’incohérences</a:t>
            </a:r>
          </a:p>
          <a:p>
            <a:pPr lvl="1"/>
            <a:r>
              <a:rPr lang="fr-FR" sz="1600" dirty="0" smtClean="0"/>
              <a:t>Le grand public peut apprendre à utiliser ce site très rapidement</a:t>
            </a:r>
          </a:p>
          <a:p>
            <a:pPr lvl="1"/>
            <a:r>
              <a:rPr lang="fr-FR" sz="1600" dirty="0" smtClean="0"/>
              <a:t>Ce site est lourd à utiliser</a:t>
            </a:r>
          </a:p>
          <a:p>
            <a:pPr lvl="1"/>
            <a:r>
              <a:rPr lang="fr-FR" sz="1600" dirty="0" smtClean="0"/>
              <a:t>J’ai confiance en ce site</a:t>
            </a:r>
          </a:p>
          <a:p>
            <a:pPr lvl="1"/>
            <a:r>
              <a:rPr lang="fr-FR" sz="1600" dirty="0" smtClean="0"/>
              <a:t>Je dois apprendre beaucoup avant de pouvoir utiliser ce site efficacement</a:t>
            </a:r>
            <a:endParaRPr lang="fr-FR" sz="1600" dirty="0" smtClean="0"/>
          </a:p>
          <a:p>
            <a:r>
              <a:rPr lang="fr-FR" sz="2000" dirty="0" smtClean="0">
                <a:latin typeface="Arial" charset="0"/>
              </a:rPr>
              <a:t>Qu’avez-vous pensé du site Web ... </a:t>
            </a:r>
            <a:r>
              <a:rPr lang="fr-FR" sz="2000" dirty="0" smtClean="0">
                <a:latin typeface="Arial" charset="0"/>
              </a:rPr>
              <a:t>?</a:t>
            </a:r>
          </a:p>
          <a:p>
            <a:pPr lvl="1"/>
            <a:r>
              <a:rPr lang="fr-FR" sz="1800" dirty="0" smtClean="0">
                <a:latin typeface="Arial" charset="0"/>
              </a:rPr>
              <a:t>Reprendre les réponses extr</a:t>
            </a:r>
            <a:r>
              <a:rPr lang="fr-FR" sz="1800" dirty="0" smtClean="0">
                <a:latin typeface="Arial" charset="0"/>
              </a:rPr>
              <a:t>êmes du questionnaire</a:t>
            </a:r>
            <a:endParaRPr lang="fr-FR" sz="1800" dirty="0" smtClean="0">
              <a:latin typeface="Arial" charset="0"/>
            </a:endParaRPr>
          </a:p>
          <a:p>
            <a:r>
              <a:rPr lang="fr-FR" sz="2000" dirty="0" smtClean="0"/>
              <a:t>Remercier </a:t>
            </a:r>
            <a:r>
              <a:rPr lang="fr-FR" sz="2000" dirty="0" smtClean="0"/>
              <a:t>le participant</a:t>
            </a:r>
          </a:p>
          <a:p>
            <a:pPr eaLnBrk="1" hangingPunct="1"/>
            <a:endParaRPr lang="fr-FR" sz="1800" dirty="0">
              <a:latin typeface="Arial" charset="0"/>
            </a:endParaRPr>
          </a:p>
        </p:txBody>
      </p:sp>
      <p:sp>
        <p:nvSpPr>
          <p:cNvPr id="4" name="Titre 4"/>
          <p:cNvSpPr txBox="1">
            <a:spLocks/>
          </p:cNvSpPr>
          <p:nvPr/>
        </p:nvSpPr>
        <p:spPr>
          <a:xfrm>
            <a:off x="914400" y="274638"/>
            <a:ext cx="7772400" cy="104974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</a:t>
            </a:r>
            <a:r>
              <a:rPr kumimoji="0" lang="fr-F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Mener</a:t>
            </a:r>
            <a:r>
              <a:rPr kumimoji="0" lang="fr-FR" sz="4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la phase </a:t>
            </a:r>
            <a:r>
              <a:rPr kumimoji="0" lang="fr-FR" sz="40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post-test</a:t>
            </a:r>
            <a:endParaRPr kumimoji="0" lang="fr-FR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685800" y="2514600"/>
            <a:ext cx="7467600" cy="2538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fr-FR" sz="2000" dirty="0">
                <a:latin typeface="Arial" charset="0"/>
              </a:rPr>
              <a:t>Diagnostic des problèmes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fr-FR" sz="1800" dirty="0" smtClean="0">
                <a:latin typeface="Arial" charset="0"/>
                <a:ea typeface="ＭＳ Ｐゴシック" charset="-128"/>
                <a:cs typeface="ＭＳ Ｐゴシック" charset="-128"/>
              </a:rPr>
              <a:t>Description par problème, </a:t>
            </a:r>
            <a:r>
              <a:rPr lang="fr-FR" sz="1800" dirty="0" smtClean="0">
                <a:latin typeface="Arial" charset="0"/>
                <a:ea typeface="ＭＳ Ｐゴシック" charset="-128"/>
                <a:cs typeface="ＭＳ Ｐゴシック" charset="-128"/>
              </a:rPr>
              <a:t>éventuellement citations, copies d’écrans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fr-FR" sz="1800" dirty="0" smtClean="0">
                <a:latin typeface="Arial" charset="0"/>
                <a:ea typeface="ＭＳ Ｐゴシック" charset="-128"/>
                <a:cs typeface="ＭＳ Ｐゴシック" charset="-128"/>
              </a:rPr>
              <a:t>Diagnostic selon grille de Bastien et Scapin (cours du </a:t>
            </a:r>
            <a:r>
              <a:rPr lang="fr-FR" sz="1800" dirty="0" smtClean="0">
                <a:latin typeface="Arial" charset="0"/>
                <a:ea typeface="ＭＳ Ｐゴシック" charset="-128"/>
                <a:cs typeface="ＭＳ Ｐゴシック" charset="-128"/>
              </a:rPr>
              <a:t>27 </a:t>
            </a:r>
            <a:r>
              <a:rPr lang="fr-FR" sz="1800" dirty="0" smtClean="0">
                <a:latin typeface="Arial" charset="0"/>
                <a:ea typeface="ＭＳ Ｐゴシック" charset="-128"/>
                <a:cs typeface="ＭＳ Ｐゴシック" charset="-128"/>
              </a:rPr>
              <a:t>Novembre)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fr-FR" sz="1800" dirty="0">
                <a:latin typeface="Arial" charset="0"/>
                <a:ea typeface="ＭＳ Ｐゴシック" charset="-128"/>
                <a:cs typeface="ＭＳ Ｐゴシック" charset="-128"/>
              </a:rPr>
              <a:t>« Statistiques </a:t>
            </a:r>
            <a:r>
              <a:rPr lang="fr-FR" sz="1800" dirty="0" smtClean="0">
                <a:latin typeface="Arial" charset="0"/>
                <a:ea typeface="ＭＳ Ｐゴシック" charset="-128"/>
                <a:cs typeface="ＭＳ Ｐゴシック" charset="-128"/>
              </a:rPr>
              <a:t>» : combien d’utilisateurs ont rencontré ce problème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fr-FR" sz="1800" dirty="0" smtClean="0">
                <a:latin typeface="Arial" charset="0"/>
                <a:ea typeface="ＭＳ Ｐゴシック" charset="-128"/>
                <a:cs typeface="ＭＳ Ｐゴシック" charset="-128"/>
              </a:rPr>
              <a:t> Gravité : 1. Agace l’utilisateur 2. Gêne l’exécution de la tâche,  3. Risque d’empêcher l’atteinte de l’objectif  </a:t>
            </a:r>
            <a:endParaRPr lang="fr-FR" sz="1800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685800" y="5334000"/>
            <a:ext cx="6857999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fr-FR" sz="2000" dirty="0">
                <a:latin typeface="Arial" charset="0"/>
              </a:rPr>
              <a:t>Propositions de </a:t>
            </a:r>
            <a:r>
              <a:rPr lang="fr-FR" sz="2000" dirty="0" smtClean="0">
                <a:latin typeface="Arial" charset="0"/>
              </a:rPr>
              <a:t>solutions pour chaque problème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fr-FR" sz="1800" dirty="0" smtClean="0">
                <a:latin typeface="Arial" charset="0"/>
                <a:ea typeface="ＭＳ Ｐゴシック" charset="-128"/>
                <a:cs typeface="ＭＳ Ｐゴシック" charset="-128"/>
              </a:rPr>
              <a:t>Argumentées en fonction du diagnostic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fr-FR" sz="1800" dirty="0" smtClean="0">
                <a:latin typeface="Arial" charset="0"/>
                <a:ea typeface="ＭＳ Ｐゴシック" charset="-128"/>
                <a:cs typeface="ＭＳ Ｐゴシック" charset="-128"/>
              </a:rPr>
              <a:t>Surface / de fond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fr-FR" sz="1800" dirty="0" smtClean="0">
                <a:latin typeface="Arial" charset="0"/>
                <a:ea typeface="ＭＳ Ｐゴシック" charset="-128"/>
                <a:cs typeface="ＭＳ Ｐゴシック" charset="-128"/>
              </a:rPr>
              <a:t>Indispensable / de confort</a:t>
            </a:r>
            <a:endParaRPr lang="fr-FR" sz="1800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685801" y="1295400"/>
            <a:ext cx="7010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fr-FR" sz="2000" dirty="0" smtClean="0">
                <a:latin typeface="Arial" charset="0"/>
              </a:rPr>
              <a:t>Globalement (quelques lignes)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fr-FR" sz="1800" dirty="0" smtClean="0">
                <a:latin typeface="Arial" charset="0"/>
                <a:ea typeface="ＭＳ Ｐゴシック" charset="-128"/>
                <a:cs typeface="ＭＳ Ｐゴシック" charset="-128"/>
              </a:rPr>
              <a:t>Réussite des différentes t</a:t>
            </a:r>
            <a:r>
              <a:rPr lang="fr-FR" sz="1800" dirty="0" smtClean="0">
                <a:latin typeface="Arial" charset="0"/>
                <a:ea typeface="ＭＳ Ｐゴシック" charset="-128"/>
                <a:cs typeface="ＭＳ Ｐゴシック" charset="-128"/>
              </a:rPr>
              <a:t>âches, éventuellement temps moyen</a:t>
            </a:r>
            <a:endParaRPr lang="fr-FR" sz="1800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838200" y="228600"/>
            <a:ext cx="7772400" cy="1143000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eaLnBrk="1" hangingPunct="1"/>
            <a:r>
              <a:rPr lang="fr-FR" sz="3600" dirty="0">
                <a:solidFill>
                  <a:schemeClr val="tx2"/>
                </a:solidFill>
              </a:rPr>
              <a:t>4.</a:t>
            </a:r>
            <a:r>
              <a:rPr lang="fr-FR" sz="3600" dirty="0" smtClean="0">
                <a:solidFill>
                  <a:schemeClr val="tx2"/>
                </a:solidFill>
              </a:rPr>
              <a:t> Ecrire les résultats</a:t>
            </a:r>
            <a:endParaRPr lang="fr-FR" sz="36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7" grpId="0" autoUpdateAnimBg="0"/>
      <p:bldP spid="1638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838200" y="228600"/>
            <a:ext cx="7772400" cy="1143000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eaLnBrk="1" hangingPunct="1"/>
            <a:r>
              <a:rPr lang="fr-FR" sz="3600" dirty="0">
                <a:solidFill>
                  <a:schemeClr val="tx2"/>
                </a:solidFill>
              </a:rPr>
              <a:t>4. </a:t>
            </a:r>
            <a:r>
              <a:rPr lang="fr-FR" sz="3600" dirty="0" smtClean="0">
                <a:solidFill>
                  <a:schemeClr val="tx2"/>
                </a:solidFill>
              </a:rPr>
              <a:t>Résultats –</a:t>
            </a:r>
            <a:r>
              <a:rPr lang="fr-FR" sz="3600" dirty="0" smtClean="0">
                <a:solidFill>
                  <a:schemeClr val="tx2"/>
                </a:solidFill>
              </a:rPr>
              <a:t> Exemple sous </a:t>
            </a:r>
            <a:r>
              <a:rPr lang="fr-FR" sz="3600" dirty="0" smtClean="0">
                <a:solidFill>
                  <a:schemeClr val="tx2"/>
                </a:solidFill>
              </a:rPr>
              <a:t>forme de </a:t>
            </a:r>
            <a:r>
              <a:rPr lang="fr-FR" sz="3600" dirty="0" smtClean="0">
                <a:solidFill>
                  <a:schemeClr val="tx2"/>
                </a:solidFill>
              </a:rPr>
              <a:t>tableau mais pas nécessairement</a:t>
            </a:r>
          </a:p>
          <a:p>
            <a:pPr algn="ctr" eaLnBrk="1" hangingPunct="1"/>
            <a:r>
              <a:rPr lang="fr-FR" sz="3600" dirty="0" smtClean="0">
                <a:solidFill>
                  <a:schemeClr val="tx2"/>
                </a:solidFill>
              </a:rPr>
              <a:t>(test </a:t>
            </a:r>
            <a:r>
              <a:rPr lang="fr-FR" sz="3600" dirty="0" smtClean="0">
                <a:solidFill>
                  <a:schemeClr val="tx2"/>
                </a:solidFill>
              </a:rPr>
              <a:t>sur</a:t>
            </a:r>
            <a:r>
              <a:rPr lang="fr-FR" sz="3600" dirty="0" smtClean="0">
                <a:solidFill>
                  <a:schemeClr val="tx2"/>
                </a:solidFill>
              </a:rPr>
              <a:t> site </a:t>
            </a:r>
            <a:r>
              <a:rPr lang="fr-FR" sz="3600" dirty="0" err="1" smtClean="0">
                <a:solidFill>
                  <a:schemeClr val="tx2"/>
                </a:solidFill>
              </a:rPr>
              <a:t>ratp.fr</a:t>
            </a:r>
            <a:r>
              <a:rPr lang="fr-FR" sz="3600" dirty="0" smtClean="0">
                <a:solidFill>
                  <a:schemeClr val="tx2"/>
                </a:solidFill>
              </a:rPr>
              <a:t>)</a:t>
            </a:r>
            <a:endParaRPr lang="fr-FR" sz="3600" dirty="0">
              <a:solidFill>
                <a:schemeClr val="tx2"/>
              </a:solidFill>
            </a:endParaRPr>
          </a:p>
        </p:txBody>
      </p:sp>
      <p:graphicFrame>
        <p:nvGraphicFramePr>
          <p:cNvPr id="80900" name="Object 4"/>
          <p:cNvGraphicFramePr>
            <a:graphicFrameLocks noChangeAspect="1"/>
          </p:cNvGraphicFramePr>
          <p:nvPr/>
        </p:nvGraphicFramePr>
        <p:xfrm>
          <a:off x="304800" y="2057400"/>
          <a:ext cx="8787777" cy="2971800"/>
        </p:xfrm>
        <a:graphic>
          <a:graphicData uri="http://schemas.openxmlformats.org/presentationml/2006/ole">
            <p:oleObj spid="_x0000_s80900" name="Document" r:id="rId4" imgW="6121400" imgH="2070100" progId="Word.Document.12">
              <p:link updateAutomatic="1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Équité">
  <a:themeElements>
    <a:clrScheme name="Équité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Équité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Équité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Équité.thmx</Template>
  <TotalTime>309</TotalTime>
  <Words>908</Words>
  <Application>Microsoft PowerPoint</Application>
  <PresentationFormat>Présentation à l'écran (4:3)</PresentationFormat>
  <Paragraphs>115</Paragraphs>
  <Slides>8</Slides>
  <Notes>8</Notes>
  <HiddenSlides>0</HiddenSlides>
  <MMClips>0</MMClips>
  <ScaleCrop>false</ScaleCrop>
  <HeadingPairs>
    <vt:vector size="8" baseType="variant">
      <vt:variant>
        <vt:lpstr>Modèle de conception</vt:lpstr>
      </vt:variant>
      <vt:variant>
        <vt:i4>1</vt:i4>
      </vt:variant>
      <vt:variant>
        <vt:lpstr>Liaisons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1" baseType="lpstr">
      <vt:lpstr>Équité</vt:lpstr>
      <vt:lpstr>???</vt:lpstr>
      <vt:lpstr>Photo Editor Photo</vt:lpstr>
      <vt:lpstr>Diapositive 1</vt:lpstr>
      <vt:lpstr>Démarche du test utilisateur  (Usability testing)</vt:lpstr>
      <vt:lpstr>Diapositive 3</vt:lpstr>
      <vt:lpstr>Diapositive 4</vt:lpstr>
      <vt:lpstr>Diapositive 5</vt:lpstr>
      <vt:lpstr>Diapositive 6</vt:lpstr>
      <vt:lpstr>Diapositive 7</vt:lpstr>
      <vt:lpstr>Diapositive 8</vt:lpstr>
    </vt:vector>
  </TitlesOfParts>
  <Manager/>
  <Company>Université de Genève  FAPSE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Mireille Betrancourt</dc:creator>
  <cp:keywords/>
  <dc:description/>
  <cp:lastModifiedBy>Mireille Betrancourt</cp:lastModifiedBy>
  <cp:revision>58</cp:revision>
  <dcterms:created xsi:type="dcterms:W3CDTF">2013-12-03T14:28:40Z</dcterms:created>
  <dcterms:modified xsi:type="dcterms:W3CDTF">2013-12-03T14:45:49Z</dcterms:modified>
  <cp:category/>
</cp:coreProperties>
</file>