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28"/>
  </p:notesMasterIdLst>
  <p:sldIdLst>
    <p:sldId id="256" r:id="rId2"/>
    <p:sldId id="331" r:id="rId3"/>
    <p:sldId id="333" r:id="rId4"/>
    <p:sldId id="332" r:id="rId5"/>
    <p:sldId id="334" r:id="rId6"/>
    <p:sldId id="335" r:id="rId7"/>
    <p:sldId id="336" r:id="rId8"/>
    <p:sldId id="320" r:id="rId9"/>
    <p:sldId id="322" r:id="rId10"/>
    <p:sldId id="323" r:id="rId11"/>
    <p:sldId id="324" r:id="rId12"/>
    <p:sldId id="325" r:id="rId13"/>
    <p:sldId id="326" r:id="rId14"/>
    <p:sldId id="327" r:id="rId15"/>
    <p:sldId id="262" r:id="rId16"/>
    <p:sldId id="338" r:id="rId17"/>
    <p:sldId id="267" r:id="rId18"/>
    <p:sldId id="270" r:id="rId19"/>
    <p:sldId id="273" r:id="rId20"/>
    <p:sldId id="276" r:id="rId21"/>
    <p:sldId id="280" r:id="rId22"/>
    <p:sldId id="314" r:id="rId23"/>
    <p:sldId id="282" r:id="rId24"/>
    <p:sldId id="328" r:id="rId25"/>
    <p:sldId id="329" r:id="rId26"/>
    <p:sldId id="33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7C68C"/>
    <a:srgbClr val="808000"/>
    <a:srgbClr val="FF0000"/>
    <a:srgbClr val="006600"/>
    <a:srgbClr val="000099"/>
    <a:srgbClr val="FFFF00"/>
    <a:srgbClr val="FF33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2787"/>
    <p:restoredTop sz="84639" autoAdjust="0"/>
  </p:normalViewPr>
  <p:slideViewPr>
    <p:cSldViewPr>
      <p:cViewPr varScale="1">
        <p:scale>
          <a:sx n="92" d="100"/>
          <a:sy n="92" d="100"/>
        </p:scale>
        <p:origin x="-104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180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charset="0"/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charset="0"/>
              </a:defRPr>
            </a:lvl1pPr>
          </a:lstStyle>
          <a:p>
            <a:fld id="{CB35C3AC-006A-D24B-8777-3B479A7D402D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6BE11-DF4A-EF44-BDE3-A4E791AB031C}" type="slidenum">
              <a:rPr lang="fr-FR"/>
              <a:pPr/>
              <a:t>1</a:t>
            </a:fld>
            <a:endParaRPr lang="fr-F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D21DA-4A3F-9242-92DB-8EC9F5431D46}" type="slidenum">
              <a:rPr lang="fr-FR"/>
              <a:pPr/>
              <a:t>12</a:t>
            </a:fld>
            <a:endParaRPr lang="fr-FR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94764-5317-5F48-AF5E-7A8CC322C1B4}" type="slidenum">
              <a:rPr lang="fr-FR"/>
              <a:pPr/>
              <a:t>13</a:t>
            </a:fld>
            <a:endParaRPr lang="fr-FR"/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dirty="0" err="1" smtClean="0"/>
              <a:t>Quality</a:t>
            </a:r>
            <a:r>
              <a:rPr lang="fr-FR" dirty="0" smtClean="0"/>
              <a:t> control</a:t>
            </a:r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23ADF-1767-5540-A465-D902D1E8FBD4}" type="slidenum">
              <a:rPr lang="fr-FR"/>
              <a:pPr/>
              <a:t>14</a:t>
            </a:fld>
            <a:endParaRPr lang="fr-FR"/>
          </a:p>
        </p:txBody>
      </p:sp>
      <p:sp>
        <p:nvSpPr>
          <p:cNvPr id="164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dirty="0"/>
              <a:t>La validité de ces critères est basée sur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la </a:t>
            </a:r>
            <a:r>
              <a:rPr lang="fr-FR" dirty="0"/>
              <a:t>méthode de </a:t>
            </a:r>
            <a:r>
              <a:rPr lang="fr-FR" dirty="0" smtClean="0"/>
              <a:t>construction</a:t>
            </a:r>
          </a:p>
          <a:p>
            <a:pPr>
              <a:buFontTx/>
              <a:buChar char="-"/>
            </a:pPr>
            <a:r>
              <a:rPr lang="fr-FR" dirty="0" smtClean="0"/>
              <a:t>Et validé par l’</a:t>
            </a:r>
            <a:r>
              <a:rPr lang="fr-FR" dirty="0" err="1" smtClean="0"/>
              <a:t>experimentation</a:t>
            </a:r>
            <a:r>
              <a:rPr lang="fr-FR" smtClean="0"/>
              <a:t> de </a:t>
            </a:r>
          </a:p>
          <a:p>
            <a:r>
              <a:rPr lang="fr-FR" dirty="0"/>
              <a:t>- des validation expérimentale de leur </a:t>
            </a:r>
            <a:r>
              <a:rPr lang="fr-FR" dirty="0" err="1"/>
              <a:t>utilisabilité</a:t>
            </a:r>
            <a:r>
              <a:rPr lang="fr-FR" dirty="0"/>
              <a:t> : utilisateurs novices vs. expérimentés, utilisation de cette grille vs. d ’autres ou rien du tout...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617D4-CBDA-4D44-9194-912FA516F7E7}" type="slidenum">
              <a:rPr lang="fr-FR"/>
              <a:pPr/>
              <a:t>15</a:t>
            </a:fld>
            <a:endParaRPr lang="fr-F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617D4-CBDA-4D44-9194-912FA516F7E7}" type="slidenum">
              <a:rPr lang="fr-FR"/>
              <a:pPr/>
              <a:t>16</a:t>
            </a:fld>
            <a:endParaRPr lang="fr-F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F7D13-7F82-7049-84C4-94F60375D243}" type="slidenum">
              <a:rPr lang="fr-FR"/>
              <a:pPr/>
              <a:t>17</a:t>
            </a:fld>
            <a:endParaRPr lang="fr-F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4F407-CBB3-3D4A-8202-2E79EB05A1C2}" type="slidenum">
              <a:rPr lang="fr-FR"/>
              <a:pPr/>
              <a:t>18</a:t>
            </a:fld>
            <a:endParaRPr lang="fr-FR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fr-FR">
                <a:latin typeface="Helvetica" charset="0"/>
              </a:rPr>
              <a:t>Concerne aussi bien :</a:t>
            </a:r>
          </a:p>
          <a:p>
            <a:pPr>
              <a:spcBef>
                <a:spcPct val="0"/>
              </a:spcBef>
              <a:buClr>
                <a:schemeClr val="tx2"/>
              </a:buClr>
              <a:buFontTx/>
              <a:buChar char="•"/>
            </a:pPr>
            <a:r>
              <a:rPr lang="fr-FR">
                <a:latin typeface="Helvetica" charset="0"/>
              </a:rPr>
              <a:t>  le traitement par le système d’actions explicites de l’utilisateur,</a:t>
            </a:r>
          </a:p>
          <a:p>
            <a:pPr>
              <a:spcBef>
                <a:spcPct val="0"/>
              </a:spcBef>
            </a:pPr>
            <a:endParaRPr lang="fr-FR">
              <a:latin typeface="Helvetica" charset="0"/>
            </a:endParaRPr>
          </a:p>
          <a:p>
            <a:pPr>
              <a:spcBef>
                <a:spcPct val="0"/>
              </a:spcBef>
              <a:buClr>
                <a:schemeClr val="tx2"/>
              </a:buClr>
              <a:buFontTx/>
              <a:buChar char="•"/>
            </a:pPr>
            <a:r>
              <a:rPr lang="fr-FR">
                <a:latin typeface="Helvetica" charset="0"/>
              </a:rPr>
              <a:t>  le contrôle qu’a l’utilisateur sur le traitement de ses actions par le système</a:t>
            </a:r>
          </a:p>
          <a:p>
            <a:r>
              <a:rPr lang="fr-FR"/>
              <a:t>C’est à dire le fait de savoir que le système « entend » les actions voulues par l’utilisateur, et aussi que l’utilisateur peut contrôler ce que fait le système.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347E9-8CDE-AB44-9E11-E22F40BDE1F1}" type="slidenum">
              <a:rPr lang="fr-FR"/>
              <a:pPr/>
              <a:t>19</a:t>
            </a:fld>
            <a:endParaRPr lang="fr-FR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353A9-DD87-7B46-94FE-A92A9CFFE896}" type="slidenum">
              <a:rPr lang="fr-FR"/>
              <a:pPr/>
              <a:t>20</a:t>
            </a:fld>
            <a:endParaRPr lang="fr-FR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Les erreurs sont :</a:t>
            </a:r>
          </a:p>
          <a:p>
            <a:pPr>
              <a:buClr>
                <a:schemeClr val="tx2"/>
              </a:buClr>
              <a:buFontTx/>
              <a:buChar char="•"/>
            </a:pPr>
            <a:r>
              <a:rPr lang="fr-FR"/>
              <a:t>des entrées de données incorrectes,</a:t>
            </a:r>
          </a:p>
          <a:p>
            <a:pPr>
              <a:buClr>
                <a:schemeClr val="tx2"/>
              </a:buClr>
              <a:buFontTx/>
              <a:buChar char="•"/>
            </a:pPr>
            <a:r>
              <a:rPr lang="fr-FR"/>
              <a:t>  des entrées dans des formats inadéquats, </a:t>
            </a:r>
          </a:p>
          <a:p>
            <a:pPr>
              <a:buClr>
                <a:schemeClr val="tx2"/>
              </a:buClr>
              <a:buFontTx/>
              <a:buChar char="•"/>
            </a:pPr>
            <a:r>
              <a:rPr lang="fr-FR"/>
              <a:t>  des entrées de commandes avec une syntaxe</a:t>
            </a:r>
          </a:p>
          <a:p>
            <a:r>
              <a:rPr lang="fr-FR"/>
              <a:t>   incorrecte, etc.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92503-3078-A247-8B59-6BBE660A6638}" type="slidenum">
              <a:rPr lang="fr-FR"/>
              <a:pPr/>
              <a:t>21</a:t>
            </a:fld>
            <a:endParaRPr lang="fr-F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latin typeface="Times" charset="0"/>
              </a:rPr>
              <a:t>Justification : Les procédures, labels, commandes, etc., sont d’autant mieux reconnus, localisés et utilisés, que leur format, localisation, ou syntaxe sont stables d’un écran à l’autre, d’une session à l’autre. Dans ces conditions le système est davantage prévisible et les apprentissages plus généralisables ; les erreurs sont réduites.</a:t>
            </a:r>
          </a:p>
          <a:p>
            <a:r>
              <a:rPr lang="fr-FR">
                <a:latin typeface="Times" charset="0"/>
              </a:rPr>
              <a:t>Par exemple, les rubriques dans un site Web doivent toujours être au m^me endroit. Les items de menu doivent être affichées dans le même ordre.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EB05C-42F8-B54C-A7FA-B22EF5B75BB4}" type="slidenum">
              <a:rPr lang="fr-FR"/>
              <a:pPr/>
              <a:t>3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FR"/>
              <a:t>Relations entre vos analyses (en bleu) et le résultat de ces analyses (en jaune).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F898E-6CBE-244F-BA8A-57CD5BF152B7}" type="slidenum">
              <a:rPr lang="fr-FR"/>
              <a:pPr/>
              <a:t>22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Attention à l’usage des icônes : Ex l’étoile était l’icône pour ouvrir le menu les animation dans Powerpoint.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DD050-6E9E-504A-ACB2-CE38E3C3C4E7}" type="slidenum">
              <a:rPr lang="fr-FR"/>
              <a:pPr/>
              <a:t>23</a:t>
            </a:fld>
            <a:endParaRPr lang="fr-FR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 exemple, accord entre étapes d ’une procédure d ’une tâche sont identiques a ce qu ’exige la situation ou aux habitudes existantes.</a:t>
            </a:r>
          </a:p>
          <a:p>
            <a:r>
              <a:rPr lang="fr-FR"/>
              <a:t>Ex : sauvegarde d’un fichier vide.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7D140-0552-7F4C-9950-C0A7B8C2DF7F}" type="slidenum">
              <a:rPr lang="fr-FR"/>
              <a:pPr/>
              <a:t>24</a:t>
            </a:fld>
            <a:endParaRPr lang="fr-FR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92225" y="796925"/>
            <a:ext cx="4275138" cy="3206750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4E0AF-C794-0A4C-9244-F46CCE9899EA}" type="slidenum">
              <a:rPr lang="fr-FR"/>
              <a:pPr/>
              <a:t>25</a:t>
            </a:fld>
            <a:endParaRPr lang="fr-FR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28C58-D0AA-6943-9F83-B3FA1BC826DE}" type="slidenum">
              <a:rPr lang="fr-FR"/>
              <a:pPr/>
              <a:t>4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9435C-89BA-5544-AF7D-E2FFE6AE5F25}" type="slidenum">
              <a:rPr lang="fr-FR"/>
              <a:pPr/>
              <a:t>6</a:t>
            </a:fld>
            <a:endParaRPr lang="fr-FR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/>
              <a:t>Moyen de montrer au commanditaire qu ’il faut faire intervenir le plus en amont possible avec les méthodes vues aux cours précédents (entretiens, test de maquettes, test de représentation…).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Activité: voir ergo5-activite.html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9435C-89BA-5544-AF7D-E2FFE6AE5F25}" type="slidenum">
              <a:rPr lang="fr-FR"/>
              <a:pPr/>
              <a:t>7</a:t>
            </a:fld>
            <a:endParaRPr lang="fr-FR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/>
              <a:t>Moyen de montrer au commanditaire qu ’il faut faire intervenir le plus en amont possible avec les méthodes vues aux cours précédents (entretiens, test de maquettes, test de représentation…).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Activité: voir ergo5-activite.html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2379C-C2A8-2942-B117-0C6E92755E2D}" type="slidenum">
              <a:rPr lang="fr-FR"/>
              <a:pPr/>
              <a:t>8</a:t>
            </a:fld>
            <a:endParaRPr lang="fr-FR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La validité de ces critères est basée sur</a:t>
            </a:r>
          </a:p>
          <a:p>
            <a:r>
              <a:rPr lang="fr-FR"/>
              <a:t>- la méthode de construction</a:t>
            </a:r>
          </a:p>
          <a:p>
            <a:r>
              <a:rPr lang="fr-FR"/>
              <a:t>- des validation expérimentale de leur utilisabilité : utilisateurs novices vs. expérimentés, utilisation de cette grille vs. d ’autres ou rien du tout...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8EEA2-ED37-7349-8B81-A3AB2F5BBA51}" type="slidenum">
              <a:rPr lang="fr-FR"/>
              <a:pPr/>
              <a:t>9</a:t>
            </a:fld>
            <a:endParaRPr lang="fr-FR"/>
          </a:p>
        </p:txBody>
      </p:sp>
      <p:sp>
        <p:nvSpPr>
          <p:cNvPr id="15462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dirty="0" smtClean="0"/>
              <a:t>Dans le processus d’observation, l’expert utilise la grille</a:t>
            </a:r>
            <a:r>
              <a:rPr lang="fr-FR" baseline="0" dirty="0" smtClean="0"/>
              <a:t> pour repérer les problèmes éventuels</a:t>
            </a:r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87D82-AF1A-F64D-9585-F0DED4D8B092}" type="slidenum">
              <a:rPr lang="fr-FR"/>
              <a:pPr/>
              <a:t>10</a:t>
            </a:fld>
            <a:endParaRPr lang="fr-FR"/>
          </a:p>
        </p:txBody>
      </p:sp>
      <p:sp>
        <p:nvSpPr>
          <p:cNvPr id="1566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511AB-A32F-6944-9BAB-AA67491E2631}" type="slidenum">
              <a:rPr lang="fr-FR"/>
              <a:pPr/>
              <a:t>11</a:t>
            </a:fld>
            <a:endParaRPr lang="fr-FR"/>
          </a:p>
        </p:txBody>
      </p:sp>
      <p:sp>
        <p:nvSpPr>
          <p:cNvPr id="158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CH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C6A04BD-847E-964A-8427-83A6F915445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DFB3-DDB1-594D-935B-C76EDE1E47C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802-7246-C241-AD73-FCA44B536B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5E67-B96D-A84C-A843-3935FA28357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-têt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A28FD-B5C5-644B-863D-C33350BAA8B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516A-6B02-E04A-B830-85F7F970B52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F7BE-E0CF-794D-9974-E462CF50ADE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75C7-4B1D-BD47-BFF8-C3E1C65A9F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42F8-7943-7B40-874E-06A8D7BC2A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04A2-7C41-F142-B3DC-FE6A9FF0C3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A3E558-F6E8-9D48-9A48-38AA1E78E7D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smtClean="0"/>
              <a:t>Deuxième niveau</a:t>
            </a:r>
          </a:p>
          <a:p>
            <a:pPr lvl="2" eaLnBrk="1" latinLnBrk="0" hangingPunct="1"/>
            <a:r>
              <a:rPr kumimoji="0" lang="fr-CH" smtClean="0"/>
              <a:t>Troisième niveau</a:t>
            </a:r>
          </a:p>
          <a:p>
            <a:pPr lvl="3" eaLnBrk="1" latinLnBrk="0" hangingPunct="1"/>
            <a:r>
              <a:rPr kumimoji="0" lang="fr-CH" smtClean="0"/>
              <a:t>Quatrième niveau</a:t>
            </a:r>
          </a:p>
          <a:p>
            <a:pPr lvl="4" eaLnBrk="1" latinLnBrk="0" hangingPunct="1"/>
            <a:r>
              <a:rPr kumimoji="0" lang="fr-CH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51500B5-878D-2246-8444-AA56BBA2C4D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tecfa.unige.ch/PrincipesNielsen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tecfa.unige.ch/ChecklistISO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tecfa.unige.ch/tecfa/teaching/LMRI41/CriteresB&amp;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5" Type="http://schemas.openxmlformats.org/officeDocument/2006/relationships/image" Target="../media/image17.pdf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tecfa.unige.ch/tecfa/teaching/LMRI41/projet_phase4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tecfa.unige.ch/tecfa/teaching/LMRI41/projet_phase2.html%23scenari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tecfa.unige.ch/tecfa/teaching/LMRI41/projet_phase4.html%23Diagnosti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2286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Test utilisateurs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Diagnostic des problèmes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Utilisation de grilles de critères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a) Présentation de la grille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179388" y="188913"/>
            <a:ext cx="2743200" cy="1196975"/>
            <a:chOff x="192" y="3552"/>
            <a:chExt cx="1728" cy="754"/>
          </a:xfrm>
        </p:grpSpPr>
        <p:graphicFrame>
          <p:nvGraphicFramePr>
            <p:cNvPr id="10251" name="Object 11"/>
            <p:cNvGraphicFramePr>
              <a:graphicFrameLocks noChangeAspect="1"/>
            </p:cNvGraphicFramePr>
            <p:nvPr/>
          </p:nvGraphicFramePr>
          <p:xfrm>
            <a:off x="336" y="3552"/>
            <a:ext cx="528" cy="528"/>
          </p:xfrm>
          <a:graphic>
            <a:graphicData uri="http://schemas.openxmlformats.org/presentationml/2006/ole">
              <p:oleObj spid="_x0000_s10251" name="Photo Editor Photo" r:id="rId4" imgW="3048264" imgH="3048264" progId="">
                <p:embed/>
              </p:oleObj>
            </a:graphicData>
          </a:graphic>
        </p:graphicFrame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192" y="3721"/>
              <a:ext cx="1728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fr-CH" sz="2000" b="1" i="0" dirty="0">
                  <a:solidFill>
                    <a:srgbClr val="333399"/>
                  </a:solidFill>
                </a:rPr>
                <a:t>TECFA</a:t>
              </a:r>
            </a:p>
            <a:p>
              <a:pPr algn="r" eaLnBrk="1" hangingPunct="1">
                <a:spcBef>
                  <a:spcPct val="50000"/>
                </a:spcBef>
              </a:pPr>
              <a:r>
                <a:rPr lang="fr-CH" sz="1400" b="1" i="0" dirty="0">
                  <a:solidFill>
                    <a:srgbClr val="333399"/>
                  </a:solidFill>
                </a:rPr>
                <a:t>Technologies pour la Formation et l’Apprentissage</a:t>
              </a:r>
              <a:endParaRPr lang="en-US" sz="1400" b="1" i="0" dirty="0">
                <a:solidFill>
                  <a:srgbClr val="333399"/>
                </a:solidFill>
              </a:endParaRPr>
            </a:p>
          </p:txBody>
        </p:sp>
      </p:grpSp>
      <p:pic>
        <p:nvPicPr>
          <p:cNvPr id="10253" name="Picture 13" descr="logoUGn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0"/>
            <a:ext cx="2362200" cy="7683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676400" y="5943600"/>
            <a:ext cx="694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* Certains dessins ont été réalisés par André Bisseret, Directeur de Recherche, INRIA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19400" y="4953000"/>
            <a:ext cx="2878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27 Novembre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00"/>
                </a:solidFill>
              </a:rPr>
              <a:t>2) Pour assister le diagnostic suite à un</a:t>
            </a:r>
            <a:r>
              <a:rPr lang="fr-FR" dirty="0" smtClean="0">
                <a:solidFill>
                  <a:srgbClr val="000000"/>
                </a:solidFill>
              </a:rPr>
              <a:t> test </a:t>
            </a:r>
            <a:r>
              <a:rPr lang="fr-FR" dirty="0">
                <a:solidFill>
                  <a:srgbClr val="000000"/>
                </a:solidFill>
              </a:rPr>
              <a:t>utilisateur</a:t>
            </a:r>
          </a:p>
        </p:txBody>
      </p:sp>
      <p:sp>
        <p:nvSpPr>
          <p:cNvPr id="155651" name="Text Box 1027"/>
          <p:cNvSpPr txBox="1">
            <a:spLocks noChangeArrowheads="1"/>
          </p:cNvSpPr>
          <p:nvPr/>
        </p:nvSpPr>
        <p:spPr bwMode="auto">
          <a:xfrm>
            <a:off x="1036638" y="2487613"/>
            <a:ext cx="7439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i="0"/>
              <a:t>Evaluer l’interface au moyen d’utilisateurs représentatifs du public cible</a:t>
            </a:r>
          </a:p>
        </p:txBody>
      </p:sp>
      <p:sp>
        <p:nvSpPr>
          <p:cNvPr id="155652" name="Text Box 1028"/>
          <p:cNvSpPr txBox="1">
            <a:spLocks noChangeArrowheads="1"/>
          </p:cNvSpPr>
          <p:nvPr/>
        </p:nvSpPr>
        <p:spPr bwMode="auto">
          <a:xfrm>
            <a:off x="982663" y="1800225"/>
            <a:ext cx="1217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i="0"/>
              <a:t>Objectif</a:t>
            </a:r>
          </a:p>
        </p:txBody>
      </p:sp>
      <p:sp>
        <p:nvSpPr>
          <p:cNvPr id="155653" name="Text Box 1029"/>
          <p:cNvSpPr txBox="1">
            <a:spLocks noChangeArrowheads="1"/>
          </p:cNvSpPr>
          <p:nvPr/>
        </p:nvSpPr>
        <p:spPr bwMode="auto">
          <a:xfrm>
            <a:off x="982663" y="4295775"/>
            <a:ext cx="331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i="0"/>
              <a:t>Caractéristiques :</a:t>
            </a:r>
          </a:p>
        </p:txBody>
      </p:sp>
      <p:sp>
        <p:nvSpPr>
          <p:cNvPr id="155654" name="Text Box 1030"/>
          <p:cNvSpPr txBox="1">
            <a:spLocks noChangeArrowheads="1"/>
          </p:cNvSpPr>
          <p:nvPr/>
        </p:nvSpPr>
        <p:spPr bwMode="auto">
          <a:xfrm>
            <a:off x="1033463" y="4930775"/>
            <a:ext cx="681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i="0"/>
              <a:t>Utilisation de scénarios « authentiques »</a:t>
            </a:r>
          </a:p>
        </p:txBody>
      </p:sp>
      <p:sp>
        <p:nvSpPr>
          <p:cNvPr id="155655" name="AutoShape 1031"/>
          <p:cNvSpPr>
            <a:spLocks noChangeArrowheads="1"/>
          </p:cNvSpPr>
          <p:nvPr/>
        </p:nvSpPr>
        <p:spPr bwMode="auto">
          <a:xfrm>
            <a:off x="381000" y="1981200"/>
            <a:ext cx="304800" cy="152400"/>
          </a:xfrm>
          <a:prstGeom prst="chevron">
            <a:avLst>
              <a:gd name="adj" fmla="val 50000"/>
            </a:avLst>
          </a:prstGeom>
          <a:solidFill>
            <a:srgbClr val="C7C68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656" name="AutoShape 1032"/>
          <p:cNvSpPr>
            <a:spLocks noChangeArrowheads="1"/>
          </p:cNvSpPr>
          <p:nvPr/>
        </p:nvSpPr>
        <p:spPr bwMode="auto">
          <a:xfrm>
            <a:off x="381000" y="4419600"/>
            <a:ext cx="304800" cy="152400"/>
          </a:xfrm>
          <a:prstGeom prst="chevron">
            <a:avLst>
              <a:gd name="adj" fmla="val 50000"/>
            </a:avLst>
          </a:prstGeom>
          <a:solidFill>
            <a:srgbClr val="C7C68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524000"/>
          </a:xfrm>
        </p:spPr>
        <p:txBody>
          <a:bodyPr/>
          <a:lstStyle/>
          <a:p>
            <a:r>
              <a:rPr lang="fr-FR"/>
              <a:t>Les grilles ou « check-lists »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127125" y="3179763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i="0"/>
              <a:t>La norme ISO 9241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127125" y="2493963"/>
            <a:ext cx="521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i="0" dirty="0"/>
              <a:t>Les 10  recommandations de Nielsen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127125" y="3857625"/>
            <a:ext cx="458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i="0"/>
              <a:t>Les critères de Bastien &amp; Scapin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524000"/>
          </a:xfrm>
        </p:spPr>
        <p:txBody>
          <a:bodyPr/>
          <a:lstStyle/>
          <a:p>
            <a:r>
              <a:rPr lang="fr-FR" b="1">
                <a:solidFill>
                  <a:schemeClr val="tx1"/>
                </a:solidFill>
              </a:rPr>
              <a:t>Les 10 recommandations de Nielsen</a:t>
            </a:r>
            <a:endParaRPr lang="fr-FR"/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838200" y="2097088"/>
            <a:ext cx="267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i="0"/>
              <a:t>Inspection experte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838200" y="3276600"/>
            <a:ext cx="731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i="0"/>
              <a:t>Heuristiques basées sur l ’optimisation de 4 critères :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2209800" y="4114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 i="0">
              <a:latin typeface="Times" charset="0"/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1447800" y="3810000"/>
            <a:ext cx="3048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</a:pPr>
            <a:r>
              <a:rPr lang="fr-FR" i="0"/>
              <a:t>apprentissage</a:t>
            </a:r>
          </a:p>
          <a:p>
            <a:pPr>
              <a:lnSpc>
                <a:spcPct val="125000"/>
              </a:lnSpc>
            </a:pPr>
            <a:r>
              <a:rPr lang="fr-FR" i="0"/>
              <a:t>efficience</a:t>
            </a:r>
          </a:p>
          <a:p>
            <a:pPr>
              <a:lnSpc>
                <a:spcPct val="125000"/>
              </a:lnSpc>
            </a:pPr>
            <a:r>
              <a:rPr lang="fr-FR" i="0"/>
              <a:t>gestion des erreurs</a:t>
            </a:r>
          </a:p>
          <a:p>
            <a:pPr>
              <a:lnSpc>
                <a:spcPct val="125000"/>
              </a:lnSpc>
            </a:pPr>
            <a:r>
              <a:rPr lang="fr-FR" i="0"/>
              <a:t>satisfaction</a:t>
            </a:r>
          </a:p>
        </p:txBody>
      </p:sp>
      <p:sp>
        <p:nvSpPr>
          <p:cNvPr id="159751" name="Oval 7"/>
          <p:cNvSpPr>
            <a:spLocks noChangeArrowheads="1"/>
          </p:cNvSpPr>
          <p:nvPr/>
        </p:nvSpPr>
        <p:spPr bwMode="auto">
          <a:xfrm>
            <a:off x="990600" y="4495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752" name="Oval 8"/>
          <p:cNvSpPr>
            <a:spLocks noChangeArrowheads="1"/>
          </p:cNvSpPr>
          <p:nvPr/>
        </p:nvSpPr>
        <p:spPr bwMode="auto">
          <a:xfrm>
            <a:off x="990600" y="49530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753" name="Oval 9"/>
          <p:cNvSpPr>
            <a:spLocks noChangeArrowheads="1"/>
          </p:cNvSpPr>
          <p:nvPr/>
        </p:nvSpPr>
        <p:spPr bwMode="auto">
          <a:xfrm>
            <a:off x="990600" y="5410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754" name="Oval 10"/>
          <p:cNvSpPr>
            <a:spLocks noChangeArrowheads="1"/>
          </p:cNvSpPr>
          <p:nvPr/>
        </p:nvSpPr>
        <p:spPr bwMode="auto">
          <a:xfrm>
            <a:off x="990600" y="4038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14400" y="1447800"/>
            <a:ext cx="723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 smtClean="0">
                <a:hlinkClick r:id="rId3"/>
              </a:rPr>
              <a:t>http://</a:t>
            </a:r>
            <a:r>
              <a:rPr lang="fr-FR" i="0" dirty="0" err="1" smtClean="0">
                <a:hlinkClick r:id="rId3"/>
              </a:rPr>
              <a:t>tecfa.unige.ch/PrincipesNielsen.html</a:t>
            </a:r>
            <a:endParaRPr lang="fr-FR" i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solidFill>
                  <a:schemeClr val="tx1"/>
                </a:solidFill>
              </a:rPr>
              <a:t>Les normes ISO</a:t>
            </a:r>
            <a:endParaRPr lang="fr-FR"/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669925" y="2173288"/>
            <a:ext cx="743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i="0" dirty="0"/>
              <a:t>Normes définissant la qualité </a:t>
            </a:r>
            <a:r>
              <a:rPr lang="fr-FR" i="0" dirty="0" smtClean="0"/>
              <a:t>d’un </a:t>
            </a:r>
            <a:r>
              <a:rPr lang="fr-FR" i="0" dirty="0"/>
              <a:t>produit informatisé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685800" y="2998788"/>
            <a:ext cx="68262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fr-FR" i="0" dirty="0"/>
              <a:t>Principes de dialogue</a:t>
            </a:r>
          </a:p>
          <a:p>
            <a:pPr>
              <a:lnSpc>
                <a:spcPct val="130000"/>
              </a:lnSpc>
            </a:pPr>
            <a:r>
              <a:rPr lang="fr-FR" i="0" dirty="0" err="1"/>
              <a:t>Utilisabilité</a:t>
            </a:r>
            <a:r>
              <a:rPr lang="fr-FR" i="0" dirty="0"/>
              <a:t> des systèmes</a:t>
            </a:r>
          </a:p>
          <a:p>
            <a:pPr>
              <a:lnSpc>
                <a:spcPct val="130000"/>
              </a:lnSpc>
            </a:pPr>
            <a:r>
              <a:rPr lang="fr-FR" i="0" dirty="0"/>
              <a:t>Présentation visuelle</a:t>
            </a:r>
          </a:p>
          <a:p>
            <a:pPr>
              <a:lnSpc>
                <a:spcPct val="130000"/>
              </a:lnSpc>
            </a:pPr>
            <a:r>
              <a:rPr lang="fr-FR" i="0" dirty="0"/>
              <a:t>Guidage de l’utilisateur</a:t>
            </a:r>
          </a:p>
          <a:p>
            <a:pPr>
              <a:lnSpc>
                <a:spcPct val="130000"/>
              </a:lnSpc>
            </a:pPr>
            <a:r>
              <a:rPr lang="fr-FR" i="0" dirty="0"/>
              <a:t>Styles de dialogue : menus, manipulation directe,</a:t>
            </a:r>
          </a:p>
          <a:p>
            <a:r>
              <a:rPr lang="fr-FR" i="0" dirty="0"/>
              <a:t>langage de commande ou formulaires</a:t>
            </a:r>
          </a:p>
        </p:txBody>
      </p:sp>
      <p:sp>
        <p:nvSpPr>
          <p:cNvPr id="161797" name="Oval 5"/>
          <p:cNvSpPr>
            <a:spLocks noChangeArrowheads="1"/>
          </p:cNvSpPr>
          <p:nvPr/>
        </p:nvSpPr>
        <p:spPr bwMode="auto">
          <a:xfrm>
            <a:off x="381000" y="367665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798" name="Oval 6"/>
          <p:cNvSpPr>
            <a:spLocks noChangeArrowheads="1"/>
          </p:cNvSpPr>
          <p:nvPr/>
        </p:nvSpPr>
        <p:spPr bwMode="auto">
          <a:xfrm>
            <a:off x="381000" y="41529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799" name="Oval 7"/>
          <p:cNvSpPr>
            <a:spLocks noChangeArrowheads="1"/>
          </p:cNvSpPr>
          <p:nvPr/>
        </p:nvSpPr>
        <p:spPr bwMode="auto">
          <a:xfrm>
            <a:off x="381000" y="462915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800" name="Oval 8"/>
          <p:cNvSpPr>
            <a:spLocks noChangeArrowheads="1"/>
          </p:cNvSpPr>
          <p:nvPr/>
        </p:nvSpPr>
        <p:spPr bwMode="auto">
          <a:xfrm>
            <a:off x="381000" y="32004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801" name="Oval 9"/>
          <p:cNvSpPr>
            <a:spLocks noChangeArrowheads="1"/>
          </p:cNvSpPr>
          <p:nvPr/>
        </p:nvSpPr>
        <p:spPr bwMode="auto">
          <a:xfrm>
            <a:off x="381000" y="51054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762000" y="1447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 smtClean="0">
                <a:hlinkClick r:id="rId3"/>
              </a:rPr>
              <a:t>http://</a:t>
            </a:r>
            <a:r>
              <a:rPr lang="fr-FR" i="0" dirty="0" err="1" smtClean="0">
                <a:hlinkClick r:id="rId3"/>
              </a:rPr>
              <a:t>tecfa.unige.ch/ChecklistISO.html</a:t>
            </a:r>
            <a:endParaRPr lang="fr-FR" i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>
                <a:solidFill>
                  <a:schemeClr val="tx1"/>
                </a:solidFill>
              </a:rPr>
              <a:t>Les critères de Bastien &amp; Scapin</a:t>
            </a:r>
            <a:endParaRPr lang="fr-FR" sz="3200"/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533400" y="2971800"/>
            <a:ext cx="7858125" cy="264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fr-FR" i="0" dirty="0"/>
              <a:t>  recueil d’un grand nombre</a:t>
            </a:r>
          </a:p>
          <a:p>
            <a:pPr>
              <a:buClr>
                <a:schemeClr val="tx2"/>
              </a:buClr>
            </a:pPr>
            <a:r>
              <a:rPr lang="fr-FR" i="0" dirty="0"/>
              <a:t>	de données expérimentales (800) </a:t>
            </a:r>
          </a:p>
          <a:p>
            <a:r>
              <a:rPr lang="fr-FR" i="0" dirty="0"/>
              <a:t>	et de recommandations individuelles (guidelines)</a:t>
            </a:r>
          </a:p>
          <a:p>
            <a:endParaRPr lang="fr-FR" i="0" dirty="0"/>
          </a:p>
          <a:p>
            <a:pPr>
              <a:buClr>
                <a:schemeClr val="tx2"/>
              </a:buClr>
              <a:buFontTx/>
              <a:buChar char="•"/>
            </a:pPr>
            <a:r>
              <a:rPr lang="fr-FR" i="0" dirty="0"/>
              <a:t>  traduction de ces données en règles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fr-FR" i="0" dirty="0"/>
          </a:p>
          <a:p>
            <a:pPr>
              <a:buClr>
                <a:schemeClr val="tx2"/>
              </a:buClr>
              <a:buFontTx/>
              <a:buChar char="•"/>
            </a:pPr>
            <a:r>
              <a:rPr lang="fr-FR" i="0" dirty="0"/>
              <a:t>  distinction de classes de règles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57200" y="1752600"/>
            <a:ext cx="71151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sz="3200" i="0"/>
              <a:t>Stratégie de construction des critères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4384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0" dirty="0" smtClean="0">
                <a:hlinkClick r:id="rId3"/>
              </a:rPr>
              <a:t>http://tecfa.unige.ch/tecfa/teaching/LMRI41/CriteresB&amp;S.html</a:t>
            </a:r>
            <a:endParaRPr lang="fr-FR" sz="2000" i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1. Guidage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819400" y="1600200"/>
            <a:ext cx="5892800" cy="162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fr-FR" i="0"/>
              <a:t>La personne qui utilise sait-elle toujours </a:t>
            </a:r>
            <a:r>
              <a:rPr lang="fr-FR" altLang="ja-JP" i="0">
                <a:ea typeface="ＭＳ Ｐゴシック" charset="-128"/>
                <a:cs typeface="ＭＳ Ｐゴシック" charset="-128"/>
              </a:rPr>
              <a:t>ce qu’elle doit et peut faire ?</a:t>
            </a:r>
          </a:p>
          <a:p>
            <a:pPr>
              <a:spcBef>
                <a:spcPct val="20000"/>
              </a:spcBef>
            </a:pPr>
            <a:r>
              <a:rPr lang="fr-FR" altLang="ja-JP" i="0">
                <a:ea typeface="ＭＳ Ｐゴシック" charset="-128"/>
                <a:cs typeface="ＭＳ Ｐゴシック" charset="-128"/>
              </a:rPr>
              <a:t>L’information est-elle clairement organisée et présentée ?</a:t>
            </a:r>
            <a:endParaRPr lang="fr-FR" i="0"/>
          </a:p>
        </p:txBody>
      </p:sp>
      <p:pic>
        <p:nvPicPr>
          <p:cNvPr id="16390" name="Picture 6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219200" y="1625600"/>
            <a:ext cx="1371600" cy="384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971800" y="3505200"/>
            <a:ext cx="1130300" cy="0"/>
          </a:xfrm>
          <a:prstGeom prst="line">
            <a:avLst/>
          </a:prstGeom>
          <a:noFill/>
          <a:ln w="25400">
            <a:solidFill>
              <a:srgbClr val="DC008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10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86200"/>
            <a:ext cx="3632200" cy="236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733800"/>
            <a:ext cx="4583524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914400" y="6320135"/>
            <a:ext cx="1492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Incitation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943600" y="6248400"/>
            <a:ext cx="197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Groupement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fr-FR" dirty="0"/>
              <a:t>1. Guidage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14400" y="5486400"/>
            <a:ext cx="29718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fr-FR" i="0" dirty="0" smtClean="0"/>
              <a:t>Feedback immédiat</a:t>
            </a:r>
            <a:endParaRPr lang="fr-FR" i="0" dirty="0"/>
          </a:p>
        </p:txBody>
      </p:sp>
      <p:pic>
        <p:nvPicPr>
          <p:cNvPr id="16390" name="Picture 6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219200" y="1625600"/>
            <a:ext cx="1371600" cy="384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304800" y="1828800"/>
            <a:ext cx="4267200" cy="3505200"/>
            <a:chOff x="1200" y="1440"/>
            <a:chExt cx="3061" cy="2496"/>
          </a:xfrm>
        </p:grpSpPr>
        <p:pic>
          <p:nvPicPr>
            <p:cNvPr id="11" name="Picture 9" descr="marges_wor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00" y="1440"/>
              <a:ext cx="3061" cy="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016" y="1824"/>
              <a:ext cx="48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496" y="1968"/>
              <a:ext cx="72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676400"/>
            <a:ext cx="339725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791200" y="5486400"/>
            <a:ext cx="29718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fr-FR" i="0" dirty="0" smtClean="0"/>
              <a:t>Lisibilité</a:t>
            </a:r>
            <a:endParaRPr lang="fr-FR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2. Charge de travail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3400" y="1676400"/>
            <a:ext cx="799941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/>
              <a:t>L’interface n’est-elle pas trop chargée au niveau des éléments à lire ou des actions à faire ?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895600"/>
            <a:ext cx="4811713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981200" y="6096000"/>
            <a:ext cx="4503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000" i="0">
                <a:latin typeface="Times New Roman" charset="0"/>
              </a:rPr>
              <a:t>Source: http://www.internetactu.net/2008/04/24/pour-une-ecologie-informationnelle/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3. Contrôle explicite</a:t>
            </a:r>
          </a:p>
        </p:txBody>
      </p:sp>
      <p:graphicFrame>
        <p:nvGraphicFramePr>
          <p:cNvPr id="29699" name="Object 3"/>
          <p:cNvGraphicFramePr>
            <a:graphicFrameLocks/>
          </p:cNvGraphicFramePr>
          <p:nvPr/>
        </p:nvGraphicFramePr>
        <p:xfrm>
          <a:off x="685800" y="1881188"/>
          <a:ext cx="1914525" cy="1871662"/>
        </p:xfrm>
        <a:graphic>
          <a:graphicData uri="http://schemas.openxmlformats.org/presentationml/2006/ole">
            <p:oleObj spid="_x0000_s29699" name="Microsoft ClipArt Gallery" r:id="rId4" imgW="3352800" imgH="3276600" progId="">
              <p:embed/>
            </p:oleObj>
          </a:graphicData>
        </a:graphic>
      </p:graphicFrame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85800" y="3962400"/>
            <a:ext cx="8001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fr-FR" i="0">
              <a:latin typeface="Helvetica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85800" y="4114800"/>
            <a:ext cx="8229600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 dirty="0"/>
              <a:t>Les actions entreprises par le système correspondent-elles à ce qu’attend l’</a:t>
            </a:r>
            <a:r>
              <a:rPr lang="fr-FR" i="0" dirty="0" err="1"/>
              <a:t>utilisateur-trice</a:t>
            </a:r>
            <a:r>
              <a:rPr lang="fr-FR" i="0" dirty="0"/>
              <a:t> ? A-t-on le contr</a:t>
            </a:r>
            <a:r>
              <a:rPr lang="fr-FR" altLang="ja-JP" i="0" dirty="0">
                <a:ea typeface="ＭＳ Ｐゴシック" charset="-128"/>
                <a:cs typeface="ＭＳ Ｐゴシック" charset="-128"/>
              </a:rPr>
              <a:t>ôle sur les actions en cours ?</a:t>
            </a:r>
            <a:endParaRPr lang="fr-FR" i="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124201" y="2057400"/>
            <a:ext cx="6019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000" dirty="0"/>
              <a:t>Ex de non respect : la mise en forme automatique des mots</a:t>
            </a:r>
            <a:r>
              <a:rPr lang="fr-FR" sz="2000" dirty="0" smtClean="0"/>
              <a:t>, listes </a:t>
            </a:r>
            <a:r>
              <a:rPr lang="fr-FR" sz="2000" dirty="0"/>
              <a:t>à puce, majuscules en début de phrase, etc. dans </a:t>
            </a:r>
            <a:r>
              <a:rPr lang="fr-FR" sz="2000" dirty="0" smtClean="0"/>
              <a:t>Word (mais se paramètre).</a:t>
            </a:r>
          </a:p>
          <a:p>
            <a:r>
              <a:rPr lang="fr-FR" sz="2000" dirty="0" smtClean="0"/>
              <a:t>Exemple positif : possibilité d’annuler un processus en cours qui prend plus de temps que prévu.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fr-FR" dirty="0"/>
              <a:t>4. Adaptabilité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581400" y="1447800"/>
            <a:ext cx="5562600" cy="1936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 dirty="0">
                <a:latin typeface="Helvetica" charset="0"/>
              </a:rPr>
              <a:t>Peut-on personnaliser l’interface,</a:t>
            </a:r>
            <a:r>
              <a:rPr lang="fr-FR" i="0" dirty="0" smtClean="0">
                <a:latin typeface="Helvetica" charset="0"/>
              </a:rPr>
              <a:t> </a:t>
            </a:r>
          </a:p>
          <a:p>
            <a:r>
              <a:rPr lang="fr-FR" i="0" dirty="0" smtClean="0">
                <a:latin typeface="Helvetica" charset="0"/>
              </a:rPr>
              <a:t>définir </a:t>
            </a:r>
            <a:r>
              <a:rPr lang="fr-FR" i="0" dirty="0">
                <a:latin typeface="Helvetica" charset="0"/>
              </a:rPr>
              <a:t>des préférences ?</a:t>
            </a:r>
          </a:p>
          <a:p>
            <a:r>
              <a:rPr lang="fr-FR" i="0" dirty="0">
                <a:latin typeface="Helvetica" charset="0"/>
              </a:rPr>
              <a:t>Y  a </a:t>
            </a:r>
            <a:r>
              <a:rPr lang="fr-FR" i="0" dirty="0" err="1">
                <a:latin typeface="Helvetica" charset="0"/>
              </a:rPr>
              <a:t>-til</a:t>
            </a:r>
            <a:r>
              <a:rPr lang="fr-FR" i="0" dirty="0">
                <a:latin typeface="Helvetica" charset="0"/>
              </a:rPr>
              <a:t> une prise en compte de </a:t>
            </a:r>
            <a:r>
              <a:rPr lang="fr-FR" i="0" dirty="0" smtClean="0">
                <a:latin typeface="Helvetica" charset="0"/>
              </a:rPr>
              <a:t>l’expérience (</a:t>
            </a:r>
            <a:r>
              <a:rPr lang="fr-FR" i="0" dirty="0">
                <a:latin typeface="Helvetica" charset="0"/>
              </a:rPr>
              <a:t>sur le site) de l’utilisateur ?</a:t>
            </a: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11200" y="1212850"/>
            <a:ext cx="2947988" cy="274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08025" y="5173663"/>
            <a:ext cx="7978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Ex : la possibilité de définir des préférences d’affichage, d’enregistrement,</a:t>
            </a:r>
            <a:r>
              <a:rPr lang="fr-FR" dirty="0" smtClean="0"/>
              <a:t> des raccourcis clavier personnalisés.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séance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Présentation des groupes 31, 32, 33</a:t>
            </a:r>
          </a:p>
          <a:p>
            <a:r>
              <a:rPr lang="fr-FR" dirty="0" smtClean="0"/>
              <a:t>Récapitulatif des étapes du test utilisateur avec FAQ</a:t>
            </a:r>
          </a:p>
          <a:p>
            <a:r>
              <a:rPr lang="fr-FR" dirty="0" smtClean="0"/>
              <a:t>Grilles heuristiques : présentation et utilisation</a:t>
            </a:r>
          </a:p>
          <a:p>
            <a:r>
              <a:rPr lang="fr-FR" dirty="0" smtClean="0"/>
              <a:t>Exercice de catégorisation des problèmes sur la base de l’exercice de la dernière séance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5. Gestion des erreurs</a:t>
            </a:r>
          </a:p>
        </p:txBody>
      </p:sp>
      <p:pic>
        <p:nvPicPr>
          <p:cNvPr id="38917" name="Picture 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12725" y="2438400"/>
            <a:ext cx="4167188" cy="226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09600" y="5216525"/>
            <a:ext cx="77724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 dirty="0">
                <a:latin typeface="Helvetica" charset="0"/>
              </a:rPr>
              <a:t>Peut-on facilement  éviter les  erreurs et les corriger lorsqu’elles surviennent ?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4648200" y="1600200"/>
            <a:ext cx="4143591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3283002"/>
            <a:ext cx="3505200" cy="166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6. Homogénéité / Cohérence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819400" y="1828800"/>
            <a:ext cx="6324600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/>
              <a:t>Les éléments de l’interface sont-ils conservés pour des contextes identiques et différenciés pour des contextes différents ?</a:t>
            </a:r>
          </a:p>
        </p:txBody>
      </p:sp>
      <p:graphicFrame>
        <p:nvGraphicFramePr>
          <p:cNvPr id="45061" name="Object 5"/>
          <p:cNvGraphicFramePr>
            <a:graphicFrameLocks/>
          </p:cNvGraphicFramePr>
          <p:nvPr/>
        </p:nvGraphicFramePr>
        <p:xfrm>
          <a:off x="152400" y="1828800"/>
          <a:ext cx="2222500" cy="1627188"/>
        </p:xfrm>
        <a:graphic>
          <a:graphicData uri="http://schemas.openxmlformats.org/presentationml/2006/ole">
            <p:oleObj spid="_x0000_s45061" name="Microsoft ClipArt Gallery" r:id="rId4" imgW="4508500" imgH="3302000" progId="">
              <p:embed/>
            </p:oleObj>
          </a:graphicData>
        </a:graphic>
      </p:graphicFrame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477000" y="3505200"/>
            <a:ext cx="2001838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sz="2000" i="0" dirty="0"/>
              <a:t>codes,</a:t>
            </a:r>
          </a:p>
          <a:p>
            <a:r>
              <a:rPr lang="fr-FR" sz="2000" i="0" dirty="0"/>
              <a:t>dénominations,</a:t>
            </a:r>
          </a:p>
          <a:p>
            <a:r>
              <a:rPr lang="fr-FR" sz="2000" i="0" dirty="0"/>
              <a:t>formats, </a:t>
            </a:r>
          </a:p>
          <a:p>
            <a:r>
              <a:rPr lang="fr-FR" sz="2000" i="0" dirty="0"/>
              <a:t>procédures, etc.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810000"/>
            <a:ext cx="52578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7. Signifiance des codes et dénominations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657600" y="1828800"/>
            <a:ext cx="5105400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 dirty="0"/>
              <a:t>Les codes et dénominations utilisées sont-ils signifiants, intuitifs pour les </a:t>
            </a:r>
            <a:r>
              <a:rPr lang="fr-FR" i="0" dirty="0" err="1"/>
              <a:t>utilisateurs-</a:t>
            </a:r>
            <a:r>
              <a:rPr lang="fr-FR" i="0" dirty="0" err="1" smtClean="0"/>
              <a:t>trices</a:t>
            </a:r>
            <a:r>
              <a:rPr lang="fr-FR" i="0" dirty="0" smtClean="0"/>
              <a:t> </a:t>
            </a:r>
            <a:r>
              <a:rPr lang="fr-FR" i="0" dirty="0"/>
              <a:t>?   </a:t>
            </a:r>
          </a:p>
        </p:txBody>
      </p:sp>
      <p:pic>
        <p:nvPicPr>
          <p:cNvPr id="129042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28800"/>
            <a:ext cx="16049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514600" y="5289550"/>
            <a:ext cx="510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Ex : Cette icône de ppt signifie « appliquer un modèle de conception »…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289550"/>
            <a:ext cx="10668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429000"/>
            <a:ext cx="3949006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8. Compatibilité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505200" y="1905000"/>
            <a:ext cx="5334000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>
                <a:latin typeface="Helvetica" charset="0"/>
              </a:rPr>
              <a:t>Le contenu est-il adapté aux caractéristiques du public cible et à son activité ?</a:t>
            </a:r>
          </a:p>
        </p:txBody>
      </p:sp>
      <p:pic>
        <p:nvPicPr>
          <p:cNvPr id="48135" name="Picture 7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33400" y="2362200"/>
            <a:ext cx="2220913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3400" y="5105400"/>
            <a:ext cx="8397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dirty="0" smtClean="0"/>
              <a:t>Dans </a:t>
            </a:r>
            <a:r>
              <a:rPr lang="fr-FR" dirty="0"/>
              <a:t>les sites Web, tout ce qui a trait au contenu inadéquat ou </a:t>
            </a:r>
            <a:r>
              <a:rPr lang="fr-FR" dirty="0" smtClean="0"/>
              <a:t>manquant.</a:t>
            </a:r>
          </a:p>
          <a:p>
            <a:r>
              <a:rPr lang="fr-FR" dirty="0" smtClean="0"/>
              <a:t>Ou exemple dans </a:t>
            </a:r>
            <a:r>
              <a:rPr lang="fr-FR" dirty="0" err="1" smtClean="0"/>
              <a:t>dokeos</a:t>
            </a:r>
            <a:r>
              <a:rPr lang="fr-FR" dirty="0" smtClean="0"/>
              <a:t> &gt; document, l’outil d’édition n’est pas dans la page mais avant – pas conforme au processus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066800"/>
          </a:xfrm>
        </p:spPr>
        <p:txBody>
          <a:bodyPr/>
          <a:lstStyle/>
          <a:p>
            <a:r>
              <a:rPr lang="fr-FR" sz="3200" dirty="0"/>
              <a:t>Capacité limitée de traitement</a:t>
            </a: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1089025" y="3654425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4038600"/>
            <a:ext cx="6413500" cy="1524000"/>
            <a:chOff x="792" y="2320"/>
            <a:chExt cx="4040" cy="1288"/>
          </a:xfrm>
        </p:grpSpPr>
        <p:sp>
          <p:nvSpPr>
            <p:cNvPr id="75803" name="Text Box 5"/>
            <p:cNvSpPr txBox="1">
              <a:spLocks noChangeArrowheads="1"/>
            </p:cNvSpPr>
            <p:nvPr/>
          </p:nvSpPr>
          <p:spPr bwMode="auto">
            <a:xfrm>
              <a:off x="1224" y="2910"/>
              <a:ext cx="6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 b="1" i="0">
                  <a:solidFill>
                    <a:srgbClr val="006600"/>
                  </a:solidFill>
                </a:rPr>
                <a:t>attention</a:t>
              </a:r>
            </a:p>
          </p:txBody>
        </p:sp>
        <p:sp>
          <p:nvSpPr>
            <p:cNvPr id="75804" name="Text Box 6"/>
            <p:cNvSpPr txBox="1">
              <a:spLocks noChangeArrowheads="1"/>
            </p:cNvSpPr>
            <p:nvPr/>
          </p:nvSpPr>
          <p:spPr bwMode="auto">
            <a:xfrm>
              <a:off x="3288" y="2941"/>
              <a:ext cx="735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 b="1" i="0">
                  <a:solidFill>
                    <a:srgbClr val="006600"/>
                  </a:solidFill>
                </a:rPr>
                <a:t>régulation</a:t>
              </a:r>
            </a:p>
          </p:txBody>
        </p:sp>
        <p:sp>
          <p:nvSpPr>
            <p:cNvPr id="75805" name="Text Box 7"/>
            <p:cNvSpPr txBox="1">
              <a:spLocks noChangeArrowheads="1"/>
            </p:cNvSpPr>
            <p:nvPr/>
          </p:nvSpPr>
          <p:spPr bwMode="auto">
            <a:xfrm>
              <a:off x="2312" y="2830"/>
              <a:ext cx="61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 b="1" i="0">
                  <a:solidFill>
                    <a:srgbClr val="006600"/>
                  </a:solidFill>
                </a:rPr>
                <a:t>émotion</a:t>
              </a:r>
            </a:p>
          </p:txBody>
        </p:sp>
        <p:sp>
          <p:nvSpPr>
            <p:cNvPr id="75806" name="AutoShape 8"/>
            <p:cNvSpPr>
              <a:spLocks noChangeArrowheads="1"/>
            </p:cNvSpPr>
            <p:nvPr/>
          </p:nvSpPr>
          <p:spPr bwMode="auto">
            <a:xfrm>
              <a:off x="792" y="2320"/>
              <a:ext cx="4040" cy="1288"/>
            </a:xfrm>
            <a:prstGeom prst="cloudCallout">
              <a:avLst>
                <a:gd name="adj1" fmla="val -48616"/>
                <a:gd name="adj2" fmla="val 61801"/>
              </a:avLst>
            </a:prstGeom>
            <a:noFill/>
            <a:ln w="12700">
              <a:solidFill>
                <a:srgbClr val="0054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 i="0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" y="2590800"/>
            <a:ext cx="8343900" cy="1663700"/>
            <a:chOff x="288" y="1632"/>
            <a:chExt cx="5256" cy="1048"/>
          </a:xfrm>
        </p:grpSpPr>
        <p:sp>
          <p:nvSpPr>
            <p:cNvPr id="75799" name="Line 10"/>
            <p:cNvSpPr>
              <a:spLocks noChangeShapeType="1"/>
            </p:cNvSpPr>
            <p:nvPr/>
          </p:nvSpPr>
          <p:spPr bwMode="auto">
            <a:xfrm>
              <a:off x="4608" y="2304"/>
              <a:ext cx="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88" y="1632"/>
              <a:ext cx="5256" cy="1048"/>
              <a:chOff x="288" y="1632"/>
              <a:chExt cx="5256" cy="1048"/>
            </a:xfrm>
          </p:grpSpPr>
          <p:sp>
            <p:nvSpPr>
              <p:cNvPr id="75801" name="Text Box 12"/>
              <p:cNvSpPr txBox="1">
                <a:spLocks noChangeArrowheads="1"/>
              </p:cNvSpPr>
              <p:nvPr/>
            </p:nvSpPr>
            <p:spPr bwMode="auto">
              <a:xfrm>
                <a:off x="4796" y="2112"/>
                <a:ext cx="74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 b="1" i="0">
                    <a:solidFill>
                      <a:srgbClr val="BB6137"/>
                    </a:solidFill>
                  </a:rPr>
                  <a:t>Choisir </a:t>
                </a:r>
              </a:p>
              <a:p>
                <a:r>
                  <a:rPr lang="fr-FR" sz="1800" b="1" i="0">
                    <a:solidFill>
                      <a:srgbClr val="BB6137"/>
                    </a:solidFill>
                  </a:rPr>
                  <a:t>Rubrique</a:t>
                </a:r>
              </a:p>
            </p:txBody>
          </p:sp>
          <p:pic>
            <p:nvPicPr>
              <p:cNvPr id="75802" name="Picture 13" descr="site_web_unig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1632"/>
                <a:ext cx="1226" cy="1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5782" name="Line 14"/>
          <p:cNvSpPr>
            <a:spLocks noChangeShapeType="1"/>
          </p:cNvSpPr>
          <p:nvPr/>
        </p:nvSpPr>
        <p:spPr bwMode="auto">
          <a:xfrm>
            <a:off x="45720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590800" y="1511300"/>
            <a:ext cx="5949950" cy="2603500"/>
            <a:chOff x="1632" y="952"/>
            <a:chExt cx="3748" cy="1640"/>
          </a:xfrm>
        </p:grpSpPr>
        <p:sp>
          <p:nvSpPr>
            <p:cNvPr id="75788" name="AutoShape 16"/>
            <p:cNvSpPr>
              <a:spLocks noChangeArrowheads="1"/>
            </p:cNvSpPr>
            <p:nvPr/>
          </p:nvSpPr>
          <p:spPr bwMode="auto">
            <a:xfrm>
              <a:off x="2480" y="952"/>
              <a:ext cx="728" cy="936"/>
            </a:xfrm>
            <a:prstGeom prst="can">
              <a:avLst>
                <a:gd name="adj" fmla="val 32143"/>
              </a:avLst>
            </a:prstGeom>
            <a:noFill/>
            <a:ln w="57150">
              <a:solidFill>
                <a:srgbClr val="FEFF0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632" y="960"/>
              <a:ext cx="2688" cy="1632"/>
              <a:chOff x="1632" y="960"/>
              <a:chExt cx="2688" cy="1632"/>
            </a:xfrm>
          </p:grpSpPr>
          <p:sp>
            <p:nvSpPr>
              <p:cNvPr id="75791" name="AutoShape 18"/>
              <p:cNvSpPr>
                <a:spLocks noChangeArrowheads="1"/>
              </p:cNvSpPr>
              <p:nvPr/>
            </p:nvSpPr>
            <p:spPr bwMode="auto">
              <a:xfrm>
                <a:off x="2494" y="960"/>
                <a:ext cx="688" cy="912"/>
              </a:xfrm>
              <a:prstGeom prst="can">
                <a:avLst>
                  <a:gd name="adj" fmla="val 3314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1600" b="1" i="0">
                    <a:solidFill>
                      <a:schemeClr val="bg1"/>
                    </a:solidFill>
                  </a:rPr>
                  <a:t>Mémoire</a:t>
                </a:r>
              </a:p>
              <a:p>
                <a:pPr algn="ctr"/>
                <a:r>
                  <a:rPr lang="fr-FR" sz="1600" b="1" i="0">
                    <a:solidFill>
                      <a:schemeClr val="bg1"/>
                    </a:solidFill>
                  </a:rPr>
                  <a:t>LT</a:t>
                </a:r>
                <a:endParaRPr lang="fr-FR" i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792" name="Rectangle 19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2688" cy="528"/>
              </a:xfrm>
              <a:prstGeom prst="rect">
                <a:avLst/>
              </a:prstGeom>
              <a:noFill/>
              <a:ln w="762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728" y="2107"/>
                <a:ext cx="2519" cy="437"/>
                <a:chOff x="1728" y="2107"/>
                <a:chExt cx="2519" cy="437"/>
              </a:xfrm>
            </p:grpSpPr>
            <p:sp>
              <p:nvSpPr>
                <p:cNvPr id="75796" name="Rectangle 21"/>
                <p:cNvSpPr>
                  <a:spLocks noChangeArrowheads="1"/>
                </p:cNvSpPr>
                <p:nvPr/>
              </p:nvSpPr>
              <p:spPr bwMode="auto">
                <a:xfrm>
                  <a:off x="1728" y="2112"/>
                  <a:ext cx="679" cy="407"/>
                </a:xfrm>
                <a:prstGeom prst="rect">
                  <a:avLst/>
                </a:prstGeom>
                <a:solidFill>
                  <a:srgbClr val="100A0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r-FR" sz="1400" b="1" i="0">
                      <a:solidFill>
                        <a:schemeClr val="bg1"/>
                      </a:solidFill>
                    </a:rPr>
                    <a:t>Perception</a:t>
                  </a:r>
                </a:p>
              </p:txBody>
            </p:sp>
            <p:sp>
              <p:nvSpPr>
                <p:cNvPr id="75797" name="Rectangle 22"/>
                <p:cNvSpPr>
                  <a:spLocks noChangeArrowheads="1"/>
                </p:cNvSpPr>
                <p:nvPr/>
              </p:nvSpPr>
              <p:spPr bwMode="auto">
                <a:xfrm>
                  <a:off x="2496" y="2107"/>
                  <a:ext cx="864" cy="437"/>
                </a:xfrm>
                <a:prstGeom prst="rect">
                  <a:avLst/>
                </a:prstGeom>
                <a:solidFill>
                  <a:srgbClr val="100A0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r-FR" sz="1400" b="1" i="0">
                      <a:solidFill>
                        <a:schemeClr val="bg1"/>
                      </a:solidFill>
                    </a:rPr>
                    <a:t>Sélection</a:t>
                  </a:r>
                </a:p>
                <a:p>
                  <a:pPr algn="ctr"/>
                  <a:r>
                    <a:rPr lang="fr-FR" sz="1400" b="1" i="0">
                      <a:solidFill>
                        <a:schemeClr val="bg1"/>
                      </a:solidFill>
                    </a:rPr>
                    <a:t>Organisation</a:t>
                  </a:r>
                </a:p>
              </p:txBody>
            </p:sp>
            <p:sp>
              <p:nvSpPr>
                <p:cNvPr id="75798" name="Rectangle 23"/>
                <p:cNvSpPr>
                  <a:spLocks noChangeArrowheads="1"/>
                </p:cNvSpPr>
                <p:nvPr/>
              </p:nvSpPr>
              <p:spPr bwMode="auto">
                <a:xfrm>
                  <a:off x="3456" y="2107"/>
                  <a:ext cx="791" cy="437"/>
                </a:xfrm>
                <a:prstGeom prst="rect">
                  <a:avLst/>
                </a:prstGeom>
                <a:solidFill>
                  <a:srgbClr val="100A0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r-FR" sz="1400" b="1" i="0">
                      <a:solidFill>
                        <a:schemeClr val="bg1"/>
                      </a:solidFill>
                    </a:rPr>
                    <a:t>Réponse</a:t>
                  </a:r>
                </a:p>
              </p:txBody>
            </p:sp>
          </p:grpSp>
          <p:cxnSp>
            <p:nvCxnSpPr>
              <p:cNvPr id="75794" name="AutoShape 24"/>
              <p:cNvCxnSpPr>
                <a:cxnSpLocks noChangeShapeType="1"/>
                <a:stCxn id="75791" idx="2"/>
                <a:endCxn id="75796" idx="0"/>
              </p:cNvCxnSpPr>
              <p:nvPr/>
            </p:nvCxnSpPr>
            <p:spPr bwMode="auto">
              <a:xfrm rot="10800000" flipV="1">
                <a:off x="2068" y="1416"/>
                <a:ext cx="426" cy="696"/>
              </a:xfrm>
              <a:prstGeom prst="curvedConnector2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75795" name="AutoShape 25"/>
              <p:cNvCxnSpPr>
                <a:cxnSpLocks noChangeShapeType="1"/>
                <a:stCxn id="75791" idx="4"/>
                <a:endCxn id="75798" idx="0"/>
              </p:cNvCxnSpPr>
              <p:nvPr/>
            </p:nvCxnSpPr>
            <p:spPr bwMode="auto">
              <a:xfrm>
                <a:off x="3182" y="1416"/>
                <a:ext cx="670" cy="691"/>
              </a:xfrm>
              <a:prstGeom prst="curvedConnector2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</p:grpSp>
        <p:sp>
          <p:nvSpPr>
            <p:cNvPr id="75790" name="Text Box 26"/>
            <p:cNvSpPr txBox="1">
              <a:spLocks noChangeArrowheads="1"/>
            </p:cNvSpPr>
            <p:nvPr/>
          </p:nvSpPr>
          <p:spPr bwMode="auto">
            <a:xfrm>
              <a:off x="4080" y="1632"/>
              <a:ext cx="1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 i="0">
                  <a:solidFill>
                    <a:schemeClr val="accent2"/>
                  </a:solidFill>
                </a:rPr>
                <a:t>Mémoire de travail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362200" y="3352800"/>
            <a:ext cx="3200400" cy="693738"/>
            <a:chOff x="1488" y="2112"/>
            <a:chExt cx="2016" cy="437"/>
          </a:xfrm>
        </p:grpSpPr>
        <p:sp>
          <p:nvSpPr>
            <p:cNvPr id="75786" name="Rectangle 28"/>
            <p:cNvSpPr>
              <a:spLocks noChangeArrowheads="1"/>
            </p:cNvSpPr>
            <p:nvPr/>
          </p:nvSpPr>
          <p:spPr bwMode="auto">
            <a:xfrm>
              <a:off x="1488" y="2112"/>
              <a:ext cx="919" cy="432"/>
            </a:xfrm>
            <a:prstGeom prst="rect">
              <a:avLst/>
            </a:prstGeom>
            <a:solidFill>
              <a:srgbClr val="100A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400" b="1" i="0">
                  <a:solidFill>
                    <a:schemeClr val="bg1"/>
                  </a:solidFill>
                </a:rPr>
                <a:t>Perception</a:t>
              </a:r>
            </a:p>
          </p:txBody>
        </p:sp>
        <p:sp>
          <p:nvSpPr>
            <p:cNvPr id="75787" name="Rectangle 29"/>
            <p:cNvSpPr>
              <a:spLocks noChangeArrowheads="1"/>
            </p:cNvSpPr>
            <p:nvPr/>
          </p:nvSpPr>
          <p:spPr bwMode="auto">
            <a:xfrm>
              <a:off x="2400" y="2112"/>
              <a:ext cx="1104" cy="437"/>
            </a:xfrm>
            <a:prstGeom prst="rect">
              <a:avLst/>
            </a:prstGeom>
            <a:solidFill>
              <a:srgbClr val="100A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400" b="1" i="0">
                  <a:solidFill>
                    <a:schemeClr val="bg1"/>
                  </a:solidFill>
                </a:rPr>
                <a:t>Sélection</a:t>
              </a:r>
            </a:p>
            <a:p>
              <a:pPr algn="ctr"/>
              <a:r>
                <a:rPr lang="fr-FR" sz="1400" b="1" i="0">
                  <a:solidFill>
                    <a:schemeClr val="bg1"/>
                  </a:solidFill>
                </a:rPr>
                <a:t>Organisation</a:t>
              </a:r>
            </a:p>
          </p:txBody>
        </p:sp>
      </p:grpSp>
      <p:sp>
        <p:nvSpPr>
          <p:cNvPr id="75785" name="Text Box 30"/>
          <p:cNvSpPr txBox="1">
            <a:spLocks noChangeArrowheads="1"/>
          </p:cNvSpPr>
          <p:nvPr/>
        </p:nvSpPr>
        <p:spPr bwMode="auto">
          <a:xfrm>
            <a:off x="6499225" y="5943600"/>
            <a:ext cx="264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Baddeley, 1983; Sweller, 2005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868362"/>
          </a:xfrm>
        </p:spPr>
        <p:txBody>
          <a:bodyPr/>
          <a:lstStyle/>
          <a:p>
            <a:pPr algn="ctr"/>
            <a:r>
              <a:rPr lang="fr-FR" dirty="0"/>
              <a:t>Affordances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724400"/>
            <a:ext cx="3429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629400" y="14478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0" dirty="0" smtClean="0"/>
              <a:t>Incitation à l’action liée à la forme, l’apparence des objets</a:t>
            </a:r>
            <a:endParaRPr lang="fr-FR" sz="2000" i="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1206500"/>
            <a:ext cx="5556794" cy="31369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09600" y="4295001"/>
            <a:ext cx="1377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Src</a:t>
            </a:r>
            <a:r>
              <a:rPr lang="fr-FR" sz="1200" dirty="0" smtClean="0"/>
              <a:t>: </a:t>
            </a:r>
            <a:r>
              <a:rPr lang="fr-FR" sz="1200" dirty="0" err="1" smtClean="0"/>
              <a:t>tafdeco.com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fr-FR" dirty="0" smtClean="0"/>
              <a:t>Exercice de catégorisation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81000" y="1676400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 smtClean="0"/>
              <a:t>On reprend ensemble le test utilisateur de la dernière fois :</a:t>
            </a:r>
          </a:p>
          <a:p>
            <a:r>
              <a:rPr lang="fr-FR" i="0" dirty="0" smtClean="0">
                <a:hlinkClick r:id="rId2"/>
              </a:rPr>
              <a:t>http</a:t>
            </a:r>
            <a:r>
              <a:rPr lang="fr-FR" i="0" dirty="0" smtClean="0">
                <a:hlinkClick r:id="rId2"/>
              </a:rPr>
              <a:t>://tecfa.unige.ch/tecfa/teaching/LMRI41/projet_phase4.</a:t>
            </a:r>
            <a:r>
              <a:rPr lang="fr-FR" i="0" dirty="0" smtClean="0">
                <a:hlinkClick r:id="rId2"/>
              </a:rPr>
              <a:t>html</a:t>
            </a:r>
            <a:endParaRPr lang="fr-FR" i="0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3733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 smtClean="0"/>
              <a:t>Reprenez les problèmes listés dans le forum et catégorisez-les </a:t>
            </a:r>
            <a:r>
              <a:rPr lang="fr-FR" i="0" smtClean="0"/>
              <a:t>(justifier pourquoi)</a:t>
            </a:r>
            <a:endParaRPr lang="fr-FR" i="0" dirty="0" smtClean="0"/>
          </a:p>
          <a:p>
            <a:r>
              <a:rPr lang="fr-FR" i="0" dirty="0" smtClean="0"/>
              <a:t>Déterminez la gravité</a:t>
            </a:r>
          </a:p>
          <a:p>
            <a:r>
              <a:rPr lang="fr-FR" i="0" dirty="0" smtClean="0"/>
              <a:t>Imaginez une </a:t>
            </a:r>
            <a:r>
              <a:rPr lang="fr-FR" i="0" dirty="0" err="1" smtClean="0"/>
              <a:t>remédiation</a:t>
            </a:r>
            <a:endParaRPr lang="fr-FR" i="0" dirty="0" smtClean="0"/>
          </a:p>
          <a:p>
            <a:r>
              <a:rPr lang="fr-FR" i="0" dirty="0" smtClean="0"/>
              <a:t>Postez dans le forum au moins un problème ainsi décrit.</a:t>
            </a:r>
          </a:p>
          <a:p>
            <a:endParaRPr lang="fr-FR" i="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"/>
          <p:cNvSpPr>
            <a:spLocks noChangeArrowheads="1"/>
          </p:cNvSpPr>
          <p:nvPr/>
        </p:nvSpPr>
        <p:spPr bwMode="auto">
          <a:xfrm>
            <a:off x="0" y="152400"/>
            <a:ext cx="8534400" cy="1600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latin typeface="Arial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067300" y="1371600"/>
            <a:ext cx="2819400" cy="4064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/>
              <a:t>Analyse de l’activité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344862" y="5105400"/>
            <a:ext cx="1989137" cy="40005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000" dirty="0"/>
              <a:t>Test utilisateurs </a:t>
            </a:r>
          </a:p>
        </p:txBody>
      </p:sp>
      <p:cxnSp>
        <p:nvCxnSpPr>
          <p:cNvPr id="19461" name="AutoShape 5"/>
          <p:cNvCxnSpPr>
            <a:cxnSpLocks noChangeShapeType="1"/>
          </p:cNvCxnSpPr>
          <p:nvPr/>
        </p:nvCxnSpPr>
        <p:spPr bwMode="auto">
          <a:xfrm rot="16200000" flipH="1">
            <a:off x="4146550" y="4949825"/>
            <a:ext cx="311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063625" y="1371600"/>
            <a:ext cx="2466975" cy="4064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/>
              <a:t>Analyse du système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33400" y="2209800"/>
            <a:ext cx="3525838" cy="13208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000"/>
              <a:t>Contenu, organisation, fonctionnalités, </a:t>
            </a:r>
          </a:p>
          <a:p>
            <a:r>
              <a:rPr lang="fr-FR" sz="2000"/>
              <a:t>outils d’aide</a:t>
            </a:r>
          </a:p>
          <a:p>
            <a:r>
              <a:rPr lang="fr-FR" sz="2000"/>
              <a:t>Pb d’utilisabilité « supposés »</a:t>
            </a:r>
          </a:p>
        </p:txBody>
      </p:sp>
      <p:cxnSp>
        <p:nvCxnSpPr>
          <p:cNvPr id="19464" name="AutoShape 8"/>
          <p:cNvCxnSpPr>
            <a:cxnSpLocks noChangeShapeType="1"/>
          </p:cNvCxnSpPr>
          <p:nvPr/>
        </p:nvCxnSpPr>
        <p:spPr bwMode="auto">
          <a:xfrm rot="5400000">
            <a:off x="2080419" y="1993106"/>
            <a:ext cx="431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65" name="AutoShape 9"/>
          <p:cNvCxnSpPr>
            <a:cxnSpLocks noChangeShapeType="1"/>
            <a:stCxn id="19463" idx="2"/>
            <a:endCxn id="19466" idx="0"/>
          </p:cNvCxnSpPr>
          <p:nvPr/>
        </p:nvCxnSpPr>
        <p:spPr bwMode="auto">
          <a:xfrm rot="16200000" flipH="1">
            <a:off x="2867025" y="2959100"/>
            <a:ext cx="863600" cy="2006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121025" y="4394200"/>
            <a:ext cx="2362200" cy="400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/>
              <a:t>Scénario d’utilisation</a:t>
            </a:r>
          </a:p>
        </p:txBody>
      </p:sp>
      <p:cxnSp>
        <p:nvCxnSpPr>
          <p:cNvPr id="19467" name="AutoShape 11"/>
          <p:cNvCxnSpPr>
            <a:cxnSpLocks noChangeShapeType="1"/>
          </p:cNvCxnSpPr>
          <p:nvPr/>
        </p:nvCxnSpPr>
        <p:spPr bwMode="auto">
          <a:xfrm rot="5400000">
            <a:off x="6197601" y="2057400"/>
            <a:ext cx="5588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235325" y="228600"/>
            <a:ext cx="2133600" cy="7112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/>
              <a:t>Contexte global d’utilisation</a:t>
            </a:r>
          </a:p>
        </p:txBody>
      </p:sp>
      <p:cxnSp>
        <p:nvCxnSpPr>
          <p:cNvPr id="19469" name="AutoShape 13"/>
          <p:cNvCxnSpPr>
            <a:cxnSpLocks noChangeShapeType="1"/>
            <a:stCxn id="19468" idx="2"/>
            <a:endCxn id="19462" idx="0"/>
          </p:cNvCxnSpPr>
          <p:nvPr/>
        </p:nvCxnSpPr>
        <p:spPr bwMode="auto">
          <a:xfrm rot="5400000">
            <a:off x="3083719" y="153194"/>
            <a:ext cx="431800" cy="2005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0" name="AutoShape 14"/>
          <p:cNvCxnSpPr>
            <a:cxnSpLocks noChangeShapeType="1"/>
            <a:stCxn id="19468" idx="2"/>
            <a:endCxn id="19459" idx="0"/>
          </p:cNvCxnSpPr>
          <p:nvPr/>
        </p:nvCxnSpPr>
        <p:spPr bwMode="auto">
          <a:xfrm rot="16200000" flipH="1">
            <a:off x="5173663" y="68262"/>
            <a:ext cx="431800" cy="2174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029200" y="2336800"/>
            <a:ext cx="2895600" cy="1016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/>
              <a:t>Un ou plusieurs exemples</a:t>
            </a:r>
          </a:p>
          <a:p>
            <a:pPr algn="ctr"/>
            <a:r>
              <a:rPr lang="fr-FR" sz="2000"/>
              <a:t>de tâches authentiques</a:t>
            </a:r>
          </a:p>
        </p:txBody>
      </p:sp>
      <p:cxnSp>
        <p:nvCxnSpPr>
          <p:cNvPr id="19472" name="AutoShape 16"/>
          <p:cNvCxnSpPr>
            <a:cxnSpLocks noChangeShapeType="1"/>
            <a:stCxn id="19471" idx="2"/>
            <a:endCxn id="19466" idx="0"/>
          </p:cNvCxnSpPr>
          <p:nvPr/>
        </p:nvCxnSpPr>
        <p:spPr bwMode="auto">
          <a:xfrm rot="5400000">
            <a:off x="4868863" y="2786062"/>
            <a:ext cx="1041400" cy="2174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981200" y="6019800"/>
            <a:ext cx="4641850" cy="7112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/>
              <a:t>Pb d’utilisabilité observés :</a:t>
            </a:r>
          </a:p>
          <a:p>
            <a:r>
              <a:rPr lang="fr-FR" sz="2000"/>
              <a:t>Diagnostic, propositions de remédiation</a:t>
            </a:r>
          </a:p>
        </p:txBody>
      </p:sp>
      <p:cxnSp>
        <p:nvCxnSpPr>
          <p:cNvPr id="19474" name="AutoShape 18"/>
          <p:cNvCxnSpPr>
            <a:cxnSpLocks noChangeShapeType="1"/>
            <a:stCxn id="19460" idx="2"/>
            <a:endCxn id="19473" idx="0"/>
          </p:cNvCxnSpPr>
          <p:nvPr/>
        </p:nvCxnSpPr>
        <p:spPr bwMode="auto">
          <a:xfrm rot="5400000">
            <a:off x="4063603" y="5743972"/>
            <a:ext cx="514350" cy="373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6400800" y="1752600"/>
            <a:ext cx="122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/>
              <a:t>1 entretien</a:t>
            </a:r>
          </a:p>
        </p:txBody>
      </p:sp>
      <p:sp>
        <p:nvSpPr>
          <p:cNvPr id="19476" name="Text Box 22"/>
          <p:cNvSpPr txBox="1">
            <a:spLocks noChangeArrowheads="1"/>
          </p:cNvSpPr>
          <p:nvPr/>
        </p:nvSpPr>
        <p:spPr bwMode="auto">
          <a:xfrm>
            <a:off x="4495800" y="5486400"/>
            <a:ext cx="4767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 dirty="0"/>
              <a:t>5 utilisateurs / </a:t>
            </a:r>
            <a:r>
              <a:rPr lang="fr-FR" sz="1800" dirty="0" err="1"/>
              <a:t>-trices</a:t>
            </a:r>
            <a:r>
              <a:rPr lang="fr-FR" sz="1800" dirty="0"/>
              <a:t> d’un même public </a:t>
            </a:r>
            <a:r>
              <a:rPr lang="fr-FR" sz="1800" dirty="0" smtClean="0"/>
              <a:t>cible</a:t>
            </a:r>
          </a:p>
          <a:p>
            <a:r>
              <a:rPr lang="fr-FR" sz="1800" dirty="0" smtClean="0"/>
              <a:t>(7 pour les groupes de 3)</a:t>
            </a:r>
            <a:endParaRPr lang="fr-FR" sz="1800" dirty="0"/>
          </a:p>
        </p:txBody>
      </p:sp>
      <p:pic>
        <p:nvPicPr>
          <p:cNvPr id="19477" name="Imag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5720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8" name="AutoShape 23"/>
          <p:cNvSpPr>
            <a:spLocks noChangeArrowheads="1"/>
          </p:cNvSpPr>
          <p:nvPr/>
        </p:nvSpPr>
        <p:spPr bwMode="auto">
          <a:xfrm flipH="1" flipV="1">
            <a:off x="0" y="4038600"/>
            <a:ext cx="2438400" cy="1524000"/>
          </a:xfrm>
          <a:prstGeom prst="wedgeEllipseCallout">
            <a:avLst>
              <a:gd name="adj1" fmla="val -70838"/>
              <a:gd name="adj2" fmla="val 25825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rgbClr val="0000FF"/>
                </a:solidFill>
              </a:rPr>
              <a:t>Vous </a:t>
            </a:r>
            <a:r>
              <a:rPr lang="fr-FR" altLang="ja-JP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êtes ici</a:t>
            </a:r>
            <a:endParaRPr lang="fr-FR">
              <a:solidFill>
                <a:srgbClr val="0000FF"/>
              </a:solidFill>
            </a:endParaRPr>
          </a:p>
        </p:txBody>
      </p:sp>
      <p:pic>
        <p:nvPicPr>
          <p:cNvPr id="19479" name="Image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44780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99060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410450" cy="129540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fr-FR" sz="3200" dirty="0" smtClean="0">
                <a:solidFill>
                  <a:schemeClr val="tx1"/>
                </a:solidFill>
              </a:rPr>
              <a:t>Etape du test utilisateur</a:t>
            </a:r>
            <a:br>
              <a:rPr lang="fr-FR" sz="3200" dirty="0" smtClean="0">
                <a:solidFill>
                  <a:schemeClr val="tx1"/>
                </a:solidFill>
              </a:rPr>
            </a:br>
            <a:r>
              <a:rPr lang="fr-FR" sz="3200" dirty="0" smtClean="0">
                <a:solidFill>
                  <a:schemeClr val="tx1"/>
                </a:solidFill>
              </a:rPr>
              <a:t> (</a:t>
            </a:r>
            <a:r>
              <a:rPr lang="fr-FR" sz="3200" dirty="0" err="1" smtClean="0">
                <a:solidFill>
                  <a:schemeClr val="tx1"/>
                </a:solidFill>
              </a:rPr>
              <a:t>Usability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testing</a:t>
            </a:r>
            <a:r>
              <a:rPr lang="fr-FR" sz="32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267200"/>
          </a:xfrm>
          <a:noFill/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buClrTx/>
              <a:buFontTx/>
              <a:buAutoNum type="arabicPeriod"/>
            </a:pPr>
            <a:r>
              <a:rPr lang="fr-FR" dirty="0" smtClean="0"/>
              <a:t>Préparer </a:t>
            </a:r>
            <a:r>
              <a:rPr lang="fr-FR" dirty="0"/>
              <a:t>l ’</a:t>
            </a:r>
            <a:r>
              <a:rPr lang="fr-FR" dirty="0" smtClean="0"/>
              <a:t>étude</a:t>
            </a:r>
          </a:p>
          <a:p>
            <a:pPr marL="788670" lvl="1" indent="-514350">
              <a:buNone/>
            </a:pPr>
            <a:r>
              <a:rPr lang="fr-FR" dirty="0" smtClean="0"/>
              <a:t>Analyse contexte, site, préparation d’une liste de tâches authentiques (scénario, voir conseils sur </a:t>
            </a:r>
            <a:r>
              <a:rPr lang="fr-FR" dirty="0" smtClean="0">
                <a:hlinkClick r:id="rId3"/>
              </a:rPr>
              <a:t>en bas de cette page</a:t>
            </a:r>
            <a:r>
              <a:rPr lang="fr-FR" dirty="0" smtClean="0"/>
              <a:t>)</a:t>
            </a:r>
          </a:p>
          <a:p>
            <a:pPr eaLnBrk="1" hangingPunct="1">
              <a:buFontTx/>
              <a:buNone/>
            </a:pPr>
            <a:r>
              <a:rPr lang="fr-FR" dirty="0"/>
              <a:t>2. Recruter les</a:t>
            </a:r>
            <a:r>
              <a:rPr lang="fr-FR" dirty="0" smtClean="0"/>
              <a:t> participants du public cible</a:t>
            </a:r>
          </a:p>
          <a:p>
            <a:pPr eaLnBrk="1" hangingPunct="1">
              <a:buFontTx/>
              <a:buNone/>
            </a:pPr>
            <a:r>
              <a:rPr lang="fr-FR" dirty="0"/>
              <a:t>3. Tester</a:t>
            </a:r>
          </a:p>
          <a:p>
            <a:pPr lvl="1" eaLnBrk="1" hangingPunct="1">
              <a:buFontTx/>
              <a:buNone/>
            </a:pPr>
            <a:r>
              <a:rPr lang="fr-FR" dirty="0"/>
              <a:t>3.1. Présenter la situation</a:t>
            </a:r>
          </a:p>
          <a:p>
            <a:pPr lvl="1" eaLnBrk="1" hangingPunct="1">
              <a:buFontTx/>
              <a:buNone/>
            </a:pPr>
            <a:r>
              <a:rPr lang="fr-FR" dirty="0"/>
              <a:t>3.2. Conduire </a:t>
            </a:r>
            <a:r>
              <a:rPr lang="fr-FR" dirty="0" smtClean="0"/>
              <a:t>le test</a:t>
            </a:r>
          </a:p>
          <a:p>
            <a:pPr lvl="1" eaLnBrk="1" hangingPunct="1">
              <a:spcAft>
                <a:spcPts val="600"/>
              </a:spcAft>
              <a:buFontTx/>
              <a:buNone/>
            </a:pPr>
            <a:r>
              <a:rPr lang="fr-FR" dirty="0" smtClean="0"/>
              <a:t>3.3. Entretien </a:t>
            </a:r>
            <a:r>
              <a:rPr lang="fr-FR" dirty="0" err="1" smtClean="0"/>
              <a:t>post-test</a:t>
            </a:r>
            <a:r>
              <a:rPr lang="fr-FR" dirty="0" smtClean="0"/>
              <a:t> : voir échelle SUS dans </a:t>
            </a:r>
            <a:r>
              <a:rPr lang="fr-FR" dirty="0" err="1" smtClean="0"/>
              <a:t>dokeos</a:t>
            </a:r>
            <a:r>
              <a:rPr lang="fr-FR" dirty="0" smtClean="0"/>
              <a:t> &gt; documents</a:t>
            </a:r>
          </a:p>
          <a:p>
            <a:pPr eaLnBrk="1" hangingPunct="1">
              <a:buFontTx/>
              <a:buNone/>
            </a:pPr>
            <a:r>
              <a:rPr lang="fr-FR" b="1" dirty="0"/>
              <a:t>4. Produire conclusions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955925" y="2498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Foire aux questions - FAQ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458200" cy="58674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fr-FR" sz="2000" i="1" dirty="0" smtClean="0">
                <a:latin typeface="Arial"/>
                <a:cs typeface="Arial"/>
              </a:rPr>
              <a:t>Combien de tâches ?</a:t>
            </a:r>
          </a:p>
          <a:p>
            <a:pPr>
              <a:spcAft>
                <a:spcPts val="600"/>
              </a:spcAft>
              <a:buNone/>
            </a:pPr>
            <a:r>
              <a:rPr lang="fr-FR" sz="2000" dirty="0" smtClean="0">
                <a:latin typeface="Arial"/>
                <a:cs typeface="Arial"/>
              </a:rPr>
              <a:t>C’est surtout la durée du test qui compte (visez environ 20 minutes). Cela dépendra donc de vos tâches et du site.</a:t>
            </a:r>
          </a:p>
          <a:p>
            <a:pPr>
              <a:spcAft>
                <a:spcPts val="600"/>
              </a:spcAft>
              <a:buNone/>
            </a:pPr>
            <a:r>
              <a:rPr lang="fr-FR" sz="2000" dirty="0" smtClean="0">
                <a:latin typeface="Arial"/>
                <a:cs typeface="Arial"/>
              </a:rPr>
              <a:t>Prévoir au minimum 3 tâches, de difficulté croissante.</a:t>
            </a:r>
          </a:p>
          <a:p>
            <a:pPr>
              <a:spcAft>
                <a:spcPts val="600"/>
              </a:spcAft>
              <a:buNone/>
            </a:pPr>
            <a:r>
              <a:rPr lang="fr-FR" sz="2000" dirty="0" smtClean="0">
                <a:latin typeface="Arial"/>
                <a:cs typeface="Arial"/>
              </a:rPr>
              <a:t>Ces tâches doivent être réalisables.</a:t>
            </a:r>
          </a:p>
          <a:p>
            <a:pPr>
              <a:spcAft>
                <a:spcPts val="600"/>
              </a:spcAft>
            </a:pPr>
            <a:r>
              <a:rPr lang="fr-FR" sz="2000" i="1" dirty="0" smtClean="0">
                <a:latin typeface="Arial"/>
                <a:cs typeface="Arial"/>
              </a:rPr>
              <a:t>Combien d’utilisateurs ?</a:t>
            </a:r>
          </a:p>
          <a:p>
            <a:pPr>
              <a:spcAft>
                <a:spcPts val="600"/>
              </a:spcAft>
              <a:buNone/>
            </a:pPr>
            <a:r>
              <a:rPr lang="fr-FR" sz="2000" dirty="0" smtClean="0">
                <a:latin typeface="Arial"/>
                <a:cs typeface="Arial"/>
              </a:rPr>
              <a:t>5 pour les groupes de deux, 7 pour les groupes de trois.</a:t>
            </a:r>
          </a:p>
          <a:p>
            <a:pPr>
              <a:spcAft>
                <a:spcPts val="600"/>
              </a:spcAft>
            </a:pPr>
            <a:r>
              <a:rPr lang="fr-FR" sz="2000" dirty="0" smtClean="0">
                <a:latin typeface="Arial"/>
                <a:cs typeface="Arial"/>
              </a:rPr>
              <a:t>Doit-on toujours faire passer les mêmes tâches à tous ?</a:t>
            </a:r>
          </a:p>
          <a:p>
            <a:pPr>
              <a:spcAft>
                <a:spcPts val="600"/>
              </a:spcAft>
              <a:buNone/>
            </a:pPr>
            <a:r>
              <a:rPr lang="fr-FR" sz="2000" dirty="0" smtClean="0">
                <a:latin typeface="Arial"/>
                <a:cs typeface="Arial"/>
              </a:rPr>
              <a:t>Oui, mais si une personne prend trop de temps pour les premières tâches, le test peut être arrêté.</a:t>
            </a:r>
          </a:p>
          <a:p>
            <a:pPr>
              <a:spcAft>
                <a:spcPts val="600"/>
              </a:spcAft>
            </a:pPr>
            <a:r>
              <a:rPr lang="fr-FR" sz="2000" dirty="0" smtClean="0">
                <a:latin typeface="Arial"/>
                <a:cs typeface="Arial"/>
              </a:rPr>
              <a:t> Comment gérer l’entretien si l’utilisateur ne parvient pas à trouver ?</a:t>
            </a:r>
          </a:p>
          <a:p>
            <a:pPr>
              <a:spcAft>
                <a:spcPts val="600"/>
              </a:spcAft>
              <a:buNone/>
            </a:pPr>
            <a:r>
              <a:rPr lang="fr-FR" sz="2000" dirty="0" smtClean="0">
                <a:latin typeface="Arial"/>
                <a:cs typeface="Arial"/>
              </a:rPr>
              <a:t>Ne pas le/la laisser s’enferrer trop longtemps…</a:t>
            </a:r>
          </a:p>
          <a:p>
            <a:pPr>
              <a:spcAft>
                <a:spcPts val="600"/>
              </a:spcAft>
              <a:buNone/>
            </a:pPr>
            <a:r>
              <a:rPr lang="fr-FR" sz="2000" dirty="0" smtClean="0">
                <a:latin typeface="Arial"/>
                <a:cs typeface="Arial"/>
              </a:rPr>
              <a:t>Voir le petit film dans l’espace </a:t>
            </a:r>
            <a:r>
              <a:rPr lang="fr-FR" sz="2000" dirty="0" err="1" smtClean="0">
                <a:latin typeface="Arial"/>
                <a:cs typeface="Arial"/>
              </a:rPr>
              <a:t>dokeos</a:t>
            </a:r>
            <a:r>
              <a:rPr lang="fr-FR" sz="2000" dirty="0" smtClean="0">
                <a:latin typeface="Arial"/>
                <a:cs typeface="Arial"/>
              </a:rPr>
              <a:t> &gt; documents </a:t>
            </a:r>
          </a:p>
          <a:p>
            <a:pPr>
              <a:spcAft>
                <a:spcPts val="600"/>
              </a:spcAft>
              <a:buNone/>
            </a:pPr>
            <a:endParaRPr lang="fr-FR" sz="20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  <a:buNone/>
            </a:pPr>
            <a:endParaRPr lang="fr-FR" sz="20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  <a:buNone/>
            </a:pPr>
            <a:endParaRPr lang="fr-FR"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38200" y="2667000"/>
            <a:ext cx="662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FR" sz="2000" i="0" dirty="0">
                <a:latin typeface="Arial" charset="0"/>
              </a:rPr>
              <a:t>Diagnostic des problèmes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1800" i="0" dirty="0">
                <a:latin typeface="Arial" charset="0"/>
                <a:ea typeface="ＭＳ Ｐゴシック" charset="-128"/>
                <a:cs typeface="ＭＳ Ｐゴシック" charset="-128"/>
              </a:rPr>
              <a:t>Description, </a:t>
            </a:r>
            <a:r>
              <a:rPr lang="fr-FR" sz="1800" i="0" dirty="0" smtClean="0">
                <a:latin typeface="Arial" charset="0"/>
                <a:ea typeface="ＭＳ Ｐゴシック" charset="-128"/>
                <a:cs typeface="ＭＳ Ｐゴシック" charset="-128"/>
              </a:rPr>
              <a:t>Citations, copie d’écran si appropriée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1800" i="0" dirty="0" smtClean="0">
                <a:latin typeface="Arial" charset="0"/>
                <a:ea typeface="ＭＳ Ｐゴシック" charset="-128"/>
                <a:cs typeface="ＭＳ Ｐゴシック" charset="-128"/>
              </a:rPr>
              <a:t>Gravité : niveaux 1 (agaçant), 2 (perturbateur), 3 (obstacle qui empêche l’atteinte du but)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1800" i="0" dirty="0">
                <a:latin typeface="Arial" charset="0"/>
                <a:ea typeface="ＭＳ Ｐゴシック" charset="-128"/>
                <a:cs typeface="ＭＳ Ｐゴシック" charset="-128"/>
              </a:rPr>
              <a:t>Catégorisation selon grille (cf.</a:t>
            </a:r>
            <a:r>
              <a:rPr lang="fr-FR" sz="1800" i="0" dirty="0" smtClean="0">
                <a:latin typeface="Arial" charset="0"/>
                <a:ea typeface="ＭＳ Ｐゴシック" charset="-128"/>
                <a:cs typeface="ＭＳ Ｐゴシック" charset="-128"/>
              </a:rPr>
              <a:t> séance suivante)</a:t>
            </a:r>
            <a:endParaRPr lang="fr-FR" sz="1800" i="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1800" i="0" dirty="0" smtClean="0">
                <a:latin typeface="Arial" charset="0"/>
                <a:ea typeface="ＭＳ Ｐゴシック" charset="-128"/>
                <a:cs typeface="ＭＳ Ｐゴシック" charset="-128"/>
              </a:rPr>
              <a:t>Diagnostic de la cause du problème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1800" i="0" dirty="0">
                <a:latin typeface="Arial" charset="0"/>
                <a:ea typeface="ＭＳ Ｐゴシック" charset="-128"/>
                <a:cs typeface="ＭＳ Ｐゴシック" charset="-128"/>
              </a:rPr>
              <a:t>« Statistiques </a:t>
            </a:r>
            <a:r>
              <a:rPr lang="fr-FR" sz="1800" i="0" dirty="0" smtClean="0">
                <a:latin typeface="Arial" charset="0"/>
                <a:ea typeface="ＭＳ Ｐゴシック" charset="-128"/>
                <a:cs typeface="ＭＳ Ｐゴシック" charset="-128"/>
              </a:rPr>
              <a:t>» : combien d’utilisateurs</a:t>
            </a:r>
            <a:endParaRPr lang="fr-FR" sz="1800" i="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38200" y="5105400"/>
            <a:ext cx="533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FR" sz="2000" i="0" dirty="0">
                <a:latin typeface="Arial" charset="0"/>
              </a:rPr>
              <a:t>Propositions de solutions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1800" i="0" dirty="0">
                <a:latin typeface="Arial" charset="0"/>
                <a:ea typeface="ＭＳ Ｐゴシック" charset="-128"/>
                <a:cs typeface="ＭＳ Ｐゴシック" charset="-128"/>
              </a:rPr>
              <a:t>Argumentées</a:t>
            </a:r>
            <a:endParaRPr lang="fr-FR" sz="1800" i="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1800" i="0" dirty="0" smtClean="0">
                <a:latin typeface="Arial" charset="0"/>
                <a:ea typeface="ＭＳ Ｐゴシック" charset="-128"/>
                <a:cs typeface="ＭＳ Ｐゴシック" charset="-128"/>
              </a:rPr>
              <a:t>En accord avec le diagnostic et la catégorisation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1800" i="0" dirty="0" smtClean="0">
                <a:latin typeface="Arial" charset="0"/>
                <a:ea typeface="ＭＳ Ｐゴシック" charset="-128"/>
                <a:cs typeface="ＭＳ Ｐゴシック" charset="-128"/>
              </a:rPr>
              <a:t>Degré d’urgence (selon gravité)</a:t>
            </a:r>
            <a:endParaRPr lang="fr-FR" sz="1800" i="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38200" y="1371600"/>
            <a:ext cx="7010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FR" sz="2000" i="0" dirty="0" smtClean="0">
                <a:latin typeface="Arial" charset="0"/>
              </a:rPr>
              <a:t>Description par problème, pas par utilisateurs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fr-FR" sz="2000" i="0" dirty="0" smtClean="0">
                <a:ea typeface="ＭＳ Ｐゴシック" charset="-128"/>
                <a:cs typeface="ＭＳ Ｐゴシック" charset="-128"/>
              </a:rPr>
              <a:t>On n’analyse pas le cheminement d’un utilisateur mais les problèmes rencontrés qui sont liés au site.</a:t>
            </a:r>
            <a:endParaRPr lang="fr-FR" sz="1800" i="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38200" y="76200"/>
            <a:ext cx="7772400" cy="990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4400" b="1">
                <a:solidFill>
                  <a:srgbClr val="000066"/>
                </a:solidFill>
              </a:rPr>
              <a:t>4. Résultats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  <p:bldP spid="1638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38200" y="76200"/>
            <a:ext cx="7772400" cy="990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4400" b="1" dirty="0">
                <a:solidFill>
                  <a:srgbClr val="000066"/>
                </a:solidFill>
              </a:rPr>
              <a:t>4. </a:t>
            </a:r>
            <a:r>
              <a:rPr lang="fr-FR" sz="4400" b="1" dirty="0" smtClean="0">
                <a:solidFill>
                  <a:srgbClr val="000066"/>
                </a:solidFill>
              </a:rPr>
              <a:t>Résultats (suite)</a:t>
            </a:r>
            <a:endParaRPr lang="fr-FR" sz="4400" b="1" dirty="0">
              <a:solidFill>
                <a:srgbClr val="00006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38200" y="18288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 smtClean="0"/>
              <a:t>Voir exemple sur la Page du site web du cours &gt; Description du projet &gt; Phase 4. Test utilisateurs</a:t>
            </a:r>
          </a:p>
          <a:p>
            <a:r>
              <a:rPr lang="fr-FR" i="0" dirty="0" smtClean="0">
                <a:hlinkClick r:id="rId3"/>
              </a:rPr>
              <a:t>http://tecfa.unige.ch/tecfa/teaching/LMRI41/projet_phase4.html#Diagnostic</a:t>
            </a:r>
            <a:endParaRPr lang="fr-FR" i="0" dirty="0" smtClean="0"/>
          </a:p>
          <a:p>
            <a:endParaRPr lang="fr-FR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0000"/>
                </a:solidFill>
              </a:rPr>
              <a:t>Pourquoi utiliser une grille ?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600075" y="2819400"/>
            <a:ext cx="785812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/>
              <a:t>  pour synthétiser les problèmes rencontrés</a:t>
            </a:r>
          </a:p>
          <a:p>
            <a:endParaRPr lang="fr-FR" i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457200" y="2057400"/>
            <a:ext cx="32845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sz="2800" i="0"/>
              <a:t>Objectif rhétorique :</a:t>
            </a: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600075" y="4419600"/>
            <a:ext cx="785812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/>
              <a:t>  pour faciliter </a:t>
            </a:r>
            <a:r>
              <a:rPr lang="fr-FR"/>
              <a:t>le diagnostic</a:t>
            </a:r>
            <a:r>
              <a:rPr lang="fr-FR" i="0"/>
              <a:t> des problèmes rencontrés et leur </a:t>
            </a:r>
            <a:r>
              <a:rPr lang="fr-FR"/>
              <a:t>résolution</a:t>
            </a:r>
            <a:endParaRPr lang="fr-FR" i="0"/>
          </a:p>
          <a:p>
            <a:endParaRPr lang="fr-FR" i="0"/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457200" y="3657600"/>
            <a:ext cx="36988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sz="2800" i="0"/>
              <a:t>Objectif diagnostique :</a:t>
            </a:r>
          </a:p>
        </p:txBody>
      </p:sp>
      <p:sp>
        <p:nvSpPr>
          <p:cNvPr id="141320" name="AutoShape 8"/>
          <p:cNvSpPr>
            <a:spLocks noChangeArrowheads="1"/>
          </p:cNvSpPr>
          <p:nvPr/>
        </p:nvSpPr>
        <p:spPr bwMode="auto">
          <a:xfrm>
            <a:off x="381000" y="2971800"/>
            <a:ext cx="304800" cy="152400"/>
          </a:xfrm>
          <a:prstGeom prst="chevron">
            <a:avLst>
              <a:gd name="adj" fmla="val 50000"/>
            </a:avLst>
          </a:prstGeom>
          <a:solidFill>
            <a:srgbClr val="C7C68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321" name="AutoShape 9"/>
          <p:cNvSpPr>
            <a:spLocks noChangeArrowheads="1"/>
          </p:cNvSpPr>
          <p:nvPr/>
        </p:nvSpPr>
        <p:spPr bwMode="auto">
          <a:xfrm>
            <a:off x="381000" y="4572000"/>
            <a:ext cx="304800" cy="152400"/>
          </a:xfrm>
          <a:prstGeom prst="chevron">
            <a:avLst>
              <a:gd name="adj" fmla="val 50000"/>
            </a:avLst>
          </a:prstGeom>
          <a:solidFill>
            <a:srgbClr val="C7C68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1) Pour l’inspection experte</a:t>
            </a:r>
          </a:p>
        </p:txBody>
      </p:sp>
      <p:sp>
        <p:nvSpPr>
          <p:cNvPr id="153603" name="Text Box 1027"/>
          <p:cNvSpPr txBox="1">
            <a:spLocks noChangeArrowheads="1"/>
          </p:cNvSpPr>
          <p:nvPr/>
        </p:nvSpPr>
        <p:spPr bwMode="auto">
          <a:xfrm>
            <a:off x="1036638" y="2487613"/>
            <a:ext cx="7439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i="0"/>
              <a:t>Vérifier l’utilisabilité de l’interface à partir de connaissances expertes générales sur les recommandations ergonomiques</a:t>
            </a:r>
          </a:p>
        </p:txBody>
      </p:sp>
      <p:sp>
        <p:nvSpPr>
          <p:cNvPr id="153604" name="Text Box 1028"/>
          <p:cNvSpPr txBox="1">
            <a:spLocks noChangeArrowheads="1"/>
          </p:cNvSpPr>
          <p:nvPr/>
        </p:nvSpPr>
        <p:spPr bwMode="auto">
          <a:xfrm>
            <a:off x="796925" y="1800225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i="0"/>
              <a:t>Objectif</a:t>
            </a:r>
          </a:p>
        </p:txBody>
      </p:sp>
      <p:sp>
        <p:nvSpPr>
          <p:cNvPr id="153605" name="Text Box 1029"/>
          <p:cNvSpPr txBox="1">
            <a:spLocks noChangeArrowheads="1"/>
          </p:cNvSpPr>
          <p:nvPr/>
        </p:nvSpPr>
        <p:spPr bwMode="auto">
          <a:xfrm>
            <a:off x="796925" y="4295775"/>
            <a:ext cx="331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i="0"/>
              <a:t>Caractéristique :</a:t>
            </a:r>
          </a:p>
        </p:txBody>
      </p:sp>
      <p:sp>
        <p:nvSpPr>
          <p:cNvPr id="153606" name="Text Box 1030"/>
          <p:cNvSpPr txBox="1">
            <a:spLocks noChangeArrowheads="1"/>
          </p:cNvSpPr>
          <p:nvPr/>
        </p:nvSpPr>
        <p:spPr bwMode="auto">
          <a:xfrm>
            <a:off x="1033463" y="4930775"/>
            <a:ext cx="6810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i="0"/>
              <a:t>Doit être faite par des experts en ergonomie des IPM, mais ayant une connaissance du contexte</a:t>
            </a:r>
          </a:p>
        </p:txBody>
      </p:sp>
      <p:sp>
        <p:nvSpPr>
          <p:cNvPr id="153607" name="AutoShape 1031"/>
          <p:cNvSpPr>
            <a:spLocks noChangeArrowheads="1"/>
          </p:cNvSpPr>
          <p:nvPr/>
        </p:nvSpPr>
        <p:spPr bwMode="auto">
          <a:xfrm>
            <a:off x="381000" y="1981200"/>
            <a:ext cx="304800" cy="152400"/>
          </a:xfrm>
          <a:prstGeom prst="chevron">
            <a:avLst>
              <a:gd name="adj" fmla="val 50000"/>
            </a:avLst>
          </a:prstGeom>
          <a:solidFill>
            <a:srgbClr val="C7C68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08" name="AutoShape 1032"/>
          <p:cNvSpPr>
            <a:spLocks noChangeArrowheads="1"/>
          </p:cNvSpPr>
          <p:nvPr/>
        </p:nvSpPr>
        <p:spPr bwMode="auto">
          <a:xfrm>
            <a:off x="381000" y="4419600"/>
            <a:ext cx="304800" cy="152400"/>
          </a:xfrm>
          <a:prstGeom prst="chevron">
            <a:avLst>
              <a:gd name="adj" fmla="val 50000"/>
            </a:avLst>
          </a:prstGeom>
          <a:solidFill>
            <a:srgbClr val="C7C68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quité">
  <a:themeElements>
    <a:clrScheme name="Équit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Équité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Équit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Équité.thmx</Template>
  <TotalTime>1572</TotalTime>
  <Words>1702</Words>
  <Application>Microsoft PowerPoint</Application>
  <PresentationFormat>Présentation à l'écran (4:3)</PresentationFormat>
  <Paragraphs>226</Paragraphs>
  <Slides>26</Slides>
  <Notes>23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9" baseType="lpstr">
      <vt:lpstr>Équité</vt:lpstr>
      <vt:lpstr>Photo Editor Photo</vt:lpstr>
      <vt:lpstr>Microsoft ClipArt Gallery</vt:lpstr>
      <vt:lpstr>Test utilisateurs Diagnostic des problèmes  Utilisation de grilles de critères a) Présentation de la grille</vt:lpstr>
      <vt:lpstr>Plan de la séance</vt:lpstr>
      <vt:lpstr>Diapositive 3</vt:lpstr>
      <vt:lpstr>Etape du test utilisateur  (Usability testing)</vt:lpstr>
      <vt:lpstr>Foire aux questions - FAQ</vt:lpstr>
      <vt:lpstr>Diapositive 6</vt:lpstr>
      <vt:lpstr>Diapositive 7</vt:lpstr>
      <vt:lpstr>Pourquoi utiliser une grille ?</vt:lpstr>
      <vt:lpstr>1) Pour l’inspection experte</vt:lpstr>
      <vt:lpstr>2) Pour assister le diagnostic suite à un test utilisateur</vt:lpstr>
      <vt:lpstr>Les grilles ou « check-lists »</vt:lpstr>
      <vt:lpstr>Les 10 recommandations de Nielsen</vt:lpstr>
      <vt:lpstr>Les normes ISO</vt:lpstr>
      <vt:lpstr>Les critères de Bastien &amp; Scapin</vt:lpstr>
      <vt:lpstr>1. Guidage</vt:lpstr>
      <vt:lpstr>1. Guidage</vt:lpstr>
      <vt:lpstr>2. Charge de travail</vt:lpstr>
      <vt:lpstr>3. Contrôle explicite</vt:lpstr>
      <vt:lpstr>4. Adaptabilité</vt:lpstr>
      <vt:lpstr>5. Gestion des erreurs</vt:lpstr>
      <vt:lpstr>6. Homogénéité / Cohérence</vt:lpstr>
      <vt:lpstr>7. Signifiance des codes et dénominations</vt:lpstr>
      <vt:lpstr>8. Compatibilité</vt:lpstr>
      <vt:lpstr>Capacité limitée de traitement</vt:lpstr>
      <vt:lpstr>Affordances</vt:lpstr>
      <vt:lpstr>Exercice de catégorisation</vt:lpstr>
    </vt:vector>
  </TitlesOfParts>
  <Manager/>
  <Company>TECFA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 -  L ’évaluation par « check-lists »</dc:title>
  <dc:subject/>
  <dc:creator>Betrancourt Mireille</dc:creator>
  <cp:keywords/>
  <dc:description/>
  <cp:lastModifiedBy>Mireille Betrancourt</cp:lastModifiedBy>
  <cp:revision>239</cp:revision>
  <cp:lastPrinted>2007-01-16T16:39:53Z</cp:lastPrinted>
  <dcterms:created xsi:type="dcterms:W3CDTF">2013-11-26T17:18:31Z</dcterms:created>
  <dcterms:modified xsi:type="dcterms:W3CDTF">2013-11-26T17:24:30Z</dcterms:modified>
  <cp:category/>
</cp:coreProperties>
</file>