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6"/>
  </p:notesMasterIdLst>
  <p:sldIdLst>
    <p:sldId id="283" r:id="rId2"/>
    <p:sldId id="309" r:id="rId3"/>
    <p:sldId id="257" r:id="rId4"/>
    <p:sldId id="310" r:id="rId5"/>
    <p:sldId id="291" r:id="rId6"/>
    <p:sldId id="284" r:id="rId7"/>
    <p:sldId id="305" r:id="rId8"/>
    <p:sldId id="306" r:id="rId9"/>
    <p:sldId id="307" r:id="rId10"/>
    <p:sldId id="288" r:id="rId11"/>
    <p:sldId id="313" r:id="rId12"/>
    <p:sldId id="312" r:id="rId13"/>
    <p:sldId id="289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BFDFA"/>
    <a:srgbClr val="FF9900"/>
    <a:srgbClr val="006600"/>
    <a:srgbClr val="00FFCC"/>
    <a:srgbClr val="99FFCC"/>
    <a:srgbClr val="292929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-96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32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1903B6-6F77-2B41-92A8-3BCB781C43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178E8-C817-EC48-917A-C8AD85654C75}" type="slidenum">
              <a:rPr lang="fr-FR"/>
              <a:pPr/>
              <a:t>1</a:t>
            </a:fld>
            <a:endParaRPr lang="fr-FR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L ’objectif de ce cours est :</a:t>
            </a:r>
          </a:p>
          <a:p>
            <a:r>
              <a:rPr lang="fr-FR"/>
              <a:t>2) Démarche de conception : l ’analyse des besoins appelée ici plus largment analyse de l ’environnement</a:t>
            </a:r>
          </a:p>
          <a:p>
            <a:r>
              <a:rPr lang="fr-FR"/>
              <a:t>Passer K7 Kid pad</a:t>
            </a:r>
          </a:p>
          <a:p>
            <a:r>
              <a:rPr lang="fr-FR"/>
              <a:t>Copie du tableau sur les phases de conception centrée utilisateurs et les méthodes associées.</a:t>
            </a:r>
          </a:p>
          <a:p>
            <a:endParaRPr lang="fr-FR"/>
          </a:p>
          <a:p>
            <a:r>
              <a:rPr lang="fr-FR"/>
              <a:t>Prochain cours Démarche de CAD : passage du cahier des charge au proto.</a:t>
            </a:r>
          </a:p>
          <a:p>
            <a:r>
              <a:rPr lang="fr-FR"/>
              <a:t>-&gt; Parler des modèles de base :</a:t>
            </a:r>
          </a:p>
          <a:p>
            <a:r>
              <a:rPr lang="fr-FR"/>
              <a:t>--modèle de charge cognitive, de capacité de mémoire de travail limitée et ce qui en découle</a:t>
            </a:r>
          </a:p>
          <a:p>
            <a:r>
              <a:rPr lang="fr-FR"/>
              <a:t>--modèle de Schneidermann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79C09-1903-494A-8324-82DDE46663E3}" type="slidenum">
              <a:rPr lang="fr-FR"/>
              <a:pPr/>
              <a:t>13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Distance sémantique = distance entre l ’objet de la métaphore et l ’objet du monde auquel il réfère.</a:t>
            </a:r>
          </a:p>
          <a:p>
            <a:endParaRPr lang="fr-FR"/>
          </a:p>
          <a:p>
            <a:r>
              <a:rPr lang="fr-FR"/>
              <a:t> Ex : si l’util doit comparer la vitesse avec laquelle le niveau de l’eau monte.</a:t>
            </a:r>
          </a:p>
          <a:p>
            <a:r>
              <a:rPr lang="fr-FR"/>
              <a:t>Toute est dans repres A mais évolution du niveau doit être examinée constamment et inférée. Repres B mieux adaptée.</a:t>
            </a:r>
          </a:p>
          <a:p>
            <a:endParaRPr lang="fr-FR"/>
          </a:p>
          <a:p>
            <a:r>
              <a:rPr lang="fr-FR"/>
              <a:t>Deux façons de réduire distance sémantique :</a:t>
            </a:r>
          </a:p>
          <a:p>
            <a:r>
              <a:rPr lang="fr-FR"/>
              <a:t> - trouver un langage de description qui correspond aux opérations mentales. Ceci est fait en prenant un langage à un haut niveau de description, laissant la machine se charger des actions de bas niveau. Ex : tracer un rectangle ou un triangle dans Authorware.</a:t>
            </a:r>
          </a:p>
          <a:p>
            <a:pPr>
              <a:buFontTx/>
              <a:buChar char="-"/>
            </a:pPr>
            <a:r>
              <a:rPr lang="fr-FR"/>
              <a:t>faire apprendre à l’util le langage de description du système, de façon à ce que l’utilisateur pense la tâche comme le système, et non l’inverse.</a:t>
            </a:r>
          </a:p>
          <a:p>
            <a:pPr>
              <a:buFontTx/>
              <a:buChar char="-"/>
            </a:pPr>
            <a:r>
              <a:rPr lang="fr-FR"/>
              <a:t>Comme résultat les utilisateurs qui utilisent le langage de l’interface pour discuter entre eux même sans l’ordi.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97969-75F6-F34D-9ABA-F981BE18B894}" type="slidenum">
              <a:rPr lang="fr-FR"/>
              <a:pPr/>
              <a:t>14</a:t>
            </a:fld>
            <a:endParaRPr 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Langage de bas niveau : langage ne correspond pas au langage de l’util, ni dans sa forme ni dans son sens, l’interaction est couteuse.</a:t>
            </a:r>
          </a:p>
          <a:p>
            <a:r>
              <a:rPr lang="fr-FR"/>
              <a:t>Monde de bas niveau : l’interaction est directe avec les objets, mais le niveau de description ne correspond pas à celui de la tâche.</a:t>
            </a:r>
          </a:p>
          <a:p>
            <a:endParaRPr lang="fr-FR"/>
          </a:p>
          <a:p>
            <a:r>
              <a:rPr lang="fr-FR"/>
              <a:t>Langage haut niveau : les intentions correspondent au niveau de description, même si l’interaction n’est pas directe. Cas des langage de programmation, desfois plus efficaces que manip directe car très puissant.</a:t>
            </a:r>
          </a:p>
          <a:p>
            <a:endParaRPr lang="fr-FR"/>
          </a:p>
          <a:p>
            <a:r>
              <a:rPr lang="fr-FR"/>
              <a:t>Manip directe engagement max et distance min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6561E-09BA-A843-9994-869AD45819EA}" type="slidenum">
              <a:rPr lang="fr-FR"/>
              <a:pPr/>
              <a:t>3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/>
              <a:t>Dans toute activité, l ’humain se forge une représentation  mentale du réel</a:t>
            </a:r>
          </a:p>
          <a:p>
            <a:r>
              <a:rPr lang="fr-FR"/>
              <a:t>auquel il est confronté. Cette R° lui permet de</a:t>
            </a:r>
          </a:p>
          <a:p>
            <a:r>
              <a:rPr lang="fr-FR"/>
              <a:t>- interpréter la situation</a:t>
            </a:r>
          </a:p>
          <a:p>
            <a:r>
              <a:rPr lang="fr-FR"/>
              <a:t>- choisir les actions à accomplir</a:t>
            </a:r>
          </a:p>
          <a:p>
            <a:r>
              <a:rPr lang="fr-FR"/>
              <a:t>- anticiper le résultat de ces actions</a:t>
            </a:r>
          </a:p>
          <a:p>
            <a:r>
              <a:rPr lang="fr-FR"/>
              <a:t>- et évaluer le résultat au vu de la nouvelle situation.</a:t>
            </a:r>
          </a:p>
          <a:p>
            <a:endParaRPr lang="fr-FR"/>
          </a:p>
          <a:p>
            <a:r>
              <a:rPr lang="fr-FR"/>
              <a:t>En face d ’une qpplication logicielle, comme en face de toute machine, l ’utilisateur doit également :</a:t>
            </a:r>
          </a:p>
          <a:p>
            <a:r>
              <a:rPr lang="fr-FR"/>
              <a:t>- interpréter les informations affichées</a:t>
            </a:r>
          </a:p>
          <a:p>
            <a:r>
              <a:rPr lang="fr-FR"/>
              <a:t>- choisir les actions à  faire (bouton à cliquer, menu à activer, etc.)</a:t>
            </a:r>
          </a:p>
          <a:p>
            <a:r>
              <a:rPr lang="fr-FR"/>
              <a:t>ce qui nécessite d ’anticiper le résultat de ces actions</a:t>
            </a:r>
          </a:p>
          <a:p>
            <a:r>
              <a:rPr lang="fr-FR"/>
              <a:t>- et évaluer le résultat 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DD79A-8CFE-8949-B4BF-C03A50AF965F}" type="slidenum">
              <a:rPr lang="fr-FR"/>
              <a:pPr/>
              <a:t>5</a:t>
            </a:fld>
            <a:endParaRPr 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Ex : quand fichier sont sous forme d’icône, on peut agir sur les icônes comme sur les fichiers eux-mêmes (ouvrir, détruire, changer le nom…).</a:t>
            </a:r>
          </a:p>
          <a:p>
            <a:r>
              <a:rPr lang="fr-FR"/>
              <a:t>Evidemment forte contrainte pour langage sous-jacent.</a:t>
            </a:r>
          </a:p>
          <a:p>
            <a:r>
              <a:rPr lang="fr-FR"/>
              <a:t>Cette impression d’engagement direct permet aux utilisateurs de mobiliser spontanément les  concepts du domaine représenté (exemple de la géométrie et surtout des jeux vidée).</a:t>
            </a:r>
          </a:p>
          <a:p>
            <a:endParaRPr lang="fr-FR"/>
          </a:p>
          <a:p>
            <a:r>
              <a:rPr lang="fr-FR"/>
              <a:t>Pb : il existe différents perspectives sur les objets, chacune nécessitant une représentation particulière.</a:t>
            </a:r>
          </a:p>
          <a:p>
            <a:r>
              <a:rPr lang="fr-FR"/>
              <a:t>Ex fichier, 3 Repres :</a:t>
            </a:r>
          </a:p>
          <a:p>
            <a:pPr>
              <a:buFontTx/>
              <a:buChar char="-"/>
            </a:pPr>
            <a:r>
              <a:rPr lang="fr-FR"/>
              <a:t>repres sous forme d’icône pour changer le nom, la place…</a:t>
            </a:r>
          </a:p>
          <a:p>
            <a:pPr>
              <a:buFontTx/>
              <a:buChar char="-"/>
            </a:pPr>
            <a:r>
              <a:rPr lang="fr-FR"/>
              <a:t>Repres du contenu pour changer les mots et images</a:t>
            </a:r>
          </a:p>
          <a:p>
            <a:pPr>
              <a:buFontTx/>
              <a:buChar char="-"/>
            </a:pPr>
            <a:r>
              <a:rPr lang="fr-FR"/>
              <a:t>Repres des prorpiétés</a:t>
            </a:r>
          </a:p>
          <a:p>
            <a:r>
              <a:rPr lang="fr-FR"/>
              <a:t>Donc chaque repres doit être adaptée au mieux aux opérations auxquelles elle est destinée.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FC4FE-2748-9A4D-ACB7-8CA8DF18217F}" type="slidenum">
              <a:rPr lang="fr-FR"/>
              <a:pPr/>
              <a:t>7</a:t>
            </a:fld>
            <a:endParaRPr lang="fr-FR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>
                <a:latin typeface="Times" charset="0"/>
              </a:rPr>
              <a:t>Avantages</a:t>
            </a:r>
          </a:p>
          <a:p>
            <a:r>
              <a:rPr lang="fr-FR"/>
              <a:t>Ce sont les avantages d ’un langage formel comme les maths : cohérent, non ambiguë…</a:t>
            </a:r>
          </a:p>
          <a:p>
            <a:r>
              <a:rPr lang="fr-FR"/>
              <a:t>Donc c ’est l ’utilisateur qui s ’adapte à la machine.</a:t>
            </a:r>
          </a:p>
          <a:p>
            <a:r>
              <a:rPr lang="fr-FR"/>
              <a:t>Inconvénients</a:t>
            </a:r>
          </a:p>
          <a:p>
            <a:r>
              <a:rPr lang="fr-FR"/>
              <a:t>L ’apprentissage est très coûteux en temps et risque d ’erreurs</a:t>
            </a:r>
          </a:p>
          <a:p>
            <a:r>
              <a:rPr lang="fr-FR"/>
              <a:t>Visibilité et FB inexistant (sauf par activation d ’autre comaende, anulation très difficile,…) d ’oû identifcation et rectification des erreurs difficile</a:t>
            </a:r>
          </a:p>
          <a:p>
            <a:endParaRPr lang="fr-FR"/>
          </a:p>
          <a:p>
            <a:r>
              <a:rPr lang="fr-FR"/>
              <a:t>Donc contraire aux principes ergo que vous avez vu précédemment…</a:t>
            </a:r>
          </a:p>
          <a:p>
            <a:endParaRPr lang="fr-FR"/>
          </a:p>
          <a:p>
            <a:r>
              <a:rPr lang="fr-FR"/>
              <a:t>Quelles indications :</a:t>
            </a:r>
          </a:p>
          <a:p>
            <a:r>
              <a:rPr lang="fr-FR"/>
              <a:t>- vocabulaire restreint, domaine très formalisé</a:t>
            </a:r>
          </a:p>
          <a:p>
            <a:r>
              <a:rPr lang="fr-FR"/>
              <a:t>- pour les informaticiens qui veulent conserver leurs prérogatives sur le péquin moyen...</a:t>
            </a:r>
          </a:p>
          <a:p>
            <a:r>
              <a:rPr lang="fr-FR"/>
              <a:t>Mais même là j’ai des doutes...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43B86-B2CA-A048-BC76-EED1D60911D9}" type="slidenum">
              <a:rPr lang="fr-FR"/>
              <a:pPr/>
              <a:t>8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>
                <a:latin typeface="Times" charset="0"/>
              </a:rPr>
              <a:t>Avantages</a:t>
            </a:r>
          </a:p>
          <a:p>
            <a:r>
              <a:rPr lang="fr-FR"/>
              <a:t>La procédure à suivre est indiquée, etc.</a:t>
            </a:r>
          </a:p>
          <a:p>
            <a:r>
              <a:rPr lang="fr-FR"/>
              <a:t>Inconvénients</a:t>
            </a:r>
          </a:p>
          <a:p>
            <a:r>
              <a:rPr lang="fr-FR"/>
              <a:t>Ergonomie très importante et notamment l ’ordre des champs, l ’indication des possibilités </a:t>
            </a:r>
          </a:p>
          <a:p>
            <a:r>
              <a:rPr lang="fr-FR"/>
              <a:t>- par choix dans une liste</a:t>
            </a:r>
          </a:p>
          <a:p>
            <a:r>
              <a:rPr lang="fr-FR"/>
              <a:t>- ouverte mais alors précision sur la syntaxe Ex date de naissance</a:t>
            </a:r>
          </a:p>
          <a:p>
            <a:endParaRPr lang="fr-FR"/>
          </a:p>
          <a:p>
            <a:r>
              <a:rPr lang="fr-FR"/>
              <a:t>Dans quels cas est-ce indiqué :</a:t>
            </a:r>
          </a:p>
          <a:p>
            <a:r>
              <a:rPr lang="fr-FR"/>
              <a:t>- pour chercher dans une base de données car la correspondance est directe</a:t>
            </a:r>
          </a:p>
          <a:p>
            <a:r>
              <a:rPr lang="fr-FR"/>
              <a:t>- quand on veut faire suivre une procédure simple et sans variantes</a:t>
            </a:r>
          </a:p>
          <a:p>
            <a:r>
              <a:rPr lang="fr-FR"/>
              <a:t>- sur le Web, moyen le plus simple de faire de l ’interactif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6470B-6506-E94B-953D-9DFFED174F1B}" type="slidenum">
              <a:rPr lang="fr-FR"/>
              <a:pPr/>
              <a:t>9</a:t>
            </a:fld>
            <a:endParaRPr lang="fr-FR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Deux types de mebu :</a:t>
            </a:r>
          </a:p>
          <a:p>
            <a:r>
              <a:rPr lang="fr-FR"/>
              <a:t>- « pull-down » ou déroulants -&gt; affichage de toutes les options d ’un coup d ’œil, structration</a:t>
            </a:r>
          </a:p>
          <a:p>
            <a:r>
              <a:rPr lang="fr-FR"/>
              <a:t>- dialogue = menu pop-up -&gt; approche plus séquentielle, parfois suite de formulaire</a:t>
            </a:r>
          </a:p>
          <a:p>
            <a:r>
              <a:rPr lang="fr-FR"/>
              <a:t>L ’interaction est davantage vue comme un dialogue</a:t>
            </a:r>
          </a:p>
          <a:p>
            <a:endParaRPr lang="fr-FR"/>
          </a:p>
          <a:p>
            <a:r>
              <a:rPr lang="fr-FR"/>
              <a:t>Dans quels cas est-ce indiqué :</a:t>
            </a:r>
          </a:p>
          <a:p>
            <a:r>
              <a:rPr lang="fr-FR"/>
              <a:t>- menu pop-up : soit pour un message contextuel, soit pour une procédure spécifique</a:t>
            </a:r>
          </a:p>
          <a:p>
            <a:r>
              <a:rPr lang="fr-FR"/>
              <a:t>- menu déroulant : l ’alternative des langages de commandes : apprentissage et gestion cognitive simplifié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F209C-A8DA-F04F-B090-35AFBF19CFE5}" type="slidenum">
              <a:rPr lang="fr-FR"/>
              <a:pPr/>
              <a:t>10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Toute expression dans un langage a un sens et une forme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F209C-A8DA-F04F-B090-35AFBF19CFE5}" type="slidenum">
              <a:rPr lang="fr-FR"/>
              <a:pPr/>
              <a:t>11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Toute expression dans un langage a un sens et une forme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4E0AF-C794-0A4C-9244-F46CCE9899EA}" type="slidenum">
              <a:rPr lang="fr-FR"/>
              <a:pPr/>
              <a:t>12</a:t>
            </a:fld>
            <a:endParaRPr lang="fr-F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H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FADA49-CDF4-C949-806B-855910A3FB0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BD5A-357B-4640-AAD4-334E9BB57B5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7B9DD-9705-F347-A38D-E27BEE472BC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AC9FD-26A5-BB4A-9D92-B2DC7007B08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0400124-3ECA-E14E-AE1E-BD91B88F938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F0EE8-B032-A24F-9BD3-920152A6CFC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94EA3-0338-9D4E-9A1A-DECCCCA16BC9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1ABEB-83AF-EE40-A2C6-98404543AD9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0F199-2C5B-0740-B553-5361BA4A567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A39E1-B69A-EC4C-8BAD-E4502AB14083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414D73B-3A84-404F-BC36-C3AE9BBB541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H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H" smtClean="0"/>
              <a:t>Deuxième niveau</a:t>
            </a:r>
          </a:p>
          <a:p>
            <a:pPr lvl="2" eaLnBrk="1" latinLnBrk="0" hangingPunct="1"/>
            <a:r>
              <a:rPr kumimoji="0" lang="fr-CH" smtClean="0"/>
              <a:t>Troisième niveau</a:t>
            </a:r>
          </a:p>
          <a:p>
            <a:pPr lvl="3" eaLnBrk="1" latinLnBrk="0" hangingPunct="1"/>
            <a:r>
              <a:rPr kumimoji="0" lang="fr-CH" smtClean="0"/>
              <a:t>Quatrième niveau</a:t>
            </a:r>
          </a:p>
          <a:p>
            <a:pPr lvl="4" eaLnBrk="1" latinLnBrk="0" hangingPunct="1"/>
            <a:r>
              <a:rPr kumimoji="0" lang="fr-CH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45ECDDE-3C11-1A43-ACE6-1E50A8A39B6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123rf.com/profile_doglikehorse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tecfa.unige.ch/tecfa/teaching/LMRI41/StylesInterac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r>
              <a:rPr lang="fr-FR" dirty="0" smtClean="0"/>
              <a:t> 6 novembre 2013</a:t>
            </a:r>
            <a:endParaRPr lang="fr-FR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1896"/>
            <a:ext cx="7772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modes d’interaction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4800" y="533400"/>
            <a:ext cx="8839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65150" y="6190880"/>
            <a:ext cx="7299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  <a:latin typeface="Times" charset="0"/>
              </a:rPr>
              <a:t>M. </a:t>
            </a:r>
            <a:r>
              <a:rPr lang="fr-FR" sz="2400" dirty="0" err="1" smtClean="0">
                <a:solidFill>
                  <a:schemeClr val="accent2"/>
                </a:solidFill>
                <a:latin typeface="Times" charset="0"/>
              </a:rPr>
              <a:t>Bétrancourt</a:t>
            </a:r>
            <a:r>
              <a:rPr lang="fr-FR" sz="2400" dirty="0" smtClean="0">
                <a:solidFill>
                  <a:schemeClr val="accent2"/>
                </a:solidFill>
                <a:latin typeface="Times" charset="0"/>
              </a:rPr>
              <a:t> &amp; K. </a:t>
            </a:r>
            <a:r>
              <a:rPr lang="fr-FR" sz="2400" dirty="0" err="1" smtClean="0">
                <a:solidFill>
                  <a:schemeClr val="accent2"/>
                </a:solidFill>
                <a:latin typeface="Times" charset="0"/>
              </a:rPr>
              <a:t>Benetos</a:t>
            </a:r>
            <a:r>
              <a:rPr lang="fr-FR" sz="2400" dirty="0" smtClean="0">
                <a:solidFill>
                  <a:schemeClr val="accent2"/>
                </a:solidFill>
                <a:latin typeface="Times" charset="0"/>
              </a:rPr>
              <a:t> - </a:t>
            </a:r>
            <a:r>
              <a:rPr lang="fr-FR" sz="2400" dirty="0">
                <a:solidFill>
                  <a:schemeClr val="accent2"/>
                </a:solidFill>
                <a:latin typeface="Times" charset="0"/>
              </a:rPr>
              <a:t>Cours Ergonomie des IPM</a:t>
            </a:r>
          </a:p>
        </p:txBody>
      </p: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179388" y="188913"/>
            <a:ext cx="2743200" cy="1355725"/>
            <a:chOff x="192" y="3552"/>
            <a:chExt cx="1728" cy="854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336" y="3552"/>
            <a:ext cx="528" cy="528"/>
          </p:xfrm>
          <a:graphic>
            <a:graphicData uri="http://schemas.openxmlformats.org/presentationml/2006/ole">
              <p:oleObj spid="_x0000_s14338" name="Photo Editor Photo" r:id="rId4" imgW="3048264" imgH="3048264" progId="">
                <p:embed/>
              </p:oleObj>
            </a:graphicData>
          </a:graphic>
        </p:graphicFrame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192" y="3821"/>
              <a:ext cx="1728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fr-CH" sz="2000" b="1" dirty="0">
                  <a:solidFill>
                    <a:srgbClr val="333399"/>
                  </a:solidFill>
                  <a:latin typeface="Arial" charset="0"/>
                </a:rPr>
                <a:t>TECFA</a:t>
              </a:r>
            </a:p>
            <a:p>
              <a:pPr algn="r" eaLnBrk="1" hangingPunct="1">
                <a:spcBef>
                  <a:spcPct val="50000"/>
                </a:spcBef>
              </a:pPr>
              <a:r>
                <a:rPr lang="fr-CH" sz="1400" b="1" dirty="0">
                  <a:solidFill>
                    <a:srgbClr val="333399"/>
                  </a:solidFill>
                  <a:latin typeface="Arial" charset="0"/>
                </a:rPr>
                <a:t>Technologies pour la Formation et l’Apprentissage</a:t>
              </a:r>
              <a:endParaRPr lang="en-US" sz="1400" b="1" dirty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pic>
        <p:nvPicPr>
          <p:cNvPr id="14344" name="Picture 9" descr="logoUGn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0"/>
            <a:ext cx="2362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00062"/>
          </a:xfrm>
          <a:noFill/>
        </p:spPr>
        <p:txBody>
          <a:bodyPr/>
          <a:lstStyle/>
          <a:p>
            <a:r>
              <a:rPr lang="fr-FR" dirty="0" smtClean="0"/>
              <a:t>La manipulation directe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58215" y="1443777"/>
            <a:ext cx="846691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H" dirty="0" smtClean="0">
                <a:latin typeface="Arial"/>
                <a:cs typeface="Arial"/>
              </a:rPr>
              <a:t>A pour but de permettre à l’utilisateur de manipuler les objets, représentés graphiquement au niveau de l’interface, avec des actions qui se rapprochent des actions du monde physique, au niveau sémantique et syntaxique.</a:t>
            </a:r>
          </a:p>
          <a:p>
            <a:pPr>
              <a:spcAft>
                <a:spcPts val="600"/>
              </a:spcAft>
            </a:pPr>
            <a:r>
              <a:rPr lang="fr-CH" dirty="0" smtClean="0">
                <a:latin typeface="Arial"/>
                <a:cs typeface="Arial"/>
              </a:rPr>
              <a:t>Exemple : changer la taille des cadres sur vos représentations graphique de l’organisation du site choisi en manipulant directement leur longueur et largeur.</a:t>
            </a:r>
          </a:p>
          <a:p>
            <a:pPr>
              <a:spcAft>
                <a:spcPts val="600"/>
              </a:spcAft>
              <a:buFont typeface="Wingdings" charset="2"/>
              <a:buChar char="Ø"/>
            </a:pPr>
            <a:r>
              <a:rPr lang="fr-CH" dirty="0" smtClean="0">
                <a:latin typeface="Arial"/>
                <a:cs typeface="Arial"/>
              </a:rPr>
              <a:t> Nécessite un retour immédiat et visible. </a:t>
            </a:r>
          </a:p>
          <a:p>
            <a:pPr>
              <a:spcAft>
                <a:spcPts val="600"/>
              </a:spcAft>
            </a:pPr>
            <a:endParaRPr lang="fr-FR" dirty="0">
              <a:latin typeface="Arial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0781" y="5807729"/>
            <a:ext cx="726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 smtClean="0"/>
              <a:t>Shneiderman</a:t>
            </a:r>
            <a:r>
              <a:rPr lang="fr-FR" sz="1800" dirty="0" smtClean="0"/>
              <a:t>, B. (1983). Direct Manipulation. A </a:t>
            </a:r>
            <a:r>
              <a:rPr lang="fr-FR" sz="1800" dirty="0" err="1" smtClean="0"/>
              <a:t>Step</a:t>
            </a:r>
            <a:r>
              <a:rPr lang="fr-FR" sz="1800" dirty="0" smtClean="0"/>
              <a:t> </a:t>
            </a:r>
            <a:r>
              <a:rPr lang="fr-FR" sz="1800" dirty="0" err="1" smtClean="0"/>
              <a:t>Beyond</a:t>
            </a:r>
            <a:r>
              <a:rPr lang="fr-FR" sz="1800" dirty="0" smtClean="0"/>
              <a:t> </a:t>
            </a:r>
            <a:r>
              <a:rPr lang="fr-FR" sz="1800" dirty="0" err="1" smtClean="0"/>
              <a:t>Programming</a:t>
            </a:r>
            <a:r>
              <a:rPr lang="fr-FR" sz="1800" dirty="0" smtClean="0"/>
              <a:t> </a:t>
            </a:r>
          </a:p>
          <a:p>
            <a:r>
              <a:rPr lang="fr-FR" sz="1800" dirty="0" err="1" smtClean="0"/>
              <a:t>Languages</a:t>
            </a:r>
            <a:r>
              <a:rPr lang="fr-FR" sz="1800" dirty="0" smtClean="0"/>
              <a:t>. </a:t>
            </a:r>
            <a:r>
              <a:rPr lang="fr-FR" sz="1800" i="1" dirty="0" smtClean="0"/>
              <a:t>IEEE Transactions on Computers</a:t>
            </a:r>
            <a:r>
              <a:rPr lang="fr-FR" sz="1800" dirty="0" smtClean="0"/>
              <a:t>, 1 (8): 57–69. 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00062"/>
          </a:xfrm>
          <a:noFill/>
        </p:spPr>
        <p:txBody>
          <a:bodyPr/>
          <a:lstStyle/>
          <a:p>
            <a:r>
              <a:rPr lang="fr-FR" dirty="0" smtClean="0"/>
              <a:t>La manipulation directe</a:t>
            </a:r>
            <a:endParaRPr lang="fr-FR" dirty="0"/>
          </a:p>
        </p:txBody>
      </p:sp>
      <p:grpSp>
        <p:nvGrpSpPr>
          <p:cNvPr id="12" name="Grouper 11"/>
          <p:cNvGrpSpPr/>
          <p:nvPr/>
        </p:nvGrpSpPr>
        <p:grpSpPr>
          <a:xfrm>
            <a:off x="344488" y="1508927"/>
            <a:ext cx="8420100" cy="2420697"/>
            <a:chOff x="344488" y="1508927"/>
            <a:chExt cx="8420100" cy="2420697"/>
          </a:xfrm>
        </p:grpSpPr>
        <p:sp>
          <p:nvSpPr>
            <p:cNvPr id="29699" name="Text Box 3"/>
            <p:cNvSpPr txBox="1">
              <a:spLocks noChangeArrowheads="1"/>
            </p:cNvSpPr>
            <p:nvPr/>
          </p:nvSpPr>
          <p:spPr bwMode="auto">
            <a:xfrm>
              <a:off x="344488" y="2177024"/>
              <a:ext cx="9969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3200" dirty="0">
                  <a:latin typeface="Arial" charset="0"/>
                </a:rPr>
                <a:t>Buts</a:t>
              </a: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4495800" y="2177024"/>
              <a:ext cx="426878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3200">
                  <a:latin typeface="Arial" charset="0"/>
                </a:rPr>
                <a:t>Sens de l’expression</a:t>
              </a:r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487488" y="2481824"/>
              <a:ext cx="2590800" cy="0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714500" y="2862824"/>
              <a:ext cx="228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3200">
                  <a:solidFill>
                    <a:srgbClr val="993300"/>
                  </a:solidFill>
                  <a:latin typeface="Arial" charset="0"/>
                </a:rPr>
                <a:t>distance</a:t>
              </a:r>
            </a:p>
            <a:p>
              <a:pPr algn="ctr"/>
              <a:r>
                <a:rPr lang="fr-FR" sz="3200">
                  <a:solidFill>
                    <a:srgbClr val="993300"/>
                  </a:solidFill>
                  <a:latin typeface="Arial" charset="0"/>
                </a:rPr>
                <a:t>sémantique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504835" y="1508927"/>
              <a:ext cx="3161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Exemple : icône de fichier</a:t>
              </a:r>
              <a:endParaRPr lang="fr-FR" dirty="0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640876" y="2862824"/>
            <a:ext cx="8123712" cy="3747330"/>
            <a:chOff x="640876" y="2862824"/>
            <a:chExt cx="8123712" cy="3747330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4495800" y="5788587"/>
              <a:ext cx="4268788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3200">
                  <a:latin typeface="Arial" charset="0"/>
                </a:rPr>
                <a:t>Forme de l’expression</a:t>
              </a: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V="1">
              <a:off x="6629400" y="2862824"/>
              <a:ext cx="0" cy="30480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4038600" y="4082024"/>
              <a:ext cx="2146541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3200" dirty="0">
                  <a:solidFill>
                    <a:srgbClr val="006600"/>
                  </a:solidFill>
                  <a:latin typeface="Arial" charset="0"/>
                </a:rPr>
                <a:t>distance</a:t>
              </a:r>
              <a:endParaRPr lang="fr-FR" sz="3200" dirty="0" smtClean="0">
                <a:solidFill>
                  <a:srgbClr val="006600"/>
                </a:solidFill>
                <a:latin typeface="Arial" charset="0"/>
              </a:endParaRPr>
            </a:p>
            <a:p>
              <a:pPr algn="ctr"/>
              <a:r>
                <a:rPr lang="fr-FR" sz="3200" dirty="0" smtClean="0">
                  <a:solidFill>
                    <a:srgbClr val="006600"/>
                  </a:solidFill>
                  <a:latin typeface="Arial" charset="0"/>
                </a:rPr>
                <a:t>syntaxique</a:t>
              </a:r>
              <a:endParaRPr lang="fr-FR" sz="3200" dirty="0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640876" y="5840713"/>
              <a:ext cx="378797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Exemple : feuilletage dans les interfaces tactiles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64493"/>
          </a:xfrm>
        </p:spPr>
        <p:txBody>
          <a:bodyPr/>
          <a:lstStyle/>
          <a:p>
            <a:r>
              <a:rPr lang="fr-FR" dirty="0" smtClean="0"/>
              <a:t>Notion plus récente : Affordances</a:t>
            </a:r>
            <a:endParaRPr lang="fr-FR" dirty="0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692707" y="6281067"/>
            <a:ext cx="730375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200" dirty="0" smtClean="0"/>
              <a:t>Vicente, K. J., &amp; Rasmussen, J. (1990). The </a:t>
            </a:r>
            <a:r>
              <a:rPr lang="fr-FR" sz="1200" dirty="0" err="1" smtClean="0"/>
              <a:t>Ecology</a:t>
            </a:r>
            <a:r>
              <a:rPr lang="fr-FR" sz="1200" dirty="0" smtClean="0"/>
              <a:t> of </a:t>
            </a:r>
            <a:r>
              <a:rPr lang="fr-FR" sz="1200" dirty="0" err="1" smtClean="0"/>
              <a:t>Human-Machine</a:t>
            </a:r>
            <a:r>
              <a:rPr lang="fr-FR" sz="1200" dirty="0" smtClean="0"/>
              <a:t> Systems II : </a:t>
            </a:r>
            <a:r>
              <a:rPr lang="fr-FR" sz="1200" dirty="0" err="1" smtClean="0"/>
              <a:t>Mediating</a:t>
            </a:r>
            <a:r>
              <a:rPr lang="fr-FR" sz="1200" dirty="0" smtClean="0"/>
              <a:t> “ Direct Perception ” in </a:t>
            </a:r>
            <a:r>
              <a:rPr lang="fr-FR" sz="1200" dirty="0" err="1" smtClean="0"/>
              <a:t>Complex</a:t>
            </a:r>
            <a:r>
              <a:rPr lang="fr-FR" sz="1200" dirty="0" smtClean="0"/>
              <a:t> </a:t>
            </a:r>
            <a:r>
              <a:rPr lang="fr-FR" sz="1200" dirty="0" err="1" smtClean="0"/>
              <a:t>Work</a:t>
            </a:r>
            <a:r>
              <a:rPr lang="fr-FR" sz="1200" dirty="0" smtClean="0"/>
              <a:t> </a:t>
            </a:r>
            <a:r>
              <a:rPr lang="fr-FR" sz="1200" dirty="0" err="1" smtClean="0"/>
              <a:t>Domains</a:t>
            </a:r>
            <a:r>
              <a:rPr lang="fr-FR" sz="1200" dirty="0" smtClean="0"/>
              <a:t>. </a:t>
            </a:r>
            <a:r>
              <a:rPr lang="fr-FR" sz="1200" dirty="0" err="1" smtClean="0"/>
              <a:t>Ecological</a:t>
            </a:r>
            <a:r>
              <a:rPr lang="fr-FR" sz="1200" dirty="0" smtClean="0"/>
              <a:t> </a:t>
            </a:r>
            <a:r>
              <a:rPr lang="fr-FR" sz="1200" dirty="0" err="1" smtClean="0"/>
              <a:t>Psychology</a:t>
            </a:r>
            <a:r>
              <a:rPr lang="fr-FR" sz="1200" dirty="0" smtClean="0"/>
              <a:t>, 2, 207-249. </a:t>
            </a:r>
            <a:endParaRPr lang="fr-FR" sz="1200" i="0" dirty="0">
              <a:latin typeface="Times New Roman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9221" y="1277731"/>
            <a:ext cx="80708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Notion de design écologique d’interface (Vicente &amp; Rasmussen, 1990) : l’interface doit matérialiser de façon visibles l’état de l’environnement et les actions possibles de façon à fournir à l’</a:t>
            </a:r>
            <a:r>
              <a:rPr lang="fr-FR" dirty="0" err="1" smtClean="0"/>
              <a:t>utilisateur-trice</a:t>
            </a:r>
            <a:r>
              <a:rPr lang="fr-FR" dirty="0" smtClean="0"/>
              <a:t> les moyens de s’adapter à la situation.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301" y="2944571"/>
            <a:ext cx="2374655" cy="313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3053" y="2971378"/>
            <a:ext cx="3429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67496"/>
          </a:xfrm>
          <a:noFill/>
        </p:spPr>
        <p:txBody>
          <a:bodyPr/>
          <a:lstStyle/>
          <a:p>
            <a:r>
              <a:rPr lang="fr-FR" dirty="0" smtClean="0"/>
              <a:t>Exemples de design écologique</a:t>
            </a:r>
            <a:endParaRPr lang="fr-FR" dirty="0"/>
          </a:p>
        </p:txBody>
      </p:sp>
      <p:pic>
        <p:nvPicPr>
          <p:cNvPr id="14" name="Image 13" descr="kia-essence2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171" y="1237789"/>
            <a:ext cx="3528410" cy="2160001"/>
          </a:xfrm>
          <a:prstGeom prst="rect">
            <a:avLst/>
          </a:prstGeom>
        </p:spPr>
      </p:pic>
      <p:pic>
        <p:nvPicPr>
          <p:cNvPr id="15" name="Image 14" descr="dashboard-nissan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779" y="3333584"/>
            <a:ext cx="254442" cy="190831"/>
          </a:xfrm>
          <a:prstGeom prst="rect">
            <a:avLst/>
          </a:prstGeom>
        </p:spPr>
      </p:pic>
      <p:pic>
        <p:nvPicPr>
          <p:cNvPr id="16" name="Image 15" descr="dashboard-nissan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834" y="1237535"/>
            <a:ext cx="2938244" cy="2203678"/>
          </a:xfrm>
          <a:prstGeom prst="rect">
            <a:avLst/>
          </a:prstGeom>
        </p:spPr>
      </p:pic>
      <p:pic>
        <p:nvPicPr>
          <p:cNvPr id="18" name="Image 17" descr="indicateur-essenc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5262" y="1237534"/>
            <a:ext cx="1477543" cy="2103264"/>
          </a:xfrm>
          <a:prstGeom prst="rect">
            <a:avLst/>
          </a:prstGeom>
        </p:spPr>
      </p:pic>
      <p:grpSp>
        <p:nvGrpSpPr>
          <p:cNvPr id="20" name="Grouper 19"/>
          <p:cNvGrpSpPr/>
          <p:nvPr/>
        </p:nvGrpSpPr>
        <p:grpSpPr>
          <a:xfrm>
            <a:off x="3375912" y="4225024"/>
            <a:ext cx="5405802" cy="2319563"/>
            <a:chOff x="3375912" y="4463856"/>
            <a:chExt cx="5405802" cy="2319563"/>
          </a:xfrm>
        </p:grpSpPr>
        <p:sp>
          <p:nvSpPr>
            <p:cNvPr id="31751" name="Rectangle 7" descr="Vague"/>
            <p:cNvSpPr>
              <a:spLocks noChangeArrowheads="1"/>
            </p:cNvSpPr>
            <p:nvPr/>
          </p:nvSpPr>
          <p:spPr bwMode="auto">
            <a:xfrm>
              <a:off x="3427495" y="5073456"/>
              <a:ext cx="1066800" cy="60960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3" name="Rectangle 9" descr="Vague"/>
            <p:cNvSpPr>
              <a:spLocks noChangeArrowheads="1"/>
            </p:cNvSpPr>
            <p:nvPr/>
          </p:nvSpPr>
          <p:spPr bwMode="auto">
            <a:xfrm>
              <a:off x="6075445" y="4844856"/>
              <a:ext cx="1066800" cy="83820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6075445" y="4463856"/>
              <a:ext cx="10668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3427495" y="4463856"/>
              <a:ext cx="10668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494295" y="4463856"/>
              <a:ext cx="2286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7161295" y="4463856"/>
              <a:ext cx="2286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9" name="AutoShape 15"/>
            <p:cNvSpPr>
              <a:spLocks noChangeArrowheads="1"/>
            </p:cNvSpPr>
            <p:nvPr/>
          </p:nvSpPr>
          <p:spPr bwMode="auto">
            <a:xfrm>
              <a:off x="4494295" y="4692456"/>
              <a:ext cx="228600" cy="381000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60" name="AutoShape 16"/>
            <p:cNvSpPr>
              <a:spLocks noChangeArrowheads="1"/>
            </p:cNvSpPr>
            <p:nvPr/>
          </p:nvSpPr>
          <p:spPr bwMode="auto">
            <a:xfrm>
              <a:off x="7161295" y="4692456"/>
              <a:ext cx="228600" cy="152400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375912" y="6013978"/>
              <a:ext cx="540580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Ici la taille de la flèche représente la force à exercer sur le levier de remplissage.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646"/>
            <a:ext cx="7772400" cy="800062"/>
          </a:xfrm>
          <a:noFill/>
        </p:spPr>
        <p:txBody>
          <a:bodyPr/>
          <a:lstStyle/>
          <a:p>
            <a:r>
              <a:rPr lang="fr-FR" dirty="0"/>
              <a:t>Situer les interfaces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918325" y="278925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2514600" y="1757377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514600" y="5186377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1001" y="2734216"/>
            <a:ext cx="1572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>
                <a:solidFill>
                  <a:srgbClr val="CC3300"/>
                </a:solidFill>
                <a:latin typeface="Arial" charset="0"/>
              </a:rPr>
              <a:t>Distance</a:t>
            </a:r>
          </a:p>
          <a:p>
            <a:r>
              <a:rPr lang="fr-FR" sz="2400" b="1" dirty="0" smtClean="0">
                <a:solidFill>
                  <a:srgbClr val="CC3300"/>
                </a:solidFill>
                <a:latin typeface="Arial" charset="0"/>
              </a:rPr>
              <a:t>avec le monde « réel »</a:t>
            </a:r>
            <a:endParaRPr lang="fr-FR" sz="24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431925" y="2101864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solidFill>
                  <a:srgbClr val="CC3300"/>
                </a:solidFill>
                <a:latin typeface="Arial" charset="0"/>
              </a:rPr>
              <a:t>Elevée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508125" y="4311664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solidFill>
                  <a:srgbClr val="CC3300"/>
                </a:solidFill>
                <a:latin typeface="Arial" charset="0"/>
              </a:rPr>
              <a:t>Faible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513662" y="6146647"/>
            <a:ext cx="53321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>
                <a:solidFill>
                  <a:srgbClr val="006600"/>
                </a:solidFill>
                <a:latin typeface="Arial" charset="0"/>
              </a:rPr>
              <a:t>Mode d’engagement de l’utilisateur</a:t>
            </a:r>
            <a:endParaRPr lang="fr-FR" sz="24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574925" y="5302264"/>
            <a:ext cx="191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solidFill>
                  <a:srgbClr val="006600"/>
                </a:solidFill>
                <a:latin typeface="Arial" charset="0"/>
              </a:rPr>
              <a:t>conversation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775325" y="5303852"/>
            <a:ext cx="169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>
                <a:solidFill>
                  <a:srgbClr val="006600"/>
                </a:solidFill>
                <a:latin typeface="Arial" charset="0"/>
              </a:rPr>
              <a:t>Modèle du monde</a:t>
            </a:r>
          </a:p>
        </p:txBody>
      </p:sp>
      <p:grpSp>
        <p:nvGrpSpPr>
          <p:cNvPr id="20" name="Grouper 19"/>
          <p:cNvGrpSpPr/>
          <p:nvPr/>
        </p:nvGrpSpPr>
        <p:grpSpPr>
          <a:xfrm>
            <a:off x="2895600" y="1698942"/>
            <a:ext cx="5014859" cy="3319209"/>
            <a:chOff x="2895600" y="1698942"/>
            <a:chExt cx="5014859" cy="3319209"/>
          </a:xfrm>
        </p:grpSpPr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2895600" y="2214577"/>
              <a:ext cx="20574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2400" dirty="0">
                  <a:latin typeface="Arial" charset="0"/>
                </a:rPr>
                <a:t>langage de bas niveau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2895600" y="3890977"/>
              <a:ext cx="20574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2400">
                  <a:latin typeface="Arial" charset="0"/>
                </a:rPr>
                <a:t>langage de haut niveau</a:t>
              </a: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5715000" y="2214577"/>
              <a:ext cx="20574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2400" dirty="0">
                  <a:latin typeface="Arial" charset="0"/>
                </a:rPr>
                <a:t>monde de bas niveau</a:t>
              </a:r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5715000" y="3814777"/>
              <a:ext cx="20574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2400">
                  <a:latin typeface="Arial" charset="0"/>
                </a:rPr>
                <a:t>manipulation</a:t>
              </a:r>
            </a:p>
            <a:p>
              <a:r>
                <a:rPr lang="fr-FR" sz="2400">
                  <a:latin typeface="Arial" charset="0"/>
                </a:rPr>
                <a:t>directe</a:t>
              </a:r>
            </a:p>
          </p:txBody>
        </p:sp>
        <p:sp>
          <p:nvSpPr>
            <p:cNvPr id="107536" name="Text Box 16"/>
            <p:cNvSpPr txBox="1">
              <a:spLocks noChangeArrowheads="1"/>
            </p:cNvSpPr>
            <p:nvPr/>
          </p:nvSpPr>
          <p:spPr bwMode="auto">
            <a:xfrm>
              <a:off x="2929454" y="1698942"/>
              <a:ext cx="251863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800" dirty="0" smtClean="0">
                  <a:solidFill>
                    <a:schemeClr val="accent2"/>
                  </a:solidFill>
                  <a:latin typeface="Geneva" charset="0"/>
                </a:rPr>
                <a:t>Logiciel statistique R</a:t>
              </a:r>
              <a:endParaRPr lang="fr-FR" sz="1800" dirty="0">
                <a:solidFill>
                  <a:schemeClr val="accent2"/>
                </a:solidFill>
                <a:latin typeface="Geneva" charset="0"/>
              </a:endParaRPr>
            </a:p>
          </p:txBody>
        </p:sp>
        <p:sp>
          <p:nvSpPr>
            <p:cNvPr id="107537" name="Text Box 17"/>
            <p:cNvSpPr txBox="1">
              <a:spLocks noChangeArrowheads="1"/>
            </p:cNvSpPr>
            <p:nvPr/>
          </p:nvSpPr>
          <p:spPr bwMode="auto">
            <a:xfrm>
              <a:off x="3276600" y="3549664"/>
              <a:ext cx="1685925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800">
                  <a:solidFill>
                    <a:schemeClr val="accent2"/>
                  </a:solidFill>
                  <a:latin typeface="Geneva" charset="0"/>
                </a:rPr>
                <a:t>macros Excell</a:t>
              </a:r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5410200" y="3016264"/>
              <a:ext cx="2497138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800" dirty="0">
                  <a:solidFill>
                    <a:schemeClr val="accent2"/>
                  </a:solidFill>
                  <a:latin typeface="Geneva" charset="0"/>
                </a:rPr>
                <a:t>explorateur Windows</a:t>
              </a:r>
            </a:p>
          </p:txBody>
        </p:sp>
        <p:sp>
          <p:nvSpPr>
            <p:cNvPr id="107539" name="Text Box 19"/>
            <p:cNvSpPr txBox="1">
              <a:spLocks noChangeArrowheads="1"/>
            </p:cNvSpPr>
            <p:nvPr/>
          </p:nvSpPr>
          <p:spPr bwMode="auto">
            <a:xfrm>
              <a:off x="5670505" y="4648819"/>
              <a:ext cx="223995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800" dirty="0" smtClean="0">
                  <a:solidFill>
                    <a:schemeClr val="accent2"/>
                  </a:solidFill>
                  <a:latin typeface="Geneva" charset="0"/>
                </a:rPr>
                <a:t>Jeux de simulation</a:t>
              </a:r>
              <a:endParaRPr lang="fr-FR" sz="1800" dirty="0">
                <a:solidFill>
                  <a:schemeClr val="accent2"/>
                </a:solidFill>
                <a:latin typeface="Genev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Plan de la séance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Présentation collective</a:t>
            </a:r>
          </a:p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Activité sur les styles d’interaction</a:t>
            </a:r>
          </a:p>
          <a:p>
            <a:r>
              <a:rPr lang="fr-FR" sz="2800" dirty="0" err="1" smtClean="0">
                <a:latin typeface="Arial" charset="0"/>
                <a:ea typeface="Arial" charset="0"/>
                <a:cs typeface="Arial" charset="0"/>
              </a:rPr>
              <a:t>Debriefing</a:t>
            </a:r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 collectif </a:t>
            </a:r>
          </a:p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Présentation des modèles d’interaction </a:t>
            </a:r>
            <a:r>
              <a:rPr lang="fr-FR" sz="2800" dirty="0" err="1" smtClean="0">
                <a:latin typeface="Arial" charset="0"/>
                <a:ea typeface="Arial" charset="0"/>
                <a:cs typeface="Arial" charset="0"/>
              </a:rPr>
              <a:t>personne-machine</a:t>
            </a:r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 et des modes d’interaction</a:t>
            </a:r>
          </a:p>
          <a:p>
            <a:endParaRPr lang="fr-FR" sz="2800" dirty="0" smtClean="0">
              <a:latin typeface="Arial" charset="0"/>
              <a:ea typeface="Arial" charset="0"/>
              <a:cs typeface="Arial" charset="0"/>
            </a:endParaRPr>
          </a:p>
          <a:p>
            <a:endParaRPr lang="fr-FR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22115" y="191656"/>
            <a:ext cx="8458200" cy="544513"/>
          </a:xfrm>
        </p:spPr>
        <p:txBody>
          <a:bodyPr>
            <a:normAutofit fontScale="90000"/>
          </a:bodyPr>
          <a:lstStyle/>
          <a:p>
            <a:r>
              <a:rPr lang="fr-FR" dirty="0"/>
              <a:t>L ’interaction </a:t>
            </a:r>
            <a:r>
              <a:rPr lang="fr-FR" dirty="0" err="1"/>
              <a:t>personne-machine</a:t>
            </a:r>
            <a:endParaRPr lang="fr-FR" dirty="0"/>
          </a:p>
        </p:txBody>
      </p:sp>
      <p:sp>
        <p:nvSpPr>
          <p:cNvPr id="17413" name="Text Box 39"/>
          <p:cNvSpPr txBox="1">
            <a:spLocks noChangeArrowheads="1"/>
          </p:cNvSpPr>
          <p:nvPr/>
        </p:nvSpPr>
        <p:spPr bwMode="auto">
          <a:xfrm>
            <a:off x="2454275" y="4838700"/>
            <a:ext cx="379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 dirty="0">
                <a:latin typeface="Arial" charset="0"/>
              </a:rPr>
              <a:t>Représentations des utilisateurs</a:t>
            </a:r>
          </a:p>
        </p:txBody>
      </p:sp>
      <p:sp>
        <p:nvSpPr>
          <p:cNvPr id="17414" name="Text Box 40"/>
          <p:cNvSpPr txBox="1">
            <a:spLocks noChangeArrowheads="1"/>
          </p:cNvSpPr>
          <p:nvPr/>
        </p:nvSpPr>
        <p:spPr bwMode="auto">
          <a:xfrm>
            <a:off x="1881188" y="6296025"/>
            <a:ext cx="5195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>
                <a:latin typeface="Arial" charset="0"/>
              </a:rPr>
              <a:t>Représentations induites, modèles implicites</a:t>
            </a:r>
          </a:p>
        </p:txBody>
      </p:sp>
      <p:sp>
        <p:nvSpPr>
          <p:cNvPr id="17415" name="WordArt 41"/>
          <p:cNvSpPr>
            <a:spLocks noChangeArrowheads="1" noChangeShapeType="1" noTextEdit="1"/>
          </p:cNvSpPr>
          <p:nvPr/>
        </p:nvSpPr>
        <p:spPr bwMode="auto">
          <a:xfrm>
            <a:off x="3136900" y="5521325"/>
            <a:ext cx="21336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2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18185E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C0C0C0">
                      <a:alpha val="7499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Adéquation</a:t>
            </a:r>
          </a:p>
        </p:txBody>
      </p:sp>
      <p:sp>
        <p:nvSpPr>
          <p:cNvPr id="17416" name="AutoShape 42"/>
          <p:cNvSpPr>
            <a:spLocks noChangeArrowheads="1"/>
          </p:cNvSpPr>
          <p:nvPr/>
        </p:nvSpPr>
        <p:spPr bwMode="auto">
          <a:xfrm>
            <a:off x="1417638" y="5154613"/>
            <a:ext cx="381000" cy="1371600"/>
          </a:xfrm>
          <a:prstGeom prst="curvedRightArrow">
            <a:avLst>
              <a:gd name="adj1" fmla="val 72000"/>
              <a:gd name="adj2" fmla="val 144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17" name="AutoShape 43"/>
          <p:cNvSpPr>
            <a:spLocks noChangeArrowheads="1"/>
          </p:cNvSpPr>
          <p:nvPr/>
        </p:nvSpPr>
        <p:spPr bwMode="auto">
          <a:xfrm flipV="1">
            <a:off x="7159625" y="5041900"/>
            <a:ext cx="381000" cy="1219200"/>
          </a:xfrm>
          <a:prstGeom prst="curvedLeftArrow">
            <a:avLst>
              <a:gd name="adj1" fmla="val 64000"/>
              <a:gd name="adj2" fmla="val 128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723273" y="4331466"/>
            <a:ext cx="2040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Times"/>
                <a:cs typeface="Times"/>
              </a:rPr>
              <a:t>@ image: </a:t>
            </a:r>
            <a:r>
              <a:rPr sz="1000" dirty="0" smtClean="0">
                <a:hlinkClick r:id="rId3"/>
              </a:rPr>
              <a:t>Chris Noble</a:t>
            </a:r>
            <a:endParaRPr lang="fr-FR" sz="1000" dirty="0">
              <a:latin typeface="Times"/>
              <a:cs typeface="Times"/>
            </a:endParaRPr>
          </a:p>
        </p:txBody>
      </p:sp>
      <p:sp>
        <p:nvSpPr>
          <p:cNvPr id="17419" name="Oval 5"/>
          <p:cNvSpPr>
            <a:spLocks noChangeArrowheads="1"/>
          </p:cNvSpPr>
          <p:nvPr/>
        </p:nvSpPr>
        <p:spPr bwMode="auto">
          <a:xfrm>
            <a:off x="3099383" y="2036790"/>
            <a:ext cx="121092" cy="9972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20" name="Oval 6"/>
          <p:cNvSpPr>
            <a:spLocks noChangeArrowheads="1"/>
          </p:cNvSpPr>
          <p:nvPr/>
        </p:nvSpPr>
        <p:spPr bwMode="auto">
          <a:xfrm>
            <a:off x="3281021" y="2186384"/>
            <a:ext cx="60546" cy="498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7421" name="Group 7"/>
          <p:cNvGrpSpPr>
            <a:grpSpLocks/>
          </p:cNvGrpSpPr>
          <p:nvPr/>
        </p:nvGrpSpPr>
        <p:grpSpPr bwMode="auto">
          <a:xfrm>
            <a:off x="1767369" y="1338687"/>
            <a:ext cx="1217229" cy="684598"/>
            <a:chOff x="528" y="1296"/>
            <a:chExt cx="965" cy="659"/>
          </a:xfrm>
        </p:grpSpPr>
        <p:sp>
          <p:nvSpPr>
            <p:cNvPr id="17435" name="Line 8"/>
            <p:cNvSpPr>
              <a:spLocks noChangeShapeType="1"/>
            </p:cNvSpPr>
            <p:nvPr/>
          </p:nvSpPr>
          <p:spPr bwMode="auto">
            <a:xfrm>
              <a:off x="624" y="1392"/>
              <a:ext cx="0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6" name="Line 9"/>
            <p:cNvSpPr>
              <a:spLocks noChangeShapeType="1"/>
            </p:cNvSpPr>
            <p:nvPr/>
          </p:nvSpPr>
          <p:spPr bwMode="auto">
            <a:xfrm>
              <a:off x="658" y="1392"/>
              <a:ext cx="467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7" name="Line 10"/>
            <p:cNvSpPr>
              <a:spLocks noChangeShapeType="1"/>
            </p:cNvSpPr>
            <p:nvPr/>
          </p:nvSpPr>
          <p:spPr bwMode="auto">
            <a:xfrm flipH="1" flipV="1">
              <a:off x="672" y="1440"/>
              <a:ext cx="480" cy="192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8" name="Oval 11"/>
            <p:cNvSpPr>
              <a:spLocks noChangeArrowheads="1"/>
            </p:cNvSpPr>
            <p:nvPr/>
          </p:nvSpPr>
          <p:spPr bwMode="auto">
            <a:xfrm>
              <a:off x="528" y="1296"/>
              <a:ext cx="149" cy="13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9" name="Oval 12"/>
            <p:cNvSpPr>
              <a:spLocks noChangeArrowheads="1"/>
            </p:cNvSpPr>
            <p:nvPr/>
          </p:nvSpPr>
          <p:spPr bwMode="auto">
            <a:xfrm>
              <a:off x="1104" y="1309"/>
              <a:ext cx="149" cy="13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0" name="Oval 13"/>
            <p:cNvSpPr>
              <a:spLocks noChangeArrowheads="1"/>
            </p:cNvSpPr>
            <p:nvPr/>
          </p:nvSpPr>
          <p:spPr bwMode="auto">
            <a:xfrm>
              <a:off x="528" y="1584"/>
              <a:ext cx="149" cy="131"/>
            </a:xfrm>
            <a:prstGeom prst="ellipse">
              <a:avLst/>
            </a:prstGeom>
            <a:solidFill>
              <a:srgbClr val="EF9100"/>
            </a:solidFill>
            <a:ln w="12700">
              <a:solidFill>
                <a:srgbClr val="EF91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1" name="Oval 14"/>
            <p:cNvSpPr>
              <a:spLocks noChangeArrowheads="1"/>
            </p:cNvSpPr>
            <p:nvPr/>
          </p:nvSpPr>
          <p:spPr bwMode="auto">
            <a:xfrm>
              <a:off x="1104" y="1584"/>
              <a:ext cx="149" cy="13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2" name="Line 15"/>
            <p:cNvSpPr>
              <a:spLocks noChangeShapeType="1"/>
            </p:cNvSpPr>
            <p:nvPr/>
          </p:nvSpPr>
          <p:spPr bwMode="auto">
            <a:xfrm>
              <a:off x="672" y="1680"/>
              <a:ext cx="467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3" name="Line 16"/>
            <p:cNvSpPr>
              <a:spLocks noChangeShapeType="1"/>
            </p:cNvSpPr>
            <p:nvPr/>
          </p:nvSpPr>
          <p:spPr bwMode="auto">
            <a:xfrm flipH="1" flipV="1">
              <a:off x="1200" y="1680"/>
              <a:ext cx="240" cy="192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4" name="Oval 17"/>
            <p:cNvSpPr>
              <a:spLocks noChangeArrowheads="1"/>
            </p:cNvSpPr>
            <p:nvPr/>
          </p:nvSpPr>
          <p:spPr bwMode="auto">
            <a:xfrm>
              <a:off x="1344" y="1824"/>
              <a:ext cx="149" cy="13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39" name="Image 38" descr="utilisatrice-ordi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594350" y="2178750"/>
            <a:ext cx="3160772" cy="2109815"/>
          </a:xfrm>
          <a:prstGeom prst="rect">
            <a:avLst/>
          </a:prstGeom>
        </p:spPr>
      </p:pic>
      <p:grpSp>
        <p:nvGrpSpPr>
          <p:cNvPr id="40" name="Grouper 39"/>
          <p:cNvGrpSpPr/>
          <p:nvPr/>
        </p:nvGrpSpPr>
        <p:grpSpPr>
          <a:xfrm>
            <a:off x="5644007" y="2172533"/>
            <a:ext cx="2240206" cy="1097020"/>
            <a:chOff x="5763412" y="1238958"/>
            <a:chExt cx="2240206" cy="1097020"/>
          </a:xfrm>
        </p:grpSpPr>
        <p:sp>
          <p:nvSpPr>
            <p:cNvPr id="17422" name="Line 18"/>
            <p:cNvSpPr>
              <a:spLocks noChangeShapeType="1"/>
            </p:cNvSpPr>
            <p:nvPr/>
          </p:nvSpPr>
          <p:spPr bwMode="auto">
            <a:xfrm>
              <a:off x="6550511" y="1488281"/>
              <a:ext cx="0" cy="3989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3" name="Line 19"/>
            <p:cNvSpPr>
              <a:spLocks noChangeShapeType="1"/>
            </p:cNvSpPr>
            <p:nvPr/>
          </p:nvSpPr>
          <p:spPr bwMode="auto">
            <a:xfrm>
              <a:off x="6593398" y="1488281"/>
              <a:ext cx="589063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4" name="Line 20"/>
            <p:cNvSpPr>
              <a:spLocks noChangeShapeType="1"/>
            </p:cNvSpPr>
            <p:nvPr/>
          </p:nvSpPr>
          <p:spPr bwMode="auto">
            <a:xfrm flipH="1" flipV="1">
              <a:off x="6611057" y="1538145"/>
              <a:ext cx="605461" cy="398916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5" name="Oval 21"/>
            <p:cNvSpPr>
              <a:spLocks noChangeArrowheads="1"/>
            </p:cNvSpPr>
            <p:nvPr/>
          </p:nvSpPr>
          <p:spPr bwMode="auto">
            <a:xfrm>
              <a:off x="6429419" y="1388552"/>
              <a:ext cx="187945" cy="13608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6" name="Oval 22"/>
            <p:cNvSpPr>
              <a:spLocks noChangeArrowheads="1"/>
            </p:cNvSpPr>
            <p:nvPr/>
          </p:nvSpPr>
          <p:spPr bwMode="auto">
            <a:xfrm>
              <a:off x="7155972" y="1402056"/>
              <a:ext cx="187945" cy="13608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7" name="Oval 23"/>
            <p:cNvSpPr>
              <a:spLocks noChangeArrowheads="1"/>
            </p:cNvSpPr>
            <p:nvPr/>
          </p:nvSpPr>
          <p:spPr bwMode="auto">
            <a:xfrm>
              <a:off x="7155972" y="1887197"/>
              <a:ext cx="187945" cy="136089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8" name="Line 24"/>
            <p:cNvSpPr>
              <a:spLocks noChangeShapeType="1"/>
            </p:cNvSpPr>
            <p:nvPr/>
          </p:nvSpPr>
          <p:spPr bwMode="auto">
            <a:xfrm>
              <a:off x="6611057" y="1954721"/>
              <a:ext cx="544915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29" name="Line 25"/>
            <p:cNvSpPr>
              <a:spLocks noChangeShapeType="1"/>
            </p:cNvSpPr>
            <p:nvPr/>
          </p:nvSpPr>
          <p:spPr bwMode="auto">
            <a:xfrm flipH="1" flipV="1">
              <a:off x="7337611" y="1954721"/>
              <a:ext cx="484369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0" name="Oval 26"/>
            <p:cNvSpPr>
              <a:spLocks noChangeArrowheads="1"/>
            </p:cNvSpPr>
            <p:nvPr/>
          </p:nvSpPr>
          <p:spPr bwMode="auto">
            <a:xfrm>
              <a:off x="7700887" y="1887197"/>
              <a:ext cx="187945" cy="13608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1" name="Rectangle 27"/>
            <p:cNvSpPr>
              <a:spLocks noChangeArrowheads="1"/>
            </p:cNvSpPr>
            <p:nvPr/>
          </p:nvSpPr>
          <p:spPr bwMode="auto">
            <a:xfrm>
              <a:off x="6126689" y="1238958"/>
              <a:ext cx="1876929" cy="8975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2" name="Line 28"/>
            <p:cNvSpPr>
              <a:spLocks noChangeShapeType="1"/>
            </p:cNvSpPr>
            <p:nvPr/>
          </p:nvSpPr>
          <p:spPr bwMode="auto">
            <a:xfrm flipH="1">
              <a:off x="5763412" y="2036790"/>
              <a:ext cx="242184" cy="299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3" name="Line 29"/>
            <p:cNvSpPr>
              <a:spLocks noChangeShapeType="1"/>
            </p:cNvSpPr>
            <p:nvPr/>
          </p:nvSpPr>
          <p:spPr bwMode="auto">
            <a:xfrm flipV="1">
              <a:off x="5763412" y="2186384"/>
              <a:ext cx="484369" cy="149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34" name="Oval 30"/>
            <p:cNvSpPr>
              <a:spLocks noChangeArrowheads="1"/>
            </p:cNvSpPr>
            <p:nvPr/>
          </p:nvSpPr>
          <p:spPr bwMode="auto">
            <a:xfrm>
              <a:off x="6429419" y="1887197"/>
              <a:ext cx="187945" cy="136089"/>
            </a:xfrm>
            <a:prstGeom prst="ellipse">
              <a:avLst/>
            </a:prstGeom>
            <a:solidFill>
              <a:srgbClr val="EF9100"/>
            </a:solidFill>
            <a:ln w="12700">
              <a:solidFill>
                <a:srgbClr val="EF91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418" name="Oval 4"/>
          <p:cNvSpPr>
            <a:spLocks noChangeArrowheads="1"/>
          </p:cNvSpPr>
          <p:nvPr/>
        </p:nvSpPr>
        <p:spPr bwMode="auto">
          <a:xfrm>
            <a:off x="1501218" y="1139229"/>
            <a:ext cx="1961442" cy="99729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Activité style d’interaction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800" kern="0" dirty="0">
                <a:latin typeface="Arial"/>
                <a:cs typeface="Arial"/>
              </a:rPr>
              <a:t>A réaliser par groupe de deux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800" kern="0" dirty="0">
                <a:latin typeface="Arial"/>
                <a:cs typeface="Arial"/>
              </a:rPr>
              <a:t>Sur le programme du cours, allez sur le lien «</a:t>
            </a:r>
            <a:r>
              <a:rPr lang="fr-FR" sz="2800" kern="0" dirty="0" smtClean="0">
                <a:latin typeface="Arial"/>
                <a:cs typeface="Arial"/>
              </a:rPr>
              <a:t> </a:t>
            </a:r>
            <a:r>
              <a:rPr lang="fr-FR" sz="2800" kern="0" dirty="0" smtClean="0">
                <a:latin typeface="Arial"/>
                <a:cs typeface="Arial"/>
                <a:hlinkClick r:id="rId2"/>
              </a:rPr>
              <a:t>Activités sur les modes </a:t>
            </a:r>
            <a:r>
              <a:rPr lang="fr-FR" sz="2800" kern="0" dirty="0">
                <a:latin typeface="Arial"/>
                <a:cs typeface="Arial"/>
                <a:hlinkClick r:id="rId2"/>
              </a:rPr>
              <a:t>d’interaction</a:t>
            </a:r>
            <a:r>
              <a:rPr lang="fr-FR" sz="2800" kern="0" dirty="0">
                <a:latin typeface="Arial"/>
                <a:cs typeface="Arial"/>
              </a:rPr>
              <a:t> »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800" kern="0" dirty="0">
                <a:latin typeface="Arial"/>
                <a:cs typeface="Arial"/>
              </a:rPr>
              <a:t>Pour chaque</a:t>
            </a:r>
            <a:r>
              <a:rPr lang="fr-FR" sz="2800" kern="0" dirty="0" smtClean="0">
                <a:latin typeface="Arial"/>
                <a:cs typeface="Arial"/>
              </a:rPr>
              <a:t> support, analysez les modes d’interaction à disposition des utilisateurs.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800" kern="0" dirty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800" kern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fr-FR" dirty="0" err="1" smtClean="0"/>
              <a:t>Debriefing</a:t>
            </a:r>
            <a:r>
              <a:rPr lang="fr-FR" dirty="0" smtClean="0"/>
              <a:t> activité</a:t>
            </a:r>
            <a:endParaRPr lang="fr-FR" dirty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501915" y="167267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</a:rPr>
              <a:t>Comment l’organisation est-elle communiquée ?</a:t>
            </a:r>
            <a:endParaRPr lang="fr-FR" sz="2400" dirty="0">
              <a:latin typeface="Arial" charset="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918325" y="2936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83735" y="3588162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</a:rPr>
              <a:t>Comment navigue-t-on ?</a:t>
            </a:r>
            <a:endParaRPr lang="fr-F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41185"/>
          </a:xfrm>
        </p:spPr>
        <p:txBody>
          <a:bodyPr/>
          <a:lstStyle/>
          <a:p>
            <a:r>
              <a:rPr lang="fr-FR" dirty="0"/>
              <a:t>Modèle de</a:t>
            </a:r>
            <a:r>
              <a:rPr lang="fr-FR" dirty="0" smtClean="0"/>
              <a:t> Norman (1986)</a:t>
            </a:r>
            <a:endParaRPr lang="fr-FR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63" y="1531938"/>
            <a:ext cx="7061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Langage de commandes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4351144"/>
            <a:ext cx="5259388" cy="1392237"/>
            <a:chOff x="192" y="2905"/>
            <a:chExt cx="3313" cy="877"/>
          </a:xfrm>
        </p:grpSpPr>
        <p:grpSp>
          <p:nvGrpSpPr>
            <p:cNvPr id="20490" name="Group 6"/>
            <p:cNvGrpSpPr>
              <a:grpSpLocks/>
            </p:cNvGrpSpPr>
            <p:nvPr/>
          </p:nvGrpSpPr>
          <p:grpSpPr bwMode="auto">
            <a:xfrm>
              <a:off x="192" y="2905"/>
              <a:ext cx="1632" cy="288"/>
              <a:chOff x="192" y="2617"/>
              <a:chExt cx="1632" cy="288"/>
            </a:xfrm>
          </p:grpSpPr>
          <p:sp>
            <p:nvSpPr>
              <p:cNvPr id="20492" name="Oval 7"/>
              <p:cNvSpPr>
                <a:spLocks noChangeArrowheads="1"/>
              </p:cNvSpPr>
              <p:nvPr/>
            </p:nvSpPr>
            <p:spPr bwMode="auto">
              <a:xfrm>
                <a:off x="192" y="2688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93" name="Text Box 8"/>
              <p:cNvSpPr txBox="1">
                <a:spLocks noChangeArrowheads="1"/>
              </p:cNvSpPr>
              <p:nvPr/>
            </p:nvSpPr>
            <p:spPr bwMode="auto">
              <a:xfrm>
                <a:off x="470" y="2617"/>
                <a:ext cx="13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 dirty="0">
                    <a:latin typeface="Arial" charset="0"/>
                  </a:rPr>
                  <a:t>Inconvénients </a:t>
                </a:r>
              </a:p>
            </p:txBody>
          </p:sp>
        </p:grpSp>
        <p:sp>
          <p:nvSpPr>
            <p:cNvPr id="20491" name="Text Box 9"/>
            <p:cNvSpPr txBox="1">
              <a:spLocks noChangeArrowheads="1"/>
            </p:cNvSpPr>
            <p:nvPr/>
          </p:nvSpPr>
          <p:spPr bwMode="auto">
            <a:xfrm>
              <a:off x="552" y="3264"/>
              <a:ext cx="295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Apprentissage difficile : lexique, syntaxe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Visibilité réduite, feed-back inexistant</a:t>
              </a:r>
            </a:p>
          </p:txBody>
        </p:sp>
      </p:grp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838200" y="1503363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  <a:latin typeface="Arial" charset="0"/>
              </a:rPr>
              <a:t>Ex langage Unix : </a:t>
            </a:r>
            <a:r>
              <a:rPr lang="fr-FR" sz="2400" dirty="0" err="1">
                <a:solidFill>
                  <a:schemeClr val="accent2"/>
                </a:solidFill>
                <a:latin typeface="Arial" charset="0"/>
              </a:rPr>
              <a:t>mkdir</a:t>
            </a:r>
            <a:r>
              <a:rPr lang="fr-FR" sz="2400" dirty="0">
                <a:solidFill>
                  <a:schemeClr val="accent2"/>
                </a:solidFill>
                <a:latin typeface="Arial" charset="0"/>
              </a:rPr>
              <a:t> /web/</a:t>
            </a:r>
            <a:r>
              <a:rPr lang="fr-FR" sz="2400" dirty="0" err="1">
                <a:solidFill>
                  <a:schemeClr val="accent2"/>
                </a:solidFill>
                <a:latin typeface="Arial" charset="0"/>
              </a:rPr>
              <a:t>tecfa</a:t>
            </a:r>
            <a:r>
              <a:rPr lang="fr-FR" sz="2400" dirty="0">
                <a:solidFill>
                  <a:schemeClr val="accent2"/>
                </a:solidFill>
                <a:latin typeface="Arial" charset="0"/>
              </a:rPr>
              <a:t>/IPM/Cours</a:t>
            </a:r>
          </a:p>
        </p:txBody>
      </p:sp>
      <p:grpSp>
        <p:nvGrpSpPr>
          <p:cNvPr id="20485" name="Group 12"/>
          <p:cNvGrpSpPr>
            <a:grpSpLocks/>
          </p:cNvGrpSpPr>
          <p:nvPr/>
        </p:nvGrpSpPr>
        <p:grpSpPr bwMode="auto">
          <a:xfrm>
            <a:off x="304800" y="2427544"/>
            <a:ext cx="4271963" cy="1608138"/>
            <a:chOff x="192" y="1536"/>
            <a:chExt cx="2691" cy="1013"/>
          </a:xfrm>
        </p:grpSpPr>
        <p:grpSp>
          <p:nvGrpSpPr>
            <p:cNvPr id="20486" name="Group 3"/>
            <p:cNvGrpSpPr>
              <a:grpSpLocks/>
            </p:cNvGrpSpPr>
            <p:nvPr/>
          </p:nvGrpSpPr>
          <p:grpSpPr bwMode="auto">
            <a:xfrm>
              <a:off x="192" y="1536"/>
              <a:ext cx="1333" cy="288"/>
              <a:chOff x="192" y="1536"/>
              <a:chExt cx="1333" cy="288"/>
            </a:xfrm>
          </p:grpSpPr>
          <p:sp>
            <p:nvSpPr>
              <p:cNvPr id="20488" name="Text Box 4"/>
              <p:cNvSpPr txBox="1">
                <a:spLocks noChangeArrowheads="1"/>
              </p:cNvSpPr>
              <p:nvPr/>
            </p:nvSpPr>
            <p:spPr bwMode="auto">
              <a:xfrm>
                <a:off x="448" y="1536"/>
                <a:ext cx="10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>
                    <a:latin typeface="Arial" charset="0"/>
                  </a:rPr>
                  <a:t>Avantages </a:t>
                </a:r>
              </a:p>
            </p:txBody>
          </p:sp>
          <p:sp>
            <p:nvSpPr>
              <p:cNvPr id="20489" name="Oval 5"/>
              <p:cNvSpPr>
                <a:spLocks noChangeArrowheads="1"/>
              </p:cNvSpPr>
              <p:nvPr/>
            </p:nvSpPr>
            <p:spPr bwMode="auto">
              <a:xfrm>
                <a:off x="192" y="158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487" name="Text Box 11"/>
            <p:cNvSpPr txBox="1">
              <a:spLocks noChangeArrowheads="1"/>
            </p:cNvSpPr>
            <p:nvPr/>
          </p:nvSpPr>
          <p:spPr bwMode="auto">
            <a:xfrm>
              <a:off x="552" y="1801"/>
              <a:ext cx="233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 dirty="0">
                  <a:latin typeface="Arial" charset="0"/>
                </a:rPr>
                <a:t>Concision, extensivité</a:t>
              </a:r>
            </a:p>
            <a:p>
              <a:pPr>
                <a:lnSpc>
                  <a:spcPct val="120000"/>
                </a:lnSpc>
              </a:pPr>
              <a:r>
                <a:rPr lang="fr-FR" sz="2000" dirty="0">
                  <a:latin typeface="Arial" charset="0"/>
                </a:rPr>
                <a:t>Précision, absence d’</a:t>
              </a:r>
              <a:r>
                <a:rPr lang="fr-FR" sz="2000" dirty="0" err="1">
                  <a:latin typeface="Arial" charset="0"/>
                </a:rPr>
                <a:t>ambiguité</a:t>
              </a:r>
              <a:endParaRPr lang="fr-FR" sz="2000" dirty="0">
                <a:latin typeface="Arial" charset="0"/>
              </a:endParaRPr>
            </a:p>
            <a:p>
              <a:pPr>
                <a:lnSpc>
                  <a:spcPct val="120000"/>
                </a:lnSpc>
              </a:pPr>
              <a:r>
                <a:rPr lang="fr-FR" sz="2000" dirty="0">
                  <a:latin typeface="Arial" charset="0"/>
                </a:rPr>
                <a:t>Langage « transparent 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Formulaires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4611688"/>
            <a:ext cx="6035675" cy="1392237"/>
            <a:chOff x="192" y="2905"/>
            <a:chExt cx="3802" cy="877"/>
          </a:xfrm>
        </p:grpSpPr>
        <p:grpSp>
          <p:nvGrpSpPr>
            <p:cNvPr id="22538" name="Group 6"/>
            <p:cNvGrpSpPr>
              <a:grpSpLocks/>
            </p:cNvGrpSpPr>
            <p:nvPr/>
          </p:nvGrpSpPr>
          <p:grpSpPr bwMode="auto">
            <a:xfrm>
              <a:off x="192" y="2905"/>
              <a:ext cx="1579" cy="288"/>
              <a:chOff x="192" y="2617"/>
              <a:chExt cx="1579" cy="288"/>
            </a:xfrm>
          </p:grpSpPr>
          <p:sp>
            <p:nvSpPr>
              <p:cNvPr id="22540" name="Oval 7"/>
              <p:cNvSpPr>
                <a:spLocks noChangeArrowheads="1"/>
              </p:cNvSpPr>
              <p:nvPr/>
            </p:nvSpPr>
            <p:spPr bwMode="auto">
              <a:xfrm>
                <a:off x="192" y="2688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41" name="Text Box 8"/>
              <p:cNvSpPr txBox="1">
                <a:spLocks noChangeArrowheads="1"/>
              </p:cNvSpPr>
              <p:nvPr/>
            </p:nvSpPr>
            <p:spPr bwMode="auto">
              <a:xfrm>
                <a:off x="470" y="2617"/>
                <a:ext cx="13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>
                    <a:latin typeface="Arial" charset="0"/>
                  </a:rPr>
                  <a:t>Inconvénients</a:t>
                </a:r>
              </a:p>
            </p:txBody>
          </p:sp>
        </p:grp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552" y="3264"/>
              <a:ext cx="344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Ergonomie très importante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Ajout d ’une information non prévue impossible</a:t>
              </a:r>
            </a:p>
          </p:txBody>
        </p:sp>
      </p:grp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317500" y="2438400"/>
            <a:ext cx="8112125" cy="1608138"/>
            <a:chOff x="200" y="1536"/>
            <a:chExt cx="5110" cy="1013"/>
          </a:xfrm>
        </p:grpSpPr>
        <p:grpSp>
          <p:nvGrpSpPr>
            <p:cNvPr id="22534" name="Group 3"/>
            <p:cNvGrpSpPr>
              <a:grpSpLocks/>
            </p:cNvGrpSpPr>
            <p:nvPr/>
          </p:nvGrpSpPr>
          <p:grpSpPr bwMode="auto">
            <a:xfrm>
              <a:off x="200" y="1536"/>
              <a:ext cx="1279" cy="288"/>
              <a:chOff x="192" y="1536"/>
              <a:chExt cx="1279" cy="288"/>
            </a:xfrm>
          </p:grpSpPr>
          <p:sp>
            <p:nvSpPr>
              <p:cNvPr id="22536" name="Text Box 4"/>
              <p:cNvSpPr txBox="1">
                <a:spLocks noChangeArrowheads="1"/>
              </p:cNvSpPr>
              <p:nvPr/>
            </p:nvSpPr>
            <p:spPr bwMode="auto">
              <a:xfrm>
                <a:off x="448" y="1536"/>
                <a:ext cx="10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>
                    <a:latin typeface="Arial" charset="0"/>
                  </a:rPr>
                  <a:t>Avantages</a:t>
                </a:r>
              </a:p>
            </p:txBody>
          </p:sp>
          <p:sp>
            <p:nvSpPr>
              <p:cNvPr id="22537" name="Oval 5"/>
              <p:cNvSpPr>
                <a:spLocks noChangeArrowheads="1"/>
              </p:cNvSpPr>
              <p:nvPr/>
            </p:nvSpPr>
            <p:spPr bwMode="auto">
              <a:xfrm>
                <a:off x="192" y="158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2535" name="Text Box 10"/>
            <p:cNvSpPr txBox="1">
              <a:spLocks noChangeArrowheads="1"/>
            </p:cNvSpPr>
            <p:nvPr/>
          </p:nvSpPr>
          <p:spPr bwMode="auto">
            <a:xfrm>
              <a:off x="560" y="1801"/>
              <a:ext cx="475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Indication de la procédure à suivre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Correspondance entre information entrée et structure du système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Ambiguité restreinte</a:t>
              </a:r>
            </a:p>
          </p:txBody>
        </p:sp>
      </p:grpSp>
      <p:pic>
        <p:nvPicPr>
          <p:cNvPr id="1300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207000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Menus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" y="4611688"/>
            <a:ext cx="8521700" cy="1392237"/>
            <a:chOff x="192" y="2905"/>
            <a:chExt cx="5368" cy="877"/>
          </a:xfrm>
        </p:grpSpPr>
        <p:grpSp>
          <p:nvGrpSpPr>
            <p:cNvPr id="24587" name="Group 6"/>
            <p:cNvGrpSpPr>
              <a:grpSpLocks/>
            </p:cNvGrpSpPr>
            <p:nvPr/>
          </p:nvGrpSpPr>
          <p:grpSpPr bwMode="auto">
            <a:xfrm>
              <a:off x="192" y="2905"/>
              <a:ext cx="1579" cy="288"/>
              <a:chOff x="192" y="2617"/>
              <a:chExt cx="1579" cy="288"/>
            </a:xfrm>
          </p:grpSpPr>
          <p:sp>
            <p:nvSpPr>
              <p:cNvPr id="24589" name="Oval 7"/>
              <p:cNvSpPr>
                <a:spLocks noChangeArrowheads="1"/>
              </p:cNvSpPr>
              <p:nvPr/>
            </p:nvSpPr>
            <p:spPr bwMode="auto">
              <a:xfrm>
                <a:off x="192" y="2688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90" name="Text Box 8"/>
              <p:cNvSpPr txBox="1">
                <a:spLocks noChangeArrowheads="1"/>
              </p:cNvSpPr>
              <p:nvPr/>
            </p:nvSpPr>
            <p:spPr bwMode="auto">
              <a:xfrm>
                <a:off x="470" y="2617"/>
                <a:ext cx="13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>
                    <a:latin typeface="Arial" charset="0"/>
                  </a:rPr>
                  <a:t>Inconvénients</a:t>
                </a:r>
              </a:p>
            </p:txBody>
          </p:sp>
        </p:grpSp>
        <p:sp>
          <p:nvSpPr>
            <p:cNvPr id="24588" name="Text Box 9"/>
            <p:cNvSpPr txBox="1">
              <a:spLocks noChangeArrowheads="1"/>
            </p:cNvSpPr>
            <p:nvPr/>
          </p:nvSpPr>
          <p:spPr bwMode="auto">
            <a:xfrm>
              <a:off x="552" y="3264"/>
              <a:ext cx="5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Menu pop-up : toutes les réponses doivent être prévues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Menu déroulant : structuration des commandes, choix du vocabulaire</a:t>
              </a:r>
            </a:p>
          </p:txBody>
        </p:sp>
      </p:grpSp>
      <p:grpSp>
        <p:nvGrpSpPr>
          <p:cNvPr id="24580" name="Group 13"/>
          <p:cNvGrpSpPr>
            <a:grpSpLocks/>
          </p:cNvGrpSpPr>
          <p:nvPr/>
        </p:nvGrpSpPr>
        <p:grpSpPr bwMode="auto">
          <a:xfrm>
            <a:off x="304800" y="2438400"/>
            <a:ext cx="6248400" cy="1608138"/>
            <a:chOff x="192" y="1536"/>
            <a:chExt cx="3936" cy="1013"/>
          </a:xfrm>
        </p:grpSpPr>
        <p:grpSp>
          <p:nvGrpSpPr>
            <p:cNvPr id="24583" name="Group 3"/>
            <p:cNvGrpSpPr>
              <a:grpSpLocks/>
            </p:cNvGrpSpPr>
            <p:nvPr/>
          </p:nvGrpSpPr>
          <p:grpSpPr bwMode="auto">
            <a:xfrm>
              <a:off x="192" y="1536"/>
              <a:ext cx="1279" cy="288"/>
              <a:chOff x="192" y="1536"/>
              <a:chExt cx="1279" cy="288"/>
            </a:xfrm>
          </p:grpSpPr>
          <p:sp>
            <p:nvSpPr>
              <p:cNvPr id="24585" name="Text Box 4"/>
              <p:cNvSpPr txBox="1">
                <a:spLocks noChangeArrowheads="1"/>
              </p:cNvSpPr>
              <p:nvPr/>
            </p:nvSpPr>
            <p:spPr bwMode="auto">
              <a:xfrm>
                <a:off x="448" y="1536"/>
                <a:ext cx="10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400">
                    <a:latin typeface="Arial" charset="0"/>
                  </a:rPr>
                  <a:t>Avantages</a:t>
                </a:r>
              </a:p>
            </p:txBody>
          </p:sp>
          <p:sp>
            <p:nvSpPr>
              <p:cNvPr id="24586" name="Oval 5"/>
              <p:cNvSpPr>
                <a:spLocks noChangeArrowheads="1"/>
              </p:cNvSpPr>
              <p:nvPr/>
            </p:nvSpPr>
            <p:spPr bwMode="auto">
              <a:xfrm>
                <a:off x="192" y="158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4584" name="Text Box 10"/>
            <p:cNvSpPr txBox="1">
              <a:spLocks noChangeArrowheads="1"/>
            </p:cNvSpPr>
            <p:nvPr/>
          </p:nvSpPr>
          <p:spPr bwMode="auto">
            <a:xfrm>
              <a:off x="552" y="1801"/>
              <a:ext cx="35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La liste des commandes possibles est disponible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Séparation interaction / production</a:t>
              </a:r>
            </a:p>
            <a:p>
              <a:pPr>
                <a:lnSpc>
                  <a:spcPct val="120000"/>
                </a:lnSpc>
              </a:pPr>
              <a:r>
                <a:rPr lang="fr-FR" sz="2000">
                  <a:latin typeface="Arial" charset="0"/>
                </a:rPr>
                <a:t>Menus contextuel</a:t>
              </a:r>
            </a:p>
          </p:txBody>
        </p:sp>
      </p:grpSp>
      <p:pic>
        <p:nvPicPr>
          <p:cNvPr id="13210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406650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8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3300" y="2432050"/>
            <a:ext cx="4597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quité">
  <a:themeElements>
    <a:clrScheme name="Équit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Équité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Équit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Équité.thmx</Template>
  <TotalTime>1048</TotalTime>
  <Words>1499</Words>
  <Application>Microsoft PowerPoint</Application>
  <PresentationFormat>Présentation à l'écran (4:3)</PresentationFormat>
  <Paragraphs>179</Paragraphs>
  <Slides>14</Slides>
  <Notes>11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Équité</vt:lpstr>
      <vt:lpstr>Photo Editor Photo</vt:lpstr>
      <vt:lpstr>Les modes d’interaction</vt:lpstr>
      <vt:lpstr>Plan de la séance</vt:lpstr>
      <vt:lpstr>L ’interaction personne-machine</vt:lpstr>
      <vt:lpstr>Activité style d’interaction</vt:lpstr>
      <vt:lpstr>Debriefing activité</vt:lpstr>
      <vt:lpstr>Modèle de Norman (1986)</vt:lpstr>
      <vt:lpstr>Langage de commandes</vt:lpstr>
      <vt:lpstr>Formulaires</vt:lpstr>
      <vt:lpstr>Menus</vt:lpstr>
      <vt:lpstr>La manipulation directe</vt:lpstr>
      <vt:lpstr>La manipulation directe</vt:lpstr>
      <vt:lpstr>Notion plus récente : Affordances</vt:lpstr>
      <vt:lpstr>Exemples de design écologique</vt:lpstr>
      <vt:lpstr>Situer les interfaces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Betrancourt Mireille</dc:creator>
  <cp:lastModifiedBy>Mireille Betrancourt</cp:lastModifiedBy>
  <cp:revision>110</cp:revision>
  <cp:lastPrinted>2012-10-31T07:07:42Z</cp:lastPrinted>
  <dcterms:created xsi:type="dcterms:W3CDTF">2013-11-05T17:01:45Z</dcterms:created>
  <dcterms:modified xsi:type="dcterms:W3CDTF">2013-11-05T17:15:12Z</dcterms:modified>
</cp:coreProperties>
</file>