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Default Extension="pict" ContentType="image/pict"/>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doc" ContentType="application/msword"/>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r:id="rId1"/>
  </p:sldMasterIdLst>
  <p:notesMasterIdLst>
    <p:notesMasterId r:id="rId45"/>
  </p:notesMasterIdLst>
  <p:sldIdLst>
    <p:sldId id="256" r:id="rId2"/>
    <p:sldId id="329" r:id="rId3"/>
    <p:sldId id="350" r:id="rId4"/>
    <p:sldId id="351" r:id="rId5"/>
    <p:sldId id="315" r:id="rId6"/>
    <p:sldId id="363" r:id="rId7"/>
    <p:sldId id="356" r:id="rId8"/>
    <p:sldId id="358" r:id="rId9"/>
    <p:sldId id="357" r:id="rId10"/>
    <p:sldId id="328" r:id="rId11"/>
    <p:sldId id="361" r:id="rId12"/>
    <p:sldId id="272" r:id="rId13"/>
    <p:sldId id="273" r:id="rId14"/>
    <p:sldId id="275" r:id="rId15"/>
    <p:sldId id="276" r:id="rId16"/>
    <p:sldId id="334" r:id="rId17"/>
    <p:sldId id="345" r:id="rId18"/>
    <p:sldId id="346" r:id="rId19"/>
    <p:sldId id="347" r:id="rId20"/>
    <p:sldId id="362" r:id="rId21"/>
    <p:sldId id="348" r:id="rId22"/>
    <p:sldId id="349" r:id="rId23"/>
    <p:sldId id="352" r:id="rId24"/>
    <p:sldId id="325" r:id="rId25"/>
    <p:sldId id="335" r:id="rId26"/>
    <p:sldId id="336" r:id="rId27"/>
    <p:sldId id="337" r:id="rId28"/>
    <p:sldId id="338" r:id="rId29"/>
    <p:sldId id="339" r:id="rId30"/>
    <p:sldId id="340" r:id="rId31"/>
    <p:sldId id="341" r:id="rId32"/>
    <p:sldId id="318" r:id="rId33"/>
    <p:sldId id="322" r:id="rId34"/>
    <p:sldId id="319" r:id="rId35"/>
    <p:sldId id="343" r:id="rId36"/>
    <p:sldId id="323" r:id="rId37"/>
    <p:sldId id="285" r:id="rId38"/>
    <p:sldId id="344" r:id="rId39"/>
    <p:sldId id="286" r:id="rId40"/>
    <p:sldId id="355" r:id="rId41"/>
    <p:sldId id="353" r:id="rId42"/>
    <p:sldId id="354" r:id="rId43"/>
    <p:sldId id="360"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FF0000"/>
    <a:srgbClr val="993602"/>
    <a:srgbClr val="FF9966"/>
    <a:srgbClr val="006600"/>
    <a:srgbClr val="FF3300"/>
    <a:srgbClr val="333333"/>
    <a:srgbClr val="0000FF"/>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32787"/>
    <p:restoredTop sz="69071" autoAdjust="0"/>
  </p:normalViewPr>
  <p:slideViewPr>
    <p:cSldViewPr>
      <p:cViewPr varScale="1">
        <p:scale>
          <a:sx n="92" d="100"/>
          <a:sy n="92" d="100"/>
        </p:scale>
        <p:origin x="-104"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4"/>
    </p:cViewPr>
  </p:sorterViewPr>
  <p:notesViewPr>
    <p:cSldViewPr>
      <p:cViewPr>
        <p:scale>
          <a:sx n="100" d="100"/>
          <a:sy n="100" d="100"/>
        </p:scale>
        <p:origin x="-1320" y="63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5EDF7B-3856-E243-B43E-A393559B60BD}" type="doc">
      <dgm:prSet loTypeId="urn:microsoft.com/office/officeart/2005/8/layout/hProcess7" loCatId="process" qsTypeId="urn:microsoft.com/office/officeart/2005/8/quickstyle/simple4" qsCatId="simple" csTypeId="urn:microsoft.com/office/officeart/2005/8/colors/accent1_2" csCatId="accent1" phldr="1"/>
      <dgm:spPr/>
      <dgm:t>
        <a:bodyPr/>
        <a:lstStyle/>
        <a:p>
          <a:endParaRPr lang="fr-FR"/>
        </a:p>
      </dgm:t>
    </dgm:pt>
    <dgm:pt modelId="{28414109-9DEE-E04E-9050-31A54CBC0A3A}">
      <dgm:prSet phldrT="[Texte]" custT="1"/>
      <dgm:spPr/>
      <dgm:t>
        <a:bodyPr/>
        <a:lstStyle/>
        <a:p>
          <a:r>
            <a:rPr lang="fr-FR" sz="1600" dirty="0" smtClean="0">
              <a:solidFill>
                <a:srgbClr val="000000"/>
              </a:solidFill>
              <a:latin typeface="Arial"/>
              <a:cs typeface="Arial"/>
            </a:rPr>
            <a:t>stratégie</a:t>
          </a:r>
          <a:endParaRPr lang="fr-FR" sz="1600" dirty="0">
            <a:solidFill>
              <a:srgbClr val="000000"/>
            </a:solidFill>
            <a:latin typeface="Arial"/>
            <a:cs typeface="Arial"/>
          </a:endParaRPr>
        </a:p>
      </dgm:t>
    </dgm:pt>
    <dgm:pt modelId="{7D7B8452-64DB-A84A-AFF6-97BCAA9CEFE2}" type="parTrans" cxnId="{6AE8C705-50EE-DA49-9F90-6B0B57B2FBE0}">
      <dgm:prSet/>
      <dgm:spPr/>
      <dgm:t>
        <a:bodyPr/>
        <a:lstStyle/>
        <a:p>
          <a:endParaRPr lang="fr-FR"/>
        </a:p>
      </dgm:t>
    </dgm:pt>
    <dgm:pt modelId="{490209B8-4BCB-1341-96FD-90693925DEE2}" type="sibTrans" cxnId="{6AE8C705-50EE-DA49-9F90-6B0B57B2FBE0}">
      <dgm:prSet/>
      <dgm:spPr/>
      <dgm:t>
        <a:bodyPr/>
        <a:lstStyle/>
        <a:p>
          <a:endParaRPr lang="fr-FR"/>
        </a:p>
      </dgm:t>
    </dgm:pt>
    <dgm:pt modelId="{62D708DF-EA10-2C40-8D9B-EAD44BDC345B}">
      <dgm:prSet phldrT="[Texte]" custT="1"/>
      <dgm:spPr/>
      <dgm:t>
        <a:bodyPr/>
        <a:lstStyle/>
        <a:p>
          <a:r>
            <a:rPr lang="fr-FR" sz="1600" dirty="0" smtClean="0">
              <a:solidFill>
                <a:srgbClr val="000000"/>
              </a:solidFill>
              <a:latin typeface="Arial"/>
              <a:cs typeface="Arial"/>
            </a:rPr>
            <a:t>Objectif stratégique</a:t>
          </a:r>
        </a:p>
        <a:p>
          <a:r>
            <a:rPr lang="fr-FR" sz="1600" dirty="0" smtClean="0">
              <a:solidFill>
                <a:srgbClr val="000000"/>
              </a:solidFill>
              <a:latin typeface="Arial"/>
              <a:cs typeface="Arial"/>
            </a:rPr>
            <a:t>Besoin utilisateur</a:t>
          </a:r>
          <a:endParaRPr lang="fr-FR" sz="1600" dirty="0">
            <a:solidFill>
              <a:srgbClr val="000000"/>
            </a:solidFill>
            <a:latin typeface="Arial"/>
            <a:cs typeface="Arial"/>
          </a:endParaRPr>
        </a:p>
      </dgm:t>
    </dgm:pt>
    <dgm:pt modelId="{14A5E1F0-8B0A-3648-AEC0-FCC88D9D71BF}" type="parTrans" cxnId="{16373E4E-D0EE-BE46-A5D5-1435139F8FFF}">
      <dgm:prSet/>
      <dgm:spPr/>
      <dgm:t>
        <a:bodyPr/>
        <a:lstStyle/>
        <a:p>
          <a:endParaRPr lang="fr-FR"/>
        </a:p>
      </dgm:t>
    </dgm:pt>
    <dgm:pt modelId="{5EC03941-446B-AD46-BEDA-20B624064B2F}" type="sibTrans" cxnId="{16373E4E-D0EE-BE46-A5D5-1435139F8FFF}">
      <dgm:prSet/>
      <dgm:spPr/>
      <dgm:t>
        <a:bodyPr/>
        <a:lstStyle/>
        <a:p>
          <a:endParaRPr lang="fr-FR"/>
        </a:p>
      </dgm:t>
    </dgm:pt>
    <dgm:pt modelId="{ED3F3AC9-7E70-3643-9360-28423ED7D8FD}">
      <dgm:prSet phldrT="[Texte]" custT="1"/>
      <dgm:spPr/>
      <dgm:t>
        <a:bodyPr/>
        <a:lstStyle/>
        <a:p>
          <a:r>
            <a:rPr lang="fr-FR" sz="1600" dirty="0" smtClean="0">
              <a:solidFill>
                <a:srgbClr val="000000"/>
              </a:solidFill>
              <a:latin typeface="Arial"/>
              <a:cs typeface="Arial"/>
            </a:rPr>
            <a:t>Focus</a:t>
          </a:r>
          <a:endParaRPr lang="fr-FR" sz="1600" dirty="0">
            <a:solidFill>
              <a:srgbClr val="000000"/>
            </a:solidFill>
            <a:latin typeface="Arial"/>
            <a:cs typeface="Arial"/>
          </a:endParaRPr>
        </a:p>
      </dgm:t>
    </dgm:pt>
    <dgm:pt modelId="{EFE73CBE-71E9-DD4A-BCBB-0358D51E83F0}" type="parTrans" cxnId="{302DD950-EF06-3A4A-803F-0E36471564A9}">
      <dgm:prSet/>
      <dgm:spPr/>
      <dgm:t>
        <a:bodyPr/>
        <a:lstStyle/>
        <a:p>
          <a:endParaRPr lang="fr-FR"/>
        </a:p>
      </dgm:t>
    </dgm:pt>
    <dgm:pt modelId="{29A52EAA-72D0-9246-8305-C1433469E98E}" type="sibTrans" cxnId="{302DD950-EF06-3A4A-803F-0E36471564A9}">
      <dgm:prSet/>
      <dgm:spPr/>
      <dgm:t>
        <a:bodyPr/>
        <a:lstStyle/>
        <a:p>
          <a:endParaRPr lang="fr-FR"/>
        </a:p>
      </dgm:t>
    </dgm:pt>
    <dgm:pt modelId="{247F33C6-D36A-604A-8B0F-782C65E4A1FE}">
      <dgm:prSet phldrT="[Texte]" custT="1"/>
      <dgm:spPr/>
      <dgm:t>
        <a:bodyPr/>
        <a:lstStyle/>
        <a:p>
          <a:r>
            <a:rPr lang="fr-FR" sz="1600" dirty="0" smtClean="0">
              <a:solidFill>
                <a:srgbClr val="000000"/>
              </a:solidFill>
              <a:latin typeface="Arial"/>
              <a:cs typeface="Arial"/>
            </a:rPr>
            <a:t>Contenu</a:t>
          </a:r>
        </a:p>
        <a:p>
          <a:endParaRPr lang="fr-FR" sz="1600" dirty="0" smtClean="0">
            <a:solidFill>
              <a:srgbClr val="000000"/>
            </a:solidFill>
            <a:latin typeface="Arial"/>
            <a:cs typeface="Arial"/>
          </a:endParaRPr>
        </a:p>
        <a:p>
          <a:endParaRPr lang="fr-FR" sz="1600" dirty="0">
            <a:solidFill>
              <a:srgbClr val="000000"/>
            </a:solidFill>
            <a:latin typeface="Arial"/>
            <a:cs typeface="Arial"/>
          </a:endParaRPr>
        </a:p>
      </dgm:t>
    </dgm:pt>
    <dgm:pt modelId="{F47C099E-759B-974C-9004-5582F5194585}" type="parTrans" cxnId="{7250F1A4-9F59-8C46-8902-41F8B984CD7C}">
      <dgm:prSet/>
      <dgm:spPr/>
      <dgm:t>
        <a:bodyPr/>
        <a:lstStyle/>
        <a:p>
          <a:endParaRPr lang="fr-FR"/>
        </a:p>
      </dgm:t>
    </dgm:pt>
    <dgm:pt modelId="{5BD8FBC4-8992-EE42-B8BC-431B38BC8E18}" type="sibTrans" cxnId="{7250F1A4-9F59-8C46-8902-41F8B984CD7C}">
      <dgm:prSet/>
      <dgm:spPr/>
      <dgm:t>
        <a:bodyPr/>
        <a:lstStyle/>
        <a:p>
          <a:endParaRPr lang="fr-FR"/>
        </a:p>
      </dgm:t>
    </dgm:pt>
    <dgm:pt modelId="{D63A9660-D010-5F4A-805E-8AE727C21106}">
      <dgm:prSet phldrT="[Texte]" custT="1"/>
      <dgm:spPr/>
      <dgm:t>
        <a:bodyPr/>
        <a:lstStyle/>
        <a:p>
          <a:r>
            <a:rPr lang="fr-FR" sz="1600" dirty="0" smtClean="0">
              <a:solidFill>
                <a:srgbClr val="000000"/>
              </a:solidFill>
              <a:latin typeface="Arial"/>
              <a:cs typeface="Arial"/>
            </a:rPr>
            <a:t>Structure</a:t>
          </a:r>
          <a:endParaRPr lang="fr-FR" sz="1600" dirty="0">
            <a:solidFill>
              <a:srgbClr val="000000"/>
            </a:solidFill>
            <a:latin typeface="Arial"/>
            <a:cs typeface="Arial"/>
          </a:endParaRPr>
        </a:p>
      </dgm:t>
    </dgm:pt>
    <dgm:pt modelId="{2C47B731-037C-ED44-9339-BB24E6E8C2D4}" type="parTrans" cxnId="{F9F45C3B-C2E8-5447-A1E5-9C5FEF6A5260}">
      <dgm:prSet/>
      <dgm:spPr/>
      <dgm:t>
        <a:bodyPr/>
        <a:lstStyle/>
        <a:p>
          <a:endParaRPr lang="fr-FR"/>
        </a:p>
      </dgm:t>
    </dgm:pt>
    <dgm:pt modelId="{5D900C6F-C177-8C4B-99BA-48A64FEC52EF}" type="sibTrans" cxnId="{F9F45C3B-C2E8-5447-A1E5-9C5FEF6A5260}">
      <dgm:prSet/>
      <dgm:spPr/>
      <dgm:t>
        <a:bodyPr/>
        <a:lstStyle/>
        <a:p>
          <a:endParaRPr lang="fr-FR"/>
        </a:p>
      </dgm:t>
    </dgm:pt>
    <dgm:pt modelId="{C707C708-EDC6-AD4E-A189-A0BCBA8E223C}">
      <dgm:prSet phldrT="[Texte]" custT="1"/>
      <dgm:spPr/>
      <dgm:t>
        <a:bodyPr/>
        <a:lstStyle/>
        <a:p>
          <a:r>
            <a:rPr lang="fr-FR" sz="1600" dirty="0" smtClean="0">
              <a:solidFill>
                <a:srgbClr val="000000"/>
              </a:solidFill>
              <a:latin typeface="Arial"/>
              <a:cs typeface="Arial"/>
            </a:rPr>
            <a:t>Architecture</a:t>
          </a:r>
        </a:p>
        <a:p>
          <a:endParaRPr lang="fr-FR" sz="1600" dirty="0" smtClean="0">
            <a:solidFill>
              <a:srgbClr val="000000"/>
            </a:solidFill>
            <a:latin typeface="Arial"/>
            <a:cs typeface="Arial"/>
          </a:endParaRPr>
        </a:p>
        <a:p>
          <a:endParaRPr lang="fr-FR" sz="1600" dirty="0">
            <a:solidFill>
              <a:srgbClr val="000000"/>
            </a:solidFill>
            <a:latin typeface="Arial"/>
            <a:cs typeface="Arial"/>
          </a:endParaRPr>
        </a:p>
      </dgm:t>
    </dgm:pt>
    <dgm:pt modelId="{0A12FC1B-806F-E14B-812C-4D39EB888D20}" type="parTrans" cxnId="{0F8F9588-A514-7C4A-BC0E-75D092445AF3}">
      <dgm:prSet/>
      <dgm:spPr/>
      <dgm:t>
        <a:bodyPr/>
        <a:lstStyle/>
        <a:p>
          <a:endParaRPr lang="fr-FR"/>
        </a:p>
      </dgm:t>
    </dgm:pt>
    <dgm:pt modelId="{F1FFBF5E-1461-3F49-B0FC-47E02A718E81}" type="sibTrans" cxnId="{0F8F9588-A514-7C4A-BC0E-75D092445AF3}">
      <dgm:prSet/>
      <dgm:spPr/>
      <dgm:t>
        <a:bodyPr/>
        <a:lstStyle/>
        <a:p>
          <a:endParaRPr lang="fr-FR"/>
        </a:p>
      </dgm:t>
    </dgm:pt>
    <dgm:pt modelId="{62F6DB8E-C651-2C47-BB1D-1BCE99C3292F}">
      <dgm:prSet phldrT="[Texte]" custT="1"/>
      <dgm:spPr/>
      <dgm:t>
        <a:bodyPr/>
        <a:lstStyle/>
        <a:p>
          <a:r>
            <a:rPr lang="fr-FR" sz="1600" dirty="0" err="1" smtClean="0">
              <a:solidFill>
                <a:srgbClr val="000000"/>
              </a:solidFill>
              <a:latin typeface="Arial"/>
              <a:cs typeface="Arial"/>
            </a:rPr>
            <a:t>Fonctionna-lités</a:t>
          </a:r>
          <a:endParaRPr lang="fr-FR" sz="1600" dirty="0">
            <a:solidFill>
              <a:srgbClr val="000000"/>
            </a:solidFill>
            <a:latin typeface="Arial"/>
            <a:cs typeface="Arial"/>
          </a:endParaRPr>
        </a:p>
      </dgm:t>
    </dgm:pt>
    <dgm:pt modelId="{DB47D72B-6819-2A4C-8066-222415A9F4DC}" type="parTrans" cxnId="{888EE037-F6AA-E04D-99B5-54A9A5E62FD7}">
      <dgm:prSet/>
      <dgm:spPr/>
      <dgm:t>
        <a:bodyPr/>
        <a:lstStyle/>
        <a:p>
          <a:endParaRPr lang="fr-FR"/>
        </a:p>
      </dgm:t>
    </dgm:pt>
    <dgm:pt modelId="{2B38001F-FD51-F747-8FAB-2BF0B2BA8C09}" type="sibTrans" cxnId="{888EE037-F6AA-E04D-99B5-54A9A5E62FD7}">
      <dgm:prSet/>
      <dgm:spPr/>
      <dgm:t>
        <a:bodyPr/>
        <a:lstStyle/>
        <a:p>
          <a:endParaRPr lang="fr-FR"/>
        </a:p>
      </dgm:t>
    </dgm:pt>
    <dgm:pt modelId="{BE19BCD6-3682-4C4C-97CE-D2AA330660BD}">
      <dgm:prSet phldrT="[Texte]" custT="1"/>
      <dgm:spPr/>
      <dgm:t>
        <a:bodyPr/>
        <a:lstStyle/>
        <a:p>
          <a:r>
            <a:rPr lang="fr-FR" sz="1600" dirty="0" smtClean="0">
              <a:solidFill>
                <a:srgbClr val="000000"/>
              </a:solidFill>
              <a:latin typeface="Arial"/>
              <a:cs typeface="Arial"/>
            </a:rPr>
            <a:t>Design de l’interaction</a:t>
          </a:r>
          <a:endParaRPr lang="fr-FR" sz="1600" dirty="0">
            <a:solidFill>
              <a:srgbClr val="000000"/>
            </a:solidFill>
            <a:latin typeface="Arial"/>
            <a:cs typeface="Arial"/>
          </a:endParaRPr>
        </a:p>
      </dgm:t>
    </dgm:pt>
    <dgm:pt modelId="{BC45233E-95ED-6B45-ADC9-075CCC3FDB44}" type="parTrans" cxnId="{FD54A7CB-317C-9340-8117-97B924367BDF}">
      <dgm:prSet/>
      <dgm:spPr/>
      <dgm:t>
        <a:bodyPr/>
        <a:lstStyle/>
        <a:p>
          <a:endParaRPr lang="fr-FR"/>
        </a:p>
      </dgm:t>
    </dgm:pt>
    <dgm:pt modelId="{211967F2-8ED4-1043-BD8A-47ED257E9290}" type="sibTrans" cxnId="{FD54A7CB-317C-9340-8117-97B924367BDF}">
      <dgm:prSet/>
      <dgm:spPr/>
      <dgm:t>
        <a:bodyPr/>
        <a:lstStyle/>
        <a:p>
          <a:endParaRPr lang="fr-FR"/>
        </a:p>
      </dgm:t>
    </dgm:pt>
    <dgm:pt modelId="{C6ACAF50-031C-4F4B-801B-8293ED2B9DDC}">
      <dgm:prSet phldrT="[Texte]" custT="1"/>
      <dgm:spPr/>
      <dgm:t>
        <a:bodyPr/>
        <a:lstStyle/>
        <a:p>
          <a:r>
            <a:rPr lang="fr-FR" sz="1600" dirty="0" smtClean="0">
              <a:solidFill>
                <a:srgbClr val="000000"/>
              </a:solidFill>
              <a:latin typeface="Arial"/>
              <a:cs typeface="Arial"/>
            </a:rPr>
            <a:t>Squelette</a:t>
          </a:r>
          <a:endParaRPr lang="fr-FR" sz="1600" dirty="0">
            <a:solidFill>
              <a:srgbClr val="000000"/>
            </a:solidFill>
            <a:latin typeface="Arial"/>
            <a:cs typeface="Arial"/>
          </a:endParaRPr>
        </a:p>
      </dgm:t>
    </dgm:pt>
    <dgm:pt modelId="{EF8285F8-35CE-864E-B119-406E253338A8}" type="parTrans" cxnId="{B62CC2EF-D7EF-594C-A2C6-7CDBD4295C97}">
      <dgm:prSet/>
      <dgm:spPr/>
      <dgm:t>
        <a:bodyPr/>
        <a:lstStyle/>
        <a:p>
          <a:endParaRPr lang="fr-FR"/>
        </a:p>
      </dgm:t>
    </dgm:pt>
    <dgm:pt modelId="{87CD0417-14BB-6348-8694-296F45D68C09}" type="sibTrans" cxnId="{B62CC2EF-D7EF-594C-A2C6-7CDBD4295C97}">
      <dgm:prSet/>
      <dgm:spPr/>
      <dgm:t>
        <a:bodyPr/>
        <a:lstStyle/>
        <a:p>
          <a:endParaRPr lang="fr-FR"/>
        </a:p>
      </dgm:t>
    </dgm:pt>
    <dgm:pt modelId="{D0DBC842-8CF1-4D44-810B-12AC733CB368}">
      <dgm:prSet phldrT="[Texte]" custT="1"/>
      <dgm:spPr/>
      <dgm:t>
        <a:bodyPr/>
        <a:lstStyle/>
        <a:p>
          <a:r>
            <a:rPr lang="fr-FR" sz="1600" dirty="0" smtClean="0">
              <a:solidFill>
                <a:srgbClr val="000000"/>
              </a:solidFill>
              <a:latin typeface="Arial"/>
              <a:cs typeface="Arial"/>
            </a:rPr>
            <a:t>Navigation</a:t>
          </a:r>
        </a:p>
        <a:p>
          <a:endParaRPr lang="fr-FR" sz="1600" dirty="0" smtClean="0">
            <a:solidFill>
              <a:srgbClr val="000000"/>
            </a:solidFill>
            <a:latin typeface="Arial"/>
            <a:cs typeface="Arial"/>
          </a:endParaRPr>
        </a:p>
        <a:p>
          <a:endParaRPr lang="fr-FR" sz="1600" dirty="0" smtClean="0">
            <a:solidFill>
              <a:srgbClr val="000000"/>
            </a:solidFill>
            <a:latin typeface="Arial"/>
            <a:cs typeface="Arial"/>
          </a:endParaRPr>
        </a:p>
        <a:p>
          <a:r>
            <a:rPr lang="fr-FR" sz="1600" dirty="0" smtClean="0">
              <a:solidFill>
                <a:srgbClr val="000000"/>
              </a:solidFill>
              <a:latin typeface="Arial"/>
              <a:cs typeface="Arial"/>
            </a:rPr>
            <a:t>Design de l’interface</a:t>
          </a:r>
          <a:endParaRPr lang="fr-FR" sz="1600" dirty="0">
            <a:solidFill>
              <a:srgbClr val="000000"/>
            </a:solidFill>
            <a:latin typeface="Arial"/>
            <a:cs typeface="Arial"/>
          </a:endParaRPr>
        </a:p>
      </dgm:t>
    </dgm:pt>
    <dgm:pt modelId="{CA4EF2BB-E4EB-5847-9071-A38BD811DE2E}" type="parTrans" cxnId="{39657226-DA0E-7444-BD87-6137F821F3EA}">
      <dgm:prSet/>
      <dgm:spPr/>
      <dgm:t>
        <a:bodyPr/>
        <a:lstStyle/>
        <a:p>
          <a:endParaRPr lang="fr-FR"/>
        </a:p>
      </dgm:t>
    </dgm:pt>
    <dgm:pt modelId="{403F85BC-1F12-DD41-8358-52788B4D0B6E}" type="sibTrans" cxnId="{39657226-DA0E-7444-BD87-6137F821F3EA}">
      <dgm:prSet/>
      <dgm:spPr/>
      <dgm:t>
        <a:bodyPr/>
        <a:lstStyle/>
        <a:p>
          <a:endParaRPr lang="fr-FR"/>
        </a:p>
      </dgm:t>
    </dgm:pt>
    <dgm:pt modelId="{ED5694D3-7019-2548-8061-132B9E7E45CF}">
      <dgm:prSet phldrT="[Texte]" custT="1"/>
      <dgm:spPr/>
      <dgm:t>
        <a:bodyPr/>
        <a:lstStyle/>
        <a:p>
          <a:r>
            <a:rPr lang="fr-FR" sz="1600" dirty="0" smtClean="0">
              <a:solidFill>
                <a:srgbClr val="000000"/>
              </a:solidFill>
              <a:latin typeface="Arial"/>
              <a:cs typeface="Arial"/>
            </a:rPr>
            <a:t>Surface</a:t>
          </a:r>
          <a:endParaRPr lang="fr-FR" sz="1600" dirty="0">
            <a:solidFill>
              <a:srgbClr val="000000"/>
            </a:solidFill>
            <a:latin typeface="Arial"/>
            <a:cs typeface="Arial"/>
          </a:endParaRPr>
        </a:p>
      </dgm:t>
    </dgm:pt>
    <dgm:pt modelId="{9B0DE5F8-F7BD-184F-B46F-E163B7F01563}" type="parTrans" cxnId="{DA5658A3-07B9-0F4D-9690-C4AC7F37C8FD}">
      <dgm:prSet/>
      <dgm:spPr/>
      <dgm:t>
        <a:bodyPr/>
        <a:lstStyle/>
        <a:p>
          <a:endParaRPr lang="fr-FR"/>
        </a:p>
      </dgm:t>
    </dgm:pt>
    <dgm:pt modelId="{2565B2BE-09D8-3046-A8AA-3081F0DF65E0}" type="sibTrans" cxnId="{DA5658A3-07B9-0F4D-9690-C4AC7F37C8FD}">
      <dgm:prSet/>
      <dgm:spPr/>
      <dgm:t>
        <a:bodyPr/>
        <a:lstStyle/>
        <a:p>
          <a:endParaRPr lang="fr-FR"/>
        </a:p>
      </dgm:t>
    </dgm:pt>
    <dgm:pt modelId="{B38FEEF2-C821-4A44-B3D0-976E430D6AEB}">
      <dgm:prSet phldrT="[Texte]" custT="1"/>
      <dgm:spPr/>
      <dgm:t>
        <a:bodyPr/>
        <a:lstStyle/>
        <a:p>
          <a:r>
            <a:rPr lang="fr-FR" sz="1600" dirty="0" smtClean="0">
              <a:solidFill>
                <a:srgbClr val="000000"/>
              </a:solidFill>
              <a:latin typeface="Arial"/>
              <a:cs typeface="Arial"/>
            </a:rPr>
            <a:t>Design visuel</a:t>
          </a:r>
          <a:endParaRPr lang="fr-FR" sz="1600" dirty="0">
            <a:solidFill>
              <a:srgbClr val="000000"/>
            </a:solidFill>
            <a:latin typeface="Arial"/>
            <a:cs typeface="Arial"/>
          </a:endParaRPr>
        </a:p>
      </dgm:t>
    </dgm:pt>
    <dgm:pt modelId="{366A410A-B05B-A342-B369-41670E4F24E8}" type="parTrans" cxnId="{56AAC667-11DC-734A-B068-A5ED1D84E96A}">
      <dgm:prSet/>
      <dgm:spPr/>
      <dgm:t>
        <a:bodyPr/>
        <a:lstStyle/>
        <a:p>
          <a:endParaRPr lang="fr-FR"/>
        </a:p>
      </dgm:t>
    </dgm:pt>
    <dgm:pt modelId="{BAA4D8C1-F3A0-F74D-A65D-ABAACF55D63A}" type="sibTrans" cxnId="{56AAC667-11DC-734A-B068-A5ED1D84E96A}">
      <dgm:prSet/>
      <dgm:spPr/>
      <dgm:t>
        <a:bodyPr/>
        <a:lstStyle/>
        <a:p>
          <a:endParaRPr lang="fr-FR"/>
        </a:p>
      </dgm:t>
    </dgm:pt>
    <dgm:pt modelId="{7D23828E-01EF-C449-A0BF-9ED2806EEC97}">
      <dgm:prSet phldrT="[Texte]" custT="1"/>
      <dgm:spPr/>
      <dgm:t>
        <a:bodyPr/>
        <a:lstStyle/>
        <a:p>
          <a:r>
            <a:rPr lang="fr-FR" sz="1600" dirty="0" smtClean="0">
              <a:solidFill>
                <a:srgbClr val="000000"/>
              </a:solidFill>
              <a:latin typeface="Arial"/>
              <a:cs typeface="Arial"/>
            </a:rPr>
            <a:t>Esthétique</a:t>
          </a:r>
          <a:endParaRPr lang="fr-FR" sz="1600" dirty="0">
            <a:solidFill>
              <a:srgbClr val="000000"/>
            </a:solidFill>
            <a:latin typeface="Arial"/>
            <a:cs typeface="Arial"/>
          </a:endParaRPr>
        </a:p>
      </dgm:t>
    </dgm:pt>
    <dgm:pt modelId="{BB79B3B4-81B3-AD48-9FB1-ECCE42B8978D}" type="parTrans" cxnId="{F0DCF677-A59A-454C-8C5A-2B77B28F5B35}">
      <dgm:prSet/>
      <dgm:spPr/>
      <dgm:t>
        <a:bodyPr/>
        <a:lstStyle/>
        <a:p>
          <a:endParaRPr lang="fr-FR"/>
        </a:p>
      </dgm:t>
    </dgm:pt>
    <dgm:pt modelId="{D15827C5-CD66-BA4C-A705-9F8CE8ED5C3A}" type="sibTrans" cxnId="{F0DCF677-A59A-454C-8C5A-2B77B28F5B35}">
      <dgm:prSet/>
      <dgm:spPr/>
      <dgm:t>
        <a:bodyPr/>
        <a:lstStyle/>
        <a:p>
          <a:endParaRPr lang="fr-FR"/>
        </a:p>
      </dgm:t>
    </dgm:pt>
    <dgm:pt modelId="{06E8D42C-EF04-7243-A697-B46077FCD54E}" type="pres">
      <dgm:prSet presAssocID="{DB5EDF7B-3856-E243-B43E-A393559B60BD}" presName="Name0" presStyleCnt="0">
        <dgm:presLayoutVars>
          <dgm:dir/>
          <dgm:animLvl val="lvl"/>
          <dgm:resizeHandles val="exact"/>
        </dgm:presLayoutVars>
      </dgm:prSet>
      <dgm:spPr/>
      <dgm:t>
        <a:bodyPr/>
        <a:lstStyle/>
        <a:p>
          <a:endParaRPr lang="fr-FR"/>
        </a:p>
      </dgm:t>
    </dgm:pt>
    <dgm:pt modelId="{31D945EF-D9CE-9B4F-A99E-636854208CB7}" type="pres">
      <dgm:prSet presAssocID="{28414109-9DEE-E04E-9050-31A54CBC0A3A}" presName="compositeNode" presStyleCnt="0">
        <dgm:presLayoutVars>
          <dgm:bulletEnabled val="1"/>
        </dgm:presLayoutVars>
      </dgm:prSet>
      <dgm:spPr/>
    </dgm:pt>
    <dgm:pt modelId="{22254AB1-B0A5-0240-BC45-9EB22E62B7AD}" type="pres">
      <dgm:prSet presAssocID="{28414109-9DEE-E04E-9050-31A54CBC0A3A}" presName="bgRect" presStyleLbl="node1" presStyleIdx="0" presStyleCnt="5"/>
      <dgm:spPr/>
      <dgm:t>
        <a:bodyPr/>
        <a:lstStyle/>
        <a:p>
          <a:endParaRPr lang="fr-FR"/>
        </a:p>
      </dgm:t>
    </dgm:pt>
    <dgm:pt modelId="{7AE818B3-68CC-BA48-9F98-82B665C07F3C}" type="pres">
      <dgm:prSet presAssocID="{28414109-9DEE-E04E-9050-31A54CBC0A3A}" presName="parentNode" presStyleLbl="node1" presStyleIdx="0" presStyleCnt="5">
        <dgm:presLayoutVars>
          <dgm:chMax val="0"/>
          <dgm:bulletEnabled val="1"/>
        </dgm:presLayoutVars>
      </dgm:prSet>
      <dgm:spPr/>
      <dgm:t>
        <a:bodyPr/>
        <a:lstStyle/>
        <a:p>
          <a:endParaRPr lang="fr-FR"/>
        </a:p>
      </dgm:t>
    </dgm:pt>
    <dgm:pt modelId="{77051515-A746-7442-9C7F-F33ADF2EA351}" type="pres">
      <dgm:prSet presAssocID="{28414109-9DEE-E04E-9050-31A54CBC0A3A}" presName="childNode" presStyleLbl="node1" presStyleIdx="0" presStyleCnt="5">
        <dgm:presLayoutVars>
          <dgm:bulletEnabled val="1"/>
        </dgm:presLayoutVars>
      </dgm:prSet>
      <dgm:spPr/>
      <dgm:t>
        <a:bodyPr/>
        <a:lstStyle/>
        <a:p>
          <a:endParaRPr lang="fr-FR"/>
        </a:p>
      </dgm:t>
    </dgm:pt>
    <dgm:pt modelId="{5E6A0DFD-EAE9-B14E-A479-394CA9484B0A}" type="pres">
      <dgm:prSet presAssocID="{490209B8-4BCB-1341-96FD-90693925DEE2}" presName="hSp" presStyleCnt="0"/>
      <dgm:spPr/>
    </dgm:pt>
    <dgm:pt modelId="{8A364FC2-709D-BB4A-A1A7-119779FCF212}" type="pres">
      <dgm:prSet presAssocID="{490209B8-4BCB-1341-96FD-90693925DEE2}" presName="vProcSp" presStyleCnt="0"/>
      <dgm:spPr/>
    </dgm:pt>
    <dgm:pt modelId="{69C54F80-F50A-5F4B-83B2-DAEE6EE4842A}" type="pres">
      <dgm:prSet presAssocID="{490209B8-4BCB-1341-96FD-90693925DEE2}" presName="vSp1" presStyleCnt="0"/>
      <dgm:spPr/>
    </dgm:pt>
    <dgm:pt modelId="{B1E96DEC-59B7-6845-AED6-3C2F6102D419}" type="pres">
      <dgm:prSet presAssocID="{490209B8-4BCB-1341-96FD-90693925DEE2}" presName="simulatedConn" presStyleLbl="solidFgAcc1" presStyleIdx="0" presStyleCnt="4"/>
      <dgm:spPr/>
    </dgm:pt>
    <dgm:pt modelId="{C2555DDD-163C-D546-80C7-8494BC8A2DA4}" type="pres">
      <dgm:prSet presAssocID="{490209B8-4BCB-1341-96FD-90693925DEE2}" presName="vSp2" presStyleCnt="0"/>
      <dgm:spPr/>
    </dgm:pt>
    <dgm:pt modelId="{32D10706-161A-1D4E-96B5-1217E54CAFEE}" type="pres">
      <dgm:prSet presAssocID="{490209B8-4BCB-1341-96FD-90693925DEE2}" presName="sibTrans" presStyleCnt="0"/>
      <dgm:spPr/>
    </dgm:pt>
    <dgm:pt modelId="{7AF97CC6-37EB-DA46-A4D4-802DB84CFA96}" type="pres">
      <dgm:prSet presAssocID="{ED3F3AC9-7E70-3643-9360-28423ED7D8FD}" presName="compositeNode" presStyleCnt="0">
        <dgm:presLayoutVars>
          <dgm:bulletEnabled val="1"/>
        </dgm:presLayoutVars>
      </dgm:prSet>
      <dgm:spPr/>
    </dgm:pt>
    <dgm:pt modelId="{3762B2A1-00B4-5F4C-A78C-6C959D2C4F27}" type="pres">
      <dgm:prSet presAssocID="{ED3F3AC9-7E70-3643-9360-28423ED7D8FD}" presName="bgRect" presStyleLbl="node1" presStyleIdx="1" presStyleCnt="5"/>
      <dgm:spPr/>
      <dgm:t>
        <a:bodyPr/>
        <a:lstStyle/>
        <a:p>
          <a:endParaRPr lang="fr-FR"/>
        </a:p>
      </dgm:t>
    </dgm:pt>
    <dgm:pt modelId="{A13291A2-C86E-A944-A00A-3251FAC9A6FD}" type="pres">
      <dgm:prSet presAssocID="{ED3F3AC9-7E70-3643-9360-28423ED7D8FD}" presName="parentNode" presStyleLbl="node1" presStyleIdx="1" presStyleCnt="5">
        <dgm:presLayoutVars>
          <dgm:chMax val="0"/>
          <dgm:bulletEnabled val="1"/>
        </dgm:presLayoutVars>
      </dgm:prSet>
      <dgm:spPr/>
      <dgm:t>
        <a:bodyPr/>
        <a:lstStyle/>
        <a:p>
          <a:endParaRPr lang="fr-FR"/>
        </a:p>
      </dgm:t>
    </dgm:pt>
    <dgm:pt modelId="{52808A6E-F65F-4346-84FD-7B77C82265DE}" type="pres">
      <dgm:prSet presAssocID="{ED3F3AC9-7E70-3643-9360-28423ED7D8FD}" presName="childNode" presStyleLbl="node1" presStyleIdx="1" presStyleCnt="5">
        <dgm:presLayoutVars>
          <dgm:bulletEnabled val="1"/>
        </dgm:presLayoutVars>
      </dgm:prSet>
      <dgm:spPr/>
      <dgm:t>
        <a:bodyPr/>
        <a:lstStyle/>
        <a:p>
          <a:endParaRPr lang="fr-FR"/>
        </a:p>
      </dgm:t>
    </dgm:pt>
    <dgm:pt modelId="{C9E1429E-6983-B644-8526-584BC19AC84A}" type="pres">
      <dgm:prSet presAssocID="{29A52EAA-72D0-9246-8305-C1433469E98E}" presName="hSp" presStyleCnt="0"/>
      <dgm:spPr/>
    </dgm:pt>
    <dgm:pt modelId="{79260D6B-D032-B644-8BD2-4A971DB33A10}" type="pres">
      <dgm:prSet presAssocID="{29A52EAA-72D0-9246-8305-C1433469E98E}" presName="vProcSp" presStyleCnt="0"/>
      <dgm:spPr/>
    </dgm:pt>
    <dgm:pt modelId="{A36332B7-8FC3-7847-9141-DA91FF4BEDF9}" type="pres">
      <dgm:prSet presAssocID="{29A52EAA-72D0-9246-8305-C1433469E98E}" presName="vSp1" presStyleCnt="0"/>
      <dgm:spPr/>
    </dgm:pt>
    <dgm:pt modelId="{CFBA419B-5630-2E41-B5B2-B92947A13D37}" type="pres">
      <dgm:prSet presAssocID="{29A52EAA-72D0-9246-8305-C1433469E98E}" presName="simulatedConn" presStyleLbl="solidFgAcc1" presStyleIdx="1" presStyleCnt="4"/>
      <dgm:spPr/>
    </dgm:pt>
    <dgm:pt modelId="{5303CA79-9516-8B49-93A8-24DF4727F4DC}" type="pres">
      <dgm:prSet presAssocID="{29A52EAA-72D0-9246-8305-C1433469E98E}" presName="vSp2" presStyleCnt="0"/>
      <dgm:spPr/>
    </dgm:pt>
    <dgm:pt modelId="{F3124068-0DAC-C649-A2CE-3E8701155E1F}" type="pres">
      <dgm:prSet presAssocID="{29A52EAA-72D0-9246-8305-C1433469E98E}" presName="sibTrans" presStyleCnt="0"/>
      <dgm:spPr/>
    </dgm:pt>
    <dgm:pt modelId="{79A37465-C606-8B44-A3E1-AEEE22A4C946}" type="pres">
      <dgm:prSet presAssocID="{D63A9660-D010-5F4A-805E-8AE727C21106}" presName="compositeNode" presStyleCnt="0">
        <dgm:presLayoutVars>
          <dgm:bulletEnabled val="1"/>
        </dgm:presLayoutVars>
      </dgm:prSet>
      <dgm:spPr/>
    </dgm:pt>
    <dgm:pt modelId="{87E037BB-970C-5B42-BB89-EFFD032848B2}" type="pres">
      <dgm:prSet presAssocID="{D63A9660-D010-5F4A-805E-8AE727C21106}" presName="bgRect" presStyleLbl="node1" presStyleIdx="2" presStyleCnt="5"/>
      <dgm:spPr/>
      <dgm:t>
        <a:bodyPr/>
        <a:lstStyle/>
        <a:p>
          <a:endParaRPr lang="fr-FR"/>
        </a:p>
      </dgm:t>
    </dgm:pt>
    <dgm:pt modelId="{9C7C5C32-BCFA-6A44-8612-8EF5578C8D94}" type="pres">
      <dgm:prSet presAssocID="{D63A9660-D010-5F4A-805E-8AE727C21106}" presName="parentNode" presStyleLbl="node1" presStyleIdx="2" presStyleCnt="5">
        <dgm:presLayoutVars>
          <dgm:chMax val="0"/>
          <dgm:bulletEnabled val="1"/>
        </dgm:presLayoutVars>
      </dgm:prSet>
      <dgm:spPr/>
      <dgm:t>
        <a:bodyPr/>
        <a:lstStyle/>
        <a:p>
          <a:endParaRPr lang="fr-FR"/>
        </a:p>
      </dgm:t>
    </dgm:pt>
    <dgm:pt modelId="{40D99110-DA5D-4346-A3C4-CA88F8E39421}" type="pres">
      <dgm:prSet presAssocID="{D63A9660-D010-5F4A-805E-8AE727C21106}" presName="childNode" presStyleLbl="node1" presStyleIdx="2" presStyleCnt="5">
        <dgm:presLayoutVars>
          <dgm:bulletEnabled val="1"/>
        </dgm:presLayoutVars>
      </dgm:prSet>
      <dgm:spPr/>
      <dgm:t>
        <a:bodyPr/>
        <a:lstStyle/>
        <a:p>
          <a:endParaRPr lang="fr-FR"/>
        </a:p>
      </dgm:t>
    </dgm:pt>
    <dgm:pt modelId="{50D88F7C-9BCA-CF4F-9FCB-4FB3C4AEDC25}" type="pres">
      <dgm:prSet presAssocID="{5D900C6F-C177-8C4B-99BA-48A64FEC52EF}" presName="hSp" presStyleCnt="0"/>
      <dgm:spPr/>
    </dgm:pt>
    <dgm:pt modelId="{6F917D79-AAD8-A443-9F7B-5BCB9B198618}" type="pres">
      <dgm:prSet presAssocID="{5D900C6F-C177-8C4B-99BA-48A64FEC52EF}" presName="vProcSp" presStyleCnt="0"/>
      <dgm:spPr/>
    </dgm:pt>
    <dgm:pt modelId="{6585BCC8-445A-E345-9D88-7DB8CF065F88}" type="pres">
      <dgm:prSet presAssocID="{5D900C6F-C177-8C4B-99BA-48A64FEC52EF}" presName="vSp1" presStyleCnt="0"/>
      <dgm:spPr/>
    </dgm:pt>
    <dgm:pt modelId="{E3FA2010-5BF9-6441-B48D-21A15C28DAE8}" type="pres">
      <dgm:prSet presAssocID="{5D900C6F-C177-8C4B-99BA-48A64FEC52EF}" presName="simulatedConn" presStyleLbl="solidFgAcc1" presStyleIdx="2" presStyleCnt="4"/>
      <dgm:spPr/>
    </dgm:pt>
    <dgm:pt modelId="{BD4720E8-6F4E-D84B-A027-8010E0B96264}" type="pres">
      <dgm:prSet presAssocID="{5D900C6F-C177-8C4B-99BA-48A64FEC52EF}" presName="vSp2" presStyleCnt="0"/>
      <dgm:spPr/>
    </dgm:pt>
    <dgm:pt modelId="{BE524C74-02DF-7347-AB32-00C33C2F14DA}" type="pres">
      <dgm:prSet presAssocID="{5D900C6F-C177-8C4B-99BA-48A64FEC52EF}" presName="sibTrans" presStyleCnt="0"/>
      <dgm:spPr/>
    </dgm:pt>
    <dgm:pt modelId="{1858CDB7-3C5F-E84E-8D9C-7944FC6DF515}" type="pres">
      <dgm:prSet presAssocID="{C6ACAF50-031C-4F4B-801B-8293ED2B9DDC}" presName="compositeNode" presStyleCnt="0">
        <dgm:presLayoutVars>
          <dgm:bulletEnabled val="1"/>
        </dgm:presLayoutVars>
      </dgm:prSet>
      <dgm:spPr/>
    </dgm:pt>
    <dgm:pt modelId="{43AE10DE-D2EF-1041-BD78-F22E35C7C014}" type="pres">
      <dgm:prSet presAssocID="{C6ACAF50-031C-4F4B-801B-8293ED2B9DDC}" presName="bgRect" presStyleLbl="node1" presStyleIdx="3" presStyleCnt="5"/>
      <dgm:spPr/>
      <dgm:t>
        <a:bodyPr/>
        <a:lstStyle/>
        <a:p>
          <a:endParaRPr lang="fr-FR"/>
        </a:p>
      </dgm:t>
    </dgm:pt>
    <dgm:pt modelId="{E6FB7F82-D5C2-BE4B-8A6C-D783E9F9512B}" type="pres">
      <dgm:prSet presAssocID="{C6ACAF50-031C-4F4B-801B-8293ED2B9DDC}" presName="parentNode" presStyleLbl="node1" presStyleIdx="3" presStyleCnt="5">
        <dgm:presLayoutVars>
          <dgm:chMax val="0"/>
          <dgm:bulletEnabled val="1"/>
        </dgm:presLayoutVars>
      </dgm:prSet>
      <dgm:spPr/>
      <dgm:t>
        <a:bodyPr/>
        <a:lstStyle/>
        <a:p>
          <a:endParaRPr lang="fr-FR"/>
        </a:p>
      </dgm:t>
    </dgm:pt>
    <dgm:pt modelId="{84269952-9124-3341-B0CF-DDCA220D917F}" type="pres">
      <dgm:prSet presAssocID="{C6ACAF50-031C-4F4B-801B-8293ED2B9DDC}" presName="childNode" presStyleLbl="node1" presStyleIdx="3" presStyleCnt="5">
        <dgm:presLayoutVars>
          <dgm:bulletEnabled val="1"/>
        </dgm:presLayoutVars>
      </dgm:prSet>
      <dgm:spPr/>
      <dgm:t>
        <a:bodyPr/>
        <a:lstStyle/>
        <a:p>
          <a:endParaRPr lang="fr-FR"/>
        </a:p>
      </dgm:t>
    </dgm:pt>
    <dgm:pt modelId="{B4661DB8-A3A0-544B-9CA8-42900900C2CA}" type="pres">
      <dgm:prSet presAssocID="{87CD0417-14BB-6348-8694-296F45D68C09}" presName="hSp" presStyleCnt="0"/>
      <dgm:spPr/>
    </dgm:pt>
    <dgm:pt modelId="{322D335C-A727-064C-9D86-6B4DFEC631CC}" type="pres">
      <dgm:prSet presAssocID="{87CD0417-14BB-6348-8694-296F45D68C09}" presName="vProcSp" presStyleCnt="0"/>
      <dgm:spPr/>
    </dgm:pt>
    <dgm:pt modelId="{0C5A425B-690B-FB4C-9800-901784CB39AC}" type="pres">
      <dgm:prSet presAssocID="{87CD0417-14BB-6348-8694-296F45D68C09}" presName="vSp1" presStyleCnt="0"/>
      <dgm:spPr/>
    </dgm:pt>
    <dgm:pt modelId="{C7C15807-EFE9-A74F-82E5-9F7E368B6776}" type="pres">
      <dgm:prSet presAssocID="{87CD0417-14BB-6348-8694-296F45D68C09}" presName="simulatedConn" presStyleLbl="solidFgAcc1" presStyleIdx="3" presStyleCnt="4"/>
      <dgm:spPr/>
    </dgm:pt>
    <dgm:pt modelId="{AAD25A98-B7AC-9845-AE50-78FD425CD0BD}" type="pres">
      <dgm:prSet presAssocID="{87CD0417-14BB-6348-8694-296F45D68C09}" presName="vSp2" presStyleCnt="0"/>
      <dgm:spPr/>
    </dgm:pt>
    <dgm:pt modelId="{2A977020-9A1E-D94B-99B8-4E561577D74F}" type="pres">
      <dgm:prSet presAssocID="{87CD0417-14BB-6348-8694-296F45D68C09}" presName="sibTrans" presStyleCnt="0"/>
      <dgm:spPr/>
    </dgm:pt>
    <dgm:pt modelId="{4890832F-6FA9-4E4A-8A87-C33B33CABD34}" type="pres">
      <dgm:prSet presAssocID="{ED5694D3-7019-2548-8061-132B9E7E45CF}" presName="compositeNode" presStyleCnt="0">
        <dgm:presLayoutVars>
          <dgm:bulletEnabled val="1"/>
        </dgm:presLayoutVars>
      </dgm:prSet>
      <dgm:spPr/>
    </dgm:pt>
    <dgm:pt modelId="{82E64E85-4417-9F44-AC59-85EDECAF00B3}" type="pres">
      <dgm:prSet presAssocID="{ED5694D3-7019-2548-8061-132B9E7E45CF}" presName="bgRect" presStyleLbl="node1" presStyleIdx="4" presStyleCnt="5"/>
      <dgm:spPr/>
      <dgm:t>
        <a:bodyPr/>
        <a:lstStyle/>
        <a:p>
          <a:endParaRPr lang="fr-FR"/>
        </a:p>
      </dgm:t>
    </dgm:pt>
    <dgm:pt modelId="{67774372-ADAF-4943-BDA2-26DA1F3E8859}" type="pres">
      <dgm:prSet presAssocID="{ED5694D3-7019-2548-8061-132B9E7E45CF}" presName="parentNode" presStyleLbl="node1" presStyleIdx="4" presStyleCnt="5">
        <dgm:presLayoutVars>
          <dgm:chMax val="0"/>
          <dgm:bulletEnabled val="1"/>
        </dgm:presLayoutVars>
      </dgm:prSet>
      <dgm:spPr/>
      <dgm:t>
        <a:bodyPr/>
        <a:lstStyle/>
        <a:p>
          <a:endParaRPr lang="fr-FR"/>
        </a:p>
      </dgm:t>
    </dgm:pt>
    <dgm:pt modelId="{49163D66-7972-DE4E-BEEA-0815D14DF07E}" type="pres">
      <dgm:prSet presAssocID="{ED5694D3-7019-2548-8061-132B9E7E45CF}" presName="childNode" presStyleLbl="node1" presStyleIdx="4" presStyleCnt="5">
        <dgm:presLayoutVars>
          <dgm:bulletEnabled val="1"/>
        </dgm:presLayoutVars>
      </dgm:prSet>
      <dgm:spPr/>
      <dgm:t>
        <a:bodyPr/>
        <a:lstStyle/>
        <a:p>
          <a:endParaRPr lang="fr-FR"/>
        </a:p>
      </dgm:t>
    </dgm:pt>
  </dgm:ptLst>
  <dgm:cxnLst>
    <dgm:cxn modelId="{1A0E9855-50BB-BC4D-8D7B-3DD8DBE0DA3D}" type="presOf" srcId="{DB5EDF7B-3856-E243-B43E-A393559B60BD}" destId="{06E8D42C-EF04-7243-A697-B46077FCD54E}" srcOrd="0" destOrd="0" presId="urn:microsoft.com/office/officeart/2005/8/layout/hProcess7"/>
    <dgm:cxn modelId="{1B6D088D-75BC-0543-B4AC-0DD368AC0C71}" type="presOf" srcId="{B38FEEF2-C821-4A44-B3D0-976E430D6AEB}" destId="{49163D66-7972-DE4E-BEEA-0815D14DF07E}" srcOrd="0" destOrd="0" presId="urn:microsoft.com/office/officeart/2005/8/layout/hProcess7"/>
    <dgm:cxn modelId="{455DD9A4-8622-4945-95B0-07DD55E919DC}" type="presOf" srcId="{BE19BCD6-3682-4C4C-97CE-D2AA330660BD}" destId="{40D99110-DA5D-4346-A3C4-CA88F8E39421}" srcOrd="0" destOrd="1" presId="urn:microsoft.com/office/officeart/2005/8/layout/hProcess7"/>
    <dgm:cxn modelId="{3B85F407-C413-8B45-8334-C9571EABEBEF}" type="presOf" srcId="{ED5694D3-7019-2548-8061-132B9E7E45CF}" destId="{67774372-ADAF-4943-BDA2-26DA1F3E8859}" srcOrd="1" destOrd="0" presId="urn:microsoft.com/office/officeart/2005/8/layout/hProcess7"/>
    <dgm:cxn modelId="{30B8DEBD-2712-9A45-BF3E-742857354654}" type="presOf" srcId="{D63A9660-D010-5F4A-805E-8AE727C21106}" destId="{9C7C5C32-BCFA-6A44-8612-8EF5578C8D94}" srcOrd="1" destOrd="0" presId="urn:microsoft.com/office/officeart/2005/8/layout/hProcess7"/>
    <dgm:cxn modelId="{FA480962-27FF-1A49-82B5-15630B49EA87}" type="presOf" srcId="{ED3F3AC9-7E70-3643-9360-28423ED7D8FD}" destId="{3762B2A1-00B4-5F4C-A78C-6C959D2C4F27}" srcOrd="0" destOrd="0" presId="urn:microsoft.com/office/officeart/2005/8/layout/hProcess7"/>
    <dgm:cxn modelId="{6B08E929-17E8-3448-B3AC-0C24F8A60F8D}" type="presOf" srcId="{ED3F3AC9-7E70-3643-9360-28423ED7D8FD}" destId="{A13291A2-C86E-A944-A00A-3251FAC9A6FD}" srcOrd="1" destOrd="0" presId="urn:microsoft.com/office/officeart/2005/8/layout/hProcess7"/>
    <dgm:cxn modelId="{4CBDCB5A-B4C9-0E44-97A4-DFE418E0B6D8}" type="presOf" srcId="{62D708DF-EA10-2C40-8D9B-EAD44BDC345B}" destId="{77051515-A746-7442-9C7F-F33ADF2EA351}" srcOrd="0" destOrd="0" presId="urn:microsoft.com/office/officeart/2005/8/layout/hProcess7"/>
    <dgm:cxn modelId="{76880348-8721-4F4B-9A94-3DC2FB82320F}" type="presOf" srcId="{247F33C6-D36A-604A-8B0F-782C65E4A1FE}" destId="{52808A6E-F65F-4346-84FD-7B77C82265DE}" srcOrd="0" destOrd="0" presId="urn:microsoft.com/office/officeart/2005/8/layout/hProcess7"/>
    <dgm:cxn modelId="{CB1E6F1F-0A94-D54A-BFBE-3193C36EB792}" type="presOf" srcId="{62F6DB8E-C651-2C47-BB1D-1BCE99C3292F}" destId="{52808A6E-F65F-4346-84FD-7B77C82265DE}" srcOrd="0" destOrd="1" presId="urn:microsoft.com/office/officeart/2005/8/layout/hProcess7"/>
    <dgm:cxn modelId="{148F21BD-2983-A14A-9D5E-05BA94FFF97B}" type="presOf" srcId="{ED5694D3-7019-2548-8061-132B9E7E45CF}" destId="{82E64E85-4417-9F44-AC59-85EDECAF00B3}" srcOrd="0" destOrd="0" presId="urn:microsoft.com/office/officeart/2005/8/layout/hProcess7"/>
    <dgm:cxn modelId="{2FF0CDCB-8195-3A45-9B2D-80F129C57848}" type="presOf" srcId="{28414109-9DEE-E04E-9050-31A54CBC0A3A}" destId="{7AE818B3-68CC-BA48-9F98-82B665C07F3C}" srcOrd="1" destOrd="0" presId="urn:microsoft.com/office/officeart/2005/8/layout/hProcess7"/>
    <dgm:cxn modelId="{6AE8C705-50EE-DA49-9F90-6B0B57B2FBE0}" srcId="{DB5EDF7B-3856-E243-B43E-A393559B60BD}" destId="{28414109-9DEE-E04E-9050-31A54CBC0A3A}" srcOrd="0" destOrd="0" parTransId="{7D7B8452-64DB-A84A-AFF6-97BCAA9CEFE2}" sibTransId="{490209B8-4BCB-1341-96FD-90693925DEE2}"/>
    <dgm:cxn modelId="{C626B10E-48A2-6443-8D89-889419EEAEF6}" type="presOf" srcId="{C707C708-EDC6-AD4E-A189-A0BCBA8E223C}" destId="{40D99110-DA5D-4346-A3C4-CA88F8E39421}" srcOrd="0" destOrd="0" presId="urn:microsoft.com/office/officeart/2005/8/layout/hProcess7"/>
    <dgm:cxn modelId="{16373E4E-D0EE-BE46-A5D5-1435139F8FFF}" srcId="{28414109-9DEE-E04E-9050-31A54CBC0A3A}" destId="{62D708DF-EA10-2C40-8D9B-EAD44BDC345B}" srcOrd="0" destOrd="0" parTransId="{14A5E1F0-8B0A-3648-AEC0-FCC88D9D71BF}" sibTransId="{5EC03941-446B-AD46-BEDA-20B624064B2F}"/>
    <dgm:cxn modelId="{39657226-DA0E-7444-BD87-6137F821F3EA}" srcId="{C6ACAF50-031C-4F4B-801B-8293ED2B9DDC}" destId="{D0DBC842-8CF1-4D44-810B-12AC733CB368}" srcOrd="0" destOrd="0" parTransId="{CA4EF2BB-E4EB-5847-9071-A38BD811DE2E}" sibTransId="{403F85BC-1F12-DD41-8358-52788B4D0B6E}"/>
    <dgm:cxn modelId="{302DD950-EF06-3A4A-803F-0E36471564A9}" srcId="{DB5EDF7B-3856-E243-B43E-A393559B60BD}" destId="{ED3F3AC9-7E70-3643-9360-28423ED7D8FD}" srcOrd="1" destOrd="0" parTransId="{EFE73CBE-71E9-DD4A-BCBB-0358D51E83F0}" sibTransId="{29A52EAA-72D0-9246-8305-C1433469E98E}"/>
    <dgm:cxn modelId="{54E8CA76-C52B-D640-85BF-5B4DF36D54BE}" type="presOf" srcId="{D63A9660-D010-5F4A-805E-8AE727C21106}" destId="{87E037BB-970C-5B42-BB89-EFFD032848B2}" srcOrd="0" destOrd="0" presId="urn:microsoft.com/office/officeart/2005/8/layout/hProcess7"/>
    <dgm:cxn modelId="{B4132CE0-B4FC-EE45-87E3-D292F2028AA9}" type="presOf" srcId="{C6ACAF50-031C-4F4B-801B-8293ED2B9DDC}" destId="{E6FB7F82-D5C2-BE4B-8A6C-D783E9F9512B}" srcOrd="1" destOrd="0" presId="urn:microsoft.com/office/officeart/2005/8/layout/hProcess7"/>
    <dgm:cxn modelId="{0F8F9588-A514-7C4A-BC0E-75D092445AF3}" srcId="{D63A9660-D010-5F4A-805E-8AE727C21106}" destId="{C707C708-EDC6-AD4E-A189-A0BCBA8E223C}" srcOrd="0" destOrd="0" parTransId="{0A12FC1B-806F-E14B-812C-4D39EB888D20}" sibTransId="{F1FFBF5E-1461-3F49-B0FC-47E02A718E81}"/>
    <dgm:cxn modelId="{888EE037-F6AA-E04D-99B5-54A9A5E62FD7}" srcId="{ED3F3AC9-7E70-3643-9360-28423ED7D8FD}" destId="{62F6DB8E-C651-2C47-BB1D-1BCE99C3292F}" srcOrd="1" destOrd="0" parTransId="{DB47D72B-6819-2A4C-8066-222415A9F4DC}" sibTransId="{2B38001F-FD51-F747-8FAB-2BF0B2BA8C09}"/>
    <dgm:cxn modelId="{640E6F72-4B75-9F43-AA75-78B55704112E}" type="presOf" srcId="{D0DBC842-8CF1-4D44-810B-12AC733CB368}" destId="{84269952-9124-3341-B0CF-DDCA220D917F}" srcOrd="0" destOrd="0" presId="urn:microsoft.com/office/officeart/2005/8/layout/hProcess7"/>
    <dgm:cxn modelId="{7250F1A4-9F59-8C46-8902-41F8B984CD7C}" srcId="{ED3F3AC9-7E70-3643-9360-28423ED7D8FD}" destId="{247F33C6-D36A-604A-8B0F-782C65E4A1FE}" srcOrd="0" destOrd="0" parTransId="{F47C099E-759B-974C-9004-5582F5194585}" sibTransId="{5BD8FBC4-8992-EE42-B8BC-431B38BC8E18}"/>
    <dgm:cxn modelId="{1CE0323C-CB23-4C46-AC84-C843F310130F}" type="presOf" srcId="{28414109-9DEE-E04E-9050-31A54CBC0A3A}" destId="{22254AB1-B0A5-0240-BC45-9EB22E62B7AD}" srcOrd="0" destOrd="0" presId="urn:microsoft.com/office/officeart/2005/8/layout/hProcess7"/>
    <dgm:cxn modelId="{F0DCF677-A59A-454C-8C5A-2B77B28F5B35}" srcId="{ED5694D3-7019-2548-8061-132B9E7E45CF}" destId="{7D23828E-01EF-C449-A0BF-9ED2806EEC97}" srcOrd="1" destOrd="0" parTransId="{BB79B3B4-81B3-AD48-9FB1-ECCE42B8978D}" sibTransId="{D15827C5-CD66-BA4C-A705-9F8CE8ED5C3A}"/>
    <dgm:cxn modelId="{B62CC2EF-D7EF-594C-A2C6-7CDBD4295C97}" srcId="{DB5EDF7B-3856-E243-B43E-A393559B60BD}" destId="{C6ACAF50-031C-4F4B-801B-8293ED2B9DDC}" srcOrd="3" destOrd="0" parTransId="{EF8285F8-35CE-864E-B119-406E253338A8}" sibTransId="{87CD0417-14BB-6348-8694-296F45D68C09}"/>
    <dgm:cxn modelId="{56AAC667-11DC-734A-B068-A5ED1D84E96A}" srcId="{ED5694D3-7019-2548-8061-132B9E7E45CF}" destId="{B38FEEF2-C821-4A44-B3D0-976E430D6AEB}" srcOrd="0" destOrd="0" parTransId="{366A410A-B05B-A342-B369-41670E4F24E8}" sibTransId="{BAA4D8C1-F3A0-F74D-A65D-ABAACF55D63A}"/>
    <dgm:cxn modelId="{DA5658A3-07B9-0F4D-9690-C4AC7F37C8FD}" srcId="{DB5EDF7B-3856-E243-B43E-A393559B60BD}" destId="{ED5694D3-7019-2548-8061-132B9E7E45CF}" srcOrd="4" destOrd="0" parTransId="{9B0DE5F8-F7BD-184F-B46F-E163B7F01563}" sibTransId="{2565B2BE-09D8-3046-A8AA-3081F0DF65E0}"/>
    <dgm:cxn modelId="{9443AE91-9C40-7245-A80F-0E57B5BD6632}" type="presOf" srcId="{7D23828E-01EF-C449-A0BF-9ED2806EEC97}" destId="{49163D66-7972-DE4E-BEEA-0815D14DF07E}" srcOrd="0" destOrd="1" presId="urn:microsoft.com/office/officeart/2005/8/layout/hProcess7"/>
    <dgm:cxn modelId="{F9F45C3B-C2E8-5447-A1E5-9C5FEF6A5260}" srcId="{DB5EDF7B-3856-E243-B43E-A393559B60BD}" destId="{D63A9660-D010-5F4A-805E-8AE727C21106}" srcOrd="2" destOrd="0" parTransId="{2C47B731-037C-ED44-9339-BB24E6E8C2D4}" sibTransId="{5D900C6F-C177-8C4B-99BA-48A64FEC52EF}"/>
    <dgm:cxn modelId="{FD54A7CB-317C-9340-8117-97B924367BDF}" srcId="{D63A9660-D010-5F4A-805E-8AE727C21106}" destId="{BE19BCD6-3682-4C4C-97CE-D2AA330660BD}" srcOrd="1" destOrd="0" parTransId="{BC45233E-95ED-6B45-ADC9-075CCC3FDB44}" sibTransId="{211967F2-8ED4-1043-BD8A-47ED257E9290}"/>
    <dgm:cxn modelId="{E31EA915-FAF8-0F4E-A0E6-90C6AE8D2B25}" type="presOf" srcId="{C6ACAF50-031C-4F4B-801B-8293ED2B9DDC}" destId="{43AE10DE-D2EF-1041-BD78-F22E35C7C014}" srcOrd="0" destOrd="0" presId="urn:microsoft.com/office/officeart/2005/8/layout/hProcess7"/>
    <dgm:cxn modelId="{5385B79D-09C6-3D49-AAA3-F52CD50A0611}" type="presParOf" srcId="{06E8D42C-EF04-7243-A697-B46077FCD54E}" destId="{31D945EF-D9CE-9B4F-A99E-636854208CB7}" srcOrd="0" destOrd="0" presId="urn:microsoft.com/office/officeart/2005/8/layout/hProcess7"/>
    <dgm:cxn modelId="{70054F38-A7BD-9A4E-94F5-A33D0E58C7A5}" type="presParOf" srcId="{31D945EF-D9CE-9B4F-A99E-636854208CB7}" destId="{22254AB1-B0A5-0240-BC45-9EB22E62B7AD}" srcOrd="0" destOrd="0" presId="urn:microsoft.com/office/officeart/2005/8/layout/hProcess7"/>
    <dgm:cxn modelId="{FCC22D2C-E30E-9446-BF39-27627DBCA94A}" type="presParOf" srcId="{31D945EF-D9CE-9B4F-A99E-636854208CB7}" destId="{7AE818B3-68CC-BA48-9F98-82B665C07F3C}" srcOrd="1" destOrd="0" presId="urn:microsoft.com/office/officeart/2005/8/layout/hProcess7"/>
    <dgm:cxn modelId="{E7EE1733-F29A-044A-9B12-B9BA13DB8A4B}" type="presParOf" srcId="{31D945EF-D9CE-9B4F-A99E-636854208CB7}" destId="{77051515-A746-7442-9C7F-F33ADF2EA351}" srcOrd="2" destOrd="0" presId="urn:microsoft.com/office/officeart/2005/8/layout/hProcess7"/>
    <dgm:cxn modelId="{2F9A300D-322C-DC4F-B59A-55827EC263B0}" type="presParOf" srcId="{06E8D42C-EF04-7243-A697-B46077FCD54E}" destId="{5E6A0DFD-EAE9-B14E-A479-394CA9484B0A}" srcOrd="1" destOrd="0" presId="urn:microsoft.com/office/officeart/2005/8/layout/hProcess7"/>
    <dgm:cxn modelId="{8256525B-F77B-CE44-959D-F4A1FCF04457}" type="presParOf" srcId="{06E8D42C-EF04-7243-A697-B46077FCD54E}" destId="{8A364FC2-709D-BB4A-A1A7-119779FCF212}" srcOrd="2" destOrd="0" presId="urn:microsoft.com/office/officeart/2005/8/layout/hProcess7"/>
    <dgm:cxn modelId="{27EB27BC-28B4-9744-9155-3625B4E3503E}" type="presParOf" srcId="{8A364FC2-709D-BB4A-A1A7-119779FCF212}" destId="{69C54F80-F50A-5F4B-83B2-DAEE6EE4842A}" srcOrd="0" destOrd="0" presId="urn:microsoft.com/office/officeart/2005/8/layout/hProcess7"/>
    <dgm:cxn modelId="{3039387C-7CFE-3740-AF3B-D20B78B3194E}" type="presParOf" srcId="{8A364FC2-709D-BB4A-A1A7-119779FCF212}" destId="{B1E96DEC-59B7-6845-AED6-3C2F6102D419}" srcOrd="1" destOrd="0" presId="urn:microsoft.com/office/officeart/2005/8/layout/hProcess7"/>
    <dgm:cxn modelId="{E76A7441-01EF-0D46-BA0E-3218585532C3}" type="presParOf" srcId="{8A364FC2-709D-BB4A-A1A7-119779FCF212}" destId="{C2555DDD-163C-D546-80C7-8494BC8A2DA4}" srcOrd="2" destOrd="0" presId="urn:microsoft.com/office/officeart/2005/8/layout/hProcess7"/>
    <dgm:cxn modelId="{3297A552-63FE-1B49-9892-7039DECA28F7}" type="presParOf" srcId="{06E8D42C-EF04-7243-A697-B46077FCD54E}" destId="{32D10706-161A-1D4E-96B5-1217E54CAFEE}" srcOrd="3" destOrd="0" presId="urn:microsoft.com/office/officeart/2005/8/layout/hProcess7"/>
    <dgm:cxn modelId="{5BE040D4-BBC0-5940-BDAA-CF9E421B1B1D}" type="presParOf" srcId="{06E8D42C-EF04-7243-A697-B46077FCD54E}" destId="{7AF97CC6-37EB-DA46-A4D4-802DB84CFA96}" srcOrd="4" destOrd="0" presId="urn:microsoft.com/office/officeart/2005/8/layout/hProcess7"/>
    <dgm:cxn modelId="{940E0C25-FB1F-EA46-ADC5-77A6A51F3CCE}" type="presParOf" srcId="{7AF97CC6-37EB-DA46-A4D4-802DB84CFA96}" destId="{3762B2A1-00B4-5F4C-A78C-6C959D2C4F27}" srcOrd="0" destOrd="0" presId="urn:microsoft.com/office/officeart/2005/8/layout/hProcess7"/>
    <dgm:cxn modelId="{565FFBB4-3DA1-A041-8ADD-EAFAB36C32E5}" type="presParOf" srcId="{7AF97CC6-37EB-DA46-A4D4-802DB84CFA96}" destId="{A13291A2-C86E-A944-A00A-3251FAC9A6FD}" srcOrd="1" destOrd="0" presId="urn:microsoft.com/office/officeart/2005/8/layout/hProcess7"/>
    <dgm:cxn modelId="{79969E06-F5DD-7747-8831-B82F0C6A7552}" type="presParOf" srcId="{7AF97CC6-37EB-DA46-A4D4-802DB84CFA96}" destId="{52808A6E-F65F-4346-84FD-7B77C82265DE}" srcOrd="2" destOrd="0" presId="urn:microsoft.com/office/officeart/2005/8/layout/hProcess7"/>
    <dgm:cxn modelId="{82516656-C5C6-F449-B146-26E73050C9F0}" type="presParOf" srcId="{06E8D42C-EF04-7243-A697-B46077FCD54E}" destId="{C9E1429E-6983-B644-8526-584BC19AC84A}" srcOrd="5" destOrd="0" presId="urn:microsoft.com/office/officeart/2005/8/layout/hProcess7"/>
    <dgm:cxn modelId="{A2CA3AE6-3BAA-1F45-A153-9F305B8D9875}" type="presParOf" srcId="{06E8D42C-EF04-7243-A697-B46077FCD54E}" destId="{79260D6B-D032-B644-8BD2-4A971DB33A10}" srcOrd="6" destOrd="0" presId="urn:microsoft.com/office/officeart/2005/8/layout/hProcess7"/>
    <dgm:cxn modelId="{34CDB802-28D5-7F46-9644-F56CDB081C26}" type="presParOf" srcId="{79260D6B-D032-B644-8BD2-4A971DB33A10}" destId="{A36332B7-8FC3-7847-9141-DA91FF4BEDF9}" srcOrd="0" destOrd="0" presId="urn:microsoft.com/office/officeart/2005/8/layout/hProcess7"/>
    <dgm:cxn modelId="{3C278E06-7631-124C-8AEA-0D367BE3DD9D}" type="presParOf" srcId="{79260D6B-D032-B644-8BD2-4A971DB33A10}" destId="{CFBA419B-5630-2E41-B5B2-B92947A13D37}" srcOrd="1" destOrd="0" presId="urn:microsoft.com/office/officeart/2005/8/layout/hProcess7"/>
    <dgm:cxn modelId="{925CD4CE-CBDA-A341-B46C-57F578566E35}" type="presParOf" srcId="{79260D6B-D032-B644-8BD2-4A971DB33A10}" destId="{5303CA79-9516-8B49-93A8-24DF4727F4DC}" srcOrd="2" destOrd="0" presId="urn:microsoft.com/office/officeart/2005/8/layout/hProcess7"/>
    <dgm:cxn modelId="{A0C61750-0F01-1D40-B912-49F9C54B016C}" type="presParOf" srcId="{06E8D42C-EF04-7243-A697-B46077FCD54E}" destId="{F3124068-0DAC-C649-A2CE-3E8701155E1F}" srcOrd="7" destOrd="0" presId="urn:microsoft.com/office/officeart/2005/8/layout/hProcess7"/>
    <dgm:cxn modelId="{F1EAD8B6-64C2-C148-A062-25CC4010CC3C}" type="presParOf" srcId="{06E8D42C-EF04-7243-A697-B46077FCD54E}" destId="{79A37465-C606-8B44-A3E1-AEEE22A4C946}" srcOrd="8" destOrd="0" presId="urn:microsoft.com/office/officeart/2005/8/layout/hProcess7"/>
    <dgm:cxn modelId="{9996B980-6C1D-F347-8029-15388A6B82DD}" type="presParOf" srcId="{79A37465-C606-8B44-A3E1-AEEE22A4C946}" destId="{87E037BB-970C-5B42-BB89-EFFD032848B2}" srcOrd="0" destOrd="0" presId="urn:microsoft.com/office/officeart/2005/8/layout/hProcess7"/>
    <dgm:cxn modelId="{ADF7D69A-E0C1-5C4A-B8B6-D83AC905C787}" type="presParOf" srcId="{79A37465-C606-8B44-A3E1-AEEE22A4C946}" destId="{9C7C5C32-BCFA-6A44-8612-8EF5578C8D94}" srcOrd="1" destOrd="0" presId="urn:microsoft.com/office/officeart/2005/8/layout/hProcess7"/>
    <dgm:cxn modelId="{1A27C1BC-8BD8-B747-8956-6C16ED1FC555}" type="presParOf" srcId="{79A37465-C606-8B44-A3E1-AEEE22A4C946}" destId="{40D99110-DA5D-4346-A3C4-CA88F8E39421}" srcOrd="2" destOrd="0" presId="urn:microsoft.com/office/officeart/2005/8/layout/hProcess7"/>
    <dgm:cxn modelId="{1AA8F59C-0ACE-7F48-A573-2EF21DC76717}" type="presParOf" srcId="{06E8D42C-EF04-7243-A697-B46077FCD54E}" destId="{50D88F7C-9BCA-CF4F-9FCB-4FB3C4AEDC25}" srcOrd="9" destOrd="0" presId="urn:microsoft.com/office/officeart/2005/8/layout/hProcess7"/>
    <dgm:cxn modelId="{D13ED8E5-895B-674F-B507-31AA6FCCAE53}" type="presParOf" srcId="{06E8D42C-EF04-7243-A697-B46077FCD54E}" destId="{6F917D79-AAD8-A443-9F7B-5BCB9B198618}" srcOrd="10" destOrd="0" presId="urn:microsoft.com/office/officeart/2005/8/layout/hProcess7"/>
    <dgm:cxn modelId="{437665B7-70CC-B44C-8239-2E9CF3A087A0}" type="presParOf" srcId="{6F917D79-AAD8-A443-9F7B-5BCB9B198618}" destId="{6585BCC8-445A-E345-9D88-7DB8CF065F88}" srcOrd="0" destOrd="0" presId="urn:microsoft.com/office/officeart/2005/8/layout/hProcess7"/>
    <dgm:cxn modelId="{D254D1A2-4ABB-774B-8631-0A61CA06886B}" type="presParOf" srcId="{6F917D79-AAD8-A443-9F7B-5BCB9B198618}" destId="{E3FA2010-5BF9-6441-B48D-21A15C28DAE8}" srcOrd="1" destOrd="0" presId="urn:microsoft.com/office/officeart/2005/8/layout/hProcess7"/>
    <dgm:cxn modelId="{5B0A128A-EAD8-9F45-BC22-144B387DA925}" type="presParOf" srcId="{6F917D79-AAD8-A443-9F7B-5BCB9B198618}" destId="{BD4720E8-6F4E-D84B-A027-8010E0B96264}" srcOrd="2" destOrd="0" presId="urn:microsoft.com/office/officeart/2005/8/layout/hProcess7"/>
    <dgm:cxn modelId="{4A236317-C233-3249-AECC-75154A504346}" type="presParOf" srcId="{06E8D42C-EF04-7243-A697-B46077FCD54E}" destId="{BE524C74-02DF-7347-AB32-00C33C2F14DA}" srcOrd="11" destOrd="0" presId="urn:microsoft.com/office/officeart/2005/8/layout/hProcess7"/>
    <dgm:cxn modelId="{0CFA953E-0119-8D44-BEA2-85A40231FB47}" type="presParOf" srcId="{06E8D42C-EF04-7243-A697-B46077FCD54E}" destId="{1858CDB7-3C5F-E84E-8D9C-7944FC6DF515}" srcOrd="12" destOrd="0" presId="urn:microsoft.com/office/officeart/2005/8/layout/hProcess7"/>
    <dgm:cxn modelId="{02E0E4BE-FC21-1F4B-B069-B5F674FD8BD8}" type="presParOf" srcId="{1858CDB7-3C5F-E84E-8D9C-7944FC6DF515}" destId="{43AE10DE-D2EF-1041-BD78-F22E35C7C014}" srcOrd="0" destOrd="0" presId="urn:microsoft.com/office/officeart/2005/8/layout/hProcess7"/>
    <dgm:cxn modelId="{11C73166-A0D4-5248-B34E-A50B10346BA5}" type="presParOf" srcId="{1858CDB7-3C5F-E84E-8D9C-7944FC6DF515}" destId="{E6FB7F82-D5C2-BE4B-8A6C-D783E9F9512B}" srcOrd="1" destOrd="0" presId="urn:microsoft.com/office/officeart/2005/8/layout/hProcess7"/>
    <dgm:cxn modelId="{AFEEA54F-C894-2146-A40A-9AFD5551B736}" type="presParOf" srcId="{1858CDB7-3C5F-E84E-8D9C-7944FC6DF515}" destId="{84269952-9124-3341-B0CF-DDCA220D917F}" srcOrd="2" destOrd="0" presId="urn:microsoft.com/office/officeart/2005/8/layout/hProcess7"/>
    <dgm:cxn modelId="{8CFC2C7A-7A26-CE43-9FE7-AE49D9223CDD}" type="presParOf" srcId="{06E8D42C-EF04-7243-A697-B46077FCD54E}" destId="{B4661DB8-A3A0-544B-9CA8-42900900C2CA}" srcOrd="13" destOrd="0" presId="urn:microsoft.com/office/officeart/2005/8/layout/hProcess7"/>
    <dgm:cxn modelId="{4A9DD35E-720C-0642-BF42-25B571A27554}" type="presParOf" srcId="{06E8D42C-EF04-7243-A697-B46077FCD54E}" destId="{322D335C-A727-064C-9D86-6B4DFEC631CC}" srcOrd="14" destOrd="0" presId="urn:microsoft.com/office/officeart/2005/8/layout/hProcess7"/>
    <dgm:cxn modelId="{190CEECF-E0C8-D143-A456-6A4A02358511}" type="presParOf" srcId="{322D335C-A727-064C-9D86-6B4DFEC631CC}" destId="{0C5A425B-690B-FB4C-9800-901784CB39AC}" srcOrd="0" destOrd="0" presId="urn:microsoft.com/office/officeart/2005/8/layout/hProcess7"/>
    <dgm:cxn modelId="{A314A0EF-1AA5-FC48-8A7D-A94B6A70672E}" type="presParOf" srcId="{322D335C-A727-064C-9D86-6B4DFEC631CC}" destId="{C7C15807-EFE9-A74F-82E5-9F7E368B6776}" srcOrd="1" destOrd="0" presId="urn:microsoft.com/office/officeart/2005/8/layout/hProcess7"/>
    <dgm:cxn modelId="{634B55D2-0954-E341-8409-CF4BA2B68B63}" type="presParOf" srcId="{322D335C-A727-064C-9D86-6B4DFEC631CC}" destId="{AAD25A98-B7AC-9845-AE50-78FD425CD0BD}" srcOrd="2" destOrd="0" presId="urn:microsoft.com/office/officeart/2005/8/layout/hProcess7"/>
    <dgm:cxn modelId="{26EE06CE-BACE-F84B-9FEE-DC4533D836B2}" type="presParOf" srcId="{06E8D42C-EF04-7243-A697-B46077FCD54E}" destId="{2A977020-9A1E-D94B-99B8-4E561577D74F}" srcOrd="15" destOrd="0" presId="urn:microsoft.com/office/officeart/2005/8/layout/hProcess7"/>
    <dgm:cxn modelId="{E512B485-BF40-C040-8233-010650C9D22A}" type="presParOf" srcId="{06E8D42C-EF04-7243-A697-B46077FCD54E}" destId="{4890832F-6FA9-4E4A-8A87-C33B33CABD34}" srcOrd="16" destOrd="0" presId="urn:microsoft.com/office/officeart/2005/8/layout/hProcess7"/>
    <dgm:cxn modelId="{01D9BDCB-7A59-DA44-B0B2-E3DAD0C58F03}" type="presParOf" srcId="{4890832F-6FA9-4E4A-8A87-C33B33CABD34}" destId="{82E64E85-4417-9F44-AC59-85EDECAF00B3}" srcOrd="0" destOrd="0" presId="urn:microsoft.com/office/officeart/2005/8/layout/hProcess7"/>
    <dgm:cxn modelId="{2462E2CE-ADA5-684D-8816-7EEDC345F637}" type="presParOf" srcId="{4890832F-6FA9-4E4A-8A87-C33B33CABD34}" destId="{67774372-ADAF-4943-BDA2-26DA1F3E8859}" srcOrd="1" destOrd="0" presId="urn:microsoft.com/office/officeart/2005/8/layout/hProcess7"/>
    <dgm:cxn modelId="{C1284FEF-F731-F240-B656-8770ACD2EE6B}" type="presParOf" srcId="{4890832F-6FA9-4E4A-8A87-C33B33CABD34}" destId="{49163D66-7972-DE4E-BEEA-0815D14DF07E}" srcOrd="2" destOrd="0" presId="urn:microsoft.com/office/officeart/2005/8/layout/hProcess7"/>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fr-F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C27FFDEE-2BBF-D543-A395-81264A0F3926}" type="slidenum">
              <a:rPr lang="fr-F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4DA4A-DB1A-D44C-9857-02629973D1B9}" type="slidenum">
              <a:rPr lang="fr-FR"/>
              <a:pPr/>
              <a:t>1</a:t>
            </a:fld>
            <a:endParaRPr lang="fr-F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95423-26B1-1E43-8EE2-AB9A5FBAFB94}" type="slidenum">
              <a:rPr lang="fr-FR"/>
              <a:pPr/>
              <a:t>16</a:t>
            </a:fld>
            <a:endParaRPr lang="fr-F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7944B-E246-9C4B-A3DA-F05B4A4E2848}" type="slidenum">
              <a:rPr lang="fr-FR"/>
              <a:pPr/>
              <a:t>24</a:t>
            </a:fld>
            <a:endParaRPr lang="fr-FR"/>
          </a:p>
        </p:txBody>
      </p:sp>
      <p:sp>
        <p:nvSpPr>
          <p:cNvPr id="157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7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228600" indent="-228600"/>
            <a:r>
              <a:rPr lang="fr-FR"/>
              <a:t>Figure empruntée de Rouet et Tricot 1998: cycle évaluation - sélection - traitement</a:t>
            </a:r>
          </a:p>
          <a:p>
            <a:pPr marL="228600" indent="-228600"/>
            <a:r>
              <a:rPr lang="fr-FR"/>
              <a:t>Les processus se déroulent séquentiellement mais supposent l’existence d’une représentation de but disponible à tout moment…</a:t>
            </a:r>
          </a:p>
          <a:p>
            <a:pPr marL="228600" indent="-228600"/>
            <a:r>
              <a:rPr lang="fr-FR"/>
              <a:t>Exemple de recherche : les facteurs déclenchant de la révolution française</a:t>
            </a:r>
          </a:p>
          <a:p>
            <a:pPr marL="228600" indent="-228600"/>
            <a:r>
              <a:rPr lang="fr-FR"/>
              <a:t>Première étape :  évaluation - planification</a:t>
            </a:r>
          </a:p>
          <a:p>
            <a:pPr marL="228600" indent="-228600">
              <a:buFontTx/>
              <a:buChar char="-"/>
            </a:pPr>
            <a:r>
              <a:rPr lang="fr-FR"/>
              <a:t>si l’on utilise un moteur de recherche, on doit d’abord décider de la formulation de la requête, du choix des mots clés</a:t>
            </a:r>
          </a:p>
          <a:p>
            <a:pPr marL="228600" indent="-228600">
              <a:buFontTx/>
              <a:buChar char="-"/>
            </a:pPr>
            <a:r>
              <a:rPr lang="fr-FR"/>
              <a:t>Si l’on a déjà une ressource identifiée, il faut formuler un but précis à partir d’une question assez vague</a:t>
            </a:r>
          </a:p>
          <a:p>
            <a:pPr marL="228600" indent="-228600"/>
            <a:r>
              <a:rPr lang="fr-FR"/>
              <a:t>Deuxième étape : sélection</a:t>
            </a:r>
          </a:p>
          <a:p>
            <a:pPr marL="228600" indent="-228600">
              <a:buFontTx/>
              <a:buChar char="-"/>
            </a:pPr>
            <a:r>
              <a:rPr lang="fr-FR"/>
              <a:t>parmi la liste de rubriques ou de résultats de la recherche, on doit sélectionner celui ou celle qui semble le plus apte à répondre à la question</a:t>
            </a:r>
          </a:p>
          <a:p>
            <a:pPr marL="228600" indent="-228600"/>
            <a:r>
              <a:rPr lang="fr-FR"/>
              <a:t>Troisième étape : traitement</a:t>
            </a:r>
          </a:p>
          <a:p>
            <a:pPr marL="228600" indent="-228600">
              <a:buFontTx/>
              <a:buChar char="-"/>
            </a:pPr>
            <a:r>
              <a:rPr lang="fr-FR"/>
              <a:t>il faut ensuite lire l’information, éventuellement la scanner en fonction de l’objectif, puis intégrer l’information à ce que l’on a déjà, à ce que l’on connaît déjà</a:t>
            </a:r>
          </a:p>
          <a:p>
            <a:pPr marL="228600" indent="-228600"/>
            <a:r>
              <a:rPr lang="fr-FR"/>
              <a:t>Retour evaluation :</a:t>
            </a:r>
          </a:p>
          <a:p>
            <a:pPr marL="228600" indent="-228600">
              <a:buFontTx/>
              <a:buChar char="-"/>
            </a:pPr>
            <a:r>
              <a:rPr lang="fr-FR"/>
              <a:t>On évalue ensuite l’état de la solution : est-elle pertinente par rapport à l’objectif, suffit-elle, voire même la question est-elle bien posée.</a:t>
            </a:r>
          </a:p>
          <a:p>
            <a:pPr marL="228600" indent="-228600">
              <a:buFontTx/>
              <a:buChar char="-"/>
            </a:pPr>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err="1" smtClean="0"/>
              <a:t>Moos</a:t>
            </a:r>
            <a:r>
              <a:rPr lang="fr-FR" dirty="0" smtClean="0"/>
              <a:t> DC, </a:t>
            </a:r>
            <a:r>
              <a:rPr lang="fr-FR" dirty="0" err="1" smtClean="0"/>
              <a:t>Marroquin</a:t>
            </a:r>
            <a:r>
              <a:rPr lang="fr-FR" dirty="0" smtClean="0"/>
              <a:t> E. </a:t>
            </a:r>
            <a:r>
              <a:rPr lang="fr-FR" dirty="0" err="1" smtClean="0"/>
              <a:t>Multimedia</a:t>
            </a:r>
            <a:r>
              <a:rPr lang="fr-FR" dirty="0" smtClean="0"/>
              <a:t>, </a:t>
            </a:r>
            <a:r>
              <a:rPr lang="fr-FR" dirty="0" err="1" smtClean="0"/>
              <a:t>hypermedia</a:t>
            </a:r>
            <a:r>
              <a:rPr lang="fr-FR" dirty="0" smtClean="0"/>
              <a:t>, and </a:t>
            </a:r>
            <a:r>
              <a:rPr lang="fr-FR" dirty="0" err="1" smtClean="0"/>
              <a:t>hypertext</a:t>
            </a:r>
            <a:r>
              <a:rPr lang="fr-FR" dirty="0" smtClean="0"/>
              <a:t>: Motivation </a:t>
            </a:r>
            <a:r>
              <a:rPr lang="fr-FR" dirty="0" err="1" smtClean="0"/>
              <a:t>considered</a:t>
            </a:r>
            <a:r>
              <a:rPr lang="fr-FR" dirty="0" smtClean="0"/>
              <a:t> and </a:t>
            </a:r>
            <a:r>
              <a:rPr lang="fr-FR" dirty="0" err="1" smtClean="0"/>
              <a:t>reconsidered</a:t>
            </a:r>
            <a:r>
              <a:rPr lang="fr-FR" dirty="0" smtClean="0"/>
              <a:t>. Computers in </a:t>
            </a:r>
            <a:r>
              <a:rPr lang="fr-FR" dirty="0" err="1" smtClean="0"/>
              <a:t>Human</a:t>
            </a:r>
            <a:r>
              <a:rPr lang="fr-FR" dirty="0" smtClean="0"/>
              <a:t> </a:t>
            </a:r>
            <a:r>
              <a:rPr lang="fr-FR" dirty="0" err="1" smtClean="0"/>
              <a:t>Behavior</a:t>
            </a:r>
            <a:r>
              <a:rPr lang="fr-FR" dirty="0" smtClean="0"/>
              <a:t>. 2010;26(3):265-276. </a:t>
            </a:r>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Recherche</a:t>
            </a:r>
            <a:r>
              <a:rPr lang="fr-FR" baseline="0" dirty="0" smtClean="0"/>
              <a:t> d’info est différente de la lecture complète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err="1" smtClean="0"/>
              <a:t>Struture</a:t>
            </a:r>
            <a:r>
              <a:rPr lang="fr-FR" baseline="0" dirty="0" smtClean="0"/>
              <a:t> :</a:t>
            </a:r>
          </a:p>
          <a:p>
            <a:pPr marL="0" marR="0" indent="0" algn="l" defTabSz="914400" rtl="0" eaLnBrk="0" fontAlgn="base" latinLnBrk="0" hangingPunct="0">
              <a:lnSpc>
                <a:spcPct val="100000"/>
              </a:lnSpc>
              <a:spcBef>
                <a:spcPct val="30000"/>
              </a:spcBef>
              <a:spcAft>
                <a:spcPct val="0"/>
              </a:spcAft>
              <a:buClrTx/>
              <a:buSzTx/>
              <a:buFontTx/>
              <a:buChar char="-"/>
              <a:tabLst/>
              <a:defRPr/>
            </a:pPr>
            <a:r>
              <a:rPr lang="fr-FR" baseline="0" dirty="0" smtClean="0"/>
              <a:t> </a:t>
            </a:r>
            <a:r>
              <a:rPr lang="fr-FR" baseline="0" dirty="0" err="1" smtClean="0"/>
              <a:t>Hierarchique</a:t>
            </a:r>
            <a:endParaRPr lang="fr-FR" baseline="0" dirty="0" smtClean="0"/>
          </a:p>
          <a:p>
            <a:pPr marL="0" marR="0" indent="0" algn="l" defTabSz="914400" rtl="0" eaLnBrk="0" fontAlgn="base" latinLnBrk="0" hangingPunct="0">
              <a:lnSpc>
                <a:spcPct val="100000"/>
              </a:lnSpc>
              <a:spcBef>
                <a:spcPct val="30000"/>
              </a:spcBef>
              <a:spcAft>
                <a:spcPct val="0"/>
              </a:spcAft>
              <a:buClrTx/>
              <a:buSzTx/>
              <a:buFontTx/>
              <a:buChar char="-"/>
              <a:tabLst/>
              <a:defRPr/>
            </a:pPr>
            <a:r>
              <a:rPr lang="fr-FR" baseline="0" dirty="0" smtClean="0"/>
              <a:t>- matricielle</a:t>
            </a:r>
          </a:p>
          <a:p>
            <a:pPr marL="0" marR="0" indent="0" algn="l" defTabSz="914400" rtl="0" eaLnBrk="0" fontAlgn="base" latinLnBrk="0" hangingPunct="0">
              <a:lnSpc>
                <a:spcPct val="100000"/>
              </a:lnSpc>
              <a:spcBef>
                <a:spcPct val="30000"/>
              </a:spcBef>
              <a:spcAft>
                <a:spcPct val="0"/>
              </a:spcAft>
              <a:buClrTx/>
              <a:buSzTx/>
              <a:buFontTx/>
              <a:buChar char="-"/>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err="1" smtClean="0"/>
              <a:t>Depend</a:t>
            </a:r>
            <a:r>
              <a:rPr lang="fr-FR" baseline="0" dirty="0" smtClean="0"/>
              <a:t> de  </a:t>
            </a:r>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err="1" smtClean="0"/>
              <a:t>Moos</a:t>
            </a:r>
            <a:r>
              <a:rPr lang="fr-FR" dirty="0" smtClean="0"/>
              <a:t> DC, </a:t>
            </a:r>
            <a:r>
              <a:rPr lang="fr-FR" dirty="0" err="1" smtClean="0"/>
              <a:t>Marroquin</a:t>
            </a:r>
            <a:r>
              <a:rPr lang="fr-FR" dirty="0" smtClean="0"/>
              <a:t> E. </a:t>
            </a:r>
            <a:r>
              <a:rPr lang="fr-FR" dirty="0" err="1" smtClean="0"/>
              <a:t>Multimedia</a:t>
            </a:r>
            <a:r>
              <a:rPr lang="fr-FR" dirty="0" smtClean="0"/>
              <a:t>, </a:t>
            </a:r>
            <a:r>
              <a:rPr lang="fr-FR" dirty="0" err="1" smtClean="0"/>
              <a:t>hypermedia</a:t>
            </a:r>
            <a:r>
              <a:rPr lang="fr-FR" dirty="0" smtClean="0"/>
              <a:t>, and </a:t>
            </a:r>
            <a:r>
              <a:rPr lang="fr-FR" dirty="0" err="1" smtClean="0"/>
              <a:t>hypertext</a:t>
            </a:r>
            <a:r>
              <a:rPr lang="fr-FR" dirty="0" smtClean="0"/>
              <a:t>: Motivation </a:t>
            </a:r>
            <a:r>
              <a:rPr lang="fr-FR" dirty="0" err="1" smtClean="0"/>
              <a:t>considered</a:t>
            </a:r>
            <a:r>
              <a:rPr lang="fr-FR" dirty="0" smtClean="0"/>
              <a:t> and </a:t>
            </a:r>
            <a:r>
              <a:rPr lang="fr-FR" dirty="0" err="1" smtClean="0"/>
              <a:t>reconsidered</a:t>
            </a:r>
            <a:r>
              <a:rPr lang="fr-FR" dirty="0" smtClean="0"/>
              <a:t>. Computers in </a:t>
            </a:r>
            <a:r>
              <a:rPr lang="fr-FR" dirty="0" err="1" smtClean="0"/>
              <a:t>Human</a:t>
            </a:r>
            <a:r>
              <a:rPr lang="fr-FR" dirty="0" smtClean="0"/>
              <a:t> </a:t>
            </a:r>
            <a:r>
              <a:rPr lang="fr-FR" dirty="0" err="1" smtClean="0"/>
              <a:t>Behavior</a:t>
            </a:r>
            <a:r>
              <a:rPr lang="fr-FR" dirty="0" smtClean="0"/>
              <a:t>. 2010;26(3):265-276. </a:t>
            </a: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Effet</a:t>
            </a:r>
            <a:r>
              <a:rPr lang="fr-FR" baseline="0" dirty="0" smtClean="0"/>
              <a:t> de la représentation sur la compréhension, résumé et carte conceptuelle en fonction des connaissances antérieures -&gt; si peu de connaissances, plan </a:t>
            </a:r>
            <a:r>
              <a:rPr lang="fr-FR" baseline="0" dirty="0" err="1" smtClean="0"/>
              <a:t>hierarchique</a:t>
            </a:r>
            <a:r>
              <a:rPr lang="fr-FR" baseline="0" dirty="0" smtClean="0"/>
              <a:t> facilite au plan global, pas d’effet pour </a:t>
            </a:r>
            <a:r>
              <a:rPr lang="fr-FR" baseline="0" dirty="0" err="1" smtClean="0"/>
              <a:t>high</a:t>
            </a:r>
            <a:r>
              <a:rPr lang="fr-FR" baseline="0" dirty="0" smtClean="0"/>
              <a:t> K </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Pour recherche d’info, un plan facilite la recherche d’infos locales,</a:t>
            </a:r>
            <a:r>
              <a:rPr lang="fr-FR" baseline="0" dirty="0" smtClean="0"/>
              <a:t> et un plan bien structuré vaut mieux qu’un graphique complexe</a:t>
            </a:r>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D90BC-CE95-7943-B267-0F451720EA8D}" type="slidenum">
              <a:rPr lang="fr-FR"/>
              <a:pPr/>
              <a:t>32</a:t>
            </a:fld>
            <a:endParaRPr lang="fr-FR"/>
          </a:p>
        </p:txBody>
      </p:sp>
      <p:sp>
        <p:nvSpPr>
          <p:cNvPr id="138242" name="Rectangle 2"/>
          <p:cNvSpPr>
            <a:spLocks noGrp="1" noRot="1" noChangeAspect="1" noChangeArrowheads="1"/>
          </p:cNvSpPr>
          <p:nvPr>
            <p:ph type="sldImg"/>
          </p:nvPr>
        </p:nvSpPr>
        <p:spPr bwMode="auto">
          <a:xfrm>
            <a:off x="1292225" y="796925"/>
            <a:ext cx="4275138" cy="3206750"/>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3A70A-1091-8149-8FFA-9C8DD6737C69}" type="slidenum">
              <a:rPr lang="fr-FR"/>
              <a:pPr/>
              <a:t>33</a:t>
            </a:fld>
            <a:endParaRPr lang="fr-FR"/>
          </a:p>
        </p:txBody>
      </p:sp>
      <p:sp>
        <p:nvSpPr>
          <p:cNvPr id="146434" name="Rectangle 2"/>
          <p:cNvSpPr>
            <a:spLocks noGrp="1" noRot="1" noChangeAspect="1" noChangeArrowheads="1"/>
          </p:cNvSpPr>
          <p:nvPr>
            <p:ph type="sldImg"/>
          </p:nvPr>
        </p:nvSpPr>
        <p:spPr bwMode="auto">
          <a:xfrm>
            <a:off x="1292225" y="796925"/>
            <a:ext cx="4275138" cy="320675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7A17710-7FB0-3540-9FA6-F97D03273873}" type="slidenum">
              <a:rPr lang="fr-FR">
                <a:latin typeface="Times New Roman" charset="0"/>
                <a:ea typeface="ＭＳ Ｐゴシック" pitchFamily="-112" charset="-128"/>
                <a:cs typeface="ＭＳ Ｐゴシック" pitchFamily="-112" charset="-128"/>
              </a:rPr>
              <a:pPr/>
              <a:t>4</a:t>
            </a:fld>
            <a:endParaRPr lang="fr-FR">
              <a:latin typeface="Times New Roman" charset="0"/>
              <a:ea typeface="ＭＳ Ｐゴシック" pitchFamily="-112" charset="-128"/>
              <a:cs typeface="ＭＳ Ｐゴシック" pitchFamily="-112" charset="-128"/>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r>
              <a:rPr lang="fr-FR">
                <a:latin typeface="Times New Roman" charset="0"/>
              </a:rPr>
              <a:t>Relations entre vos analyses (en bleu) et le résultat de ces analyses (en jaune).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1AF17-48F2-F24D-B359-952DB567D66F}" type="slidenum">
              <a:rPr lang="fr-FR"/>
              <a:pPr/>
              <a:t>34</a:t>
            </a:fld>
            <a:endParaRPr lang="fr-FR"/>
          </a:p>
        </p:txBody>
      </p:sp>
      <p:sp>
        <p:nvSpPr>
          <p:cNvPr id="140290" name="Rectangle 2"/>
          <p:cNvSpPr>
            <a:spLocks noGrp="1" noRot="1" noChangeAspect="1" noChangeArrowheads="1"/>
          </p:cNvSpPr>
          <p:nvPr>
            <p:ph type="sldImg"/>
          </p:nvPr>
        </p:nvSpPr>
        <p:spPr bwMode="auto">
          <a:xfrm>
            <a:off x="1292225" y="796925"/>
            <a:ext cx="4275138" cy="3206750"/>
          </a:xfrm>
          <a:prstGeom prst="rect">
            <a:avLst/>
          </a:prstGeo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3759A-85AB-D040-916E-0BF41E2CECF9}" type="slidenum">
              <a:rPr lang="fr-FR"/>
              <a:pPr/>
              <a:t>35</a:t>
            </a:fld>
            <a:endParaRPr lang="fr-FR"/>
          </a:p>
        </p:txBody>
      </p:sp>
      <p:sp>
        <p:nvSpPr>
          <p:cNvPr id="142338" name="Rectangle 2"/>
          <p:cNvSpPr>
            <a:spLocks noGrp="1" noRot="1" noChangeAspect="1" noChangeArrowheads="1"/>
          </p:cNvSpPr>
          <p:nvPr>
            <p:ph type="sldImg"/>
          </p:nvPr>
        </p:nvSpPr>
        <p:spPr bwMode="auto">
          <a:xfrm>
            <a:off x="1292225" y="796925"/>
            <a:ext cx="4275138" cy="320675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0BE98-3752-B44A-820A-C850C8F915F2}" type="slidenum">
              <a:rPr lang="fr-FR"/>
              <a:pPr/>
              <a:t>36</a:t>
            </a:fld>
            <a:endParaRPr lang="fr-FR"/>
          </a:p>
        </p:txBody>
      </p:sp>
      <p:sp>
        <p:nvSpPr>
          <p:cNvPr id="148482" name="Rectangle 2"/>
          <p:cNvSpPr>
            <a:spLocks noGrp="1" noRot="1" noChangeAspect="1" noChangeArrowheads="1"/>
          </p:cNvSpPr>
          <p:nvPr>
            <p:ph type="sldImg"/>
          </p:nvPr>
        </p:nvSpPr>
        <p:spPr bwMode="auto">
          <a:xfrm>
            <a:off x="1292225" y="796925"/>
            <a:ext cx="4275138" cy="3206750"/>
          </a:xfrm>
          <a:prstGeom prst="rect">
            <a:avLst/>
          </a:prstGeo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6F0DE-2BF1-B842-B579-B8E510635088}" type="slidenum">
              <a:rPr lang="fr-FR"/>
              <a:pPr/>
              <a:t>37</a:t>
            </a:fld>
            <a:endParaRPr lang="fr-F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fr-FR">
                <a:latin typeface="Times" charset="0"/>
                <a:ea typeface="Times" charset="0"/>
                <a:cs typeface="Times" charset="0"/>
              </a:rPr>
              <a:t>Les points de repère sont des dispositifs de retour à un point fixe, de référence (page d’accueil, sommaire, plan du site). Ils permettent à l’utilisateur égaré dans les profondeurs de la hiérarchie de se repositionner dans un espace connu à l’aide d’un accès direct à un écran référent (la page d’accueil le plus souvent). Il convient donc que les retours de ce type soient présents sur tous les écrans du document. La figure 7 présente deux icônes de retour à la page d’accueil et au plan du site (en bas à gauche).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59E898-FE46-834A-A981-8C3632C95E07}" type="slidenum">
              <a:rPr lang="fr-FR"/>
              <a:pPr/>
              <a:t>38</a:t>
            </a:fld>
            <a:endParaRPr lang="fr-FR"/>
          </a:p>
        </p:txBody>
      </p:sp>
      <p:sp>
        <p:nvSpPr>
          <p:cNvPr id="144386" name="Rectangle 2"/>
          <p:cNvSpPr>
            <a:spLocks noGrp="1" noRot="1" noChangeAspect="1" noChangeArrowheads="1"/>
          </p:cNvSpPr>
          <p:nvPr>
            <p:ph type="sldImg"/>
          </p:nvPr>
        </p:nvSpPr>
        <p:spPr bwMode="auto">
          <a:xfrm>
            <a:off x="1292225" y="796925"/>
            <a:ext cx="4275138" cy="320675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263E3-1CA2-854B-8939-3D4D2800F6A0}" type="slidenum">
              <a:rPr lang="fr-FR"/>
              <a:pPr/>
              <a:t>39</a:t>
            </a:fld>
            <a:endParaRPr lang="fr-F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fr-FR"/>
              <a:t>Exemple de dispositif de défilement (en haut à droite)</a:t>
            </a:r>
          </a:p>
          <a:p>
            <a:r>
              <a:rPr lang="fr-FR"/>
              <a:t>A faire remarquer au passage : qu ’est-ce qui ne va pas dans cet hypertexte ?</a:t>
            </a:r>
          </a:p>
          <a:p>
            <a:r>
              <a:rPr lang="fr-FR"/>
              <a:t>Il n ’y a pas d ’indicateur de positionnement, donc on ne sait pas quelle rubrique de gauche est ouverte à droite.</a:t>
            </a:r>
          </a:p>
          <a:p>
            <a:r>
              <a:rPr lang="fr-FR"/>
              <a:t>A quoi vous attendez-vous i je clique à droite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1BD463-C8A0-0642-BF6F-2377D35CCB7C}" type="slidenum">
              <a:rPr lang="fr-FR"/>
              <a:pPr/>
              <a:t>40</a:t>
            </a:fld>
            <a:endParaRPr lang="fr-F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1BDF2F-956C-E943-BA73-E13FB0B600A9}" type="slidenum">
              <a:rPr lang="fr-FR"/>
              <a:pPr/>
              <a:t>41</a:t>
            </a:fld>
            <a:endParaRPr lang="fr-F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8FDC0-5601-994D-B5AD-2C70595CBFF6}" type="slidenum">
              <a:rPr lang="fr-FR"/>
              <a:pPr/>
              <a:t>42</a:t>
            </a:fld>
            <a:endParaRPr lang="fr-F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D4297-A202-D045-9F42-D7BD452B7729}" type="slidenum">
              <a:rPr lang="fr-FR"/>
              <a:pPr/>
              <a:t>5</a:t>
            </a:fld>
            <a:endParaRPr lang="fr-F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fr-FR"/>
              <a:t>Voir activité précise de recherche d’infos et de réponses aux questions :</a:t>
            </a:r>
          </a:p>
          <a:p>
            <a:pPr>
              <a:buFontTx/>
              <a:buChar char="-"/>
            </a:pPr>
            <a:r>
              <a:rPr lang="fr-FR"/>
              <a:t> quelle est la structure ?</a:t>
            </a:r>
          </a:p>
          <a:p>
            <a:pPr>
              <a:buFontTx/>
              <a:buChar char="-"/>
            </a:pPr>
            <a:r>
              <a:rPr lang="fr-FR"/>
              <a:t>- quels sont les outils de navigation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Zone 1 : Accroche </a:t>
            </a:r>
            <a:r>
              <a:rPr lang="fr-FR" dirty="0" err="1" smtClean="0"/>
              <a:t>Photo-marketting</a:t>
            </a:r>
            <a:r>
              <a:rPr lang="fr-FR" dirty="0" smtClean="0"/>
              <a:t> </a:t>
            </a:r>
          </a:p>
          <a:p>
            <a:r>
              <a:rPr lang="fr-FR" baseline="0" dirty="0" smtClean="0"/>
              <a:t>1a – Identification u master, logo officiel </a:t>
            </a:r>
            <a:r>
              <a:rPr lang="fr-FR" baseline="0" dirty="0" err="1" smtClean="0"/>
              <a:t>Unige</a:t>
            </a:r>
            <a:endParaRPr lang="fr-FR" baseline="0" dirty="0" smtClean="0"/>
          </a:p>
          <a:p>
            <a:r>
              <a:rPr lang="fr-FR" baseline="0" dirty="0" smtClean="0"/>
              <a:t> 1b – identification personnage et liens vers </a:t>
            </a:r>
            <a:r>
              <a:rPr lang="fr-FR" baseline="0" dirty="0" err="1" smtClean="0"/>
              <a:t>videos</a:t>
            </a:r>
            <a:r>
              <a:rPr lang="fr-FR" baseline="0" dirty="0" smtClean="0"/>
              <a:t>, fiches pratiques </a:t>
            </a:r>
          </a:p>
          <a:p>
            <a:r>
              <a:rPr lang="fr-FR" baseline="0" dirty="0" smtClean="0"/>
              <a:t>Zone 2 : Bandeau </a:t>
            </a:r>
          </a:p>
          <a:p>
            <a:r>
              <a:rPr lang="fr-FR" baseline="0" dirty="0" smtClean="0"/>
              <a:t>2a Liste des rubriques</a:t>
            </a:r>
          </a:p>
          <a:p>
            <a:r>
              <a:rPr lang="fr-FR" baseline="0" dirty="0" smtClean="0"/>
              <a:t>2b – Moteur de recherche (outil d’aide)</a:t>
            </a:r>
          </a:p>
          <a:p>
            <a:r>
              <a:rPr lang="fr-FR" baseline="0" dirty="0" smtClean="0"/>
              <a:t>Zone 3 : Logo </a:t>
            </a:r>
            <a:r>
              <a:rPr lang="fr-FR" baseline="0" dirty="0" err="1" smtClean="0"/>
              <a:t>Tecfa</a:t>
            </a:r>
            <a:r>
              <a:rPr lang="fr-FR" baseline="0" dirty="0" smtClean="0"/>
              <a:t> – Nom du master offrant lien vers page d’accueil  (points de repères)</a:t>
            </a:r>
          </a:p>
          <a:p>
            <a:endParaRPr lang="fr-FR" dirty="0"/>
          </a:p>
        </p:txBody>
      </p:sp>
      <p:sp>
        <p:nvSpPr>
          <p:cNvPr id="4" name="Espace réservé du numéro de diapositive 3"/>
          <p:cNvSpPr>
            <a:spLocks noGrp="1"/>
          </p:cNvSpPr>
          <p:nvPr>
            <p:ph type="sldNum" sz="quarter" idx="10"/>
          </p:nvPr>
        </p:nvSpPr>
        <p:spPr/>
        <p:txBody>
          <a:bodyPr/>
          <a:lstStyle/>
          <a:p>
            <a:fld id="{C27FFDEE-2BBF-D543-A395-81264A0F3926}"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Zone 1 : Accroche </a:t>
            </a:r>
            <a:r>
              <a:rPr lang="fr-FR" dirty="0" err="1" smtClean="0"/>
              <a:t>Photo-marketting</a:t>
            </a:r>
            <a:r>
              <a:rPr lang="fr-FR" dirty="0" smtClean="0"/>
              <a:t> </a:t>
            </a:r>
          </a:p>
          <a:p>
            <a:r>
              <a:rPr lang="fr-FR" baseline="0" dirty="0" smtClean="0"/>
              <a:t>1a – Identification u master, logo officiel </a:t>
            </a:r>
            <a:r>
              <a:rPr lang="fr-FR" baseline="0" dirty="0" err="1" smtClean="0"/>
              <a:t>Unige</a:t>
            </a:r>
            <a:endParaRPr lang="fr-FR" baseline="0" dirty="0" smtClean="0"/>
          </a:p>
          <a:p>
            <a:r>
              <a:rPr lang="fr-FR" baseline="0" dirty="0" smtClean="0"/>
              <a:t> 1b – identification personnage et liens vers </a:t>
            </a:r>
            <a:r>
              <a:rPr lang="fr-FR" baseline="0" dirty="0" err="1" smtClean="0"/>
              <a:t>videos</a:t>
            </a:r>
            <a:r>
              <a:rPr lang="fr-FR" baseline="0" dirty="0" smtClean="0"/>
              <a:t>, fiches pratiques </a:t>
            </a:r>
          </a:p>
          <a:p>
            <a:r>
              <a:rPr lang="fr-FR" baseline="0" dirty="0" smtClean="0"/>
              <a:t>Zone 2 : Bandeau </a:t>
            </a:r>
          </a:p>
          <a:p>
            <a:r>
              <a:rPr lang="fr-FR" baseline="0" dirty="0" smtClean="0"/>
              <a:t>2a Liste des rubriques</a:t>
            </a:r>
          </a:p>
          <a:p>
            <a:r>
              <a:rPr lang="fr-FR" baseline="0" dirty="0" smtClean="0"/>
              <a:t>2b – Moteur de recherche (outil d’aide)</a:t>
            </a:r>
          </a:p>
          <a:p>
            <a:r>
              <a:rPr lang="fr-FR" baseline="0" dirty="0" smtClean="0"/>
              <a:t>Zone 3 : Logo </a:t>
            </a:r>
            <a:r>
              <a:rPr lang="fr-FR" baseline="0" dirty="0" err="1" smtClean="0"/>
              <a:t>Tecfa</a:t>
            </a:r>
            <a:r>
              <a:rPr lang="fr-FR" baseline="0" dirty="0" smtClean="0"/>
              <a:t> – Nom du master offrant lien vers page d’accueil  (points de repères)</a:t>
            </a:r>
          </a:p>
          <a:p>
            <a:endParaRPr lang="fr-FR" dirty="0"/>
          </a:p>
        </p:txBody>
      </p:sp>
      <p:sp>
        <p:nvSpPr>
          <p:cNvPr id="4" name="Espace réservé du numéro de diapositive 3"/>
          <p:cNvSpPr>
            <a:spLocks noGrp="1"/>
          </p:cNvSpPr>
          <p:nvPr>
            <p:ph type="sldNum" sz="quarter" idx="10"/>
          </p:nvPr>
        </p:nvSpPr>
        <p:spPr/>
        <p:txBody>
          <a:bodyPr/>
          <a:lstStyle/>
          <a:p>
            <a:fld id="{C27FFDEE-2BBF-D543-A395-81264A0F3926}"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361D0-D3E3-3C4F-A33A-BCBF2B71F123}" type="slidenum">
              <a:rPr lang="fr-FR"/>
              <a:pPr/>
              <a:t>12</a:t>
            </a:fld>
            <a:endParaRPr lang="fr-F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fr-FR" dirty="0"/>
              <a:t>Un peu d ’histoire :</a:t>
            </a:r>
          </a:p>
          <a:p>
            <a:r>
              <a:rPr lang="fr-FR" dirty="0"/>
              <a:t>Déjà </a:t>
            </a:r>
            <a:r>
              <a:rPr lang="fr-FR" dirty="0" err="1"/>
              <a:t>Vanevar</a:t>
            </a:r>
            <a:r>
              <a:rPr lang="fr-FR" dirty="0"/>
              <a:t> Bush </a:t>
            </a:r>
            <a:r>
              <a:rPr lang="fr-FR" dirty="0" err="1"/>
              <a:t>révait</a:t>
            </a:r>
            <a:r>
              <a:rPr lang="fr-FR" dirty="0"/>
              <a:t> d ’une immense base de documents ou les différents items seraient liés entre eux en fonction de leur </a:t>
            </a:r>
            <a:r>
              <a:rPr lang="fr-FR" dirty="0" smtClean="0"/>
              <a:t>sémantique</a:t>
            </a:r>
            <a:r>
              <a:rPr lang="fr-FR" dirty="0"/>
              <a:t>.</a:t>
            </a:r>
          </a:p>
          <a:p>
            <a:r>
              <a:rPr lang="fr-FR" dirty="0"/>
              <a:t>L ’invention de V. Bush n ’a pas tant été le concept de  lien  hypertexte que l ’idée de rapprocher dans le temps et l ’espace les éléments reliés sémantiquement.</a:t>
            </a:r>
          </a:p>
          <a:p>
            <a:r>
              <a:rPr lang="fr-FR" dirty="0"/>
              <a:t>En 1965 Théodore Nelson crée le mot hypertexte et les premiers docs hypertexte apparaissent dans les années 68 - 69.</a:t>
            </a:r>
          </a:p>
          <a:p>
            <a:r>
              <a:rPr lang="fr-FR" dirty="0"/>
              <a:t>En 1987, sortie d ’</a:t>
            </a:r>
            <a:r>
              <a:rPr lang="fr-FR" dirty="0" err="1"/>
              <a:t>hypercard</a:t>
            </a:r>
            <a:endParaRPr lang="fr-FR" dirty="0"/>
          </a:p>
          <a:p>
            <a:r>
              <a:rPr lang="fr-FR" dirty="0"/>
              <a:t>En 1990, Tim </a:t>
            </a:r>
            <a:r>
              <a:rPr lang="fr-FR" dirty="0" err="1"/>
              <a:t>Berners-Lee</a:t>
            </a:r>
            <a:r>
              <a:rPr lang="fr-FR" dirty="0"/>
              <a:t> invente le WWW au CERN.</a:t>
            </a:r>
          </a:p>
          <a:p>
            <a:endParaRPr lang="fr-FR" dirty="0"/>
          </a:p>
          <a:p>
            <a:r>
              <a:rPr lang="fr-FR" dirty="0"/>
              <a:t>Faire différence entre hypertexte et WWW.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64E230-86D5-3B43-9743-C50BE3836588}" type="slidenum">
              <a:rPr lang="fr-FR"/>
              <a:pPr/>
              <a:t>13</a:t>
            </a:fld>
            <a:endParaRPr lang="fr-F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23DC5-FC17-5D47-98BC-18B839C34D1B}" type="slidenum">
              <a:rPr lang="fr-FR"/>
              <a:pPr/>
              <a:t>14</a:t>
            </a:fld>
            <a:endParaRPr lang="fr-F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02604-8B24-CA4D-B42D-A10E62EBCF96}" type="slidenum">
              <a:rPr lang="fr-FR"/>
              <a:pPr/>
              <a:t>15</a:t>
            </a:fld>
            <a:endParaRPr lang="fr-F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H"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5486F672-BD21-4B48-8875-70FA09A948AF}" type="slidenum">
              <a:rPr lang="fr-FR" smtClean="0"/>
              <a:pPr/>
              <a:t>‹#›</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CH"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6078EE-69CB-DB42-A9F6-88D91DBEFD2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CH" smtClean="0"/>
              <a:t>Cliquez et modifiez le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83555E-F483-F744-82FB-6D22693502E1}"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Cliquez et modifiez le titre</a:t>
            </a:r>
            <a:endParaRPr kumimoji="0" lang="en-US"/>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B820990-F964-C344-87C3-F648D583C24C}" type="slidenum">
              <a:rPr lang="fr-FR" smtClean="0"/>
              <a:pPr/>
              <a:t>‹#›</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CH" smtClean="0"/>
              <a:t>Cliquez et modifiez le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H" smtClean="0"/>
              <a:t>Cliquez pour 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60A65FEC-E193-0D49-8FE5-CDB5F4E318E4}"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Cliquez et modifiez le titre</a:t>
            </a:r>
            <a:endParaRPr kumimoji="0" lang="en-US"/>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9F105BB-77E3-E348-B585-D6050AB2399C}" type="slidenum">
              <a:rPr lang="fr-FR" smtClean="0"/>
              <a:pPr/>
              <a:t>‹#›</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CH" smtClean="0"/>
              <a:t>Cliquez et modifiez le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CH" smtClean="0"/>
              <a:t>Cliquez pour modifier les styles du texte du masque</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1DED84-5698-2B45-86D6-AB06C13A6CBA}" type="slidenum">
              <a:rPr lang="fr-FR" smtClean="0"/>
              <a:pPr/>
              <a:t>‹#›</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H" smtClean="0"/>
              <a:t>Cliquez et modifiez le titre</a:t>
            </a:r>
            <a:endParaRPr kumimoji="0" lang="en-US"/>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291697-C7D4-D84E-A7D3-BD0281CA8B8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8EE08A8-AD39-DE4A-A62A-ED24DF648BDE}"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CH" smtClean="0"/>
              <a:t>Cliquez et modifiez le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CH"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AAB8BC-9F45-894E-B074-CB0772BF41AE}" type="slidenum">
              <a:rPr lang="fr-FR" smtClean="0"/>
              <a:pPr/>
              <a:t>‹#›</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CH" smtClean="0"/>
              <a:t>Cliquez pour modifier les styles du texte du masque</a:t>
            </a:r>
          </a:p>
          <a:p>
            <a:pPr lvl="1" eaLnBrk="1" latinLnBrk="0" hangingPunct="1"/>
            <a:r>
              <a:rPr lang="fr-CH" smtClean="0"/>
              <a:t>Deuxième niveau</a:t>
            </a:r>
          </a:p>
          <a:p>
            <a:pPr lvl="2" eaLnBrk="1" latinLnBrk="0" hangingPunct="1"/>
            <a:r>
              <a:rPr lang="fr-CH" smtClean="0"/>
              <a:t>Troisième niveau</a:t>
            </a:r>
          </a:p>
          <a:p>
            <a:pPr lvl="3" eaLnBrk="1" latinLnBrk="0" hangingPunct="1"/>
            <a:r>
              <a:rPr lang="fr-CH" smtClean="0"/>
              <a:t>Quatrième niveau</a:t>
            </a:r>
          </a:p>
          <a:p>
            <a:pPr lvl="4" eaLnBrk="1" latinLnBrk="0" hangingPunct="1"/>
            <a:r>
              <a:rPr lang="fr-CH"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CH" smtClean="0"/>
              <a:t>Cliquez et modifiez le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CH" smtClean="0"/>
              <a:t>Cliquez pour 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87CB7F3B-297A-0F4F-8789-37A88B2B04AF}" type="slidenum">
              <a:rPr lang="fr-FR" smtClean="0"/>
              <a:pPr/>
              <a:t>‹#›</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CH"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CH" smtClean="0"/>
              <a:t>Cliquez et modifiez le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CH" smtClean="0"/>
              <a:t>Cliquez pour modifier les styles du texte du masque</a:t>
            </a:r>
          </a:p>
          <a:p>
            <a:pPr lvl="1" eaLnBrk="1" latinLnBrk="0" hangingPunct="1"/>
            <a:r>
              <a:rPr kumimoji="0" lang="fr-CH" smtClean="0"/>
              <a:t>Deuxième niveau</a:t>
            </a:r>
          </a:p>
          <a:p>
            <a:pPr lvl="2" eaLnBrk="1" latinLnBrk="0" hangingPunct="1"/>
            <a:r>
              <a:rPr kumimoji="0" lang="fr-CH" smtClean="0"/>
              <a:t>Troisième niveau</a:t>
            </a:r>
          </a:p>
          <a:p>
            <a:pPr lvl="3" eaLnBrk="1" latinLnBrk="0" hangingPunct="1"/>
            <a:r>
              <a:rPr kumimoji="0" lang="fr-CH" smtClean="0"/>
              <a:t>Quatrième niveau</a:t>
            </a:r>
          </a:p>
          <a:p>
            <a:pPr lvl="4" eaLnBrk="1" latinLnBrk="0" hangingPunct="1"/>
            <a:r>
              <a:rPr kumimoji="0" lang="fr-CH"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97DDDD7-0F46-BC4A-9E84-A0388DB92F6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Document_Microsoft_Word_97_-_20041.doc"/><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slide" Target="slide34.xml"/><Relationship Id="rId4" Type="http://schemas.openxmlformats.org/officeDocument/2006/relationships/slide" Target="slide37.xml"/><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Document_Microsoft_Word_97_-_20042.doc"/><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lecerveau.mcgill.ca/flash/index_d.html" TargetMode="External"/><Relationship Id="rId4" Type="http://schemas.openxmlformats.org/officeDocument/2006/relationships/hyperlink" Target="http://www.usabilis.com/" TargetMode="External"/><Relationship Id="rId5" Type="http://schemas.openxmlformats.org/officeDocument/2006/relationships/hyperlink" Target="http://www.restorang.ch/" TargetMode="External"/><Relationship Id="rId6" Type="http://schemas.openxmlformats.org/officeDocument/2006/relationships/hyperlink" Target="http://edutechwiki.unige.ch" TargetMode="External"/><Relationship Id="rId7" Type="http://schemas.openxmlformats.org/officeDocument/2006/relationships/hyperlink" Target="http://www.engines4ed.org/hyperbook/"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tecfa.unige.ch/tecfa/teaching/LMRI41/projet_phase3.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1752600"/>
            <a:ext cx="7772400" cy="1143000"/>
          </a:xfrm>
        </p:spPr>
        <p:txBody>
          <a:bodyPr>
            <a:normAutofit fontScale="90000"/>
          </a:bodyPr>
          <a:lstStyle/>
          <a:p>
            <a:r>
              <a:rPr lang="fr-FR" dirty="0" smtClean="0"/>
              <a:t>L’analyse de système :</a:t>
            </a:r>
            <a:br>
              <a:rPr lang="fr-FR" dirty="0" smtClean="0"/>
            </a:br>
            <a:r>
              <a:rPr lang="fr-FR" dirty="0" smtClean="0"/>
              <a:t>Sites web et hypertextes</a:t>
            </a:r>
            <a:endParaRPr lang="fr-FR" dirty="0"/>
          </a:p>
        </p:txBody>
      </p:sp>
      <p:sp>
        <p:nvSpPr>
          <p:cNvPr id="10245" name="Rectangle 5"/>
          <p:cNvSpPr>
            <a:spLocks noChangeArrowheads="1"/>
          </p:cNvSpPr>
          <p:nvPr/>
        </p:nvSpPr>
        <p:spPr bwMode="auto">
          <a:xfrm>
            <a:off x="1371600" y="3581400"/>
            <a:ext cx="6400800" cy="2286000"/>
          </a:xfrm>
          <a:prstGeom prst="rect">
            <a:avLst/>
          </a:prstGeom>
          <a:noFill/>
          <a:ln w="9525">
            <a:noFill/>
            <a:miter lim="800000"/>
            <a:headEnd/>
            <a:tailEnd/>
          </a:ln>
          <a:effectLst/>
        </p:spPr>
        <p:txBody>
          <a:bodyPr>
            <a:prstTxWarp prst="textNoShape">
              <a:avLst/>
            </a:prstTxWarp>
          </a:bodyPr>
          <a:lstStyle/>
          <a:p>
            <a:pPr algn="ctr">
              <a:spcBef>
                <a:spcPct val="20000"/>
              </a:spcBef>
            </a:pPr>
            <a:r>
              <a:rPr lang="fr-FR" sz="3200" dirty="0">
                <a:latin typeface="Times" charset="0"/>
              </a:rPr>
              <a:t>Cours Ergonomie des Interactions </a:t>
            </a:r>
            <a:r>
              <a:rPr lang="fr-FR" sz="3200" dirty="0" err="1">
                <a:latin typeface="Times" charset="0"/>
              </a:rPr>
              <a:t>Personne-Machine</a:t>
            </a:r>
            <a:endParaRPr lang="fr-FR" sz="3200" dirty="0">
              <a:latin typeface="Times" charset="0"/>
            </a:endParaRPr>
          </a:p>
          <a:p>
            <a:pPr algn="ctr">
              <a:spcBef>
                <a:spcPct val="20000"/>
              </a:spcBef>
            </a:pPr>
            <a:endParaRPr lang="fr-FR" sz="3200" dirty="0">
              <a:latin typeface="Times" charset="0"/>
            </a:endParaRPr>
          </a:p>
          <a:p>
            <a:pPr algn="ctr">
              <a:spcBef>
                <a:spcPct val="20000"/>
              </a:spcBef>
            </a:pPr>
            <a:r>
              <a:rPr lang="fr-FR" sz="3200" dirty="0" smtClean="0">
                <a:latin typeface="Times" charset="0"/>
              </a:rPr>
              <a:t> 9  et 16 octobre 2013</a:t>
            </a:r>
            <a:endParaRPr lang="fr-FR" sz="3200" dirty="0">
              <a:latin typeface="Times" charset="0"/>
            </a:endParaRPr>
          </a:p>
        </p:txBody>
      </p:sp>
      <p:sp>
        <p:nvSpPr>
          <p:cNvPr id="10246" name="Text Box 6"/>
          <p:cNvSpPr txBox="1">
            <a:spLocks noChangeArrowheads="1"/>
          </p:cNvSpPr>
          <p:nvPr/>
        </p:nvSpPr>
        <p:spPr bwMode="auto">
          <a:xfrm>
            <a:off x="0" y="6400800"/>
            <a:ext cx="4057521" cy="276999"/>
          </a:xfrm>
          <a:prstGeom prst="rect">
            <a:avLst/>
          </a:prstGeom>
          <a:noFill/>
          <a:ln w="9525">
            <a:noFill/>
            <a:miter lim="800000"/>
            <a:headEnd/>
            <a:tailEnd/>
          </a:ln>
          <a:effectLst/>
        </p:spPr>
        <p:txBody>
          <a:bodyPr wrap="none">
            <a:prstTxWarp prst="textNoShape">
              <a:avLst/>
            </a:prstTxWarp>
            <a:spAutoFit/>
          </a:bodyPr>
          <a:lstStyle/>
          <a:p>
            <a:r>
              <a:rPr lang="fr-FR" sz="1200" dirty="0" smtClean="0">
                <a:latin typeface="Times" charset="0"/>
              </a:rPr>
              <a:t>Mireille </a:t>
            </a:r>
            <a:r>
              <a:rPr lang="fr-FR" sz="1200" dirty="0" err="1">
                <a:latin typeface="Times" charset="0"/>
              </a:rPr>
              <a:t>Bétrancourt</a:t>
            </a:r>
            <a:r>
              <a:rPr lang="fr-FR" sz="1200" dirty="0" smtClean="0">
                <a:latin typeface="Times" charset="0"/>
              </a:rPr>
              <a:t> et </a:t>
            </a:r>
            <a:r>
              <a:rPr lang="fr-FR" sz="1200" dirty="0" err="1" smtClean="0">
                <a:latin typeface="Times" charset="0"/>
              </a:rPr>
              <a:t>Kalliopi</a:t>
            </a:r>
            <a:r>
              <a:rPr lang="fr-FR" sz="1200" dirty="0" smtClean="0">
                <a:latin typeface="Times" charset="0"/>
              </a:rPr>
              <a:t> </a:t>
            </a:r>
            <a:r>
              <a:rPr lang="fr-FR" sz="1200" dirty="0" err="1" smtClean="0">
                <a:latin typeface="Times" charset="0"/>
              </a:rPr>
              <a:t>Benetos</a:t>
            </a:r>
            <a:r>
              <a:rPr lang="fr-FR" sz="1200" dirty="0" smtClean="0">
                <a:latin typeface="Times" charset="0"/>
              </a:rPr>
              <a:t> – http://</a:t>
            </a:r>
            <a:r>
              <a:rPr lang="fr-FR" sz="1200" dirty="0" err="1" smtClean="0">
                <a:latin typeface="Times" charset="0"/>
              </a:rPr>
              <a:t>tecfa,unige.ch</a:t>
            </a:r>
            <a:endParaRPr lang="fr-FR" sz="1200" dirty="0">
              <a:latin typeface="Times" charset="0"/>
            </a:endParaRPr>
          </a:p>
        </p:txBody>
      </p:sp>
      <p:sp>
        <p:nvSpPr>
          <p:cNvPr id="10250" name="Text Box 10"/>
          <p:cNvSpPr txBox="1">
            <a:spLocks noChangeArrowheads="1"/>
          </p:cNvSpPr>
          <p:nvPr/>
        </p:nvSpPr>
        <p:spPr bwMode="auto">
          <a:xfrm>
            <a:off x="0" y="533400"/>
            <a:ext cx="2743200" cy="928687"/>
          </a:xfrm>
          <a:prstGeom prst="rect">
            <a:avLst/>
          </a:prstGeom>
          <a:solidFill>
            <a:schemeClr val="bg1"/>
          </a:solidFill>
          <a:ln w="9525">
            <a:noFill/>
            <a:miter lim="800000"/>
            <a:headEnd/>
            <a:tailEnd/>
          </a:ln>
          <a:effectLst/>
        </p:spPr>
        <p:txBody>
          <a:bodyPr>
            <a:prstTxWarp prst="textNoShape">
              <a:avLst/>
            </a:prstTxWarp>
            <a:spAutoFit/>
          </a:bodyPr>
          <a:lstStyle/>
          <a:p>
            <a:pPr algn="r" eaLnBrk="1" hangingPunct="1">
              <a:spcBef>
                <a:spcPct val="50000"/>
              </a:spcBef>
            </a:pPr>
            <a:r>
              <a:rPr lang="fr-CH" sz="2000" b="1" dirty="0">
                <a:solidFill>
                  <a:srgbClr val="333399"/>
                </a:solidFill>
              </a:rPr>
              <a:t>TECFA</a:t>
            </a:r>
          </a:p>
          <a:p>
            <a:pPr algn="r" eaLnBrk="1" hangingPunct="1">
              <a:spcBef>
                <a:spcPct val="50000"/>
              </a:spcBef>
            </a:pPr>
            <a:r>
              <a:rPr lang="fr-CH" sz="1400" b="1" dirty="0">
                <a:solidFill>
                  <a:srgbClr val="333399"/>
                </a:solidFill>
              </a:rPr>
              <a:t>Technologies pour la Formation et l’Apprentissage</a:t>
            </a:r>
            <a:endParaRPr lang="en-US" sz="1400" b="1" dirty="0">
              <a:solidFill>
                <a:srgbClr val="333399"/>
              </a:solidFill>
            </a:endParaRPr>
          </a:p>
        </p:txBody>
      </p:sp>
      <p:pic>
        <p:nvPicPr>
          <p:cNvPr id="10251" name="Picture 11" descr="logoUGnb"/>
          <p:cNvPicPr>
            <a:picLocks noChangeAspect="1" noChangeArrowheads="1"/>
          </p:cNvPicPr>
          <p:nvPr/>
        </p:nvPicPr>
        <p:blipFill>
          <a:blip r:embed="rId4"/>
          <a:srcRect/>
          <a:stretch>
            <a:fillRect/>
          </a:stretch>
        </p:blipFill>
        <p:spPr bwMode="auto">
          <a:xfrm>
            <a:off x="6516688" y="0"/>
            <a:ext cx="2362200" cy="768350"/>
          </a:xfrm>
          <a:prstGeom prst="rect">
            <a:avLst/>
          </a:prstGeom>
          <a:noFill/>
        </p:spPr>
      </p:pic>
      <p:graphicFrame>
        <p:nvGraphicFramePr>
          <p:cNvPr id="10249" name="Object 9"/>
          <p:cNvGraphicFramePr>
            <a:graphicFrameLocks noChangeAspect="1"/>
          </p:cNvGraphicFramePr>
          <p:nvPr/>
        </p:nvGraphicFramePr>
        <p:xfrm>
          <a:off x="228600" y="244475"/>
          <a:ext cx="838200" cy="838200"/>
        </p:xfrm>
        <a:graphic>
          <a:graphicData uri="http://schemas.openxmlformats.org/presentationml/2006/ole">
            <p:oleObj spid="_x0000_s10249" name="Photo Editor Photo" r:id="rId5" imgW="3048264" imgH="3048264" progId="">
              <p:embed/>
            </p:oleObj>
          </a:graphicData>
        </a:graphic>
      </p:graphicFrame>
      <p:sp>
        <p:nvSpPr>
          <p:cNvPr id="8" name="ZoneTexte 7"/>
          <p:cNvSpPr txBox="1"/>
          <p:nvPr/>
        </p:nvSpPr>
        <p:spPr>
          <a:xfrm>
            <a:off x="838200" y="5867400"/>
            <a:ext cx="8204490" cy="830997"/>
          </a:xfrm>
          <a:prstGeom prst="rect">
            <a:avLst/>
          </a:prstGeom>
          <a:noFill/>
        </p:spPr>
        <p:txBody>
          <a:bodyPr wrap="none" rtlCol="0">
            <a:spAutoFit/>
          </a:bodyPr>
          <a:lstStyle/>
          <a:p>
            <a:r>
              <a:rPr lang="fr-FR" dirty="0" smtClean="0"/>
              <a:t>Amener travaux années dernières plus rappeler fonctionne</a:t>
            </a:r>
          </a:p>
          <a:p>
            <a:r>
              <a:rPr lang="fr-FR" dirty="0" smtClean="0"/>
              <a:t>Ment cours</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Expérience de navigation et analyse de site</a:t>
            </a:r>
            <a:endParaRPr lang="fr-FR" dirty="0"/>
          </a:p>
        </p:txBody>
      </p:sp>
      <p:sp>
        <p:nvSpPr>
          <p:cNvPr id="3" name="ZoneTexte 2"/>
          <p:cNvSpPr txBox="1"/>
          <p:nvPr/>
        </p:nvSpPr>
        <p:spPr>
          <a:xfrm>
            <a:off x="319199" y="2895600"/>
            <a:ext cx="8824801" cy="1200328"/>
          </a:xfrm>
          <a:prstGeom prst="rect">
            <a:avLst/>
          </a:prstGeom>
          <a:noFill/>
        </p:spPr>
        <p:txBody>
          <a:bodyPr wrap="none" rtlCol="0">
            <a:spAutoFit/>
          </a:bodyPr>
          <a:lstStyle/>
          <a:p>
            <a:r>
              <a:rPr lang="fr-FR" dirty="0" smtClean="0"/>
              <a:t>Voir Programme -&gt; Activité du 10 octobre</a:t>
            </a:r>
          </a:p>
          <a:p>
            <a:endParaRPr lang="fr-FR" dirty="0" smtClean="0"/>
          </a:p>
          <a:p>
            <a:r>
              <a:rPr lang="fr-FR" dirty="0" smtClean="0"/>
              <a:t> http://tecfa.unige.ch/tecfa/teaching/LMRI41/projet_phase3.html</a:t>
            </a:r>
            <a:endParaRPr lang="fr-FR" dirty="0"/>
          </a:p>
        </p:txBody>
      </p:sp>
      <p:sp>
        <p:nvSpPr>
          <p:cNvPr id="4" name="ZoneTexte 3"/>
          <p:cNvSpPr txBox="1"/>
          <p:nvPr/>
        </p:nvSpPr>
        <p:spPr>
          <a:xfrm>
            <a:off x="457200" y="4419600"/>
            <a:ext cx="7946605" cy="1200328"/>
          </a:xfrm>
          <a:prstGeom prst="rect">
            <a:avLst/>
          </a:prstGeom>
          <a:noFill/>
        </p:spPr>
        <p:txBody>
          <a:bodyPr wrap="square" rtlCol="0">
            <a:spAutoFit/>
          </a:bodyPr>
          <a:lstStyle/>
          <a:p>
            <a:r>
              <a:rPr lang="fr-FR" dirty="0" smtClean="0"/>
              <a:t>Reprenez l’exercice de recherche d’information et répondez à la question du site que vous n’avez pas étudié la semaine dernière. </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La notion d’hypertexte</a:t>
            </a:r>
            <a:endParaRPr lang="fr-FR" dirty="0"/>
          </a:p>
        </p:txBody>
      </p:sp>
      <p:sp>
        <p:nvSpPr>
          <p:cNvPr id="8" name="Espace réservé du texte 7"/>
          <p:cNvSpPr>
            <a:spLocks noGrp="1"/>
          </p:cNvSpPr>
          <p:nvPr>
            <p:ph type="body" idx="1"/>
          </p:nvPr>
        </p:nvSpPr>
        <p:spPr/>
        <p:txBody>
          <a:bodyPr/>
          <a:lstStyle/>
          <a:p>
            <a:r>
              <a:rPr lang="fr-FR" dirty="0" smtClean="0"/>
              <a:t>Aspects historiques et techniques</a:t>
            </a:r>
            <a:endParaRPr lang="fr-FR" dirty="0"/>
          </a:p>
        </p:txBody>
      </p:sp>
      <p:sp>
        <p:nvSpPr>
          <p:cNvPr id="4" name="ZoneTexte 3"/>
          <p:cNvSpPr txBox="1"/>
          <p:nvPr/>
        </p:nvSpPr>
        <p:spPr>
          <a:xfrm>
            <a:off x="152400" y="4038600"/>
            <a:ext cx="8610600" cy="1938992"/>
          </a:xfrm>
          <a:prstGeom prst="rect">
            <a:avLst/>
          </a:prstGeom>
          <a:noFill/>
        </p:spPr>
        <p:txBody>
          <a:bodyPr wrap="square" rtlCol="0">
            <a:spAutoFit/>
          </a:bodyPr>
          <a:lstStyle/>
          <a:p>
            <a:r>
              <a:rPr lang="fr-FR" sz="2000" dirty="0" smtClean="0"/>
              <a:t> Repères</a:t>
            </a:r>
          </a:p>
          <a:p>
            <a:pPr>
              <a:buFont typeface="Arial"/>
              <a:buChar char="•"/>
            </a:pPr>
            <a:r>
              <a:rPr lang="fr-FR" sz="2000" dirty="0" smtClean="0"/>
              <a:t>En 1965 Théodore Nelson crée le mot hypertexte et les premiers docs hypertexte apparaissent dans les années 68 - 69.</a:t>
            </a:r>
          </a:p>
          <a:p>
            <a:pPr>
              <a:buFont typeface="Arial"/>
              <a:buChar char="•"/>
            </a:pPr>
            <a:r>
              <a:rPr lang="fr-FR" sz="2000" dirty="0" smtClean="0"/>
              <a:t> En 1987, sortie d ’</a:t>
            </a:r>
            <a:r>
              <a:rPr lang="fr-FR" sz="2000" dirty="0" err="1" smtClean="0"/>
              <a:t>hypercard</a:t>
            </a:r>
            <a:endParaRPr lang="fr-FR" sz="2000" dirty="0" smtClean="0"/>
          </a:p>
          <a:p>
            <a:pPr>
              <a:buFont typeface="Arial"/>
              <a:buChar char="•"/>
            </a:pPr>
            <a:r>
              <a:rPr lang="fr-FR" sz="2000" dirty="0" smtClean="0"/>
              <a:t> En 1990, Tim </a:t>
            </a:r>
            <a:r>
              <a:rPr lang="fr-FR" sz="2000" dirty="0" err="1" smtClean="0"/>
              <a:t>Berners-Lee</a:t>
            </a:r>
            <a:r>
              <a:rPr lang="fr-FR" sz="2000" dirty="0" smtClean="0"/>
              <a:t> invente le WWW au CERN</a:t>
            </a:r>
          </a:p>
          <a:p>
            <a:pPr>
              <a:buFont typeface="Arial"/>
              <a:buChar char="•"/>
            </a:pPr>
            <a:r>
              <a:rPr lang="fr-FR" sz="2000" dirty="0" smtClean="0"/>
              <a:t> En 1993, </a:t>
            </a:r>
            <a:r>
              <a:rPr lang="fr-FR" sz="2000" dirty="0" err="1" smtClean="0"/>
              <a:t>Tecfa</a:t>
            </a:r>
            <a:r>
              <a:rPr lang="fr-FR" sz="2000" dirty="0" smtClean="0"/>
              <a:t> a le premier site Web de Suisse après le CERN</a:t>
            </a:r>
            <a:endParaRPr lang="fr-FR"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fr-FR"/>
              <a:t>Un hypertexte, c’est :</a:t>
            </a:r>
          </a:p>
        </p:txBody>
      </p:sp>
      <p:sp>
        <p:nvSpPr>
          <p:cNvPr id="32771" name="Rectangle 3"/>
          <p:cNvSpPr>
            <a:spLocks noChangeArrowheads="1"/>
          </p:cNvSpPr>
          <p:nvPr/>
        </p:nvSpPr>
        <p:spPr bwMode="auto">
          <a:xfrm>
            <a:off x="152400" y="2133600"/>
            <a:ext cx="8534400" cy="1096962"/>
          </a:xfrm>
          <a:prstGeom prst="rect">
            <a:avLst/>
          </a:prstGeom>
          <a:noFill/>
          <a:ln w="9525">
            <a:noFill/>
            <a:miter lim="800000"/>
            <a:headEnd/>
            <a:tailEnd/>
          </a:ln>
          <a:effectLst/>
        </p:spPr>
        <p:txBody>
          <a:bodyPr>
            <a:prstTxWarp prst="textNoShape">
              <a:avLst/>
            </a:prstTxWarp>
            <a:spAutoFit/>
          </a:bodyPr>
          <a:lstStyle/>
          <a:p>
            <a:r>
              <a:rPr lang="fr-FR" sz="2200" dirty="0">
                <a:ea typeface="Times" charset="0"/>
                <a:cs typeface="Times" charset="0"/>
              </a:rPr>
              <a:t>« Un </a:t>
            </a:r>
            <a:r>
              <a:rPr lang="fr-FR" sz="2200" i="1" dirty="0">
                <a:ea typeface="Times" charset="0"/>
                <a:cs typeface="Times" charset="0"/>
              </a:rPr>
              <a:t>programme informatique</a:t>
            </a:r>
            <a:r>
              <a:rPr lang="fr-FR" sz="2200" dirty="0">
                <a:ea typeface="Times" charset="0"/>
                <a:cs typeface="Times" charset="0"/>
              </a:rPr>
              <a:t> permettant de créer ou de présenter de </a:t>
            </a:r>
            <a:r>
              <a:rPr lang="fr-FR" sz="2200" i="1" dirty="0">
                <a:ea typeface="Times" charset="0"/>
                <a:cs typeface="Times" charset="0"/>
              </a:rPr>
              <a:t>façon interactive</a:t>
            </a:r>
            <a:r>
              <a:rPr lang="fr-FR" sz="2200" dirty="0">
                <a:ea typeface="Times" charset="0"/>
                <a:cs typeface="Times" charset="0"/>
              </a:rPr>
              <a:t> un </a:t>
            </a:r>
            <a:r>
              <a:rPr lang="fr-FR" sz="2200" i="1" dirty="0">
                <a:ea typeface="Times" charset="0"/>
                <a:cs typeface="Times" charset="0"/>
              </a:rPr>
              <a:t>ensemble de données</a:t>
            </a:r>
            <a:r>
              <a:rPr lang="fr-FR" sz="2200" dirty="0">
                <a:ea typeface="Times" charset="0"/>
                <a:cs typeface="Times" charset="0"/>
              </a:rPr>
              <a:t> textuelles ou</a:t>
            </a:r>
          </a:p>
          <a:p>
            <a:r>
              <a:rPr lang="fr-FR" sz="2200" dirty="0">
                <a:ea typeface="Times" charset="0"/>
                <a:cs typeface="Times" charset="0"/>
              </a:rPr>
              <a:t>autres médias (graphiques, vidéos, tableaux = hypermédias). »</a:t>
            </a:r>
          </a:p>
        </p:txBody>
      </p:sp>
      <p:sp>
        <p:nvSpPr>
          <p:cNvPr id="4" name="ZoneTexte 3"/>
          <p:cNvSpPr txBox="1"/>
          <p:nvPr/>
        </p:nvSpPr>
        <p:spPr>
          <a:xfrm>
            <a:off x="228600" y="1752600"/>
            <a:ext cx="1703010" cy="461665"/>
          </a:xfrm>
          <a:prstGeom prst="rect">
            <a:avLst/>
          </a:prstGeom>
          <a:noFill/>
        </p:spPr>
        <p:txBody>
          <a:bodyPr wrap="none" rtlCol="0">
            <a:spAutoFit/>
          </a:bodyPr>
          <a:lstStyle/>
          <a:p>
            <a:r>
              <a:rPr lang="fr-FR" dirty="0" smtClean="0"/>
              <a:t>A l’origine :</a:t>
            </a:r>
            <a:endParaRPr lang="fr-FR" dirty="0"/>
          </a:p>
        </p:txBody>
      </p:sp>
      <p:sp>
        <p:nvSpPr>
          <p:cNvPr id="5" name="ZoneTexte 4"/>
          <p:cNvSpPr txBox="1"/>
          <p:nvPr/>
        </p:nvSpPr>
        <p:spPr>
          <a:xfrm>
            <a:off x="304800" y="3962400"/>
            <a:ext cx="8458200" cy="1938992"/>
          </a:xfrm>
          <a:prstGeom prst="rect">
            <a:avLst/>
          </a:prstGeom>
          <a:noFill/>
        </p:spPr>
        <p:txBody>
          <a:bodyPr wrap="square" rtlCol="0">
            <a:spAutoFit/>
          </a:bodyPr>
          <a:lstStyle/>
          <a:p>
            <a:r>
              <a:rPr lang="fr-FR" dirty="0" smtClean="0"/>
              <a:t>De nos jours, le web s’est arrogé le monopole de l’« </a:t>
            </a:r>
            <a:r>
              <a:rPr lang="fr-FR" dirty="0" err="1" smtClean="0"/>
              <a:t>hypertextualité</a:t>
            </a:r>
            <a:r>
              <a:rPr lang="fr-FR" dirty="0" smtClean="0"/>
              <a:t> ».</a:t>
            </a:r>
          </a:p>
          <a:p>
            <a:r>
              <a:rPr lang="fr-FR" dirty="0" smtClean="0"/>
              <a:t>Un site web est un ensemble de fichiers augmentés d’instructions en html ou </a:t>
            </a:r>
            <a:r>
              <a:rPr lang="fr-FR" dirty="0" err="1" smtClean="0"/>
              <a:t>xml</a:t>
            </a:r>
            <a:r>
              <a:rPr lang="fr-FR" dirty="0" smtClean="0"/>
              <a:t>, lisibles par des applications spécifiques, comme les navigateurs internet.   </a:t>
            </a:r>
            <a:endParaRPr lang="fr-FR" dirty="0"/>
          </a:p>
        </p:txBody>
      </p:sp>
      <p:sp>
        <p:nvSpPr>
          <p:cNvPr id="6" name="ZoneTexte 5"/>
          <p:cNvSpPr txBox="1"/>
          <p:nvPr/>
        </p:nvSpPr>
        <p:spPr>
          <a:xfrm>
            <a:off x="4953000" y="3276600"/>
            <a:ext cx="2400890" cy="338554"/>
          </a:xfrm>
          <a:prstGeom prst="rect">
            <a:avLst/>
          </a:prstGeom>
          <a:noFill/>
        </p:spPr>
        <p:txBody>
          <a:bodyPr wrap="none" rtlCol="0">
            <a:spAutoFit/>
          </a:bodyPr>
          <a:lstStyle/>
          <a:p>
            <a:r>
              <a:rPr lang="fr-FR" sz="1600" i="1" dirty="0" err="1" smtClean="0"/>
              <a:t>Nanard</a:t>
            </a:r>
            <a:r>
              <a:rPr lang="fr-FR" sz="1600" i="1" dirty="0" smtClean="0"/>
              <a:t> &amp; </a:t>
            </a:r>
            <a:r>
              <a:rPr lang="fr-FR" sz="1600" i="1" dirty="0" err="1" smtClean="0"/>
              <a:t>Nanard</a:t>
            </a:r>
            <a:r>
              <a:rPr lang="fr-FR" sz="1600" i="1" dirty="0" smtClean="0"/>
              <a:t>, 1998</a:t>
            </a:r>
            <a:endParaRPr lang="fr-FR"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533400" y="1727200"/>
            <a:ext cx="8229600" cy="15494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fr-FR"/>
              <a:t>Mode de gestion de l ’information où cette dernière est</a:t>
            </a:r>
          </a:p>
          <a:p>
            <a:r>
              <a:rPr lang="fr-FR"/>
              <a:t>représentée par des unités d’informations appelées </a:t>
            </a:r>
            <a:r>
              <a:rPr lang="fr-FR">
                <a:solidFill>
                  <a:srgbClr val="FF3300"/>
                </a:solidFill>
              </a:rPr>
              <a:t>nœuds</a:t>
            </a:r>
            <a:r>
              <a:rPr lang="fr-FR"/>
              <a:t>,</a:t>
            </a:r>
          </a:p>
          <a:p>
            <a:r>
              <a:rPr lang="fr-FR"/>
              <a:t>reliés par des </a:t>
            </a:r>
            <a:r>
              <a:rPr lang="fr-FR">
                <a:solidFill>
                  <a:srgbClr val="FF3300"/>
                </a:solidFill>
              </a:rPr>
              <a:t>liens</a:t>
            </a:r>
            <a:r>
              <a:rPr lang="fr-FR"/>
              <a:t>, activables par action de la souris sur</a:t>
            </a:r>
          </a:p>
          <a:p>
            <a:r>
              <a:rPr lang="fr-FR"/>
              <a:t>des </a:t>
            </a:r>
            <a:r>
              <a:rPr lang="fr-FR">
                <a:solidFill>
                  <a:srgbClr val="FF3300"/>
                </a:solidFill>
              </a:rPr>
              <a:t>ancres</a:t>
            </a:r>
            <a:r>
              <a:rPr lang="fr-FR"/>
              <a:t>.</a:t>
            </a:r>
          </a:p>
        </p:txBody>
      </p:sp>
      <p:sp>
        <p:nvSpPr>
          <p:cNvPr id="45059" name="Rectangle 3"/>
          <p:cNvSpPr>
            <a:spLocks noChangeArrowheads="1"/>
          </p:cNvSpPr>
          <p:nvPr/>
        </p:nvSpPr>
        <p:spPr bwMode="auto">
          <a:xfrm>
            <a:off x="1901825" y="533400"/>
            <a:ext cx="4806950"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fr-FR" sz="3600">
                <a:latin typeface="Helvetica" charset="0"/>
              </a:rPr>
              <a:t>La notion d ’hypertexte</a:t>
            </a:r>
          </a:p>
        </p:txBody>
      </p:sp>
      <p:grpSp>
        <p:nvGrpSpPr>
          <p:cNvPr id="45098" name="Group 42"/>
          <p:cNvGrpSpPr>
            <a:grpSpLocks/>
          </p:cNvGrpSpPr>
          <p:nvPr/>
        </p:nvGrpSpPr>
        <p:grpSpPr bwMode="auto">
          <a:xfrm>
            <a:off x="838200" y="3352800"/>
            <a:ext cx="8153400" cy="3124200"/>
            <a:chOff x="192" y="1728"/>
            <a:chExt cx="5472" cy="2352"/>
          </a:xfrm>
        </p:grpSpPr>
        <p:grpSp>
          <p:nvGrpSpPr>
            <p:cNvPr id="45080" name="Group 24"/>
            <p:cNvGrpSpPr>
              <a:grpSpLocks/>
            </p:cNvGrpSpPr>
            <p:nvPr/>
          </p:nvGrpSpPr>
          <p:grpSpPr bwMode="auto">
            <a:xfrm>
              <a:off x="1632" y="2112"/>
              <a:ext cx="2448" cy="1837"/>
              <a:chOff x="2736" y="1440"/>
              <a:chExt cx="2448" cy="1837"/>
            </a:xfrm>
          </p:grpSpPr>
          <p:sp>
            <p:nvSpPr>
              <p:cNvPr id="45081" name="Text Box 25"/>
              <p:cNvSpPr txBox="1">
                <a:spLocks noChangeArrowheads="1"/>
              </p:cNvSpPr>
              <p:nvPr/>
            </p:nvSpPr>
            <p:spPr bwMode="auto">
              <a:xfrm>
                <a:off x="2832" y="1440"/>
                <a:ext cx="912" cy="444"/>
              </a:xfrm>
              <a:prstGeom prst="rect">
                <a:avLst/>
              </a:prstGeom>
              <a:noFill/>
              <a:ln w="9525">
                <a:solidFill>
                  <a:srgbClr val="FF0000"/>
                </a:solidFill>
                <a:miter lim="800000"/>
                <a:headEnd/>
                <a:tailEnd/>
              </a:ln>
              <a:effectLst/>
            </p:spPr>
            <p:txBody>
              <a:bodyPr>
                <a:prstTxWarp prst="textNoShape">
                  <a:avLst/>
                </a:prstTxWarp>
                <a:spAutoFit/>
              </a:bodyPr>
              <a:lstStyle/>
              <a:p>
                <a:pPr>
                  <a:spcBef>
                    <a:spcPct val="50000"/>
                  </a:spcBef>
                </a:pPr>
                <a:r>
                  <a:rPr lang="fr-CH" sz="800">
                    <a:latin typeface="Times New Roman" charset="0"/>
                  </a:rPr>
                  <a:t>Et alors jhkje  iuoléj iuhziue wluizliuh luhgl jlierug uegh hjegkjh kej kjkjhgkj kkjhgkjhg iéupéiuoi</a:t>
                </a:r>
                <a:endParaRPr lang="en-US" sz="800">
                  <a:latin typeface="Times New Roman" charset="0"/>
                </a:endParaRPr>
              </a:p>
            </p:txBody>
          </p:sp>
          <p:sp>
            <p:nvSpPr>
              <p:cNvPr id="45082" name="Text Box 26"/>
              <p:cNvSpPr txBox="1">
                <a:spLocks noChangeArrowheads="1"/>
              </p:cNvSpPr>
              <p:nvPr/>
            </p:nvSpPr>
            <p:spPr bwMode="auto">
              <a:xfrm>
                <a:off x="4224" y="1728"/>
                <a:ext cx="912" cy="512"/>
              </a:xfrm>
              <a:prstGeom prst="rect">
                <a:avLst/>
              </a:prstGeom>
              <a:noFill/>
              <a:ln w="9525">
                <a:solidFill>
                  <a:srgbClr val="FF0000"/>
                </a:solidFill>
                <a:miter lim="800000"/>
                <a:headEnd/>
                <a:tailEnd/>
              </a:ln>
              <a:effectLst/>
            </p:spPr>
            <p:txBody>
              <a:bodyPr>
                <a:prstTxWarp prst="textNoShape">
                  <a:avLst/>
                </a:prstTxWarp>
                <a:spAutoFit/>
              </a:bodyPr>
              <a:lstStyle/>
              <a:p>
                <a:pPr>
                  <a:spcBef>
                    <a:spcPct val="50000"/>
                  </a:spcBef>
                </a:pPr>
                <a:r>
                  <a:rPr lang="fr-CH" sz="800">
                    <a:latin typeface="Times New Roman" charset="0"/>
                  </a:rPr>
                  <a:t>Et alors jhkje  iuoléj iuhziue wluizliuh luhgl jlierug uegh hjegkjh kej kjkjhgkj kkjhgkjhg </a:t>
                </a:r>
                <a:r>
                  <a:rPr lang="fr-CH" sz="1400" b="1">
                    <a:solidFill>
                      <a:srgbClr val="000066"/>
                    </a:solidFill>
                    <a:latin typeface="Times New Roman" charset="0"/>
                  </a:rPr>
                  <a:t>iéupéiuoi</a:t>
                </a:r>
                <a:endParaRPr lang="en-US" sz="1400" b="1">
                  <a:solidFill>
                    <a:srgbClr val="000066"/>
                  </a:solidFill>
                  <a:latin typeface="Times New Roman" charset="0"/>
                </a:endParaRPr>
              </a:p>
            </p:txBody>
          </p:sp>
          <p:sp>
            <p:nvSpPr>
              <p:cNvPr id="45083" name="Text Box 27"/>
              <p:cNvSpPr txBox="1">
                <a:spLocks noChangeArrowheads="1"/>
              </p:cNvSpPr>
              <p:nvPr/>
            </p:nvSpPr>
            <p:spPr bwMode="auto">
              <a:xfrm>
                <a:off x="2736" y="2592"/>
                <a:ext cx="912" cy="444"/>
              </a:xfrm>
              <a:prstGeom prst="rect">
                <a:avLst/>
              </a:prstGeom>
              <a:noFill/>
              <a:ln w="9525">
                <a:solidFill>
                  <a:srgbClr val="FF0000"/>
                </a:solidFill>
                <a:miter lim="800000"/>
                <a:headEnd/>
                <a:tailEnd/>
              </a:ln>
              <a:effectLst/>
            </p:spPr>
            <p:txBody>
              <a:bodyPr>
                <a:prstTxWarp prst="textNoShape">
                  <a:avLst/>
                </a:prstTxWarp>
                <a:spAutoFit/>
              </a:bodyPr>
              <a:lstStyle/>
              <a:p>
                <a:pPr>
                  <a:spcBef>
                    <a:spcPct val="50000"/>
                  </a:spcBef>
                </a:pPr>
                <a:r>
                  <a:rPr lang="fr-CH" sz="800">
                    <a:latin typeface="Times New Roman" charset="0"/>
                  </a:rPr>
                  <a:t>Et alors jhkje  iuoléj iuhziue wluizliuh luhgl jlierug uegh hjegkjh kej kjkjhgkj kkjhgkjhg iéupéiuoi</a:t>
                </a:r>
                <a:endParaRPr lang="en-US" sz="800">
                  <a:latin typeface="Times New Roman" charset="0"/>
                </a:endParaRPr>
              </a:p>
            </p:txBody>
          </p:sp>
          <p:sp>
            <p:nvSpPr>
              <p:cNvPr id="45084" name="Text Box 28"/>
              <p:cNvSpPr txBox="1">
                <a:spLocks noChangeArrowheads="1"/>
              </p:cNvSpPr>
              <p:nvPr/>
            </p:nvSpPr>
            <p:spPr bwMode="auto">
              <a:xfrm>
                <a:off x="4272" y="2832"/>
                <a:ext cx="912" cy="445"/>
              </a:xfrm>
              <a:prstGeom prst="rect">
                <a:avLst/>
              </a:prstGeom>
              <a:noFill/>
              <a:ln w="9525">
                <a:solidFill>
                  <a:srgbClr val="FF0000"/>
                </a:solidFill>
                <a:miter lim="800000"/>
                <a:headEnd/>
                <a:tailEnd/>
              </a:ln>
              <a:effectLst/>
            </p:spPr>
            <p:txBody>
              <a:bodyPr>
                <a:prstTxWarp prst="textNoShape">
                  <a:avLst/>
                </a:prstTxWarp>
                <a:spAutoFit/>
              </a:bodyPr>
              <a:lstStyle/>
              <a:p>
                <a:pPr>
                  <a:spcBef>
                    <a:spcPct val="50000"/>
                  </a:spcBef>
                </a:pPr>
                <a:r>
                  <a:rPr lang="fr-CH" sz="800">
                    <a:latin typeface="Times New Roman" charset="0"/>
                  </a:rPr>
                  <a:t>Et alors jhkje  iuoléj iuhziue wluizliuh luhgl jlierug uegh hjegkjh kej kjkjhgkj kkjhgkjhg iéupéiuoi</a:t>
                </a:r>
                <a:endParaRPr lang="en-US" sz="800">
                  <a:latin typeface="Times New Roman" charset="0"/>
                </a:endParaRPr>
              </a:p>
            </p:txBody>
          </p:sp>
          <p:sp>
            <p:nvSpPr>
              <p:cNvPr id="45085" name="Text Box 29"/>
              <p:cNvSpPr txBox="1">
                <a:spLocks noChangeArrowheads="1"/>
              </p:cNvSpPr>
              <p:nvPr/>
            </p:nvSpPr>
            <p:spPr bwMode="auto">
              <a:xfrm>
                <a:off x="3505" y="2159"/>
                <a:ext cx="911" cy="445"/>
              </a:xfrm>
              <a:prstGeom prst="rect">
                <a:avLst/>
              </a:prstGeom>
              <a:noFill/>
              <a:ln w="9525">
                <a:solidFill>
                  <a:srgbClr val="FF0000"/>
                </a:solidFill>
                <a:miter lim="800000"/>
                <a:headEnd/>
                <a:tailEnd/>
              </a:ln>
              <a:effectLst/>
            </p:spPr>
            <p:txBody>
              <a:bodyPr>
                <a:prstTxWarp prst="textNoShape">
                  <a:avLst/>
                </a:prstTxWarp>
                <a:spAutoFit/>
              </a:bodyPr>
              <a:lstStyle/>
              <a:p>
                <a:pPr>
                  <a:spcBef>
                    <a:spcPct val="50000"/>
                  </a:spcBef>
                </a:pPr>
                <a:r>
                  <a:rPr lang="fr-CH" sz="800">
                    <a:latin typeface="Times New Roman" charset="0"/>
                  </a:rPr>
                  <a:t>Et alors jhkje  iuoléj iuhziue wluizliuh luhgl jlierug uegh hjegkjh kej kjkjhgkj kkjhgkjhg iéupéiuoi</a:t>
                </a:r>
                <a:endParaRPr lang="en-US" sz="800">
                  <a:latin typeface="Times New Roman" charset="0"/>
                </a:endParaRPr>
              </a:p>
            </p:txBody>
          </p:sp>
          <p:cxnSp>
            <p:nvCxnSpPr>
              <p:cNvPr id="45086" name="AutoShape 30"/>
              <p:cNvCxnSpPr>
                <a:cxnSpLocks noChangeShapeType="1"/>
                <a:stCxn id="45081" idx="0"/>
                <a:endCxn id="45085" idx="0"/>
              </p:cNvCxnSpPr>
              <p:nvPr/>
            </p:nvCxnSpPr>
            <p:spPr bwMode="auto">
              <a:xfrm rot="5400000" flipV="1">
                <a:off x="3264" y="1464"/>
                <a:ext cx="720" cy="672"/>
              </a:xfrm>
              <a:prstGeom prst="bentConnector3">
                <a:avLst>
                  <a:gd name="adj1" fmla="val -20000"/>
                </a:avLst>
              </a:prstGeom>
              <a:noFill/>
              <a:ln w="9525">
                <a:solidFill>
                  <a:schemeClr val="tx1"/>
                </a:solidFill>
                <a:miter lim="800000"/>
                <a:headEnd/>
                <a:tailEnd type="triangle" w="med" len="med"/>
              </a:ln>
              <a:effectLst/>
            </p:spPr>
          </p:cxnSp>
          <p:cxnSp>
            <p:nvCxnSpPr>
              <p:cNvPr id="45087" name="AutoShape 31"/>
              <p:cNvCxnSpPr>
                <a:cxnSpLocks noChangeShapeType="1"/>
                <a:stCxn id="45081" idx="2"/>
              </p:cNvCxnSpPr>
              <p:nvPr/>
            </p:nvCxnSpPr>
            <p:spPr bwMode="auto">
              <a:xfrm rot="5400000">
                <a:off x="2814" y="2022"/>
                <a:ext cx="684" cy="264"/>
              </a:xfrm>
              <a:prstGeom prst="bentConnector3">
                <a:avLst>
                  <a:gd name="adj1" fmla="val 50000"/>
                </a:avLst>
              </a:prstGeom>
              <a:noFill/>
              <a:ln w="9525">
                <a:solidFill>
                  <a:schemeClr val="tx1"/>
                </a:solidFill>
                <a:miter lim="800000"/>
                <a:headEnd/>
                <a:tailEnd type="triangle" w="med" len="med"/>
              </a:ln>
              <a:effectLst/>
            </p:spPr>
          </p:cxnSp>
          <p:cxnSp>
            <p:nvCxnSpPr>
              <p:cNvPr id="45088" name="AutoShape 32"/>
              <p:cNvCxnSpPr>
                <a:cxnSpLocks noChangeShapeType="1"/>
                <a:stCxn id="45083" idx="3"/>
              </p:cNvCxnSpPr>
              <p:nvPr/>
            </p:nvCxnSpPr>
            <p:spPr bwMode="auto">
              <a:xfrm>
                <a:off x="3648" y="2778"/>
                <a:ext cx="576" cy="150"/>
              </a:xfrm>
              <a:prstGeom prst="bentConnector3">
                <a:avLst>
                  <a:gd name="adj1" fmla="val 50000"/>
                </a:avLst>
              </a:prstGeom>
              <a:noFill/>
              <a:ln w="9525">
                <a:solidFill>
                  <a:schemeClr val="tx1"/>
                </a:solidFill>
                <a:miter lim="800000"/>
                <a:headEnd/>
                <a:tailEnd type="triangle" w="med" len="med"/>
              </a:ln>
              <a:effectLst/>
            </p:spPr>
          </p:cxnSp>
          <p:cxnSp>
            <p:nvCxnSpPr>
              <p:cNvPr id="45089" name="AutoShape 33"/>
              <p:cNvCxnSpPr>
                <a:cxnSpLocks noChangeShapeType="1"/>
                <a:stCxn id="45082" idx="2"/>
              </p:cNvCxnSpPr>
              <p:nvPr/>
            </p:nvCxnSpPr>
            <p:spPr bwMode="auto">
              <a:xfrm rot="16200000" flipH="1">
                <a:off x="4422" y="2358"/>
                <a:ext cx="684" cy="168"/>
              </a:xfrm>
              <a:prstGeom prst="bentConnector3">
                <a:avLst>
                  <a:gd name="adj1" fmla="val 50000"/>
                </a:avLst>
              </a:prstGeom>
              <a:noFill/>
              <a:ln w="9525">
                <a:solidFill>
                  <a:schemeClr val="tx1"/>
                </a:solidFill>
                <a:miter lim="800000"/>
                <a:headEnd/>
                <a:tailEnd type="triangle" w="med" len="med"/>
              </a:ln>
              <a:effectLst/>
            </p:spPr>
          </p:cxnSp>
          <p:cxnSp>
            <p:nvCxnSpPr>
              <p:cNvPr id="45090" name="AutoShape 34"/>
              <p:cNvCxnSpPr>
                <a:cxnSpLocks noChangeShapeType="1"/>
                <a:stCxn id="45081" idx="3"/>
                <a:endCxn id="45084" idx="1"/>
              </p:cNvCxnSpPr>
              <p:nvPr/>
            </p:nvCxnSpPr>
            <p:spPr bwMode="auto">
              <a:xfrm>
                <a:off x="3744" y="1626"/>
                <a:ext cx="528" cy="1392"/>
              </a:xfrm>
              <a:prstGeom prst="bentConnector3">
                <a:avLst>
                  <a:gd name="adj1" fmla="val 50000"/>
                </a:avLst>
              </a:prstGeom>
              <a:noFill/>
              <a:ln w="9525">
                <a:solidFill>
                  <a:schemeClr val="tx1"/>
                </a:solidFill>
                <a:miter lim="800000"/>
                <a:headEnd/>
                <a:tailEnd type="triangle" w="med" len="med"/>
              </a:ln>
              <a:effectLst/>
            </p:spPr>
          </p:cxnSp>
          <p:cxnSp>
            <p:nvCxnSpPr>
              <p:cNvPr id="45091" name="AutoShape 35"/>
              <p:cNvCxnSpPr>
                <a:cxnSpLocks noChangeShapeType="1"/>
                <a:endCxn id="45083" idx="0"/>
              </p:cNvCxnSpPr>
              <p:nvPr/>
            </p:nvCxnSpPr>
            <p:spPr bwMode="auto">
              <a:xfrm rot="10800000" flipV="1">
                <a:off x="3192" y="1872"/>
                <a:ext cx="984" cy="720"/>
              </a:xfrm>
              <a:prstGeom prst="bentConnector2">
                <a:avLst/>
              </a:prstGeom>
              <a:noFill/>
              <a:ln w="9525">
                <a:solidFill>
                  <a:schemeClr val="tx1"/>
                </a:solidFill>
                <a:miter lim="800000"/>
                <a:headEnd type="triangle" w="med" len="med"/>
                <a:tailEnd type="triangle" w="med" len="med"/>
              </a:ln>
              <a:effectLst/>
            </p:spPr>
          </p:cxnSp>
          <p:cxnSp>
            <p:nvCxnSpPr>
              <p:cNvPr id="45092" name="AutoShape 36"/>
              <p:cNvCxnSpPr>
                <a:cxnSpLocks noChangeShapeType="1"/>
              </p:cNvCxnSpPr>
              <p:nvPr/>
            </p:nvCxnSpPr>
            <p:spPr bwMode="auto">
              <a:xfrm>
                <a:off x="4128" y="2592"/>
                <a:ext cx="288" cy="192"/>
              </a:xfrm>
              <a:prstGeom prst="straightConnector1">
                <a:avLst/>
              </a:prstGeom>
              <a:noFill/>
              <a:ln w="9525">
                <a:solidFill>
                  <a:schemeClr val="tx1"/>
                </a:solidFill>
                <a:round/>
                <a:headEnd/>
                <a:tailEnd type="triangle" w="med" len="med"/>
              </a:ln>
              <a:effectLst/>
            </p:spPr>
          </p:cxnSp>
        </p:grpSp>
        <p:sp>
          <p:nvSpPr>
            <p:cNvPr id="45093" name="AutoShape 37"/>
            <p:cNvSpPr>
              <a:spLocks noChangeArrowheads="1"/>
            </p:cNvSpPr>
            <p:nvPr/>
          </p:nvSpPr>
          <p:spPr bwMode="auto">
            <a:xfrm>
              <a:off x="3312" y="1728"/>
              <a:ext cx="1152" cy="432"/>
            </a:xfrm>
            <a:prstGeom prst="wedgeRoundRectCallout">
              <a:avLst>
                <a:gd name="adj1" fmla="val -87329"/>
                <a:gd name="adj2" fmla="val 36343"/>
                <a:gd name="adj3" fmla="val 16667"/>
              </a:avLst>
            </a:prstGeom>
            <a:solidFill>
              <a:srgbClr val="FFCC00"/>
            </a:solidFill>
            <a:ln w="9525">
              <a:solidFill>
                <a:schemeClr val="tx1"/>
              </a:solidFill>
              <a:miter lim="800000"/>
              <a:headEnd/>
              <a:tailEnd/>
            </a:ln>
            <a:effectLst/>
          </p:spPr>
          <p:txBody>
            <a:bodyPr>
              <a:prstTxWarp prst="textNoShape">
                <a:avLst/>
              </a:prstTxWarp>
            </a:bodyPr>
            <a:lstStyle/>
            <a:p>
              <a:pPr algn="ctr"/>
              <a:r>
                <a:rPr lang="fr-CH" sz="3600">
                  <a:latin typeface="Times New Roman" charset="0"/>
                </a:rPr>
                <a:t>lien</a:t>
              </a:r>
              <a:endParaRPr lang="en-US" sz="3600">
                <a:latin typeface="Times New Roman" charset="0"/>
              </a:endParaRPr>
            </a:p>
          </p:txBody>
        </p:sp>
        <p:sp>
          <p:nvSpPr>
            <p:cNvPr id="45094" name="AutoShape 38"/>
            <p:cNvSpPr>
              <a:spLocks noChangeArrowheads="1"/>
            </p:cNvSpPr>
            <p:nvPr/>
          </p:nvSpPr>
          <p:spPr bwMode="auto">
            <a:xfrm>
              <a:off x="192" y="2016"/>
              <a:ext cx="1152" cy="912"/>
            </a:xfrm>
            <a:prstGeom prst="wedgeRoundRectCallout">
              <a:avLst>
                <a:gd name="adj1" fmla="val 91843"/>
                <a:gd name="adj2" fmla="val -14366"/>
                <a:gd name="adj3" fmla="val 16667"/>
              </a:avLst>
            </a:prstGeom>
            <a:solidFill>
              <a:srgbClr val="FFCC00"/>
            </a:solidFill>
            <a:ln w="9525">
              <a:solidFill>
                <a:schemeClr val="tx1"/>
              </a:solidFill>
              <a:miter lim="800000"/>
              <a:headEnd/>
              <a:tailEnd/>
            </a:ln>
            <a:effectLst/>
          </p:spPr>
          <p:txBody>
            <a:bodyPr>
              <a:prstTxWarp prst="textNoShape">
                <a:avLst/>
              </a:prstTxWarp>
            </a:bodyPr>
            <a:lstStyle/>
            <a:p>
              <a:pPr algn="ctr"/>
              <a:r>
                <a:rPr lang="fr-CH" sz="3600">
                  <a:latin typeface="Times New Roman" charset="0"/>
                </a:rPr>
                <a:t>Nœud </a:t>
              </a:r>
              <a:r>
                <a:rPr lang="fr-CH" sz="2000">
                  <a:latin typeface="Times New Roman" charset="0"/>
                </a:rPr>
                <a:t>(ou unité d’information)</a:t>
              </a:r>
              <a:endParaRPr lang="en-US" sz="2000">
                <a:latin typeface="Times New Roman" charset="0"/>
              </a:endParaRPr>
            </a:p>
          </p:txBody>
        </p:sp>
        <p:sp>
          <p:nvSpPr>
            <p:cNvPr id="45095" name="AutoShape 39"/>
            <p:cNvSpPr>
              <a:spLocks noChangeArrowheads="1"/>
            </p:cNvSpPr>
            <p:nvPr/>
          </p:nvSpPr>
          <p:spPr bwMode="auto">
            <a:xfrm>
              <a:off x="4512" y="3504"/>
              <a:ext cx="1152" cy="432"/>
            </a:xfrm>
            <a:prstGeom prst="wedgeRoundRectCallout">
              <a:avLst>
                <a:gd name="adj1" fmla="val -106426"/>
                <a:gd name="adj2" fmla="val -218519"/>
                <a:gd name="adj3" fmla="val 16667"/>
              </a:avLst>
            </a:prstGeom>
            <a:solidFill>
              <a:srgbClr val="FFCC00"/>
            </a:solidFill>
            <a:ln w="9525">
              <a:solidFill>
                <a:schemeClr val="tx1"/>
              </a:solidFill>
              <a:miter lim="800000"/>
              <a:headEnd/>
              <a:tailEnd/>
            </a:ln>
            <a:effectLst/>
          </p:spPr>
          <p:txBody>
            <a:bodyPr>
              <a:prstTxWarp prst="textNoShape">
                <a:avLst/>
              </a:prstTxWarp>
            </a:bodyPr>
            <a:lstStyle/>
            <a:p>
              <a:pPr algn="ctr"/>
              <a:r>
                <a:rPr lang="fr-CH" sz="3600">
                  <a:latin typeface="Times New Roman" charset="0"/>
                </a:rPr>
                <a:t>ancre</a:t>
              </a:r>
              <a:endParaRPr lang="en-US" sz="3600">
                <a:latin typeface="Times New Roman" charset="0"/>
              </a:endParaRPr>
            </a:p>
          </p:txBody>
        </p:sp>
        <p:sp>
          <p:nvSpPr>
            <p:cNvPr id="45096" name="Line 40"/>
            <p:cNvSpPr>
              <a:spLocks noChangeShapeType="1"/>
            </p:cNvSpPr>
            <p:nvPr/>
          </p:nvSpPr>
          <p:spPr bwMode="auto">
            <a:xfrm flipH="1">
              <a:off x="1008" y="3456"/>
              <a:ext cx="624" cy="624"/>
            </a:xfrm>
            <a:prstGeom prst="line">
              <a:avLst/>
            </a:prstGeom>
            <a:noFill/>
            <a:ln w="9525">
              <a:solidFill>
                <a:srgbClr val="FF0000"/>
              </a:solidFill>
              <a:round/>
              <a:headEnd/>
              <a:tailEnd type="triangle" w="med" len="med"/>
            </a:ln>
            <a:effectLst/>
          </p:spPr>
          <p:txBody>
            <a:bodyPr>
              <a:prstTxWarp prst="textNoShape">
                <a:avLst/>
              </a:prstTxWarp>
            </a:bodyPr>
            <a:lstStyle/>
            <a:p>
              <a:endParaRPr lang="fr-FR"/>
            </a:p>
          </p:txBody>
        </p:sp>
      </p:grpSp>
      <p:sp>
        <p:nvSpPr>
          <p:cNvPr id="45097" name="Text Box 41"/>
          <p:cNvSpPr txBox="1">
            <a:spLocks noChangeArrowheads="1"/>
          </p:cNvSpPr>
          <p:nvPr/>
        </p:nvSpPr>
        <p:spPr bwMode="auto">
          <a:xfrm>
            <a:off x="0" y="6248400"/>
            <a:ext cx="1558925" cy="274638"/>
          </a:xfrm>
          <a:prstGeom prst="rect">
            <a:avLst/>
          </a:prstGeom>
          <a:noFill/>
          <a:ln w="12700">
            <a:noFill/>
            <a:miter lim="800000"/>
            <a:headEnd/>
            <a:tailEnd/>
          </a:ln>
          <a:effectLst/>
        </p:spPr>
        <p:txBody>
          <a:bodyPr wrap="none">
            <a:prstTxWarp prst="textNoShape">
              <a:avLst/>
            </a:prstTxWarp>
            <a:spAutoFit/>
          </a:bodyPr>
          <a:lstStyle/>
          <a:p>
            <a:r>
              <a:rPr lang="fr-FR" sz="1200" i="1">
                <a:solidFill>
                  <a:srgbClr val="00279F"/>
                </a:solidFill>
                <a:latin typeface="Helvetica" charset="0"/>
              </a:rPr>
              <a:t>@Pierre Dillenbourg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969963" y="1679575"/>
            <a:ext cx="7500937"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fr-FR"/>
              <a:t>Dans un texte, information présentée de façon linéaire</a:t>
            </a:r>
          </a:p>
        </p:txBody>
      </p:sp>
      <p:sp>
        <p:nvSpPr>
          <p:cNvPr id="47107" name="Rectangle 3"/>
          <p:cNvSpPr>
            <a:spLocks noChangeArrowheads="1"/>
          </p:cNvSpPr>
          <p:nvPr/>
        </p:nvSpPr>
        <p:spPr bwMode="auto">
          <a:xfrm>
            <a:off x="1371600" y="457200"/>
            <a:ext cx="5949950"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fr-FR" sz="3600"/>
              <a:t>La structure des hypertextes</a:t>
            </a:r>
          </a:p>
        </p:txBody>
      </p:sp>
      <p:grpSp>
        <p:nvGrpSpPr>
          <p:cNvPr id="47108" name="Group 4"/>
          <p:cNvGrpSpPr>
            <a:grpSpLocks/>
          </p:cNvGrpSpPr>
          <p:nvPr/>
        </p:nvGrpSpPr>
        <p:grpSpPr bwMode="auto">
          <a:xfrm>
            <a:off x="2590800" y="3200400"/>
            <a:ext cx="4038600" cy="2286000"/>
            <a:chOff x="1632" y="2016"/>
            <a:chExt cx="2544" cy="1440"/>
          </a:xfrm>
        </p:grpSpPr>
        <p:sp>
          <p:nvSpPr>
            <p:cNvPr id="47109" name="Rectangle 5"/>
            <p:cNvSpPr>
              <a:spLocks noChangeArrowheads="1"/>
            </p:cNvSpPr>
            <p:nvPr/>
          </p:nvSpPr>
          <p:spPr bwMode="auto">
            <a:xfrm>
              <a:off x="2784" y="2016"/>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0" name="Rectangle 6"/>
            <p:cNvSpPr>
              <a:spLocks noChangeArrowheads="1"/>
            </p:cNvSpPr>
            <p:nvPr/>
          </p:nvSpPr>
          <p:spPr bwMode="auto">
            <a:xfrm>
              <a:off x="1872" y="25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1" name="Rectangle 7"/>
            <p:cNvSpPr>
              <a:spLocks noChangeArrowheads="1"/>
            </p:cNvSpPr>
            <p:nvPr/>
          </p:nvSpPr>
          <p:spPr bwMode="auto">
            <a:xfrm>
              <a:off x="2784" y="25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2" name="Rectangle 8"/>
            <p:cNvSpPr>
              <a:spLocks noChangeArrowheads="1"/>
            </p:cNvSpPr>
            <p:nvPr/>
          </p:nvSpPr>
          <p:spPr bwMode="auto">
            <a:xfrm>
              <a:off x="3696" y="25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3" name="Rectangle 9"/>
            <p:cNvSpPr>
              <a:spLocks noChangeArrowheads="1"/>
            </p:cNvSpPr>
            <p:nvPr/>
          </p:nvSpPr>
          <p:spPr bwMode="auto">
            <a:xfrm>
              <a:off x="2112" y="31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4" name="Rectangle 10"/>
            <p:cNvSpPr>
              <a:spLocks noChangeArrowheads="1"/>
            </p:cNvSpPr>
            <p:nvPr/>
          </p:nvSpPr>
          <p:spPr bwMode="auto">
            <a:xfrm>
              <a:off x="1632" y="31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5" name="Rectangle 11"/>
            <p:cNvSpPr>
              <a:spLocks noChangeArrowheads="1"/>
            </p:cNvSpPr>
            <p:nvPr/>
          </p:nvSpPr>
          <p:spPr bwMode="auto">
            <a:xfrm>
              <a:off x="2544" y="31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6" name="Rectangle 12"/>
            <p:cNvSpPr>
              <a:spLocks noChangeArrowheads="1"/>
            </p:cNvSpPr>
            <p:nvPr/>
          </p:nvSpPr>
          <p:spPr bwMode="auto">
            <a:xfrm>
              <a:off x="3024" y="31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7" name="Rectangle 13"/>
            <p:cNvSpPr>
              <a:spLocks noChangeArrowheads="1"/>
            </p:cNvSpPr>
            <p:nvPr/>
          </p:nvSpPr>
          <p:spPr bwMode="auto">
            <a:xfrm>
              <a:off x="3936" y="31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8" name="Rectangle 14"/>
            <p:cNvSpPr>
              <a:spLocks noChangeArrowheads="1"/>
            </p:cNvSpPr>
            <p:nvPr/>
          </p:nvSpPr>
          <p:spPr bwMode="auto">
            <a:xfrm>
              <a:off x="3456" y="3120"/>
              <a:ext cx="240" cy="33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7119" name="Line 15"/>
            <p:cNvSpPr>
              <a:spLocks noChangeShapeType="1"/>
            </p:cNvSpPr>
            <p:nvPr/>
          </p:nvSpPr>
          <p:spPr bwMode="auto">
            <a:xfrm flipH="1">
              <a:off x="2064" y="2352"/>
              <a:ext cx="816" cy="144"/>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0" name="Line 16"/>
            <p:cNvSpPr>
              <a:spLocks noChangeShapeType="1"/>
            </p:cNvSpPr>
            <p:nvPr/>
          </p:nvSpPr>
          <p:spPr bwMode="auto">
            <a:xfrm rot="12045610" flipH="1">
              <a:off x="2880" y="2352"/>
              <a:ext cx="816" cy="144"/>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1" name="Line 17"/>
            <p:cNvSpPr>
              <a:spLocks noChangeShapeType="1"/>
            </p:cNvSpPr>
            <p:nvPr/>
          </p:nvSpPr>
          <p:spPr bwMode="auto">
            <a:xfrm>
              <a:off x="2880" y="2352"/>
              <a:ext cx="0" cy="144"/>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2" name="Line 18"/>
            <p:cNvSpPr>
              <a:spLocks noChangeShapeType="1"/>
            </p:cNvSpPr>
            <p:nvPr/>
          </p:nvSpPr>
          <p:spPr bwMode="auto">
            <a:xfrm flipH="1">
              <a:off x="1728" y="2880"/>
              <a:ext cx="240" cy="240"/>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3" name="Line 19"/>
            <p:cNvSpPr>
              <a:spLocks noChangeShapeType="1"/>
            </p:cNvSpPr>
            <p:nvPr/>
          </p:nvSpPr>
          <p:spPr bwMode="auto">
            <a:xfrm>
              <a:off x="1968" y="2880"/>
              <a:ext cx="240" cy="240"/>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4" name="Line 20"/>
            <p:cNvSpPr>
              <a:spLocks noChangeShapeType="1"/>
            </p:cNvSpPr>
            <p:nvPr/>
          </p:nvSpPr>
          <p:spPr bwMode="auto">
            <a:xfrm flipH="1">
              <a:off x="2688" y="2880"/>
              <a:ext cx="240" cy="240"/>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5" name="Line 21"/>
            <p:cNvSpPr>
              <a:spLocks noChangeShapeType="1"/>
            </p:cNvSpPr>
            <p:nvPr/>
          </p:nvSpPr>
          <p:spPr bwMode="auto">
            <a:xfrm>
              <a:off x="2928" y="2880"/>
              <a:ext cx="240" cy="240"/>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6" name="Line 22"/>
            <p:cNvSpPr>
              <a:spLocks noChangeShapeType="1"/>
            </p:cNvSpPr>
            <p:nvPr/>
          </p:nvSpPr>
          <p:spPr bwMode="auto">
            <a:xfrm flipH="1">
              <a:off x="3600" y="2880"/>
              <a:ext cx="240" cy="240"/>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sp>
          <p:nvSpPr>
            <p:cNvPr id="47127" name="Line 23"/>
            <p:cNvSpPr>
              <a:spLocks noChangeShapeType="1"/>
            </p:cNvSpPr>
            <p:nvPr/>
          </p:nvSpPr>
          <p:spPr bwMode="auto">
            <a:xfrm>
              <a:off x="3840" y="2880"/>
              <a:ext cx="240" cy="240"/>
            </a:xfrm>
            <a:prstGeom prst="line">
              <a:avLst/>
            </a:prstGeom>
            <a:noFill/>
            <a:ln w="12700">
              <a:solidFill>
                <a:schemeClr val="tx1"/>
              </a:solidFill>
              <a:round/>
              <a:headEnd/>
              <a:tailEnd/>
            </a:ln>
            <a:effectLst/>
          </p:spPr>
          <p:txBody>
            <a:bodyPr wrap="none" anchor="ctr">
              <a:prstTxWarp prst="textNoShape">
                <a:avLst/>
              </a:prstTxWarp>
            </a:bodyPr>
            <a:lstStyle/>
            <a:p>
              <a:endParaRPr lang="fr-FR"/>
            </a:p>
          </p:txBody>
        </p:sp>
      </p:grpSp>
      <p:sp>
        <p:nvSpPr>
          <p:cNvPr id="47128" name="Arc 24"/>
          <p:cNvSpPr>
            <a:spLocks/>
          </p:cNvSpPr>
          <p:nvPr/>
        </p:nvSpPr>
        <p:spPr bwMode="auto">
          <a:xfrm rot="10489184">
            <a:off x="2971800" y="3200400"/>
            <a:ext cx="1273175" cy="32543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50800" cap="rnd">
            <a:solidFill>
              <a:srgbClr val="0000FF"/>
            </a:solidFill>
            <a:round/>
            <a:headEnd type="triangle" w="med" len="med"/>
            <a:tailEnd/>
          </a:ln>
          <a:effectLst/>
        </p:spPr>
        <p:txBody>
          <a:bodyPr wrap="none" anchor="ctr">
            <a:prstTxWarp prst="textNoShape">
              <a:avLst/>
            </a:prstTxWarp>
          </a:bodyPr>
          <a:lstStyle/>
          <a:p>
            <a:endParaRPr lang="fr-FR"/>
          </a:p>
        </p:txBody>
      </p:sp>
      <p:sp>
        <p:nvSpPr>
          <p:cNvPr id="47129" name="Arc 25"/>
          <p:cNvSpPr>
            <a:spLocks/>
          </p:cNvSpPr>
          <p:nvPr/>
        </p:nvSpPr>
        <p:spPr bwMode="auto">
          <a:xfrm rot="10489184">
            <a:off x="1600200" y="4419600"/>
            <a:ext cx="1273175" cy="615950"/>
          </a:xfrm>
          <a:custGeom>
            <a:avLst/>
            <a:gdLst>
              <a:gd name="G0" fmla="+- 0 0 0"/>
              <a:gd name="G1" fmla="+- 19221 0 0"/>
              <a:gd name="G2" fmla="+- 21600 0 0"/>
              <a:gd name="T0" fmla="*/ 9852 w 21600"/>
              <a:gd name="T1" fmla="*/ 0 h 40821"/>
              <a:gd name="T2" fmla="*/ 0 w 21600"/>
              <a:gd name="T3" fmla="*/ 40821 h 40821"/>
              <a:gd name="T4" fmla="*/ 0 w 21600"/>
              <a:gd name="T5" fmla="*/ 19221 h 40821"/>
            </a:gdLst>
            <a:ahLst/>
            <a:cxnLst>
              <a:cxn ang="0">
                <a:pos x="T0" y="T1"/>
              </a:cxn>
              <a:cxn ang="0">
                <a:pos x="T2" y="T3"/>
              </a:cxn>
              <a:cxn ang="0">
                <a:pos x="T4" y="T5"/>
              </a:cxn>
            </a:cxnLst>
            <a:rect l="0" t="0" r="r" b="b"/>
            <a:pathLst>
              <a:path w="21600" h="40821" fill="none" extrusionOk="0">
                <a:moveTo>
                  <a:pt x="9852" y="-2"/>
                </a:moveTo>
                <a:cubicBezTo>
                  <a:pt x="17064" y="3695"/>
                  <a:pt x="21600" y="11117"/>
                  <a:pt x="21600" y="19221"/>
                </a:cubicBezTo>
                <a:cubicBezTo>
                  <a:pt x="21600" y="31150"/>
                  <a:pt x="11929" y="40821"/>
                  <a:pt x="-1" y="40821"/>
                </a:cubicBezTo>
              </a:path>
              <a:path w="21600" h="40821" stroke="0" extrusionOk="0">
                <a:moveTo>
                  <a:pt x="9852" y="-2"/>
                </a:moveTo>
                <a:cubicBezTo>
                  <a:pt x="17064" y="3695"/>
                  <a:pt x="21600" y="11117"/>
                  <a:pt x="21600" y="19221"/>
                </a:cubicBezTo>
                <a:cubicBezTo>
                  <a:pt x="21600" y="31150"/>
                  <a:pt x="11929" y="40821"/>
                  <a:pt x="-1" y="40821"/>
                </a:cubicBezTo>
                <a:lnTo>
                  <a:pt x="0" y="19221"/>
                </a:lnTo>
                <a:close/>
              </a:path>
            </a:pathLst>
          </a:custGeom>
          <a:noFill/>
          <a:ln w="50800" cap="rnd">
            <a:solidFill>
              <a:srgbClr val="0000FF"/>
            </a:solidFill>
            <a:round/>
            <a:headEnd type="triangle" w="med" len="med"/>
            <a:tailEnd/>
          </a:ln>
          <a:effectLst/>
        </p:spPr>
        <p:txBody>
          <a:bodyPr wrap="none" anchor="ctr">
            <a:prstTxWarp prst="textNoShape">
              <a:avLst/>
            </a:prstTxWarp>
          </a:bodyPr>
          <a:lstStyle/>
          <a:p>
            <a:endParaRPr lang="fr-FR"/>
          </a:p>
        </p:txBody>
      </p:sp>
      <p:sp>
        <p:nvSpPr>
          <p:cNvPr id="47130" name="Line 26"/>
          <p:cNvSpPr>
            <a:spLocks noChangeShapeType="1"/>
          </p:cNvSpPr>
          <p:nvPr/>
        </p:nvSpPr>
        <p:spPr bwMode="auto">
          <a:xfrm>
            <a:off x="3048000" y="5257800"/>
            <a:ext cx="304800" cy="0"/>
          </a:xfrm>
          <a:prstGeom prst="line">
            <a:avLst/>
          </a:prstGeom>
          <a:noFill/>
          <a:ln w="38100">
            <a:solidFill>
              <a:srgbClr val="0000FF"/>
            </a:solidFill>
            <a:round/>
            <a:headEnd/>
            <a:tailEnd type="triangle" w="med" len="med"/>
          </a:ln>
          <a:effectLst/>
        </p:spPr>
        <p:txBody>
          <a:bodyPr wrap="none" anchor="ctr">
            <a:prstTxWarp prst="textNoShape">
              <a:avLst/>
            </a:prstTxWarp>
          </a:bodyPr>
          <a:lstStyle/>
          <a:p>
            <a:endParaRPr lang="fr-FR"/>
          </a:p>
        </p:txBody>
      </p:sp>
      <p:sp>
        <p:nvSpPr>
          <p:cNvPr id="47131" name="Line 27"/>
          <p:cNvSpPr>
            <a:spLocks noChangeShapeType="1"/>
          </p:cNvSpPr>
          <p:nvPr/>
        </p:nvSpPr>
        <p:spPr bwMode="auto">
          <a:xfrm>
            <a:off x="4495800" y="5257800"/>
            <a:ext cx="304800" cy="0"/>
          </a:xfrm>
          <a:prstGeom prst="line">
            <a:avLst/>
          </a:prstGeom>
          <a:noFill/>
          <a:ln w="38100">
            <a:solidFill>
              <a:srgbClr val="0000FF"/>
            </a:solidFill>
            <a:round/>
            <a:headEnd/>
            <a:tailEnd type="triangle" w="med" len="med"/>
          </a:ln>
          <a:effectLst/>
        </p:spPr>
        <p:txBody>
          <a:bodyPr wrap="none" anchor="ctr">
            <a:prstTxWarp prst="textNoShape">
              <a:avLst/>
            </a:prstTxWarp>
          </a:bodyPr>
          <a:lstStyle/>
          <a:p>
            <a:endParaRPr lang="fr-FR"/>
          </a:p>
        </p:txBody>
      </p:sp>
      <p:sp>
        <p:nvSpPr>
          <p:cNvPr id="47132" name="Line 28"/>
          <p:cNvSpPr>
            <a:spLocks noChangeShapeType="1"/>
          </p:cNvSpPr>
          <p:nvPr/>
        </p:nvSpPr>
        <p:spPr bwMode="auto">
          <a:xfrm>
            <a:off x="5943600" y="5257800"/>
            <a:ext cx="304800" cy="0"/>
          </a:xfrm>
          <a:prstGeom prst="line">
            <a:avLst/>
          </a:prstGeom>
          <a:noFill/>
          <a:ln w="38100">
            <a:solidFill>
              <a:srgbClr val="0000FF"/>
            </a:solidFill>
            <a:round/>
            <a:headEnd/>
            <a:tailEnd type="triangle" w="med" len="med"/>
          </a:ln>
          <a:effectLst/>
        </p:spPr>
        <p:txBody>
          <a:bodyPr wrap="none" anchor="ctr">
            <a:prstTxWarp prst="textNoShape">
              <a:avLst/>
            </a:prstTxWarp>
          </a:bodyPr>
          <a:lstStyle/>
          <a:p>
            <a:endParaRPr lang="fr-FR"/>
          </a:p>
        </p:txBody>
      </p:sp>
      <p:sp>
        <p:nvSpPr>
          <p:cNvPr id="47133" name="Arc 29"/>
          <p:cNvSpPr>
            <a:spLocks/>
          </p:cNvSpPr>
          <p:nvPr/>
        </p:nvSpPr>
        <p:spPr bwMode="auto">
          <a:xfrm rot="-1411228">
            <a:off x="3146425" y="4495800"/>
            <a:ext cx="1273175" cy="307975"/>
          </a:xfrm>
          <a:custGeom>
            <a:avLst/>
            <a:gdLst>
              <a:gd name="G0" fmla="+- 0 0 0"/>
              <a:gd name="G1" fmla="+- 0 0 0"/>
              <a:gd name="G2" fmla="+- 21600 0 0"/>
              <a:gd name="T0" fmla="*/ 21600 w 21600"/>
              <a:gd name="T1" fmla="*/ 0 h 20377"/>
              <a:gd name="T2" fmla="*/ 7162 w 21600"/>
              <a:gd name="T3" fmla="*/ 20377 h 20377"/>
              <a:gd name="T4" fmla="*/ 0 w 21600"/>
              <a:gd name="T5" fmla="*/ 0 h 20377"/>
            </a:gdLst>
            <a:ahLst/>
            <a:cxnLst>
              <a:cxn ang="0">
                <a:pos x="T0" y="T1"/>
              </a:cxn>
              <a:cxn ang="0">
                <a:pos x="T2" y="T3"/>
              </a:cxn>
              <a:cxn ang="0">
                <a:pos x="T4" y="T5"/>
              </a:cxn>
            </a:cxnLst>
            <a:rect l="0" t="0" r="r" b="b"/>
            <a:pathLst>
              <a:path w="21600" h="20377" fill="none" extrusionOk="0">
                <a:moveTo>
                  <a:pt x="21600" y="0"/>
                </a:moveTo>
                <a:cubicBezTo>
                  <a:pt x="21600" y="9168"/>
                  <a:pt x="15811" y="17337"/>
                  <a:pt x="7162" y="20377"/>
                </a:cubicBezTo>
              </a:path>
              <a:path w="21600" h="20377" stroke="0" extrusionOk="0">
                <a:moveTo>
                  <a:pt x="21600" y="0"/>
                </a:moveTo>
                <a:cubicBezTo>
                  <a:pt x="21600" y="9168"/>
                  <a:pt x="15811" y="17337"/>
                  <a:pt x="7162" y="20377"/>
                </a:cubicBezTo>
                <a:lnTo>
                  <a:pt x="0" y="0"/>
                </a:lnTo>
                <a:close/>
              </a:path>
            </a:pathLst>
          </a:custGeom>
          <a:noFill/>
          <a:ln w="50800" cap="rnd">
            <a:solidFill>
              <a:srgbClr val="0000FF"/>
            </a:solidFill>
            <a:round/>
            <a:headEnd type="triangle" w="med" len="med"/>
            <a:tailEnd/>
          </a:ln>
          <a:effectLst/>
        </p:spPr>
        <p:txBody>
          <a:bodyPr wrap="none" anchor="ctr">
            <a:prstTxWarp prst="textNoShape">
              <a:avLst/>
            </a:prstTxWarp>
          </a:bodyPr>
          <a:lstStyle/>
          <a:p>
            <a:endParaRPr lang="fr-FR"/>
          </a:p>
        </p:txBody>
      </p:sp>
      <p:sp>
        <p:nvSpPr>
          <p:cNvPr id="47134" name="Arc 30"/>
          <p:cNvSpPr>
            <a:spLocks/>
          </p:cNvSpPr>
          <p:nvPr/>
        </p:nvSpPr>
        <p:spPr bwMode="auto">
          <a:xfrm rot="-1411228">
            <a:off x="4572000" y="4495800"/>
            <a:ext cx="1273175" cy="307975"/>
          </a:xfrm>
          <a:custGeom>
            <a:avLst/>
            <a:gdLst>
              <a:gd name="G0" fmla="+- 0 0 0"/>
              <a:gd name="G1" fmla="+- 0 0 0"/>
              <a:gd name="G2" fmla="+- 21600 0 0"/>
              <a:gd name="T0" fmla="*/ 21600 w 21600"/>
              <a:gd name="T1" fmla="*/ 0 h 20377"/>
              <a:gd name="T2" fmla="*/ 7162 w 21600"/>
              <a:gd name="T3" fmla="*/ 20377 h 20377"/>
              <a:gd name="T4" fmla="*/ 0 w 21600"/>
              <a:gd name="T5" fmla="*/ 0 h 20377"/>
            </a:gdLst>
            <a:ahLst/>
            <a:cxnLst>
              <a:cxn ang="0">
                <a:pos x="T0" y="T1"/>
              </a:cxn>
              <a:cxn ang="0">
                <a:pos x="T2" y="T3"/>
              </a:cxn>
              <a:cxn ang="0">
                <a:pos x="T4" y="T5"/>
              </a:cxn>
            </a:cxnLst>
            <a:rect l="0" t="0" r="r" b="b"/>
            <a:pathLst>
              <a:path w="21600" h="20377" fill="none" extrusionOk="0">
                <a:moveTo>
                  <a:pt x="21600" y="0"/>
                </a:moveTo>
                <a:cubicBezTo>
                  <a:pt x="21600" y="9168"/>
                  <a:pt x="15811" y="17337"/>
                  <a:pt x="7162" y="20377"/>
                </a:cubicBezTo>
              </a:path>
              <a:path w="21600" h="20377" stroke="0" extrusionOk="0">
                <a:moveTo>
                  <a:pt x="21600" y="0"/>
                </a:moveTo>
                <a:cubicBezTo>
                  <a:pt x="21600" y="9168"/>
                  <a:pt x="15811" y="17337"/>
                  <a:pt x="7162" y="20377"/>
                </a:cubicBezTo>
                <a:lnTo>
                  <a:pt x="0" y="0"/>
                </a:lnTo>
                <a:close/>
              </a:path>
            </a:pathLst>
          </a:custGeom>
          <a:noFill/>
          <a:ln w="50800" cap="rnd">
            <a:solidFill>
              <a:srgbClr val="0000FF"/>
            </a:solidFill>
            <a:round/>
            <a:headEnd type="triangle" w="med" len="med"/>
            <a:tailEnd/>
          </a:ln>
          <a:effectLst/>
        </p:spPr>
        <p:txBody>
          <a:bodyPr wrap="none" anchor="ctr">
            <a:prstTxWarp prst="textNoShape">
              <a:avLst/>
            </a:prstTxWarp>
          </a:bodyPr>
          <a:lstStyle/>
          <a:p>
            <a:endParaRPr lang="fr-FR"/>
          </a:p>
        </p:txBody>
      </p:sp>
      <p:sp>
        <p:nvSpPr>
          <p:cNvPr id="47135" name="Line 31"/>
          <p:cNvSpPr>
            <a:spLocks noChangeShapeType="1"/>
          </p:cNvSpPr>
          <p:nvPr/>
        </p:nvSpPr>
        <p:spPr bwMode="auto">
          <a:xfrm flipH="1">
            <a:off x="3810000" y="4495800"/>
            <a:ext cx="533400" cy="457200"/>
          </a:xfrm>
          <a:prstGeom prst="line">
            <a:avLst/>
          </a:prstGeom>
          <a:noFill/>
          <a:ln w="38100">
            <a:solidFill>
              <a:srgbClr val="114FFB"/>
            </a:solidFill>
            <a:round/>
            <a:headEnd/>
            <a:tailEnd type="triangle" w="med" len="med"/>
          </a:ln>
          <a:effectLst/>
        </p:spPr>
        <p:txBody>
          <a:bodyPr wrap="none" anchor="ctr">
            <a:prstTxWarp prst="textNoShape">
              <a:avLst/>
            </a:prstTxWarp>
          </a:bodyPr>
          <a:lstStyle/>
          <a:p>
            <a:endParaRPr lang="fr-FR"/>
          </a:p>
        </p:txBody>
      </p:sp>
      <p:sp>
        <p:nvSpPr>
          <p:cNvPr id="47136" name="Line 32"/>
          <p:cNvSpPr>
            <a:spLocks noChangeShapeType="1"/>
          </p:cNvSpPr>
          <p:nvPr/>
        </p:nvSpPr>
        <p:spPr bwMode="auto">
          <a:xfrm flipH="1">
            <a:off x="5486400" y="4495800"/>
            <a:ext cx="533400" cy="457200"/>
          </a:xfrm>
          <a:prstGeom prst="line">
            <a:avLst/>
          </a:prstGeom>
          <a:noFill/>
          <a:ln w="38100">
            <a:solidFill>
              <a:srgbClr val="114FFB"/>
            </a:solidFill>
            <a:round/>
            <a:headEnd/>
            <a:tailEnd type="triangle" w="med" len="med"/>
          </a:ln>
          <a:effectLst/>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51" name="Rectangle 23"/>
          <p:cNvSpPr>
            <a:spLocks noChangeArrowheads="1"/>
          </p:cNvSpPr>
          <p:nvPr/>
        </p:nvSpPr>
        <p:spPr bwMode="auto">
          <a:xfrm>
            <a:off x="1295400" y="1482725"/>
            <a:ext cx="5297488"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fr-FR"/>
              <a:t>Dans un hypertexte, l’information est :</a:t>
            </a:r>
          </a:p>
        </p:txBody>
      </p:sp>
      <p:sp>
        <p:nvSpPr>
          <p:cNvPr id="48153" name="Text Box 25"/>
          <p:cNvSpPr txBox="1">
            <a:spLocks noChangeArrowheads="1"/>
          </p:cNvSpPr>
          <p:nvPr/>
        </p:nvSpPr>
        <p:spPr bwMode="auto">
          <a:xfrm>
            <a:off x="1789113" y="2097088"/>
            <a:ext cx="4759325" cy="457200"/>
          </a:xfrm>
          <a:prstGeom prst="rect">
            <a:avLst/>
          </a:prstGeom>
          <a:noFill/>
          <a:ln w="9525">
            <a:noFill/>
            <a:miter lim="800000"/>
            <a:headEnd/>
            <a:tailEnd/>
          </a:ln>
          <a:effectLst/>
        </p:spPr>
        <p:txBody>
          <a:bodyPr wrap="none">
            <a:prstTxWarp prst="textNoShape">
              <a:avLst/>
            </a:prstTxWarp>
            <a:spAutoFit/>
          </a:bodyPr>
          <a:lstStyle/>
          <a:p>
            <a:r>
              <a:rPr lang="fr-FR"/>
              <a:t>découpée en unités d ’information</a:t>
            </a:r>
          </a:p>
        </p:txBody>
      </p:sp>
      <p:sp>
        <p:nvSpPr>
          <p:cNvPr id="48154" name="Rectangle 26"/>
          <p:cNvSpPr>
            <a:spLocks noChangeArrowheads="1"/>
          </p:cNvSpPr>
          <p:nvPr/>
        </p:nvSpPr>
        <p:spPr bwMode="auto">
          <a:xfrm>
            <a:off x="1789113" y="2743200"/>
            <a:ext cx="3063875" cy="457200"/>
          </a:xfrm>
          <a:prstGeom prst="rect">
            <a:avLst/>
          </a:prstGeom>
          <a:noFill/>
          <a:ln w="9525">
            <a:noFill/>
            <a:miter lim="800000"/>
            <a:headEnd/>
            <a:tailEnd/>
          </a:ln>
          <a:effectLst/>
        </p:spPr>
        <p:txBody>
          <a:bodyPr wrap="none">
            <a:prstTxWarp prst="textNoShape">
              <a:avLst/>
            </a:prstTxWarp>
            <a:spAutoFit/>
          </a:bodyPr>
          <a:lstStyle/>
          <a:p>
            <a:r>
              <a:rPr lang="fr-FR"/>
              <a:t>structurée en réseau.</a:t>
            </a:r>
          </a:p>
        </p:txBody>
      </p:sp>
      <p:sp>
        <p:nvSpPr>
          <p:cNvPr id="48155" name="Oval 27"/>
          <p:cNvSpPr>
            <a:spLocks noChangeArrowheads="1"/>
          </p:cNvSpPr>
          <p:nvPr/>
        </p:nvSpPr>
        <p:spPr bwMode="auto">
          <a:xfrm>
            <a:off x="1408113" y="2286000"/>
            <a:ext cx="152400" cy="152400"/>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fr-FR"/>
          </a:p>
        </p:txBody>
      </p:sp>
      <p:sp>
        <p:nvSpPr>
          <p:cNvPr id="48156" name="Oval 28"/>
          <p:cNvSpPr>
            <a:spLocks noChangeArrowheads="1"/>
          </p:cNvSpPr>
          <p:nvPr/>
        </p:nvSpPr>
        <p:spPr bwMode="auto">
          <a:xfrm>
            <a:off x="1408113" y="2895600"/>
            <a:ext cx="152400" cy="152400"/>
          </a:xfrm>
          <a:prstGeom prst="ellipse">
            <a:avLst/>
          </a:prstGeom>
          <a:solidFill>
            <a:srgbClr val="FF3300"/>
          </a:solidFill>
          <a:ln w="9525">
            <a:solidFill>
              <a:schemeClr val="tx1"/>
            </a:solidFill>
            <a:round/>
            <a:headEnd/>
            <a:tailEnd/>
          </a:ln>
          <a:effectLst/>
        </p:spPr>
        <p:txBody>
          <a:bodyPr wrap="none" anchor="ctr">
            <a:prstTxWarp prst="textNoShape">
              <a:avLst/>
            </a:prstTxWarp>
          </a:bodyPr>
          <a:lstStyle/>
          <a:p>
            <a:endParaRPr lang="fr-FR"/>
          </a:p>
        </p:txBody>
      </p:sp>
      <p:sp>
        <p:nvSpPr>
          <p:cNvPr id="48158" name="Rectangle 30"/>
          <p:cNvSpPr>
            <a:spLocks noChangeArrowheads="1"/>
          </p:cNvSpPr>
          <p:nvPr/>
        </p:nvSpPr>
        <p:spPr bwMode="auto">
          <a:xfrm>
            <a:off x="1371600" y="457200"/>
            <a:ext cx="5949950"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fr-FR" sz="3600"/>
              <a:t>La structure des hypertextes</a:t>
            </a:r>
          </a:p>
        </p:txBody>
      </p:sp>
      <p:sp>
        <p:nvSpPr>
          <p:cNvPr id="48169" name="Rectangle 41"/>
          <p:cNvSpPr>
            <a:spLocks noChangeArrowheads="1"/>
          </p:cNvSpPr>
          <p:nvPr/>
        </p:nvSpPr>
        <p:spPr bwMode="auto">
          <a:xfrm>
            <a:off x="4343400" y="37338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0" name="Rectangle 42"/>
          <p:cNvSpPr>
            <a:spLocks noChangeArrowheads="1"/>
          </p:cNvSpPr>
          <p:nvPr/>
        </p:nvSpPr>
        <p:spPr bwMode="auto">
          <a:xfrm>
            <a:off x="2895600" y="45339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1" name="Rectangle 43"/>
          <p:cNvSpPr>
            <a:spLocks noChangeArrowheads="1"/>
          </p:cNvSpPr>
          <p:nvPr/>
        </p:nvSpPr>
        <p:spPr bwMode="auto">
          <a:xfrm>
            <a:off x="4343400" y="45339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2" name="Rectangle 44"/>
          <p:cNvSpPr>
            <a:spLocks noChangeArrowheads="1"/>
          </p:cNvSpPr>
          <p:nvPr/>
        </p:nvSpPr>
        <p:spPr bwMode="auto">
          <a:xfrm>
            <a:off x="5791200" y="45339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3" name="Rectangle 45"/>
          <p:cNvSpPr>
            <a:spLocks noChangeArrowheads="1"/>
          </p:cNvSpPr>
          <p:nvPr/>
        </p:nvSpPr>
        <p:spPr bwMode="auto">
          <a:xfrm>
            <a:off x="3276600" y="54864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4" name="Rectangle 46"/>
          <p:cNvSpPr>
            <a:spLocks noChangeArrowheads="1"/>
          </p:cNvSpPr>
          <p:nvPr/>
        </p:nvSpPr>
        <p:spPr bwMode="auto">
          <a:xfrm>
            <a:off x="2514600" y="54864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5" name="Rectangle 47"/>
          <p:cNvSpPr>
            <a:spLocks noChangeArrowheads="1"/>
          </p:cNvSpPr>
          <p:nvPr/>
        </p:nvSpPr>
        <p:spPr bwMode="auto">
          <a:xfrm>
            <a:off x="3962400" y="54864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6" name="Rectangle 48"/>
          <p:cNvSpPr>
            <a:spLocks noChangeArrowheads="1"/>
          </p:cNvSpPr>
          <p:nvPr/>
        </p:nvSpPr>
        <p:spPr bwMode="auto">
          <a:xfrm>
            <a:off x="4724400" y="54864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7" name="Rectangle 49"/>
          <p:cNvSpPr>
            <a:spLocks noChangeArrowheads="1"/>
          </p:cNvSpPr>
          <p:nvPr/>
        </p:nvSpPr>
        <p:spPr bwMode="auto">
          <a:xfrm>
            <a:off x="6172200" y="54864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8" name="Rectangle 50"/>
          <p:cNvSpPr>
            <a:spLocks noChangeArrowheads="1"/>
          </p:cNvSpPr>
          <p:nvPr/>
        </p:nvSpPr>
        <p:spPr bwMode="auto">
          <a:xfrm>
            <a:off x="5410200" y="5486400"/>
            <a:ext cx="3810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50000"/>
              </a:lnSpc>
            </a:pPr>
            <a:r>
              <a:rPr lang="fr-FR" sz="1400">
                <a:latin typeface="Helvetica" charset="0"/>
              </a:rPr>
              <a:t>A---</a:t>
            </a:r>
          </a:p>
          <a:p>
            <a:pPr algn="ctr">
              <a:lnSpc>
                <a:spcPct val="50000"/>
              </a:lnSpc>
            </a:pPr>
            <a:r>
              <a:rPr lang="fr-FR" sz="1400">
                <a:latin typeface="Helvetica" charset="0"/>
              </a:rPr>
              <a:t>-----</a:t>
            </a:r>
          </a:p>
          <a:p>
            <a:pPr algn="ctr">
              <a:lnSpc>
                <a:spcPct val="50000"/>
              </a:lnSpc>
            </a:pPr>
            <a:r>
              <a:rPr lang="fr-FR" sz="1400">
                <a:latin typeface="Helvetica" charset="0"/>
              </a:rPr>
              <a:t>-----</a:t>
            </a:r>
          </a:p>
        </p:txBody>
      </p:sp>
      <p:sp>
        <p:nvSpPr>
          <p:cNvPr id="48179" name="Line 51"/>
          <p:cNvSpPr>
            <a:spLocks noChangeShapeType="1"/>
          </p:cNvSpPr>
          <p:nvPr/>
        </p:nvSpPr>
        <p:spPr bwMode="auto">
          <a:xfrm flipH="1">
            <a:off x="3200400" y="4267200"/>
            <a:ext cx="1295400" cy="2286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0" name="Line 52"/>
          <p:cNvSpPr>
            <a:spLocks noChangeShapeType="1"/>
          </p:cNvSpPr>
          <p:nvPr/>
        </p:nvSpPr>
        <p:spPr bwMode="auto">
          <a:xfrm rot="12045610" flipH="1">
            <a:off x="4495800" y="4267200"/>
            <a:ext cx="1295400" cy="2286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1" name="Line 53"/>
          <p:cNvSpPr>
            <a:spLocks noChangeShapeType="1"/>
          </p:cNvSpPr>
          <p:nvPr/>
        </p:nvSpPr>
        <p:spPr bwMode="auto">
          <a:xfrm>
            <a:off x="4495800" y="4267200"/>
            <a:ext cx="0" cy="2286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2" name="Line 54"/>
          <p:cNvSpPr>
            <a:spLocks noChangeShapeType="1"/>
          </p:cNvSpPr>
          <p:nvPr/>
        </p:nvSpPr>
        <p:spPr bwMode="auto">
          <a:xfrm flipH="1">
            <a:off x="2667000" y="5105400"/>
            <a:ext cx="381000" cy="3810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3" name="Line 55"/>
          <p:cNvSpPr>
            <a:spLocks noChangeShapeType="1"/>
          </p:cNvSpPr>
          <p:nvPr/>
        </p:nvSpPr>
        <p:spPr bwMode="auto">
          <a:xfrm>
            <a:off x="3048000" y="5105400"/>
            <a:ext cx="381000" cy="3810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4" name="Line 56"/>
          <p:cNvSpPr>
            <a:spLocks noChangeShapeType="1"/>
          </p:cNvSpPr>
          <p:nvPr/>
        </p:nvSpPr>
        <p:spPr bwMode="auto">
          <a:xfrm flipH="1">
            <a:off x="4191000" y="5105400"/>
            <a:ext cx="381000" cy="3810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5" name="Line 57"/>
          <p:cNvSpPr>
            <a:spLocks noChangeShapeType="1"/>
          </p:cNvSpPr>
          <p:nvPr/>
        </p:nvSpPr>
        <p:spPr bwMode="auto">
          <a:xfrm>
            <a:off x="4572000" y="5105400"/>
            <a:ext cx="381000" cy="3810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6" name="Line 58"/>
          <p:cNvSpPr>
            <a:spLocks noChangeShapeType="1"/>
          </p:cNvSpPr>
          <p:nvPr/>
        </p:nvSpPr>
        <p:spPr bwMode="auto">
          <a:xfrm flipH="1">
            <a:off x="5638800" y="5105400"/>
            <a:ext cx="381000" cy="3810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7" name="Line 59"/>
          <p:cNvSpPr>
            <a:spLocks noChangeShapeType="1"/>
          </p:cNvSpPr>
          <p:nvPr/>
        </p:nvSpPr>
        <p:spPr bwMode="auto">
          <a:xfrm>
            <a:off x="6019800" y="5105400"/>
            <a:ext cx="381000" cy="38100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8" name="Line 60"/>
          <p:cNvSpPr>
            <a:spLocks noChangeShapeType="1"/>
          </p:cNvSpPr>
          <p:nvPr/>
        </p:nvSpPr>
        <p:spPr bwMode="auto">
          <a:xfrm>
            <a:off x="3352800" y="4800600"/>
            <a:ext cx="914400" cy="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89" name="Line 61"/>
          <p:cNvSpPr>
            <a:spLocks noChangeShapeType="1"/>
          </p:cNvSpPr>
          <p:nvPr/>
        </p:nvSpPr>
        <p:spPr bwMode="auto">
          <a:xfrm>
            <a:off x="4800600" y="4800600"/>
            <a:ext cx="914400" cy="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90" name="Line 62"/>
          <p:cNvSpPr>
            <a:spLocks noChangeShapeType="1"/>
          </p:cNvSpPr>
          <p:nvPr/>
        </p:nvSpPr>
        <p:spPr bwMode="auto">
          <a:xfrm>
            <a:off x="2819400" y="5791200"/>
            <a:ext cx="457200" cy="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91" name="Line 63"/>
          <p:cNvSpPr>
            <a:spLocks noChangeShapeType="1"/>
          </p:cNvSpPr>
          <p:nvPr/>
        </p:nvSpPr>
        <p:spPr bwMode="auto">
          <a:xfrm>
            <a:off x="3581400" y="5791200"/>
            <a:ext cx="457200" cy="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92" name="Line 64"/>
          <p:cNvSpPr>
            <a:spLocks noChangeShapeType="1"/>
          </p:cNvSpPr>
          <p:nvPr/>
        </p:nvSpPr>
        <p:spPr bwMode="auto">
          <a:xfrm>
            <a:off x="4343400" y="5791200"/>
            <a:ext cx="457200" cy="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93" name="Line 65"/>
          <p:cNvSpPr>
            <a:spLocks noChangeShapeType="1"/>
          </p:cNvSpPr>
          <p:nvPr/>
        </p:nvSpPr>
        <p:spPr bwMode="auto">
          <a:xfrm>
            <a:off x="5715000" y="5715000"/>
            <a:ext cx="457200" cy="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194" name="Line 66"/>
          <p:cNvSpPr>
            <a:spLocks noChangeShapeType="1"/>
          </p:cNvSpPr>
          <p:nvPr/>
        </p:nvSpPr>
        <p:spPr bwMode="auto">
          <a:xfrm>
            <a:off x="5029200" y="5791200"/>
            <a:ext cx="457200" cy="0"/>
          </a:xfrm>
          <a:prstGeom prst="line">
            <a:avLst/>
          </a:prstGeom>
          <a:noFill/>
          <a:ln w="38100">
            <a:solidFill>
              <a:srgbClr val="00279F"/>
            </a:solidFill>
            <a:round/>
            <a:headEnd type="triangle" w="med" len="med"/>
            <a:tailEnd type="triangle" w="med" len="med"/>
          </a:ln>
          <a:effectLst/>
        </p:spPr>
        <p:txBody>
          <a:bodyPr wrap="none" anchor="ctr">
            <a:prstTxWarp prst="textNoShape">
              <a:avLst/>
            </a:prstTxWarp>
          </a:bodyPr>
          <a:lstStyle/>
          <a:p>
            <a:endParaRPr lang="fr-FR"/>
          </a:p>
        </p:txBody>
      </p:sp>
      <p:sp>
        <p:nvSpPr>
          <p:cNvPr id="48202" name="Text Box 74"/>
          <p:cNvSpPr txBox="1">
            <a:spLocks noChangeArrowheads="1"/>
          </p:cNvSpPr>
          <p:nvPr/>
        </p:nvSpPr>
        <p:spPr bwMode="auto">
          <a:xfrm>
            <a:off x="5257800" y="3429000"/>
            <a:ext cx="3182938" cy="457200"/>
          </a:xfrm>
          <a:prstGeom prst="rect">
            <a:avLst/>
          </a:prstGeom>
          <a:noFill/>
          <a:ln w="9525">
            <a:noFill/>
            <a:miter lim="800000"/>
            <a:headEnd/>
            <a:tailEnd/>
          </a:ln>
          <a:effectLst/>
        </p:spPr>
        <p:txBody>
          <a:bodyPr wrap="none">
            <a:prstTxWarp prst="textNoShape">
              <a:avLst/>
            </a:prstTxWarp>
            <a:spAutoFit/>
          </a:bodyPr>
          <a:lstStyle/>
          <a:p>
            <a:r>
              <a:rPr lang="fr-FR">
                <a:solidFill>
                  <a:schemeClr val="accent2"/>
                </a:solidFill>
              </a:rPr>
              <a:t>Structure hiérarchique</a:t>
            </a:r>
          </a:p>
        </p:txBody>
      </p:sp>
      <p:grpSp>
        <p:nvGrpSpPr>
          <p:cNvPr id="48204" name="Group 76"/>
          <p:cNvGrpSpPr>
            <a:grpSpLocks/>
          </p:cNvGrpSpPr>
          <p:nvPr/>
        </p:nvGrpSpPr>
        <p:grpSpPr bwMode="auto">
          <a:xfrm>
            <a:off x="228600" y="3886200"/>
            <a:ext cx="6172200" cy="2803525"/>
            <a:chOff x="144" y="2448"/>
            <a:chExt cx="3888" cy="1766"/>
          </a:xfrm>
        </p:grpSpPr>
        <p:sp>
          <p:nvSpPr>
            <p:cNvPr id="48195" name="Line 67"/>
            <p:cNvSpPr>
              <a:spLocks noChangeShapeType="1"/>
            </p:cNvSpPr>
            <p:nvPr/>
          </p:nvSpPr>
          <p:spPr bwMode="auto">
            <a:xfrm flipH="1" flipV="1">
              <a:off x="3024" y="3128"/>
              <a:ext cx="432" cy="336"/>
            </a:xfrm>
            <a:prstGeom prst="line">
              <a:avLst/>
            </a:prstGeom>
            <a:noFill/>
            <a:ln w="38100">
              <a:solidFill>
                <a:srgbClr val="FF3300"/>
              </a:solidFill>
              <a:round/>
              <a:headEnd/>
              <a:tailEnd type="triangle" w="med" len="med"/>
            </a:ln>
            <a:effectLst/>
          </p:spPr>
          <p:txBody>
            <a:bodyPr wrap="none" anchor="ctr">
              <a:prstTxWarp prst="textNoShape">
                <a:avLst/>
              </a:prstTxWarp>
            </a:bodyPr>
            <a:lstStyle/>
            <a:p>
              <a:endParaRPr lang="fr-FR"/>
            </a:p>
          </p:txBody>
        </p:sp>
        <p:sp>
          <p:nvSpPr>
            <p:cNvPr id="48196" name="Line 68"/>
            <p:cNvSpPr>
              <a:spLocks noChangeShapeType="1"/>
            </p:cNvSpPr>
            <p:nvPr/>
          </p:nvSpPr>
          <p:spPr bwMode="auto">
            <a:xfrm flipH="1" flipV="1">
              <a:off x="2112" y="3128"/>
              <a:ext cx="1920" cy="336"/>
            </a:xfrm>
            <a:prstGeom prst="line">
              <a:avLst/>
            </a:prstGeom>
            <a:noFill/>
            <a:ln w="38100">
              <a:solidFill>
                <a:srgbClr val="FF3300"/>
              </a:solidFill>
              <a:round/>
              <a:headEnd/>
              <a:tailEnd type="triangle" w="med" len="med"/>
            </a:ln>
            <a:effectLst/>
          </p:spPr>
          <p:txBody>
            <a:bodyPr wrap="none" anchor="ctr">
              <a:prstTxWarp prst="textNoShape">
                <a:avLst/>
              </a:prstTxWarp>
            </a:bodyPr>
            <a:lstStyle/>
            <a:p>
              <a:endParaRPr lang="fr-FR"/>
            </a:p>
          </p:txBody>
        </p:sp>
        <p:sp>
          <p:nvSpPr>
            <p:cNvPr id="48197" name="Line 69"/>
            <p:cNvSpPr>
              <a:spLocks noChangeShapeType="1"/>
            </p:cNvSpPr>
            <p:nvPr/>
          </p:nvSpPr>
          <p:spPr bwMode="auto">
            <a:xfrm flipV="1">
              <a:off x="2160" y="3224"/>
              <a:ext cx="480" cy="240"/>
            </a:xfrm>
            <a:prstGeom prst="line">
              <a:avLst/>
            </a:prstGeom>
            <a:noFill/>
            <a:ln w="38100">
              <a:solidFill>
                <a:srgbClr val="FF3300"/>
              </a:solidFill>
              <a:round/>
              <a:headEnd/>
              <a:tailEnd type="triangle" w="med" len="med"/>
            </a:ln>
            <a:effectLst/>
          </p:spPr>
          <p:txBody>
            <a:bodyPr wrap="none" anchor="ctr">
              <a:prstTxWarp prst="textNoShape">
                <a:avLst/>
              </a:prstTxWarp>
            </a:bodyPr>
            <a:lstStyle/>
            <a:p>
              <a:endParaRPr lang="fr-FR"/>
            </a:p>
          </p:txBody>
        </p:sp>
        <p:sp>
          <p:nvSpPr>
            <p:cNvPr id="48198" name="Line 70"/>
            <p:cNvSpPr>
              <a:spLocks noChangeShapeType="1"/>
            </p:cNvSpPr>
            <p:nvPr/>
          </p:nvSpPr>
          <p:spPr bwMode="auto">
            <a:xfrm flipV="1">
              <a:off x="2688" y="3128"/>
              <a:ext cx="864" cy="336"/>
            </a:xfrm>
            <a:prstGeom prst="line">
              <a:avLst/>
            </a:prstGeom>
            <a:noFill/>
            <a:ln w="38100">
              <a:solidFill>
                <a:srgbClr val="FF3300"/>
              </a:solidFill>
              <a:round/>
              <a:headEnd/>
              <a:tailEnd type="triangle" w="med" len="med"/>
            </a:ln>
            <a:effectLst/>
          </p:spPr>
          <p:txBody>
            <a:bodyPr wrap="none" anchor="ctr">
              <a:prstTxWarp prst="textNoShape">
                <a:avLst/>
              </a:prstTxWarp>
            </a:bodyPr>
            <a:lstStyle/>
            <a:p>
              <a:endParaRPr lang="fr-FR"/>
            </a:p>
          </p:txBody>
        </p:sp>
        <p:sp>
          <p:nvSpPr>
            <p:cNvPr id="48199" name="Arc 71"/>
            <p:cNvSpPr>
              <a:spLocks/>
            </p:cNvSpPr>
            <p:nvPr/>
          </p:nvSpPr>
          <p:spPr bwMode="auto">
            <a:xfrm rot="10489184">
              <a:off x="816" y="2448"/>
              <a:ext cx="852" cy="1148"/>
            </a:xfrm>
            <a:custGeom>
              <a:avLst/>
              <a:gdLst>
                <a:gd name="G0" fmla="+- 4835 0 0"/>
                <a:gd name="G1" fmla="+- 19478 0 0"/>
                <a:gd name="G2" fmla="+- 21600 0 0"/>
                <a:gd name="T0" fmla="*/ 14170 w 26435"/>
                <a:gd name="T1" fmla="*/ 0 h 41078"/>
                <a:gd name="T2" fmla="*/ 0 w 26435"/>
                <a:gd name="T3" fmla="*/ 40529 h 41078"/>
                <a:gd name="T4" fmla="*/ 4835 w 26435"/>
                <a:gd name="T5" fmla="*/ 19478 h 41078"/>
              </a:gdLst>
              <a:ahLst/>
              <a:cxnLst>
                <a:cxn ang="0">
                  <a:pos x="T0" y="T1"/>
                </a:cxn>
                <a:cxn ang="0">
                  <a:pos x="T2" y="T3"/>
                </a:cxn>
                <a:cxn ang="0">
                  <a:pos x="T4" y="T5"/>
                </a:cxn>
              </a:cxnLst>
              <a:rect l="0" t="0" r="r" b="b"/>
              <a:pathLst>
                <a:path w="26435" h="41078" fill="none" extrusionOk="0">
                  <a:moveTo>
                    <a:pt x="14170" y="-1"/>
                  </a:moveTo>
                  <a:cubicBezTo>
                    <a:pt x="21665" y="3591"/>
                    <a:pt x="26435" y="11166"/>
                    <a:pt x="26435" y="19478"/>
                  </a:cubicBezTo>
                  <a:cubicBezTo>
                    <a:pt x="26435" y="31407"/>
                    <a:pt x="16764" y="41078"/>
                    <a:pt x="4835" y="41078"/>
                  </a:cubicBezTo>
                  <a:cubicBezTo>
                    <a:pt x="3207" y="41077"/>
                    <a:pt x="1585" y="40894"/>
                    <a:pt x="-1" y="40529"/>
                  </a:cubicBezTo>
                </a:path>
                <a:path w="26435" h="41078" stroke="0" extrusionOk="0">
                  <a:moveTo>
                    <a:pt x="14170" y="-1"/>
                  </a:moveTo>
                  <a:cubicBezTo>
                    <a:pt x="21665" y="3591"/>
                    <a:pt x="26435" y="11166"/>
                    <a:pt x="26435" y="19478"/>
                  </a:cubicBezTo>
                  <a:cubicBezTo>
                    <a:pt x="26435" y="31407"/>
                    <a:pt x="16764" y="41078"/>
                    <a:pt x="4835" y="41078"/>
                  </a:cubicBezTo>
                  <a:cubicBezTo>
                    <a:pt x="3207" y="41077"/>
                    <a:pt x="1585" y="40894"/>
                    <a:pt x="-1" y="40529"/>
                  </a:cubicBezTo>
                  <a:lnTo>
                    <a:pt x="4835" y="19478"/>
                  </a:lnTo>
                  <a:close/>
                </a:path>
              </a:pathLst>
            </a:custGeom>
            <a:noFill/>
            <a:ln w="50800" cap="rnd">
              <a:solidFill>
                <a:srgbClr val="FF3300"/>
              </a:solidFill>
              <a:round/>
              <a:headEnd type="triangle" w="med" len="med"/>
              <a:tailEnd type="triangle" w="med" len="med"/>
            </a:ln>
            <a:effectLst/>
          </p:spPr>
          <p:txBody>
            <a:bodyPr wrap="none" anchor="ctr">
              <a:prstTxWarp prst="textNoShape">
                <a:avLst/>
              </a:prstTxWarp>
            </a:bodyPr>
            <a:lstStyle/>
            <a:p>
              <a:endParaRPr lang="fr-FR"/>
            </a:p>
          </p:txBody>
        </p:sp>
        <p:sp>
          <p:nvSpPr>
            <p:cNvPr id="48200" name="Arc 72"/>
            <p:cNvSpPr>
              <a:spLocks/>
            </p:cNvSpPr>
            <p:nvPr/>
          </p:nvSpPr>
          <p:spPr bwMode="auto">
            <a:xfrm rot="1135178">
              <a:off x="1920" y="3648"/>
              <a:ext cx="553" cy="348"/>
            </a:xfrm>
            <a:custGeom>
              <a:avLst/>
              <a:gdLst>
                <a:gd name="G0" fmla="+- 0 0 0"/>
                <a:gd name="G1" fmla="+- 0 0 0"/>
                <a:gd name="G2" fmla="+- 21600 0 0"/>
                <a:gd name="T0" fmla="*/ 20890 w 20890"/>
                <a:gd name="T1" fmla="*/ 5490 h 21600"/>
                <a:gd name="T2" fmla="*/ 0 w 20890"/>
                <a:gd name="T3" fmla="*/ 21600 h 21600"/>
                <a:gd name="T4" fmla="*/ 0 w 20890"/>
                <a:gd name="T5" fmla="*/ 0 h 21600"/>
              </a:gdLst>
              <a:ahLst/>
              <a:cxnLst>
                <a:cxn ang="0">
                  <a:pos x="T0" y="T1"/>
                </a:cxn>
                <a:cxn ang="0">
                  <a:pos x="T2" y="T3"/>
                </a:cxn>
                <a:cxn ang="0">
                  <a:pos x="T4" y="T5"/>
                </a:cxn>
              </a:cxnLst>
              <a:rect l="0" t="0" r="r" b="b"/>
              <a:pathLst>
                <a:path w="20890" h="21600" fill="none" extrusionOk="0">
                  <a:moveTo>
                    <a:pt x="20890" y="5490"/>
                  </a:moveTo>
                  <a:cubicBezTo>
                    <a:pt x="18395" y="14982"/>
                    <a:pt x="9814" y="21600"/>
                    <a:pt x="-1" y="21600"/>
                  </a:cubicBezTo>
                </a:path>
                <a:path w="20890" h="21600" stroke="0" extrusionOk="0">
                  <a:moveTo>
                    <a:pt x="20890" y="5490"/>
                  </a:moveTo>
                  <a:cubicBezTo>
                    <a:pt x="18395" y="14982"/>
                    <a:pt x="9814" y="21600"/>
                    <a:pt x="-1" y="21600"/>
                  </a:cubicBezTo>
                  <a:lnTo>
                    <a:pt x="0" y="0"/>
                  </a:lnTo>
                  <a:close/>
                </a:path>
              </a:pathLst>
            </a:custGeom>
            <a:noFill/>
            <a:ln w="50800" cap="rnd">
              <a:solidFill>
                <a:srgbClr val="FF3300"/>
              </a:solidFill>
              <a:round/>
              <a:headEnd type="triangle" w="med" len="med"/>
              <a:tailEnd/>
            </a:ln>
            <a:effectLst/>
          </p:spPr>
          <p:txBody>
            <a:bodyPr wrap="none" anchor="ctr">
              <a:prstTxWarp prst="textNoShape">
                <a:avLst/>
              </a:prstTxWarp>
            </a:bodyPr>
            <a:lstStyle/>
            <a:p>
              <a:endParaRPr lang="fr-FR"/>
            </a:p>
          </p:txBody>
        </p:sp>
        <p:sp>
          <p:nvSpPr>
            <p:cNvPr id="48201" name="Arc 73"/>
            <p:cNvSpPr>
              <a:spLocks/>
            </p:cNvSpPr>
            <p:nvPr/>
          </p:nvSpPr>
          <p:spPr bwMode="auto">
            <a:xfrm rot="1135178">
              <a:off x="3168" y="3626"/>
              <a:ext cx="720" cy="348"/>
            </a:xfrm>
            <a:custGeom>
              <a:avLst/>
              <a:gdLst>
                <a:gd name="G0" fmla="+- 0 0 0"/>
                <a:gd name="G1" fmla="+- 0 0 0"/>
                <a:gd name="G2" fmla="+- 21600 0 0"/>
                <a:gd name="T0" fmla="*/ 20890 w 20890"/>
                <a:gd name="T1" fmla="*/ 5490 h 21600"/>
                <a:gd name="T2" fmla="*/ 0 w 20890"/>
                <a:gd name="T3" fmla="*/ 21600 h 21600"/>
                <a:gd name="T4" fmla="*/ 0 w 20890"/>
                <a:gd name="T5" fmla="*/ 0 h 21600"/>
              </a:gdLst>
              <a:ahLst/>
              <a:cxnLst>
                <a:cxn ang="0">
                  <a:pos x="T0" y="T1"/>
                </a:cxn>
                <a:cxn ang="0">
                  <a:pos x="T2" y="T3"/>
                </a:cxn>
                <a:cxn ang="0">
                  <a:pos x="T4" y="T5"/>
                </a:cxn>
              </a:cxnLst>
              <a:rect l="0" t="0" r="r" b="b"/>
              <a:pathLst>
                <a:path w="20890" h="21600" fill="none" extrusionOk="0">
                  <a:moveTo>
                    <a:pt x="20890" y="5490"/>
                  </a:moveTo>
                  <a:cubicBezTo>
                    <a:pt x="18395" y="14982"/>
                    <a:pt x="9814" y="21600"/>
                    <a:pt x="-1" y="21600"/>
                  </a:cubicBezTo>
                </a:path>
                <a:path w="20890" h="21600" stroke="0" extrusionOk="0">
                  <a:moveTo>
                    <a:pt x="20890" y="5490"/>
                  </a:moveTo>
                  <a:cubicBezTo>
                    <a:pt x="18395" y="14982"/>
                    <a:pt x="9814" y="21600"/>
                    <a:pt x="-1" y="21600"/>
                  </a:cubicBezTo>
                  <a:lnTo>
                    <a:pt x="0" y="0"/>
                  </a:lnTo>
                  <a:close/>
                </a:path>
              </a:pathLst>
            </a:custGeom>
            <a:noFill/>
            <a:ln w="50800" cap="rnd">
              <a:solidFill>
                <a:srgbClr val="FF3300"/>
              </a:solidFill>
              <a:round/>
              <a:headEnd type="triangle" w="med" len="med"/>
              <a:tailEnd/>
            </a:ln>
            <a:effectLst/>
          </p:spPr>
          <p:txBody>
            <a:bodyPr wrap="none" anchor="ctr">
              <a:prstTxWarp prst="textNoShape">
                <a:avLst/>
              </a:prstTxWarp>
            </a:bodyPr>
            <a:lstStyle/>
            <a:p>
              <a:endParaRPr lang="fr-FR"/>
            </a:p>
          </p:txBody>
        </p:sp>
        <p:sp>
          <p:nvSpPr>
            <p:cNvPr id="48203" name="Text Box 75"/>
            <p:cNvSpPr txBox="1">
              <a:spLocks noChangeArrowheads="1"/>
            </p:cNvSpPr>
            <p:nvPr/>
          </p:nvSpPr>
          <p:spPr bwMode="auto">
            <a:xfrm>
              <a:off x="144" y="3696"/>
              <a:ext cx="1522" cy="518"/>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a:solidFill>
                    <a:srgbClr val="FF3300"/>
                  </a:solidFill>
                </a:rPr>
                <a:t>Structure sémantique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7" name="Diagramme 16"/>
          <p:cNvGraphicFramePr/>
          <p:nvPr/>
        </p:nvGraphicFramePr>
        <p:xfrm>
          <a:off x="609600" y="1981200"/>
          <a:ext cx="8153400" cy="3479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19810" name="Rectangle 2"/>
          <p:cNvSpPr>
            <a:spLocks noGrp="1" noChangeArrowheads="1"/>
          </p:cNvSpPr>
          <p:nvPr>
            <p:ph type="title"/>
          </p:nvPr>
        </p:nvSpPr>
        <p:spPr/>
        <p:txBody>
          <a:bodyPr/>
          <a:lstStyle/>
          <a:p>
            <a:r>
              <a:rPr lang="fr-FR" dirty="0" smtClean="0"/>
              <a:t>Niveaux de conception</a:t>
            </a:r>
            <a:endParaRPr lang="fr-FR" dirty="0"/>
          </a:p>
        </p:txBody>
      </p:sp>
      <p:sp>
        <p:nvSpPr>
          <p:cNvPr id="119815" name="Text Box 7"/>
          <p:cNvSpPr txBox="1">
            <a:spLocks noChangeArrowheads="1"/>
          </p:cNvSpPr>
          <p:nvPr/>
        </p:nvSpPr>
        <p:spPr bwMode="auto">
          <a:xfrm>
            <a:off x="2971800" y="5029200"/>
            <a:ext cx="3121918" cy="461665"/>
          </a:xfrm>
          <a:prstGeom prst="rect">
            <a:avLst/>
          </a:prstGeom>
          <a:noFill/>
          <a:ln w="9525">
            <a:noFill/>
            <a:miter lim="800000"/>
            <a:headEnd/>
            <a:tailEnd/>
          </a:ln>
          <a:effectLst/>
        </p:spPr>
        <p:txBody>
          <a:bodyPr wrap="none">
            <a:prstTxWarp prst="textNoShape">
              <a:avLst/>
            </a:prstTxWarp>
            <a:spAutoFit/>
          </a:bodyPr>
          <a:lstStyle/>
          <a:p>
            <a:r>
              <a:rPr lang="fr-FR" dirty="0" smtClean="0">
                <a:solidFill>
                  <a:srgbClr val="000081"/>
                </a:solidFill>
                <a:latin typeface="Arial" charset="0"/>
              </a:rPr>
              <a:t>Vision orientée tâche</a:t>
            </a:r>
            <a:endParaRPr lang="fr-FR" dirty="0">
              <a:solidFill>
                <a:srgbClr val="000081"/>
              </a:solidFill>
              <a:latin typeface="Arial" charset="0"/>
            </a:endParaRPr>
          </a:p>
        </p:txBody>
      </p:sp>
      <p:sp>
        <p:nvSpPr>
          <p:cNvPr id="119816" name="Text Box 8"/>
          <p:cNvSpPr txBox="1">
            <a:spLocks noChangeArrowheads="1"/>
          </p:cNvSpPr>
          <p:nvPr/>
        </p:nvSpPr>
        <p:spPr bwMode="auto">
          <a:xfrm>
            <a:off x="2653868" y="1828800"/>
            <a:ext cx="3823132" cy="461665"/>
          </a:xfrm>
          <a:prstGeom prst="rect">
            <a:avLst/>
          </a:prstGeom>
          <a:noFill/>
          <a:ln w="9525">
            <a:noFill/>
            <a:miter lim="800000"/>
            <a:headEnd/>
            <a:tailEnd/>
          </a:ln>
          <a:effectLst/>
        </p:spPr>
        <p:txBody>
          <a:bodyPr wrap="none">
            <a:prstTxWarp prst="textNoShape">
              <a:avLst/>
            </a:prstTxWarp>
            <a:spAutoFit/>
          </a:bodyPr>
          <a:lstStyle/>
          <a:p>
            <a:r>
              <a:rPr lang="fr-FR" dirty="0" smtClean="0">
                <a:solidFill>
                  <a:srgbClr val="802700"/>
                </a:solidFill>
                <a:latin typeface="Arial" charset="0"/>
              </a:rPr>
              <a:t>Vision orientée information</a:t>
            </a:r>
            <a:endParaRPr lang="fr-FR" dirty="0">
              <a:solidFill>
                <a:srgbClr val="802700"/>
              </a:solidFill>
              <a:latin typeface="Arial" charset="0"/>
            </a:endParaRPr>
          </a:p>
        </p:txBody>
      </p:sp>
      <p:sp>
        <p:nvSpPr>
          <p:cNvPr id="19" name="ZoneTexte 18"/>
          <p:cNvSpPr txBox="1"/>
          <p:nvPr/>
        </p:nvSpPr>
        <p:spPr>
          <a:xfrm>
            <a:off x="609600" y="6320135"/>
            <a:ext cx="6308362" cy="307777"/>
          </a:xfrm>
          <a:prstGeom prst="rect">
            <a:avLst/>
          </a:prstGeom>
          <a:noFill/>
        </p:spPr>
        <p:txBody>
          <a:bodyPr wrap="none" rtlCol="0">
            <a:spAutoFit/>
          </a:bodyPr>
          <a:lstStyle/>
          <a:p>
            <a:r>
              <a:rPr lang="fr-FR" sz="1400" dirty="0" smtClean="0"/>
              <a:t>Garrett, J.J. (2000). </a:t>
            </a:r>
            <a:r>
              <a:rPr lang="fr-FR" sz="1400" i="1" dirty="0" smtClean="0"/>
              <a:t>The </a:t>
            </a:r>
            <a:r>
              <a:rPr lang="fr-FR" sz="1400" i="1" dirty="0" err="1" smtClean="0"/>
              <a:t>elements</a:t>
            </a:r>
            <a:r>
              <a:rPr lang="fr-FR" sz="1400" i="1" dirty="0" smtClean="0"/>
              <a:t> of user </a:t>
            </a:r>
            <a:r>
              <a:rPr lang="fr-FR" sz="1400" i="1" dirty="0" err="1" smtClean="0"/>
              <a:t>experience</a:t>
            </a:r>
            <a:r>
              <a:rPr lang="fr-FR" sz="1400" dirty="0" smtClean="0"/>
              <a:t>. New </a:t>
            </a:r>
            <a:r>
              <a:rPr lang="fr-FR" sz="1400" dirty="0" err="1" smtClean="0"/>
              <a:t>Riders</a:t>
            </a:r>
            <a:r>
              <a:rPr lang="fr-FR" sz="1400" dirty="0" smtClean="0"/>
              <a:t> </a:t>
            </a:r>
            <a:r>
              <a:rPr lang="fr-FR" sz="1400" dirty="0" err="1" smtClean="0"/>
              <a:t>Publishing</a:t>
            </a:r>
            <a:r>
              <a:rPr lang="fr-FR" sz="1400" dirty="0" smtClean="0"/>
              <a:t>.</a:t>
            </a:r>
            <a:endParaRPr lang="fr-FR" sz="1400" dirty="0"/>
          </a:p>
        </p:txBody>
      </p:sp>
      <p:cxnSp>
        <p:nvCxnSpPr>
          <p:cNvPr id="9" name="Connecteur droit avec flèche 8"/>
          <p:cNvCxnSpPr/>
          <p:nvPr/>
        </p:nvCxnSpPr>
        <p:spPr bwMode="auto">
          <a:xfrm>
            <a:off x="1371600" y="2286000"/>
            <a:ext cx="6324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Connecteur droit avec flèche 9"/>
          <p:cNvCxnSpPr/>
          <p:nvPr/>
        </p:nvCxnSpPr>
        <p:spPr bwMode="auto">
          <a:xfrm>
            <a:off x="1295400" y="4876800"/>
            <a:ext cx="6324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graphicEl>
                                              <a:dgm id="{22254AB1-B0A5-0240-BC45-9EB22E62B7A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graphicEl>
                                              <a:dgm id="{77051515-A746-7442-9C7F-F33ADF2EA35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graphicEl>
                                              <a:dgm id="{B1E96DEC-59B7-6845-AED6-3C2F6102D41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graphicEl>
                                              <a:dgm id="{3762B2A1-00B4-5F4C-A78C-6C959D2C4F2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graphicEl>
                                              <a:dgm id="{52808A6E-F65F-4346-84FD-7B77C82265D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graphicEl>
                                              <a:dgm id="{CFBA419B-5630-2E41-B5B2-B92947A13D3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graphicEl>
                                              <a:dgm id="{87E037BB-970C-5B42-BB89-EFFD032848B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graphicEl>
                                              <a:dgm id="{40D99110-DA5D-4346-A3C4-CA88F8E3942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graphicEl>
                                              <a:dgm id="{E3FA2010-5BF9-6441-B48D-21A15C28DAE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graphicEl>
                                              <a:dgm id="{43AE10DE-D2EF-1041-BD78-F22E35C7C01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graphicEl>
                                              <a:dgm id="{84269952-9124-3341-B0CF-DDCA220D917F}"/>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graphicEl>
                                              <a:dgm id="{C7C15807-EFE9-A74F-82E5-9F7E368B677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graphicEl>
                                              <a:dgm id="{82E64E85-4417-9F44-AC59-85EDECAF00B3}"/>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graphicEl>
                                              <a:dgm id="{49163D66-7972-DE4E-BEEA-0815D14DF07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Architecture de l’information</a:t>
            </a:r>
            <a:endParaRPr lang="fr-FR" dirty="0"/>
          </a:p>
        </p:txBody>
      </p:sp>
      <p:sp>
        <p:nvSpPr>
          <p:cNvPr id="8" name="Espace réservé du texte 7"/>
          <p:cNvSpPr>
            <a:spLocks noGrp="1"/>
          </p:cNvSpPr>
          <p:nvPr>
            <p:ph type="body" idx="1"/>
          </p:nvPr>
        </p:nvSpPr>
        <p:spPr/>
        <p:txBody>
          <a:bodyPr/>
          <a:lstStyle/>
          <a:p>
            <a:r>
              <a:rPr lang="fr-FR" dirty="0" smtClean="0"/>
              <a:t>Aspects perceptifs et attentionnels</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812592"/>
          </a:xfrm>
        </p:spPr>
        <p:txBody>
          <a:bodyPr/>
          <a:lstStyle/>
          <a:p>
            <a:r>
              <a:rPr lang="fr-FR" dirty="0" smtClean="0"/>
              <a:t>Zones fonctionnelles de l’écran</a:t>
            </a:r>
            <a:endParaRPr lang="fr-FR" dirty="0"/>
          </a:p>
        </p:txBody>
      </p:sp>
      <p:pic>
        <p:nvPicPr>
          <p:cNvPr id="3" name="Image 2"/>
          <p:cNvPicPr>
            <a:picLocks noChangeAspect="1"/>
          </p:cNvPicPr>
          <p:nvPr/>
        </p:nvPicPr>
        <p:blipFill>
          <a:blip r:embed="rId2"/>
          <a:stretch>
            <a:fillRect/>
          </a:stretch>
        </p:blipFill>
        <p:spPr>
          <a:xfrm>
            <a:off x="644159" y="1078094"/>
            <a:ext cx="7985635" cy="550010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812592"/>
          </a:xfrm>
        </p:spPr>
        <p:txBody>
          <a:bodyPr/>
          <a:lstStyle/>
          <a:p>
            <a:r>
              <a:rPr lang="fr-FR" dirty="0" smtClean="0"/>
              <a:t>Zones fonctionnelles de l’écran</a:t>
            </a:r>
            <a:endParaRPr lang="fr-FR" dirty="0"/>
          </a:p>
        </p:txBody>
      </p:sp>
      <p:pic>
        <p:nvPicPr>
          <p:cNvPr id="4" name="Image 3"/>
          <p:cNvPicPr>
            <a:picLocks noChangeAspect="1"/>
          </p:cNvPicPr>
          <p:nvPr/>
        </p:nvPicPr>
        <p:blipFill>
          <a:blip r:embed="rId2"/>
          <a:stretch>
            <a:fillRect/>
          </a:stretch>
        </p:blipFill>
        <p:spPr>
          <a:xfrm>
            <a:off x="563144" y="1187729"/>
            <a:ext cx="7804369" cy="5419701"/>
          </a:xfrm>
          <a:prstGeom prst="rect">
            <a:avLst/>
          </a:prstGeom>
        </p:spPr>
      </p:pic>
      <p:sp>
        <p:nvSpPr>
          <p:cNvPr id="5" name="ZoneTexte 4"/>
          <p:cNvSpPr txBox="1"/>
          <p:nvPr/>
        </p:nvSpPr>
        <p:spPr>
          <a:xfrm>
            <a:off x="6400800" y="1752600"/>
            <a:ext cx="1493693" cy="369332"/>
          </a:xfrm>
          <a:prstGeom prst="rect">
            <a:avLst/>
          </a:prstGeom>
          <a:solidFill>
            <a:srgbClr val="FFFFFF"/>
          </a:solidFill>
        </p:spPr>
        <p:txBody>
          <a:bodyPr wrap="none" rtlCol="0">
            <a:spAutoFit/>
          </a:bodyPr>
          <a:lstStyle/>
          <a:p>
            <a:r>
              <a:rPr lang="fr-FR" sz="1800" dirty="0" err="1" smtClean="0"/>
              <a:t>Nogier</a:t>
            </a:r>
            <a:r>
              <a:rPr lang="fr-FR" sz="1800" dirty="0" smtClean="0"/>
              <a:t>, 2000</a:t>
            </a:r>
            <a:endParaRPr lang="fr-FR"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séance du 10/10</a:t>
            </a:r>
            <a:endParaRPr lang="fr-FR" dirty="0"/>
          </a:p>
        </p:txBody>
      </p:sp>
      <p:sp>
        <p:nvSpPr>
          <p:cNvPr id="3" name="Espace réservé du contenu 2"/>
          <p:cNvSpPr>
            <a:spLocks noGrp="1"/>
          </p:cNvSpPr>
          <p:nvPr>
            <p:ph sz="quarter" idx="1"/>
          </p:nvPr>
        </p:nvSpPr>
        <p:spPr/>
        <p:txBody>
          <a:bodyPr/>
          <a:lstStyle/>
          <a:p>
            <a:r>
              <a:rPr lang="fr-FR" sz="2800" dirty="0" smtClean="0">
                <a:latin typeface="Arial"/>
                <a:cs typeface="Arial"/>
              </a:rPr>
              <a:t>Présentation des groupes 4, 5, 6</a:t>
            </a:r>
          </a:p>
          <a:p>
            <a:r>
              <a:rPr lang="fr-FR" sz="2800" dirty="0" smtClean="0">
                <a:latin typeface="Arial"/>
                <a:cs typeface="Arial"/>
              </a:rPr>
              <a:t>Rappel des étapes du projet</a:t>
            </a:r>
          </a:p>
          <a:p>
            <a:r>
              <a:rPr lang="fr-FR" sz="2800" dirty="0" smtClean="0">
                <a:latin typeface="Arial"/>
                <a:cs typeface="Arial"/>
              </a:rPr>
              <a:t>Comment mener l’analyse du site web?</a:t>
            </a:r>
          </a:p>
          <a:p>
            <a:r>
              <a:rPr lang="fr-FR" sz="2800" dirty="0" smtClean="0">
                <a:latin typeface="Arial"/>
                <a:cs typeface="Arial"/>
              </a:rPr>
              <a:t>Exercice d’exploration et d’analyse de sites Web</a:t>
            </a:r>
          </a:p>
          <a:p>
            <a:r>
              <a:rPr lang="fr-FR" sz="2800" dirty="0" err="1" smtClean="0">
                <a:latin typeface="Arial"/>
                <a:cs typeface="Arial"/>
              </a:rPr>
              <a:t>Debriefing</a:t>
            </a:r>
            <a:r>
              <a:rPr lang="fr-FR" sz="2800" dirty="0" smtClean="0">
                <a:latin typeface="Arial"/>
                <a:cs typeface="Arial"/>
              </a:rPr>
              <a:t> collectif (pour le site </a:t>
            </a:r>
            <a:r>
              <a:rPr lang="fr-FR" sz="2800" dirty="0" err="1" smtClean="0">
                <a:latin typeface="Arial"/>
                <a:cs typeface="Arial"/>
              </a:rPr>
              <a:t>Usabilis</a:t>
            </a:r>
            <a:r>
              <a:rPr lang="fr-FR" sz="2800" dirty="0" smtClean="0">
                <a:latin typeface="Arial"/>
                <a:cs typeface="Arial"/>
              </a:rPr>
              <a:t>)</a:t>
            </a:r>
          </a:p>
          <a:p>
            <a:endParaRPr lang="fr-FR" sz="2800" dirty="0" smtClean="0">
              <a:latin typeface="Arial"/>
              <a:cs typeface="Arial"/>
            </a:endParaRPr>
          </a:p>
          <a:p>
            <a:endParaRPr lang="fr-FR" sz="28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228600"/>
            <a:ext cx="7772400" cy="715962"/>
          </a:xfrm>
        </p:spPr>
        <p:txBody>
          <a:bodyPr>
            <a:normAutofit fontScale="90000"/>
          </a:bodyPr>
          <a:lstStyle/>
          <a:p>
            <a:r>
              <a:rPr lang="fr-FR" dirty="0" smtClean="0"/>
              <a:t>Validation par analyse </a:t>
            </a:r>
            <a:r>
              <a:rPr lang="fr-FR" dirty="0" err="1" smtClean="0"/>
              <a:t>oculométrique</a:t>
            </a:r>
            <a:endParaRPr lang="fr-FR" dirty="0"/>
          </a:p>
        </p:txBody>
      </p:sp>
      <p:pic>
        <p:nvPicPr>
          <p:cNvPr id="3" name="Image 2" descr="Eyetracking.jpg"/>
          <p:cNvPicPr>
            <a:picLocks noChangeAspect="1"/>
          </p:cNvPicPr>
          <p:nvPr/>
        </p:nvPicPr>
        <p:blipFill>
          <a:blip r:embed="rId2"/>
          <a:stretch>
            <a:fillRect/>
          </a:stretch>
        </p:blipFill>
        <p:spPr>
          <a:xfrm>
            <a:off x="3346450" y="1295400"/>
            <a:ext cx="5340350" cy="4369377"/>
          </a:xfrm>
          <a:prstGeom prst="rect">
            <a:avLst/>
          </a:prstGeom>
        </p:spPr>
      </p:pic>
      <p:sp>
        <p:nvSpPr>
          <p:cNvPr id="4" name="ZoneTexte 3"/>
          <p:cNvSpPr txBox="1"/>
          <p:nvPr/>
        </p:nvSpPr>
        <p:spPr>
          <a:xfrm>
            <a:off x="3352800" y="5638800"/>
            <a:ext cx="3659976" cy="307777"/>
          </a:xfrm>
          <a:prstGeom prst="rect">
            <a:avLst/>
          </a:prstGeom>
          <a:noFill/>
        </p:spPr>
        <p:txBody>
          <a:bodyPr wrap="none" rtlCol="0">
            <a:spAutoFit/>
          </a:bodyPr>
          <a:lstStyle/>
          <a:p>
            <a:r>
              <a:rPr lang="fr-FR" sz="1400" dirty="0" smtClean="0"/>
              <a:t>Source image : http://</a:t>
            </a:r>
            <a:r>
              <a:rPr lang="fr-FR" sz="1400" dirty="0" err="1" smtClean="0"/>
              <a:t>www.uservision.co.uk</a:t>
            </a:r>
            <a:r>
              <a:rPr lang="fr-FR" sz="1400" dirty="0" smtClean="0"/>
              <a:t>/</a:t>
            </a:r>
            <a:endParaRPr lang="fr-FR" sz="1400" dirty="0"/>
          </a:p>
        </p:txBody>
      </p:sp>
      <p:sp>
        <p:nvSpPr>
          <p:cNvPr id="5" name="ZoneTexte 4"/>
          <p:cNvSpPr txBox="1"/>
          <p:nvPr/>
        </p:nvSpPr>
        <p:spPr>
          <a:xfrm>
            <a:off x="914400" y="6172200"/>
            <a:ext cx="7364516" cy="338554"/>
          </a:xfrm>
          <a:prstGeom prst="rect">
            <a:avLst/>
          </a:prstGeom>
          <a:noFill/>
        </p:spPr>
        <p:txBody>
          <a:bodyPr wrap="none" rtlCol="0">
            <a:spAutoFit/>
          </a:bodyPr>
          <a:lstStyle/>
          <a:p>
            <a:r>
              <a:rPr lang="fr-FR" sz="1600" dirty="0" smtClean="0"/>
              <a:t>Voir par exemple : http://</a:t>
            </a:r>
            <a:r>
              <a:rPr lang="fr-FR" sz="1600" dirty="0" err="1" smtClean="0"/>
              <a:t>www.ergologique.com/conseils/conseils.php?id_tip</a:t>
            </a:r>
            <a:r>
              <a:rPr lang="fr-FR" sz="1600" dirty="0" smtClean="0"/>
              <a:t>=24</a:t>
            </a:r>
            <a:endParaRPr lang="fr-FR" sz="1600" dirty="0"/>
          </a:p>
        </p:txBody>
      </p:sp>
      <p:pic>
        <p:nvPicPr>
          <p:cNvPr id="6" name="Image 5" descr="tobii.jpg"/>
          <p:cNvPicPr>
            <a:picLocks noChangeAspect="1"/>
          </p:cNvPicPr>
          <p:nvPr/>
        </p:nvPicPr>
        <p:blipFill>
          <a:blip r:embed="rId3"/>
          <a:stretch>
            <a:fillRect/>
          </a:stretch>
        </p:blipFill>
        <p:spPr>
          <a:xfrm>
            <a:off x="228600" y="1295400"/>
            <a:ext cx="2529328" cy="190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Modèles de page d’accueil de sites institutionnels</a:t>
            </a:r>
            <a:endParaRPr lang="fr-FR" dirty="0"/>
          </a:p>
        </p:txBody>
      </p:sp>
      <p:sp>
        <p:nvSpPr>
          <p:cNvPr id="3" name="ZoneTexte 2"/>
          <p:cNvSpPr txBox="1"/>
          <p:nvPr/>
        </p:nvSpPr>
        <p:spPr>
          <a:xfrm>
            <a:off x="822343" y="1343049"/>
            <a:ext cx="7830535" cy="830997"/>
          </a:xfrm>
          <a:prstGeom prst="rect">
            <a:avLst/>
          </a:prstGeom>
          <a:noFill/>
        </p:spPr>
        <p:txBody>
          <a:bodyPr wrap="square" rtlCol="0">
            <a:spAutoFit/>
          </a:bodyPr>
          <a:lstStyle/>
          <a:p>
            <a:r>
              <a:rPr lang="fr-FR" dirty="0" smtClean="0"/>
              <a:t>Ex: référentiel web gouvernemental du Luxembourg, http://</a:t>
            </a:r>
            <a:r>
              <a:rPr lang="fr-FR" dirty="0" err="1" smtClean="0"/>
              <a:t>www.renow.public.lu</a:t>
            </a:r>
            <a:r>
              <a:rPr lang="fr-FR" dirty="0" smtClean="0"/>
              <a:t>/</a:t>
            </a:r>
            <a:endParaRPr lang="fr-FR" dirty="0"/>
          </a:p>
        </p:txBody>
      </p:sp>
      <p:pic>
        <p:nvPicPr>
          <p:cNvPr id="4" name="Image 3" descr="page-accueil-modele.png"/>
          <p:cNvPicPr>
            <a:picLocks noChangeAspect="1"/>
          </p:cNvPicPr>
          <p:nvPr/>
        </p:nvPicPr>
        <p:blipFill>
          <a:blip r:embed="rId2"/>
          <a:stretch>
            <a:fillRect/>
          </a:stretch>
        </p:blipFill>
        <p:spPr>
          <a:xfrm>
            <a:off x="171901" y="2345652"/>
            <a:ext cx="4067736" cy="3127402"/>
          </a:xfrm>
          <a:prstGeom prst="rect">
            <a:avLst/>
          </a:prstGeom>
        </p:spPr>
      </p:pic>
      <p:pic>
        <p:nvPicPr>
          <p:cNvPr id="5" name="Image 4" descr="page-accueil-portail.png"/>
          <p:cNvPicPr>
            <a:picLocks noChangeAspect="1"/>
          </p:cNvPicPr>
          <p:nvPr/>
        </p:nvPicPr>
        <p:blipFill>
          <a:blip r:embed="rId3"/>
          <a:stretch>
            <a:fillRect/>
          </a:stretch>
        </p:blipFill>
        <p:spPr>
          <a:xfrm>
            <a:off x="4498452" y="3243417"/>
            <a:ext cx="4452127" cy="3395309"/>
          </a:xfrm>
          <a:prstGeom prst="rect">
            <a:avLst/>
          </a:prstGeom>
        </p:spPr>
      </p:pic>
      <p:sp>
        <p:nvSpPr>
          <p:cNvPr id="6" name="ZoneTexte 5"/>
          <p:cNvSpPr txBox="1"/>
          <p:nvPr/>
        </p:nvSpPr>
        <p:spPr>
          <a:xfrm>
            <a:off x="1105595" y="5682832"/>
            <a:ext cx="1310901" cy="400110"/>
          </a:xfrm>
          <a:prstGeom prst="rect">
            <a:avLst/>
          </a:prstGeom>
          <a:noFill/>
        </p:spPr>
        <p:txBody>
          <a:bodyPr wrap="none" rtlCol="0">
            <a:spAutoFit/>
          </a:bodyPr>
          <a:lstStyle/>
          <a:p>
            <a:r>
              <a:rPr lang="fr-FR" sz="2000" dirty="0" smtClean="0"/>
              <a:t>Classique</a:t>
            </a:r>
            <a:endParaRPr lang="fr-FR" sz="2000" dirty="0"/>
          </a:p>
        </p:txBody>
      </p:sp>
      <p:sp>
        <p:nvSpPr>
          <p:cNvPr id="7" name="ZoneTexte 6"/>
          <p:cNvSpPr txBox="1"/>
          <p:nvPr/>
        </p:nvSpPr>
        <p:spPr>
          <a:xfrm>
            <a:off x="5963626" y="2783679"/>
            <a:ext cx="911653" cy="400110"/>
          </a:xfrm>
          <a:prstGeom prst="rect">
            <a:avLst/>
          </a:prstGeom>
          <a:noFill/>
        </p:spPr>
        <p:txBody>
          <a:bodyPr wrap="none" rtlCol="0">
            <a:spAutoFit/>
          </a:bodyPr>
          <a:lstStyle/>
          <a:p>
            <a:r>
              <a:rPr lang="fr-FR" sz="2000" dirty="0" smtClean="0"/>
              <a:t>Portail</a:t>
            </a:r>
            <a:endParaRPr lang="fr-F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Modèles de page d’accueil de sites institutionnels</a:t>
            </a:r>
            <a:endParaRPr lang="fr-FR" dirty="0"/>
          </a:p>
        </p:txBody>
      </p:sp>
      <p:sp>
        <p:nvSpPr>
          <p:cNvPr id="6" name="ZoneTexte 5"/>
          <p:cNvSpPr txBox="1"/>
          <p:nvPr/>
        </p:nvSpPr>
        <p:spPr>
          <a:xfrm>
            <a:off x="1215241" y="6121379"/>
            <a:ext cx="1667444" cy="400110"/>
          </a:xfrm>
          <a:prstGeom prst="rect">
            <a:avLst/>
          </a:prstGeom>
          <a:noFill/>
        </p:spPr>
        <p:txBody>
          <a:bodyPr wrap="none" rtlCol="0">
            <a:spAutoFit/>
          </a:bodyPr>
          <a:lstStyle/>
          <a:p>
            <a:r>
              <a:rPr lang="fr-FR" sz="2000" dirty="0" smtClean="0"/>
              <a:t>Personnalisé</a:t>
            </a:r>
            <a:endParaRPr lang="fr-FR" sz="2000" dirty="0"/>
          </a:p>
        </p:txBody>
      </p:sp>
      <p:pic>
        <p:nvPicPr>
          <p:cNvPr id="8" name="Image 7" descr="modele-accueil-personalise.png"/>
          <p:cNvPicPr>
            <a:picLocks noChangeAspect="1"/>
          </p:cNvPicPr>
          <p:nvPr/>
        </p:nvPicPr>
        <p:blipFill>
          <a:blip r:embed="rId2"/>
          <a:stretch>
            <a:fillRect/>
          </a:stretch>
        </p:blipFill>
        <p:spPr>
          <a:xfrm>
            <a:off x="414265" y="2695233"/>
            <a:ext cx="4328303" cy="3273973"/>
          </a:xfrm>
          <a:prstGeom prst="rect">
            <a:avLst/>
          </a:prstGeom>
        </p:spPr>
      </p:pic>
      <p:sp>
        <p:nvSpPr>
          <p:cNvPr id="9" name="ZoneTexte 8"/>
          <p:cNvSpPr txBox="1"/>
          <p:nvPr/>
        </p:nvSpPr>
        <p:spPr>
          <a:xfrm>
            <a:off x="5054155" y="2764212"/>
            <a:ext cx="3882079" cy="2062103"/>
          </a:xfrm>
          <a:prstGeom prst="rect">
            <a:avLst/>
          </a:prstGeom>
          <a:noFill/>
        </p:spPr>
        <p:txBody>
          <a:bodyPr wrap="square" rtlCol="0">
            <a:spAutoFit/>
          </a:bodyPr>
          <a:lstStyle/>
          <a:p>
            <a:r>
              <a:rPr lang="fr-CH" sz="1600" dirty="0" smtClean="0">
                <a:latin typeface="Times"/>
                <a:cs typeface="Times"/>
              </a:rPr>
              <a:t>« </a:t>
            </a:r>
            <a:r>
              <a:rPr sz="1600" dirty="0" smtClean="0">
                <a:latin typeface="Times"/>
                <a:cs typeface="Times"/>
              </a:rPr>
              <a:t>Si Renow est un cadre strict dont le dessein est une excellente qualité des sites Internet de notre gouvernement, nous encourageons toute expression artistique permettant de transmettre les valeurs culturelles de notre pays. La page d’accueil fait souvent l’objet d’un design particulier permettant de vous distinguer.</a:t>
            </a:r>
            <a:r>
              <a:rPr lang="fr-CH" sz="1600" dirty="0" smtClean="0">
                <a:latin typeface="Times"/>
                <a:cs typeface="Times"/>
              </a:rPr>
              <a:t>"</a:t>
            </a:r>
            <a:endParaRPr lang="fr-FR" sz="1600" dirty="0">
              <a:latin typeface="Times"/>
              <a:cs typeface="Time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La recherche d’information dans les sites web</a:t>
            </a:r>
            <a:endParaRPr lang="fr-FR" dirty="0"/>
          </a:p>
        </p:txBody>
      </p:sp>
      <p:sp>
        <p:nvSpPr>
          <p:cNvPr id="8" name="Espace réservé du texte 7"/>
          <p:cNvSpPr>
            <a:spLocks noGrp="1"/>
          </p:cNvSpPr>
          <p:nvPr>
            <p:ph type="body" idx="1"/>
          </p:nvPr>
        </p:nvSpPr>
        <p:spPr/>
        <p:txBody>
          <a:bodyPr/>
          <a:lstStyle/>
          <a:p>
            <a:r>
              <a:rPr lang="fr-FR" dirty="0" smtClean="0"/>
              <a:t>Ou pourquoi était-il si difficile de trouver la structure cérébrale impliquée dans la mémoire épisodique ?</a:t>
            </a:r>
          </a:p>
          <a:p>
            <a:r>
              <a:rPr lang="fr-FR" dirty="0" smtClean="0"/>
              <a:t>Comment faciliter la tâche des utilisateurs ? </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03213" y="38100"/>
            <a:ext cx="8755062" cy="1143000"/>
          </a:xfrm>
        </p:spPr>
        <p:txBody>
          <a:bodyPr>
            <a:normAutofit fontScale="90000"/>
          </a:bodyPr>
          <a:lstStyle/>
          <a:p>
            <a:r>
              <a:rPr lang="fr-FR"/>
              <a:t>Le cycle évaluation - sélection - traitement</a:t>
            </a:r>
          </a:p>
        </p:txBody>
      </p:sp>
      <p:sp>
        <p:nvSpPr>
          <p:cNvPr id="156675" name="Text Box 3"/>
          <p:cNvSpPr txBox="1">
            <a:spLocks noChangeArrowheads="1"/>
          </p:cNvSpPr>
          <p:nvPr/>
        </p:nvSpPr>
        <p:spPr bwMode="auto">
          <a:xfrm rot="-5400000">
            <a:off x="-1365250" y="2611438"/>
            <a:ext cx="3195638" cy="366712"/>
          </a:xfrm>
          <a:prstGeom prst="rect">
            <a:avLst/>
          </a:prstGeom>
          <a:noFill/>
          <a:ln w="12700">
            <a:noFill/>
            <a:miter lim="800000"/>
            <a:headEnd/>
            <a:tailEnd/>
          </a:ln>
          <a:effectLst/>
        </p:spPr>
        <p:txBody>
          <a:bodyPr wrap="none">
            <a:prstTxWarp prst="textNoShape">
              <a:avLst/>
            </a:prstTxWarp>
            <a:spAutoFit/>
          </a:bodyPr>
          <a:lstStyle/>
          <a:p>
            <a:r>
              <a:rPr lang="fr-FR" sz="1800">
                <a:solidFill>
                  <a:srgbClr val="800000"/>
                </a:solidFill>
              </a:rPr>
              <a:t>I. La recherche d’informations</a:t>
            </a:r>
          </a:p>
        </p:txBody>
      </p:sp>
      <p:grpSp>
        <p:nvGrpSpPr>
          <p:cNvPr id="156676" name="Group 4"/>
          <p:cNvGrpSpPr>
            <a:grpSpLocks/>
          </p:cNvGrpSpPr>
          <p:nvPr/>
        </p:nvGrpSpPr>
        <p:grpSpPr bwMode="auto">
          <a:xfrm>
            <a:off x="1123950" y="1438275"/>
            <a:ext cx="2073275" cy="4854575"/>
            <a:chOff x="969" y="906"/>
            <a:chExt cx="1306" cy="3058"/>
          </a:xfrm>
        </p:grpSpPr>
        <p:sp>
          <p:nvSpPr>
            <p:cNvPr id="156677" name="Rectangle 5"/>
            <p:cNvSpPr>
              <a:spLocks noChangeArrowheads="1"/>
            </p:cNvSpPr>
            <p:nvPr/>
          </p:nvSpPr>
          <p:spPr bwMode="auto">
            <a:xfrm>
              <a:off x="969" y="906"/>
              <a:ext cx="1306" cy="3058"/>
            </a:xfrm>
            <a:prstGeom prst="rect">
              <a:avLst/>
            </a:prstGeom>
            <a:solidFill>
              <a:srgbClr val="FCE4BC"/>
            </a:solidFill>
            <a:ln w="12700">
              <a:solidFill>
                <a:schemeClr val="tx1"/>
              </a:solidFill>
              <a:miter lim="800000"/>
              <a:headEnd/>
              <a:tailEnd/>
            </a:ln>
            <a:effectLst/>
          </p:spPr>
          <p:txBody>
            <a:bodyPr wrap="none" anchor="ctr">
              <a:prstTxWarp prst="textNoShape">
                <a:avLst/>
              </a:prstTxWarp>
            </a:bodyPr>
            <a:lstStyle/>
            <a:p>
              <a:pPr algn="ctr"/>
              <a:endParaRPr lang="fr-FR"/>
            </a:p>
          </p:txBody>
        </p:sp>
        <p:sp>
          <p:nvSpPr>
            <p:cNvPr id="156678" name="Text Box 6"/>
            <p:cNvSpPr txBox="1">
              <a:spLocks noChangeArrowheads="1"/>
            </p:cNvSpPr>
            <p:nvPr/>
          </p:nvSpPr>
          <p:spPr bwMode="auto">
            <a:xfrm>
              <a:off x="1059" y="983"/>
              <a:ext cx="1161" cy="326"/>
            </a:xfrm>
            <a:prstGeom prst="rect">
              <a:avLst/>
            </a:prstGeom>
            <a:solidFill>
              <a:srgbClr val="FCE4BC"/>
            </a:solidFill>
            <a:ln w="12700">
              <a:noFill/>
              <a:miter lim="800000"/>
              <a:headEnd/>
              <a:tailEnd/>
            </a:ln>
            <a:effectLst/>
          </p:spPr>
          <p:txBody>
            <a:bodyPr wrap="none">
              <a:prstTxWarp prst="textNoShape">
                <a:avLst/>
              </a:prstTxWarp>
              <a:spAutoFit/>
            </a:bodyPr>
            <a:lstStyle/>
            <a:p>
              <a:pPr algn="ctr"/>
              <a:r>
                <a:rPr lang="fr-FR" sz="1400" b="1"/>
                <a:t>CONTRAINTES</a:t>
              </a:r>
            </a:p>
            <a:p>
              <a:pPr algn="ctr"/>
              <a:r>
                <a:rPr lang="fr-FR" sz="1400" b="1"/>
                <a:t>SITUATIONNELLES</a:t>
              </a:r>
            </a:p>
          </p:txBody>
        </p:sp>
      </p:grpSp>
      <p:grpSp>
        <p:nvGrpSpPr>
          <p:cNvPr id="156679" name="Group 7"/>
          <p:cNvGrpSpPr>
            <a:grpSpLocks/>
          </p:cNvGrpSpPr>
          <p:nvPr/>
        </p:nvGrpSpPr>
        <p:grpSpPr bwMode="auto">
          <a:xfrm>
            <a:off x="4946650" y="1438275"/>
            <a:ext cx="2073275" cy="4854575"/>
            <a:chOff x="3116" y="906"/>
            <a:chExt cx="1306" cy="3058"/>
          </a:xfrm>
        </p:grpSpPr>
        <p:sp>
          <p:nvSpPr>
            <p:cNvPr id="156680" name="Rectangle 8"/>
            <p:cNvSpPr>
              <a:spLocks noChangeArrowheads="1"/>
            </p:cNvSpPr>
            <p:nvPr/>
          </p:nvSpPr>
          <p:spPr bwMode="auto">
            <a:xfrm>
              <a:off x="3116" y="906"/>
              <a:ext cx="1306" cy="3058"/>
            </a:xfrm>
            <a:prstGeom prst="rect">
              <a:avLst/>
            </a:prstGeom>
            <a:solidFill>
              <a:srgbClr val="FCE4BC"/>
            </a:solidFill>
            <a:ln w="12700">
              <a:solidFill>
                <a:schemeClr val="tx1"/>
              </a:solidFill>
              <a:miter lim="800000"/>
              <a:headEnd/>
              <a:tailEnd/>
            </a:ln>
            <a:effectLst/>
          </p:spPr>
          <p:txBody>
            <a:bodyPr wrap="none" anchor="ctr">
              <a:prstTxWarp prst="textNoShape">
                <a:avLst/>
              </a:prstTxWarp>
            </a:bodyPr>
            <a:lstStyle/>
            <a:p>
              <a:pPr algn="ctr"/>
              <a:endParaRPr lang="fr-FR"/>
            </a:p>
          </p:txBody>
        </p:sp>
        <p:sp>
          <p:nvSpPr>
            <p:cNvPr id="156681" name="Text Box 9"/>
            <p:cNvSpPr txBox="1">
              <a:spLocks noChangeArrowheads="1"/>
            </p:cNvSpPr>
            <p:nvPr/>
          </p:nvSpPr>
          <p:spPr bwMode="auto">
            <a:xfrm>
              <a:off x="3237" y="983"/>
              <a:ext cx="1099" cy="326"/>
            </a:xfrm>
            <a:prstGeom prst="rect">
              <a:avLst/>
            </a:prstGeom>
            <a:noFill/>
            <a:ln w="12700">
              <a:noFill/>
              <a:miter lim="800000"/>
              <a:headEnd/>
              <a:tailEnd/>
            </a:ln>
            <a:effectLst/>
          </p:spPr>
          <p:txBody>
            <a:bodyPr wrap="none">
              <a:prstTxWarp prst="textNoShape">
                <a:avLst/>
              </a:prstTxWarp>
              <a:spAutoFit/>
            </a:bodyPr>
            <a:lstStyle/>
            <a:p>
              <a:pPr algn="ctr"/>
              <a:r>
                <a:rPr lang="fr-FR" sz="1400" b="1"/>
                <a:t>CONNAISSANCES</a:t>
              </a:r>
            </a:p>
            <a:p>
              <a:pPr algn="ctr"/>
              <a:r>
                <a:rPr lang="fr-FR" sz="1400" b="1"/>
                <a:t>DISPONIBLES</a:t>
              </a:r>
            </a:p>
          </p:txBody>
        </p:sp>
      </p:grpSp>
      <p:grpSp>
        <p:nvGrpSpPr>
          <p:cNvPr id="156682" name="Group 10"/>
          <p:cNvGrpSpPr>
            <a:grpSpLocks/>
          </p:cNvGrpSpPr>
          <p:nvPr/>
        </p:nvGrpSpPr>
        <p:grpSpPr bwMode="auto">
          <a:xfrm>
            <a:off x="2116138" y="2270125"/>
            <a:ext cx="4332287" cy="1785938"/>
            <a:chOff x="1594" y="1430"/>
            <a:chExt cx="2729" cy="1125"/>
          </a:xfrm>
        </p:grpSpPr>
        <p:sp>
          <p:nvSpPr>
            <p:cNvPr id="156683" name="Rectangle 11"/>
            <p:cNvSpPr>
              <a:spLocks noChangeArrowheads="1"/>
            </p:cNvSpPr>
            <p:nvPr/>
          </p:nvSpPr>
          <p:spPr bwMode="auto">
            <a:xfrm>
              <a:off x="1594" y="1430"/>
              <a:ext cx="2729" cy="1084"/>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endParaRPr lang="fr-FR"/>
            </a:p>
          </p:txBody>
        </p:sp>
        <p:sp>
          <p:nvSpPr>
            <p:cNvPr id="156684" name="Text Box 12"/>
            <p:cNvSpPr txBox="1">
              <a:spLocks noChangeArrowheads="1"/>
            </p:cNvSpPr>
            <p:nvPr/>
          </p:nvSpPr>
          <p:spPr bwMode="auto">
            <a:xfrm>
              <a:off x="1737" y="1541"/>
              <a:ext cx="844" cy="192"/>
            </a:xfrm>
            <a:prstGeom prst="rect">
              <a:avLst/>
            </a:prstGeom>
            <a:noFill/>
            <a:ln w="12700">
              <a:noFill/>
              <a:miter lim="800000"/>
              <a:headEnd/>
              <a:tailEnd/>
            </a:ln>
            <a:effectLst/>
          </p:spPr>
          <p:txBody>
            <a:bodyPr wrap="none">
              <a:prstTxWarp prst="textNoShape">
                <a:avLst/>
              </a:prstTxWarp>
              <a:spAutoFit/>
            </a:bodyPr>
            <a:lstStyle/>
            <a:p>
              <a:pPr algn="ctr"/>
              <a:r>
                <a:rPr lang="fr-FR" sz="1400" b="1"/>
                <a:t>EVALUATION</a:t>
              </a:r>
            </a:p>
          </p:txBody>
        </p:sp>
        <p:sp>
          <p:nvSpPr>
            <p:cNvPr id="156685" name="Text Box 13"/>
            <p:cNvSpPr txBox="1">
              <a:spLocks noChangeArrowheads="1"/>
            </p:cNvSpPr>
            <p:nvPr/>
          </p:nvSpPr>
          <p:spPr bwMode="auto">
            <a:xfrm>
              <a:off x="2648" y="1572"/>
              <a:ext cx="1376" cy="983"/>
            </a:xfrm>
            <a:prstGeom prst="rect">
              <a:avLst/>
            </a:prstGeom>
            <a:noFill/>
            <a:ln w="12700">
              <a:noFill/>
              <a:miter lim="800000"/>
              <a:headEnd/>
              <a:tailEnd/>
            </a:ln>
            <a:effectLst/>
          </p:spPr>
          <p:txBody>
            <a:bodyPr wrap="none">
              <a:prstTxWarp prst="textNoShape">
                <a:avLst/>
              </a:prstTxWarp>
              <a:spAutoFit/>
            </a:bodyPr>
            <a:lstStyle/>
            <a:p>
              <a:pPr>
                <a:lnSpc>
                  <a:spcPct val="120000"/>
                </a:lnSpc>
              </a:pPr>
              <a:r>
                <a:rPr lang="fr-FR" sz="1600"/>
                <a:t>Représentation de but</a:t>
              </a:r>
            </a:p>
            <a:p>
              <a:pPr>
                <a:lnSpc>
                  <a:spcPct val="120000"/>
                </a:lnSpc>
              </a:pPr>
              <a:endParaRPr lang="fr-FR" sz="1600"/>
            </a:p>
            <a:p>
              <a:pPr>
                <a:lnSpc>
                  <a:spcPct val="120000"/>
                </a:lnSpc>
              </a:pPr>
              <a:endParaRPr lang="fr-FR" sz="1600"/>
            </a:p>
            <a:p>
              <a:pPr>
                <a:lnSpc>
                  <a:spcPct val="120000"/>
                </a:lnSpc>
              </a:pPr>
              <a:endParaRPr lang="fr-FR" sz="1600"/>
            </a:p>
            <a:p>
              <a:pPr>
                <a:lnSpc>
                  <a:spcPct val="120000"/>
                </a:lnSpc>
              </a:pPr>
              <a:r>
                <a:rPr lang="fr-FR" sz="1600"/>
                <a:t>Plan de recherche</a:t>
              </a:r>
            </a:p>
          </p:txBody>
        </p:sp>
        <p:sp>
          <p:nvSpPr>
            <p:cNvPr id="156686" name="Line 14"/>
            <p:cNvSpPr>
              <a:spLocks noChangeShapeType="1"/>
            </p:cNvSpPr>
            <p:nvPr/>
          </p:nvSpPr>
          <p:spPr bwMode="auto">
            <a:xfrm flipH="1">
              <a:off x="3157" y="1974"/>
              <a:ext cx="9" cy="375"/>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fr-FR"/>
            </a:p>
          </p:txBody>
        </p:sp>
      </p:grpSp>
      <p:grpSp>
        <p:nvGrpSpPr>
          <p:cNvPr id="156687" name="Group 15"/>
          <p:cNvGrpSpPr>
            <a:grpSpLocks/>
          </p:cNvGrpSpPr>
          <p:nvPr/>
        </p:nvGrpSpPr>
        <p:grpSpPr bwMode="auto">
          <a:xfrm>
            <a:off x="1462088" y="3130550"/>
            <a:ext cx="1820862" cy="3317875"/>
            <a:chOff x="1182" y="1972"/>
            <a:chExt cx="1147" cy="2090"/>
          </a:xfrm>
        </p:grpSpPr>
        <p:grpSp>
          <p:nvGrpSpPr>
            <p:cNvPr id="156688" name="Group 16"/>
            <p:cNvGrpSpPr>
              <a:grpSpLocks/>
            </p:cNvGrpSpPr>
            <p:nvPr/>
          </p:nvGrpSpPr>
          <p:grpSpPr bwMode="auto">
            <a:xfrm>
              <a:off x="1182" y="2596"/>
              <a:ext cx="1147" cy="1466"/>
              <a:chOff x="1182" y="2596"/>
              <a:chExt cx="1147" cy="1466"/>
            </a:xfrm>
          </p:grpSpPr>
          <p:sp>
            <p:nvSpPr>
              <p:cNvPr id="156689" name="Rectangle 17"/>
              <p:cNvSpPr>
                <a:spLocks noChangeArrowheads="1"/>
              </p:cNvSpPr>
              <p:nvPr/>
            </p:nvSpPr>
            <p:spPr bwMode="auto">
              <a:xfrm>
                <a:off x="1182" y="2596"/>
                <a:ext cx="1147" cy="146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fr-FR"/>
              </a:p>
            </p:txBody>
          </p:sp>
          <p:sp>
            <p:nvSpPr>
              <p:cNvPr id="156690" name="Text Box 18"/>
              <p:cNvSpPr txBox="1">
                <a:spLocks noChangeArrowheads="1"/>
              </p:cNvSpPr>
              <p:nvPr/>
            </p:nvSpPr>
            <p:spPr bwMode="auto">
              <a:xfrm>
                <a:off x="1262" y="2668"/>
                <a:ext cx="757" cy="192"/>
              </a:xfrm>
              <a:prstGeom prst="rect">
                <a:avLst/>
              </a:prstGeom>
              <a:noFill/>
              <a:ln w="12700">
                <a:noFill/>
                <a:miter lim="800000"/>
                <a:headEnd/>
                <a:tailEnd/>
              </a:ln>
              <a:effectLst/>
            </p:spPr>
            <p:txBody>
              <a:bodyPr wrap="none">
                <a:prstTxWarp prst="textNoShape">
                  <a:avLst/>
                </a:prstTxWarp>
                <a:spAutoFit/>
              </a:bodyPr>
              <a:lstStyle/>
              <a:p>
                <a:pPr algn="ctr"/>
                <a:r>
                  <a:rPr lang="fr-FR" sz="1400" b="1"/>
                  <a:t>SELECTION</a:t>
                </a:r>
              </a:p>
            </p:txBody>
          </p:sp>
          <p:sp>
            <p:nvSpPr>
              <p:cNvPr id="156691" name="Text Box 19"/>
              <p:cNvSpPr txBox="1">
                <a:spLocks noChangeArrowheads="1"/>
              </p:cNvSpPr>
              <p:nvPr/>
            </p:nvSpPr>
            <p:spPr bwMode="auto">
              <a:xfrm>
                <a:off x="1266" y="2928"/>
                <a:ext cx="1055" cy="982"/>
              </a:xfrm>
              <a:prstGeom prst="rect">
                <a:avLst/>
              </a:prstGeom>
              <a:noFill/>
              <a:ln w="12700">
                <a:noFill/>
                <a:miter lim="800000"/>
                <a:headEnd/>
                <a:tailEnd/>
              </a:ln>
              <a:effectLst/>
            </p:spPr>
            <p:txBody>
              <a:bodyPr wrap="none">
                <a:prstTxWarp prst="textNoShape">
                  <a:avLst/>
                </a:prstTxWarp>
                <a:spAutoFit/>
              </a:bodyPr>
              <a:lstStyle/>
              <a:p>
                <a:r>
                  <a:rPr lang="fr-FR" sz="1600"/>
                  <a:t>Identification</a:t>
                </a:r>
              </a:p>
              <a:p>
                <a:endParaRPr lang="fr-FR" sz="1600"/>
              </a:p>
              <a:p>
                <a:r>
                  <a:rPr lang="fr-FR" sz="1600"/>
                  <a:t>Estimation</a:t>
                </a:r>
              </a:p>
              <a:p>
                <a:r>
                  <a:rPr lang="fr-FR" sz="1600"/>
                  <a:t>pertinence</a:t>
                </a:r>
              </a:p>
              <a:p>
                <a:endParaRPr lang="fr-FR" sz="1600"/>
              </a:p>
              <a:p>
                <a:r>
                  <a:rPr lang="fr-FR" sz="1600"/>
                  <a:t>Choix de la cible</a:t>
                </a:r>
              </a:p>
            </p:txBody>
          </p:sp>
          <p:sp>
            <p:nvSpPr>
              <p:cNvPr id="156692" name="Line 20"/>
              <p:cNvSpPr>
                <a:spLocks noChangeShapeType="1"/>
              </p:cNvSpPr>
              <p:nvPr/>
            </p:nvSpPr>
            <p:spPr bwMode="auto">
              <a:xfrm>
                <a:off x="1701" y="3128"/>
                <a:ext cx="0" cy="14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fr-FR"/>
              </a:p>
            </p:txBody>
          </p:sp>
          <p:sp>
            <p:nvSpPr>
              <p:cNvPr id="156693" name="Line 21"/>
              <p:cNvSpPr>
                <a:spLocks noChangeShapeType="1"/>
              </p:cNvSpPr>
              <p:nvPr/>
            </p:nvSpPr>
            <p:spPr bwMode="auto">
              <a:xfrm>
                <a:off x="1701" y="3573"/>
                <a:ext cx="0" cy="14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fr-FR"/>
              </a:p>
            </p:txBody>
          </p:sp>
        </p:grpSp>
        <p:cxnSp>
          <p:nvCxnSpPr>
            <p:cNvPr id="156694" name="AutoShape 22"/>
            <p:cNvCxnSpPr>
              <a:cxnSpLocks noChangeShapeType="1"/>
              <a:stCxn id="156683" idx="1"/>
              <a:endCxn id="156689" idx="1"/>
            </p:cNvCxnSpPr>
            <p:nvPr/>
          </p:nvCxnSpPr>
          <p:spPr bwMode="auto">
            <a:xfrm rot="10800000" flipV="1">
              <a:off x="1182" y="1972"/>
              <a:ext cx="412" cy="1357"/>
            </a:xfrm>
            <a:prstGeom prst="curvedConnector3">
              <a:avLst>
                <a:gd name="adj1" fmla="val 134954"/>
              </a:avLst>
            </a:prstGeom>
            <a:noFill/>
            <a:ln w="25400">
              <a:solidFill>
                <a:srgbClr val="6A350C"/>
              </a:solidFill>
              <a:round/>
              <a:headEnd/>
              <a:tailEnd type="triangle" w="med" len="med"/>
            </a:ln>
            <a:effectLst/>
          </p:spPr>
        </p:cxnSp>
      </p:grpSp>
      <p:grpSp>
        <p:nvGrpSpPr>
          <p:cNvPr id="156695" name="Group 23"/>
          <p:cNvGrpSpPr>
            <a:grpSpLocks/>
          </p:cNvGrpSpPr>
          <p:nvPr/>
        </p:nvGrpSpPr>
        <p:grpSpPr bwMode="auto">
          <a:xfrm>
            <a:off x="3282950" y="4121150"/>
            <a:ext cx="3581400" cy="2327275"/>
            <a:chOff x="2329" y="2596"/>
            <a:chExt cx="2256" cy="1466"/>
          </a:xfrm>
        </p:grpSpPr>
        <p:grpSp>
          <p:nvGrpSpPr>
            <p:cNvPr id="156696" name="Group 24"/>
            <p:cNvGrpSpPr>
              <a:grpSpLocks/>
            </p:cNvGrpSpPr>
            <p:nvPr/>
          </p:nvGrpSpPr>
          <p:grpSpPr bwMode="auto">
            <a:xfrm>
              <a:off x="3438" y="2596"/>
              <a:ext cx="1147" cy="1466"/>
              <a:chOff x="3438" y="2596"/>
              <a:chExt cx="1147" cy="1466"/>
            </a:xfrm>
          </p:grpSpPr>
          <p:sp>
            <p:nvSpPr>
              <p:cNvPr id="156697" name="Rectangle 25"/>
              <p:cNvSpPr>
                <a:spLocks noChangeArrowheads="1"/>
              </p:cNvSpPr>
              <p:nvPr/>
            </p:nvSpPr>
            <p:spPr bwMode="auto">
              <a:xfrm>
                <a:off x="3438" y="2596"/>
                <a:ext cx="1147" cy="1466"/>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fr-FR"/>
              </a:p>
            </p:txBody>
          </p:sp>
          <p:sp>
            <p:nvSpPr>
              <p:cNvPr id="156698" name="Text Box 26"/>
              <p:cNvSpPr txBox="1">
                <a:spLocks noChangeArrowheads="1"/>
              </p:cNvSpPr>
              <p:nvPr/>
            </p:nvSpPr>
            <p:spPr bwMode="auto">
              <a:xfrm>
                <a:off x="3480" y="2693"/>
                <a:ext cx="838" cy="192"/>
              </a:xfrm>
              <a:prstGeom prst="rect">
                <a:avLst/>
              </a:prstGeom>
              <a:noFill/>
              <a:ln w="12700">
                <a:noFill/>
                <a:miter lim="800000"/>
                <a:headEnd/>
                <a:tailEnd/>
              </a:ln>
              <a:effectLst/>
            </p:spPr>
            <p:txBody>
              <a:bodyPr wrap="none">
                <a:prstTxWarp prst="textNoShape">
                  <a:avLst/>
                </a:prstTxWarp>
                <a:spAutoFit/>
              </a:bodyPr>
              <a:lstStyle/>
              <a:p>
                <a:pPr algn="ctr"/>
                <a:r>
                  <a:rPr lang="fr-FR" sz="1400" b="1"/>
                  <a:t>TRAITEMENT</a:t>
                </a:r>
              </a:p>
            </p:txBody>
          </p:sp>
          <p:sp>
            <p:nvSpPr>
              <p:cNvPr id="156699" name="Text Box 27"/>
              <p:cNvSpPr txBox="1">
                <a:spLocks noChangeArrowheads="1"/>
              </p:cNvSpPr>
              <p:nvPr/>
            </p:nvSpPr>
            <p:spPr bwMode="auto">
              <a:xfrm>
                <a:off x="3513" y="2953"/>
                <a:ext cx="1020" cy="983"/>
              </a:xfrm>
              <a:prstGeom prst="rect">
                <a:avLst/>
              </a:prstGeom>
              <a:noFill/>
              <a:ln w="12700">
                <a:noFill/>
                <a:miter lim="800000"/>
                <a:headEnd/>
                <a:tailEnd/>
              </a:ln>
              <a:effectLst/>
            </p:spPr>
            <p:txBody>
              <a:bodyPr wrap="none">
                <a:prstTxWarp prst="textNoShape">
                  <a:avLst/>
                </a:prstTxWarp>
                <a:spAutoFit/>
              </a:bodyPr>
              <a:lstStyle/>
              <a:p>
                <a:pPr>
                  <a:lnSpc>
                    <a:spcPct val="120000"/>
                  </a:lnSpc>
                </a:pPr>
                <a:r>
                  <a:rPr lang="fr-FR" sz="1600"/>
                  <a:t>Intégration</a:t>
                </a:r>
              </a:p>
              <a:p>
                <a:pPr>
                  <a:lnSpc>
                    <a:spcPct val="120000"/>
                  </a:lnSpc>
                </a:pPr>
                <a:endParaRPr lang="fr-FR" sz="1600"/>
              </a:p>
              <a:p>
                <a:pPr>
                  <a:lnSpc>
                    <a:spcPct val="120000"/>
                  </a:lnSpc>
                </a:pPr>
                <a:r>
                  <a:rPr lang="fr-FR" sz="1600"/>
                  <a:t>Filtrage</a:t>
                </a:r>
              </a:p>
              <a:p>
                <a:pPr>
                  <a:lnSpc>
                    <a:spcPct val="120000"/>
                  </a:lnSpc>
                </a:pPr>
                <a:endParaRPr lang="fr-FR" sz="1600"/>
              </a:p>
              <a:p>
                <a:pPr>
                  <a:lnSpc>
                    <a:spcPct val="120000"/>
                  </a:lnSpc>
                </a:pPr>
                <a:r>
                  <a:rPr lang="fr-FR" sz="1600"/>
                  <a:t>Compréhension</a:t>
                </a:r>
              </a:p>
            </p:txBody>
          </p:sp>
          <p:sp>
            <p:nvSpPr>
              <p:cNvPr id="156700" name="Line 28"/>
              <p:cNvSpPr>
                <a:spLocks noChangeShapeType="1"/>
              </p:cNvSpPr>
              <p:nvPr/>
            </p:nvSpPr>
            <p:spPr bwMode="auto">
              <a:xfrm flipV="1">
                <a:off x="3906" y="3153"/>
                <a:ext cx="0" cy="14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fr-FR"/>
              </a:p>
            </p:txBody>
          </p:sp>
          <p:sp>
            <p:nvSpPr>
              <p:cNvPr id="156701" name="Line 29"/>
              <p:cNvSpPr>
                <a:spLocks noChangeShapeType="1"/>
              </p:cNvSpPr>
              <p:nvPr/>
            </p:nvSpPr>
            <p:spPr bwMode="auto">
              <a:xfrm flipV="1">
                <a:off x="3906" y="3562"/>
                <a:ext cx="0" cy="14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fr-FR"/>
              </a:p>
            </p:txBody>
          </p:sp>
        </p:grpSp>
        <p:cxnSp>
          <p:nvCxnSpPr>
            <p:cNvPr id="156702" name="AutoShape 30"/>
            <p:cNvCxnSpPr>
              <a:cxnSpLocks noChangeShapeType="1"/>
              <a:stCxn id="156689" idx="3"/>
              <a:endCxn id="156697" idx="1"/>
            </p:cNvCxnSpPr>
            <p:nvPr/>
          </p:nvCxnSpPr>
          <p:spPr bwMode="auto">
            <a:xfrm>
              <a:off x="2329" y="3329"/>
              <a:ext cx="1109" cy="0"/>
            </a:xfrm>
            <a:prstGeom prst="straightConnector1">
              <a:avLst/>
            </a:prstGeom>
            <a:noFill/>
            <a:ln w="25400">
              <a:solidFill>
                <a:srgbClr val="6A350C"/>
              </a:solidFill>
              <a:round/>
              <a:headEnd/>
              <a:tailEnd type="triangle" w="med" len="med"/>
            </a:ln>
            <a:effectLst/>
          </p:spPr>
        </p:cxnSp>
      </p:grpSp>
      <p:grpSp>
        <p:nvGrpSpPr>
          <p:cNvPr id="156703" name="Group 31"/>
          <p:cNvGrpSpPr>
            <a:grpSpLocks/>
          </p:cNvGrpSpPr>
          <p:nvPr/>
        </p:nvGrpSpPr>
        <p:grpSpPr bwMode="auto">
          <a:xfrm>
            <a:off x="3871913" y="2851150"/>
            <a:ext cx="2992437" cy="2433638"/>
            <a:chOff x="2700" y="1796"/>
            <a:chExt cx="1885" cy="1533"/>
          </a:xfrm>
        </p:grpSpPr>
        <p:sp>
          <p:nvSpPr>
            <p:cNvPr id="156704" name="Line 32"/>
            <p:cNvSpPr>
              <a:spLocks noChangeShapeType="1"/>
            </p:cNvSpPr>
            <p:nvPr/>
          </p:nvSpPr>
          <p:spPr bwMode="auto">
            <a:xfrm>
              <a:off x="3229" y="1796"/>
              <a:ext cx="0" cy="177"/>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fr-FR"/>
            </a:p>
          </p:txBody>
        </p:sp>
        <p:sp>
          <p:nvSpPr>
            <p:cNvPr id="156705" name="Line 33"/>
            <p:cNvSpPr>
              <a:spLocks noChangeShapeType="1"/>
            </p:cNvSpPr>
            <p:nvPr/>
          </p:nvSpPr>
          <p:spPr bwMode="auto">
            <a:xfrm>
              <a:off x="3061" y="1813"/>
              <a:ext cx="0" cy="143"/>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fr-FR"/>
            </a:p>
          </p:txBody>
        </p:sp>
        <p:grpSp>
          <p:nvGrpSpPr>
            <p:cNvPr id="156706" name="Group 34"/>
            <p:cNvGrpSpPr>
              <a:grpSpLocks/>
            </p:cNvGrpSpPr>
            <p:nvPr/>
          </p:nvGrpSpPr>
          <p:grpSpPr bwMode="auto">
            <a:xfrm>
              <a:off x="2700" y="1971"/>
              <a:ext cx="1885" cy="1358"/>
              <a:chOff x="2700" y="1971"/>
              <a:chExt cx="1885" cy="1358"/>
            </a:xfrm>
          </p:grpSpPr>
          <p:sp>
            <p:nvSpPr>
              <p:cNvPr id="156707" name="Text Box 35"/>
              <p:cNvSpPr txBox="1">
                <a:spLocks noChangeArrowheads="1"/>
              </p:cNvSpPr>
              <p:nvPr/>
            </p:nvSpPr>
            <p:spPr bwMode="auto">
              <a:xfrm>
                <a:off x="2700" y="1971"/>
                <a:ext cx="1134" cy="212"/>
              </a:xfrm>
              <a:prstGeom prst="rect">
                <a:avLst/>
              </a:prstGeom>
              <a:solidFill>
                <a:srgbClr val="FFFFFF"/>
              </a:solidFill>
              <a:ln w="12700">
                <a:noFill/>
                <a:miter lim="800000"/>
                <a:headEnd/>
                <a:tailEnd/>
              </a:ln>
              <a:effectLst/>
            </p:spPr>
            <p:txBody>
              <a:bodyPr wrap="none">
                <a:prstTxWarp prst="textNoShape">
                  <a:avLst/>
                </a:prstTxWarp>
                <a:spAutoFit/>
              </a:bodyPr>
              <a:lstStyle/>
              <a:p>
                <a:r>
                  <a:rPr lang="fr-FR" sz="1600"/>
                  <a:t>Etat de la solution</a:t>
                </a:r>
                <a:endParaRPr lang="fr-FR"/>
              </a:p>
            </p:txBody>
          </p:sp>
          <p:cxnSp>
            <p:nvCxnSpPr>
              <p:cNvPr id="156708" name="AutoShape 36"/>
              <p:cNvCxnSpPr>
                <a:cxnSpLocks noChangeShapeType="1"/>
                <a:stCxn id="156697" idx="3"/>
                <a:endCxn id="156683" idx="3"/>
              </p:cNvCxnSpPr>
              <p:nvPr/>
            </p:nvCxnSpPr>
            <p:spPr bwMode="auto">
              <a:xfrm flipH="1" flipV="1">
                <a:off x="4323" y="1972"/>
                <a:ext cx="262" cy="1357"/>
              </a:xfrm>
              <a:prstGeom prst="curvedConnector3">
                <a:avLst>
                  <a:gd name="adj1" fmla="val -54963"/>
                </a:avLst>
              </a:prstGeom>
              <a:noFill/>
              <a:ln w="25400">
                <a:solidFill>
                  <a:srgbClr val="6A350C"/>
                </a:solidFill>
                <a:round/>
                <a:headEnd/>
                <a:tailEnd type="triangle" w="med" len="med"/>
              </a:ln>
              <a:effectLst/>
            </p:spPr>
          </p:cxnSp>
        </p:grpSp>
      </p:grpSp>
      <p:grpSp>
        <p:nvGrpSpPr>
          <p:cNvPr id="156709" name="Group 37"/>
          <p:cNvGrpSpPr>
            <a:grpSpLocks/>
          </p:cNvGrpSpPr>
          <p:nvPr/>
        </p:nvGrpSpPr>
        <p:grpSpPr bwMode="auto">
          <a:xfrm>
            <a:off x="6429375" y="2616200"/>
            <a:ext cx="2192338" cy="677863"/>
            <a:chOff x="4050" y="1648"/>
            <a:chExt cx="1381" cy="427"/>
          </a:xfrm>
        </p:grpSpPr>
        <p:sp>
          <p:nvSpPr>
            <p:cNvPr id="156710" name="Line 38"/>
            <p:cNvSpPr>
              <a:spLocks noChangeShapeType="1"/>
            </p:cNvSpPr>
            <p:nvPr/>
          </p:nvSpPr>
          <p:spPr bwMode="auto">
            <a:xfrm>
              <a:off x="4050" y="1929"/>
              <a:ext cx="907" cy="0"/>
            </a:xfrm>
            <a:prstGeom prst="line">
              <a:avLst/>
            </a:prstGeom>
            <a:noFill/>
            <a:ln w="28575">
              <a:solidFill>
                <a:srgbClr val="6A350C"/>
              </a:solidFill>
              <a:round/>
              <a:headEnd/>
              <a:tailEnd type="triangle" w="med" len="med"/>
            </a:ln>
            <a:effectLst/>
          </p:spPr>
          <p:txBody>
            <a:bodyPr wrap="none" anchor="ctr">
              <a:prstTxWarp prst="textNoShape">
                <a:avLst/>
              </a:prstTxWarp>
            </a:bodyPr>
            <a:lstStyle/>
            <a:p>
              <a:endParaRPr lang="fr-FR"/>
            </a:p>
          </p:txBody>
        </p:sp>
        <p:sp>
          <p:nvSpPr>
            <p:cNvPr id="156711" name="Text Box 39"/>
            <p:cNvSpPr txBox="1">
              <a:spLocks noChangeArrowheads="1"/>
            </p:cNvSpPr>
            <p:nvPr/>
          </p:nvSpPr>
          <p:spPr bwMode="auto">
            <a:xfrm>
              <a:off x="4107" y="1648"/>
              <a:ext cx="1227" cy="231"/>
            </a:xfrm>
            <a:prstGeom prst="rect">
              <a:avLst/>
            </a:prstGeom>
            <a:solidFill>
              <a:srgbClr val="FFFFFF"/>
            </a:solidFill>
            <a:ln w="12700">
              <a:noFill/>
              <a:miter lim="800000"/>
              <a:headEnd/>
              <a:tailEnd/>
            </a:ln>
            <a:effectLst/>
          </p:spPr>
          <p:txBody>
            <a:bodyPr>
              <a:prstTxWarp prst="textNoShape">
                <a:avLst/>
              </a:prstTxWarp>
              <a:spAutoFit/>
            </a:bodyPr>
            <a:lstStyle/>
            <a:p>
              <a:pPr>
                <a:spcBef>
                  <a:spcPct val="50000"/>
                </a:spcBef>
              </a:pPr>
              <a:r>
                <a:rPr lang="fr-FR" sz="1800"/>
                <a:t>satisfaisante</a:t>
              </a:r>
            </a:p>
          </p:txBody>
        </p:sp>
        <p:sp>
          <p:nvSpPr>
            <p:cNvPr id="156712" name="Text Box 40"/>
            <p:cNvSpPr txBox="1">
              <a:spLocks noChangeArrowheads="1"/>
            </p:cNvSpPr>
            <p:nvPr/>
          </p:nvSpPr>
          <p:spPr bwMode="auto">
            <a:xfrm>
              <a:off x="5004" y="1787"/>
              <a:ext cx="427" cy="288"/>
            </a:xfrm>
            <a:prstGeom prst="rect">
              <a:avLst/>
            </a:prstGeom>
            <a:noFill/>
            <a:ln w="12700">
              <a:noFill/>
              <a:miter lim="800000"/>
              <a:headEnd/>
              <a:tailEnd/>
            </a:ln>
            <a:effectLst/>
          </p:spPr>
          <p:txBody>
            <a:bodyPr>
              <a:prstTxWarp prst="textNoShape">
                <a:avLst/>
              </a:prstTxWarp>
              <a:spAutoFit/>
            </a:bodyPr>
            <a:lstStyle/>
            <a:p>
              <a:pPr>
                <a:spcBef>
                  <a:spcPct val="50000"/>
                </a:spcBef>
              </a:pPr>
              <a:r>
                <a:rPr lang="fr-FR">
                  <a:solidFill>
                    <a:srgbClr val="6A350C"/>
                  </a:solidFill>
                </a:rPr>
                <a:t>FIN</a:t>
              </a:r>
            </a:p>
          </p:txBody>
        </p:sp>
      </p:grpSp>
      <p:sp>
        <p:nvSpPr>
          <p:cNvPr id="156713" name="Text Box 41"/>
          <p:cNvSpPr txBox="1">
            <a:spLocks noChangeArrowheads="1"/>
          </p:cNvSpPr>
          <p:nvPr/>
        </p:nvSpPr>
        <p:spPr bwMode="auto">
          <a:xfrm>
            <a:off x="6858000" y="6400800"/>
            <a:ext cx="2047875" cy="336550"/>
          </a:xfrm>
          <a:prstGeom prst="rect">
            <a:avLst/>
          </a:prstGeom>
          <a:noFill/>
          <a:ln w="9525">
            <a:noFill/>
            <a:miter lim="800000"/>
            <a:headEnd/>
            <a:tailEnd/>
          </a:ln>
          <a:effectLst/>
        </p:spPr>
        <p:txBody>
          <a:bodyPr wrap="none">
            <a:prstTxWarp prst="textNoShape">
              <a:avLst/>
            </a:prstTxWarp>
            <a:spAutoFit/>
          </a:bodyPr>
          <a:lstStyle/>
          <a:p>
            <a:r>
              <a:rPr lang="fr-FR" sz="1600" i="1" dirty="0">
                <a:solidFill>
                  <a:srgbClr val="993602"/>
                </a:solidFill>
              </a:rPr>
              <a:t>Tricot &amp; Rouet,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66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566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66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567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67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66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6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Information </a:t>
            </a:r>
            <a:r>
              <a:rPr lang="fr-FR" dirty="0" err="1" smtClean="0"/>
              <a:t>Problem</a:t>
            </a:r>
            <a:r>
              <a:rPr lang="fr-FR" dirty="0" smtClean="0"/>
              <a:t> </a:t>
            </a:r>
            <a:r>
              <a:rPr lang="fr-FR" dirty="0" err="1" smtClean="0"/>
              <a:t>Solving</a:t>
            </a:r>
            <a:r>
              <a:rPr lang="fr-FR" dirty="0" smtClean="0"/>
              <a:t> </a:t>
            </a:r>
            <a:endParaRPr lang="fr-FR" dirty="0"/>
          </a:p>
        </p:txBody>
      </p:sp>
      <p:pic>
        <p:nvPicPr>
          <p:cNvPr id="4" name="Image 3" descr="lazonderRouet08.png"/>
          <p:cNvPicPr>
            <a:picLocks noChangeAspect="1"/>
          </p:cNvPicPr>
          <p:nvPr/>
        </p:nvPicPr>
        <p:blipFill>
          <a:blip r:embed="rId2"/>
          <a:stretch>
            <a:fillRect/>
          </a:stretch>
        </p:blipFill>
        <p:spPr>
          <a:xfrm>
            <a:off x="152400" y="1271896"/>
            <a:ext cx="8686800" cy="5738504"/>
          </a:xfrm>
          <a:prstGeom prst="rect">
            <a:avLst/>
          </a:prstGeom>
        </p:spPr>
      </p:pic>
      <p:sp>
        <p:nvSpPr>
          <p:cNvPr id="5" name="ZoneTexte 4"/>
          <p:cNvSpPr txBox="1"/>
          <p:nvPr/>
        </p:nvSpPr>
        <p:spPr>
          <a:xfrm>
            <a:off x="304800" y="6172200"/>
            <a:ext cx="2458097" cy="338554"/>
          </a:xfrm>
          <a:prstGeom prst="rect">
            <a:avLst/>
          </a:prstGeom>
          <a:noFill/>
        </p:spPr>
        <p:txBody>
          <a:bodyPr wrap="none" rtlCol="0">
            <a:spAutoFit/>
          </a:bodyPr>
          <a:lstStyle/>
          <a:p>
            <a:r>
              <a:rPr lang="fr-FR" sz="1600" i="1" dirty="0" err="1" smtClean="0"/>
              <a:t>Lazonder</a:t>
            </a:r>
            <a:r>
              <a:rPr lang="fr-FR" sz="1600" i="1" dirty="0" smtClean="0"/>
              <a:t> &amp; Rouet, 2008</a:t>
            </a:r>
            <a:endParaRPr lang="fr-FR" sz="16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Difficultés de navigation</a:t>
            </a:r>
            <a:endParaRPr lang="fr-FR" dirty="0"/>
          </a:p>
        </p:txBody>
      </p:sp>
      <p:sp>
        <p:nvSpPr>
          <p:cNvPr id="3" name="ZoneTexte 2"/>
          <p:cNvSpPr txBox="1"/>
          <p:nvPr/>
        </p:nvSpPr>
        <p:spPr>
          <a:xfrm>
            <a:off x="609600" y="1371600"/>
            <a:ext cx="4017296" cy="769441"/>
          </a:xfrm>
          <a:prstGeom prst="rect">
            <a:avLst/>
          </a:prstGeom>
          <a:noFill/>
        </p:spPr>
        <p:txBody>
          <a:bodyPr wrap="none" rtlCol="0">
            <a:spAutoFit/>
          </a:bodyPr>
          <a:lstStyle/>
          <a:p>
            <a:r>
              <a:rPr lang="fr-FR" sz="2400" dirty="0" smtClean="0"/>
              <a:t>Sentiment de désorientation</a:t>
            </a:r>
            <a:endParaRPr lang="fr-FR" dirty="0" smtClean="0"/>
          </a:p>
          <a:p>
            <a:pPr>
              <a:buFontTx/>
              <a:buChar char="-"/>
            </a:pPr>
            <a:endParaRPr lang="fr-FR" dirty="0"/>
          </a:p>
        </p:txBody>
      </p:sp>
      <p:sp>
        <p:nvSpPr>
          <p:cNvPr id="5" name="ZoneTexte 4"/>
          <p:cNvSpPr txBox="1"/>
          <p:nvPr/>
        </p:nvSpPr>
        <p:spPr>
          <a:xfrm>
            <a:off x="6019800" y="5334000"/>
            <a:ext cx="3024235" cy="461665"/>
          </a:xfrm>
          <a:prstGeom prst="rect">
            <a:avLst/>
          </a:prstGeom>
          <a:noFill/>
        </p:spPr>
        <p:txBody>
          <a:bodyPr wrap="none" rtlCol="0">
            <a:spAutoFit/>
          </a:bodyPr>
          <a:lstStyle/>
          <a:p>
            <a:r>
              <a:rPr lang="fr-FR" dirty="0" err="1" smtClean="0"/>
              <a:t>Calisir</a:t>
            </a:r>
            <a:r>
              <a:rPr lang="fr-FR" dirty="0" smtClean="0"/>
              <a:t> &amp; </a:t>
            </a:r>
            <a:r>
              <a:rPr lang="fr-FR" dirty="0" err="1" smtClean="0"/>
              <a:t>Gurel</a:t>
            </a:r>
            <a:r>
              <a:rPr lang="fr-FR" dirty="0" smtClean="0"/>
              <a:t>, 2003</a:t>
            </a:r>
            <a:endParaRPr lang="fr-FR" dirty="0"/>
          </a:p>
        </p:txBody>
      </p:sp>
      <p:pic>
        <p:nvPicPr>
          <p:cNvPr id="10" name="Image 9"/>
          <p:cNvPicPr>
            <a:picLocks noChangeAspect="1"/>
          </p:cNvPicPr>
          <p:nvPr/>
        </p:nvPicPr>
        <p:blipFill>
          <a:blip r:embed="rId3"/>
          <a:stretch>
            <a:fillRect/>
          </a:stretch>
        </p:blipFill>
        <p:spPr>
          <a:xfrm>
            <a:off x="685800" y="2133600"/>
            <a:ext cx="2286000" cy="2857500"/>
          </a:xfrm>
          <a:prstGeom prst="rect">
            <a:avLst/>
          </a:prstGeom>
        </p:spPr>
      </p:pic>
      <p:sp>
        <p:nvSpPr>
          <p:cNvPr id="11" name="ZoneTexte 10"/>
          <p:cNvSpPr txBox="1"/>
          <p:nvPr/>
        </p:nvSpPr>
        <p:spPr>
          <a:xfrm>
            <a:off x="609600" y="5257800"/>
            <a:ext cx="2667000" cy="553998"/>
          </a:xfrm>
          <a:prstGeom prst="rect">
            <a:avLst/>
          </a:prstGeom>
          <a:noFill/>
        </p:spPr>
        <p:txBody>
          <a:bodyPr wrap="square" rtlCol="0">
            <a:spAutoFit/>
          </a:bodyPr>
          <a:lstStyle/>
          <a:p>
            <a:r>
              <a:rPr lang="fr-FR" sz="1000" dirty="0" smtClean="0"/>
              <a:t>Source image :</a:t>
            </a:r>
            <a:r>
              <a:rPr lang="fr-FR" sz="1000" dirty="0" err="1" smtClean="0"/>
              <a:t>http://www.interactivearchitecture.org/nevel-moving-labyrinth.html</a:t>
            </a:r>
            <a:r>
              <a:rPr lang="fr-FR" sz="1000" dirty="0" smtClean="0"/>
              <a:t> </a:t>
            </a:r>
            <a:endParaRPr lang="fr-FR" sz="1000" dirty="0"/>
          </a:p>
        </p:txBody>
      </p:sp>
      <p:sp>
        <p:nvSpPr>
          <p:cNvPr id="12" name="ZoneTexte 11"/>
          <p:cNvSpPr txBox="1"/>
          <p:nvPr/>
        </p:nvSpPr>
        <p:spPr>
          <a:xfrm>
            <a:off x="3505201" y="2438400"/>
            <a:ext cx="5410200" cy="2677656"/>
          </a:xfrm>
          <a:prstGeom prst="rect">
            <a:avLst/>
          </a:prstGeom>
          <a:noFill/>
        </p:spPr>
        <p:txBody>
          <a:bodyPr wrap="square" rtlCol="0">
            <a:spAutoFit/>
          </a:bodyPr>
          <a:lstStyle/>
          <a:p>
            <a:pPr>
              <a:buFontTx/>
              <a:buChar char="-"/>
            </a:pPr>
            <a:r>
              <a:rPr lang="fr-FR" dirty="0" smtClean="0"/>
              <a:t> Ne pas savoir comment retrouver une page particulière</a:t>
            </a:r>
          </a:p>
          <a:p>
            <a:pPr>
              <a:buFontTx/>
              <a:buChar char="-"/>
            </a:pPr>
            <a:r>
              <a:rPr lang="fr-FR" dirty="0" smtClean="0"/>
              <a:t> Ne pas savoir où aller maintenant, </a:t>
            </a:r>
          </a:p>
          <a:p>
            <a:pPr>
              <a:buFontTx/>
              <a:buChar char="-"/>
            </a:pPr>
            <a:r>
              <a:rPr lang="fr-FR" dirty="0" smtClean="0"/>
              <a:t> Ne pas savoir où trouver une information et comment y aller</a:t>
            </a:r>
          </a:p>
          <a:p>
            <a:pPr>
              <a:buFontTx/>
              <a:buChar char="-"/>
            </a:pPr>
            <a:r>
              <a:rPr lang="fr-FR" dirty="0" smtClean="0"/>
              <a:t> Ne pas savoir ce que l’on a déjà exploré…</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 nous dit la recherche : Limites</a:t>
            </a:r>
            <a:endParaRPr lang="fr-FR" dirty="0"/>
          </a:p>
        </p:txBody>
      </p:sp>
      <p:sp>
        <p:nvSpPr>
          <p:cNvPr id="15" name="ZoneTexte 14"/>
          <p:cNvSpPr txBox="1"/>
          <p:nvPr/>
        </p:nvSpPr>
        <p:spPr>
          <a:xfrm>
            <a:off x="685800" y="2209800"/>
            <a:ext cx="7182675" cy="769441"/>
          </a:xfrm>
          <a:prstGeom prst="rect">
            <a:avLst/>
          </a:prstGeom>
          <a:noFill/>
        </p:spPr>
        <p:txBody>
          <a:bodyPr wrap="none" rtlCol="0">
            <a:spAutoFit/>
          </a:bodyPr>
          <a:lstStyle/>
          <a:p>
            <a:r>
              <a:rPr lang="fr-FR" sz="2400" dirty="0" smtClean="0"/>
              <a:t>Situation de « double tâche »    surcharge cognitive</a:t>
            </a:r>
          </a:p>
          <a:p>
            <a:endParaRPr lang="fr-FR" dirty="0"/>
          </a:p>
        </p:txBody>
      </p:sp>
      <p:sp>
        <p:nvSpPr>
          <p:cNvPr id="16" name="Hexagone 15"/>
          <p:cNvSpPr/>
          <p:nvPr/>
        </p:nvSpPr>
        <p:spPr bwMode="auto">
          <a:xfrm>
            <a:off x="1447800" y="2971800"/>
            <a:ext cx="2514600" cy="1066800"/>
          </a:xfrm>
          <a:prstGeom prst="hexagon">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108" charset="0"/>
              </a:rPr>
              <a:t>Tâche de</a:t>
            </a:r>
          </a:p>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108" charset="0"/>
              </a:rPr>
              <a:t>Recherche d’info</a:t>
            </a:r>
            <a:endParaRPr kumimoji="0" lang="fr-FR" sz="1800" b="0" i="0" u="none" strike="noStrike" cap="none" normalizeH="0" baseline="0" dirty="0">
              <a:ln>
                <a:noFill/>
              </a:ln>
              <a:solidFill>
                <a:schemeClr val="tx1"/>
              </a:solidFill>
              <a:effectLst/>
              <a:latin typeface="Arial" pitchFamily="-108" charset="0"/>
            </a:endParaRPr>
          </a:p>
        </p:txBody>
      </p:sp>
      <p:sp>
        <p:nvSpPr>
          <p:cNvPr id="17" name="ZoneTexte 16"/>
          <p:cNvSpPr txBox="1"/>
          <p:nvPr/>
        </p:nvSpPr>
        <p:spPr>
          <a:xfrm>
            <a:off x="1843356" y="4258270"/>
            <a:ext cx="1814244" cy="923330"/>
          </a:xfrm>
          <a:prstGeom prst="rect">
            <a:avLst/>
          </a:prstGeom>
          <a:noFill/>
        </p:spPr>
        <p:txBody>
          <a:bodyPr wrap="none" rtlCol="0">
            <a:spAutoFit/>
          </a:bodyPr>
          <a:lstStyle/>
          <a:p>
            <a:r>
              <a:rPr lang="fr-FR" dirty="0" smtClean="0"/>
              <a:t>Lecture</a:t>
            </a:r>
            <a:endParaRPr lang="fr-FR" sz="1800" dirty="0" smtClean="0"/>
          </a:p>
          <a:p>
            <a:r>
              <a:rPr lang="fr-FR" sz="1800" dirty="0" smtClean="0"/>
              <a:t>Compréhension</a:t>
            </a:r>
          </a:p>
          <a:p>
            <a:r>
              <a:rPr lang="fr-FR" sz="1800" dirty="0" smtClean="0"/>
              <a:t>Mémorisation</a:t>
            </a:r>
            <a:endParaRPr lang="fr-FR" sz="1800" dirty="0"/>
          </a:p>
        </p:txBody>
      </p:sp>
      <p:sp>
        <p:nvSpPr>
          <p:cNvPr id="18" name="Hexagone 17"/>
          <p:cNvSpPr/>
          <p:nvPr/>
        </p:nvSpPr>
        <p:spPr bwMode="auto">
          <a:xfrm>
            <a:off x="4800600" y="2971800"/>
            <a:ext cx="2514600" cy="1066800"/>
          </a:xfrm>
          <a:prstGeom prst="hexagon">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pitchFamily="-108" charset="0"/>
              </a:rPr>
              <a:t>Tâche de navigation</a:t>
            </a:r>
            <a:endParaRPr kumimoji="0" lang="fr-FR" sz="1800" b="0" i="0" u="none" strike="noStrike" cap="none" normalizeH="0" baseline="0" dirty="0">
              <a:ln>
                <a:noFill/>
              </a:ln>
              <a:solidFill>
                <a:schemeClr val="tx1"/>
              </a:solidFill>
              <a:effectLst/>
              <a:latin typeface="Arial" pitchFamily="-108" charset="0"/>
            </a:endParaRPr>
          </a:p>
        </p:txBody>
      </p:sp>
      <p:sp>
        <p:nvSpPr>
          <p:cNvPr id="19" name="ZoneTexte 18"/>
          <p:cNvSpPr txBox="1"/>
          <p:nvPr/>
        </p:nvSpPr>
        <p:spPr>
          <a:xfrm>
            <a:off x="4724400" y="4258270"/>
            <a:ext cx="3277009" cy="923330"/>
          </a:xfrm>
          <a:prstGeom prst="rect">
            <a:avLst/>
          </a:prstGeom>
          <a:noFill/>
        </p:spPr>
        <p:txBody>
          <a:bodyPr wrap="none" rtlCol="0">
            <a:spAutoFit/>
          </a:bodyPr>
          <a:lstStyle/>
          <a:p>
            <a:r>
              <a:rPr lang="fr-FR" sz="1800" dirty="0" smtClean="0"/>
              <a:t>Représentation de la structure</a:t>
            </a:r>
          </a:p>
          <a:p>
            <a:r>
              <a:rPr lang="fr-FR" sz="1800" dirty="0" smtClean="0"/>
              <a:t>Mémorisation de son chemin</a:t>
            </a:r>
          </a:p>
          <a:p>
            <a:r>
              <a:rPr lang="fr-FR" sz="1800" dirty="0" smtClean="0"/>
              <a:t>Compréhension des outils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fontScale="90000"/>
          </a:bodyPr>
          <a:lstStyle/>
          <a:p>
            <a:r>
              <a:rPr lang="fr-FR" dirty="0" smtClean="0"/>
              <a:t>Que nous dit la recherche : facteurs</a:t>
            </a:r>
            <a:endParaRPr lang="fr-FR" dirty="0"/>
          </a:p>
        </p:txBody>
      </p:sp>
      <p:sp>
        <p:nvSpPr>
          <p:cNvPr id="231428" name="Text Box 4"/>
          <p:cNvSpPr txBox="1">
            <a:spLocks noChangeArrowheads="1"/>
          </p:cNvSpPr>
          <p:nvPr/>
        </p:nvSpPr>
        <p:spPr bwMode="auto">
          <a:xfrm>
            <a:off x="1066800" y="1704975"/>
            <a:ext cx="3436938" cy="457200"/>
          </a:xfrm>
          <a:prstGeom prst="rect">
            <a:avLst/>
          </a:prstGeom>
          <a:noFill/>
          <a:ln w="12700">
            <a:noFill/>
            <a:miter lim="800000"/>
            <a:headEnd/>
            <a:tailEnd/>
          </a:ln>
          <a:effectLst/>
        </p:spPr>
        <p:txBody>
          <a:bodyPr wrap="none">
            <a:prstTxWarp prst="textNoShape">
              <a:avLst/>
            </a:prstTxWarp>
            <a:spAutoFit/>
          </a:bodyPr>
          <a:lstStyle/>
          <a:p>
            <a:r>
              <a:rPr lang="fr-FR" sz="2400"/>
              <a:t>Les résultats dépendent</a:t>
            </a:r>
          </a:p>
        </p:txBody>
      </p:sp>
      <p:sp>
        <p:nvSpPr>
          <p:cNvPr id="231429" name="Text Box 5"/>
          <p:cNvSpPr txBox="1">
            <a:spLocks noChangeArrowheads="1"/>
          </p:cNvSpPr>
          <p:nvPr/>
        </p:nvSpPr>
        <p:spPr bwMode="auto">
          <a:xfrm>
            <a:off x="1066800" y="4708525"/>
            <a:ext cx="4724400" cy="457200"/>
          </a:xfrm>
          <a:prstGeom prst="rect">
            <a:avLst/>
          </a:prstGeom>
          <a:noFill/>
          <a:ln w="12700">
            <a:noFill/>
            <a:miter lim="800000"/>
            <a:headEnd/>
            <a:tailEnd/>
          </a:ln>
          <a:effectLst/>
        </p:spPr>
        <p:txBody>
          <a:bodyPr wrap="none">
            <a:prstTxWarp prst="textNoShape">
              <a:avLst/>
            </a:prstTxWarp>
            <a:spAutoFit/>
          </a:bodyPr>
          <a:lstStyle/>
          <a:p>
            <a:r>
              <a:rPr lang="fr-FR" sz="2400" dirty="0"/>
              <a:t>De la structuration de l’hypertexte</a:t>
            </a:r>
          </a:p>
        </p:txBody>
      </p:sp>
      <p:sp>
        <p:nvSpPr>
          <p:cNvPr id="231430" name="Text Box 6"/>
          <p:cNvSpPr txBox="1">
            <a:spLocks noChangeArrowheads="1"/>
          </p:cNvSpPr>
          <p:nvPr/>
        </p:nvSpPr>
        <p:spPr bwMode="auto">
          <a:xfrm>
            <a:off x="1066800" y="2438400"/>
            <a:ext cx="7254875" cy="822325"/>
          </a:xfrm>
          <a:prstGeom prst="rect">
            <a:avLst/>
          </a:prstGeom>
          <a:noFill/>
          <a:ln w="12700">
            <a:noFill/>
            <a:miter lim="800000"/>
            <a:headEnd/>
            <a:tailEnd/>
          </a:ln>
          <a:effectLst/>
        </p:spPr>
        <p:txBody>
          <a:bodyPr>
            <a:prstTxWarp prst="textNoShape">
              <a:avLst/>
            </a:prstTxWarp>
            <a:spAutoFit/>
          </a:bodyPr>
          <a:lstStyle/>
          <a:p>
            <a:r>
              <a:rPr lang="fr-FR" sz="2400" dirty="0"/>
              <a:t>De la tâche (lecture, rappel d’information locale, compréhension globale)</a:t>
            </a:r>
          </a:p>
        </p:txBody>
      </p:sp>
      <p:sp>
        <p:nvSpPr>
          <p:cNvPr id="231431" name="Oval 7"/>
          <p:cNvSpPr>
            <a:spLocks noChangeArrowheads="1"/>
          </p:cNvSpPr>
          <p:nvPr/>
        </p:nvSpPr>
        <p:spPr bwMode="auto">
          <a:xfrm>
            <a:off x="762000" y="4875212"/>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231432" name="Oval 8"/>
          <p:cNvSpPr>
            <a:spLocks noChangeArrowheads="1"/>
          </p:cNvSpPr>
          <p:nvPr/>
        </p:nvSpPr>
        <p:spPr bwMode="auto">
          <a:xfrm>
            <a:off x="762000" y="2590800"/>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231433" name="Text Box 9"/>
          <p:cNvSpPr txBox="1">
            <a:spLocks noChangeArrowheads="1"/>
          </p:cNvSpPr>
          <p:nvPr/>
        </p:nvSpPr>
        <p:spPr bwMode="auto">
          <a:xfrm>
            <a:off x="1066800" y="3489325"/>
            <a:ext cx="7086600" cy="1015663"/>
          </a:xfrm>
          <a:prstGeom prst="rect">
            <a:avLst/>
          </a:prstGeom>
          <a:noFill/>
          <a:ln w="12700">
            <a:noFill/>
            <a:miter lim="800000"/>
            <a:headEnd/>
            <a:tailEnd/>
          </a:ln>
          <a:effectLst/>
        </p:spPr>
        <p:txBody>
          <a:bodyPr wrap="square">
            <a:prstTxWarp prst="textNoShape">
              <a:avLst/>
            </a:prstTxWarp>
            <a:spAutoFit/>
          </a:bodyPr>
          <a:lstStyle/>
          <a:p>
            <a:r>
              <a:rPr lang="fr-FR" sz="2400" dirty="0"/>
              <a:t>Des </a:t>
            </a:r>
            <a:r>
              <a:rPr lang="fr-FR" sz="2400" dirty="0" err="1"/>
              <a:t>pré-requis</a:t>
            </a:r>
            <a:r>
              <a:rPr lang="fr-FR" sz="2400" dirty="0"/>
              <a:t> des </a:t>
            </a:r>
            <a:r>
              <a:rPr lang="fr-FR" sz="2400" dirty="0" smtClean="0"/>
              <a:t>utilisateurs</a:t>
            </a:r>
          </a:p>
          <a:p>
            <a:r>
              <a:rPr lang="fr-FR" sz="1800" dirty="0" smtClean="0"/>
              <a:t>Ex : Connaissances préalables, comme médiateur de la </a:t>
            </a:r>
          </a:p>
          <a:p>
            <a:r>
              <a:rPr lang="fr-FR" sz="1800" dirty="0" smtClean="0"/>
              <a:t>motivation et de l’intérêt (</a:t>
            </a:r>
            <a:r>
              <a:rPr lang="fr-FR" sz="1800" dirty="0" err="1" smtClean="0"/>
              <a:t>Moos</a:t>
            </a:r>
            <a:r>
              <a:rPr lang="fr-FR" sz="1800" dirty="0" smtClean="0"/>
              <a:t> &amp; </a:t>
            </a:r>
            <a:r>
              <a:rPr lang="fr-FR" sz="1800" dirty="0" err="1" smtClean="0"/>
              <a:t>Marroquin</a:t>
            </a:r>
            <a:r>
              <a:rPr lang="fr-FR" sz="1800" dirty="0" smtClean="0"/>
              <a:t>, 2010)</a:t>
            </a:r>
            <a:endParaRPr lang="fr-FR" sz="1800" dirty="0"/>
          </a:p>
        </p:txBody>
      </p:sp>
      <p:sp>
        <p:nvSpPr>
          <p:cNvPr id="231434" name="Oval 10"/>
          <p:cNvSpPr>
            <a:spLocks noChangeArrowheads="1"/>
          </p:cNvSpPr>
          <p:nvPr/>
        </p:nvSpPr>
        <p:spPr bwMode="auto">
          <a:xfrm>
            <a:off x="762000" y="3656013"/>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231435" name="Text Box 11"/>
          <p:cNvSpPr txBox="1">
            <a:spLocks noChangeArrowheads="1"/>
          </p:cNvSpPr>
          <p:nvPr/>
        </p:nvSpPr>
        <p:spPr bwMode="auto">
          <a:xfrm>
            <a:off x="1066800" y="5546725"/>
            <a:ext cx="6962775" cy="457200"/>
          </a:xfrm>
          <a:prstGeom prst="rect">
            <a:avLst/>
          </a:prstGeom>
          <a:noFill/>
          <a:ln w="12700">
            <a:noFill/>
            <a:miter lim="800000"/>
            <a:headEnd/>
            <a:tailEnd/>
          </a:ln>
          <a:effectLst/>
        </p:spPr>
        <p:txBody>
          <a:bodyPr wrap="none">
            <a:prstTxWarp prst="textNoShape">
              <a:avLst/>
            </a:prstTxWarp>
            <a:spAutoFit/>
          </a:bodyPr>
          <a:lstStyle/>
          <a:p>
            <a:r>
              <a:rPr lang="fr-FR" sz="2400" dirty="0"/>
              <a:t>Des outils de guidage et de navigation disponibles</a:t>
            </a:r>
          </a:p>
        </p:txBody>
      </p:sp>
      <p:sp>
        <p:nvSpPr>
          <p:cNvPr id="231436" name="Oval 12"/>
          <p:cNvSpPr>
            <a:spLocks noChangeArrowheads="1"/>
          </p:cNvSpPr>
          <p:nvPr/>
        </p:nvSpPr>
        <p:spPr bwMode="auto">
          <a:xfrm>
            <a:off x="762000" y="5713413"/>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fontScale="90000"/>
          </a:bodyPr>
          <a:lstStyle/>
          <a:p>
            <a:r>
              <a:rPr lang="fr-FR" dirty="0" smtClean="0"/>
              <a:t>Que nous dit la recherche : facteurs</a:t>
            </a:r>
            <a:endParaRPr lang="fr-FR" dirty="0"/>
          </a:p>
        </p:txBody>
      </p:sp>
      <p:sp>
        <p:nvSpPr>
          <p:cNvPr id="231429" name="Text Box 5"/>
          <p:cNvSpPr txBox="1">
            <a:spLocks noChangeArrowheads="1"/>
          </p:cNvSpPr>
          <p:nvPr/>
        </p:nvSpPr>
        <p:spPr bwMode="auto">
          <a:xfrm>
            <a:off x="1066800" y="1371600"/>
            <a:ext cx="4724400" cy="457200"/>
          </a:xfrm>
          <a:prstGeom prst="rect">
            <a:avLst/>
          </a:prstGeom>
          <a:noFill/>
          <a:ln w="12700">
            <a:noFill/>
            <a:miter lim="800000"/>
            <a:headEnd/>
            <a:tailEnd/>
          </a:ln>
          <a:effectLst/>
        </p:spPr>
        <p:txBody>
          <a:bodyPr wrap="none">
            <a:prstTxWarp prst="textNoShape">
              <a:avLst/>
            </a:prstTxWarp>
            <a:spAutoFit/>
          </a:bodyPr>
          <a:lstStyle/>
          <a:p>
            <a:r>
              <a:rPr lang="fr-FR" sz="2400" dirty="0"/>
              <a:t>De la structuration de l’hypertexte</a:t>
            </a:r>
          </a:p>
        </p:txBody>
      </p:sp>
      <p:sp>
        <p:nvSpPr>
          <p:cNvPr id="231431" name="Oval 7"/>
          <p:cNvSpPr>
            <a:spLocks noChangeArrowheads="1"/>
          </p:cNvSpPr>
          <p:nvPr/>
        </p:nvSpPr>
        <p:spPr bwMode="auto">
          <a:xfrm>
            <a:off x="762000" y="1538287"/>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pic>
        <p:nvPicPr>
          <p:cNvPr id="6" name="Image 5" descr="structure-hypertextes.png"/>
          <p:cNvPicPr>
            <a:picLocks noChangeAspect="1"/>
          </p:cNvPicPr>
          <p:nvPr/>
        </p:nvPicPr>
        <p:blipFill>
          <a:blip r:embed="rId3"/>
          <a:stretch>
            <a:fillRect/>
          </a:stretch>
        </p:blipFill>
        <p:spPr>
          <a:xfrm>
            <a:off x="1066800" y="1897438"/>
            <a:ext cx="6858000" cy="4198562"/>
          </a:xfrm>
          <a:prstGeom prst="rect">
            <a:avLst/>
          </a:prstGeom>
        </p:spPr>
      </p:pic>
      <p:sp>
        <p:nvSpPr>
          <p:cNvPr id="7" name="Rectangle 6"/>
          <p:cNvSpPr/>
          <p:nvPr/>
        </p:nvSpPr>
        <p:spPr>
          <a:xfrm>
            <a:off x="1066800" y="6260068"/>
            <a:ext cx="2285038" cy="369332"/>
          </a:xfrm>
          <a:prstGeom prst="rect">
            <a:avLst/>
          </a:prstGeom>
        </p:spPr>
        <p:txBody>
          <a:bodyPr wrap="none">
            <a:spAutoFit/>
          </a:bodyPr>
          <a:lstStyle/>
          <a:p>
            <a:r>
              <a:rPr lang="fr-FR" dirty="0" smtClean="0"/>
              <a:t>Lee &amp; Tedder (2003)</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152400" y="152400"/>
          <a:ext cx="8839200" cy="6344920"/>
        </p:xfrm>
        <a:graphic>
          <a:graphicData uri="http://schemas.openxmlformats.org/drawingml/2006/table">
            <a:tbl>
              <a:tblPr firstRow="1" bandRow="1">
                <a:tableStyleId>{5C22544A-7EE6-4342-B048-85BDC9FD1C3A}</a:tableStyleId>
              </a:tblPr>
              <a:tblGrid>
                <a:gridCol w="2525486"/>
                <a:gridCol w="3367314"/>
                <a:gridCol w="2946400"/>
              </a:tblGrid>
              <a:tr h="838200">
                <a:tc>
                  <a:txBody>
                    <a:bodyPr/>
                    <a:lstStyle/>
                    <a:p>
                      <a:pPr algn="ctr"/>
                      <a:r>
                        <a:rPr lang="fr-FR" sz="1600" dirty="0" smtClean="0">
                          <a:latin typeface="Arial"/>
                          <a:cs typeface="Arial"/>
                        </a:rPr>
                        <a:t>Etapes</a:t>
                      </a:r>
                      <a:endParaRPr lang="fr-FR" sz="1600" dirty="0">
                        <a:latin typeface="Arial"/>
                        <a:cs typeface="Arial"/>
                      </a:endParaRPr>
                    </a:p>
                  </a:txBody>
                  <a:tcPr/>
                </a:tc>
                <a:tc>
                  <a:txBody>
                    <a:bodyPr/>
                    <a:lstStyle/>
                    <a:p>
                      <a:pPr algn="ctr"/>
                      <a:r>
                        <a:rPr lang="fr-FR" sz="1600" dirty="0" smtClean="0">
                          <a:latin typeface="Arial"/>
                          <a:cs typeface="Arial"/>
                        </a:rPr>
                        <a:t>Questions que l’on se pose</a:t>
                      </a:r>
                      <a:endParaRPr lang="fr-FR" sz="1600" dirty="0">
                        <a:latin typeface="Arial"/>
                        <a:cs typeface="Arial"/>
                      </a:endParaRPr>
                    </a:p>
                  </a:txBody>
                  <a:tcPr/>
                </a:tc>
                <a:tc>
                  <a:txBody>
                    <a:bodyPr/>
                    <a:lstStyle/>
                    <a:p>
                      <a:pPr algn="ctr"/>
                      <a:r>
                        <a:rPr lang="fr-FR" sz="1600" dirty="0" smtClean="0">
                          <a:latin typeface="Arial"/>
                          <a:cs typeface="Arial"/>
                        </a:rPr>
                        <a:t>Méthode employée</a:t>
                      </a:r>
                      <a:endParaRPr lang="fr-FR" sz="1600" dirty="0">
                        <a:latin typeface="Arial"/>
                        <a:cs typeface="Arial"/>
                      </a:endParaRPr>
                    </a:p>
                  </a:txBody>
                  <a:tcPr/>
                </a:tc>
              </a:tr>
              <a:tr h="838200">
                <a:tc>
                  <a:txBody>
                    <a:bodyPr/>
                    <a:lstStyle/>
                    <a:p>
                      <a:r>
                        <a:rPr lang="fr-FR" sz="1600" dirty="0" smtClean="0">
                          <a:latin typeface="Arial"/>
                          <a:cs typeface="Arial"/>
                        </a:rPr>
                        <a:t>1. Analyse du</a:t>
                      </a:r>
                      <a:r>
                        <a:rPr lang="fr-FR" sz="1600" baseline="0" dirty="0" smtClean="0">
                          <a:latin typeface="Arial"/>
                          <a:cs typeface="Arial"/>
                        </a:rPr>
                        <a:t> contexte d’usage</a:t>
                      </a:r>
                      <a:endParaRPr lang="fr-FR" sz="1600" dirty="0">
                        <a:latin typeface="Arial"/>
                        <a:cs typeface="Arial"/>
                      </a:endParaRPr>
                    </a:p>
                  </a:txBody>
                  <a:tcPr/>
                </a:tc>
                <a:tc>
                  <a:txBody>
                    <a:bodyPr/>
                    <a:lstStyle/>
                    <a:p>
                      <a:r>
                        <a:rPr lang="fr-FR" sz="1600" dirty="0" smtClean="0">
                          <a:latin typeface="Arial"/>
                          <a:cs typeface="Arial"/>
                        </a:rPr>
                        <a:t>Que propose le site ?</a:t>
                      </a:r>
                    </a:p>
                    <a:p>
                      <a:r>
                        <a:rPr lang="fr-FR" sz="1600" dirty="0" smtClean="0">
                          <a:latin typeface="Arial"/>
                          <a:cs typeface="Arial"/>
                        </a:rPr>
                        <a:t>Pour qui ? Comment ?</a:t>
                      </a:r>
                      <a:endParaRPr lang="fr-FR" sz="1600" dirty="0">
                        <a:latin typeface="Arial"/>
                        <a:cs typeface="Arial"/>
                      </a:endParaRPr>
                    </a:p>
                  </a:txBody>
                  <a:tcPr/>
                </a:tc>
                <a:tc>
                  <a:txBody>
                    <a:bodyPr/>
                    <a:lstStyle/>
                    <a:p>
                      <a:r>
                        <a:rPr lang="fr-FR" sz="1600" dirty="0" smtClean="0">
                          <a:latin typeface="Arial"/>
                          <a:cs typeface="Arial"/>
                        </a:rPr>
                        <a:t>Brainstorming à partir du site</a:t>
                      </a:r>
                      <a:endParaRPr lang="fr-FR" sz="1600" dirty="0">
                        <a:latin typeface="Arial"/>
                        <a:cs typeface="Arial"/>
                      </a:endParaRPr>
                    </a:p>
                  </a:txBody>
                  <a:tcPr/>
                </a:tc>
              </a:tr>
              <a:tr h="838200">
                <a:tc>
                  <a:txBody>
                    <a:bodyPr/>
                    <a:lstStyle/>
                    <a:p>
                      <a:r>
                        <a:rPr lang="fr-FR" sz="1600" dirty="0" smtClean="0">
                          <a:latin typeface="Arial"/>
                          <a:cs typeface="Arial"/>
                        </a:rPr>
                        <a:t>2.</a:t>
                      </a:r>
                      <a:r>
                        <a:rPr lang="fr-FR" sz="1600" baseline="0" dirty="0" smtClean="0">
                          <a:latin typeface="Arial"/>
                          <a:cs typeface="Arial"/>
                        </a:rPr>
                        <a:t> </a:t>
                      </a:r>
                      <a:r>
                        <a:rPr lang="fr-FR" sz="1600" dirty="0" smtClean="0">
                          <a:latin typeface="Arial"/>
                          <a:cs typeface="Arial"/>
                        </a:rPr>
                        <a:t>Analyse du site</a:t>
                      </a:r>
                      <a:endParaRPr lang="fr-FR" sz="1600" dirty="0">
                        <a:latin typeface="Arial"/>
                        <a:cs typeface="Arial"/>
                      </a:endParaRPr>
                    </a:p>
                  </a:txBody>
                  <a:tcPr/>
                </a:tc>
                <a:tc>
                  <a:txBody>
                    <a:bodyPr/>
                    <a:lstStyle/>
                    <a:p>
                      <a:pPr eaLnBrk="0" hangingPunct="0"/>
                      <a:r>
                        <a:rPr lang="fr-FR" sz="1600" dirty="0" smtClean="0"/>
                        <a:t>Contenu</a:t>
                      </a:r>
                      <a:r>
                        <a:rPr lang="fr-FR" sz="1600" baseline="0" dirty="0" smtClean="0"/>
                        <a:t> et</a:t>
                      </a:r>
                      <a:r>
                        <a:rPr lang="fr-FR" sz="1600" dirty="0" smtClean="0"/>
                        <a:t> organisation, </a:t>
                      </a:r>
                    </a:p>
                    <a:p>
                      <a:pPr eaLnBrk="0" hangingPunct="0"/>
                      <a:r>
                        <a:rPr lang="fr-FR" sz="1600" dirty="0" smtClean="0"/>
                        <a:t>outils d’aide,</a:t>
                      </a:r>
                    </a:p>
                    <a:p>
                      <a:pPr eaLnBrk="0" hangingPunct="0"/>
                      <a:r>
                        <a:rPr lang="fr-FR" sz="1600" dirty="0" smtClean="0"/>
                        <a:t>Pb d’</a:t>
                      </a:r>
                      <a:r>
                        <a:rPr lang="fr-FR" sz="1600" dirty="0" err="1" smtClean="0"/>
                        <a:t>utilisabilité</a:t>
                      </a:r>
                      <a:r>
                        <a:rPr lang="fr-FR" sz="1600" dirty="0" smtClean="0"/>
                        <a:t> « supposés »</a:t>
                      </a:r>
                    </a:p>
                    <a:p>
                      <a:endParaRPr lang="fr-FR" sz="1600" dirty="0">
                        <a:latin typeface="Arial"/>
                        <a:cs typeface="Arial"/>
                      </a:endParaRPr>
                    </a:p>
                  </a:txBody>
                  <a:tcPr/>
                </a:tc>
                <a:tc>
                  <a:txBody>
                    <a:bodyPr/>
                    <a:lstStyle/>
                    <a:p>
                      <a:r>
                        <a:rPr lang="fr-FR" sz="1600" dirty="0" smtClean="0">
                          <a:latin typeface="Arial"/>
                          <a:cs typeface="Arial"/>
                        </a:rPr>
                        <a:t>Inspection</a:t>
                      </a:r>
                      <a:r>
                        <a:rPr lang="fr-FR" sz="1600" baseline="0" dirty="0" smtClean="0">
                          <a:latin typeface="Arial"/>
                          <a:cs typeface="Arial"/>
                        </a:rPr>
                        <a:t> experte</a:t>
                      </a:r>
                    </a:p>
                    <a:p>
                      <a:r>
                        <a:rPr lang="fr-FR" sz="1600" baseline="0" dirty="0" smtClean="0">
                          <a:latin typeface="Arial"/>
                          <a:cs typeface="Arial"/>
                        </a:rPr>
                        <a:t>« </a:t>
                      </a:r>
                      <a:r>
                        <a:rPr lang="fr-FR" sz="1600" baseline="0" dirty="0" err="1" smtClean="0">
                          <a:latin typeface="Arial"/>
                          <a:cs typeface="Arial"/>
                        </a:rPr>
                        <a:t>Walkthrough</a:t>
                      </a:r>
                      <a:r>
                        <a:rPr lang="fr-FR" sz="1600" baseline="0" dirty="0" smtClean="0">
                          <a:latin typeface="Arial"/>
                          <a:cs typeface="Arial"/>
                        </a:rPr>
                        <a:t> »</a:t>
                      </a:r>
                      <a:endParaRPr lang="fr-FR" sz="1600" dirty="0">
                        <a:latin typeface="Arial"/>
                        <a:cs typeface="Arial"/>
                      </a:endParaRPr>
                    </a:p>
                  </a:txBody>
                  <a:tcPr/>
                </a:tc>
              </a:tr>
              <a:tr h="838200">
                <a:tc>
                  <a:txBody>
                    <a:bodyPr/>
                    <a:lstStyle/>
                    <a:p>
                      <a:r>
                        <a:rPr lang="fr-FR" sz="1600" dirty="0" smtClean="0">
                          <a:latin typeface="Arial"/>
                          <a:cs typeface="Arial"/>
                        </a:rPr>
                        <a:t>3. Analyse</a:t>
                      </a:r>
                      <a:r>
                        <a:rPr lang="fr-FR" sz="1600" baseline="0" dirty="0" smtClean="0">
                          <a:latin typeface="Arial"/>
                          <a:cs typeface="Arial"/>
                        </a:rPr>
                        <a:t> a</a:t>
                      </a:r>
                      <a:r>
                        <a:rPr lang="fr-FR" sz="1600" dirty="0" smtClean="0">
                          <a:latin typeface="Arial"/>
                          <a:cs typeface="Arial"/>
                        </a:rPr>
                        <a:t>ctivité</a:t>
                      </a:r>
                      <a:r>
                        <a:rPr lang="fr-FR" sz="1600" baseline="0" dirty="0" smtClean="0">
                          <a:latin typeface="Arial"/>
                          <a:cs typeface="Arial"/>
                        </a:rPr>
                        <a:t> utilisateur</a:t>
                      </a:r>
                      <a:endParaRPr lang="fr-FR" sz="1600" dirty="0">
                        <a:latin typeface="Arial"/>
                        <a:cs typeface="Arial"/>
                      </a:endParaRPr>
                    </a:p>
                  </a:txBody>
                  <a:tcPr/>
                </a:tc>
                <a:tc>
                  <a:txBody>
                    <a:bodyPr/>
                    <a:lstStyle/>
                    <a:p>
                      <a:r>
                        <a:rPr lang="fr-FR" sz="1600" dirty="0" smtClean="0">
                          <a:latin typeface="Arial"/>
                          <a:cs typeface="Arial"/>
                        </a:rPr>
                        <a:t>Qu’est-ce que</a:t>
                      </a:r>
                      <a:r>
                        <a:rPr lang="fr-FR" sz="1600" baseline="0" dirty="0" smtClean="0">
                          <a:latin typeface="Arial"/>
                          <a:cs typeface="Arial"/>
                        </a:rPr>
                        <a:t> les utilisateurs viennent faire sur ce site ?</a:t>
                      </a:r>
                    </a:p>
                    <a:p>
                      <a:r>
                        <a:rPr lang="fr-FR" sz="1600" baseline="0" dirty="0" smtClean="0">
                          <a:latin typeface="Arial"/>
                          <a:cs typeface="Arial"/>
                        </a:rPr>
                        <a:t>Quels problèmes rencontrent-ils ?</a:t>
                      </a:r>
                      <a:endParaRPr lang="fr-FR" sz="1600" dirty="0">
                        <a:latin typeface="Arial"/>
                        <a:cs typeface="Arial"/>
                      </a:endParaRPr>
                    </a:p>
                  </a:txBody>
                  <a:tcPr/>
                </a:tc>
                <a:tc>
                  <a:txBody>
                    <a:bodyPr/>
                    <a:lstStyle/>
                    <a:p>
                      <a:r>
                        <a:rPr lang="fr-FR" sz="1600" dirty="0" smtClean="0">
                          <a:latin typeface="Arial"/>
                          <a:cs typeface="Arial"/>
                        </a:rPr>
                        <a:t>Entretien </a:t>
                      </a:r>
                      <a:r>
                        <a:rPr lang="fr-FR" sz="1600" dirty="0" err="1" smtClean="0">
                          <a:latin typeface="Arial"/>
                          <a:cs typeface="Arial"/>
                        </a:rPr>
                        <a:t>semi-directif</a:t>
                      </a:r>
                      <a:r>
                        <a:rPr lang="fr-FR" sz="1600" dirty="0" smtClean="0">
                          <a:latin typeface="Arial"/>
                          <a:cs typeface="Arial"/>
                        </a:rPr>
                        <a:t> avec</a:t>
                      </a:r>
                      <a:r>
                        <a:rPr lang="fr-FR" sz="1600" baseline="0" dirty="0" smtClean="0">
                          <a:latin typeface="Arial"/>
                          <a:cs typeface="Arial"/>
                        </a:rPr>
                        <a:t> une utilisatrice –</a:t>
                      </a:r>
                      <a:r>
                        <a:rPr lang="fr-FR" sz="1600" baseline="0" dirty="0" err="1" smtClean="0">
                          <a:latin typeface="Arial"/>
                          <a:cs typeface="Arial"/>
                        </a:rPr>
                        <a:t>teur</a:t>
                      </a:r>
                      <a:r>
                        <a:rPr lang="fr-FR" sz="1600" baseline="0" dirty="0" smtClean="0">
                          <a:latin typeface="Arial"/>
                          <a:cs typeface="Arial"/>
                        </a:rPr>
                        <a:t>, verbalisation concurrente</a:t>
                      </a:r>
                    </a:p>
                    <a:p>
                      <a:endParaRPr lang="fr-FR" sz="1600" dirty="0">
                        <a:latin typeface="Arial"/>
                        <a:cs typeface="Arial"/>
                      </a:endParaRPr>
                    </a:p>
                  </a:txBody>
                  <a:tcPr/>
                </a:tc>
              </a:tr>
              <a:tr h="838200">
                <a:tc>
                  <a:txBody>
                    <a:bodyPr/>
                    <a:lstStyle/>
                    <a:p>
                      <a:r>
                        <a:rPr lang="fr-FR" sz="1600" dirty="0" smtClean="0">
                          <a:latin typeface="Arial"/>
                          <a:cs typeface="Arial"/>
                        </a:rPr>
                        <a:t>4. Conception du scénario pour le test utilisateurs</a:t>
                      </a:r>
                    </a:p>
                    <a:p>
                      <a:endParaRPr lang="fr-FR" sz="1600" dirty="0">
                        <a:latin typeface="Arial"/>
                        <a:cs typeface="Arial"/>
                      </a:endParaRPr>
                    </a:p>
                  </a:txBody>
                  <a:tcPr/>
                </a:tc>
                <a:tc>
                  <a:txBody>
                    <a:bodyPr/>
                    <a:lstStyle/>
                    <a:p>
                      <a:r>
                        <a:rPr lang="fr-FR" sz="1600" dirty="0" smtClean="0">
                          <a:latin typeface="Arial"/>
                          <a:cs typeface="Arial"/>
                        </a:rPr>
                        <a:t>Quelles tâches donner à l’utilisateur pour que le test amène des résultats fiables (authenticité et validité</a:t>
                      </a:r>
                      <a:r>
                        <a:rPr lang="fr-FR" sz="1600" baseline="0" dirty="0" smtClean="0">
                          <a:latin typeface="Arial"/>
                          <a:cs typeface="Arial"/>
                        </a:rPr>
                        <a:t> </a:t>
                      </a:r>
                      <a:r>
                        <a:rPr lang="fr-FR" sz="1600" dirty="0" smtClean="0">
                          <a:latin typeface="Arial"/>
                          <a:cs typeface="Arial"/>
                        </a:rPr>
                        <a:t>des tâches?)</a:t>
                      </a:r>
                      <a:endParaRPr lang="fr-FR" sz="1600" dirty="0">
                        <a:latin typeface="Arial"/>
                        <a:cs typeface="Arial"/>
                      </a:endParaRPr>
                    </a:p>
                  </a:txBody>
                  <a:tcPr/>
                </a:tc>
                <a:tc>
                  <a:txBody>
                    <a:bodyPr/>
                    <a:lstStyle/>
                    <a:p>
                      <a:r>
                        <a:rPr lang="fr-FR" sz="1600" dirty="0" smtClean="0">
                          <a:latin typeface="Arial"/>
                          <a:cs typeface="Arial"/>
                        </a:rPr>
                        <a:t>Utilisation des tâches données par les utilisateurs. </a:t>
                      </a:r>
                    </a:p>
                    <a:p>
                      <a:r>
                        <a:rPr lang="fr-FR" sz="1600" baseline="0" dirty="0" smtClean="0">
                          <a:latin typeface="Arial"/>
                          <a:cs typeface="Arial"/>
                        </a:rPr>
                        <a:t>Exploration des problèmes potentiels. </a:t>
                      </a:r>
                      <a:endParaRPr lang="fr-FR" sz="1600" dirty="0">
                        <a:latin typeface="Arial"/>
                        <a:cs typeface="Arial"/>
                      </a:endParaRPr>
                    </a:p>
                  </a:txBody>
                  <a:tcPr/>
                </a:tc>
              </a:tr>
              <a:tr h="838200">
                <a:tc>
                  <a:txBody>
                    <a:bodyPr/>
                    <a:lstStyle/>
                    <a:p>
                      <a:r>
                        <a:rPr lang="fr-FR" sz="1600" dirty="0" smtClean="0">
                          <a:latin typeface="Arial"/>
                          <a:cs typeface="Arial"/>
                        </a:rPr>
                        <a:t>5. Passation</a:t>
                      </a:r>
                      <a:r>
                        <a:rPr lang="fr-FR" sz="1600" baseline="0" dirty="0" smtClean="0">
                          <a:latin typeface="Arial"/>
                          <a:cs typeface="Arial"/>
                        </a:rPr>
                        <a:t> du </a:t>
                      </a:r>
                      <a:r>
                        <a:rPr lang="fr-FR" sz="1600" dirty="0" smtClean="0">
                          <a:latin typeface="Arial"/>
                          <a:cs typeface="Arial"/>
                        </a:rPr>
                        <a:t>Test utilisateur </a:t>
                      </a:r>
                      <a:r>
                        <a:rPr lang="fr-FR" sz="1400" dirty="0" smtClean="0">
                          <a:latin typeface="Arial"/>
                          <a:cs typeface="Arial"/>
                        </a:rPr>
                        <a:t>(5 pour groupes de 2, 7 pour groupes de 3)</a:t>
                      </a:r>
                      <a:endParaRPr lang="fr-FR" sz="1400" dirty="0">
                        <a:latin typeface="Arial"/>
                        <a:cs typeface="Arial"/>
                      </a:endParaRPr>
                    </a:p>
                  </a:txBody>
                  <a:tcPr/>
                </a:tc>
                <a:tc>
                  <a:txBody>
                    <a:bodyPr/>
                    <a:lstStyle/>
                    <a:p>
                      <a:r>
                        <a:rPr lang="fr-FR" sz="1600" dirty="0" smtClean="0">
                          <a:latin typeface="Arial"/>
                          <a:cs typeface="Arial"/>
                        </a:rPr>
                        <a:t>Quels</a:t>
                      </a:r>
                      <a:r>
                        <a:rPr lang="fr-FR" sz="1600" baseline="0" dirty="0" smtClean="0">
                          <a:latin typeface="Arial"/>
                          <a:cs typeface="Arial"/>
                        </a:rPr>
                        <a:t> problèmes les utilisateurs rencontrent-ils sur ce site ?</a:t>
                      </a:r>
                      <a:endParaRPr lang="fr-FR" sz="1600" dirty="0">
                        <a:latin typeface="Arial"/>
                        <a:cs typeface="Arial"/>
                      </a:endParaRPr>
                    </a:p>
                  </a:txBody>
                  <a:tcPr/>
                </a:tc>
                <a:tc>
                  <a:txBody>
                    <a:bodyPr/>
                    <a:lstStyle/>
                    <a:p>
                      <a:r>
                        <a:rPr lang="fr-FR" sz="1600" dirty="0" smtClean="0">
                          <a:latin typeface="Arial"/>
                          <a:cs typeface="Arial"/>
                        </a:rPr>
                        <a:t>Test de scénario</a:t>
                      </a:r>
                    </a:p>
                    <a:p>
                      <a:r>
                        <a:rPr lang="fr-FR" sz="1600" dirty="0" smtClean="0">
                          <a:latin typeface="Arial"/>
                          <a:cs typeface="Arial"/>
                        </a:rPr>
                        <a:t>Observation qualitative plus questionnaire</a:t>
                      </a:r>
                      <a:endParaRPr lang="fr-FR" sz="1600" dirty="0">
                        <a:latin typeface="Arial"/>
                        <a:cs typeface="Arial"/>
                      </a:endParaRPr>
                    </a:p>
                  </a:txBody>
                  <a:tcPr/>
                </a:tc>
              </a:tr>
              <a:tr h="838200">
                <a:tc>
                  <a:txBody>
                    <a:bodyPr/>
                    <a:lstStyle/>
                    <a:p>
                      <a:r>
                        <a:rPr lang="fr-FR" sz="1600" dirty="0" smtClean="0">
                          <a:latin typeface="Arial"/>
                          <a:cs typeface="Arial"/>
                        </a:rPr>
                        <a:t>6.</a:t>
                      </a:r>
                      <a:r>
                        <a:rPr lang="fr-FR" sz="1600" baseline="0" dirty="0" smtClean="0">
                          <a:latin typeface="Arial"/>
                          <a:cs typeface="Arial"/>
                        </a:rPr>
                        <a:t> Diagnostic et suggestions d’amélioration</a:t>
                      </a:r>
                      <a:endParaRPr lang="fr-FR" sz="1600" dirty="0">
                        <a:latin typeface="Arial"/>
                        <a:cs typeface="Arial"/>
                      </a:endParaRPr>
                    </a:p>
                  </a:txBody>
                  <a:tcPr/>
                </a:tc>
                <a:tc>
                  <a:txBody>
                    <a:bodyPr/>
                    <a:lstStyle/>
                    <a:p>
                      <a:r>
                        <a:rPr lang="fr-FR" sz="1600" dirty="0" smtClean="0">
                          <a:latin typeface="Arial"/>
                          <a:cs typeface="Arial"/>
                        </a:rPr>
                        <a:t>Quelle est la cause des problèmes rencontrés</a:t>
                      </a:r>
                      <a:r>
                        <a:rPr lang="fr-FR" sz="1600" baseline="0" dirty="0" smtClean="0">
                          <a:latin typeface="Arial"/>
                          <a:cs typeface="Arial"/>
                        </a:rPr>
                        <a:t> par les utilisateurs ?</a:t>
                      </a:r>
                    </a:p>
                    <a:p>
                      <a:r>
                        <a:rPr lang="fr-FR" sz="1600" baseline="0" dirty="0" smtClean="0">
                          <a:latin typeface="Arial"/>
                          <a:cs typeface="Arial"/>
                        </a:rPr>
                        <a:t>Que peut-on faire pour y remédier ?</a:t>
                      </a:r>
                      <a:endParaRPr lang="fr-FR" sz="1600" dirty="0">
                        <a:latin typeface="Arial"/>
                        <a:cs typeface="Arial"/>
                      </a:endParaRPr>
                    </a:p>
                  </a:txBody>
                  <a:tcPr/>
                </a:tc>
                <a:tc>
                  <a:txBody>
                    <a:bodyPr/>
                    <a:lstStyle/>
                    <a:p>
                      <a:r>
                        <a:rPr lang="fr-FR" sz="1600" dirty="0" smtClean="0">
                          <a:latin typeface="Arial"/>
                          <a:cs typeface="Arial"/>
                        </a:rPr>
                        <a:t>Classification des problèmes selon une grille de critères. </a:t>
                      </a:r>
                      <a:endParaRPr lang="fr-FR" sz="1600" dirty="0">
                        <a:latin typeface="Arial"/>
                        <a:cs typeface="Arial"/>
                      </a:endParaRPr>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fontScale="90000"/>
          </a:bodyPr>
          <a:lstStyle/>
          <a:p>
            <a:r>
              <a:rPr lang="fr-FR" dirty="0" smtClean="0"/>
              <a:t>Que nous dit la recherche : facteurs</a:t>
            </a:r>
            <a:endParaRPr lang="fr-FR" dirty="0"/>
          </a:p>
        </p:txBody>
      </p:sp>
      <p:sp>
        <p:nvSpPr>
          <p:cNvPr id="231429" name="Text Box 5"/>
          <p:cNvSpPr txBox="1">
            <a:spLocks noChangeArrowheads="1"/>
          </p:cNvSpPr>
          <p:nvPr/>
        </p:nvSpPr>
        <p:spPr bwMode="auto">
          <a:xfrm>
            <a:off x="1066800" y="1600200"/>
            <a:ext cx="4016845" cy="461665"/>
          </a:xfrm>
          <a:prstGeom prst="rect">
            <a:avLst/>
          </a:prstGeom>
          <a:noFill/>
          <a:ln w="12700">
            <a:noFill/>
            <a:miter lim="800000"/>
            <a:headEnd/>
            <a:tailEnd/>
          </a:ln>
          <a:effectLst/>
        </p:spPr>
        <p:txBody>
          <a:bodyPr wrap="none">
            <a:prstTxWarp prst="textNoShape">
              <a:avLst/>
            </a:prstTxWarp>
            <a:spAutoFit/>
          </a:bodyPr>
          <a:lstStyle/>
          <a:p>
            <a:r>
              <a:rPr lang="fr-FR" sz="2400" dirty="0" smtClean="0"/>
              <a:t>Structuration </a:t>
            </a:r>
            <a:r>
              <a:rPr lang="fr-FR" sz="2400" dirty="0"/>
              <a:t>de </a:t>
            </a:r>
            <a:r>
              <a:rPr lang="fr-FR" sz="2400" dirty="0" smtClean="0"/>
              <a:t>l’hypertexte</a:t>
            </a:r>
          </a:p>
        </p:txBody>
      </p:sp>
      <p:sp>
        <p:nvSpPr>
          <p:cNvPr id="231431" name="Oval 7"/>
          <p:cNvSpPr>
            <a:spLocks noChangeArrowheads="1"/>
          </p:cNvSpPr>
          <p:nvPr/>
        </p:nvSpPr>
        <p:spPr bwMode="auto">
          <a:xfrm>
            <a:off x="762000" y="1766887"/>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6" name="Text Box 5"/>
          <p:cNvSpPr txBox="1">
            <a:spLocks noChangeArrowheads="1"/>
          </p:cNvSpPr>
          <p:nvPr/>
        </p:nvSpPr>
        <p:spPr bwMode="auto">
          <a:xfrm>
            <a:off x="1066800" y="3048000"/>
            <a:ext cx="7186583" cy="1569660"/>
          </a:xfrm>
          <a:prstGeom prst="rect">
            <a:avLst/>
          </a:prstGeom>
          <a:noFill/>
          <a:ln w="12700">
            <a:noFill/>
            <a:miter lim="800000"/>
            <a:headEnd/>
            <a:tailEnd/>
          </a:ln>
          <a:effectLst/>
        </p:spPr>
        <p:txBody>
          <a:bodyPr wrap="none">
            <a:prstTxWarp prst="textNoShape">
              <a:avLst/>
            </a:prstTxWarp>
            <a:spAutoFit/>
          </a:bodyPr>
          <a:lstStyle/>
          <a:p>
            <a:r>
              <a:rPr lang="fr-FR" sz="2400" dirty="0" smtClean="0"/>
              <a:t>Outils d’accès à cette structure fournis à l’utilisateur</a:t>
            </a:r>
          </a:p>
          <a:p>
            <a:endParaRPr lang="fr-FR" sz="2400" dirty="0" smtClean="0"/>
          </a:p>
          <a:p>
            <a:r>
              <a:rPr lang="fr-FR" sz="2400" dirty="0" smtClean="0"/>
              <a:t>Représentation de l’organisation du contenu</a:t>
            </a:r>
          </a:p>
          <a:p>
            <a:r>
              <a:rPr lang="fr-FR" sz="2400" dirty="0" smtClean="0"/>
              <a:t>Navigation dans la structure</a:t>
            </a:r>
          </a:p>
          <a:p>
            <a:endParaRPr lang="fr-FR" sz="2400" dirty="0"/>
          </a:p>
        </p:txBody>
      </p:sp>
      <p:sp>
        <p:nvSpPr>
          <p:cNvPr id="7" name="Oval 7"/>
          <p:cNvSpPr>
            <a:spLocks noChangeArrowheads="1"/>
          </p:cNvSpPr>
          <p:nvPr/>
        </p:nvSpPr>
        <p:spPr bwMode="auto">
          <a:xfrm>
            <a:off x="762000" y="3214687"/>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8" name="ZoneTexte 7"/>
          <p:cNvSpPr txBox="1"/>
          <p:nvPr/>
        </p:nvSpPr>
        <p:spPr>
          <a:xfrm>
            <a:off x="762000" y="6019800"/>
            <a:ext cx="7530809" cy="738664"/>
          </a:xfrm>
          <a:prstGeom prst="rect">
            <a:avLst/>
          </a:prstGeom>
          <a:noFill/>
        </p:spPr>
        <p:txBody>
          <a:bodyPr wrap="none" rtlCol="0">
            <a:spAutoFit/>
          </a:bodyPr>
          <a:lstStyle/>
          <a:p>
            <a:r>
              <a:rPr sz="1400" dirty="0" smtClean="0">
                <a:latin typeface="Times"/>
                <a:cs typeface="Times"/>
              </a:rPr>
              <a:t>Caro, S. &amp; Bétrancourt, M. (1998). Ergonomie de la présentation des textes sur écran : guide pratique.</a:t>
            </a:r>
            <a:endParaRPr lang="fr-CH" sz="1400" dirty="0" smtClean="0">
              <a:latin typeface="Times"/>
              <a:cs typeface="Times"/>
            </a:endParaRPr>
          </a:p>
          <a:p>
            <a:r>
              <a:rPr sz="1400" dirty="0" smtClean="0">
                <a:latin typeface="Times"/>
                <a:cs typeface="Times"/>
              </a:rPr>
              <a:t> in A. Tricot et J.F Rouet (eds.) </a:t>
            </a:r>
            <a:r>
              <a:rPr sz="1400" i="1" dirty="0" smtClean="0">
                <a:latin typeface="Times"/>
                <a:cs typeface="Times"/>
              </a:rPr>
              <a:t>Hypertextes et Hypermédias, Concevoir et</a:t>
            </a:r>
            <a:endParaRPr lang="fr-CH" sz="1400" i="1" dirty="0" smtClean="0">
              <a:latin typeface="Times"/>
              <a:cs typeface="Times"/>
            </a:endParaRPr>
          </a:p>
          <a:p>
            <a:r>
              <a:rPr sz="1400" i="1" dirty="0" smtClean="0">
                <a:latin typeface="Times"/>
                <a:cs typeface="Times"/>
              </a:rPr>
              <a:t> utiliser les hypermédias: approches cognitives et ergonomiques</a:t>
            </a:r>
            <a:r>
              <a:rPr sz="1400" dirty="0" smtClean="0">
                <a:latin typeface="Times"/>
                <a:cs typeface="Times"/>
              </a:rPr>
              <a:t>. (pp. 123 - 137), Hermès : Paris.</a:t>
            </a:r>
            <a:endParaRPr lang="fr-FR" sz="1400" dirty="0">
              <a:latin typeface="Times"/>
              <a:cs typeface="Time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rmAutofit fontScale="90000"/>
          </a:bodyPr>
          <a:lstStyle/>
          <a:p>
            <a:r>
              <a:rPr lang="fr-FR" dirty="0" smtClean="0"/>
              <a:t>Que nous dit la recherche : facteurs</a:t>
            </a:r>
            <a:endParaRPr lang="fr-FR" dirty="0"/>
          </a:p>
        </p:txBody>
      </p:sp>
      <p:sp>
        <p:nvSpPr>
          <p:cNvPr id="231428" name="Text Box 4"/>
          <p:cNvSpPr txBox="1">
            <a:spLocks noChangeArrowheads="1"/>
          </p:cNvSpPr>
          <p:nvPr/>
        </p:nvSpPr>
        <p:spPr bwMode="auto">
          <a:xfrm>
            <a:off x="44876" y="6564868"/>
            <a:ext cx="2468983" cy="369332"/>
          </a:xfrm>
          <a:prstGeom prst="rect">
            <a:avLst/>
          </a:prstGeom>
          <a:noFill/>
          <a:ln w="12700">
            <a:noFill/>
            <a:miter lim="800000"/>
            <a:headEnd/>
            <a:tailEnd/>
          </a:ln>
          <a:effectLst/>
        </p:spPr>
        <p:txBody>
          <a:bodyPr wrap="none">
            <a:prstTxWarp prst="textNoShape">
              <a:avLst/>
            </a:prstTxWarp>
            <a:spAutoFit/>
          </a:bodyPr>
          <a:lstStyle/>
          <a:p>
            <a:r>
              <a:rPr lang="fr-FR" dirty="0" smtClean="0"/>
              <a:t>Potelle et Rouet, 2003</a:t>
            </a:r>
            <a:endParaRPr lang="fr-FR" dirty="0"/>
          </a:p>
        </p:txBody>
      </p:sp>
      <p:pic>
        <p:nvPicPr>
          <p:cNvPr id="8" name="Image 7" descr="potelleRouet03.png"/>
          <p:cNvPicPr>
            <a:picLocks noChangeAspect="1"/>
          </p:cNvPicPr>
          <p:nvPr/>
        </p:nvPicPr>
        <p:blipFill>
          <a:blip r:embed="rId3"/>
          <a:stretch>
            <a:fillRect/>
          </a:stretch>
        </p:blipFill>
        <p:spPr>
          <a:xfrm>
            <a:off x="1676400" y="1447800"/>
            <a:ext cx="6117260" cy="5410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0" y="0"/>
            <a:ext cx="8839200" cy="1524000"/>
          </a:xfrm>
        </p:spPr>
        <p:txBody>
          <a:bodyPr/>
          <a:lstStyle/>
          <a:p>
            <a:r>
              <a:rPr lang="fr-FR"/>
              <a:t>Qu’est-ce qu’un « bon » hypertexte ?</a:t>
            </a:r>
          </a:p>
        </p:txBody>
      </p:sp>
      <p:sp>
        <p:nvSpPr>
          <p:cNvPr id="137219" name="Text Box 3"/>
          <p:cNvSpPr txBox="1">
            <a:spLocks noChangeArrowheads="1"/>
          </p:cNvSpPr>
          <p:nvPr/>
        </p:nvSpPr>
        <p:spPr bwMode="auto">
          <a:xfrm>
            <a:off x="609600" y="1893888"/>
            <a:ext cx="6742113" cy="457200"/>
          </a:xfrm>
          <a:prstGeom prst="rect">
            <a:avLst/>
          </a:prstGeom>
          <a:noFill/>
          <a:ln w="12700">
            <a:noFill/>
            <a:miter lim="800000"/>
            <a:headEnd/>
            <a:tailEnd/>
          </a:ln>
          <a:effectLst/>
        </p:spPr>
        <p:txBody>
          <a:bodyPr wrap="none">
            <a:prstTxWarp prst="textNoShape">
              <a:avLst/>
            </a:prstTxWarp>
            <a:spAutoFit/>
          </a:bodyPr>
          <a:lstStyle/>
          <a:p>
            <a:r>
              <a:rPr lang="fr-FR"/>
              <a:t>Adéquation du contenu aux objectifs et au public</a:t>
            </a:r>
          </a:p>
        </p:txBody>
      </p:sp>
      <p:sp>
        <p:nvSpPr>
          <p:cNvPr id="137220" name="Oval 4"/>
          <p:cNvSpPr>
            <a:spLocks noChangeArrowheads="1"/>
          </p:cNvSpPr>
          <p:nvPr/>
        </p:nvSpPr>
        <p:spPr bwMode="auto">
          <a:xfrm>
            <a:off x="457200" y="2093913"/>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137234" name="Text Box 18"/>
          <p:cNvSpPr txBox="1">
            <a:spLocks noChangeArrowheads="1"/>
          </p:cNvSpPr>
          <p:nvPr/>
        </p:nvSpPr>
        <p:spPr bwMode="auto">
          <a:xfrm rot="-5400000">
            <a:off x="-815975" y="3089276"/>
            <a:ext cx="2154237" cy="366712"/>
          </a:xfrm>
          <a:prstGeom prst="rect">
            <a:avLst/>
          </a:prstGeom>
          <a:noFill/>
          <a:ln w="12700">
            <a:noFill/>
            <a:miter lim="800000"/>
            <a:headEnd/>
            <a:tailEnd/>
          </a:ln>
          <a:effectLst/>
        </p:spPr>
        <p:txBody>
          <a:bodyPr wrap="none">
            <a:prstTxWarp prst="textNoShape">
              <a:avLst/>
            </a:prstTxWarp>
            <a:spAutoFit/>
          </a:bodyPr>
          <a:lstStyle/>
          <a:p>
            <a:r>
              <a:rPr lang="fr-FR" sz="1800">
                <a:solidFill>
                  <a:srgbClr val="800000"/>
                </a:solidFill>
              </a:rPr>
              <a:t>III. Les Hypertextes</a:t>
            </a:r>
          </a:p>
        </p:txBody>
      </p:sp>
      <p:sp>
        <p:nvSpPr>
          <p:cNvPr id="137235" name="Text Box 19"/>
          <p:cNvSpPr txBox="1">
            <a:spLocks noChangeArrowheads="1"/>
          </p:cNvSpPr>
          <p:nvPr/>
        </p:nvSpPr>
        <p:spPr bwMode="auto">
          <a:xfrm>
            <a:off x="1143000" y="2743200"/>
            <a:ext cx="4657725" cy="457200"/>
          </a:xfrm>
          <a:prstGeom prst="rect">
            <a:avLst/>
          </a:prstGeom>
          <a:noFill/>
          <a:ln w="9525">
            <a:noFill/>
            <a:miter lim="800000"/>
            <a:headEnd/>
            <a:tailEnd/>
          </a:ln>
          <a:effectLst/>
        </p:spPr>
        <p:txBody>
          <a:bodyPr wrap="none">
            <a:prstTxWarp prst="textNoShape">
              <a:avLst/>
            </a:prstTxWarp>
            <a:spAutoFit/>
          </a:bodyPr>
          <a:lstStyle/>
          <a:p>
            <a:r>
              <a:rPr lang="fr-FR"/>
              <a:t>Découpage en unités pertinentes</a:t>
            </a:r>
          </a:p>
        </p:txBody>
      </p:sp>
      <p:sp>
        <p:nvSpPr>
          <p:cNvPr id="137237" name="Text Box 21"/>
          <p:cNvSpPr txBox="1">
            <a:spLocks noChangeArrowheads="1"/>
          </p:cNvSpPr>
          <p:nvPr/>
        </p:nvSpPr>
        <p:spPr bwMode="auto">
          <a:xfrm>
            <a:off x="1143000" y="3505200"/>
            <a:ext cx="6588125" cy="457200"/>
          </a:xfrm>
          <a:prstGeom prst="rect">
            <a:avLst/>
          </a:prstGeom>
          <a:noFill/>
          <a:ln w="9525">
            <a:noFill/>
            <a:miter lim="800000"/>
            <a:headEnd/>
            <a:tailEnd/>
          </a:ln>
          <a:effectLst/>
        </p:spPr>
        <p:txBody>
          <a:bodyPr wrap="none">
            <a:prstTxWarp prst="textNoShape">
              <a:avLst/>
            </a:prstTxWarp>
            <a:spAutoFit/>
          </a:bodyPr>
          <a:lstStyle/>
          <a:p>
            <a:r>
              <a:rPr lang="fr-FR"/>
              <a:t>Structure sémantique et structure de navigation</a:t>
            </a:r>
          </a:p>
        </p:txBody>
      </p:sp>
      <p:sp>
        <p:nvSpPr>
          <p:cNvPr id="137239" name="AutoShape 23"/>
          <p:cNvSpPr>
            <a:spLocks noChangeArrowheads="1"/>
          </p:cNvSpPr>
          <p:nvPr/>
        </p:nvSpPr>
        <p:spPr bwMode="auto">
          <a:xfrm>
            <a:off x="838200" y="2895600"/>
            <a:ext cx="228600" cy="152400"/>
          </a:xfrm>
          <a:prstGeom prst="chevron">
            <a:avLst>
              <a:gd name="adj" fmla="val 37500"/>
            </a:avLst>
          </a:prstGeom>
          <a:solidFill>
            <a:srgbClr val="BEBB7A"/>
          </a:solidFill>
          <a:ln w="12700">
            <a:solidFill>
              <a:schemeClr val="tx1"/>
            </a:solidFill>
            <a:miter lim="800000"/>
            <a:headEnd/>
            <a:tailEnd/>
          </a:ln>
          <a:effectLst/>
        </p:spPr>
        <p:txBody>
          <a:bodyPr wrap="none" anchor="ctr">
            <a:prstTxWarp prst="textNoShape">
              <a:avLst/>
            </a:prstTxWarp>
          </a:bodyPr>
          <a:lstStyle/>
          <a:p>
            <a:endParaRPr lang="fr-FR"/>
          </a:p>
        </p:txBody>
      </p:sp>
      <p:sp>
        <p:nvSpPr>
          <p:cNvPr id="137240" name="AutoShape 24"/>
          <p:cNvSpPr>
            <a:spLocks noChangeArrowheads="1"/>
          </p:cNvSpPr>
          <p:nvPr/>
        </p:nvSpPr>
        <p:spPr bwMode="auto">
          <a:xfrm>
            <a:off x="838200" y="3657600"/>
            <a:ext cx="228600" cy="152400"/>
          </a:xfrm>
          <a:prstGeom prst="chevron">
            <a:avLst>
              <a:gd name="adj" fmla="val 37500"/>
            </a:avLst>
          </a:prstGeom>
          <a:solidFill>
            <a:srgbClr val="BEBB7A"/>
          </a:solidFill>
          <a:ln w="12700">
            <a:solidFill>
              <a:schemeClr val="tx1"/>
            </a:solidFill>
            <a:miter lim="800000"/>
            <a:headEnd/>
            <a:tailEnd/>
          </a:ln>
          <a:effectLst/>
        </p:spPr>
        <p:txBody>
          <a:bodyPr wrap="none" anchor="ctr">
            <a:prstTxWarp prst="textNoShape">
              <a:avLst/>
            </a:prstTxWarp>
          </a:bodyPr>
          <a:lstStyle/>
          <a:p>
            <a:endParaRPr lang="fr-FR"/>
          </a:p>
        </p:txBody>
      </p:sp>
      <p:sp>
        <p:nvSpPr>
          <p:cNvPr id="137241" name="Text Box 25"/>
          <p:cNvSpPr txBox="1">
            <a:spLocks noChangeArrowheads="1"/>
          </p:cNvSpPr>
          <p:nvPr/>
        </p:nvSpPr>
        <p:spPr bwMode="auto">
          <a:xfrm>
            <a:off x="2117725" y="4383088"/>
            <a:ext cx="4606925" cy="457200"/>
          </a:xfrm>
          <a:prstGeom prst="rect">
            <a:avLst/>
          </a:prstGeom>
          <a:noFill/>
          <a:ln w="9525">
            <a:noFill/>
            <a:miter lim="800000"/>
            <a:headEnd/>
            <a:tailEnd/>
          </a:ln>
          <a:effectLst/>
        </p:spPr>
        <p:txBody>
          <a:bodyPr wrap="none">
            <a:prstTxWarp prst="textNoShape">
              <a:avLst/>
            </a:prstTxWarp>
            <a:spAutoFit/>
          </a:bodyPr>
          <a:lstStyle/>
          <a:p>
            <a:r>
              <a:rPr lang="fr-FR" i="1"/>
              <a:t>Exemples vus en début de cours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0" y="0"/>
            <a:ext cx="8839200" cy="1524000"/>
          </a:xfrm>
        </p:spPr>
        <p:txBody>
          <a:bodyPr/>
          <a:lstStyle/>
          <a:p>
            <a:r>
              <a:rPr lang="fr-FR"/>
              <a:t>Critères d’évaluation des hypertextes ?</a:t>
            </a:r>
          </a:p>
        </p:txBody>
      </p:sp>
      <p:sp>
        <p:nvSpPr>
          <p:cNvPr id="145411" name="Text Box 3"/>
          <p:cNvSpPr txBox="1">
            <a:spLocks noChangeArrowheads="1"/>
          </p:cNvSpPr>
          <p:nvPr/>
        </p:nvSpPr>
        <p:spPr bwMode="auto">
          <a:xfrm>
            <a:off x="609600" y="1893888"/>
            <a:ext cx="6742113" cy="457200"/>
          </a:xfrm>
          <a:prstGeom prst="rect">
            <a:avLst/>
          </a:prstGeom>
          <a:noFill/>
          <a:ln w="12700">
            <a:noFill/>
            <a:miter lim="800000"/>
            <a:headEnd/>
            <a:tailEnd/>
          </a:ln>
          <a:effectLst/>
        </p:spPr>
        <p:txBody>
          <a:bodyPr wrap="none">
            <a:prstTxWarp prst="textNoShape">
              <a:avLst/>
            </a:prstTxWarp>
            <a:spAutoFit/>
          </a:bodyPr>
          <a:lstStyle/>
          <a:p>
            <a:r>
              <a:rPr lang="fr-FR"/>
              <a:t>Adéquation du contenu aux objectifs et au public</a:t>
            </a:r>
          </a:p>
        </p:txBody>
      </p:sp>
      <p:sp>
        <p:nvSpPr>
          <p:cNvPr id="145412" name="Oval 4"/>
          <p:cNvSpPr>
            <a:spLocks noChangeArrowheads="1"/>
          </p:cNvSpPr>
          <p:nvPr/>
        </p:nvSpPr>
        <p:spPr bwMode="auto">
          <a:xfrm>
            <a:off x="457200" y="2093913"/>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145413" name="Text Box 5"/>
          <p:cNvSpPr txBox="1">
            <a:spLocks noChangeArrowheads="1"/>
          </p:cNvSpPr>
          <p:nvPr/>
        </p:nvSpPr>
        <p:spPr bwMode="auto">
          <a:xfrm>
            <a:off x="619125" y="2643188"/>
            <a:ext cx="2946400" cy="457200"/>
          </a:xfrm>
          <a:prstGeom prst="rect">
            <a:avLst/>
          </a:prstGeom>
          <a:noFill/>
          <a:ln w="9525">
            <a:noFill/>
            <a:miter lim="800000"/>
            <a:headEnd/>
            <a:tailEnd/>
          </a:ln>
          <a:effectLst/>
        </p:spPr>
        <p:txBody>
          <a:bodyPr wrap="none">
            <a:prstTxWarp prst="textNoShape">
              <a:avLst/>
            </a:prstTxWarp>
            <a:spAutoFit/>
          </a:bodyPr>
          <a:lstStyle/>
          <a:p>
            <a:r>
              <a:rPr lang="fr-FR"/>
              <a:t>Outils d’organisation</a:t>
            </a:r>
          </a:p>
        </p:txBody>
      </p:sp>
      <p:sp>
        <p:nvSpPr>
          <p:cNvPr id="145414" name="Text Box 6"/>
          <p:cNvSpPr txBox="1">
            <a:spLocks noChangeArrowheads="1"/>
          </p:cNvSpPr>
          <p:nvPr/>
        </p:nvSpPr>
        <p:spPr bwMode="auto">
          <a:xfrm>
            <a:off x="2057400" y="3328988"/>
            <a:ext cx="5521325" cy="822325"/>
          </a:xfrm>
          <a:prstGeom prst="rect">
            <a:avLst/>
          </a:prstGeom>
          <a:noFill/>
          <a:ln w="9525">
            <a:noFill/>
            <a:miter lim="800000"/>
            <a:headEnd/>
            <a:tailEnd/>
          </a:ln>
          <a:effectLst/>
        </p:spPr>
        <p:txBody>
          <a:bodyPr wrap="none">
            <a:prstTxWarp prst="textNoShape">
              <a:avLst/>
            </a:prstTxWarp>
            <a:spAutoFit/>
          </a:bodyPr>
          <a:lstStyle/>
          <a:p>
            <a:r>
              <a:rPr lang="fr-FR"/>
              <a:t>aide à la compréhension de la structure</a:t>
            </a:r>
          </a:p>
          <a:p>
            <a:r>
              <a:rPr lang="fr-FR"/>
              <a:t>du document</a:t>
            </a:r>
          </a:p>
        </p:txBody>
      </p:sp>
      <p:sp>
        <p:nvSpPr>
          <p:cNvPr id="145415" name="AutoShape 7"/>
          <p:cNvSpPr>
            <a:spLocks noChangeArrowheads="1"/>
          </p:cNvSpPr>
          <p:nvPr/>
        </p:nvSpPr>
        <p:spPr bwMode="auto">
          <a:xfrm>
            <a:off x="1563688" y="3506788"/>
            <a:ext cx="228600" cy="152400"/>
          </a:xfrm>
          <a:prstGeom prst="chevron">
            <a:avLst>
              <a:gd name="adj" fmla="val 37500"/>
            </a:avLst>
          </a:prstGeom>
          <a:solidFill>
            <a:srgbClr val="BEBB7A"/>
          </a:solidFill>
          <a:ln w="12700">
            <a:solidFill>
              <a:schemeClr val="tx1"/>
            </a:solidFill>
            <a:miter lim="800000"/>
            <a:headEnd/>
            <a:tailEnd/>
          </a:ln>
          <a:effectLst/>
        </p:spPr>
        <p:txBody>
          <a:bodyPr wrap="none" anchor="ctr">
            <a:prstTxWarp prst="textNoShape">
              <a:avLst/>
            </a:prstTxWarp>
          </a:bodyPr>
          <a:lstStyle/>
          <a:p>
            <a:endParaRPr lang="fr-FR"/>
          </a:p>
        </p:txBody>
      </p:sp>
      <p:sp>
        <p:nvSpPr>
          <p:cNvPr id="145422" name="Oval 14"/>
          <p:cNvSpPr>
            <a:spLocks noChangeArrowheads="1"/>
          </p:cNvSpPr>
          <p:nvPr/>
        </p:nvSpPr>
        <p:spPr bwMode="auto">
          <a:xfrm>
            <a:off x="452438" y="2803525"/>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145426" name="Text Box 18"/>
          <p:cNvSpPr txBox="1">
            <a:spLocks noChangeArrowheads="1"/>
          </p:cNvSpPr>
          <p:nvPr/>
        </p:nvSpPr>
        <p:spPr bwMode="auto">
          <a:xfrm rot="-5400000">
            <a:off x="-806450" y="3079751"/>
            <a:ext cx="2154237" cy="366712"/>
          </a:xfrm>
          <a:prstGeom prst="rect">
            <a:avLst/>
          </a:prstGeom>
          <a:noFill/>
          <a:ln w="12700">
            <a:noFill/>
            <a:miter lim="800000"/>
            <a:headEnd/>
            <a:tailEnd/>
          </a:ln>
          <a:effectLst/>
        </p:spPr>
        <p:txBody>
          <a:bodyPr wrap="none">
            <a:prstTxWarp prst="textNoShape">
              <a:avLst/>
            </a:prstTxWarp>
            <a:spAutoFit/>
          </a:bodyPr>
          <a:lstStyle/>
          <a:p>
            <a:r>
              <a:rPr lang="fr-FR" sz="1800">
                <a:solidFill>
                  <a:srgbClr val="800000"/>
                </a:solidFill>
              </a:rPr>
              <a:t>III. Les Hypertextes</a:t>
            </a:r>
          </a:p>
        </p:txBody>
      </p:sp>
      <p:sp>
        <p:nvSpPr>
          <p:cNvPr id="145427" name="Text Box 19"/>
          <p:cNvSpPr txBox="1">
            <a:spLocks noChangeArrowheads="1"/>
          </p:cNvSpPr>
          <p:nvPr/>
        </p:nvSpPr>
        <p:spPr bwMode="auto">
          <a:xfrm>
            <a:off x="3733800" y="4343400"/>
            <a:ext cx="760413" cy="457200"/>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plan</a:t>
            </a:r>
          </a:p>
        </p:txBody>
      </p:sp>
      <p:sp>
        <p:nvSpPr>
          <p:cNvPr id="145428" name="Text Box 20"/>
          <p:cNvSpPr txBox="1">
            <a:spLocks noChangeArrowheads="1"/>
          </p:cNvSpPr>
          <p:nvPr/>
        </p:nvSpPr>
        <p:spPr bwMode="auto">
          <a:xfrm>
            <a:off x="5670550" y="4343400"/>
            <a:ext cx="2251075" cy="822325"/>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indicateurs de</a:t>
            </a:r>
          </a:p>
          <a:p>
            <a:r>
              <a:rPr lang="fr-FR">
                <a:solidFill>
                  <a:srgbClr val="FF3300"/>
                </a:solidFill>
              </a:rPr>
              <a:t>positionnement</a:t>
            </a:r>
          </a:p>
        </p:txBody>
      </p:sp>
      <p:sp>
        <p:nvSpPr>
          <p:cNvPr id="145429" name="Text Box 21"/>
          <p:cNvSpPr txBox="1">
            <a:spLocks noChangeArrowheads="1"/>
          </p:cNvSpPr>
          <p:nvPr/>
        </p:nvSpPr>
        <p:spPr bwMode="auto">
          <a:xfrm>
            <a:off x="457200" y="4343400"/>
            <a:ext cx="2081213" cy="822325"/>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indicateurs de</a:t>
            </a:r>
          </a:p>
          <a:p>
            <a:r>
              <a:rPr lang="fr-FR">
                <a:solidFill>
                  <a:srgbClr val="FF3300"/>
                </a:solidFill>
              </a:rPr>
              <a:t>volume</a:t>
            </a:r>
          </a:p>
        </p:txBody>
      </p:sp>
      <p:pic>
        <p:nvPicPr>
          <p:cNvPr id="14" name="Image 13" descr="volume.png"/>
          <p:cNvPicPr>
            <a:picLocks noChangeAspect="1"/>
          </p:cNvPicPr>
          <p:nvPr/>
        </p:nvPicPr>
        <p:blipFill>
          <a:blip r:embed="rId3"/>
          <a:stretch>
            <a:fillRect/>
          </a:stretch>
        </p:blipFill>
        <p:spPr>
          <a:xfrm>
            <a:off x="533400" y="5638800"/>
            <a:ext cx="7416800" cy="762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39266" name="Object 2"/>
          <p:cNvGraphicFramePr>
            <a:graphicFrameLocks noChangeAspect="1"/>
          </p:cNvGraphicFramePr>
          <p:nvPr/>
        </p:nvGraphicFramePr>
        <p:xfrm>
          <a:off x="1765300" y="0"/>
          <a:ext cx="5614988" cy="6858000"/>
        </p:xfrm>
        <a:graphic>
          <a:graphicData uri="http://schemas.openxmlformats.org/presentationml/2006/ole">
            <p:oleObj spid="_x0000_s139266" name="Document" r:id="rId4" imgW="2526792" imgH="3087624" progId="Word.Documen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crifa-indic-positi.png"/>
          <p:cNvPicPr>
            <a:picLocks noChangeAspect="1"/>
          </p:cNvPicPr>
          <p:nvPr/>
        </p:nvPicPr>
        <p:blipFill>
          <a:blip r:embed="rId3"/>
          <a:stretch>
            <a:fillRect/>
          </a:stretch>
        </p:blipFill>
        <p:spPr>
          <a:xfrm>
            <a:off x="228600" y="1371600"/>
            <a:ext cx="8379120" cy="5008545"/>
          </a:xfrm>
          <a:prstGeom prst="rect">
            <a:avLst/>
          </a:prstGeom>
        </p:spPr>
      </p:pic>
      <p:sp>
        <p:nvSpPr>
          <p:cNvPr id="5" name="Rectangle 2"/>
          <p:cNvSpPr txBox="1">
            <a:spLocks noChangeArrowheads="1"/>
          </p:cNvSpPr>
          <p:nvPr/>
        </p:nvSpPr>
        <p:spPr>
          <a:xfrm>
            <a:off x="0" y="0"/>
            <a:ext cx="8839200" cy="11430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dirty="0" smtClean="0">
                <a:ln>
                  <a:noFill/>
                </a:ln>
                <a:solidFill>
                  <a:schemeClr val="tx2"/>
                </a:solidFill>
                <a:effectLst/>
                <a:uLnTx/>
                <a:uFillTx/>
                <a:latin typeface="+mj-lt"/>
                <a:ea typeface="+mj-ea"/>
                <a:cs typeface="+mj-cs"/>
              </a:rPr>
              <a:t>Outils d’accès à la structure : indicateur de positionnement</a:t>
            </a:r>
            <a:endParaRPr kumimoji="0" lang="fr-FR" sz="32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Image 5" descr="positionnement.png"/>
          <p:cNvPicPr>
            <a:picLocks noChangeAspect="1"/>
          </p:cNvPicPr>
          <p:nvPr/>
        </p:nvPicPr>
        <p:blipFill>
          <a:blip r:embed="rId4"/>
          <a:stretch>
            <a:fillRect/>
          </a:stretch>
        </p:blipFill>
        <p:spPr>
          <a:xfrm>
            <a:off x="6858000" y="2895600"/>
            <a:ext cx="1892300" cy="2286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0"/>
            <a:ext cx="8839200" cy="1524000"/>
          </a:xfrm>
        </p:spPr>
        <p:txBody>
          <a:bodyPr/>
          <a:lstStyle/>
          <a:p>
            <a:r>
              <a:rPr lang="fr-FR"/>
              <a:t>Quels outils ?</a:t>
            </a:r>
          </a:p>
        </p:txBody>
      </p:sp>
      <p:sp>
        <p:nvSpPr>
          <p:cNvPr id="147459" name="Text Box 3"/>
          <p:cNvSpPr txBox="1">
            <a:spLocks noChangeArrowheads="1"/>
          </p:cNvSpPr>
          <p:nvPr/>
        </p:nvSpPr>
        <p:spPr bwMode="auto">
          <a:xfrm>
            <a:off x="609600" y="1893888"/>
            <a:ext cx="6742113" cy="457200"/>
          </a:xfrm>
          <a:prstGeom prst="rect">
            <a:avLst/>
          </a:prstGeom>
          <a:noFill/>
          <a:ln w="12700">
            <a:noFill/>
            <a:miter lim="800000"/>
            <a:headEnd/>
            <a:tailEnd/>
          </a:ln>
          <a:effectLst/>
        </p:spPr>
        <p:txBody>
          <a:bodyPr wrap="none">
            <a:prstTxWarp prst="textNoShape">
              <a:avLst/>
            </a:prstTxWarp>
            <a:spAutoFit/>
          </a:bodyPr>
          <a:lstStyle/>
          <a:p>
            <a:r>
              <a:rPr lang="fr-FR"/>
              <a:t>Adéquation du contenu aux objectifs et au public</a:t>
            </a:r>
          </a:p>
        </p:txBody>
      </p:sp>
      <p:sp>
        <p:nvSpPr>
          <p:cNvPr id="147460" name="Oval 4"/>
          <p:cNvSpPr>
            <a:spLocks noChangeArrowheads="1"/>
          </p:cNvSpPr>
          <p:nvPr/>
        </p:nvSpPr>
        <p:spPr bwMode="auto">
          <a:xfrm>
            <a:off x="457200" y="2093913"/>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147461" name="Text Box 5"/>
          <p:cNvSpPr txBox="1">
            <a:spLocks noChangeArrowheads="1"/>
          </p:cNvSpPr>
          <p:nvPr/>
        </p:nvSpPr>
        <p:spPr bwMode="auto">
          <a:xfrm>
            <a:off x="619125" y="2643188"/>
            <a:ext cx="2946400" cy="457200"/>
          </a:xfrm>
          <a:prstGeom prst="rect">
            <a:avLst/>
          </a:prstGeom>
          <a:noFill/>
          <a:ln w="9525">
            <a:noFill/>
            <a:miter lim="800000"/>
            <a:headEnd/>
            <a:tailEnd/>
          </a:ln>
          <a:effectLst/>
        </p:spPr>
        <p:txBody>
          <a:bodyPr wrap="none">
            <a:prstTxWarp prst="textNoShape">
              <a:avLst/>
            </a:prstTxWarp>
            <a:spAutoFit/>
          </a:bodyPr>
          <a:lstStyle/>
          <a:p>
            <a:r>
              <a:rPr lang="fr-FR"/>
              <a:t>Outils d’organisation</a:t>
            </a:r>
          </a:p>
        </p:txBody>
      </p:sp>
      <p:sp>
        <p:nvSpPr>
          <p:cNvPr id="147462" name="Text Box 6"/>
          <p:cNvSpPr txBox="1">
            <a:spLocks noChangeArrowheads="1"/>
          </p:cNvSpPr>
          <p:nvPr/>
        </p:nvSpPr>
        <p:spPr bwMode="auto">
          <a:xfrm>
            <a:off x="2057400" y="3328988"/>
            <a:ext cx="5521325" cy="822325"/>
          </a:xfrm>
          <a:prstGeom prst="rect">
            <a:avLst/>
          </a:prstGeom>
          <a:noFill/>
          <a:ln w="9525">
            <a:noFill/>
            <a:miter lim="800000"/>
            <a:headEnd/>
            <a:tailEnd/>
          </a:ln>
          <a:effectLst/>
        </p:spPr>
        <p:txBody>
          <a:bodyPr wrap="none">
            <a:prstTxWarp prst="textNoShape">
              <a:avLst/>
            </a:prstTxWarp>
            <a:spAutoFit/>
          </a:bodyPr>
          <a:lstStyle/>
          <a:p>
            <a:r>
              <a:rPr lang="fr-FR"/>
              <a:t>aide à la compréhension de la structure</a:t>
            </a:r>
          </a:p>
          <a:p>
            <a:r>
              <a:rPr lang="fr-FR"/>
              <a:t>du document</a:t>
            </a:r>
          </a:p>
        </p:txBody>
      </p:sp>
      <p:sp>
        <p:nvSpPr>
          <p:cNvPr id="147463" name="AutoShape 7"/>
          <p:cNvSpPr>
            <a:spLocks noChangeArrowheads="1"/>
          </p:cNvSpPr>
          <p:nvPr/>
        </p:nvSpPr>
        <p:spPr bwMode="auto">
          <a:xfrm>
            <a:off x="1563688" y="3506788"/>
            <a:ext cx="228600" cy="152400"/>
          </a:xfrm>
          <a:prstGeom prst="chevron">
            <a:avLst>
              <a:gd name="adj" fmla="val 37500"/>
            </a:avLst>
          </a:prstGeom>
          <a:solidFill>
            <a:srgbClr val="BEBB7A"/>
          </a:solidFill>
          <a:ln w="12700">
            <a:solidFill>
              <a:schemeClr val="tx1"/>
            </a:solidFill>
            <a:miter lim="800000"/>
            <a:headEnd/>
            <a:tailEnd/>
          </a:ln>
          <a:effectLst/>
        </p:spPr>
        <p:txBody>
          <a:bodyPr wrap="none" anchor="ctr">
            <a:prstTxWarp prst="textNoShape">
              <a:avLst/>
            </a:prstTxWarp>
          </a:bodyPr>
          <a:lstStyle/>
          <a:p>
            <a:endParaRPr lang="fr-FR"/>
          </a:p>
        </p:txBody>
      </p:sp>
      <p:grpSp>
        <p:nvGrpSpPr>
          <p:cNvPr id="147464" name="Group 8"/>
          <p:cNvGrpSpPr>
            <a:grpSpLocks/>
          </p:cNvGrpSpPr>
          <p:nvPr/>
        </p:nvGrpSpPr>
        <p:grpSpPr bwMode="auto">
          <a:xfrm>
            <a:off x="1563688" y="4495800"/>
            <a:ext cx="3365500" cy="457200"/>
            <a:chOff x="985" y="2796"/>
            <a:chExt cx="2120" cy="288"/>
          </a:xfrm>
        </p:grpSpPr>
        <p:sp>
          <p:nvSpPr>
            <p:cNvPr id="147465" name="Text Box 9"/>
            <p:cNvSpPr txBox="1">
              <a:spLocks noChangeArrowheads="1"/>
            </p:cNvSpPr>
            <p:nvPr/>
          </p:nvSpPr>
          <p:spPr bwMode="auto">
            <a:xfrm>
              <a:off x="1292" y="2796"/>
              <a:ext cx="1813" cy="288"/>
            </a:xfrm>
            <a:prstGeom prst="rect">
              <a:avLst/>
            </a:prstGeom>
            <a:noFill/>
            <a:ln w="9525">
              <a:noFill/>
              <a:miter lim="800000"/>
              <a:headEnd/>
              <a:tailEnd/>
            </a:ln>
            <a:effectLst/>
          </p:spPr>
          <p:txBody>
            <a:bodyPr wrap="none">
              <a:prstTxWarp prst="textNoShape">
                <a:avLst/>
              </a:prstTxWarp>
              <a:spAutoFit/>
            </a:bodyPr>
            <a:lstStyle/>
            <a:p>
              <a:r>
                <a:rPr lang="fr-FR"/>
                <a:t>outils de navigation </a:t>
              </a:r>
            </a:p>
          </p:txBody>
        </p:sp>
        <p:sp>
          <p:nvSpPr>
            <p:cNvPr id="147466" name="AutoShape 10"/>
            <p:cNvSpPr>
              <a:spLocks noChangeArrowheads="1"/>
            </p:cNvSpPr>
            <p:nvPr/>
          </p:nvSpPr>
          <p:spPr bwMode="auto">
            <a:xfrm>
              <a:off x="985" y="2892"/>
              <a:ext cx="144" cy="96"/>
            </a:xfrm>
            <a:prstGeom prst="chevron">
              <a:avLst>
                <a:gd name="adj" fmla="val 37500"/>
              </a:avLst>
            </a:prstGeom>
            <a:solidFill>
              <a:srgbClr val="BEBB7A"/>
            </a:solidFill>
            <a:ln w="12700">
              <a:solidFill>
                <a:schemeClr val="tx1"/>
              </a:solidFill>
              <a:miter lim="800000"/>
              <a:headEnd/>
              <a:tailEnd/>
            </a:ln>
            <a:effectLst/>
          </p:spPr>
          <p:txBody>
            <a:bodyPr wrap="none" anchor="ctr">
              <a:prstTxWarp prst="textNoShape">
                <a:avLst/>
              </a:prstTxWarp>
            </a:bodyPr>
            <a:lstStyle/>
            <a:p>
              <a:endParaRPr lang="fr-FR"/>
            </a:p>
          </p:txBody>
        </p:sp>
      </p:grpSp>
      <p:sp>
        <p:nvSpPr>
          <p:cNvPr id="147467" name="Oval 11"/>
          <p:cNvSpPr>
            <a:spLocks noChangeArrowheads="1"/>
          </p:cNvSpPr>
          <p:nvPr/>
        </p:nvSpPr>
        <p:spPr bwMode="auto">
          <a:xfrm>
            <a:off x="452438" y="2803525"/>
            <a:ext cx="152400" cy="152400"/>
          </a:xfrm>
          <a:prstGeom prst="ellipse">
            <a:avLst/>
          </a:prstGeom>
          <a:solidFill>
            <a:srgbClr val="C7C68C"/>
          </a:solidFill>
          <a:ln w="12700">
            <a:solidFill>
              <a:schemeClr val="tx1"/>
            </a:solidFill>
            <a:round/>
            <a:headEnd/>
            <a:tailEnd/>
          </a:ln>
          <a:effectLst/>
        </p:spPr>
        <p:txBody>
          <a:bodyPr wrap="none" anchor="ctr">
            <a:prstTxWarp prst="textNoShape">
              <a:avLst/>
            </a:prstTxWarp>
          </a:bodyPr>
          <a:lstStyle/>
          <a:p>
            <a:endParaRPr lang="fr-FR"/>
          </a:p>
        </p:txBody>
      </p:sp>
      <p:sp>
        <p:nvSpPr>
          <p:cNvPr id="147468" name="AutoShape 12">
            <a:hlinkClick r:id="rId3" action="ppaction://hlinksldjump" highlightClick="1"/>
          </p:cNvPr>
          <p:cNvSpPr>
            <a:spLocks noChangeArrowheads="1"/>
          </p:cNvSpPr>
          <p:nvPr/>
        </p:nvSpPr>
        <p:spPr bwMode="auto">
          <a:xfrm>
            <a:off x="7648575" y="3287713"/>
            <a:ext cx="1128713" cy="508000"/>
          </a:xfrm>
          <a:prstGeom prst="actionButtonBlank">
            <a:avLst/>
          </a:prstGeom>
          <a:solidFill>
            <a:srgbClr val="FCE4BC"/>
          </a:solidFill>
          <a:ln w="12700">
            <a:solidFill>
              <a:schemeClr val="tx1"/>
            </a:solidFill>
            <a:miter lim="800000"/>
            <a:headEnd/>
            <a:tailEnd/>
          </a:ln>
          <a:effectLst/>
        </p:spPr>
        <p:txBody>
          <a:bodyPr wrap="none" anchor="ctr">
            <a:prstTxWarp prst="textNoShape">
              <a:avLst/>
            </a:prstTxWarp>
          </a:bodyPr>
          <a:lstStyle/>
          <a:p>
            <a:pPr algn="ctr"/>
            <a:r>
              <a:rPr lang="fr-FR" sz="1800"/>
              <a:t>Exemples</a:t>
            </a:r>
          </a:p>
        </p:txBody>
      </p:sp>
      <p:sp>
        <p:nvSpPr>
          <p:cNvPr id="147469" name="AutoShape 13">
            <a:hlinkClick r:id="rId4" action="ppaction://hlinksldjump" highlightClick="1"/>
          </p:cNvPr>
          <p:cNvSpPr>
            <a:spLocks noChangeArrowheads="1"/>
          </p:cNvSpPr>
          <p:nvPr/>
        </p:nvSpPr>
        <p:spPr bwMode="auto">
          <a:xfrm>
            <a:off x="7648575" y="4402138"/>
            <a:ext cx="1212850" cy="536575"/>
          </a:xfrm>
          <a:prstGeom prst="actionButtonBlank">
            <a:avLst/>
          </a:prstGeom>
          <a:solidFill>
            <a:srgbClr val="FCE4BC"/>
          </a:solidFill>
          <a:ln w="12700">
            <a:solidFill>
              <a:schemeClr val="tx1"/>
            </a:solidFill>
            <a:miter lim="800000"/>
            <a:headEnd/>
            <a:tailEnd/>
          </a:ln>
          <a:effectLst/>
        </p:spPr>
        <p:txBody>
          <a:bodyPr wrap="none" anchor="ctr">
            <a:prstTxWarp prst="textNoShape">
              <a:avLst/>
            </a:prstTxWarp>
          </a:bodyPr>
          <a:lstStyle/>
          <a:p>
            <a:pPr algn="ctr"/>
            <a:r>
              <a:rPr lang="fr-FR" sz="1800"/>
              <a:t>Exemples</a:t>
            </a:r>
          </a:p>
        </p:txBody>
      </p:sp>
      <p:sp>
        <p:nvSpPr>
          <p:cNvPr id="147470" name="Text Box 14"/>
          <p:cNvSpPr txBox="1">
            <a:spLocks noChangeArrowheads="1"/>
          </p:cNvSpPr>
          <p:nvPr/>
        </p:nvSpPr>
        <p:spPr bwMode="auto">
          <a:xfrm rot="-5400000">
            <a:off x="-811212" y="3084512"/>
            <a:ext cx="2154238" cy="366713"/>
          </a:xfrm>
          <a:prstGeom prst="rect">
            <a:avLst/>
          </a:prstGeom>
          <a:noFill/>
          <a:ln w="12700">
            <a:noFill/>
            <a:miter lim="800000"/>
            <a:headEnd/>
            <a:tailEnd/>
          </a:ln>
          <a:effectLst/>
        </p:spPr>
        <p:txBody>
          <a:bodyPr wrap="none">
            <a:prstTxWarp prst="textNoShape">
              <a:avLst/>
            </a:prstTxWarp>
            <a:spAutoFit/>
          </a:bodyPr>
          <a:lstStyle/>
          <a:p>
            <a:r>
              <a:rPr lang="fr-FR" sz="1800">
                <a:solidFill>
                  <a:srgbClr val="800000"/>
                </a:solidFill>
              </a:rPr>
              <a:t>III. Les Hypertextes</a:t>
            </a:r>
          </a:p>
        </p:txBody>
      </p:sp>
      <p:sp>
        <p:nvSpPr>
          <p:cNvPr id="147471" name="Text Box 15"/>
          <p:cNvSpPr txBox="1">
            <a:spLocks noChangeArrowheads="1"/>
          </p:cNvSpPr>
          <p:nvPr/>
        </p:nvSpPr>
        <p:spPr bwMode="auto">
          <a:xfrm>
            <a:off x="3733800" y="5903913"/>
            <a:ext cx="1506538" cy="457200"/>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historique</a:t>
            </a:r>
          </a:p>
        </p:txBody>
      </p:sp>
      <p:sp>
        <p:nvSpPr>
          <p:cNvPr id="147472" name="Text Box 16"/>
          <p:cNvSpPr txBox="1">
            <a:spLocks noChangeArrowheads="1"/>
          </p:cNvSpPr>
          <p:nvPr/>
        </p:nvSpPr>
        <p:spPr bwMode="auto">
          <a:xfrm>
            <a:off x="457200" y="5903913"/>
            <a:ext cx="2540000" cy="457200"/>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points de repères</a:t>
            </a:r>
          </a:p>
        </p:txBody>
      </p:sp>
      <p:sp>
        <p:nvSpPr>
          <p:cNvPr id="147473" name="Text Box 17"/>
          <p:cNvSpPr txBox="1">
            <a:spLocks noChangeArrowheads="1"/>
          </p:cNvSpPr>
          <p:nvPr/>
        </p:nvSpPr>
        <p:spPr bwMode="auto">
          <a:xfrm>
            <a:off x="609600" y="5105400"/>
            <a:ext cx="1590675" cy="457200"/>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défilement</a:t>
            </a:r>
          </a:p>
        </p:txBody>
      </p:sp>
      <p:sp>
        <p:nvSpPr>
          <p:cNvPr id="147474" name="Text Box 18"/>
          <p:cNvSpPr txBox="1">
            <a:spLocks noChangeArrowheads="1"/>
          </p:cNvSpPr>
          <p:nvPr/>
        </p:nvSpPr>
        <p:spPr bwMode="auto">
          <a:xfrm>
            <a:off x="6858000" y="5105400"/>
            <a:ext cx="981075" cy="457200"/>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retour</a:t>
            </a:r>
          </a:p>
        </p:txBody>
      </p:sp>
      <p:sp>
        <p:nvSpPr>
          <p:cNvPr id="147475" name="Text Box 19"/>
          <p:cNvSpPr txBox="1">
            <a:spLocks noChangeArrowheads="1"/>
          </p:cNvSpPr>
          <p:nvPr/>
        </p:nvSpPr>
        <p:spPr bwMode="auto">
          <a:xfrm>
            <a:off x="2514600" y="5105400"/>
            <a:ext cx="3489325" cy="457200"/>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annonces de destination</a:t>
            </a:r>
          </a:p>
        </p:txBody>
      </p:sp>
      <p:sp>
        <p:nvSpPr>
          <p:cNvPr id="147476" name="Text Box 20"/>
          <p:cNvSpPr txBox="1">
            <a:spLocks noChangeArrowheads="1"/>
          </p:cNvSpPr>
          <p:nvPr/>
        </p:nvSpPr>
        <p:spPr bwMode="auto">
          <a:xfrm>
            <a:off x="6765925" y="5905500"/>
            <a:ext cx="1557338" cy="457200"/>
          </a:xfrm>
          <a:prstGeom prst="rect">
            <a:avLst/>
          </a:prstGeom>
          <a:noFill/>
          <a:ln w="9525">
            <a:noFill/>
            <a:miter lim="800000"/>
            <a:headEnd/>
            <a:tailEnd/>
          </a:ln>
          <a:effectLst/>
        </p:spPr>
        <p:txBody>
          <a:bodyPr wrap="none">
            <a:prstTxWarp prst="textNoShape">
              <a:avLst/>
            </a:prstTxWarp>
            <a:spAutoFit/>
          </a:bodyPr>
          <a:lstStyle/>
          <a:p>
            <a:r>
              <a:rPr lang="fr-FR">
                <a:solidFill>
                  <a:srgbClr val="FF3300"/>
                </a:solidFill>
              </a:rPr>
              <a:t>info locale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9" name="Text Box 5"/>
          <p:cNvSpPr txBox="1">
            <a:spLocks noChangeArrowheads="1"/>
          </p:cNvSpPr>
          <p:nvPr/>
        </p:nvSpPr>
        <p:spPr bwMode="auto">
          <a:xfrm>
            <a:off x="1295400" y="381000"/>
            <a:ext cx="6935788" cy="641350"/>
          </a:xfrm>
          <a:prstGeom prst="rect">
            <a:avLst/>
          </a:prstGeom>
          <a:noFill/>
          <a:ln w="9525">
            <a:noFill/>
            <a:miter lim="800000"/>
            <a:headEnd/>
            <a:tailEnd/>
          </a:ln>
          <a:effectLst/>
        </p:spPr>
        <p:txBody>
          <a:bodyPr wrap="none">
            <a:prstTxWarp prst="textNoShape">
              <a:avLst/>
            </a:prstTxWarp>
            <a:spAutoFit/>
          </a:bodyPr>
          <a:lstStyle/>
          <a:p>
            <a:r>
              <a:rPr lang="fr-FR" sz="3600"/>
              <a:t>Outils de navigation : </a:t>
            </a:r>
            <a:r>
              <a:rPr lang="fr-FR"/>
              <a:t>points de repères</a:t>
            </a:r>
          </a:p>
        </p:txBody>
      </p:sp>
      <p:graphicFrame>
        <p:nvGraphicFramePr>
          <p:cNvPr id="57351" name="Object 7"/>
          <p:cNvGraphicFramePr>
            <a:graphicFrameLocks noChangeAspect="1"/>
          </p:cNvGraphicFramePr>
          <p:nvPr/>
        </p:nvGraphicFramePr>
        <p:xfrm>
          <a:off x="152400" y="1676400"/>
          <a:ext cx="8229600" cy="5099050"/>
        </p:xfrm>
        <a:graphic>
          <a:graphicData uri="http://schemas.openxmlformats.org/presentationml/2006/ole">
            <p:oleObj spid="_x0000_s57351" name="Document" r:id="rId4" imgW="3188208" imgH="1975104" progId="Word.Document.8">
              <p:embed/>
            </p:oleObj>
          </a:graphicData>
        </a:graphic>
      </p:graphicFrame>
      <p:sp>
        <p:nvSpPr>
          <p:cNvPr id="57354" name="Freeform 10"/>
          <p:cNvSpPr>
            <a:spLocks/>
          </p:cNvSpPr>
          <p:nvPr/>
        </p:nvSpPr>
        <p:spPr bwMode="auto">
          <a:xfrm>
            <a:off x="11113" y="4876800"/>
            <a:ext cx="2173287" cy="1954213"/>
          </a:xfrm>
          <a:custGeom>
            <a:avLst/>
            <a:gdLst/>
            <a:ahLst/>
            <a:cxnLst>
              <a:cxn ang="0">
                <a:pos x="89" y="96"/>
              </a:cxn>
              <a:cxn ang="0">
                <a:pos x="1097" y="96"/>
              </a:cxn>
              <a:cxn ang="0">
                <a:pos x="1337" y="672"/>
              </a:cxn>
              <a:cxn ang="0">
                <a:pos x="905" y="1104"/>
              </a:cxn>
              <a:cxn ang="0">
                <a:pos x="185" y="1104"/>
              </a:cxn>
              <a:cxn ang="0">
                <a:pos x="41" y="336"/>
              </a:cxn>
              <a:cxn ang="0">
                <a:pos x="425" y="96"/>
              </a:cxn>
            </a:cxnLst>
            <a:rect l="0" t="0" r="r" b="b"/>
            <a:pathLst>
              <a:path w="1369" h="1231">
                <a:moveTo>
                  <a:pt x="89" y="96"/>
                </a:moveTo>
                <a:cubicBezTo>
                  <a:pt x="489" y="48"/>
                  <a:pt x="889" y="0"/>
                  <a:pt x="1097" y="96"/>
                </a:cubicBezTo>
                <a:cubicBezTo>
                  <a:pt x="1304" y="191"/>
                  <a:pt x="1369" y="504"/>
                  <a:pt x="1337" y="672"/>
                </a:cubicBezTo>
                <a:cubicBezTo>
                  <a:pt x="1305" y="840"/>
                  <a:pt x="1096" y="1032"/>
                  <a:pt x="905" y="1104"/>
                </a:cubicBezTo>
                <a:cubicBezTo>
                  <a:pt x="713" y="1175"/>
                  <a:pt x="328" y="1231"/>
                  <a:pt x="185" y="1104"/>
                </a:cubicBezTo>
                <a:cubicBezTo>
                  <a:pt x="41" y="976"/>
                  <a:pt x="0" y="504"/>
                  <a:pt x="41" y="336"/>
                </a:cubicBezTo>
                <a:cubicBezTo>
                  <a:pt x="81" y="167"/>
                  <a:pt x="253" y="131"/>
                  <a:pt x="425" y="96"/>
                </a:cubicBezTo>
              </a:path>
            </a:pathLst>
          </a:custGeom>
          <a:noFill/>
          <a:ln w="28575" cmpd="sng">
            <a:solidFill>
              <a:srgbClr val="FF3300"/>
            </a:solidFill>
            <a:round/>
            <a:headEnd/>
            <a:tailEnd/>
          </a:ln>
          <a:effectLst/>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3" name="Text Box 3"/>
          <p:cNvSpPr txBox="1">
            <a:spLocks noChangeArrowheads="1"/>
          </p:cNvSpPr>
          <p:nvPr/>
        </p:nvSpPr>
        <p:spPr bwMode="auto">
          <a:xfrm>
            <a:off x="5638800" y="228600"/>
            <a:ext cx="31781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a:t>Historique</a:t>
            </a:r>
          </a:p>
        </p:txBody>
      </p:sp>
      <p:pic>
        <p:nvPicPr>
          <p:cNvPr id="8" name="Image 7" descr="FPSE.png"/>
          <p:cNvPicPr>
            <a:picLocks noChangeAspect="1"/>
          </p:cNvPicPr>
          <p:nvPr/>
        </p:nvPicPr>
        <p:blipFill>
          <a:blip r:embed="rId3"/>
          <a:stretch>
            <a:fillRect/>
          </a:stretch>
        </p:blipFill>
        <p:spPr>
          <a:xfrm>
            <a:off x="413710" y="228600"/>
            <a:ext cx="8403265" cy="6601834"/>
          </a:xfrm>
          <a:prstGeom prst="rect">
            <a:avLst/>
          </a:prstGeom>
        </p:spPr>
      </p:pic>
      <p:sp>
        <p:nvSpPr>
          <p:cNvPr id="143366" name="Text Box 6"/>
          <p:cNvSpPr txBox="1">
            <a:spLocks noChangeArrowheads="1"/>
          </p:cNvSpPr>
          <p:nvPr/>
        </p:nvSpPr>
        <p:spPr bwMode="auto">
          <a:xfrm>
            <a:off x="5616575" y="1447800"/>
            <a:ext cx="1600200" cy="369332"/>
          </a:xfrm>
          <a:prstGeom prst="rect">
            <a:avLst/>
          </a:prstGeom>
          <a:noFill/>
          <a:ln w="9525">
            <a:noFill/>
            <a:miter lim="800000"/>
            <a:headEnd/>
            <a:tailEnd/>
          </a:ln>
          <a:effectLst/>
        </p:spPr>
        <p:txBody>
          <a:bodyPr>
            <a:prstTxWarp prst="textNoShape">
              <a:avLst/>
            </a:prstTxWarp>
            <a:spAutoFit/>
          </a:bodyPr>
          <a:lstStyle/>
          <a:p>
            <a:pPr>
              <a:spcBef>
                <a:spcPct val="50000"/>
              </a:spcBef>
            </a:pPr>
            <a:r>
              <a:rPr lang="fr-FR" dirty="0">
                <a:solidFill>
                  <a:schemeClr val="accent2"/>
                </a:solidFill>
              </a:rPr>
              <a:t>Historique</a:t>
            </a:r>
          </a:p>
        </p:txBody>
      </p:sp>
      <p:sp>
        <p:nvSpPr>
          <p:cNvPr id="143367" name="Line 7"/>
          <p:cNvSpPr>
            <a:spLocks noChangeShapeType="1"/>
          </p:cNvSpPr>
          <p:nvPr/>
        </p:nvSpPr>
        <p:spPr bwMode="auto">
          <a:xfrm flipH="1" flipV="1">
            <a:off x="3429000" y="1447800"/>
            <a:ext cx="1676400" cy="152400"/>
          </a:xfrm>
          <a:prstGeom prst="line">
            <a:avLst/>
          </a:prstGeom>
          <a:noFill/>
          <a:ln w="28575">
            <a:solidFill>
              <a:srgbClr val="FF3300"/>
            </a:solidFill>
            <a:round/>
            <a:headEnd/>
            <a:tailEnd type="triangle" w="med" len="med"/>
          </a:ln>
          <a:effectLst/>
        </p:spPr>
        <p:txBody>
          <a:bodyPr wrap="none" anchor="ctr">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5" name="Text Box 7"/>
          <p:cNvSpPr txBox="1">
            <a:spLocks noChangeArrowheads="1"/>
          </p:cNvSpPr>
          <p:nvPr/>
        </p:nvSpPr>
        <p:spPr bwMode="auto">
          <a:xfrm>
            <a:off x="1295400" y="381000"/>
            <a:ext cx="7273925" cy="641350"/>
          </a:xfrm>
          <a:prstGeom prst="rect">
            <a:avLst/>
          </a:prstGeom>
          <a:noFill/>
          <a:ln w="9525">
            <a:noFill/>
            <a:miter lim="800000"/>
            <a:headEnd/>
            <a:tailEnd/>
          </a:ln>
          <a:effectLst/>
        </p:spPr>
        <p:txBody>
          <a:bodyPr wrap="none">
            <a:prstTxWarp prst="textNoShape">
              <a:avLst/>
            </a:prstTxWarp>
            <a:spAutoFit/>
          </a:bodyPr>
          <a:lstStyle/>
          <a:p>
            <a:r>
              <a:rPr lang="fr-FR" sz="3600"/>
              <a:t>Outils de navigation : </a:t>
            </a:r>
            <a:r>
              <a:rPr lang="fr-FR"/>
              <a:t>informations locales</a:t>
            </a:r>
          </a:p>
        </p:txBody>
      </p:sp>
      <p:sp>
        <p:nvSpPr>
          <p:cNvPr id="58377" name="Text Box 9"/>
          <p:cNvSpPr txBox="1">
            <a:spLocks noChangeArrowheads="1"/>
          </p:cNvSpPr>
          <p:nvPr/>
        </p:nvSpPr>
        <p:spPr bwMode="auto">
          <a:xfrm>
            <a:off x="2311400" y="2438400"/>
            <a:ext cx="3030538" cy="457200"/>
          </a:xfrm>
          <a:prstGeom prst="rect">
            <a:avLst/>
          </a:prstGeom>
          <a:noFill/>
          <a:ln w="9525">
            <a:noFill/>
            <a:miter lim="800000"/>
            <a:headEnd/>
            <a:tailEnd/>
          </a:ln>
          <a:effectLst/>
        </p:spPr>
        <p:txBody>
          <a:bodyPr wrap="none">
            <a:prstTxWarp prst="textNoShape">
              <a:avLst/>
            </a:prstTxWarp>
            <a:spAutoFit/>
          </a:bodyPr>
          <a:lstStyle/>
          <a:p>
            <a:pPr algn="ctr"/>
            <a:r>
              <a:rPr lang="fr-FR"/>
              <a:t>University of Georgia</a:t>
            </a:r>
          </a:p>
        </p:txBody>
      </p:sp>
      <p:sp>
        <p:nvSpPr>
          <p:cNvPr id="58378" name="Rectangle 10"/>
          <p:cNvSpPr>
            <a:spLocks noChangeArrowheads="1"/>
          </p:cNvSpPr>
          <p:nvPr/>
        </p:nvSpPr>
        <p:spPr bwMode="auto">
          <a:xfrm>
            <a:off x="2743200" y="6248400"/>
            <a:ext cx="2205038" cy="366712"/>
          </a:xfrm>
          <a:prstGeom prst="rect">
            <a:avLst/>
          </a:prstGeom>
          <a:noFill/>
          <a:ln w="9525">
            <a:noFill/>
            <a:miter lim="800000"/>
            <a:headEnd/>
            <a:tailEnd/>
          </a:ln>
          <a:effectLst/>
        </p:spPr>
        <p:txBody>
          <a:bodyPr wrap="none">
            <a:prstTxWarp prst="textNoShape">
              <a:avLst/>
            </a:prstTxWarp>
            <a:spAutoFit/>
          </a:bodyPr>
          <a:lstStyle/>
          <a:p>
            <a:r>
              <a:rPr lang="fr-FR" sz="1800" u="sng" dirty="0">
                <a:solidFill>
                  <a:srgbClr val="0000FF"/>
                </a:solidFill>
              </a:rPr>
              <a:t>http://</a:t>
            </a:r>
            <a:r>
              <a:rPr lang="fr-FR" sz="1800" u="sng" dirty="0" err="1">
                <a:solidFill>
                  <a:srgbClr val="0000FF"/>
                </a:solidFill>
              </a:rPr>
              <a:t>www.uga.edu</a:t>
            </a:r>
            <a:r>
              <a:rPr lang="fr-FR" sz="1800" u="sng" dirty="0">
                <a:solidFill>
                  <a:srgbClr val="0000FF"/>
                </a:solidFill>
              </a:rPr>
              <a:t>/</a:t>
            </a:r>
          </a:p>
        </p:txBody>
      </p:sp>
      <p:pic>
        <p:nvPicPr>
          <p:cNvPr id="6" name="Image 5" descr="georgia-1.png"/>
          <p:cNvPicPr>
            <a:picLocks noChangeAspect="1"/>
          </p:cNvPicPr>
          <p:nvPr/>
        </p:nvPicPr>
        <p:blipFill>
          <a:blip r:embed="rId3"/>
          <a:stretch>
            <a:fillRect/>
          </a:stretch>
        </p:blipFill>
        <p:spPr>
          <a:xfrm>
            <a:off x="0" y="990600"/>
            <a:ext cx="9144000" cy="49379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5067300" y="1422400"/>
            <a:ext cx="2819400" cy="406400"/>
          </a:xfrm>
          <a:prstGeom prst="rect">
            <a:avLst/>
          </a:prstGeom>
          <a:noFill/>
          <a:ln w="9525">
            <a:solidFill>
              <a:srgbClr val="000080"/>
            </a:solidFill>
            <a:miter lim="800000"/>
            <a:headEnd/>
            <a:tailEnd/>
          </a:ln>
        </p:spPr>
        <p:txBody>
          <a:bodyPr>
            <a:prstTxWarp prst="textNoShape">
              <a:avLst/>
            </a:prstTxWarp>
            <a:spAutoFit/>
          </a:bodyPr>
          <a:lstStyle/>
          <a:p>
            <a:pPr algn="ctr" eaLnBrk="0" hangingPunct="0">
              <a:spcBef>
                <a:spcPct val="50000"/>
              </a:spcBef>
            </a:pPr>
            <a:r>
              <a:rPr lang="fr-FR" sz="2000" dirty="0" smtClean="0">
                <a:latin typeface="Arial"/>
                <a:cs typeface="Arial"/>
              </a:rPr>
              <a:t>3. Analyse </a:t>
            </a:r>
            <a:r>
              <a:rPr lang="fr-FR" sz="2000" dirty="0">
                <a:latin typeface="Arial"/>
                <a:cs typeface="Arial"/>
              </a:rPr>
              <a:t>de l’activité</a:t>
            </a:r>
          </a:p>
        </p:txBody>
      </p:sp>
      <p:sp>
        <p:nvSpPr>
          <p:cNvPr id="47107" name="Text Box 4"/>
          <p:cNvSpPr txBox="1">
            <a:spLocks noChangeArrowheads="1"/>
          </p:cNvSpPr>
          <p:nvPr/>
        </p:nvSpPr>
        <p:spPr bwMode="auto">
          <a:xfrm>
            <a:off x="3413785" y="4572000"/>
            <a:ext cx="2108269" cy="400110"/>
          </a:xfrm>
          <a:prstGeom prst="rect">
            <a:avLst/>
          </a:prstGeom>
          <a:noFill/>
          <a:ln w="9525">
            <a:solidFill>
              <a:srgbClr val="000080"/>
            </a:solidFill>
            <a:miter lim="800000"/>
            <a:headEnd/>
            <a:tailEnd/>
          </a:ln>
        </p:spPr>
        <p:txBody>
          <a:bodyPr wrap="none">
            <a:prstTxWarp prst="textNoShape">
              <a:avLst/>
            </a:prstTxWarp>
            <a:spAutoFit/>
          </a:bodyPr>
          <a:lstStyle/>
          <a:p>
            <a:pPr eaLnBrk="0" hangingPunct="0"/>
            <a:r>
              <a:rPr lang="fr-FR" sz="2000" dirty="0" smtClean="0">
                <a:latin typeface="Arial"/>
                <a:cs typeface="Arial"/>
              </a:rPr>
              <a:t>5. Test </a:t>
            </a:r>
            <a:r>
              <a:rPr lang="fr-FR" sz="2000" dirty="0">
                <a:latin typeface="Arial"/>
                <a:cs typeface="Arial"/>
              </a:rPr>
              <a:t>utilisateur </a:t>
            </a:r>
          </a:p>
        </p:txBody>
      </p:sp>
      <p:cxnSp>
        <p:nvCxnSpPr>
          <p:cNvPr id="47108" name="AutoShape 5"/>
          <p:cNvCxnSpPr>
            <a:cxnSpLocks noChangeShapeType="1"/>
            <a:stCxn id="47113" idx="2"/>
            <a:endCxn id="47107" idx="0"/>
          </p:cNvCxnSpPr>
          <p:nvPr/>
        </p:nvCxnSpPr>
        <p:spPr bwMode="auto">
          <a:xfrm rot="16200000" flipH="1">
            <a:off x="4172674" y="4276754"/>
            <a:ext cx="590490" cy="1"/>
          </a:xfrm>
          <a:prstGeom prst="straightConnector1">
            <a:avLst/>
          </a:prstGeom>
          <a:noFill/>
          <a:ln w="9525">
            <a:solidFill>
              <a:schemeClr val="tx1"/>
            </a:solidFill>
            <a:round/>
            <a:headEnd/>
            <a:tailEnd type="triangle" w="med" len="med"/>
          </a:ln>
        </p:spPr>
      </p:cxnSp>
      <p:sp>
        <p:nvSpPr>
          <p:cNvPr id="47109" name="Text Box 6"/>
          <p:cNvSpPr txBox="1">
            <a:spLocks noChangeArrowheads="1"/>
          </p:cNvSpPr>
          <p:nvPr/>
        </p:nvSpPr>
        <p:spPr bwMode="auto">
          <a:xfrm>
            <a:off x="381000" y="1447800"/>
            <a:ext cx="2895600" cy="400110"/>
          </a:xfrm>
          <a:prstGeom prst="rect">
            <a:avLst/>
          </a:prstGeom>
          <a:noFill/>
          <a:ln w="9525">
            <a:solidFill>
              <a:srgbClr val="000080"/>
            </a:solidFill>
            <a:miter lim="800000"/>
            <a:headEnd/>
            <a:tailEnd/>
          </a:ln>
        </p:spPr>
        <p:txBody>
          <a:bodyPr wrap="square">
            <a:prstTxWarp prst="textNoShape">
              <a:avLst/>
            </a:prstTxWarp>
            <a:spAutoFit/>
          </a:bodyPr>
          <a:lstStyle/>
          <a:p>
            <a:pPr eaLnBrk="0" hangingPunct="0"/>
            <a:r>
              <a:rPr lang="fr-FR" sz="2000" dirty="0" smtClean="0">
                <a:latin typeface="Arial"/>
                <a:cs typeface="Arial"/>
              </a:rPr>
              <a:t>2. Analyse </a:t>
            </a:r>
            <a:r>
              <a:rPr lang="fr-FR" sz="2000" dirty="0">
                <a:latin typeface="Arial"/>
                <a:cs typeface="Arial"/>
              </a:rPr>
              <a:t>du système</a:t>
            </a:r>
          </a:p>
        </p:txBody>
      </p:sp>
      <p:sp>
        <p:nvSpPr>
          <p:cNvPr id="47110" name="Text Box 7"/>
          <p:cNvSpPr txBox="1">
            <a:spLocks noChangeArrowheads="1"/>
          </p:cNvSpPr>
          <p:nvPr/>
        </p:nvSpPr>
        <p:spPr bwMode="auto">
          <a:xfrm>
            <a:off x="381000" y="2228671"/>
            <a:ext cx="3525838" cy="1200329"/>
          </a:xfrm>
          <a:prstGeom prst="rect">
            <a:avLst/>
          </a:prstGeom>
          <a:noFill/>
          <a:ln w="9525">
            <a:solidFill>
              <a:srgbClr val="FF9900"/>
            </a:solidFill>
            <a:miter lim="800000"/>
            <a:headEnd/>
            <a:tailEnd/>
          </a:ln>
        </p:spPr>
        <p:txBody>
          <a:bodyPr>
            <a:prstTxWarp prst="textNoShape">
              <a:avLst/>
            </a:prstTxWarp>
            <a:spAutoFit/>
          </a:bodyPr>
          <a:lstStyle/>
          <a:p>
            <a:pPr eaLnBrk="0" hangingPunct="0"/>
            <a:r>
              <a:rPr lang="fr-FR" sz="1800" dirty="0"/>
              <a:t>Contenu, organisation, fonctionnalités, </a:t>
            </a:r>
          </a:p>
          <a:p>
            <a:pPr eaLnBrk="0" hangingPunct="0"/>
            <a:r>
              <a:rPr lang="fr-FR" sz="1800" dirty="0"/>
              <a:t>outils d’aide</a:t>
            </a:r>
          </a:p>
          <a:p>
            <a:pPr eaLnBrk="0" hangingPunct="0"/>
            <a:r>
              <a:rPr lang="fr-FR" sz="1800" dirty="0"/>
              <a:t>Pb d’</a:t>
            </a:r>
            <a:r>
              <a:rPr lang="fr-FR" sz="1800" dirty="0" err="1"/>
              <a:t>utilisabilité</a:t>
            </a:r>
            <a:r>
              <a:rPr lang="fr-FR" sz="1800" dirty="0"/>
              <a:t> « supposés »</a:t>
            </a:r>
          </a:p>
        </p:txBody>
      </p:sp>
      <p:cxnSp>
        <p:nvCxnSpPr>
          <p:cNvPr id="47112" name="AutoShape 9"/>
          <p:cNvCxnSpPr>
            <a:cxnSpLocks noChangeShapeType="1"/>
            <a:stCxn id="47109" idx="3"/>
            <a:endCxn id="47106" idx="1"/>
          </p:cNvCxnSpPr>
          <p:nvPr/>
        </p:nvCxnSpPr>
        <p:spPr bwMode="auto">
          <a:xfrm flipV="1">
            <a:off x="3276600" y="1625600"/>
            <a:ext cx="1790700" cy="22255"/>
          </a:xfrm>
          <a:prstGeom prst="straightConnector1">
            <a:avLst/>
          </a:prstGeom>
          <a:noFill/>
          <a:ln w="9525">
            <a:solidFill>
              <a:schemeClr val="tx1"/>
            </a:solidFill>
            <a:round/>
            <a:headEnd/>
            <a:tailEnd type="triangle" w="med" len="med"/>
          </a:ln>
        </p:spPr>
      </p:cxnSp>
      <p:sp>
        <p:nvSpPr>
          <p:cNvPr id="47113" name="Text Box 10"/>
          <p:cNvSpPr txBox="1">
            <a:spLocks noChangeArrowheads="1"/>
          </p:cNvSpPr>
          <p:nvPr/>
        </p:nvSpPr>
        <p:spPr bwMode="auto">
          <a:xfrm>
            <a:off x="3056803" y="3581400"/>
            <a:ext cx="2822232" cy="400110"/>
          </a:xfrm>
          <a:prstGeom prst="rect">
            <a:avLst/>
          </a:prstGeom>
          <a:noFill/>
          <a:ln w="9525">
            <a:solidFill>
              <a:schemeClr val="accent2"/>
            </a:solidFill>
            <a:miter lim="800000"/>
            <a:headEnd/>
            <a:tailEnd/>
          </a:ln>
        </p:spPr>
        <p:txBody>
          <a:bodyPr wrap="none">
            <a:prstTxWarp prst="textNoShape">
              <a:avLst/>
            </a:prstTxWarp>
            <a:spAutoFit/>
          </a:bodyPr>
          <a:lstStyle/>
          <a:p>
            <a:pPr eaLnBrk="0" hangingPunct="0"/>
            <a:r>
              <a:rPr lang="fr-FR" sz="2000" dirty="0" smtClean="0">
                <a:latin typeface="Arial"/>
                <a:cs typeface="Arial"/>
              </a:rPr>
              <a:t>4. Scénario </a:t>
            </a:r>
            <a:r>
              <a:rPr lang="fr-FR" sz="2000" dirty="0">
                <a:latin typeface="Arial"/>
                <a:cs typeface="Arial"/>
              </a:rPr>
              <a:t>d’utilisation</a:t>
            </a:r>
          </a:p>
        </p:txBody>
      </p:sp>
      <p:sp>
        <p:nvSpPr>
          <p:cNvPr id="47115" name="Text Box 12"/>
          <p:cNvSpPr txBox="1">
            <a:spLocks noChangeArrowheads="1"/>
          </p:cNvSpPr>
          <p:nvPr/>
        </p:nvSpPr>
        <p:spPr bwMode="auto">
          <a:xfrm>
            <a:off x="3235324" y="228600"/>
            <a:ext cx="2936875" cy="707886"/>
          </a:xfrm>
          <a:prstGeom prst="rect">
            <a:avLst/>
          </a:prstGeom>
          <a:noFill/>
          <a:ln w="9525">
            <a:solidFill>
              <a:srgbClr val="000080"/>
            </a:solidFill>
            <a:miter lim="800000"/>
            <a:headEnd/>
            <a:tailEnd/>
          </a:ln>
        </p:spPr>
        <p:txBody>
          <a:bodyPr wrap="square">
            <a:prstTxWarp prst="textNoShape">
              <a:avLst/>
            </a:prstTxWarp>
            <a:spAutoFit/>
          </a:bodyPr>
          <a:lstStyle/>
          <a:p>
            <a:pPr algn="ctr" eaLnBrk="0" hangingPunct="0">
              <a:spcBef>
                <a:spcPct val="50000"/>
              </a:spcBef>
            </a:pPr>
            <a:r>
              <a:rPr lang="fr-FR" sz="2000" dirty="0" smtClean="0">
                <a:latin typeface="Arial"/>
                <a:cs typeface="Arial"/>
              </a:rPr>
              <a:t>1. Contexte </a:t>
            </a:r>
            <a:r>
              <a:rPr lang="fr-FR" sz="2000" dirty="0">
                <a:latin typeface="Arial"/>
                <a:cs typeface="Arial"/>
              </a:rPr>
              <a:t>global d’utilisation</a:t>
            </a:r>
          </a:p>
        </p:txBody>
      </p:sp>
      <p:cxnSp>
        <p:nvCxnSpPr>
          <p:cNvPr id="47117" name="AutoShape 14"/>
          <p:cNvCxnSpPr>
            <a:cxnSpLocks noChangeShapeType="1"/>
            <a:stCxn id="47115" idx="2"/>
            <a:endCxn id="47109" idx="0"/>
          </p:cNvCxnSpPr>
          <p:nvPr/>
        </p:nvCxnSpPr>
        <p:spPr bwMode="auto">
          <a:xfrm rot="5400000">
            <a:off x="3010624" y="-245338"/>
            <a:ext cx="511314" cy="2874962"/>
          </a:xfrm>
          <a:prstGeom prst="straightConnector1">
            <a:avLst/>
          </a:prstGeom>
          <a:noFill/>
          <a:ln w="9525">
            <a:solidFill>
              <a:schemeClr val="tx1"/>
            </a:solidFill>
            <a:round/>
            <a:headEnd/>
            <a:tailEnd type="triangle" w="med" len="med"/>
          </a:ln>
        </p:spPr>
      </p:cxnSp>
      <p:sp>
        <p:nvSpPr>
          <p:cNvPr id="47118" name="Text Box 15"/>
          <p:cNvSpPr txBox="1">
            <a:spLocks noChangeArrowheads="1"/>
          </p:cNvSpPr>
          <p:nvPr/>
        </p:nvSpPr>
        <p:spPr bwMode="auto">
          <a:xfrm>
            <a:off x="5562600" y="2133600"/>
            <a:ext cx="2895600" cy="707886"/>
          </a:xfrm>
          <a:prstGeom prst="rect">
            <a:avLst/>
          </a:prstGeom>
          <a:noFill/>
          <a:ln w="9525">
            <a:solidFill>
              <a:srgbClr val="FF9900"/>
            </a:solidFill>
            <a:miter lim="800000"/>
            <a:headEnd/>
            <a:tailEnd/>
          </a:ln>
        </p:spPr>
        <p:txBody>
          <a:bodyPr>
            <a:prstTxWarp prst="textNoShape">
              <a:avLst/>
            </a:prstTxWarp>
            <a:spAutoFit/>
          </a:bodyPr>
          <a:lstStyle/>
          <a:p>
            <a:pPr algn="ctr" eaLnBrk="0" hangingPunct="0"/>
            <a:r>
              <a:rPr lang="fr-FR" sz="2000" dirty="0" smtClean="0"/>
              <a:t>Tâches authentiques</a:t>
            </a:r>
          </a:p>
          <a:p>
            <a:pPr algn="ctr" eaLnBrk="0" hangingPunct="0"/>
            <a:r>
              <a:rPr lang="fr-FR" sz="2000" dirty="0" smtClean="0"/>
              <a:t>Problèmes rencontrés</a:t>
            </a:r>
            <a:endParaRPr lang="fr-FR" sz="2000" dirty="0"/>
          </a:p>
        </p:txBody>
      </p:sp>
      <p:cxnSp>
        <p:nvCxnSpPr>
          <p:cNvPr id="47119" name="AutoShape 16"/>
          <p:cNvCxnSpPr>
            <a:cxnSpLocks noChangeShapeType="1"/>
            <a:stCxn id="47106" idx="1"/>
            <a:endCxn id="47113" idx="0"/>
          </p:cNvCxnSpPr>
          <p:nvPr/>
        </p:nvCxnSpPr>
        <p:spPr bwMode="auto">
          <a:xfrm rot="10800000" flipV="1">
            <a:off x="4467920" y="1625600"/>
            <a:ext cx="599381" cy="1955800"/>
          </a:xfrm>
          <a:prstGeom prst="straightConnector1">
            <a:avLst/>
          </a:prstGeom>
          <a:noFill/>
          <a:ln w="9525">
            <a:solidFill>
              <a:schemeClr val="tx1"/>
            </a:solidFill>
            <a:round/>
            <a:headEnd/>
            <a:tailEnd type="triangle" w="med" len="med"/>
          </a:ln>
        </p:spPr>
      </p:cxnSp>
      <p:sp>
        <p:nvSpPr>
          <p:cNvPr id="47120" name="Text Box 17"/>
          <p:cNvSpPr txBox="1">
            <a:spLocks noChangeArrowheads="1"/>
          </p:cNvSpPr>
          <p:nvPr/>
        </p:nvSpPr>
        <p:spPr bwMode="auto">
          <a:xfrm>
            <a:off x="1987550" y="5943600"/>
            <a:ext cx="4960738" cy="400110"/>
          </a:xfrm>
          <a:prstGeom prst="rect">
            <a:avLst/>
          </a:prstGeom>
          <a:noFill/>
          <a:ln w="9525">
            <a:solidFill>
              <a:srgbClr val="FF9900"/>
            </a:solidFill>
            <a:miter lim="800000"/>
            <a:headEnd/>
            <a:tailEnd/>
          </a:ln>
        </p:spPr>
        <p:txBody>
          <a:bodyPr wrap="none">
            <a:prstTxWarp prst="textNoShape">
              <a:avLst/>
            </a:prstTxWarp>
            <a:spAutoFit/>
          </a:bodyPr>
          <a:lstStyle/>
          <a:p>
            <a:pPr eaLnBrk="0" hangingPunct="0"/>
            <a:r>
              <a:rPr lang="fr-FR" sz="2000" dirty="0" smtClean="0">
                <a:latin typeface="Arial"/>
                <a:cs typeface="Arial"/>
              </a:rPr>
              <a:t>6. Diagnostic</a:t>
            </a:r>
            <a:r>
              <a:rPr lang="fr-FR" sz="2000" dirty="0">
                <a:latin typeface="Arial"/>
                <a:cs typeface="Arial"/>
              </a:rPr>
              <a:t>, propositions de </a:t>
            </a:r>
            <a:r>
              <a:rPr lang="fr-FR" sz="2000" dirty="0" err="1">
                <a:latin typeface="Arial"/>
                <a:cs typeface="Arial"/>
              </a:rPr>
              <a:t>remédiation</a:t>
            </a:r>
            <a:endParaRPr lang="fr-FR" sz="2000" dirty="0">
              <a:latin typeface="Arial"/>
              <a:cs typeface="Arial"/>
            </a:endParaRPr>
          </a:p>
        </p:txBody>
      </p:sp>
      <p:cxnSp>
        <p:nvCxnSpPr>
          <p:cNvPr id="47121" name="AutoShape 18"/>
          <p:cNvCxnSpPr>
            <a:cxnSpLocks noChangeShapeType="1"/>
            <a:stCxn id="47107" idx="2"/>
            <a:endCxn id="47120" idx="0"/>
          </p:cNvCxnSpPr>
          <p:nvPr/>
        </p:nvCxnSpPr>
        <p:spPr bwMode="auto">
          <a:xfrm rot="5400000">
            <a:off x="3982175" y="5457855"/>
            <a:ext cx="971490" cy="1"/>
          </a:xfrm>
          <a:prstGeom prst="straightConnector1">
            <a:avLst/>
          </a:prstGeom>
          <a:noFill/>
          <a:ln w="9525">
            <a:solidFill>
              <a:schemeClr val="tx1"/>
            </a:solidFill>
            <a:round/>
            <a:headEnd/>
            <a:tailEnd type="triangle" w="med" len="med"/>
          </a:ln>
        </p:spPr>
      </p:cxnSp>
      <p:sp>
        <p:nvSpPr>
          <p:cNvPr id="47122" name="Text Box 20"/>
          <p:cNvSpPr txBox="1">
            <a:spLocks noChangeArrowheads="1"/>
          </p:cNvSpPr>
          <p:nvPr/>
        </p:nvSpPr>
        <p:spPr bwMode="auto">
          <a:xfrm>
            <a:off x="6473825" y="1763712"/>
            <a:ext cx="1222375" cy="369888"/>
          </a:xfrm>
          <a:prstGeom prst="rect">
            <a:avLst/>
          </a:prstGeom>
          <a:noFill/>
          <a:ln w="9525">
            <a:noFill/>
            <a:miter lim="800000"/>
            <a:headEnd/>
            <a:tailEnd/>
          </a:ln>
        </p:spPr>
        <p:txBody>
          <a:bodyPr wrap="none">
            <a:prstTxWarp prst="textNoShape">
              <a:avLst/>
            </a:prstTxWarp>
            <a:spAutoFit/>
          </a:bodyPr>
          <a:lstStyle/>
          <a:p>
            <a:pPr eaLnBrk="0" hangingPunct="0"/>
            <a:r>
              <a:rPr lang="fr-FR" sz="1800" dirty="0"/>
              <a:t>1 entretien</a:t>
            </a:r>
          </a:p>
        </p:txBody>
      </p:sp>
      <p:sp>
        <p:nvSpPr>
          <p:cNvPr id="47123" name="Text Box 22"/>
          <p:cNvSpPr txBox="1">
            <a:spLocks noChangeArrowheads="1"/>
          </p:cNvSpPr>
          <p:nvPr/>
        </p:nvSpPr>
        <p:spPr bwMode="auto">
          <a:xfrm>
            <a:off x="4495800" y="5105400"/>
            <a:ext cx="4562818" cy="646331"/>
          </a:xfrm>
          <a:prstGeom prst="rect">
            <a:avLst/>
          </a:prstGeom>
          <a:noFill/>
          <a:ln w="9525">
            <a:noFill/>
            <a:miter lim="800000"/>
            <a:headEnd/>
            <a:tailEnd/>
          </a:ln>
        </p:spPr>
        <p:txBody>
          <a:bodyPr wrap="none">
            <a:prstTxWarp prst="textNoShape">
              <a:avLst/>
            </a:prstTxWarp>
            <a:spAutoFit/>
          </a:bodyPr>
          <a:lstStyle/>
          <a:p>
            <a:pPr eaLnBrk="0" hangingPunct="0"/>
            <a:r>
              <a:rPr lang="fr-FR" sz="1800" dirty="0" smtClean="0"/>
              <a:t>5-7 </a:t>
            </a:r>
            <a:r>
              <a:rPr lang="fr-FR" sz="1800" dirty="0"/>
              <a:t>utilisateurs / </a:t>
            </a:r>
            <a:r>
              <a:rPr lang="fr-FR" sz="1800" dirty="0" err="1"/>
              <a:t>-trices</a:t>
            </a:r>
            <a:r>
              <a:rPr lang="fr-FR" sz="1800" dirty="0"/>
              <a:t> d’un même public </a:t>
            </a:r>
            <a:r>
              <a:rPr lang="fr-FR" sz="1800" dirty="0" smtClean="0"/>
              <a:t>cible</a:t>
            </a:r>
          </a:p>
          <a:p>
            <a:pPr eaLnBrk="0" hangingPunct="0"/>
            <a:r>
              <a:rPr lang="fr-FR" sz="1800" dirty="0" smtClean="0"/>
              <a:t>(7 obligatoires pour les groupes de trois)</a:t>
            </a:r>
            <a:endParaRPr lang="fr-FR" sz="1800" dirty="0"/>
          </a:p>
        </p:txBody>
      </p:sp>
      <p:sp>
        <p:nvSpPr>
          <p:cNvPr id="36" name="Text Box 20"/>
          <p:cNvSpPr txBox="1">
            <a:spLocks noChangeArrowheads="1"/>
          </p:cNvSpPr>
          <p:nvPr/>
        </p:nvSpPr>
        <p:spPr bwMode="auto">
          <a:xfrm>
            <a:off x="914400" y="1828800"/>
            <a:ext cx="1883110" cy="369332"/>
          </a:xfrm>
          <a:prstGeom prst="rect">
            <a:avLst/>
          </a:prstGeom>
          <a:noFill/>
          <a:ln w="9525">
            <a:noFill/>
            <a:miter lim="800000"/>
            <a:headEnd/>
            <a:tailEnd/>
          </a:ln>
        </p:spPr>
        <p:txBody>
          <a:bodyPr wrap="none">
            <a:prstTxWarp prst="textNoShape">
              <a:avLst/>
            </a:prstTxWarp>
            <a:spAutoFit/>
          </a:bodyPr>
          <a:lstStyle/>
          <a:p>
            <a:pPr eaLnBrk="0" hangingPunct="0"/>
            <a:r>
              <a:rPr lang="fr-FR" sz="1800" dirty="0" smtClean="0"/>
              <a:t>Inspection experte</a:t>
            </a:r>
            <a:endParaRPr lang="fr-FR" sz="1800" dirty="0"/>
          </a:p>
        </p:txBody>
      </p:sp>
      <p:sp>
        <p:nvSpPr>
          <p:cNvPr id="19" name="AutoShape 23"/>
          <p:cNvSpPr>
            <a:spLocks noChangeArrowheads="1"/>
          </p:cNvSpPr>
          <p:nvPr/>
        </p:nvSpPr>
        <p:spPr bwMode="auto">
          <a:xfrm flipH="1" flipV="1">
            <a:off x="6400800" y="152400"/>
            <a:ext cx="2895600" cy="990600"/>
          </a:xfrm>
          <a:prstGeom prst="wedgeEllipseCallout">
            <a:avLst>
              <a:gd name="adj1" fmla="val 66365"/>
              <a:gd name="adj2" fmla="val 310"/>
            </a:avLst>
          </a:prstGeom>
          <a:solidFill>
            <a:schemeClr val="bg1"/>
          </a:solidFill>
          <a:ln w="9525">
            <a:solidFill>
              <a:srgbClr val="0000FF"/>
            </a:solidFill>
            <a:miter lim="800000"/>
            <a:headEnd/>
            <a:tailEnd/>
          </a:ln>
          <a:effectLst/>
        </p:spPr>
        <p:txBody>
          <a:bodyPr rot="10800000" wrap="none" anchor="ctr">
            <a:prstTxWarp prst="textNoShape">
              <a:avLst/>
            </a:prstTxWarp>
          </a:bodyPr>
          <a:lstStyle/>
          <a:p>
            <a:pPr algn="ctr"/>
            <a:r>
              <a:rPr lang="fr-FR" sz="2000" dirty="0">
                <a:solidFill>
                  <a:srgbClr val="0000FF"/>
                </a:solidFill>
              </a:rPr>
              <a:t>Vous</a:t>
            </a:r>
            <a:r>
              <a:rPr lang="fr-FR" sz="2000" dirty="0" smtClean="0">
                <a:solidFill>
                  <a:srgbClr val="0000FF"/>
                </a:solidFill>
              </a:rPr>
              <a:t> </a:t>
            </a:r>
            <a:r>
              <a:rPr lang="fr-FR" altLang="ja-JP" sz="2000" dirty="0" smtClean="0">
                <a:solidFill>
                  <a:srgbClr val="0000FF"/>
                </a:solidFill>
                <a:ea typeface="ＭＳ Ｐゴシック" pitchFamily="-112" charset="-128"/>
                <a:cs typeface="ＭＳ Ｐゴシック" pitchFamily="-112" charset="-128"/>
              </a:rPr>
              <a:t>avez réalisé</a:t>
            </a:r>
          </a:p>
          <a:p>
            <a:pPr algn="ctr"/>
            <a:r>
              <a:rPr lang="fr-FR" sz="2000" dirty="0" smtClean="0">
                <a:solidFill>
                  <a:srgbClr val="0000FF"/>
                </a:solidFill>
                <a:ea typeface="ＭＳ Ｐゴシック" pitchFamily="-112" charset="-128"/>
                <a:cs typeface="ＭＳ Ｐゴシック" pitchFamily="-112" charset="-128"/>
              </a:rPr>
              <a:t>Cette étape</a:t>
            </a:r>
            <a:endParaRPr lang="fr-FR" sz="2000" dirty="0">
              <a:solidFill>
                <a:srgbClr val="0000FF"/>
              </a:solidFill>
            </a:endParaRPr>
          </a:p>
        </p:txBody>
      </p:sp>
      <p:sp>
        <p:nvSpPr>
          <p:cNvPr id="20" name="AutoShape 23"/>
          <p:cNvSpPr>
            <a:spLocks noChangeArrowheads="1"/>
          </p:cNvSpPr>
          <p:nvPr/>
        </p:nvSpPr>
        <p:spPr bwMode="auto">
          <a:xfrm flipH="1" flipV="1">
            <a:off x="152400" y="381000"/>
            <a:ext cx="2362200" cy="914400"/>
          </a:xfrm>
          <a:prstGeom prst="wedgeEllipseCallout">
            <a:avLst>
              <a:gd name="adj1" fmla="val -41344"/>
              <a:gd name="adj2" fmla="val -68420"/>
            </a:avLst>
          </a:prstGeom>
          <a:solidFill>
            <a:schemeClr val="bg1"/>
          </a:solidFill>
          <a:ln w="9525">
            <a:solidFill>
              <a:srgbClr val="0000FF"/>
            </a:solidFill>
            <a:miter lim="800000"/>
            <a:headEnd/>
            <a:tailEnd/>
          </a:ln>
          <a:effectLst/>
        </p:spPr>
        <p:txBody>
          <a:bodyPr rot="10800000" wrap="none" anchor="ctr">
            <a:prstTxWarp prst="textNoShape">
              <a:avLst/>
            </a:prstTxWarp>
          </a:bodyPr>
          <a:lstStyle/>
          <a:p>
            <a:pPr algn="ctr"/>
            <a:r>
              <a:rPr lang="fr-FR" sz="2000" dirty="0" smtClean="0">
                <a:solidFill>
                  <a:srgbClr val="0000FF"/>
                </a:solidFill>
              </a:rPr>
              <a:t>Aujourd’hui on </a:t>
            </a:r>
          </a:p>
          <a:p>
            <a:pPr algn="ctr"/>
            <a:r>
              <a:rPr lang="fr-FR" sz="2000" dirty="0" smtClean="0">
                <a:solidFill>
                  <a:srgbClr val="0000FF"/>
                </a:solidFill>
              </a:rPr>
              <a:t>voit ça</a:t>
            </a:r>
            <a:endParaRPr lang="fr-FR" sz="2000" dirty="0">
              <a:solidFill>
                <a:srgbClr val="0000FF"/>
              </a:solidFill>
            </a:endParaRPr>
          </a:p>
        </p:txBody>
      </p:sp>
      <p:sp>
        <p:nvSpPr>
          <p:cNvPr id="21" name="AutoShape 23"/>
          <p:cNvSpPr>
            <a:spLocks noChangeArrowheads="1"/>
          </p:cNvSpPr>
          <p:nvPr/>
        </p:nvSpPr>
        <p:spPr bwMode="auto">
          <a:xfrm flipH="1" flipV="1">
            <a:off x="6248400" y="3200400"/>
            <a:ext cx="2667000" cy="1219200"/>
          </a:xfrm>
          <a:prstGeom prst="wedgeEllipseCallout">
            <a:avLst>
              <a:gd name="adj1" fmla="val 63076"/>
              <a:gd name="adj2" fmla="val 2004"/>
            </a:avLst>
          </a:prstGeom>
          <a:solidFill>
            <a:schemeClr val="bg1"/>
          </a:solidFill>
          <a:ln w="9525">
            <a:solidFill>
              <a:srgbClr val="0000FF"/>
            </a:solidFill>
            <a:miter lim="800000"/>
            <a:headEnd/>
            <a:tailEnd/>
          </a:ln>
          <a:effectLst/>
        </p:spPr>
        <p:txBody>
          <a:bodyPr rot="10800000" wrap="none" anchor="ctr">
            <a:prstTxWarp prst="textNoShape">
              <a:avLst/>
            </a:prstTxWarp>
          </a:bodyPr>
          <a:lstStyle/>
          <a:p>
            <a:pPr algn="ctr"/>
            <a:r>
              <a:rPr lang="fr-FR" sz="2000" dirty="0" smtClean="0">
                <a:solidFill>
                  <a:srgbClr val="0000FF"/>
                </a:solidFill>
              </a:rPr>
              <a:t>N’essayez pas encore</a:t>
            </a:r>
          </a:p>
          <a:p>
            <a:pPr algn="ctr"/>
            <a:r>
              <a:rPr lang="fr-FR" sz="2000" dirty="0" smtClean="0">
                <a:solidFill>
                  <a:srgbClr val="0000FF"/>
                </a:solidFill>
              </a:rPr>
              <a:t> de déterminer ça !</a:t>
            </a:r>
            <a:endParaRPr lang="fr-FR"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fr-FR" dirty="0" smtClean="0"/>
              <a:t>Pour vos </a:t>
            </a:r>
            <a:r>
              <a:rPr lang="fr-FR" dirty="0" smtClean="0"/>
              <a:t>projets</a:t>
            </a:r>
            <a:br>
              <a:rPr lang="fr-FR" dirty="0" smtClean="0"/>
            </a:br>
            <a:r>
              <a:rPr lang="fr-FR" dirty="0" smtClean="0"/>
              <a:t>Etape 2 : </a:t>
            </a:r>
            <a:r>
              <a:rPr lang="fr-FR" dirty="0" smtClean="0"/>
              <a:t> </a:t>
            </a:r>
            <a:r>
              <a:rPr lang="fr-FR" dirty="0" smtClean="0"/>
              <a:t>Analyse </a:t>
            </a:r>
            <a:r>
              <a:rPr lang="fr-FR" dirty="0"/>
              <a:t>du </a:t>
            </a:r>
            <a:r>
              <a:rPr lang="fr-FR" dirty="0" smtClean="0"/>
              <a:t>système</a:t>
            </a:r>
            <a:endParaRPr lang="fr-FR" dirty="0"/>
          </a:p>
        </p:txBody>
      </p:sp>
      <p:sp>
        <p:nvSpPr>
          <p:cNvPr id="117766" name="Text Box 6"/>
          <p:cNvSpPr txBox="1">
            <a:spLocks noChangeArrowheads="1"/>
          </p:cNvSpPr>
          <p:nvPr/>
        </p:nvSpPr>
        <p:spPr bwMode="auto">
          <a:xfrm>
            <a:off x="1143000" y="2209800"/>
            <a:ext cx="7661172" cy="4154983"/>
          </a:xfrm>
          <a:prstGeom prst="rect">
            <a:avLst/>
          </a:prstGeom>
          <a:noFill/>
          <a:ln w="9525">
            <a:noFill/>
            <a:miter lim="800000"/>
            <a:headEnd/>
            <a:tailEnd/>
          </a:ln>
          <a:effectLst/>
        </p:spPr>
        <p:txBody>
          <a:bodyPr wrap="none">
            <a:prstTxWarp prst="textNoShape">
              <a:avLst/>
            </a:prstTxWarp>
            <a:spAutoFit/>
          </a:bodyPr>
          <a:lstStyle/>
          <a:p>
            <a:r>
              <a:rPr lang="fr-FR" dirty="0">
                <a:latin typeface="Arial" charset="0"/>
              </a:rPr>
              <a:t>Quel est le contenu proposé ?</a:t>
            </a:r>
          </a:p>
          <a:p>
            <a:r>
              <a:rPr lang="fr-FR" dirty="0">
                <a:latin typeface="Arial" charset="0"/>
              </a:rPr>
              <a:t>Comment est-il organisé </a:t>
            </a:r>
            <a:r>
              <a:rPr lang="fr-FR" dirty="0" smtClean="0">
                <a:latin typeface="Arial" charset="0"/>
              </a:rPr>
              <a:t>?</a:t>
            </a:r>
          </a:p>
          <a:p>
            <a:r>
              <a:rPr lang="fr-FR" dirty="0" smtClean="0"/>
              <a:t>Déterminer les zones graphiques (</a:t>
            </a:r>
            <a:r>
              <a:rPr lang="fr-FR" dirty="0" smtClean="0"/>
              <a:t>voir ci</a:t>
            </a:r>
            <a:r>
              <a:rPr lang="fr-FR" dirty="0" smtClean="0"/>
              <a:t>-dessus)</a:t>
            </a:r>
            <a:endParaRPr lang="fr-FR" dirty="0" smtClean="0"/>
          </a:p>
          <a:p>
            <a:endParaRPr lang="fr-FR" dirty="0" smtClean="0">
              <a:latin typeface="Arial" charset="0"/>
            </a:endParaRPr>
          </a:p>
          <a:p>
            <a:r>
              <a:rPr lang="fr-FR" dirty="0" smtClean="0">
                <a:latin typeface="Arial" charset="0"/>
              </a:rPr>
              <a:t>Quelles </a:t>
            </a:r>
            <a:r>
              <a:rPr lang="fr-FR" dirty="0">
                <a:latin typeface="Arial" charset="0"/>
              </a:rPr>
              <a:t>sont les fonctionnalités prévues </a:t>
            </a:r>
            <a:r>
              <a:rPr lang="fr-FR" dirty="0" smtClean="0">
                <a:latin typeface="Arial" charset="0"/>
              </a:rPr>
              <a:t>?</a:t>
            </a:r>
          </a:p>
          <a:p>
            <a:r>
              <a:rPr lang="fr-FR" i="1" dirty="0" smtClean="0">
                <a:latin typeface="Arial" charset="0"/>
              </a:rPr>
              <a:t>Faire éventuellement un schéma (voir ci-après)</a:t>
            </a:r>
          </a:p>
          <a:p>
            <a:endParaRPr lang="fr-FR" dirty="0" smtClean="0">
              <a:latin typeface="Arial" charset="0"/>
            </a:endParaRPr>
          </a:p>
          <a:p>
            <a:r>
              <a:rPr lang="fr-FR" dirty="0">
                <a:latin typeface="Arial" charset="0"/>
              </a:rPr>
              <a:t>Quels sont les outils de </a:t>
            </a:r>
            <a:r>
              <a:rPr lang="fr-FR" dirty="0" smtClean="0">
                <a:latin typeface="Arial" charset="0"/>
              </a:rPr>
              <a:t>navigation et de structuration </a:t>
            </a:r>
            <a:r>
              <a:rPr lang="fr-FR" dirty="0">
                <a:latin typeface="Arial" charset="0"/>
              </a:rPr>
              <a:t>?</a:t>
            </a:r>
          </a:p>
          <a:p>
            <a:r>
              <a:rPr lang="fr-FR" dirty="0">
                <a:latin typeface="Arial" charset="0"/>
              </a:rPr>
              <a:t>Quels sont les outils d’aide disponibles ?</a:t>
            </a:r>
          </a:p>
          <a:p>
            <a:endParaRPr lang="fr-FR" dirty="0">
              <a:latin typeface="Arial" charset="0"/>
            </a:endParaRPr>
          </a:p>
          <a:p>
            <a:r>
              <a:rPr lang="fr-FR" dirty="0">
                <a:latin typeface="Arial" charset="0"/>
              </a:rPr>
              <a:t>Quels sont les problèmes potentiels ?</a:t>
            </a:r>
          </a:p>
        </p:txBody>
      </p:sp>
      <p:sp>
        <p:nvSpPr>
          <p:cNvPr id="4" name="Chevron 3"/>
          <p:cNvSpPr/>
          <p:nvPr/>
        </p:nvSpPr>
        <p:spPr bwMode="auto">
          <a:xfrm>
            <a:off x="609600" y="2362200"/>
            <a:ext cx="381000" cy="228600"/>
          </a:xfrm>
          <a:prstGeom prst="chevron">
            <a:avLst/>
          </a:prstGeom>
          <a:gradFill flip="none" rotWithShape="1">
            <a:gsLst>
              <a:gs pos="0">
                <a:srgbClr val="FF0000"/>
              </a:gs>
              <a:gs pos="100000">
                <a:srgbClr val="FFFFFF"/>
              </a:gs>
            </a:gsLst>
            <a:lin ang="0" scaled="1"/>
            <a:tileRect/>
          </a:gra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
        <p:nvSpPr>
          <p:cNvPr id="5" name="Chevron 4"/>
          <p:cNvSpPr/>
          <p:nvPr/>
        </p:nvSpPr>
        <p:spPr bwMode="auto">
          <a:xfrm>
            <a:off x="609600" y="3810000"/>
            <a:ext cx="381000" cy="228600"/>
          </a:xfrm>
          <a:prstGeom prst="chevron">
            <a:avLst/>
          </a:prstGeom>
          <a:gradFill flip="none" rotWithShape="1">
            <a:gsLst>
              <a:gs pos="0">
                <a:srgbClr val="FF0000"/>
              </a:gs>
              <a:gs pos="100000">
                <a:srgbClr val="FFFFFF"/>
              </a:gs>
            </a:gsLst>
            <a:lin ang="0" scaled="1"/>
            <a:tileRect/>
          </a:gra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
        <p:nvSpPr>
          <p:cNvPr id="6" name="Chevron 5"/>
          <p:cNvSpPr/>
          <p:nvPr/>
        </p:nvSpPr>
        <p:spPr bwMode="auto">
          <a:xfrm>
            <a:off x="609600" y="4953000"/>
            <a:ext cx="381000" cy="228600"/>
          </a:xfrm>
          <a:prstGeom prst="chevron">
            <a:avLst/>
          </a:prstGeom>
          <a:gradFill flip="none" rotWithShape="1">
            <a:gsLst>
              <a:gs pos="0">
                <a:srgbClr val="FF0000"/>
              </a:gs>
              <a:gs pos="100000">
                <a:srgbClr val="FFFFFF"/>
              </a:gs>
            </a:gsLst>
            <a:lin ang="0" scaled="1"/>
            <a:tileRect/>
          </a:gra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
        <p:nvSpPr>
          <p:cNvPr id="7" name="Chevron 6"/>
          <p:cNvSpPr/>
          <p:nvPr/>
        </p:nvSpPr>
        <p:spPr bwMode="auto">
          <a:xfrm>
            <a:off x="609600" y="6019800"/>
            <a:ext cx="381000" cy="228600"/>
          </a:xfrm>
          <a:prstGeom prst="chevron">
            <a:avLst/>
          </a:prstGeom>
          <a:gradFill flip="none" rotWithShape="1">
            <a:gsLst>
              <a:gs pos="0">
                <a:srgbClr val="FF0000"/>
              </a:gs>
              <a:gs pos="100000">
                <a:srgbClr val="FFFFFF"/>
              </a:gs>
            </a:gsLst>
            <a:lin ang="0" scaled="1"/>
            <a:tileRect/>
          </a:gra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r>
              <a:rPr lang="fr-FR"/>
              <a:t>Représentation des fonctionnalités</a:t>
            </a:r>
          </a:p>
        </p:txBody>
      </p:sp>
      <p:sp>
        <p:nvSpPr>
          <p:cNvPr id="126979" name="Text Box 3"/>
          <p:cNvSpPr txBox="1">
            <a:spLocks noChangeArrowheads="1"/>
          </p:cNvSpPr>
          <p:nvPr/>
        </p:nvSpPr>
        <p:spPr bwMode="auto">
          <a:xfrm>
            <a:off x="762000" y="1295400"/>
            <a:ext cx="7292975" cy="457200"/>
          </a:xfrm>
          <a:prstGeom prst="rect">
            <a:avLst/>
          </a:prstGeom>
          <a:noFill/>
          <a:ln w="9525">
            <a:noFill/>
            <a:miter lim="800000"/>
            <a:headEnd/>
            <a:tailEnd/>
          </a:ln>
          <a:effectLst/>
        </p:spPr>
        <p:txBody>
          <a:bodyPr wrap="none">
            <a:prstTxWarp prst="textNoShape">
              <a:avLst/>
            </a:prstTxWarp>
            <a:spAutoFit/>
          </a:bodyPr>
          <a:lstStyle/>
          <a:p>
            <a:r>
              <a:rPr lang="fr-FR"/>
              <a:t>Nécessite un formalisme de représentation de l’interaction</a:t>
            </a:r>
          </a:p>
        </p:txBody>
      </p:sp>
      <p:sp>
        <p:nvSpPr>
          <p:cNvPr id="5" name="ZoneTexte 4"/>
          <p:cNvSpPr txBox="1"/>
          <p:nvPr/>
        </p:nvSpPr>
        <p:spPr>
          <a:xfrm>
            <a:off x="685800" y="2743200"/>
            <a:ext cx="8494533" cy="830997"/>
          </a:xfrm>
          <a:prstGeom prst="rect">
            <a:avLst/>
          </a:prstGeom>
          <a:noFill/>
        </p:spPr>
        <p:txBody>
          <a:bodyPr wrap="none" rtlCol="0">
            <a:spAutoFit/>
          </a:bodyPr>
          <a:lstStyle/>
          <a:p>
            <a:r>
              <a:rPr lang="fr-FR" dirty="0" smtClean="0"/>
              <a:t>A faire pour vos projets si une fonctionnalité est centrale</a:t>
            </a:r>
          </a:p>
          <a:p>
            <a:r>
              <a:rPr lang="fr-FR" dirty="0" smtClean="0"/>
              <a:t> (exemple : procédure de réservation de séjour, spectacle...)</a:t>
            </a: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0" y="304800"/>
            <a:ext cx="9144000" cy="1371600"/>
          </a:xfrm>
          <a:prstGeom prst="rect">
            <a:avLst/>
          </a:prstGeom>
          <a:solidFill>
            <a:schemeClr val="bg1"/>
          </a:solidFill>
          <a:ln w="9525">
            <a:noFill/>
            <a:miter lim="800000"/>
            <a:headEnd/>
            <a:tailEnd/>
          </a:ln>
          <a:effectLst/>
        </p:spPr>
        <p:txBody>
          <a:bodyPr wrap="none" anchor="ctr">
            <a:prstTxWarp prst="textNoShape">
              <a:avLst/>
            </a:prstTxWarp>
          </a:bodyPr>
          <a:lstStyle/>
          <a:p>
            <a:endParaRPr lang="fr-FR"/>
          </a:p>
        </p:txBody>
      </p:sp>
      <p:sp>
        <p:nvSpPr>
          <p:cNvPr id="139266" name="Rectangle 2"/>
          <p:cNvSpPr>
            <a:spLocks noChangeArrowheads="1"/>
          </p:cNvSpPr>
          <p:nvPr/>
        </p:nvSpPr>
        <p:spPr bwMode="auto">
          <a:xfrm>
            <a:off x="3352800" y="228600"/>
            <a:ext cx="1143000" cy="3048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Insérer carte</a:t>
            </a:r>
          </a:p>
        </p:txBody>
      </p:sp>
      <p:sp>
        <p:nvSpPr>
          <p:cNvPr id="139267" name="Rectangle 3"/>
          <p:cNvSpPr>
            <a:spLocks noChangeArrowheads="1"/>
          </p:cNvSpPr>
          <p:nvPr/>
        </p:nvSpPr>
        <p:spPr bwMode="auto">
          <a:xfrm>
            <a:off x="3352800" y="838200"/>
            <a:ext cx="1143000" cy="4572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Entrer code</a:t>
            </a:r>
          </a:p>
          <a:p>
            <a:pPr algn="ctr"/>
            <a:r>
              <a:rPr lang="fr-FR" sz="1400">
                <a:latin typeface="Arial" charset="0"/>
              </a:rPr>
              <a:t>PIN</a:t>
            </a:r>
          </a:p>
        </p:txBody>
      </p:sp>
      <p:cxnSp>
        <p:nvCxnSpPr>
          <p:cNvPr id="139283" name="AutoShape 19"/>
          <p:cNvCxnSpPr>
            <a:cxnSpLocks noChangeShapeType="1"/>
            <a:stCxn id="139266" idx="2"/>
            <a:endCxn id="139267" idx="0"/>
          </p:cNvCxnSpPr>
          <p:nvPr/>
        </p:nvCxnSpPr>
        <p:spPr bwMode="auto">
          <a:xfrm>
            <a:off x="3924300" y="533400"/>
            <a:ext cx="0" cy="304800"/>
          </a:xfrm>
          <a:prstGeom prst="straightConnector1">
            <a:avLst/>
          </a:prstGeom>
          <a:noFill/>
          <a:ln w="9525">
            <a:solidFill>
              <a:schemeClr val="tx1"/>
            </a:solidFill>
            <a:round/>
            <a:headEnd/>
            <a:tailEnd type="triangle" w="med" len="med"/>
          </a:ln>
          <a:effectLst/>
        </p:spPr>
      </p:cxnSp>
      <p:grpSp>
        <p:nvGrpSpPr>
          <p:cNvPr id="2" name="Group 38"/>
          <p:cNvGrpSpPr>
            <a:grpSpLocks/>
          </p:cNvGrpSpPr>
          <p:nvPr/>
        </p:nvGrpSpPr>
        <p:grpSpPr bwMode="auto">
          <a:xfrm>
            <a:off x="3314700" y="1295400"/>
            <a:ext cx="1219200" cy="914400"/>
            <a:chOff x="2088" y="816"/>
            <a:chExt cx="768" cy="576"/>
          </a:xfrm>
        </p:grpSpPr>
        <p:sp>
          <p:nvSpPr>
            <p:cNvPr id="139269" name="AutoShape 5"/>
            <p:cNvSpPr>
              <a:spLocks noChangeArrowheads="1"/>
            </p:cNvSpPr>
            <p:nvPr/>
          </p:nvSpPr>
          <p:spPr bwMode="auto">
            <a:xfrm>
              <a:off x="2088" y="960"/>
              <a:ext cx="768" cy="432"/>
            </a:xfrm>
            <a:prstGeom prst="flowChartDecision">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Code</a:t>
              </a:r>
            </a:p>
            <a:p>
              <a:pPr algn="ctr"/>
              <a:r>
                <a:rPr lang="fr-FR" sz="1400">
                  <a:latin typeface="Arial" charset="0"/>
                </a:rPr>
                <a:t>erroné ?</a:t>
              </a:r>
            </a:p>
          </p:txBody>
        </p:sp>
        <p:cxnSp>
          <p:nvCxnSpPr>
            <p:cNvPr id="139284" name="AutoShape 20"/>
            <p:cNvCxnSpPr>
              <a:cxnSpLocks noChangeShapeType="1"/>
              <a:stCxn id="139267" idx="2"/>
              <a:endCxn id="139269" idx="0"/>
            </p:cNvCxnSpPr>
            <p:nvPr/>
          </p:nvCxnSpPr>
          <p:spPr bwMode="auto">
            <a:xfrm>
              <a:off x="2472" y="816"/>
              <a:ext cx="0" cy="144"/>
            </a:xfrm>
            <a:prstGeom prst="straightConnector1">
              <a:avLst/>
            </a:prstGeom>
            <a:noFill/>
            <a:ln w="9525">
              <a:solidFill>
                <a:schemeClr val="tx1"/>
              </a:solidFill>
              <a:round/>
              <a:headEnd/>
              <a:tailEnd type="triangle" w="med" len="med"/>
            </a:ln>
            <a:effectLst/>
          </p:spPr>
        </p:cxnSp>
      </p:grpSp>
      <p:grpSp>
        <p:nvGrpSpPr>
          <p:cNvPr id="3" name="Group 39"/>
          <p:cNvGrpSpPr>
            <a:grpSpLocks/>
          </p:cNvGrpSpPr>
          <p:nvPr/>
        </p:nvGrpSpPr>
        <p:grpSpPr bwMode="auto">
          <a:xfrm>
            <a:off x="4495800" y="762000"/>
            <a:ext cx="3352800" cy="1458913"/>
            <a:chOff x="2832" y="480"/>
            <a:chExt cx="2112" cy="919"/>
          </a:xfrm>
        </p:grpSpPr>
        <p:sp>
          <p:nvSpPr>
            <p:cNvPr id="139298" name="Text Box 34"/>
            <p:cNvSpPr txBox="1">
              <a:spLocks noChangeArrowheads="1"/>
            </p:cNvSpPr>
            <p:nvPr/>
          </p:nvSpPr>
          <p:spPr bwMode="auto">
            <a:xfrm>
              <a:off x="3936" y="1200"/>
              <a:ext cx="265" cy="192"/>
            </a:xfrm>
            <a:prstGeom prst="rect">
              <a:avLst/>
            </a:prstGeom>
            <a:noFill/>
            <a:ln w="9525">
              <a:noFill/>
              <a:miter lim="800000"/>
              <a:headEnd/>
              <a:tailEnd/>
            </a:ln>
            <a:effectLst/>
          </p:spPr>
          <p:txBody>
            <a:bodyPr wrap="none">
              <a:prstTxWarp prst="textNoShape">
                <a:avLst/>
              </a:prstTxWarp>
              <a:spAutoFit/>
            </a:bodyPr>
            <a:lstStyle/>
            <a:p>
              <a:r>
                <a:rPr lang="fr-FR" sz="1400">
                  <a:latin typeface="Arial" charset="0"/>
                </a:rPr>
                <a:t>oui</a:t>
              </a:r>
            </a:p>
          </p:txBody>
        </p:sp>
        <p:sp>
          <p:nvSpPr>
            <p:cNvPr id="139270" name="AutoShape 6"/>
            <p:cNvSpPr>
              <a:spLocks noChangeArrowheads="1"/>
            </p:cNvSpPr>
            <p:nvPr/>
          </p:nvSpPr>
          <p:spPr bwMode="auto">
            <a:xfrm>
              <a:off x="3204" y="960"/>
              <a:ext cx="768" cy="432"/>
            </a:xfrm>
            <a:prstGeom prst="flowChartDecision">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Code</a:t>
              </a:r>
            </a:p>
            <a:p>
              <a:pPr algn="ctr"/>
              <a:r>
                <a:rPr lang="fr-FR" sz="1400">
                  <a:latin typeface="Arial" charset="0"/>
                </a:rPr>
                <a:t>oublié ?</a:t>
              </a:r>
            </a:p>
          </p:txBody>
        </p:sp>
        <p:sp>
          <p:nvSpPr>
            <p:cNvPr id="139272" name="Oval 8"/>
            <p:cNvSpPr>
              <a:spLocks noChangeArrowheads="1"/>
            </p:cNvSpPr>
            <p:nvPr/>
          </p:nvSpPr>
          <p:spPr bwMode="auto">
            <a:xfrm>
              <a:off x="4320" y="1032"/>
              <a:ext cx="624" cy="288"/>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pPr algn="ctr"/>
              <a:r>
                <a:rPr lang="fr-FR" sz="1400">
                  <a:latin typeface="Arial" charset="0"/>
                </a:rPr>
                <a:t>Echec</a:t>
              </a:r>
            </a:p>
          </p:txBody>
        </p:sp>
        <p:cxnSp>
          <p:nvCxnSpPr>
            <p:cNvPr id="139294" name="AutoShape 30"/>
            <p:cNvCxnSpPr>
              <a:cxnSpLocks noChangeShapeType="1"/>
              <a:stCxn id="139269" idx="3"/>
              <a:endCxn id="139270" idx="1"/>
            </p:cNvCxnSpPr>
            <p:nvPr/>
          </p:nvCxnSpPr>
          <p:spPr bwMode="auto">
            <a:xfrm>
              <a:off x="2856" y="1176"/>
              <a:ext cx="348" cy="0"/>
            </a:xfrm>
            <a:prstGeom prst="straightConnector1">
              <a:avLst/>
            </a:prstGeom>
            <a:noFill/>
            <a:ln w="9525">
              <a:solidFill>
                <a:schemeClr val="tx1"/>
              </a:solidFill>
              <a:round/>
              <a:headEnd/>
              <a:tailEnd type="triangle" w="med" len="med"/>
            </a:ln>
            <a:effectLst/>
          </p:spPr>
        </p:cxnSp>
        <p:cxnSp>
          <p:nvCxnSpPr>
            <p:cNvPr id="139295" name="AutoShape 31"/>
            <p:cNvCxnSpPr>
              <a:cxnSpLocks noChangeShapeType="1"/>
              <a:stCxn id="139270" idx="3"/>
              <a:endCxn id="139272" idx="2"/>
            </p:cNvCxnSpPr>
            <p:nvPr/>
          </p:nvCxnSpPr>
          <p:spPr bwMode="auto">
            <a:xfrm>
              <a:off x="3972" y="1176"/>
              <a:ext cx="348" cy="0"/>
            </a:xfrm>
            <a:prstGeom prst="straightConnector1">
              <a:avLst/>
            </a:prstGeom>
            <a:noFill/>
            <a:ln w="9525">
              <a:solidFill>
                <a:schemeClr val="tx1"/>
              </a:solidFill>
              <a:round/>
              <a:headEnd/>
              <a:tailEnd type="triangle" w="med" len="med"/>
            </a:ln>
            <a:effectLst/>
          </p:spPr>
        </p:cxnSp>
        <p:cxnSp>
          <p:nvCxnSpPr>
            <p:cNvPr id="139296" name="AutoShape 32"/>
            <p:cNvCxnSpPr>
              <a:cxnSpLocks noChangeShapeType="1"/>
              <a:stCxn id="139270" idx="0"/>
              <a:endCxn id="139267" idx="3"/>
            </p:cNvCxnSpPr>
            <p:nvPr/>
          </p:nvCxnSpPr>
          <p:spPr bwMode="auto">
            <a:xfrm rot="5400000" flipH="1">
              <a:off x="3066" y="438"/>
              <a:ext cx="288" cy="756"/>
            </a:xfrm>
            <a:prstGeom prst="bentConnector2">
              <a:avLst/>
            </a:prstGeom>
            <a:noFill/>
            <a:ln w="9525">
              <a:solidFill>
                <a:schemeClr val="tx1"/>
              </a:solidFill>
              <a:miter lim="800000"/>
              <a:headEnd/>
              <a:tailEnd type="triangle" w="med" len="med"/>
            </a:ln>
            <a:effectLst/>
          </p:spPr>
        </p:cxnSp>
        <p:sp>
          <p:nvSpPr>
            <p:cNvPr id="139297" name="Text Box 33"/>
            <p:cNvSpPr txBox="1">
              <a:spLocks noChangeArrowheads="1"/>
            </p:cNvSpPr>
            <p:nvPr/>
          </p:nvSpPr>
          <p:spPr bwMode="auto">
            <a:xfrm>
              <a:off x="2880" y="1207"/>
              <a:ext cx="265" cy="192"/>
            </a:xfrm>
            <a:prstGeom prst="rect">
              <a:avLst/>
            </a:prstGeom>
            <a:noFill/>
            <a:ln w="9525">
              <a:noFill/>
              <a:miter lim="800000"/>
              <a:headEnd/>
              <a:tailEnd/>
            </a:ln>
            <a:effectLst/>
          </p:spPr>
          <p:txBody>
            <a:bodyPr wrap="none">
              <a:prstTxWarp prst="textNoShape">
                <a:avLst/>
              </a:prstTxWarp>
              <a:spAutoFit/>
            </a:bodyPr>
            <a:lstStyle/>
            <a:p>
              <a:r>
                <a:rPr lang="fr-FR" sz="1400">
                  <a:latin typeface="Arial" charset="0"/>
                </a:rPr>
                <a:t>oui</a:t>
              </a:r>
            </a:p>
          </p:txBody>
        </p:sp>
        <p:sp>
          <p:nvSpPr>
            <p:cNvPr id="139299" name="Text Box 35"/>
            <p:cNvSpPr txBox="1">
              <a:spLocks noChangeArrowheads="1"/>
            </p:cNvSpPr>
            <p:nvPr/>
          </p:nvSpPr>
          <p:spPr bwMode="auto">
            <a:xfrm>
              <a:off x="3264" y="480"/>
              <a:ext cx="303" cy="192"/>
            </a:xfrm>
            <a:prstGeom prst="rect">
              <a:avLst/>
            </a:prstGeom>
            <a:noFill/>
            <a:ln w="9525">
              <a:noFill/>
              <a:miter lim="800000"/>
              <a:headEnd/>
              <a:tailEnd/>
            </a:ln>
            <a:effectLst/>
          </p:spPr>
          <p:txBody>
            <a:bodyPr wrap="none">
              <a:prstTxWarp prst="textNoShape">
                <a:avLst/>
              </a:prstTxWarp>
              <a:spAutoFit/>
            </a:bodyPr>
            <a:lstStyle/>
            <a:p>
              <a:r>
                <a:rPr lang="fr-FR" sz="1400">
                  <a:latin typeface="Arial" charset="0"/>
                </a:rPr>
                <a:t>non</a:t>
              </a:r>
            </a:p>
          </p:txBody>
        </p:sp>
      </p:grpSp>
      <p:grpSp>
        <p:nvGrpSpPr>
          <p:cNvPr id="4" name="Group 40"/>
          <p:cNvGrpSpPr>
            <a:grpSpLocks/>
          </p:cNvGrpSpPr>
          <p:nvPr/>
        </p:nvGrpSpPr>
        <p:grpSpPr bwMode="auto">
          <a:xfrm>
            <a:off x="3276600" y="2133600"/>
            <a:ext cx="1295400" cy="1676400"/>
            <a:chOff x="2064" y="1344"/>
            <a:chExt cx="816" cy="1056"/>
          </a:xfrm>
        </p:grpSpPr>
        <p:sp>
          <p:nvSpPr>
            <p:cNvPr id="139273" name="Rectangle 9"/>
            <p:cNvSpPr>
              <a:spLocks noChangeArrowheads="1"/>
            </p:cNvSpPr>
            <p:nvPr/>
          </p:nvSpPr>
          <p:spPr bwMode="auto">
            <a:xfrm>
              <a:off x="2064" y="1584"/>
              <a:ext cx="816" cy="33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Choisir ou entrer</a:t>
              </a:r>
            </a:p>
            <a:p>
              <a:pPr algn="ctr"/>
              <a:r>
                <a:rPr lang="fr-FR" sz="1400">
                  <a:latin typeface="Arial" charset="0"/>
                </a:rPr>
                <a:t>montant</a:t>
              </a:r>
            </a:p>
          </p:txBody>
        </p:sp>
        <p:sp>
          <p:nvSpPr>
            <p:cNvPr id="139274" name="Rectangle 10"/>
            <p:cNvSpPr>
              <a:spLocks noChangeArrowheads="1"/>
            </p:cNvSpPr>
            <p:nvPr/>
          </p:nvSpPr>
          <p:spPr bwMode="auto">
            <a:xfrm>
              <a:off x="2064" y="2064"/>
              <a:ext cx="816" cy="33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Choisir ticket</a:t>
              </a:r>
            </a:p>
            <a:p>
              <a:pPr algn="ctr"/>
              <a:r>
                <a:rPr lang="fr-FR" sz="1400">
                  <a:latin typeface="Arial" charset="0"/>
                </a:rPr>
                <a:t>O / N</a:t>
              </a:r>
            </a:p>
          </p:txBody>
        </p:sp>
        <p:cxnSp>
          <p:nvCxnSpPr>
            <p:cNvPr id="139285" name="AutoShape 21"/>
            <p:cNvCxnSpPr>
              <a:cxnSpLocks noChangeShapeType="1"/>
              <a:stCxn id="139269" idx="2"/>
              <a:endCxn id="139273" idx="0"/>
            </p:cNvCxnSpPr>
            <p:nvPr/>
          </p:nvCxnSpPr>
          <p:spPr bwMode="auto">
            <a:xfrm>
              <a:off x="2472" y="1392"/>
              <a:ext cx="0" cy="192"/>
            </a:xfrm>
            <a:prstGeom prst="straightConnector1">
              <a:avLst/>
            </a:prstGeom>
            <a:noFill/>
            <a:ln w="9525" cap="flat" cmpd="sng" algn="ctr">
              <a:solidFill>
                <a:schemeClr val="tx1"/>
              </a:solidFill>
              <a:prstDash val="dash"/>
              <a:round/>
              <a:headEnd type="none" w="med" len="med"/>
              <a:tailEnd type="triangle" w="med" len="med"/>
            </a:ln>
            <a:effectLst/>
          </p:spPr>
        </p:cxnSp>
        <p:cxnSp>
          <p:nvCxnSpPr>
            <p:cNvPr id="139286" name="AutoShape 22"/>
            <p:cNvCxnSpPr>
              <a:cxnSpLocks noChangeShapeType="1"/>
              <a:stCxn id="139273" idx="2"/>
              <a:endCxn id="139274" idx="0"/>
            </p:cNvCxnSpPr>
            <p:nvPr/>
          </p:nvCxnSpPr>
          <p:spPr bwMode="auto">
            <a:xfrm>
              <a:off x="2472" y="1920"/>
              <a:ext cx="0" cy="144"/>
            </a:xfrm>
            <a:prstGeom prst="straightConnector1">
              <a:avLst/>
            </a:prstGeom>
            <a:noFill/>
            <a:ln w="9525">
              <a:solidFill>
                <a:schemeClr val="tx1"/>
              </a:solidFill>
              <a:round/>
              <a:headEnd/>
              <a:tailEnd type="triangle" w="med" len="med"/>
            </a:ln>
            <a:effectLst/>
          </p:spPr>
        </p:cxnSp>
        <p:sp>
          <p:nvSpPr>
            <p:cNvPr id="139301" name="Text Box 37"/>
            <p:cNvSpPr txBox="1">
              <a:spLocks noChangeArrowheads="1"/>
            </p:cNvSpPr>
            <p:nvPr/>
          </p:nvSpPr>
          <p:spPr bwMode="auto">
            <a:xfrm>
              <a:off x="2064" y="1344"/>
              <a:ext cx="303" cy="192"/>
            </a:xfrm>
            <a:prstGeom prst="rect">
              <a:avLst/>
            </a:prstGeom>
            <a:noFill/>
            <a:ln w="9525">
              <a:noFill/>
              <a:miter lim="800000"/>
              <a:headEnd/>
              <a:tailEnd/>
            </a:ln>
            <a:effectLst/>
          </p:spPr>
          <p:txBody>
            <a:bodyPr wrap="none">
              <a:prstTxWarp prst="textNoShape">
                <a:avLst/>
              </a:prstTxWarp>
              <a:spAutoFit/>
            </a:bodyPr>
            <a:lstStyle/>
            <a:p>
              <a:r>
                <a:rPr lang="fr-FR" sz="1400">
                  <a:latin typeface="Arial" charset="0"/>
                </a:rPr>
                <a:t>non</a:t>
              </a:r>
            </a:p>
          </p:txBody>
        </p:sp>
      </p:grpSp>
      <p:grpSp>
        <p:nvGrpSpPr>
          <p:cNvPr id="5" name="Group 43"/>
          <p:cNvGrpSpPr>
            <a:grpSpLocks/>
          </p:cNvGrpSpPr>
          <p:nvPr/>
        </p:nvGrpSpPr>
        <p:grpSpPr bwMode="auto">
          <a:xfrm>
            <a:off x="3924300" y="3657600"/>
            <a:ext cx="1714500" cy="2514600"/>
            <a:chOff x="2472" y="2304"/>
            <a:chExt cx="1080" cy="1584"/>
          </a:xfrm>
        </p:grpSpPr>
        <p:sp>
          <p:nvSpPr>
            <p:cNvPr id="139279" name="Rectangle 15"/>
            <p:cNvSpPr>
              <a:spLocks noChangeArrowheads="1"/>
            </p:cNvSpPr>
            <p:nvPr/>
          </p:nvSpPr>
          <p:spPr bwMode="auto">
            <a:xfrm>
              <a:off x="2731" y="2592"/>
              <a:ext cx="816" cy="28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Retrait carte</a:t>
              </a:r>
            </a:p>
          </p:txBody>
        </p:sp>
        <p:sp>
          <p:nvSpPr>
            <p:cNvPr id="139280" name="Rectangle 16"/>
            <p:cNvSpPr>
              <a:spLocks noChangeArrowheads="1"/>
            </p:cNvSpPr>
            <p:nvPr/>
          </p:nvSpPr>
          <p:spPr bwMode="auto">
            <a:xfrm>
              <a:off x="2736" y="3072"/>
              <a:ext cx="816" cy="28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Retrait billets</a:t>
              </a:r>
            </a:p>
          </p:txBody>
        </p:sp>
        <p:sp>
          <p:nvSpPr>
            <p:cNvPr id="139282" name="Oval 18"/>
            <p:cNvSpPr>
              <a:spLocks noChangeArrowheads="1"/>
            </p:cNvSpPr>
            <p:nvPr/>
          </p:nvSpPr>
          <p:spPr bwMode="auto">
            <a:xfrm>
              <a:off x="2832" y="3600"/>
              <a:ext cx="624" cy="288"/>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pPr algn="ctr"/>
              <a:r>
                <a:rPr lang="fr-FR" sz="1400">
                  <a:latin typeface="Arial" charset="0"/>
                </a:rPr>
                <a:t>Réussite</a:t>
              </a:r>
            </a:p>
          </p:txBody>
        </p:sp>
        <p:cxnSp>
          <p:nvCxnSpPr>
            <p:cNvPr id="139288" name="AutoShape 24"/>
            <p:cNvCxnSpPr>
              <a:cxnSpLocks noChangeShapeType="1"/>
              <a:stCxn id="139274" idx="2"/>
              <a:endCxn id="139279" idx="0"/>
            </p:cNvCxnSpPr>
            <p:nvPr/>
          </p:nvCxnSpPr>
          <p:spPr bwMode="auto">
            <a:xfrm>
              <a:off x="2472" y="2400"/>
              <a:ext cx="667" cy="192"/>
            </a:xfrm>
            <a:prstGeom prst="straightConnector1">
              <a:avLst/>
            </a:prstGeom>
            <a:noFill/>
            <a:ln w="9525">
              <a:solidFill>
                <a:schemeClr val="tx1"/>
              </a:solidFill>
              <a:round/>
              <a:headEnd/>
              <a:tailEnd type="triangle" w="med" len="med"/>
            </a:ln>
            <a:effectLst/>
          </p:spPr>
        </p:cxnSp>
        <p:cxnSp>
          <p:nvCxnSpPr>
            <p:cNvPr id="139291" name="AutoShape 27"/>
            <p:cNvCxnSpPr>
              <a:cxnSpLocks noChangeShapeType="1"/>
              <a:stCxn id="139279" idx="2"/>
              <a:endCxn id="139280" idx="0"/>
            </p:cNvCxnSpPr>
            <p:nvPr/>
          </p:nvCxnSpPr>
          <p:spPr bwMode="auto">
            <a:xfrm>
              <a:off x="3139" y="2880"/>
              <a:ext cx="5" cy="192"/>
            </a:xfrm>
            <a:prstGeom prst="straightConnector1">
              <a:avLst/>
            </a:prstGeom>
            <a:noFill/>
            <a:ln w="9525">
              <a:solidFill>
                <a:schemeClr val="tx1"/>
              </a:solidFill>
              <a:round/>
              <a:headEnd/>
              <a:tailEnd type="triangle" w="med" len="med"/>
            </a:ln>
            <a:effectLst/>
          </p:spPr>
        </p:cxnSp>
        <p:cxnSp>
          <p:nvCxnSpPr>
            <p:cNvPr id="139292" name="AutoShape 28"/>
            <p:cNvCxnSpPr>
              <a:cxnSpLocks noChangeShapeType="1"/>
              <a:stCxn id="139280" idx="2"/>
              <a:endCxn id="139282" idx="0"/>
            </p:cNvCxnSpPr>
            <p:nvPr/>
          </p:nvCxnSpPr>
          <p:spPr bwMode="auto">
            <a:xfrm>
              <a:off x="3144" y="3360"/>
              <a:ext cx="0" cy="240"/>
            </a:xfrm>
            <a:prstGeom prst="straightConnector1">
              <a:avLst/>
            </a:prstGeom>
            <a:noFill/>
            <a:ln w="9525">
              <a:solidFill>
                <a:schemeClr val="tx1"/>
              </a:solidFill>
              <a:round/>
              <a:headEnd/>
              <a:tailEnd type="triangle" w="med" len="med"/>
            </a:ln>
            <a:effectLst/>
          </p:spPr>
        </p:cxnSp>
        <p:sp>
          <p:nvSpPr>
            <p:cNvPr id="139305" name="Text Box 41"/>
            <p:cNvSpPr txBox="1">
              <a:spLocks noChangeArrowheads="1"/>
            </p:cNvSpPr>
            <p:nvPr/>
          </p:nvSpPr>
          <p:spPr bwMode="auto">
            <a:xfrm>
              <a:off x="3019" y="2304"/>
              <a:ext cx="303" cy="192"/>
            </a:xfrm>
            <a:prstGeom prst="rect">
              <a:avLst/>
            </a:prstGeom>
            <a:noFill/>
            <a:ln w="9525">
              <a:noFill/>
              <a:miter lim="800000"/>
              <a:headEnd/>
              <a:tailEnd/>
            </a:ln>
            <a:effectLst/>
          </p:spPr>
          <p:txBody>
            <a:bodyPr wrap="none">
              <a:prstTxWarp prst="textNoShape">
                <a:avLst/>
              </a:prstTxWarp>
              <a:spAutoFit/>
            </a:bodyPr>
            <a:lstStyle/>
            <a:p>
              <a:r>
                <a:rPr lang="fr-FR" sz="1400">
                  <a:latin typeface="Arial" charset="0"/>
                </a:rPr>
                <a:t>non</a:t>
              </a:r>
            </a:p>
          </p:txBody>
        </p:sp>
      </p:grpSp>
      <p:grpSp>
        <p:nvGrpSpPr>
          <p:cNvPr id="6" name="Group 44"/>
          <p:cNvGrpSpPr>
            <a:grpSpLocks/>
          </p:cNvGrpSpPr>
          <p:nvPr/>
        </p:nvGrpSpPr>
        <p:grpSpPr bwMode="auto">
          <a:xfrm>
            <a:off x="2133600" y="3657600"/>
            <a:ext cx="1790700" cy="3124200"/>
            <a:chOff x="1344" y="2304"/>
            <a:chExt cx="1128" cy="1968"/>
          </a:xfrm>
        </p:grpSpPr>
        <p:sp>
          <p:nvSpPr>
            <p:cNvPr id="139275" name="Rectangle 11"/>
            <p:cNvSpPr>
              <a:spLocks noChangeArrowheads="1"/>
            </p:cNvSpPr>
            <p:nvPr/>
          </p:nvSpPr>
          <p:spPr bwMode="auto">
            <a:xfrm>
              <a:off x="1344" y="2592"/>
              <a:ext cx="816" cy="28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Retrait carte</a:t>
              </a:r>
            </a:p>
          </p:txBody>
        </p:sp>
        <p:sp>
          <p:nvSpPr>
            <p:cNvPr id="139276" name="Rectangle 12"/>
            <p:cNvSpPr>
              <a:spLocks noChangeArrowheads="1"/>
            </p:cNvSpPr>
            <p:nvPr/>
          </p:nvSpPr>
          <p:spPr bwMode="auto">
            <a:xfrm>
              <a:off x="1344" y="3072"/>
              <a:ext cx="816" cy="28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Retrait billets</a:t>
              </a:r>
            </a:p>
          </p:txBody>
        </p:sp>
        <p:sp>
          <p:nvSpPr>
            <p:cNvPr id="139277" name="Rectangle 13"/>
            <p:cNvSpPr>
              <a:spLocks noChangeArrowheads="1"/>
            </p:cNvSpPr>
            <p:nvPr/>
          </p:nvSpPr>
          <p:spPr bwMode="auto">
            <a:xfrm>
              <a:off x="1344" y="3552"/>
              <a:ext cx="816" cy="288"/>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r>
                <a:rPr lang="fr-FR" sz="1400">
                  <a:latin typeface="Arial" charset="0"/>
                </a:rPr>
                <a:t>Retrait ticket</a:t>
              </a:r>
            </a:p>
          </p:txBody>
        </p:sp>
        <p:sp>
          <p:nvSpPr>
            <p:cNvPr id="139278" name="Oval 14"/>
            <p:cNvSpPr>
              <a:spLocks noChangeArrowheads="1"/>
            </p:cNvSpPr>
            <p:nvPr/>
          </p:nvSpPr>
          <p:spPr bwMode="auto">
            <a:xfrm>
              <a:off x="1440" y="3984"/>
              <a:ext cx="624" cy="288"/>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pPr algn="ctr"/>
              <a:r>
                <a:rPr lang="fr-FR" sz="1400">
                  <a:latin typeface="Arial" charset="0"/>
                </a:rPr>
                <a:t>Réussite</a:t>
              </a:r>
            </a:p>
          </p:txBody>
        </p:sp>
        <p:cxnSp>
          <p:nvCxnSpPr>
            <p:cNvPr id="139287" name="AutoShape 23"/>
            <p:cNvCxnSpPr>
              <a:cxnSpLocks noChangeShapeType="1"/>
              <a:stCxn id="139274" idx="2"/>
              <a:endCxn id="139275" idx="0"/>
            </p:cNvCxnSpPr>
            <p:nvPr/>
          </p:nvCxnSpPr>
          <p:spPr bwMode="auto">
            <a:xfrm flipH="1">
              <a:off x="1752" y="2400"/>
              <a:ext cx="720" cy="192"/>
            </a:xfrm>
            <a:prstGeom prst="straightConnector1">
              <a:avLst/>
            </a:prstGeom>
            <a:noFill/>
            <a:ln w="9525">
              <a:solidFill>
                <a:schemeClr val="tx1"/>
              </a:solidFill>
              <a:round/>
              <a:headEnd/>
              <a:tailEnd type="triangle" w="med" len="med"/>
            </a:ln>
            <a:effectLst/>
          </p:spPr>
        </p:cxnSp>
        <p:cxnSp>
          <p:nvCxnSpPr>
            <p:cNvPr id="139289" name="AutoShape 25"/>
            <p:cNvCxnSpPr>
              <a:cxnSpLocks noChangeShapeType="1"/>
              <a:stCxn id="139275" idx="2"/>
              <a:endCxn id="139276" idx="0"/>
            </p:cNvCxnSpPr>
            <p:nvPr/>
          </p:nvCxnSpPr>
          <p:spPr bwMode="auto">
            <a:xfrm>
              <a:off x="1752" y="2880"/>
              <a:ext cx="0" cy="192"/>
            </a:xfrm>
            <a:prstGeom prst="straightConnector1">
              <a:avLst/>
            </a:prstGeom>
            <a:noFill/>
            <a:ln w="9525">
              <a:solidFill>
                <a:schemeClr val="tx1"/>
              </a:solidFill>
              <a:round/>
              <a:headEnd/>
              <a:tailEnd type="triangle" w="med" len="med"/>
            </a:ln>
            <a:effectLst/>
          </p:spPr>
        </p:cxnSp>
        <p:cxnSp>
          <p:nvCxnSpPr>
            <p:cNvPr id="139290" name="AutoShape 26"/>
            <p:cNvCxnSpPr>
              <a:cxnSpLocks noChangeShapeType="1"/>
              <a:stCxn id="139276" idx="2"/>
              <a:endCxn id="139277" idx="0"/>
            </p:cNvCxnSpPr>
            <p:nvPr/>
          </p:nvCxnSpPr>
          <p:spPr bwMode="auto">
            <a:xfrm>
              <a:off x="1752" y="3360"/>
              <a:ext cx="0" cy="192"/>
            </a:xfrm>
            <a:prstGeom prst="straightConnector1">
              <a:avLst/>
            </a:prstGeom>
            <a:noFill/>
            <a:ln w="9525">
              <a:solidFill>
                <a:schemeClr val="tx1"/>
              </a:solidFill>
              <a:round/>
              <a:headEnd/>
              <a:tailEnd type="triangle" w="med" len="med"/>
            </a:ln>
            <a:effectLst/>
          </p:spPr>
        </p:cxnSp>
        <p:cxnSp>
          <p:nvCxnSpPr>
            <p:cNvPr id="139293" name="AutoShape 29"/>
            <p:cNvCxnSpPr>
              <a:cxnSpLocks noChangeShapeType="1"/>
              <a:stCxn id="139277" idx="2"/>
              <a:endCxn id="139278" idx="0"/>
            </p:cNvCxnSpPr>
            <p:nvPr/>
          </p:nvCxnSpPr>
          <p:spPr bwMode="auto">
            <a:xfrm>
              <a:off x="1752" y="3840"/>
              <a:ext cx="0" cy="144"/>
            </a:xfrm>
            <a:prstGeom prst="straightConnector1">
              <a:avLst/>
            </a:prstGeom>
            <a:noFill/>
            <a:ln w="9525">
              <a:solidFill>
                <a:schemeClr val="tx1"/>
              </a:solidFill>
              <a:round/>
              <a:headEnd/>
              <a:tailEnd type="triangle" w="med" len="med"/>
            </a:ln>
            <a:effectLst/>
          </p:spPr>
        </p:cxnSp>
        <p:sp>
          <p:nvSpPr>
            <p:cNvPr id="139306" name="Text Box 42"/>
            <p:cNvSpPr txBox="1">
              <a:spLocks noChangeArrowheads="1"/>
            </p:cNvSpPr>
            <p:nvPr/>
          </p:nvSpPr>
          <p:spPr bwMode="auto">
            <a:xfrm>
              <a:off x="1632" y="2304"/>
              <a:ext cx="265" cy="192"/>
            </a:xfrm>
            <a:prstGeom prst="rect">
              <a:avLst/>
            </a:prstGeom>
            <a:noFill/>
            <a:ln w="9525">
              <a:noFill/>
              <a:miter lim="800000"/>
              <a:headEnd/>
              <a:tailEnd/>
            </a:ln>
            <a:effectLst/>
          </p:spPr>
          <p:txBody>
            <a:bodyPr wrap="none">
              <a:prstTxWarp prst="textNoShape">
                <a:avLst/>
              </a:prstTxWarp>
              <a:spAutoFit/>
            </a:bodyPr>
            <a:lstStyle/>
            <a:p>
              <a:r>
                <a:rPr lang="fr-FR" sz="1400">
                  <a:latin typeface="Arial" charset="0"/>
                </a:rPr>
                <a:t>oui</a:t>
              </a:r>
            </a:p>
          </p:txBody>
        </p:sp>
      </p:grpSp>
      <p:sp>
        <p:nvSpPr>
          <p:cNvPr id="42" name="Text Box 4"/>
          <p:cNvSpPr txBox="1">
            <a:spLocks noChangeArrowheads="1"/>
          </p:cNvSpPr>
          <p:nvPr/>
        </p:nvSpPr>
        <p:spPr bwMode="auto">
          <a:xfrm>
            <a:off x="457200" y="838200"/>
            <a:ext cx="1944688" cy="457200"/>
          </a:xfrm>
          <a:prstGeom prst="rect">
            <a:avLst/>
          </a:prstGeom>
          <a:noFill/>
          <a:ln w="9525">
            <a:noFill/>
            <a:miter lim="800000"/>
            <a:headEnd/>
            <a:tailEnd/>
          </a:ln>
          <a:effectLst/>
        </p:spPr>
        <p:txBody>
          <a:bodyPr wrap="none">
            <a:prstTxWarp prst="textNoShape">
              <a:avLst/>
            </a:prstTxWarp>
            <a:spAutoFit/>
          </a:bodyPr>
          <a:lstStyle/>
          <a:p>
            <a:r>
              <a:rPr lang="fr-FR" dirty="0"/>
              <a:t>Ex : </a:t>
            </a:r>
            <a:r>
              <a:rPr lang="fr-FR" dirty="0" err="1"/>
              <a:t>bancomat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Pour la séance projet de la prochaine fois</a:t>
            </a:r>
            <a:endParaRPr lang="fr-FR" dirty="0"/>
          </a:p>
        </p:txBody>
      </p:sp>
      <p:sp>
        <p:nvSpPr>
          <p:cNvPr id="3" name="ZoneTexte 2"/>
          <p:cNvSpPr txBox="1"/>
          <p:nvPr/>
        </p:nvSpPr>
        <p:spPr>
          <a:xfrm>
            <a:off x="609600" y="1905000"/>
            <a:ext cx="7924800" cy="2769989"/>
          </a:xfrm>
          <a:prstGeom prst="rect">
            <a:avLst/>
          </a:prstGeom>
          <a:noFill/>
        </p:spPr>
        <p:txBody>
          <a:bodyPr wrap="square" rtlCol="0">
            <a:spAutoFit/>
          </a:bodyPr>
          <a:lstStyle/>
          <a:p>
            <a:pPr>
              <a:spcAft>
                <a:spcPts val="1800"/>
              </a:spcAft>
              <a:buClr>
                <a:schemeClr val="accent1"/>
              </a:buClr>
              <a:buFont typeface="Wingdings" charset="2"/>
              <a:buChar char="Ø"/>
            </a:pPr>
            <a:r>
              <a:rPr lang="fr-FR" dirty="0" smtClean="0"/>
              <a:t> Créez votre premier document « Choix du </a:t>
            </a:r>
            <a:r>
              <a:rPr lang="fr-FR" dirty="0" smtClean="0"/>
              <a:t>site ... </a:t>
            </a:r>
            <a:r>
              <a:rPr lang="fr-FR" dirty="0" smtClean="0"/>
              <a:t>»</a:t>
            </a:r>
          </a:p>
          <a:p>
            <a:pPr>
              <a:spcAft>
                <a:spcPts val="1800"/>
              </a:spcAft>
              <a:buClr>
                <a:schemeClr val="accent1"/>
              </a:buClr>
              <a:buFont typeface="Wingdings" charset="2"/>
              <a:buChar char="Ø"/>
            </a:pPr>
            <a:r>
              <a:rPr lang="fr-FR" dirty="0" smtClean="0"/>
              <a:t> Vous pouvez commencer l’analyse du site et la poursuivre lors de la séance du</a:t>
            </a:r>
            <a:r>
              <a:rPr lang="fr-FR" dirty="0" smtClean="0"/>
              <a:t> </a:t>
            </a:r>
            <a:r>
              <a:rPr lang="fr-FR" dirty="0" smtClean="0"/>
              <a:t>16</a:t>
            </a:r>
            <a:endParaRPr lang="fr-FR" dirty="0" smtClean="0"/>
          </a:p>
          <a:p>
            <a:pPr>
              <a:spcAft>
                <a:spcPts val="1800"/>
              </a:spcAft>
              <a:buClr>
                <a:schemeClr val="accent1"/>
              </a:buClr>
              <a:buFont typeface="Wingdings" charset="2"/>
              <a:buChar char="Ø"/>
            </a:pPr>
            <a:r>
              <a:rPr lang="fr-FR" dirty="0" smtClean="0"/>
              <a:t> Si vous souhaitez un feedback particulier, merci de le demander dans le forum « Demande de feedback » avant lundi </a:t>
            </a:r>
            <a:r>
              <a:rPr lang="fr-FR" dirty="0" smtClean="0"/>
              <a:t>21 </a:t>
            </a:r>
            <a:r>
              <a:rPr lang="fr-FR" dirty="0" smtClean="0"/>
              <a:t>Octobre.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304925" y="1846263"/>
            <a:ext cx="4216400" cy="457200"/>
          </a:xfrm>
          <a:prstGeom prst="rect">
            <a:avLst/>
          </a:prstGeom>
          <a:noFill/>
          <a:ln w="12700">
            <a:noFill/>
            <a:miter lim="800000"/>
            <a:headEnd/>
            <a:tailEnd/>
          </a:ln>
          <a:effectLst/>
        </p:spPr>
        <p:txBody>
          <a:bodyPr wrap="none">
            <a:prstTxWarp prst="textNoShape">
              <a:avLst/>
            </a:prstTxWarp>
            <a:spAutoFit/>
          </a:bodyPr>
          <a:lstStyle/>
          <a:p>
            <a:r>
              <a:rPr lang="fr-FR" dirty="0">
                <a:hlinkClick r:id="rId3"/>
              </a:rPr>
              <a:t>Le cerveau à tous les niveaux</a:t>
            </a:r>
            <a:endParaRPr lang="fr-FR" dirty="0"/>
          </a:p>
        </p:txBody>
      </p:sp>
      <p:sp>
        <p:nvSpPr>
          <p:cNvPr id="132099" name="Rectangle 3"/>
          <p:cNvSpPr>
            <a:spLocks noChangeArrowheads="1"/>
          </p:cNvSpPr>
          <p:nvPr/>
        </p:nvSpPr>
        <p:spPr bwMode="auto">
          <a:xfrm>
            <a:off x="2403475" y="323850"/>
            <a:ext cx="4629150"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fr-FR" sz="3600">
                <a:latin typeface="Helvetica" charset="0"/>
              </a:rPr>
              <a:t>Un peu de butinage…</a:t>
            </a:r>
          </a:p>
        </p:txBody>
      </p:sp>
      <p:sp>
        <p:nvSpPr>
          <p:cNvPr id="132100" name="Text Box 4"/>
          <p:cNvSpPr txBox="1">
            <a:spLocks noChangeArrowheads="1"/>
          </p:cNvSpPr>
          <p:nvPr/>
        </p:nvSpPr>
        <p:spPr bwMode="auto">
          <a:xfrm>
            <a:off x="1304925" y="2946400"/>
            <a:ext cx="2370138" cy="457200"/>
          </a:xfrm>
          <a:prstGeom prst="rect">
            <a:avLst/>
          </a:prstGeom>
          <a:noFill/>
          <a:ln w="12700">
            <a:noFill/>
            <a:miter lim="800000"/>
            <a:headEnd/>
            <a:tailEnd/>
          </a:ln>
          <a:effectLst/>
        </p:spPr>
        <p:txBody>
          <a:bodyPr wrap="none">
            <a:prstTxWarp prst="textNoShape">
              <a:avLst/>
            </a:prstTxWarp>
            <a:spAutoFit/>
          </a:bodyPr>
          <a:lstStyle/>
          <a:p>
            <a:r>
              <a:rPr lang="fr-FR">
                <a:hlinkClick r:id="rId4"/>
              </a:rPr>
              <a:t>Site</a:t>
            </a:r>
            <a:r>
              <a:rPr lang="fr-FR"/>
              <a:t> « Usabilis »</a:t>
            </a:r>
          </a:p>
        </p:txBody>
      </p:sp>
      <p:sp>
        <p:nvSpPr>
          <p:cNvPr id="132101" name="Text Box 5"/>
          <p:cNvSpPr txBox="1">
            <a:spLocks noChangeArrowheads="1"/>
          </p:cNvSpPr>
          <p:nvPr/>
        </p:nvSpPr>
        <p:spPr bwMode="auto">
          <a:xfrm>
            <a:off x="1304925" y="4187825"/>
            <a:ext cx="3538538" cy="457200"/>
          </a:xfrm>
          <a:prstGeom prst="rect">
            <a:avLst/>
          </a:prstGeom>
          <a:noFill/>
          <a:ln w="12700">
            <a:noFill/>
            <a:miter lim="800000"/>
            <a:headEnd/>
            <a:tailEnd/>
          </a:ln>
          <a:effectLst/>
        </p:spPr>
        <p:txBody>
          <a:bodyPr wrap="none">
            <a:prstTxWarp prst="textNoShape">
              <a:avLst/>
            </a:prstTxWarp>
            <a:spAutoFit/>
          </a:bodyPr>
          <a:lstStyle/>
          <a:p>
            <a:r>
              <a:rPr lang="fr-FR">
                <a:hlinkClick r:id="rId5"/>
              </a:rPr>
              <a:t>Site interactif </a:t>
            </a:r>
            <a:r>
              <a:rPr lang="fr-FR"/>
              <a:t>Resto-rang</a:t>
            </a:r>
          </a:p>
        </p:txBody>
      </p:sp>
      <p:sp>
        <p:nvSpPr>
          <p:cNvPr id="132103" name="Text Box 7"/>
          <p:cNvSpPr txBox="1">
            <a:spLocks noChangeArrowheads="1"/>
          </p:cNvSpPr>
          <p:nvPr/>
        </p:nvSpPr>
        <p:spPr bwMode="auto">
          <a:xfrm>
            <a:off x="1355725" y="4772025"/>
            <a:ext cx="7028036" cy="1200328"/>
          </a:xfrm>
          <a:prstGeom prst="rect">
            <a:avLst/>
          </a:prstGeom>
          <a:noFill/>
          <a:ln w="9525">
            <a:noFill/>
            <a:miter lim="800000"/>
            <a:headEnd/>
            <a:tailEnd/>
          </a:ln>
          <a:effectLst/>
        </p:spPr>
        <p:txBody>
          <a:bodyPr wrap="none">
            <a:prstTxWarp prst="textNoShape">
              <a:avLst/>
            </a:prstTxWarp>
            <a:spAutoFit/>
          </a:bodyPr>
          <a:lstStyle/>
          <a:p>
            <a:r>
              <a:rPr lang="fr-FR" dirty="0"/>
              <a:t>Et aussi :</a:t>
            </a:r>
          </a:p>
          <a:p>
            <a:r>
              <a:rPr lang="fr-FR" dirty="0"/>
              <a:t>Site</a:t>
            </a:r>
            <a:r>
              <a:rPr lang="fr-FR" dirty="0" smtClean="0"/>
              <a:t> collaboratif </a:t>
            </a:r>
            <a:r>
              <a:rPr lang="fr-FR" dirty="0" smtClean="0">
                <a:hlinkClick r:id="rId6"/>
              </a:rPr>
              <a:t>EdutechWiki</a:t>
            </a:r>
            <a:endParaRPr lang="fr-FR" dirty="0" smtClean="0"/>
          </a:p>
          <a:p>
            <a:r>
              <a:rPr lang="fr-FR" dirty="0" smtClean="0"/>
              <a:t>Un des premiers </a:t>
            </a:r>
            <a:r>
              <a:rPr lang="fr-FR" dirty="0" err="1" smtClean="0"/>
              <a:t>hyperbooks</a:t>
            </a:r>
            <a:r>
              <a:rPr lang="fr-FR" dirty="0" smtClean="0"/>
              <a:t> </a:t>
            </a:r>
            <a:r>
              <a:rPr lang="fr-FR" dirty="0">
                <a:hlinkClick r:id="rId7"/>
              </a:rPr>
              <a:t>Engine for education</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descr="maltt-accueil.png"/>
          <p:cNvPicPr>
            <a:picLocks noChangeAspect="1"/>
          </p:cNvPicPr>
          <p:nvPr/>
        </p:nvPicPr>
        <p:blipFill>
          <a:blip r:embed="rId3"/>
          <a:stretch>
            <a:fillRect/>
          </a:stretch>
        </p:blipFill>
        <p:spPr>
          <a:xfrm>
            <a:off x="762000" y="304800"/>
            <a:ext cx="7510572" cy="6429802"/>
          </a:xfrm>
          <a:prstGeom prst="rect">
            <a:avLst/>
          </a:prstGeom>
        </p:spPr>
      </p:pic>
      <p:cxnSp>
        <p:nvCxnSpPr>
          <p:cNvPr id="20" name="Connecteur droit 19"/>
          <p:cNvCxnSpPr>
            <a:stCxn id="31" idx="1"/>
          </p:cNvCxnSpPr>
          <p:nvPr/>
        </p:nvCxnSpPr>
        <p:spPr bwMode="auto">
          <a:xfrm rot="10800000">
            <a:off x="5867400" y="5715001"/>
            <a:ext cx="2590800" cy="78433"/>
          </a:xfrm>
          <a:prstGeom prst="line">
            <a:avLst/>
          </a:prstGeom>
          <a:solidFill>
            <a:schemeClr val="accent1"/>
          </a:solidFill>
          <a:ln w="28575" cap="flat" cmpd="sng" algn="ctr">
            <a:solidFill>
              <a:srgbClr val="006600"/>
            </a:solidFill>
            <a:prstDash val="solid"/>
            <a:round/>
            <a:headEnd type="none" w="med" len="med"/>
            <a:tailEnd type="none" w="med" len="med"/>
          </a:ln>
          <a:effectLst/>
        </p:spPr>
      </p:cxnSp>
      <p:sp>
        <p:nvSpPr>
          <p:cNvPr id="21" name="Rectangle 20"/>
          <p:cNvSpPr/>
          <p:nvPr/>
        </p:nvSpPr>
        <p:spPr>
          <a:xfrm>
            <a:off x="4572000" y="3657600"/>
            <a:ext cx="1752600" cy="2057400"/>
          </a:xfrm>
          <a:prstGeom prst="rect">
            <a:avLst/>
          </a:prstGeom>
          <a:noFill/>
          <a:ln w="38100" cap="flat" cmpd="sng" algn="ctr">
            <a:solidFill>
              <a:srgbClr val="0066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3" name="Rectangle 22"/>
          <p:cNvSpPr/>
          <p:nvPr/>
        </p:nvSpPr>
        <p:spPr>
          <a:xfrm>
            <a:off x="7086600" y="990600"/>
            <a:ext cx="1219200" cy="381000"/>
          </a:xfrm>
          <a:prstGeom prst="rect">
            <a:avLst/>
          </a:prstGeom>
          <a:noFill/>
          <a:ln w="38100"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1" name="ZoneTexte 30"/>
          <p:cNvSpPr txBox="1"/>
          <p:nvPr/>
        </p:nvSpPr>
        <p:spPr>
          <a:xfrm>
            <a:off x="8458200" y="5562600"/>
            <a:ext cx="527007" cy="461665"/>
          </a:xfrm>
          <a:prstGeom prst="rect">
            <a:avLst/>
          </a:prstGeom>
          <a:noFill/>
          <a:ln>
            <a:solidFill>
              <a:srgbClr val="FFFFFF"/>
            </a:solidFill>
          </a:ln>
        </p:spPr>
        <p:txBody>
          <a:bodyPr wrap="none" rtlCol="0">
            <a:spAutoFit/>
          </a:bodyPr>
          <a:lstStyle/>
          <a:p>
            <a:r>
              <a:rPr lang="fr-FR" dirty="0" smtClean="0">
                <a:solidFill>
                  <a:srgbClr val="006600"/>
                </a:solidFill>
              </a:rPr>
              <a:t>1b</a:t>
            </a:r>
            <a:endParaRPr lang="fr-FR" dirty="0">
              <a:solidFill>
                <a:srgbClr val="0066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descr="maltt-accueil.png"/>
          <p:cNvPicPr>
            <a:picLocks noChangeAspect="1"/>
          </p:cNvPicPr>
          <p:nvPr/>
        </p:nvPicPr>
        <p:blipFill>
          <a:blip r:embed="rId3"/>
          <a:stretch>
            <a:fillRect/>
          </a:stretch>
        </p:blipFill>
        <p:spPr>
          <a:xfrm>
            <a:off x="762000" y="304800"/>
            <a:ext cx="7510572" cy="6429802"/>
          </a:xfrm>
          <a:prstGeom prst="rect">
            <a:avLst/>
          </a:prstGeom>
        </p:spPr>
      </p:pic>
      <p:sp>
        <p:nvSpPr>
          <p:cNvPr id="5" name="Rectangle 4"/>
          <p:cNvSpPr/>
          <p:nvPr/>
        </p:nvSpPr>
        <p:spPr>
          <a:xfrm>
            <a:off x="762000" y="1371600"/>
            <a:ext cx="7543800" cy="5486400"/>
          </a:xfrm>
          <a:prstGeom prst="rect">
            <a:avLst/>
          </a:prstGeom>
          <a:noFill/>
          <a:ln w="38100" cap="flat" cmpd="sng" algn="ctr">
            <a:solidFill>
              <a:srgbClr val="008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6"/>
          <p:cNvSpPr/>
          <p:nvPr/>
        </p:nvSpPr>
        <p:spPr>
          <a:xfrm>
            <a:off x="762000" y="152400"/>
            <a:ext cx="4953000" cy="762000"/>
          </a:xfrm>
          <a:prstGeom prst="rect">
            <a:avLst/>
          </a:prstGeom>
          <a:noFill/>
          <a:ln w="38100" cap="flat" cmpd="sng" algn="ctr">
            <a:solidFill>
              <a:srgbClr val="D34817"/>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9" name="Rectangle 8"/>
          <p:cNvSpPr/>
          <p:nvPr/>
        </p:nvSpPr>
        <p:spPr>
          <a:xfrm>
            <a:off x="762000" y="914400"/>
            <a:ext cx="7543800" cy="533400"/>
          </a:xfrm>
          <a:prstGeom prst="rect">
            <a:avLst/>
          </a:prstGeom>
          <a:noFill/>
          <a:ln w="38100"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ZoneTexte 9"/>
          <p:cNvSpPr txBox="1"/>
          <p:nvPr/>
        </p:nvSpPr>
        <p:spPr>
          <a:xfrm>
            <a:off x="304800" y="1905000"/>
            <a:ext cx="355837" cy="461665"/>
          </a:xfrm>
          <a:prstGeom prst="rect">
            <a:avLst/>
          </a:prstGeom>
          <a:solidFill>
            <a:schemeClr val="bg1"/>
          </a:solidFill>
          <a:ln>
            <a:noFill/>
          </a:ln>
        </p:spPr>
        <p:txBody>
          <a:bodyPr wrap="none" rtlCol="0">
            <a:spAutoFit/>
          </a:bodyPr>
          <a:lstStyle/>
          <a:p>
            <a:r>
              <a:rPr lang="fr-FR" dirty="0" smtClean="0">
                <a:ln>
                  <a:solidFill>
                    <a:srgbClr val="008000"/>
                  </a:solidFill>
                </a:ln>
                <a:solidFill>
                  <a:srgbClr val="008000"/>
                </a:solidFill>
              </a:rPr>
              <a:t>1</a:t>
            </a:r>
            <a:endParaRPr lang="fr-FR" dirty="0">
              <a:ln>
                <a:solidFill>
                  <a:srgbClr val="008000"/>
                </a:solidFill>
              </a:ln>
              <a:solidFill>
                <a:srgbClr val="008000"/>
              </a:solidFill>
            </a:endParaRPr>
          </a:p>
        </p:txBody>
      </p:sp>
      <p:sp>
        <p:nvSpPr>
          <p:cNvPr id="11" name="ZoneTexte 10"/>
          <p:cNvSpPr txBox="1"/>
          <p:nvPr/>
        </p:nvSpPr>
        <p:spPr>
          <a:xfrm>
            <a:off x="152400" y="909935"/>
            <a:ext cx="355837" cy="461665"/>
          </a:xfrm>
          <a:prstGeom prst="rect">
            <a:avLst/>
          </a:prstGeom>
          <a:solidFill>
            <a:srgbClr val="FFFFFF"/>
          </a:solidFill>
        </p:spPr>
        <p:txBody>
          <a:bodyPr wrap="none" rtlCol="0">
            <a:spAutoFit/>
          </a:bodyPr>
          <a:lstStyle/>
          <a:p>
            <a:r>
              <a:rPr lang="fr-FR" dirty="0" smtClean="0">
                <a:solidFill>
                  <a:srgbClr val="FF0000"/>
                </a:solidFill>
              </a:rPr>
              <a:t>2</a:t>
            </a:r>
            <a:endParaRPr lang="fr-FR" dirty="0">
              <a:solidFill>
                <a:srgbClr val="FF0000"/>
              </a:solidFill>
            </a:endParaRPr>
          </a:p>
        </p:txBody>
      </p:sp>
      <p:sp>
        <p:nvSpPr>
          <p:cNvPr id="18" name="ZoneTexte 17"/>
          <p:cNvSpPr txBox="1"/>
          <p:nvPr/>
        </p:nvSpPr>
        <p:spPr>
          <a:xfrm>
            <a:off x="152399" y="304800"/>
            <a:ext cx="355837" cy="461665"/>
          </a:xfrm>
          <a:prstGeom prst="rect">
            <a:avLst/>
          </a:prstGeom>
          <a:solidFill>
            <a:schemeClr val="bg1"/>
          </a:solidFill>
        </p:spPr>
        <p:txBody>
          <a:bodyPr wrap="none" rtlCol="0">
            <a:spAutoFit/>
          </a:bodyPr>
          <a:lstStyle/>
          <a:p>
            <a:r>
              <a:rPr lang="fr-FR" dirty="0" smtClean="0">
                <a:solidFill>
                  <a:srgbClr val="FF0000"/>
                </a:solidFill>
              </a:rPr>
              <a:t>3</a:t>
            </a:r>
            <a:endParaRPr lang="fr-FR" dirty="0">
              <a:solidFill>
                <a:srgbClr val="FF0000"/>
              </a:solidFill>
            </a:endParaRPr>
          </a:p>
        </p:txBody>
      </p:sp>
      <p:cxnSp>
        <p:nvCxnSpPr>
          <p:cNvPr id="20" name="Connecteur droit 19"/>
          <p:cNvCxnSpPr>
            <a:stCxn id="31" idx="1"/>
          </p:cNvCxnSpPr>
          <p:nvPr/>
        </p:nvCxnSpPr>
        <p:spPr bwMode="auto">
          <a:xfrm rot="10800000">
            <a:off x="5867400" y="5715001"/>
            <a:ext cx="2590800" cy="78433"/>
          </a:xfrm>
          <a:prstGeom prst="line">
            <a:avLst/>
          </a:prstGeom>
          <a:solidFill>
            <a:schemeClr val="accent1"/>
          </a:solidFill>
          <a:ln w="28575" cap="flat" cmpd="sng" algn="ctr">
            <a:solidFill>
              <a:srgbClr val="006600"/>
            </a:solidFill>
            <a:prstDash val="solid"/>
            <a:round/>
            <a:headEnd type="none" w="med" len="med"/>
            <a:tailEnd type="none" w="med" len="med"/>
          </a:ln>
          <a:effectLst/>
        </p:spPr>
      </p:cxnSp>
      <p:sp>
        <p:nvSpPr>
          <p:cNvPr id="21" name="Rectangle 20"/>
          <p:cNvSpPr/>
          <p:nvPr/>
        </p:nvSpPr>
        <p:spPr>
          <a:xfrm>
            <a:off x="4572000" y="3657600"/>
            <a:ext cx="1752600" cy="2057400"/>
          </a:xfrm>
          <a:prstGeom prst="rect">
            <a:avLst/>
          </a:prstGeom>
          <a:noFill/>
          <a:ln w="38100" cap="flat" cmpd="sng" algn="ctr">
            <a:solidFill>
              <a:srgbClr val="0066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3" name="Rectangle 22"/>
          <p:cNvSpPr/>
          <p:nvPr/>
        </p:nvSpPr>
        <p:spPr>
          <a:xfrm>
            <a:off x="7086600" y="990600"/>
            <a:ext cx="1219200" cy="381000"/>
          </a:xfrm>
          <a:prstGeom prst="rect">
            <a:avLst/>
          </a:prstGeom>
          <a:noFill/>
          <a:ln w="38100"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1" name="ZoneTexte 30"/>
          <p:cNvSpPr txBox="1"/>
          <p:nvPr/>
        </p:nvSpPr>
        <p:spPr>
          <a:xfrm>
            <a:off x="8458200" y="5562600"/>
            <a:ext cx="527007" cy="461665"/>
          </a:xfrm>
          <a:prstGeom prst="rect">
            <a:avLst/>
          </a:prstGeom>
          <a:noFill/>
          <a:ln>
            <a:solidFill>
              <a:srgbClr val="FFFFFF"/>
            </a:solidFill>
          </a:ln>
        </p:spPr>
        <p:txBody>
          <a:bodyPr wrap="none" rtlCol="0">
            <a:spAutoFit/>
          </a:bodyPr>
          <a:lstStyle/>
          <a:p>
            <a:r>
              <a:rPr lang="fr-FR" dirty="0" smtClean="0">
                <a:solidFill>
                  <a:srgbClr val="006600"/>
                </a:solidFill>
              </a:rPr>
              <a:t>1b</a:t>
            </a:r>
            <a:endParaRPr lang="fr-FR" dirty="0">
              <a:solidFill>
                <a:srgbClr val="006600"/>
              </a:solidFill>
            </a:endParaRPr>
          </a:p>
        </p:txBody>
      </p:sp>
      <p:sp>
        <p:nvSpPr>
          <p:cNvPr id="32" name="Rectangle 31"/>
          <p:cNvSpPr/>
          <p:nvPr/>
        </p:nvSpPr>
        <p:spPr>
          <a:xfrm>
            <a:off x="762000" y="990600"/>
            <a:ext cx="6324600" cy="304800"/>
          </a:xfrm>
          <a:prstGeom prst="rect">
            <a:avLst/>
          </a:prstGeom>
          <a:noFill/>
          <a:ln w="38100" cap="flat" cmpd="sng" algn="ctr">
            <a:solidFill>
              <a:srgbClr val="FF00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6" name="ZoneTexte 35"/>
          <p:cNvSpPr txBox="1"/>
          <p:nvPr/>
        </p:nvSpPr>
        <p:spPr>
          <a:xfrm>
            <a:off x="457200" y="6324600"/>
            <a:ext cx="6641937" cy="400110"/>
          </a:xfrm>
          <a:prstGeom prst="rect">
            <a:avLst/>
          </a:prstGeom>
          <a:solidFill>
            <a:schemeClr val="bg1"/>
          </a:solidFill>
        </p:spPr>
        <p:txBody>
          <a:bodyPr wrap="none" rtlCol="0">
            <a:spAutoFit/>
          </a:bodyPr>
          <a:lstStyle/>
          <a:p>
            <a:r>
              <a:rPr lang="fr-FR" sz="2000" dirty="0" smtClean="0"/>
              <a:t>Voir commentaires de la diapo pour la légende des blocs</a:t>
            </a:r>
            <a:endParaRPr lang="fr-FR" sz="2000" dirty="0"/>
          </a:p>
        </p:txBody>
      </p:sp>
      <p:sp>
        <p:nvSpPr>
          <p:cNvPr id="37" name="Rectangle 36"/>
          <p:cNvSpPr/>
          <p:nvPr/>
        </p:nvSpPr>
        <p:spPr>
          <a:xfrm>
            <a:off x="838200" y="1981200"/>
            <a:ext cx="7315200" cy="1295400"/>
          </a:xfrm>
          <a:prstGeom prst="rect">
            <a:avLst/>
          </a:prstGeom>
          <a:noFill/>
          <a:ln w="38100" cap="flat" cmpd="sng" algn="ctr">
            <a:solidFill>
              <a:srgbClr val="006600"/>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8" name="ZoneTexte 37"/>
          <p:cNvSpPr txBox="1"/>
          <p:nvPr/>
        </p:nvSpPr>
        <p:spPr>
          <a:xfrm>
            <a:off x="228600" y="2971800"/>
            <a:ext cx="527007" cy="461665"/>
          </a:xfrm>
          <a:prstGeom prst="rect">
            <a:avLst/>
          </a:prstGeom>
          <a:noFill/>
          <a:ln>
            <a:solidFill>
              <a:srgbClr val="FFFFFF"/>
            </a:solidFill>
          </a:ln>
        </p:spPr>
        <p:txBody>
          <a:bodyPr wrap="none" rtlCol="0">
            <a:spAutoFit/>
          </a:bodyPr>
          <a:lstStyle/>
          <a:p>
            <a:r>
              <a:rPr lang="fr-FR" dirty="0" smtClean="0">
                <a:solidFill>
                  <a:srgbClr val="006600"/>
                </a:solidFill>
              </a:rPr>
              <a:t>1a</a:t>
            </a:r>
            <a:endParaRPr lang="fr-FR" dirty="0">
              <a:solidFill>
                <a:srgbClr val="0066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Expérience de navigation et analyse de site</a:t>
            </a:r>
            <a:endParaRPr lang="fr-FR" dirty="0"/>
          </a:p>
        </p:txBody>
      </p:sp>
      <p:sp>
        <p:nvSpPr>
          <p:cNvPr id="3" name="ZoneTexte 2"/>
          <p:cNvSpPr txBox="1"/>
          <p:nvPr/>
        </p:nvSpPr>
        <p:spPr>
          <a:xfrm>
            <a:off x="319199" y="2133600"/>
            <a:ext cx="8367601" cy="2677656"/>
          </a:xfrm>
          <a:prstGeom prst="rect">
            <a:avLst/>
          </a:prstGeom>
          <a:noFill/>
        </p:spPr>
        <p:txBody>
          <a:bodyPr wrap="square" rtlCol="0">
            <a:spAutoFit/>
          </a:bodyPr>
          <a:lstStyle/>
          <a:p>
            <a:r>
              <a:rPr lang="fr-FR" dirty="0" smtClean="0"/>
              <a:t>Voir Programme sur site Web -&gt; Activité du 9 octobre</a:t>
            </a:r>
          </a:p>
          <a:p>
            <a:endParaRPr lang="fr-FR" dirty="0" smtClean="0"/>
          </a:p>
          <a:p>
            <a:r>
              <a:rPr lang="fr-FR" dirty="0" smtClean="0"/>
              <a:t> </a:t>
            </a:r>
            <a:r>
              <a:rPr lang="fr-FR" dirty="0" smtClean="0">
                <a:hlinkClick r:id="rId2"/>
              </a:rPr>
              <a:t>http://tecfa.unige.ch/tecfa/teaching/LMRI41/projet_phase3.html</a:t>
            </a:r>
            <a:endParaRPr lang="fr-FR" dirty="0" smtClean="0"/>
          </a:p>
          <a:p>
            <a:endParaRPr lang="fr-FR" dirty="0" smtClean="0"/>
          </a:p>
          <a:p>
            <a:r>
              <a:rPr lang="fr-FR" dirty="0" smtClean="0"/>
              <a:t>Puis poster sur </a:t>
            </a:r>
            <a:r>
              <a:rPr lang="fr-FR" dirty="0" err="1" smtClean="0"/>
              <a:t>chamilo</a:t>
            </a:r>
            <a:r>
              <a:rPr lang="fr-FR" dirty="0" smtClean="0"/>
              <a:t> la réponse à la question 3 sur l’hypertexte qui vous est attribué.</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séance du 16/10</a:t>
            </a:r>
            <a:endParaRPr lang="fr-FR" dirty="0"/>
          </a:p>
        </p:txBody>
      </p:sp>
      <p:sp>
        <p:nvSpPr>
          <p:cNvPr id="3" name="Espace réservé du contenu 2"/>
          <p:cNvSpPr>
            <a:spLocks noGrp="1"/>
          </p:cNvSpPr>
          <p:nvPr>
            <p:ph sz="quarter" idx="1"/>
          </p:nvPr>
        </p:nvSpPr>
        <p:spPr/>
        <p:txBody>
          <a:bodyPr/>
          <a:lstStyle/>
          <a:p>
            <a:r>
              <a:rPr lang="fr-FR" sz="2800" dirty="0" smtClean="0">
                <a:latin typeface="Arial"/>
                <a:cs typeface="Arial"/>
              </a:rPr>
              <a:t>Présentation des groupes 9, 10 et 11</a:t>
            </a:r>
          </a:p>
          <a:p>
            <a:r>
              <a:rPr lang="fr-FR" sz="2800" dirty="0" smtClean="0">
                <a:latin typeface="Arial"/>
                <a:cs typeface="Arial"/>
              </a:rPr>
              <a:t>Rappel de l’exercice d’exploration et d’analyse de sites Web</a:t>
            </a:r>
          </a:p>
          <a:p>
            <a:r>
              <a:rPr lang="fr-FR" sz="2800" dirty="0" err="1" smtClean="0">
                <a:latin typeface="Arial"/>
                <a:cs typeface="Arial"/>
              </a:rPr>
              <a:t>Debriefing</a:t>
            </a:r>
            <a:r>
              <a:rPr lang="fr-FR" sz="2800" dirty="0" smtClean="0">
                <a:latin typeface="Arial"/>
                <a:cs typeface="Arial"/>
              </a:rPr>
              <a:t> collectif (pour le site Le Cerveau)</a:t>
            </a:r>
          </a:p>
          <a:p>
            <a:r>
              <a:rPr lang="fr-FR" sz="2800" dirty="0" smtClean="0">
                <a:latin typeface="Arial"/>
                <a:cs typeface="Arial"/>
              </a:rPr>
              <a:t>A faire pour la séance projet du 24/10</a:t>
            </a:r>
          </a:p>
          <a:p>
            <a:endParaRPr lang="fr-FR" sz="2800" dirty="0" smtClean="0">
              <a:latin typeface="Arial"/>
              <a:cs typeface="Arial"/>
            </a:endParaRPr>
          </a:p>
          <a:p>
            <a:endParaRPr lang="fr-FR" sz="2800" dirty="0">
              <a:latin typeface="Arial"/>
              <a:cs typeface="Aria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quité">
  <a:themeElements>
    <a:clrScheme name="Équit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Équité">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Équit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Équité.thmx</Template>
  <TotalTime>52165870</TotalTime>
  <Words>2930</Words>
  <Application>Microsoft PowerPoint</Application>
  <PresentationFormat>Présentation à l'écran (4:3)</PresentationFormat>
  <Paragraphs>463</Paragraphs>
  <Slides>43</Slides>
  <Notes>28</Notes>
  <HiddenSlides>0</HiddenSlides>
  <MMClips>0</MMClips>
  <ScaleCrop>false</ScaleCrop>
  <HeadingPairs>
    <vt:vector size="6" baseType="variant">
      <vt:variant>
        <vt:lpstr>Modèle de conception</vt:lpstr>
      </vt:variant>
      <vt:variant>
        <vt:i4>1</vt:i4>
      </vt:variant>
      <vt:variant>
        <vt:lpstr>Serveurs OLE incorporés</vt:lpstr>
      </vt:variant>
      <vt:variant>
        <vt:i4>2</vt:i4>
      </vt:variant>
      <vt:variant>
        <vt:lpstr>Titres des diapositives</vt:lpstr>
      </vt:variant>
      <vt:variant>
        <vt:i4>43</vt:i4>
      </vt:variant>
    </vt:vector>
  </HeadingPairs>
  <TitlesOfParts>
    <vt:vector size="46" baseType="lpstr">
      <vt:lpstr>Équité</vt:lpstr>
      <vt:lpstr>Photo Editor Photo</vt:lpstr>
      <vt:lpstr>Document</vt:lpstr>
      <vt:lpstr>L’analyse de système : Sites web et hypertextes</vt:lpstr>
      <vt:lpstr>Plan de la séance du 10/10</vt:lpstr>
      <vt:lpstr>Diapositive 3</vt:lpstr>
      <vt:lpstr>Diapositive 4</vt:lpstr>
      <vt:lpstr>Diapositive 5</vt:lpstr>
      <vt:lpstr>Diapositive 6</vt:lpstr>
      <vt:lpstr>Diapositive 7</vt:lpstr>
      <vt:lpstr>Expérience de navigation et analyse de site</vt:lpstr>
      <vt:lpstr>Plan de la séance du 16/10</vt:lpstr>
      <vt:lpstr>Expérience de navigation et analyse de site</vt:lpstr>
      <vt:lpstr>La notion d’hypertexte</vt:lpstr>
      <vt:lpstr>Un hypertexte, c’est :</vt:lpstr>
      <vt:lpstr>Diapositive 13</vt:lpstr>
      <vt:lpstr>Diapositive 14</vt:lpstr>
      <vt:lpstr>Diapositive 15</vt:lpstr>
      <vt:lpstr>Niveaux de conception</vt:lpstr>
      <vt:lpstr>Architecture de l’information</vt:lpstr>
      <vt:lpstr>Zones fonctionnelles de l’écran</vt:lpstr>
      <vt:lpstr>Zones fonctionnelles de l’écran</vt:lpstr>
      <vt:lpstr>Validation par analyse oculométrique</vt:lpstr>
      <vt:lpstr>Modèles de page d’accueil de sites institutionnels</vt:lpstr>
      <vt:lpstr>Modèles de page d’accueil de sites institutionnels</vt:lpstr>
      <vt:lpstr>La recherche d’information dans les sites web</vt:lpstr>
      <vt:lpstr>Le cycle évaluation - sélection - traitement</vt:lpstr>
      <vt:lpstr>Information Problem Solving </vt:lpstr>
      <vt:lpstr>Difficultés de navigation</vt:lpstr>
      <vt:lpstr>Que nous dit la recherche : Limites</vt:lpstr>
      <vt:lpstr>Que nous dit la recherche : facteurs</vt:lpstr>
      <vt:lpstr>Que nous dit la recherche : facteurs</vt:lpstr>
      <vt:lpstr>Que nous dit la recherche : facteurs</vt:lpstr>
      <vt:lpstr>Que nous dit la recherche : facteurs</vt:lpstr>
      <vt:lpstr>Qu’est-ce qu’un « bon » hypertexte ?</vt:lpstr>
      <vt:lpstr>Critères d’évaluation des hypertextes ?</vt:lpstr>
      <vt:lpstr>Diapositive 34</vt:lpstr>
      <vt:lpstr>Diapositive 35</vt:lpstr>
      <vt:lpstr>Quels outils ?</vt:lpstr>
      <vt:lpstr>Diapositive 37</vt:lpstr>
      <vt:lpstr>Diapositive 38</vt:lpstr>
      <vt:lpstr>Diapositive 39</vt:lpstr>
      <vt:lpstr>Pour vos projets Etape 2 :  Analyse du système</vt:lpstr>
      <vt:lpstr>Représentation des fonctionnalités</vt:lpstr>
      <vt:lpstr>Diapositive 42</vt:lpstr>
      <vt:lpstr>Pour la séance projet de la prochaine fois</vt:lpstr>
    </vt:vector>
  </TitlesOfParts>
  <Company>Tecfa - Université de Genève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conception d ’hypermédias</dc:title>
  <dc:creator>Didier Strasser</dc:creator>
  <cp:lastModifiedBy>Mireille Betrancourt</cp:lastModifiedBy>
  <cp:revision>208</cp:revision>
  <cp:lastPrinted>2011-11-09T07:14:17Z</cp:lastPrinted>
  <dcterms:created xsi:type="dcterms:W3CDTF">2013-10-08T12:51:05Z</dcterms:created>
  <dcterms:modified xsi:type="dcterms:W3CDTF">2013-10-08T12:59:24Z</dcterms:modified>
</cp:coreProperties>
</file>