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ppt/embeddings/oleObject4.bin" ContentType="application/vnd.openxmlformats-officedocument.oleObject"/>
  <Override PartName="/docProps/app.xml" ContentType="application/vnd.openxmlformats-officedocument.extended-properties+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embeddings/oleObject3.bin" ContentType="application/vnd.openxmlformats-officedocument.oleObject"/>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34"/>
  </p:notesMasterIdLst>
  <p:sldIdLst>
    <p:sldId id="256" r:id="rId2"/>
    <p:sldId id="261" r:id="rId3"/>
    <p:sldId id="262" r:id="rId4"/>
    <p:sldId id="310" r:id="rId5"/>
    <p:sldId id="315" r:id="rId6"/>
    <p:sldId id="311" r:id="rId7"/>
    <p:sldId id="264" r:id="rId8"/>
    <p:sldId id="312" r:id="rId9"/>
    <p:sldId id="265" r:id="rId10"/>
    <p:sldId id="313" r:id="rId11"/>
    <p:sldId id="266" r:id="rId12"/>
    <p:sldId id="267" r:id="rId13"/>
    <p:sldId id="268" r:id="rId14"/>
    <p:sldId id="269" r:id="rId15"/>
    <p:sldId id="270" r:id="rId16"/>
    <p:sldId id="271" r:id="rId17"/>
    <p:sldId id="272" r:id="rId18"/>
    <p:sldId id="273" r:id="rId19"/>
    <p:sldId id="274" r:id="rId20"/>
    <p:sldId id="275" r:id="rId21"/>
    <p:sldId id="321" r:id="rId22"/>
    <p:sldId id="276" r:id="rId23"/>
    <p:sldId id="277" r:id="rId24"/>
    <p:sldId id="278" r:id="rId25"/>
    <p:sldId id="279" r:id="rId26"/>
    <p:sldId id="280" r:id="rId27"/>
    <p:sldId id="323" r:id="rId28"/>
    <p:sldId id="314" r:id="rId29"/>
    <p:sldId id="281" r:id="rId30"/>
    <p:sldId id="282" r:id="rId31"/>
    <p:sldId id="324" r:id="rId32"/>
    <p:sldId id="325" r:id="rId33"/>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chemeClr val="tx1"/>
        </a:solidFill>
        <a:latin typeface="Arial" charset="0"/>
        <a:ea typeface="+mn-ea"/>
        <a:cs typeface="+mn-cs"/>
      </a:defRPr>
    </a:lvl1pPr>
    <a:lvl2pPr marL="457200" algn="l" rtl="0" eaLnBrk="0" fontAlgn="base" hangingPunct="0">
      <a:spcBef>
        <a:spcPct val="0"/>
      </a:spcBef>
      <a:spcAft>
        <a:spcPct val="0"/>
      </a:spcAft>
      <a:defRPr sz="2400" i="1" kern="1200">
        <a:solidFill>
          <a:schemeClr val="tx1"/>
        </a:solidFill>
        <a:latin typeface="Arial" charset="0"/>
        <a:ea typeface="+mn-ea"/>
        <a:cs typeface="+mn-cs"/>
      </a:defRPr>
    </a:lvl2pPr>
    <a:lvl3pPr marL="914400" algn="l" rtl="0" eaLnBrk="0" fontAlgn="base" hangingPunct="0">
      <a:spcBef>
        <a:spcPct val="0"/>
      </a:spcBef>
      <a:spcAft>
        <a:spcPct val="0"/>
      </a:spcAft>
      <a:defRPr sz="2400" i="1" kern="1200">
        <a:solidFill>
          <a:schemeClr val="tx1"/>
        </a:solidFill>
        <a:latin typeface="Arial" charset="0"/>
        <a:ea typeface="+mn-ea"/>
        <a:cs typeface="+mn-cs"/>
      </a:defRPr>
    </a:lvl3pPr>
    <a:lvl4pPr marL="1371600" algn="l" rtl="0" eaLnBrk="0" fontAlgn="base" hangingPunct="0">
      <a:spcBef>
        <a:spcPct val="0"/>
      </a:spcBef>
      <a:spcAft>
        <a:spcPct val="0"/>
      </a:spcAft>
      <a:defRPr sz="2400" i="1" kern="1200">
        <a:solidFill>
          <a:schemeClr val="tx1"/>
        </a:solidFill>
        <a:latin typeface="Arial" charset="0"/>
        <a:ea typeface="+mn-ea"/>
        <a:cs typeface="+mn-cs"/>
      </a:defRPr>
    </a:lvl4pPr>
    <a:lvl5pPr marL="1828800" algn="l" rtl="0" eaLnBrk="0" fontAlgn="base" hangingPunct="0">
      <a:spcBef>
        <a:spcPct val="0"/>
      </a:spcBef>
      <a:spcAft>
        <a:spcPct val="0"/>
      </a:spcAft>
      <a:defRPr sz="2400" i="1" kern="1200">
        <a:solidFill>
          <a:schemeClr val="tx1"/>
        </a:solidFill>
        <a:latin typeface="Arial" charset="0"/>
        <a:ea typeface="+mn-ea"/>
        <a:cs typeface="+mn-cs"/>
      </a:defRPr>
    </a:lvl5pPr>
    <a:lvl6pPr marL="2286000" algn="l" defTabSz="457200" rtl="0" eaLnBrk="1" latinLnBrk="0" hangingPunct="1">
      <a:defRPr sz="2400" i="1" kern="1200">
        <a:solidFill>
          <a:schemeClr val="tx1"/>
        </a:solidFill>
        <a:latin typeface="Arial" charset="0"/>
        <a:ea typeface="+mn-ea"/>
        <a:cs typeface="+mn-cs"/>
      </a:defRPr>
    </a:lvl6pPr>
    <a:lvl7pPr marL="2743200" algn="l" defTabSz="457200" rtl="0" eaLnBrk="1" latinLnBrk="0" hangingPunct="1">
      <a:defRPr sz="2400" i="1" kern="1200">
        <a:solidFill>
          <a:schemeClr val="tx1"/>
        </a:solidFill>
        <a:latin typeface="Arial" charset="0"/>
        <a:ea typeface="+mn-ea"/>
        <a:cs typeface="+mn-cs"/>
      </a:defRPr>
    </a:lvl7pPr>
    <a:lvl8pPr marL="3200400" algn="l" defTabSz="457200" rtl="0" eaLnBrk="1" latinLnBrk="0" hangingPunct="1">
      <a:defRPr sz="2400" i="1" kern="1200">
        <a:solidFill>
          <a:schemeClr val="tx1"/>
        </a:solidFill>
        <a:latin typeface="Arial" charset="0"/>
        <a:ea typeface="+mn-ea"/>
        <a:cs typeface="+mn-cs"/>
      </a:defRPr>
    </a:lvl8pPr>
    <a:lvl9pPr marL="3657600" algn="l" defTabSz="457200" rtl="0" eaLnBrk="1" latinLnBrk="0" hangingPunct="1">
      <a:defRPr sz="24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7C68C"/>
    <a:srgbClr val="808000"/>
    <a:srgbClr val="FF0000"/>
    <a:srgbClr val="006600"/>
    <a:srgbClr val="000099"/>
    <a:srgbClr val="FFFF00"/>
    <a:srgbClr val="663300"/>
    <a:srgbClr val="66669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138" d="100"/>
          <a:sy n="138" d="100"/>
        </p:scale>
        <p:origin x="-84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152"/>
    </p:cViewPr>
  </p:notesTextViewPr>
  <p:sorterViewPr>
    <p:cViewPr>
      <p:scale>
        <a:sx n="66" d="100"/>
        <a:sy n="66" d="100"/>
      </p:scale>
      <p:origin x="0" y="0"/>
    </p:cViewPr>
  </p:sorterViewPr>
  <p:notesViewPr>
    <p:cSldViewPr>
      <p:cViewPr>
        <p:scale>
          <a:sx n="80" d="100"/>
          <a:sy n="80" d="100"/>
        </p:scale>
        <p:origin x="-2920" y="-60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7.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Times New Roman" charset="0"/>
              </a:defRPr>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Times New Roman" charset="0"/>
              </a:defRPr>
            </a:lvl1pPr>
          </a:lstStyle>
          <a:p>
            <a:pPr>
              <a:defRPr/>
            </a:pPr>
            <a:endParaRPr lang="fr-F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Times New Roman" charset="0"/>
              </a:defRPr>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Times New Roman" charset="0"/>
              </a:defRPr>
            </a:lvl1pPr>
          </a:lstStyle>
          <a:p>
            <a:pPr>
              <a:defRPr/>
            </a:pPr>
            <a:fld id="{EE8FCC44-9C23-D244-B693-1F09D290D2F1}"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3F5824D-0CE0-4B4E-96D3-AC1CF791D4EB}" type="slidenum">
              <a:rPr lang="fr-FR"/>
              <a:pPr/>
              <a:t>1</a:t>
            </a:fld>
            <a:endParaRPr lang="fr-FR"/>
          </a:p>
        </p:txBody>
      </p:sp>
      <p:sp>
        <p:nvSpPr>
          <p:cNvPr id="15363" name="Rectangle 1026"/>
          <p:cNvSpPr>
            <a:spLocks noGrp="1" noRot="1" noChangeAspect="1" noChangeArrowheads="1" noTextEdit="1"/>
          </p:cNvSpPr>
          <p:nvPr>
            <p:ph type="sldImg"/>
          </p:nvPr>
        </p:nvSpPr>
        <p:spPr>
          <a:ln/>
        </p:spPr>
      </p:sp>
      <p:sp>
        <p:nvSpPr>
          <p:cNvPr id="15364" name="Rectangle 1027"/>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8FB9118-369F-F143-9646-FA9B6D6D43FB}" type="slidenum">
              <a:rPr lang="fr-FR"/>
              <a:pPr/>
              <a:t>10</a:t>
            </a:fld>
            <a:endParaRPr 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fr-FR"/>
              <a:t>Typo, contraste, espacement, etc. voir cours suivant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565BB91-FFA3-704F-B603-B777493544D6}" type="slidenum">
              <a:rPr lang="fr-FR"/>
              <a:pPr/>
              <a:t>11</a:t>
            </a:fld>
            <a:endParaRPr 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fr-FR"/>
              <a:t>Perceptive : Typo, contraste, espacement, etc. voir cours suivant</a:t>
            </a:r>
          </a:p>
          <a:p>
            <a:r>
              <a:rPr lang="fr-FR"/>
              <a:t>Cgnitive : distinction des différents thèmes, nbre de coulezrs différentes, etc.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47005AF-AE56-3A43-B219-C9717D1279C4}" type="slidenum">
              <a:rPr lang="fr-FR"/>
              <a:pPr/>
              <a:t>12</a:t>
            </a:fld>
            <a:endParaRPr 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E2D563A-AB07-3A46-8C83-FF88E6D017D8}" type="slidenum">
              <a:rPr lang="fr-FR"/>
              <a:pPr/>
              <a:t>13</a:t>
            </a:fld>
            <a:endParaRPr 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fr-FR" dirty="0"/>
              <a:t>Exemple de concision : préférer les listes déroulantes lorsque les infos à entrer sont une liste finie d’items complexe à écrire (ex Pays)</a:t>
            </a:r>
          </a:p>
          <a:p>
            <a:endParaRPr lang="fr-FR" dirty="0"/>
          </a:p>
          <a:p>
            <a:r>
              <a:rPr lang="fr-FR" dirty="0"/>
              <a:t>Ex d’actions minimales : dans certains environnements Web, pour imprimer vous devez cliquer sur un bouton « imprimer », qui ouvre alors un </a:t>
            </a:r>
            <a:r>
              <a:rPr lang="fr-FR" dirty="0" err="1"/>
              <a:t>pdf</a:t>
            </a:r>
            <a:r>
              <a:rPr lang="fr-FR" dirty="0"/>
              <a:t> qu’il faut de nouveau imprimer, fenêtre s’ouvre pour </a:t>
            </a:r>
            <a:r>
              <a:rPr lang="fr-FR" dirty="0" err="1"/>
              <a:t>parmétrer</a:t>
            </a:r>
            <a:r>
              <a:rPr lang="fr-FR" dirty="0"/>
              <a:t>…</a:t>
            </a:r>
          </a:p>
          <a:p>
            <a:r>
              <a:rPr lang="fr-FR" dirty="0"/>
              <a:t>Actions minimales par excellence : raccourcis clavier, </a:t>
            </a:r>
            <a:r>
              <a:rPr lang="fr-FR" dirty="0" smtClean="0"/>
              <a:t>macro</a:t>
            </a:r>
          </a:p>
          <a:p>
            <a:r>
              <a:rPr lang="fr-FR" dirty="0" smtClean="0"/>
              <a:t>Prendre l’exemple</a:t>
            </a:r>
            <a:r>
              <a:rPr lang="fr-FR" baseline="0" dirty="0" smtClean="0"/>
              <a:t> de </a:t>
            </a:r>
            <a:r>
              <a:rPr lang="fr-FR" baseline="0" dirty="0" err="1" smtClean="0"/>
              <a:t>dokeos</a:t>
            </a:r>
            <a:r>
              <a:rPr lang="fr-FR" baseline="0" dirty="0" smtClean="0"/>
              <a:t> pour atteindre les doc </a:t>
            </a:r>
            <a:r>
              <a:rPr lang="fr-FR" baseline="0" smtClean="0"/>
              <a:t>d’un groupe</a:t>
            </a:r>
            <a:endParaRPr lang="fr-FR" smtClean="0"/>
          </a:p>
          <a:p>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AF71018-87E2-9741-BAE9-812B5F409065}" type="slidenum">
              <a:rPr lang="fr-FR"/>
              <a:pPr/>
              <a:t>14</a:t>
            </a:fld>
            <a:endParaRPr 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fr-FR"/>
              <a:t>Aussi éliminer tout élément inutile : Par exemple le petit trombone de Microsoft qui se trémousse pendant que vous travaillez...</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C3BB20-1E08-994C-982D-EB78CBD3D1DB}" type="slidenum">
              <a:rPr lang="fr-FR"/>
              <a:pPr/>
              <a:t>15</a:t>
            </a:fld>
            <a:endParaRPr 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a:spcBef>
                <a:spcPct val="0"/>
              </a:spcBef>
            </a:pPr>
            <a:r>
              <a:rPr lang="fr-FR">
                <a:latin typeface="Helvetica" charset="0"/>
              </a:rPr>
              <a:t>Concerne aussi bien :</a:t>
            </a:r>
          </a:p>
          <a:p>
            <a:pPr>
              <a:spcBef>
                <a:spcPct val="0"/>
              </a:spcBef>
              <a:buClr>
                <a:schemeClr val="tx2"/>
              </a:buClr>
              <a:buFontTx/>
              <a:buChar char="•"/>
            </a:pPr>
            <a:r>
              <a:rPr lang="fr-FR">
                <a:latin typeface="Helvetica" charset="0"/>
              </a:rPr>
              <a:t>  le traitement par le système d’actions explicites de l’utilisateur,</a:t>
            </a:r>
          </a:p>
          <a:p>
            <a:pPr>
              <a:spcBef>
                <a:spcPct val="0"/>
              </a:spcBef>
            </a:pPr>
            <a:endParaRPr lang="fr-FR">
              <a:latin typeface="Helvetica" charset="0"/>
            </a:endParaRPr>
          </a:p>
          <a:p>
            <a:pPr>
              <a:spcBef>
                <a:spcPct val="0"/>
              </a:spcBef>
              <a:buClr>
                <a:schemeClr val="tx2"/>
              </a:buClr>
              <a:buFontTx/>
              <a:buChar char="•"/>
            </a:pPr>
            <a:r>
              <a:rPr lang="fr-FR">
                <a:latin typeface="Helvetica" charset="0"/>
              </a:rPr>
              <a:t>  le contrôle qu’a l’utilisateur sur le traitement de ses actions par le système</a:t>
            </a:r>
          </a:p>
          <a:p>
            <a:r>
              <a:rPr lang="fr-FR"/>
              <a:t>C’est à dire le fait de savoir que le système « entend » les actions voulues par l’utilisateur, et aussi que l’utilisateur peut contrôler ce que fait le système.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48E791F-7CB9-AD46-8EB1-74911DFBA5C6}" type="slidenum">
              <a:rPr lang="fr-FR"/>
              <a:pPr/>
              <a:t>16</a:t>
            </a:fld>
            <a:endParaRPr 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fr-FR"/>
              <a:t>Cette relation doit être explicite</a:t>
            </a:r>
          </a:p>
          <a:p>
            <a:r>
              <a:rPr lang="fr-FR" sz="1000"/>
              <a:t>c’est-à dire que </a:t>
            </a:r>
            <a:endParaRPr lang="fr-FR"/>
          </a:p>
          <a:p>
            <a:endParaRPr lang="fr-FR"/>
          </a:p>
          <a:p>
            <a:r>
              <a:rPr lang="fr-FR"/>
              <a:t>le système doit exécuter :</a:t>
            </a:r>
          </a:p>
          <a:p>
            <a:pPr>
              <a:buClr>
                <a:schemeClr val="tx2"/>
              </a:buClr>
              <a:buFontTx/>
              <a:buChar char="•"/>
            </a:pPr>
            <a:r>
              <a:rPr lang="fr-FR"/>
              <a:t>  seulement les actions demandées par l’utilisateur</a:t>
            </a:r>
          </a:p>
          <a:p>
            <a:pPr>
              <a:buClr>
                <a:schemeClr val="tx2"/>
              </a:buClr>
              <a:buFontTx/>
              <a:buChar char="•"/>
            </a:pPr>
            <a:r>
              <a:rPr lang="fr-FR"/>
              <a:t>  au moment où il(elle) les demande.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7E4DAF1-2C9F-3E45-9A9A-497A3B2849F6}" type="slidenum">
              <a:rPr lang="fr-FR"/>
              <a:pPr/>
              <a:t>17</a:t>
            </a:fld>
            <a:endParaRPr lang="fr-F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fr-FR"/>
              <a:t>Ex : annuler, interrompre, revenir en arrière, etc.</a:t>
            </a:r>
          </a:p>
          <a:p>
            <a:endParaRPr lang="fr-FR"/>
          </a:p>
          <a:p>
            <a:r>
              <a:rPr lang="fr-FR"/>
              <a:t>en terme de conception, ca veut dire que Toute action possible de l’utilisateur doit être anticipée et des options appropriées doivent être fournies.</a:t>
            </a:r>
          </a:p>
          <a:p>
            <a:endParaRPr lang="fr-FR"/>
          </a:p>
          <a:p>
            <a:r>
              <a:rPr lang="fr-FR"/>
              <a:t>Par exemple, réservation billet FNAC : si on met envoi à domicile et qu’on réalise que ça coute 20 FS, on ne peut plus revenir en arrière pour dire je change de mode d’envoi. Si on fait une 2e resa sans annuler la 1e, le mode envoi a domicile reste selectionnné !</a:t>
            </a:r>
          </a:p>
          <a:p>
            <a:r>
              <a:rPr lang="fr-FR"/>
              <a:t>Pb de prévention des erreurs car on ne sait pas à l’avance combien ça va couter.</a:t>
            </a:r>
          </a:p>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59457-F57F-9847-927E-E05BBEEBEEBC}" type="slidenum">
              <a:rPr lang="fr-FR"/>
              <a:pPr/>
              <a:t>18</a:t>
            </a:fld>
            <a:endParaRPr lang="fr-F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17DF60E-B5D7-EE42-A076-FA8DD3782A5E}" type="slidenum">
              <a:rPr lang="fr-FR"/>
              <a:pPr/>
              <a:t>19</a:t>
            </a:fld>
            <a:endParaRPr lang="fr-F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fr-FR"/>
              <a:t>La flexibilité est reflétée par le nombre de façons possible d’aboutir à un même but.</a:t>
            </a:r>
          </a:p>
          <a:p>
            <a:r>
              <a:rPr lang="fr-FR"/>
              <a:t>Par exemple, possibilité de faire une action par le menu, ou par un raccourci clavier; ou la possibilité de naviguer dans Window par l ’explorateur ou en mode fenêtre façon Mac, d’afficher par liste ou par icône, etc.</a:t>
            </a:r>
          </a:p>
          <a:p>
            <a:r>
              <a:rPr lang="fr-FR"/>
              <a:t>C’est la capacité de l’interface d’être adaptée aux besoins particuliers de tel utilisateur (ou groupe 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9464406-E93A-F140-8085-8E812A7485B1}" type="slidenum">
              <a:rPr lang="fr-FR"/>
              <a:pPr/>
              <a:t>2</a:t>
            </a:fld>
            <a:endParaRPr lang="fr-FR"/>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p:spPr>
        <p:txBody>
          <a:bodyPr/>
          <a:lstStyle/>
          <a:p>
            <a:r>
              <a:rPr lang="fr-FR"/>
              <a:t>La validité de ces critères est basée sur</a:t>
            </a:r>
          </a:p>
          <a:p>
            <a:r>
              <a:rPr lang="fr-FR"/>
              <a:t>- la méthode de construction</a:t>
            </a:r>
          </a:p>
          <a:p>
            <a:r>
              <a:rPr lang="fr-FR"/>
              <a:t>- des validation expérimentale de leur utilisabilité : utilisateurs novices vs. expérimentés, utilisation de cette grille vs. d ’autres ou rien du tout...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BCD8743-99BA-F341-9379-50673400677B}" type="slidenum">
              <a:rPr lang="fr-FR"/>
              <a:pPr/>
              <a:t>20</a:t>
            </a:fld>
            <a:endParaRPr lang="fr-FR"/>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p:spPr>
        <p:txBody>
          <a:bodyPr/>
          <a:lstStyle/>
          <a:p>
            <a:r>
              <a:rPr lang="fr-FR"/>
              <a:t>Par exemple, personnalisation des raccourcis clavier, fait de ne plus afficher tel message (montrer exemple avec masque Powerpoint).</a:t>
            </a:r>
          </a:p>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7EFA2F6-83D4-3B4D-983C-5226C5D41413}" type="slidenum">
              <a:rPr lang="fr-FR"/>
              <a:pPr/>
              <a:t>21</a:t>
            </a:fld>
            <a:endParaRPr lang="fr-F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p:spPr>
        <p:txBody>
          <a:bodyPr/>
          <a:lstStyle/>
          <a:p>
            <a:r>
              <a:rPr lang="fr-FR"/>
              <a:t>Par exemple, personnalisation des raccourcis clavier, fait de ne plus afficher tel message (montrer exemple avec masque Powerpoint).</a:t>
            </a:r>
          </a:p>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37C6B06-449A-6044-820E-BC4D3A5B4489}" type="slidenum">
              <a:rPr lang="fr-FR"/>
              <a:pPr/>
              <a:t>22</a:t>
            </a:fld>
            <a:endParaRPr lang="fr-F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fr-FR"/>
              <a:t>Les erreurs sont :</a:t>
            </a:r>
          </a:p>
          <a:p>
            <a:pPr>
              <a:buClr>
                <a:schemeClr val="tx2"/>
              </a:buClr>
              <a:buFontTx/>
              <a:buChar char="•"/>
            </a:pPr>
            <a:r>
              <a:rPr lang="fr-FR"/>
              <a:t>des entrées de données incorrectes,</a:t>
            </a:r>
          </a:p>
          <a:p>
            <a:pPr>
              <a:buClr>
                <a:schemeClr val="tx2"/>
              </a:buClr>
              <a:buFontTx/>
              <a:buChar char="•"/>
            </a:pPr>
            <a:r>
              <a:rPr lang="fr-FR"/>
              <a:t>  des entrées dans des formats inadéquats, </a:t>
            </a:r>
          </a:p>
          <a:p>
            <a:pPr>
              <a:buClr>
                <a:schemeClr val="tx2"/>
              </a:buClr>
              <a:buFontTx/>
              <a:buChar char="•"/>
            </a:pPr>
            <a:r>
              <a:rPr lang="fr-FR"/>
              <a:t>  des entrées de commandes avec une syntaxe</a:t>
            </a:r>
          </a:p>
          <a:p>
            <a:r>
              <a:rPr lang="fr-FR"/>
              <a:t>   incorrecte, etc.</a:t>
            </a:r>
          </a:p>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FBD5387-E494-5742-8ADA-8BCB908630CD}" type="slidenum">
              <a:rPr lang="fr-FR"/>
              <a:pPr/>
              <a:t>23</a:t>
            </a:fld>
            <a:endParaRPr lang="fr-F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fr-FR"/>
              <a:t>Exemple typique : Voulez-vous vraiment supprimer ce document.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5FA7928-FE9E-DC4D-AE71-B5B021B54299}" type="slidenum">
              <a:rPr lang="fr-FR"/>
              <a:pPr/>
              <a:t>24</a:t>
            </a:fld>
            <a:endParaRPr lang="fr-F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fr-FR"/>
              <a:t>Ex : l ’erreur -816 est survenue.</a:t>
            </a:r>
          </a:p>
          <a:p>
            <a:r>
              <a:rPr lang="fr-FR"/>
              <a:t>De même, quand la mémoire est saturée, c ’est souvent un mauvais message qui s ’affiche.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AC29EED-2A29-5644-8F30-3902E3305EE7}" type="slidenum">
              <a:rPr lang="fr-FR"/>
              <a:pPr/>
              <a:t>25</a:t>
            </a:fld>
            <a:endParaRPr lang="fr-F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fr-FR"/>
              <a:t>Par exemple l ’option annuler, les sauvegardes automatiques, le fait de ne pas enregistrer automatiquement (certains logiciels le font encore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0EC5A3F-8CDA-3C4D-9ED7-39F05A7CF7A7}" type="slidenum">
              <a:rPr lang="fr-FR"/>
              <a:pPr/>
              <a:t>26</a:t>
            </a:fld>
            <a:endParaRPr lang="fr-F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fr-FR">
                <a:latin typeface="Times" charset="0"/>
              </a:rPr>
              <a:t>Justification : Les procédures, labels, commandes, etc., sont d’autant mieux reconnus, localisés et utilisés, que leur format, localisation, ou syntaxe sont stables d’un écran à l’autre, d’une session à l’autre. Dans ces conditions le système est davantage prévisible et les apprentissages plus généralisables ; les erreurs sont réduites.</a:t>
            </a:r>
          </a:p>
          <a:p>
            <a:r>
              <a:rPr lang="fr-FR">
                <a:latin typeface="Times" charset="0"/>
              </a:rPr>
              <a:t>Par exemple, les rubriques dans un site Web doivent toujours être au m^me endroit. Les items de menu doivent être affichées dans le même ordre.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348F48F-1C2F-9744-A78B-1D75BC329B65}" type="slidenum">
              <a:rPr lang="fr-FR"/>
              <a:pPr/>
              <a:t>27</a:t>
            </a:fld>
            <a:endParaRPr lang="fr-F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fr-FR"/>
              <a:t>Exemple :</a:t>
            </a:r>
          </a:p>
          <a:p>
            <a:r>
              <a:rPr lang="fr-FR"/>
              <a:t>Groupement par menu des actions qui semblent aller ensemble. Ainsi, dans word6, insérer un tableau était dans le menu « Insertion », alors que la modification de la dimension des cellules était dans « Format » ou « Outils ». Dans la version 98, il existe un menu tableau qui regroupe tout</a:t>
            </a:r>
          </a:p>
          <a:p>
            <a:endParaRPr lang="fr-FR"/>
          </a:p>
          <a:p>
            <a:r>
              <a:rPr lang="fr-FR"/>
              <a:t>Groupement par le format : faire apparaître de la même façon les items semblables (par exemple liens hypertexte doivent apparaître de la même façon.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8837F87-FE36-ED4C-B2B9-2A29B6FD07AC}" type="slidenum">
              <a:rPr lang="fr-FR"/>
              <a:pPr/>
              <a:t>28</a:t>
            </a:fld>
            <a:endParaRPr lang="fr-F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fr-FR"/>
              <a:t>Attention à l’usage des icônes : Ex l’étoile était l’icône pour ouvrir le menu les animation dans Powerpoint.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6958972-1C04-6E40-81C0-17700A823D9F}" type="slidenum">
              <a:rPr lang="fr-FR"/>
              <a:pPr/>
              <a:t>29</a:t>
            </a:fld>
            <a:endParaRPr lang="fr-F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6220425-5E5A-2F41-993E-FD6871401805}" type="slidenum">
              <a:rPr lang="fr-FR"/>
              <a:pPr/>
              <a:t>3</a:t>
            </a:fld>
            <a:endParaRPr lang="fr-F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2946D73-D69C-C94B-9E87-8D962B28A225}" type="slidenum">
              <a:rPr lang="fr-FR"/>
              <a:pPr/>
              <a:t>30</a:t>
            </a:fld>
            <a:endParaRPr lang="fr-F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fr-FR"/>
              <a:t>Par exemple, accord entre étapes d ’une procédure d ’une tâche sont identiques a ce qu ’exige la situation ou aux habitudes existantes.</a:t>
            </a:r>
          </a:p>
          <a:p>
            <a:r>
              <a:rPr lang="fr-FR"/>
              <a:t>Ex : sauvegarde d’un fichier vide.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4B7D140-0552-7F4C-9950-C0A7B8C2DF7F}" type="slidenum">
              <a:rPr lang="fr-FR"/>
              <a:pPr/>
              <a:t>31</a:t>
            </a:fld>
            <a:endParaRPr lang="fr-FR"/>
          </a:p>
        </p:txBody>
      </p:sp>
      <p:sp>
        <p:nvSpPr>
          <p:cNvPr id="76803" name="Rectangle 2"/>
          <p:cNvSpPr>
            <a:spLocks noGrp="1" noRot="1" noChangeAspect="1" noChangeArrowheads="1"/>
          </p:cNvSpPr>
          <p:nvPr>
            <p:ph type="sldImg"/>
          </p:nvPr>
        </p:nvSpPr>
        <p:spPr>
          <a:xfrm>
            <a:off x="1292225" y="796925"/>
            <a:ext cx="4275138" cy="3206750"/>
          </a:xfrm>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524E0AF-C794-0A4C-9244-F46CCE9899EA}" type="slidenum">
              <a:rPr lang="fr-FR"/>
              <a:pPr/>
              <a:t>32</a:t>
            </a:fld>
            <a:endParaRPr lang="fr-F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F057E3A-C4DE-1248-BFCF-4B939DF808DE}" type="slidenum">
              <a:rPr lang="fr-FR"/>
              <a:pPr/>
              <a:t>4</a:t>
            </a:fld>
            <a:endParaRPr lang="fr-FR"/>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p:spPr>
        <p:txBody>
          <a:bodyPr/>
          <a:lstStyle/>
          <a:p>
            <a:r>
              <a:rPr lang="fr-FR"/>
              <a:t>PAr exemple :</a:t>
            </a:r>
          </a:p>
          <a:p>
            <a:r>
              <a:rPr lang="fr-FR"/>
              <a:t>- dans la plupart des applis actuelles, seuls les items de menu dispo sont en noir, les autres sont grisés</a:t>
            </a:r>
          </a:p>
          <a:p>
            <a:r>
              <a:rPr lang="fr-FR"/>
              <a:t>- pour connaître l ’état ou l ’avancement des choses, il est souvent indiqué (par exemple dans Excell pour la création d ’un graphique), le numéro de l ’étape et le nombre d ’étapes au total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9FC05AB-1499-CD4D-8D03-A36347D92C4C}" type="slidenum">
              <a:rPr lang="fr-FR"/>
              <a:pPr/>
              <a:t>5</a:t>
            </a:fld>
            <a:endParaRPr lang="fr-FR"/>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p:spPr>
        <p:txBody>
          <a:bodyPr/>
          <a:lstStyle/>
          <a:p>
            <a:r>
              <a:rPr lang="fr-FR"/>
              <a:t>Exemple :</a:t>
            </a:r>
          </a:p>
          <a:p>
            <a:r>
              <a:rPr lang="fr-FR"/>
              <a:t>Groupement par menu des actions qui semblent aller ensemble. Ainsi, dans word6, insérer un tableau était dans le menu « Insertion », alors que la modification de la dimension des cellules était dans « Format » ou « Outils ». Dans la version 98, il existe un menu tableau qui regroupe tout</a:t>
            </a:r>
          </a:p>
          <a:p>
            <a:endParaRPr lang="fr-FR"/>
          </a:p>
          <a:p>
            <a:r>
              <a:rPr lang="fr-FR"/>
              <a:t>Groupement par le format : faire apparaître de la même façon les items semblables (par exemple liens hypertexte doivent apparaître de la même façon.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346097A-ABE5-F849-B547-96E43A5FBDAF}" type="slidenum">
              <a:rPr lang="fr-FR"/>
              <a:pPr/>
              <a:t>6</a:t>
            </a:fld>
            <a:endParaRPr lang="fr-FR"/>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r>
              <a:rPr lang="fr-FR"/>
              <a:t>Exemple :</a:t>
            </a:r>
          </a:p>
          <a:p>
            <a:r>
              <a:rPr lang="fr-FR"/>
              <a:t>Groupement par menu des actions qui semblent aller ensemble. Ainsi, dans word6, insérer un tableau était dans le menu « Insertion », alors que la modification de la dimension des cellules était dans « Format » ou « Outils ». Dans la version 98, il existe un menu tableau qui regroupe tout</a:t>
            </a:r>
          </a:p>
          <a:p>
            <a:endParaRPr lang="fr-FR"/>
          </a:p>
          <a:p>
            <a:r>
              <a:rPr lang="fr-FR"/>
              <a:t>Groupement par le format : faire apparaître de la même façon les items semblables (par exemple liens hypertexte doivent apparaître de la même façon.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ECBBBCB-89B6-574F-9862-2918CFE80935}" type="slidenum">
              <a:rPr lang="fr-FR"/>
              <a:pPr/>
              <a:t>7</a:t>
            </a:fld>
            <a:endParaRPr lang="fr-F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fr-FR"/>
              <a:t>Exemple :</a:t>
            </a:r>
          </a:p>
          <a:p>
            <a:r>
              <a:rPr lang="fr-FR"/>
              <a:t>Groupement par menu des actions qui semblent aller ensemble. Ainsi, dans word6, insérer un tableau était dans le menu « Insertion », alors que la modification de la dimension des cellules était dans « Format » ou « Outils ». Dans la version 98, il existe un menu tableau qui regroupe tout</a:t>
            </a:r>
          </a:p>
          <a:p>
            <a:endParaRPr lang="fr-FR"/>
          </a:p>
          <a:p>
            <a:r>
              <a:rPr lang="fr-FR"/>
              <a:t>Groupement par le format : faire apparaître de la même façon les items semblables (par exemple liens hypertexte doivent apparaître de la même façon.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DAD09F3-379D-1544-8B58-39547A66CD30}" type="slidenum">
              <a:rPr lang="fr-FR"/>
              <a:pPr/>
              <a:t>8</a:t>
            </a:fld>
            <a:endParaRPr lang="fr-F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fr-FR"/>
              <a:t>Dans tous les cas : </a:t>
            </a:r>
          </a:p>
          <a:p>
            <a:pPr>
              <a:buClr>
                <a:schemeClr val="tx2"/>
              </a:buClr>
              <a:buFontTx/>
              <a:buChar char="•"/>
            </a:pPr>
            <a:r>
              <a:rPr lang="fr-FR"/>
              <a:t>  une réponse doit être fournie à l’utilisateur le renseignant sur l’action accomplie et sur son résultat. Ce peut être un changement d’état évident, un bip si l ’action est impossible.</a:t>
            </a:r>
          </a:p>
          <a:p>
            <a:pPr>
              <a:buClr>
                <a:schemeClr val="tx2"/>
              </a:buClr>
              <a:buFontTx/>
              <a:buChar char="•"/>
            </a:pPr>
            <a:r>
              <a:rPr lang="fr-FR"/>
              <a:t>Par ex dans Word, le changement des marges du document est visible sur une petite fenêtre à droite qui change dynamiquement. Ca n ’indique pas la taille, mais plus que l ’action a été prise en compte au bon endroit.</a:t>
            </a:r>
          </a:p>
          <a:p>
            <a:endParaRPr lang="fr-FR"/>
          </a:p>
          <a:p>
            <a:pPr>
              <a:buClr>
                <a:schemeClr val="tx2"/>
              </a:buClr>
              <a:buFontTx/>
              <a:buChar char="•"/>
            </a:pPr>
            <a:r>
              <a:rPr lang="fr-FR"/>
              <a:t>  ceci, avec un délai de réponse approprié et homogène selon les types de transactions (souvent : le plus bref délai) .  </a:t>
            </a:r>
          </a:p>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F875B84-675F-634D-99BC-64B6470510FD}" type="slidenum">
              <a:rPr lang="fr-FR"/>
              <a:pPr/>
              <a:t>9</a:t>
            </a:fld>
            <a:endParaRPr lang="fr-F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fr-FR"/>
              <a:t>Par ex dans Word, le changement des marges du document est visible sur une petite fenêtre à droite qui change dynamiquement. Ca n ’indique pas la taille, mais plus que l ’action a été prise en compte au bon endroit.</a:t>
            </a:r>
          </a:p>
          <a:p>
            <a:r>
              <a:rPr lang="fr-FR"/>
              <a:t>Aussi quand on copie un fichier sur le serveur, etc., on a une barra qui indique combien de pourcentage ont été effectué (bien que pas très fiable souvent…). Au moins ça indique qu’il se passe quelque chose !</a:t>
            </a:r>
          </a:p>
          <a:p>
            <a:r>
              <a:rPr lang="fr-FR"/>
              <a:t>Mauvaise exemple : cf copie d’écran.</a:t>
            </a:r>
          </a:p>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H"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171450BE-AB58-974E-AB2A-8B01FEA0E31A}"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C86F2C88-9DA8-684C-A77B-85CD4CB55613}"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24650" y="76200"/>
            <a:ext cx="2114550" cy="6019800"/>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381000" y="76200"/>
            <a:ext cx="6191250" cy="6019800"/>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9237A03D-535F-E544-AC46-C09E693BE80F}"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0FA9F400-12F3-4E4F-9146-18A7C3B36233}"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8F408D5E-6050-5F45-91FB-8C9ED40A12CE}"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C3279249-C4A9-1E42-8696-6AA21B8B1FD6}"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6"/>
          <p:cNvSpPr>
            <a:spLocks noGrp="1" noChangeArrowheads="1"/>
          </p:cNvSpPr>
          <p:nvPr>
            <p:ph type="sldNum" sz="quarter" idx="11"/>
          </p:nvPr>
        </p:nvSpPr>
        <p:spPr>
          <a:ln/>
        </p:spPr>
        <p:txBody>
          <a:bodyPr/>
          <a:lstStyle>
            <a:lvl1pPr>
              <a:defRPr/>
            </a:lvl1pPr>
          </a:lstStyle>
          <a:p>
            <a:pPr>
              <a:defRPr/>
            </a:pPr>
            <a:fld id="{CF6D6F27-9A00-2A4F-912B-AA5E247F6C64}"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6"/>
          <p:cNvSpPr>
            <a:spLocks noGrp="1" noChangeArrowheads="1"/>
          </p:cNvSpPr>
          <p:nvPr>
            <p:ph type="sldNum" sz="quarter" idx="11"/>
          </p:nvPr>
        </p:nvSpPr>
        <p:spPr>
          <a:ln/>
        </p:spPr>
        <p:txBody>
          <a:bodyPr/>
          <a:lstStyle>
            <a:lvl1pPr>
              <a:defRPr/>
            </a:lvl1pPr>
          </a:lstStyle>
          <a:p>
            <a:pPr>
              <a:defRPr/>
            </a:pPr>
            <a:fld id="{7EA6335F-6318-9F42-8673-182A597DD08F}"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6"/>
          <p:cNvSpPr>
            <a:spLocks noGrp="1" noChangeArrowheads="1"/>
          </p:cNvSpPr>
          <p:nvPr>
            <p:ph type="sldNum" sz="quarter" idx="11"/>
          </p:nvPr>
        </p:nvSpPr>
        <p:spPr>
          <a:ln/>
        </p:spPr>
        <p:txBody>
          <a:bodyPr/>
          <a:lstStyle>
            <a:lvl1pPr>
              <a:defRPr/>
            </a:lvl1pPr>
          </a:lstStyle>
          <a:p>
            <a:pPr>
              <a:defRPr/>
            </a:pPr>
            <a:fld id="{8468CEC8-C701-3941-826E-B6094D99C197}"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03138068-93C5-5742-B54E-6CD33E7E1CDD}"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35290E99-46AF-E944-A2A3-E1B3C4421997}"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76200"/>
            <a:ext cx="84582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a:defRPr/>
            </a:pPr>
            <a:fld id="{218D21AD-CDBF-164A-8F10-810D687B8515}" type="slidenum">
              <a:rPr lang="fr-FR"/>
              <a:pPr>
                <a:defRPr/>
              </a:pPr>
              <a:t>‹#›</a:t>
            </a:fld>
            <a:endParaRPr lang="fr-FR"/>
          </a:p>
        </p:txBody>
      </p:sp>
      <p:sp>
        <p:nvSpPr>
          <p:cNvPr id="1031" name="Rectangle 7"/>
          <p:cNvSpPr>
            <a:spLocks noChangeArrowheads="1"/>
          </p:cNvSpPr>
          <p:nvPr userDrawn="1"/>
        </p:nvSpPr>
        <p:spPr bwMode="auto">
          <a:xfrm>
            <a:off x="0" y="0"/>
            <a:ext cx="304800" cy="4648200"/>
          </a:xfrm>
          <a:prstGeom prst="rect">
            <a:avLst/>
          </a:prstGeom>
          <a:solidFill>
            <a:srgbClr val="C7C68C"/>
          </a:solidFill>
          <a:ln w="9525">
            <a:noFill/>
            <a:miter lim="800000"/>
            <a:headEnd/>
            <a:tailEnd/>
          </a:ln>
          <a:effectLst/>
        </p:spPr>
        <p:txBody>
          <a:bodyPr wrap="none" anchor="ctr">
            <a:prstTxWarp prst="textNoShape">
              <a:avLst/>
            </a:prstTxWarp>
          </a:bodyPr>
          <a:lstStyle/>
          <a:p>
            <a:pPr>
              <a:defRPr/>
            </a:pPr>
            <a:endParaRPr lang="fr-FR"/>
          </a:p>
        </p:txBody>
      </p:sp>
      <p:sp>
        <p:nvSpPr>
          <p:cNvPr id="1032" name="Rectangle 8"/>
          <p:cNvSpPr>
            <a:spLocks noChangeArrowheads="1"/>
          </p:cNvSpPr>
          <p:nvPr userDrawn="1"/>
        </p:nvSpPr>
        <p:spPr bwMode="auto">
          <a:xfrm>
            <a:off x="3733800" y="1143000"/>
            <a:ext cx="5410200" cy="76200"/>
          </a:xfrm>
          <a:prstGeom prst="rect">
            <a:avLst/>
          </a:prstGeom>
          <a:gradFill rotWithShape="0">
            <a:gsLst>
              <a:gs pos="0">
                <a:schemeClr val="bg1"/>
              </a:gs>
              <a:gs pos="100000">
                <a:srgbClr val="BEBC7A"/>
              </a:gs>
            </a:gsLst>
            <a:lin ang="0" scaled="1"/>
          </a:gradFill>
          <a:ln w="9525">
            <a:noFill/>
            <a:miter lim="800000"/>
            <a:headEnd/>
            <a:tailEnd/>
          </a:ln>
          <a:effectLst/>
        </p:spPr>
        <p:txBody>
          <a:bodyPr wrap="none" anchor="ctr">
            <a:prstTxWarp prst="textNoShape">
              <a:avLst/>
            </a:prstTxWarp>
          </a:bodyPr>
          <a:lstStyle/>
          <a:p>
            <a:pPr>
              <a:defRPr/>
            </a:pPr>
            <a:endParaRPr lang="fr-FR"/>
          </a:p>
        </p:txBody>
      </p:sp>
      <p:sp>
        <p:nvSpPr>
          <p:cNvPr id="1033" name="Rectangle 9"/>
          <p:cNvSpPr>
            <a:spLocks noGrp="1" noChangeArrowheads="1"/>
          </p:cNvSpPr>
          <p:nvPr userDrawn="1"/>
        </p:nvSpPr>
        <p:spPr bwMode="auto">
          <a:xfrm>
            <a:off x="685800" y="6477000"/>
            <a:ext cx="7543800" cy="304800"/>
          </a:xfrm>
          <a:prstGeom prst="rect">
            <a:avLst/>
          </a:prstGeom>
          <a:noFill/>
          <a:ln w="9525">
            <a:noFill/>
            <a:miter lim="800000"/>
            <a:headEnd/>
            <a:tailEnd/>
          </a:ln>
          <a:effectLst/>
        </p:spPr>
        <p:txBody>
          <a:bodyPr>
            <a:prstTxWarp prst="textNoShape">
              <a:avLst/>
            </a:prstTxWarp>
          </a:bodyPr>
          <a:lstStyle/>
          <a:p>
            <a:pPr algn="ctr">
              <a:defRPr/>
            </a:pPr>
            <a:r>
              <a:rPr lang="fr-FR" sz="1400" dirty="0">
                <a:solidFill>
                  <a:srgbClr val="663300"/>
                </a:solidFill>
                <a:latin typeface="Times" charset="0"/>
              </a:rPr>
              <a:t>Cours Ergonomie des Interactions </a:t>
            </a:r>
            <a:r>
              <a:rPr lang="fr-FR" sz="1400" dirty="0" err="1">
                <a:solidFill>
                  <a:srgbClr val="663300"/>
                </a:solidFill>
                <a:latin typeface="Times" charset="0"/>
              </a:rPr>
              <a:t>Personne-Machine</a:t>
            </a:r>
            <a:r>
              <a:rPr lang="fr-FR" sz="1400" dirty="0">
                <a:solidFill>
                  <a:srgbClr val="663300"/>
                </a:solidFill>
                <a:latin typeface="Times" charset="0"/>
              </a:rPr>
              <a:t> -</a:t>
            </a:r>
            <a:r>
              <a:rPr lang="fr-FR" sz="1400" dirty="0" smtClean="0">
                <a:solidFill>
                  <a:srgbClr val="663300"/>
                </a:solidFill>
                <a:latin typeface="Times" charset="0"/>
              </a:rPr>
              <a:t> 09-10 - </a:t>
            </a:r>
            <a:r>
              <a:rPr lang="fr-FR" sz="1400" dirty="0">
                <a:solidFill>
                  <a:srgbClr val="663300"/>
                </a:solidFill>
                <a:latin typeface="Times" charset="0"/>
              </a:rPr>
              <a:t>M. </a:t>
            </a:r>
            <a:r>
              <a:rPr lang="fr-FR" sz="1400" dirty="0" err="1">
                <a:solidFill>
                  <a:srgbClr val="663300"/>
                </a:solidFill>
                <a:latin typeface="Times" charset="0"/>
              </a:rPr>
              <a:t>Bétrancourt</a:t>
            </a:r>
            <a:r>
              <a:rPr lang="fr-FR" sz="1400" dirty="0">
                <a:solidFill>
                  <a:srgbClr val="663300"/>
                </a:solidFill>
                <a:latin typeface="Times" charset="0"/>
              </a:rPr>
              <a:t> &amp; L. </a:t>
            </a:r>
            <a:r>
              <a:rPr lang="fr-FR" sz="1400" dirty="0" err="1">
                <a:solidFill>
                  <a:srgbClr val="663300"/>
                </a:solidFill>
                <a:latin typeface="Times" charset="0"/>
              </a:rPr>
              <a:t>Gagnière</a:t>
            </a:r>
            <a:endParaRPr lang="fr-FR" sz="1400" dirty="0">
              <a:solidFill>
                <a:srgbClr val="663300"/>
              </a:solidFill>
              <a:latin typeface="Times" charset="0"/>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3600">
          <a:solidFill>
            <a:schemeClr val="tx2"/>
          </a:solidFill>
          <a:latin typeface="Arial" charset="0"/>
        </a:defRPr>
      </a:lvl6pPr>
      <a:lvl7pPr marL="914400" algn="ctr" rtl="0" eaLnBrk="0" fontAlgn="base" hangingPunct="0">
        <a:spcBef>
          <a:spcPct val="0"/>
        </a:spcBef>
        <a:spcAft>
          <a:spcPct val="0"/>
        </a:spcAft>
        <a:defRPr sz="3600">
          <a:solidFill>
            <a:schemeClr val="tx2"/>
          </a:solidFill>
          <a:latin typeface="Arial" charset="0"/>
        </a:defRPr>
      </a:lvl7pPr>
      <a:lvl8pPr marL="1371600" algn="ctr" rtl="0" eaLnBrk="0" fontAlgn="base" hangingPunct="0">
        <a:spcBef>
          <a:spcPct val="0"/>
        </a:spcBef>
        <a:spcAft>
          <a:spcPct val="0"/>
        </a:spcAft>
        <a:defRPr sz="3600">
          <a:solidFill>
            <a:schemeClr val="tx2"/>
          </a:solidFill>
          <a:latin typeface="Arial" charset="0"/>
        </a:defRPr>
      </a:lvl8pPr>
      <a:lvl9pPr marL="1828800" algn="ctr" rtl="0" eaLnBrk="0" fontAlgn="base" hangingPunct="0">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1" Type="http://schemas.openxmlformats.org/officeDocument/2006/relationships/image" Target="../media/image27.pdf"/><Relationship Id="rId12" Type="http://schemas.openxmlformats.org/officeDocument/2006/relationships/image" Target="../media/image28.png"/><Relationship Id="rId13" Type="http://schemas.openxmlformats.org/officeDocument/2006/relationships/image" Target="../media/image29.pdf"/><Relationship Id="rId1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9.pdf"/><Relationship Id="rId4" Type="http://schemas.openxmlformats.org/officeDocument/2006/relationships/image" Target="../media/image20.png"/><Relationship Id="rId5" Type="http://schemas.openxmlformats.org/officeDocument/2006/relationships/image" Target="../media/image21.pdf"/><Relationship Id="rId6" Type="http://schemas.openxmlformats.org/officeDocument/2006/relationships/image" Target="../media/image22.png"/><Relationship Id="rId7" Type="http://schemas.openxmlformats.org/officeDocument/2006/relationships/image" Target="../media/image23.pdf"/><Relationship Id="rId8" Type="http://schemas.openxmlformats.org/officeDocument/2006/relationships/image" Target="../media/image24.png"/><Relationship Id="rId9" Type="http://schemas.openxmlformats.org/officeDocument/2006/relationships/image" Target="../media/image25.pdf"/><Relationship Id="rId10"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df"/><Relationship Id="rId4" Type="http://schemas.openxmlformats.org/officeDocument/2006/relationships/image" Target="../media/image32.png"/><Relationship Id="rId5" Type="http://schemas.openxmlformats.org/officeDocument/2006/relationships/hyperlink" Target="http://www.resto-rang.ch/" TargetMode="External"/><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4.pdf"/><Relationship Id="rId4" Type="http://schemas.openxmlformats.org/officeDocument/2006/relationships/image" Target="../media/image35.png"/><Relationship Id="rId5" Type="http://schemas.openxmlformats.org/officeDocument/2006/relationships/image" Target="../media/image36.pdf"/><Relationship Id="rId6" Type="http://schemas.openxmlformats.org/officeDocument/2006/relationships/image" Target="../media/image37.png"/><Relationship Id="rId7" Type="http://schemas.openxmlformats.org/officeDocument/2006/relationships/image" Target="../media/image38.pdf"/><Relationship Id="rId8" Type="http://schemas.openxmlformats.org/officeDocument/2006/relationships/image" Target="../media/image39.png"/><Relationship Id="rId9" Type="http://schemas.openxmlformats.org/officeDocument/2006/relationships/image" Target="../media/image40.pdf"/><Relationship Id="rId10"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2.pdf"/><Relationship Id="rId4" Type="http://schemas.openxmlformats.org/officeDocument/2006/relationships/image" Target="../media/image43.png"/><Relationship Id="rId5" Type="http://schemas.openxmlformats.org/officeDocument/2006/relationships/image" Target="../media/image44.pdf"/><Relationship Id="rId6"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6.pdf"/><Relationship Id="rId4"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8.pdf"/><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df"/><Relationship Id="rId4" Type="http://schemas.openxmlformats.org/officeDocument/2006/relationships/image" Target="../media/image51.png"/><Relationship Id="rId5" Type="http://schemas.openxmlformats.org/officeDocument/2006/relationships/image" Target="../media/image52.pdf"/><Relationship Id="rId6" Type="http://schemas.openxmlformats.org/officeDocument/2006/relationships/image" Target="../media/image53.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0.pdf"/><Relationship Id="rId4" Type="http://schemas.openxmlformats.org/officeDocument/2006/relationships/image" Target="../media/image51.png"/><Relationship Id="rId5" Type="http://schemas.openxmlformats.org/officeDocument/2006/relationships/image" Target="../media/image52.pdf"/><Relationship Id="rId6" Type="http://schemas.openxmlformats.org/officeDocument/2006/relationships/image" Target="../media/image53.png"/><Relationship Id="rId7"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5.pdf"/><Relationship Id="rId4" Type="http://schemas.openxmlformats.org/officeDocument/2006/relationships/image" Target="../media/image56.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7.pdf"/><Relationship Id="rId4" Type="http://schemas.openxmlformats.org/officeDocument/2006/relationships/image" Target="../media/image58.png"/><Relationship Id="rId5" Type="http://schemas.openxmlformats.org/officeDocument/2006/relationships/image" Target="../media/image59.pdf"/><Relationship Id="rId6" Type="http://schemas.openxmlformats.org/officeDocument/2006/relationships/image" Target="../media/image60.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2.pdf"/><Relationship Id="rId4" Type="http://schemas.openxmlformats.org/officeDocument/2006/relationships/image" Target="../media/image63.png"/><Relationship Id="rId5" Type="http://schemas.openxmlformats.org/officeDocument/2006/relationships/image" Target="../media/image64.pdf"/><Relationship Id="rId6" Type="http://schemas.openxmlformats.org/officeDocument/2006/relationships/image" Target="../media/image65.png"/><Relationship Id="rId7" Type="http://schemas.openxmlformats.org/officeDocument/2006/relationships/image" Target="../media/image66.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4.bin"/><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72.pdf"/><Relationship Id="rId4" Type="http://schemas.openxmlformats.org/officeDocument/2006/relationships/image" Target="../media/image73.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Rectangle 2"/>
          <p:cNvSpPr>
            <a:spLocks noGrp="1" noChangeArrowheads="1"/>
          </p:cNvSpPr>
          <p:nvPr>
            <p:ph type="ctrTitle"/>
          </p:nvPr>
        </p:nvSpPr>
        <p:spPr>
          <a:xfrm>
            <a:off x="685800" y="2209800"/>
            <a:ext cx="7772400" cy="2286000"/>
          </a:xfrm>
        </p:spPr>
        <p:txBody>
          <a:bodyPr/>
          <a:lstStyle/>
          <a:p>
            <a:r>
              <a:rPr lang="fr-FR" dirty="0"/>
              <a:t>La phase d’évaluation :</a:t>
            </a:r>
            <a:br>
              <a:rPr lang="fr-FR" dirty="0"/>
            </a:br>
            <a:r>
              <a:rPr lang="fr-FR" dirty="0"/>
              <a:t/>
            </a:r>
            <a:br>
              <a:rPr lang="fr-FR" dirty="0"/>
            </a:br>
            <a:r>
              <a:rPr lang="fr-FR" sz="2800" dirty="0">
                <a:solidFill>
                  <a:srgbClr val="000099"/>
                </a:solidFill>
              </a:rPr>
              <a:t>Utilisation de grilles de </a:t>
            </a:r>
            <a:r>
              <a:rPr lang="fr-FR" sz="2800" dirty="0" smtClean="0">
                <a:solidFill>
                  <a:srgbClr val="000099"/>
                </a:solidFill>
              </a:rPr>
              <a:t>critères comme outil de </a:t>
            </a:r>
            <a:r>
              <a:rPr lang="fr-FR" sz="2800" dirty="0" smtClean="0">
                <a:solidFill>
                  <a:srgbClr val="000099"/>
                </a:solidFill>
              </a:rPr>
              <a:t>diagnostic</a:t>
            </a:r>
            <a:br>
              <a:rPr lang="fr-FR" sz="2800" dirty="0" smtClean="0">
                <a:solidFill>
                  <a:srgbClr val="000099"/>
                </a:solidFill>
              </a:rPr>
            </a:br>
            <a:r>
              <a:rPr lang="fr-FR" sz="2800" dirty="0" smtClean="0">
                <a:solidFill>
                  <a:srgbClr val="000099"/>
                </a:solidFill>
              </a:rPr>
              <a:t>Liste détaillée des critères</a:t>
            </a:r>
            <a:r>
              <a:rPr lang="fr-FR" sz="2800" dirty="0" smtClean="0">
                <a:solidFill>
                  <a:srgbClr val="000099"/>
                </a:solidFill>
              </a:rPr>
              <a:t/>
            </a:r>
            <a:br>
              <a:rPr lang="fr-FR" sz="2800" dirty="0" smtClean="0">
                <a:solidFill>
                  <a:srgbClr val="000099"/>
                </a:solidFill>
              </a:rPr>
            </a:br>
            <a:r>
              <a:rPr lang="fr-FR" sz="2800" dirty="0" smtClean="0">
                <a:solidFill>
                  <a:srgbClr val="000099"/>
                </a:solidFill>
              </a:rPr>
              <a:t/>
            </a:r>
            <a:br>
              <a:rPr lang="fr-FR" sz="2800" dirty="0" smtClean="0">
                <a:solidFill>
                  <a:srgbClr val="000099"/>
                </a:solidFill>
              </a:rPr>
            </a:br>
            <a:r>
              <a:rPr lang="fr-FR" sz="2800" dirty="0" smtClean="0">
                <a:solidFill>
                  <a:srgbClr val="000099"/>
                </a:solidFill>
              </a:rPr>
              <a:t>2 </a:t>
            </a:r>
            <a:r>
              <a:rPr lang="fr-FR" sz="2800" dirty="0" smtClean="0">
                <a:solidFill>
                  <a:srgbClr val="000099"/>
                </a:solidFill>
              </a:rPr>
              <a:t>décembre 2010</a:t>
            </a:r>
            <a:endParaRPr lang="fr-FR" dirty="0"/>
          </a:p>
        </p:txBody>
      </p:sp>
      <p:grpSp>
        <p:nvGrpSpPr>
          <p:cNvPr id="14340" name="Group 10"/>
          <p:cNvGrpSpPr>
            <a:grpSpLocks/>
          </p:cNvGrpSpPr>
          <p:nvPr/>
        </p:nvGrpSpPr>
        <p:grpSpPr bwMode="auto">
          <a:xfrm>
            <a:off x="179388" y="188913"/>
            <a:ext cx="2743200" cy="1355725"/>
            <a:chOff x="192" y="3552"/>
            <a:chExt cx="1728" cy="854"/>
          </a:xfrm>
        </p:grpSpPr>
        <p:graphicFrame>
          <p:nvGraphicFramePr>
            <p:cNvPr id="14338" name="Object 2"/>
            <p:cNvGraphicFramePr>
              <a:graphicFrameLocks noChangeAspect="1"/>
            </p:cNvGraphicFramePr>
            <p:nvPr/>
          </p:nvGraphicFramePr>
          <p:xfrm>
            <a:off x="336" y="3552"/>
            <a:ext cx="528" cy="528"/>
          </p:xfrm>
          <a:graphic>
            <a:graphicData uri="http://schemas.openxmlformats.org/presentationml/2006/ole">
              <p:oleObj spid="_x0000_s14338" name="Photo Editor Photo" r:id="rId4" imgW="3048264" imgH="3048264" progId="">
                <p:embed/>
              </p:oleObj>
            </a:graphicData>
          </a:graphic>
        </p:graphicFrame>
        <p:sp>
          <p:nvSpPr>
            <p:cNvPr id="14342" name="Text Box 12"/>
            <p:cNvSpPr txBox="1">
              <a:spLocks noChangeArrowheads="1"/>
            </p:cNvSpPr>
            <p:nvPr/>
          </p:nvSpPr>
          <p:spPr bwMode="auto">
            <a:xfrm>
              <a:off x="192" y="3821"/>
              <a:ext cx="1728" cy="585"/>
            </a:xfrm>
            <a:prstGeom prst="rect">
              <a:avLst/>
            </a:prstGeom>
            <a:noFill/>
            <a:ln w="9525">
              <a:noFill/>
              <a:miter lim="800000"/>
              <a:headEnd/>
              <a:tailEnd/>
            </a:ln>
          </p:spPr>
          <p:txBody>
            <a:bodyPr>
              <a:prstTxWarp prst="textNoShape">
                <a:avLst/>
              </a:prstTxWarp>
              <a:spAutoFit/>
            </a:bodyPr>
            <a:lstStyle/>
            <a:p>
              <a:pPr algn="r" eaLnBrk="1" hangingPunct="1">
                <a:spcBef>
                  <a:spcPct val="50000"/>
                </a:spcBef>
              </a:pPr>
              <a:r>
                <a:rPr lang="fr-CH" sz="2000" b="1" i="0">
                  <a:solidFill>
                    <a:srgbClr val="333399"/>
                  </a:solidFill>
                </a:rPr>
                <a:t>TECFA</a:t>
              </a:r>
            </a:p>
            <a:p>
              <a:pPr algn="r" eaLnBrk="1" hangingPunct="1">
                <a:spcBef>
                  <a:spcPct val="50000"/>
                </a:spcBef>
              </a:pPr>
              <a:r>
                <a:rPr lang="fr-CH" sz="1400" b="1" i="0">
                  <a:solidFill>
                    <a:srgbClr val="333399"/>
                  </a:solidFill>
                </a:rPr>
                <a:t>Technologies pour la Formation et l’Apprentissage</a:t>
              </a:r>
              <a:endParaRPr lang="en-US" sz="1400" b="1" i="0">
                <a:solidFill>
                  <a:srgbClr val="333399"/>
                </a:solidFill>
              </a:endParaRPr>
            </a:p>
          </p:txBody>
        </p:sp>
      </p:grpSp>
      <p:pic>
        <p:nvPicPr>
          <p:cNvPr id="14341" name="Picture 13" descr="logoUGnb"/>
          <p:cNvPicPr>
            <a:picLocks noChangeAspect="1" noChangeArrowheads="1"/>
          </p:cNvPicPr>
          <p:nvPr/>
        </p:nvPicPr>
        <p:blipFill>
          <a:blip r:embed="rId5"/>
          <a:srcRect/>
          <a:stretch>
            <a:fillRect/>
          </a:stretch>
        </p:blipFill>
        <p:spPr bwMode="auto">
          <a:xfrm>
            <a:off x="6516688" y="0"/>
            <a:ext cx="2362200" cy="768350"/>
          </a:xfrm>
          <a:prstGeom prst="rect">
            <a:avLst/>
          </a:prstGeom>
          <a:solidFill>
            <a:schemeClr val="bg1"/>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a:r>
              <a:rPr lang="fr-FR"/>
              <a:t>1. Guidage            </a:t>
            </a:r>
            <a:r>
              <a:rPr lang="fr-FR" sz="2800" b="1">
                <a:solidFill>
                  <a:schemeClr val="accent2"/>
                </a:solidFill>
              </a:rPr>
              <a:t>1.4. Lisibilité</a:t>
            </a:r>
          </a:p>
        </p:txBody>
      </p:sp>
      <p:pic>
        <p:nvPicPr>
          <p:cNvPr id="32771" name="Picture 3"/>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49300" y="1257300"/>
            <a:ext cx="4356100" cy="2743200"/>
          </a:xfrm>
          <a:prstGeom prst="rect">
            <a:avLst/>
          </a:prstGeom>
          <a:noFill/>
          <a:ln w="12700">
            <a:noFill/>
            <a:miter lim="800000"/>
            <a:headEnd/>
            <a:tailEnd/>
          </a:ln>
        </p:spPr>
      </p:pic>
      <p:sp>
        <p:nvSpPr>
          <p:cNvPr id="32772" name="Rectangle 4"/>
          <p:cNvSpPr>
            <a:spLocks noChangeArrowheads="1"/>
          </p:cNvSpPr>
          <p:nvPr/>
        </p:nvSpPr>
        <p:spPr bwMode="auto">
          <a:xfrm>
            <a:off x="3657600" y="3810000"/>
            <a:ext cx="4352925" cy="1549400"/>
          </a:xfrm>
          <a:prstGeom prst="rect">
            <a:avLst/>
          </a:prstGeom>
          <a:noFill/>
          <a:ln w="12700">
            <a:noFill/>
            <a:miter lim="800000"/>
            <a:headEnd/>
            <a:tailEnd/>
          </a:ln>
        </p:spPr>
        <p:txBody>
          <a:bodyPr lIns="90487" tIns="44450" rIns="90487" bIns="44450">
            <a:prstTxWarp prst="textNoShape">
              <a:avLst/>
            </a:prstTxWarp>
            <a:spAutoFit/>
          </a:bodyPr>
          <a:lstStyle/>
          <a:p>
            <a:r>
              <a:rPr lang="fr-FR" i="0">
                <a:latin typeface="Helvetica" charset="0"/>
              </a:rPr>
              <a:t>Les caractéristiques matérielles de présentation des informations qui doivent en faciliter la lecture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fr-FR"/>
              <a:t>1. Guidage         </a:t>
            </a:r>
            <a:r>
              <a:rPr lang="fr-FR" sz="2800" b="1">
                <a:solidFill>
                  <a:schemeClr val="accent2"/>
                </a:solidFill>
              </a:rPr>
              <a:t>1.4. Lisibilité</a:t>
            </a:r>
          </a:p>
        </p:txBody>
      </p:sp>
      <p:pic>
        <p:nvPicPr>
          <p:cNvPr id="34819" name="Picture 7"/>
          <p:cNvPicPr>
            <a:picLocks noChangeAspect="1" noChangeArrowheads="1"/>
          </p:cNvPicPr>
          <p:nvPr/>
        </p:nvPicPr>
        <p:blipFill>
          <a:blip r:embed="rId3"/>
          <a:srcRect/>
          <a:stretch>
            <a:fillRect/>
          </a:stretch>
        </p:blipFill>
        <p:spPr bwMode="auto">
          <a:xfrm>
            <a:off x="609600" y="1600200"/>
            <a:ext cx="3397250" cy="3397250"/>
          </a:xfrm>
          <a:prstGeom prst="rect">
            <a:avLst/>
          </a:prstGeom>
          <a:noFill/>
          <a:ln w="9525">
            <a:noFill/>
            <a:miter lim="800000"/>
            <a:headEnd/>
            <a:tailEnd/>
          </a:ln>
        </p:spPr>
      </p:pic>
      <p:sp>
        <p:nvSpPr>
          <p:cNvPr id="34820" name="Text Box 10"/>
          <p:cNvSpPr txBox="1">
            <a:spLocks noChangeArrowheads="1"/>
          </p:cNvSpPr>
          <p:nvPr/>
        </p:nvSpPr>
        <p:spPr bwMode="auto">
          <a:xfrm>
            <a:off x="4267200" y="2133600"/>
            <a:ext cx="4475163" cy="655638"/>
          </a:xfrm>
          <a:prstGeom prst="rect">
            <a:avLst/>
          </a:prstGeom>
          <a:noFill/>
          <a:ln w="9525">
            <a:noFill/>
            <a:miter lim="800000"/>
            <a:headEnd/>
            <a:tailEnd/>
          </a:ln>
        </p:spPr>
        <p:txBody>
          <a:bodyPr wrap="none">
            <a:prstTxWarp prst="textNoShape">
              <a:avLst/>
            </a:prstTxWarp>
            <a:spAutoFit/>
          </a:bodyPr>
          <a:lstStyle/>
          <a:p>
            <a:r>
              <a:rPr lang="fr-FR"/>
              <a:t>Lisibilité perceptive:</a:t>
            </a:r>
          </a:p>
          <a:p>
            <a:r>
              <a:rPr lang="fr-FR" sz="1300" i="0">
                <a:solidFill>
                  <a:srgbClr val="000000"/>
                </a:solidFill>
                <a:latin typeface="Lucida Grande" charset="0"/>
              </a:rPr>
              <a:t>http://www.mhmanufacturing.com/MHWelcome.html</a:t>
            </a:r>
          </a:p>
        </p:txBody>
      </p:sp>
      <p:sp>
        <p:nvSpPr>
          <p:cNvPr id="34821" name="Text Box 11"/>
          <p:cNvSpPr txBox="1">
            <a:spLocks noChangeArrowheads="1"/>
          </p:cNvSpPr>
          <p:nvPr/>
        </p:nvSpPr>
        <p:spPr bwMode="auto">
          <a:xfrm>
            <a:off x="4267200" y="3429000"/>
            <a:ext cx="4876800" cy="854075"/>
          </a:xfrm>
          <a:prstGeom prst="rect">
            <a:avLst/>
          </a:prstGeom>
          <a:noFill/>
          <a:ln w="9525">
            <a:noFill/>
            <a:miter lim="800000"/>
            <a:headEnd/>
            <a:tailEnd/>
          </a:ln>
        </p:spPr>
        <p:txBody>
          <a:bodyPr>
            <a:prstTxWarp prst="textNoShape">
              <a:avLst/>
            </a:prstTxWarp>
            <a:spAutoFit/>
          </a:bodyPr>
          <a:lstStyle/>
          <a:p>
            <a:r>
              <a:rPr lang="fr-FR"/>
              <a:t>Lisibilité cognitive:</a:t>
            </a:r>
          </a:p>
          <a:p>
            <a:r>
              <a:rPr lang="fr-FR" sz="1300" i="0">
                <a:solidFill>
                  <a:srgbClr val="000000"/>
                </a:solidFill>
                <a:latin typeface="Lucida Grande" charset="0"/>
              </a:rPr>
              <a:t>Problème de compréhension des codes couleur ou typographiques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fr-FR"/>
              <a:t>2. Charge de travail</a:t>
            </a:r>
          </a:p>
        </p:txBody>
      </p:sp>
      <p:sp>
        <p:nvSpPr>
          <p:cNvPr id="36867" name="Rectangle 3"/>
          <p:cNvSpPr>
            <a:spLocks noChangeArrowheads="1"/>
          </p:cNvSpPr>
          <p:nvPr/>
        </p:nvSpPr>
        <p:spPr bwMode="auto">
          <a:xfrm>
            <a:off x="833438" y="4475163"/>
            <a:ext cx="7999412" cy="1184275"/>
          </a:xfrm>
          <a:prstGeom prst="rect">
            <a:avLst/>
          </a:prstGeom>
          <a:noFill/>
          <a:ln w="12700">
            <a:noFill/>
            <a:miter lim="800000"/>
            <a:headEnd/>
            <a:tailEnd/>
          </a:ln>
        </p:spPr>
        <p:txBody>
          <a:bodyPr lIns="90487" tIns="44450" rIns="90487" bIns="44450">
            <a:prstTxWarp prst="textNoShape">
              <a:avLst/>
            </a:prstTxWarp>
            <a:spAutoFit/>
          </a:bodyPr>
          <a:lstStyle/>
          <a:p>
            <a:r>
              <a:rPr lang="fr-FR" i="0"/>
              <a:t>Concerne l’ensemble des éléments de l’interface qui ont un rôle dans la réduction (ou augmentation) de la charge perceptive et cognitive des utilisateurs</a:t>
            </a:r>
          </a:p>
        </p:txBody>
      </p:sp>
      <p:sp>
        <p:nvSpPr>
          <p:cNvPr id="36868" name="Rectangle 4"/>
          <p:cNvSpPr>
            <a:spLocks noChangeArrowheads="1"/>
          </p:cNvSpPr>
          <p:nvPr/>
        </p:nvSpPr>
        <p:spPr bwMode="auto">
          <a:xfrm>
            <a:off x="5105400" y="2136775"/>
            <a:ext cx="1574800" cy="454025"/>
          </a:xfrm>
          <a:prstGeom prst="rect">
            <a:avLst/>
          </a:prstGeom>
          <a:noFill/>
          <a:ln w="12700">
            <a:noFill/>
            <a:miter lim="800000"/>
            <a:headEnd/>
            <a:tailEnd/>
          </a:ln>
        </p:spPr>
        <p:txBody>
          <a:bodyPr wrap="none" lIns="90487" tIns="44450" rIns="90487" bIns="44450">
            <a:prstTxWarp prst="textNoShape">
              <a:avLst/>
            </a:prstTxWarp>
            <a:spAutoFit/>
          </a:bodyPr>
          <a:lstStyle/>
          <a:p>
            <a:pPr>
              <a:buClr>
                <a:schemeClr val="tx2"/>
              </a:buClr>
              <a:buFontTx/>
              <a:buChar char="•"/>
            </a:pPr>
            <a:r>
              <a:rPr lang="fr-FR" i="0">
                <a:solidFill>
                  <a:srgbClr val="DC0081"/>
                </a:solidFill>
              </a:rPr>
              <a:t>  </a:t>
            </a:r>
            <a:r>
              <a:rPr lang="fr-FR" i="0">
                <a:solidFill>
                  <a:schemeClr val="accent2"/>
                </a:solidFill>
              </a:rPr>
              <a:t>Brièveté</a:t>
            </a:r>
          </a:p>
        </p:txBody>
      </p:sp>
      <p:sp>
        <p:nvSpPr>
          <p:cNvPr id="36869" name="Rectangle 6"/>
          <p:cNvSpPr>
            <a:spLocks noChangeArrowheads="1"/>
          </p:cNvSpPr>
          <p:nvPr/>
        </p:nvSpPr>
        <p:spPr bwMode="auto">
          <a:xfrm>
            <a:off x="5105400" y="2895600"/>
            <a:ext cx="3829050" cy="454025"/>
          </a:xfrm>
          <a:prstGeom prst="rect">
            <a:avLst/>
          </a:prstGeom>
          <a:noFill/>
          <a:ln w="12700">
            <a:noFill/>
            <a:miter lim="800000"/>
            <a:headEnd/>
            <a:tailEnd/>
          </a:ln>
        </p:spPr>
        <p:txBody>
          <a:bodyPr wrap="none" lIns="90487" tIns="44450" rIns="90487" bIns="44450">
            <a:prstTxWarp prst="textNoShape">
              <a:avLst/>
            </a:prstTxWarp>
            <a:spAutoFit/>
          </a:bodyPr>
          <a:lstStyle/>
          <a:p>
            <a:pPr>
              <a:buClr>
                <a:schemeClr val="tx2"/>
              </a:buClr>
              <a:buFontTx/>
              <a:buChar char="•"/>
            </a:pPr>
            <a:r>
              <a:rPr lang="fr-FR" i="0">
                <a:solidFill>
                  <a:srgbClr val="DC0081"/>
                </a:solidFill>
              </a:rPr>
              <a:t>  </a:t>
            </a:r>
            <a:r>
              <a:rPr lang="fr-FR" i="0">
                <a:solidFill>
                  <a:schemeClr val="accent2"/>
                </a:solidFill>
              </a:rPr>
              <a:t>Densité Informationnelle.</a:t>
            </a:r>
          </a:p>
        </p:txBody>
      </p:sp>
      <p:pic>
        <p:nvPicPr>
          <p:cNvPr id="36870" name="Picture 7"/>
          <p:cNvPicPr>
            <a:picLocks noChangeAspect="1" noChangeArrowheads="1"/>
          </p:cNvPicPr>
          <p:nvPr/>
        </p:nvPicPr>
        <p:blipFill>
          <a:blip r:embed="rId3"/>
          <a:srcRect/>
          <a:stretch>
            <a:fillRect/>
          </a:stretch>
        </p:blipFill>
        <p:spPr bwMode="auto">
          <a:xfrm>
            <a:off x="762000" y="1676400"/>
            <a:ext cx="3581400" cy="21875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r-FR"/>
              <a:t>2. Charge de travail      </a:t>
            </a:r>
            <a:r>
              <a:rPr lang="fr-FR" sz="2800" b="1">
                <a:solidFill>
                  <a:schemeClr val="accent2"/>
                </a:solidFill>
              </a:rPr>
              <a:t>2.1. Brièveté </a:t>
            </a:r>
          </a:p>
        </p:txBody>
      </p:sp>
      <p:sp>
        <p:nvSpPr>
          <p:cNvPr id="38915" name="Text Box 4"/>
          <p:cNvSpPr txBox="1">
            <a:spLocks noChangeArrowheads="1"/>
          </p:cNvSpPr>
          <p:nvPr/>
        </p:nvSpPr>
        <p:spPr bwMode="auto">
          <a:xfrm>
            <a:off x="898525" y="2057400"/>
            <a:ext cx="7385050" cy="1552575"/>
          </a:xfrm>
          <a:prstGeom prst="rect">
            <a:avLst/>
          </a:prstGeom>
          <a:noFill/>
          <a:ln w="9525">
            <a:noFill/>
            <a:miter lim="800000"/>
            <a:headEnd/>
            <a:tailEnd/>
          </a:ln>
        </p:spPr>
        <p:txBody>
          <a:bodyPr wrap="none">
            <a:prstTxWarp prst="textNoShape">
              <a:avLst/>
            </a:prstTxWarp>
            <a:spAutoFit/>
          </a:bodyPr>
          <a:lstStyle/>
          <a:p>
            <a:r>
              <a:rPr lang="fr-FR" i="0"/>
              <a:t>limiter le travail de lecture et d’entrée d’information </a:t>
            </a:r>
          </a:p>
          <a:p>
            <a:endParaRPr lang="fr-FR" i="0"/>
          </a:p>
          <a:p>
            <a:r>
              <a:rPr lang="fr-FR" i="0" u="sng"/>
              <a:t>Concision</a:t>
            </a:r>
            <a:r>
              <a:rPr lang="fr-FR" i="0"/>
              <a:t> </a:t>
            </a:r>
          </a:p>
          <a:p>
            <a:r>
              <a:rPr lang="fr-FR" i="0"/>
              <a:t>    pour les éléments individuels d’entrée ou de sortie.</a:t>
            </a:r>
          </a:p>
        </p:txBody>
      </p:sp>
      <p:grpSp>
        <p:nvGrpSpPr>
          <p:cNvPr id="2" name="Group 15"/>
          <p:cNvGrpSpPr>
            <a:grpSpLocks/>
          </p:cNvGrpSpPr>
          <p:nvPr/>
        </p:nvGrpSpPr>
        <p:grpSpPr bwMode="auto">
          <a:xfrm>
            <a:off x="635000" y="3733800"/>
            <a:ext cx="8288338" cy="2986088"/>
            <a:chOff x="400" y="2352"/>
            <a:chExt cx="5221" cy="1881"/>
          </a:xfrm>
        </p:grpSpPr>
        <p:grpSp>
          <p:nvGrpSpPr>
            <p:cNvPr id="38917" name="Group 14"/>
            <p:cNvGrpSpPr>
              <a:grpSpLocks/>
            </p:cNvGrpSpPr>
            <p:nvPr/>
          </p:nvGrpSpPr>
          <p:grpSpPr bwMode="auto">
            <a:xfrm>
              <a:off x="400" y="3264"/>
              <a:ext cx="5221" cy="969"/>
              <a:chOff x="400" y="3264"/>
              <a:chExt cx="5221" cy="969"/>
            </a:xfrm>
          </p:grpSpPr>
          <p:pic>
            <p:nvPicPr>
              <p:cNvPr id="38919" name="Picture 6"/>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00" y="3672"/>
                <a:ext cx="632" cy="520"/>
              </a:xfrm>
              <a:prstGeom prst="rect">
                <a:avLst/>
              </a:prstGeom>
              <a:noFill/>
              <a:ln w="12700">
                <a:noFill/>
                <a:miter lim="800000"/>
                <a:headEnd/>
                <a:tailEnd/>
              </a:ln>
            </p:spPr>
          </p:pic>
          <p:pic>
            <p:nvPicPr>
              <p:cNvPr id="38920" name="Picture 7"/>
              <p:cNvPicPr>
                <a:picLocks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200" y="3688"/>
                <a:ext cx="453" cy="536"/>
              </a:xfrm>
              <a:prstGeom prst="rect">
                <a:avLst/>
              </a:prstGeom>
              <a:noFill/>
              <a:ln w="12700">
                <a:noFill/>
                <a:miter lim="800000"/>
                <a:headEnd/>
                <a:tailEnd/>
              </a:ln>
            </p:spPr>
          </p:pic>
          <p:pic>
            <p:nvPicPr>
              <p:cNvPr id="38921" name="Picture 8"/>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1832" y="3624"/>
                <a:ext cx="808" cy="609"/>
              </a:xfrm>
              <a:prstGeom prst="rect">
                <a:avLst/>
              </a:prstGeom>
              <a:noFill/>
              <a:ln w="12700">
                <a:noFill/>
                <a:miter lim="800000"/>
                <a:headEnd/>
                <a:tailEnd/>
              </a:ln>
            </p:spPr>
          </p:pic>
          <p:pic>
            <p:nvPicPr>
              <p:cNvPr id="38922" name="Picture 9"/>
              <p:cNvPicPr>
                <a:picLocks noChangeArrowheads="1"/>
              </p:cNvPicPr>
              <p:nvPr/>
            </p:nvPicPr>
            <mc:AlternateContent>
              <mc:Choice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2976" y="3504"/>
                <a:ext cx="816" cy="680"/>
              </a:xfrm>
              <a:prstGeom prst="rect">
                <a:avLst/>
              </a:prstGeom>
              <a:noFill/>
              <a:ln w="12700">
                <a:noFill/>
                <a:miter lim="800000"/>
                <a:headEnd/>
                <a:tailEnd/>
              </a:ln>
            </p:spPr>
          </p:pic>
          <p:pic>
            <p:nvPicPr>
              <p:cNvPr id="38923" name="Picture 10"/>
              <p:cNvPicPr>
                <a:picLocks noChangeArrowheads="1"/>
              </p:cNvPicPr>
              <p:nvPr/>
            </p:nvPicPr>
            <mc:AlternateContent>
              <mc:Choice xmlns:ma="http://schemas.microsoft.com/office/mac/drawingml/2008/main" Requires="ma">
                <p:blipFill>
                  <a:blip r:embed="rId11"/>
                  <a:srcRect/>
                  <a:stretch>
                    <a:fillRect/>
                  </a:stretch>
                </p:blipFill>
              </mc:Choice>
              <mc:Fallback>
                <p:blipFill>
                  <a:blip r:embed="rId12"/>
                  <a:srcRect/>
                  <a:stretch>
                    <a:fillRect/>
                  </a:stretch>
                </p:blipFill>
              </mc:Fallback>
            </mc:AlternateContent>
            <p:spPr bwMode="auto">
              <a:xfrm>
                <a:off x="4032" y="3512"/>
                <a:ext cx="480" cy="715"/>
              </a:xfrm>
              <a:prstGeom prst="rect">
                <a:avLst/>
              </a:prstGeom>
              <a:noFill/>
              <a:ln w="12700">
                <a:noFill/>
                <a:miter lim="800000"/>
                <a:headEnd/>
                <a:tailEnd/>
              </a:ln>
            </p:spPr>
          </p:pic>
          <p:pic>
            <p:nvPicPr>
              <p:cNvPr id="38924" name="Picture 11"/>
              <p:cNvPicPr>
                <a:picLocks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4764" y="3264"/>
                <a:ext cx="857" cy="896"/>
              </a:xfrm>
              <a:prstGeom prst="rect">
                <a:avLst/>
              </a:prstGeom>
              <a:noFill/>
              <a:ln w="12700">
                <a:noFill/>
                <a:miter lim="800000"/>
                <a:headEnd/>
                <a:tailEnd/>
              </a:ln>
            </p:spPr>
          </p:pic>
        </p:grpSp>
        <p:sp>
          <p:nvSpPr>
            <p:cNvPr id="38918" name="Rectangle 12"/>
            <p:cNvSpPr>
              <a:spLocks noChangeArrowheads="1"/>
            </p:cNvSpPr>
            <p:nvPr/>
          </p:nvSpPr>
          <p:spPr bwMode="auto">
            <a:xfrm>
              <a:off x="566" y="2352"/>
              <a:ext cx="3648" cy="978"/>
            </a:xfrm>
            <a:prstGeom prst="rect">
              <a:avLst/>
            </a:prstGeom>
            <a:noFill/>
            <a:ln w="9525">
              <a:noFill/>
              <a:miter lim="800000"/>
              <a:headEnd/>
              <a:tailEnd/>
            </a:ln>
          </p:spPr>
          <p:txBody>
            <a:bodyPr wrap="none">
              <a:prstTxWarp prst="textNoShape">
                <a:avLst/>
              </a:prstTxWarp>
              <a:spAutoFit/>
            </a:bodyPr>
            <a:lstStyle/>
            <a:p>
              <a:endParaRPr lang="fr-FR" i="0"/>
            </a:p>
            <a:p>
              <a:r>
                <a:rPr lang="fr-FR" i="0" u="sng"/>
                <a:t>Actions Minimales.</a:t>
              </a:r>
              <a:endParaRPr lang="fr-FR" i="0"/>
            </a:p>
            <a:p>
              <a:r>
                <a:rPr lang="fr-FR" i="0"/>
                <a:t>   limiter le nombre d’actions successives </a:t>
              </a:r>
            </a:p>
            <a:p>
              <a:r>
                <a:rPr lang="fr-FR" i="0"/>
                <a:t>   nécessaires pour atteindre un but.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228600"/>
            <a:ext cx="8763000" cy="1524000"/>
          </a:xfrm>
        </p:spPr>
        <p:txBody>
          <a:bodyPr/>
          <a:lstStyle/>
          <a:p>
            <a:pPr algn="l"/>
            <a:r>
              <a:rPr lang="fr-FR"/>
              <a:t>2. Charge de travail</a:t>
            </a:r>
            <a:endParaRPr lang="fr-FR" sz="2800" b="1">
              <a:solidFill>
                <a:schemeClr val="accent2"/>
              </a:solidFill>
            </a:endParaRPr>
          </a:p>
        </p:txBody>
      </p:sp>
      <p:pic>
        <p:nvPicPr>
          <p:cNvPr id="40963"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52400" y="1435100"/>
            <a:ext cx="3429000" cy="3449638"/>
          </a:xfrm>
          <a:prstGeom prst="rect">
            <a:avLst/>
          </a:prstGeom>
          <a:noFill/>
          <a:ln w="12700">
            <a:noFill/>
            <a:miter lim="800000"/>
            <a:headEnd/>
            <a:tailEnd/>
          </a:ln>
        </p:spPr>
      </p:pic>
      <p:sp>
        <p:nvSpPr>
          <p:cNvPr id="40964" name="Rectangle 5"/>
          <p:cNvSpPr>
            <a:spLocks noChangeArrowheads="1"/>
          </p:cNvSpPr>
          <p:nvPr/>
        </p:nvSpPr>
        <p:spPr bwMode="auto">
          <a:xfrm>
            <a:off x="2036763" y="2997200"/>
            <a:ext cx="1231900" cy="16129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i="0">
                <a:latin typeface="Times New Roman" charset="0"/>
              </a:rPr>
              <a:t>achetez</a:t>
            </a:r>
          </a:p>
          <a:p>
            <a:r>
              <a:rPr lang="fr-FR" sz="2000" i="0">
                <a:latin typeface="Times New Roman" charset="0"/>
              </a:rPr>
              <a:t>mes</a:t>
            </a:r>
          </a:p>
          <a:p>
            <a:r>
              <a:rPr lang="fr-FR" sz="2000" i="0">
                <a:latin typeface="Times New Roman" charset="0"/>
              </a:rPr>
              <a:t>belles</a:t>
            </a:r>
          </a:p>
          <a:p>
            <a:r>
              <a:rPr lang="fr-FR" sz="2000" i="0">
                <a:latin typeface="Times New Roman" charset="0"/>
              </a:rPr>
              <a:t>oranges</a:t>
            </a:r>
          </a:p>
          <a:p>
            <a:r>
              <a:rPr lang="fr-FR" sz="2000" i="0">
                <a:latin typeface="Times New Roman" charset="0"/>
              </a:rPr>
              <a:t>pas chères</a:t>
            </a:r>
          </a:p>
        </p:txBody>
      </p:sp>
      <p:sp>
        <p:nvSpPr>
          <p:cNvPr id="40965" name="Rectangle 6"/>
          <p:cNvSpPr>
            <a:spLocks noChangeArrowheads="1"/>
          </p:cNvSpPr>
          <p:nvPr/>
        </p:nvSpPr>
        <p:spPr bwMode="auto">
          <a:xfrm>
            <a:off x="3962400" y="2951163"/>
            <a:ext cx="4729163" cy="1184275"/>
          </a:xfrm>
          <a:prstGeom prst="rect">
            <a:avLst/>
          </a:prstGeom>
          <a:noFill/>
          <a:ln w="12700">
            <a:noFill/>
            <a:miter lim="800000"/>
            <a:headEnd/>
            <a:tailEnd/>
          </a:ln>
        </p:spPr>
        <p:txBody>
          <a:bodyPr lIns="90487" tIns="44450" rIns="90487" bIns="44450">
            <a:prstTxWarp prst="textNoShape">
              <a:avLst/>
            </a:prstTxWarp>
            <a:spAutoFit/>
          </a:bodyPr>
          <a:lstStyle/>
          <a:p>
            <a:r>
              <a:rPr lang="fr-FR" i="0"/>
              <a:t>charge de travail</a:t>
            </a:r>
          </a:p>
          <a:p>
            <a:r>
              <a:rPr lang="fr-FR" i="0"/>
              <a:t>pour des ensembles d’éléments et non pour des items.</a:t>
            </a:r>
          </a:p>
        </p:txBody>
      </p:sp>
      <p:sp>
        <p:nvSpPr>
          <p:cNvPr id="40966" name="Rectangle 7"/>
          <p:cNvSpPr>
            <a:spLocks noChangeArrowheads="1"/>
          </p:cNvSpPr>
          <p:nvPr/>
        </p:nvSpPr>
        <p:spPr bwMode="auto">
          <a:xfrm>
            <a:off x="3048000" y="1447800"/>
            <a:ext cx="5845175" cy="638175"/>
          </a:xfrm>
          <a:prstGeom prst="rect">
            <a:avLst/>
          </a:prstGeom>
          <a:noFill/>
          <a:ln w="12700">
            <a:noFill/>
            <a:miter lim="800000"/>
            <a:headEnd/>
            <a:tailEnd/>
          </a:ln>
        </p:spPr>
        <p:txBody>
          <a:bodyPr wrap="none" lIns="90487" tIns="44450" rIns="90487" bIns="44450">
            <a:prstTxWarp prst="textNoShape">
              <a:avLst/>
            </a:prstTxWarp>
            <a:spAutoFit/>
          </a:bodyPr>
          <a:lstStyle/>
          <a:p>
            <a:pPr>
              <a:buClr>
                <a:schemeClr val="tx2"/>
              </a:buClr>
            </a:pPr>
            <a:r>
              <a:rPr lang="fr-FR" sz="3600" b="1" i="0">
                <a:solidFill>
                  <a:schemeClr val="accent2"/>
                </a:solidFill>
                <a:latin typeface="Times New Roman" charset="0"/>
              </a:rPr>
              <a:t>2.2  Densité Informationnelle</a:t>
            </a:r>
          </a:p>
        </p:txBody>
      </p:sp>
      <p:sp>
        <p:nvSpPr>
          <p:cNvPr id="40967" name="Line 8"/>
          <p:cNvSpPr>
            <a:spLocks noChangeShapeType="1"/>
          </p:cNvSpPr>
          <p:nvPr/>
        </p:nvSpPr>
        <p:spPr bwMode="auto">
          <a:xfrm flipV="1">
            <a:off x="1828800" y="2743200"/>
            <a:ext cx="1676400" cy="1981200"/>
          </a:xfrm>
          <a:prstGeom prst="line">
            <a:avLst/>
          </a:prstGeom>
          <a:noFill/>
          <a:ln w="28575">
            <a:solidFill>
              <a:srgbClr val="FF0000"/>
            </a:solidFill>
            <a:round/>
            <a:headEnd/>
            <a:tailEnd/>
          </a:ln>
        </p:spPr>
        <p:txBody>
          <a:bodyPr wrap="none" anchor="ctr">
            <a:prstTxWarp prst="textNoShape">
              <a:avLst/>
            </a:prstTxWarp>
          </a:bodyPr>
          <a:lstStyle/>
          <a:p>
            <a:endParaRPr lang="fr-FR"/>
          </a:p>
        </p:txBody>
      </p:sp>
      <p:sp>
        <p:nvSpPr>
          <p:cNvPr id="40968" name="Text Box 9"/>
          <p:cNvSpPr txBox="1">
            <a:spLocks noChangeArrowheads="1"/>
          </p:cNvSpPr>
          <p:nvPr/>
        </p:nvSpPr>
        <p:spPr bwMode="auto">
          <a:xfrm>
            <a:off x="2209800" y="4876800"/>
            <a:ext cx="1577975" cy="396875"/>
          </a:xfrm>
          <a:prstGeom prst="rect">
            <a:avLst/>
          </a:prstGeom>
          <a:noFill/>
          <a:ln w="9525">
            <a:noFill/>
            <a:miter lim="800000"/>
            <a:headEnd/>
            <a:tailEnd/>
          </a:ln>
        </p:spPr>
        <p:txBody>
          <a:bodyPr>
            <a:prstTxWarp prst="textNoShape">
              <a:avLst/>
            </a:prstTxWarp>
            <a:spAutoFit/>
          </a:bodyPr>
          <a:lstStyle/>
          <a:p>
            <a:pPr>
              <a:spcBef>
                <a:spcPct val="50000"/>
              </a:spcBef>
            </a:pPr>
            <a:r>
              <a:rPr lang="fr-FR" sz="2000" b="1" i="0">
                <a:solidFill>
                  <a:srgbClr val="FF0000"/>
                </a:solidFill>
              </a:rPr>
              <a:t>2 F/KG</a:t>
            </a:r>
          </a:p>
        </p:txBody>
      </p:sp>
      <p:sp>
        <p:nvSpPr>
          <p:cNvPr id="40969" name="Text Box 10"/>
          <p:cNvSpPr txBox="1">
            <a:spLocks noChangeArrowheads="1"/>
          </p:cNvSpPr>
          <p:nvPr/>
        </p:nvSpPr>
        <p:spPr bwMode="auto">
          <a:xfrm>
            <a:off x="2819400" y="5410200"/>
            <a:ext cx="2487613" cy="1187450"/>
          </a:xfrm>
          <a:prstGeom prst="rect">
            <a:avLst/>
          </a:prstGeom>
          <a:noFill/>
          <a:ln w="9525">
            <a:noFill/>
            <a:miter lim="800000"/>
            <a:headEnd/>
            <a:tailEnd/>
          </a:ln>
        </p:spPr>
        <p:txBody>
          <a:bodyPr wrap="none">
            <a:prstTxWarp prst="textNoShape">
              <a:avLst/>
            </a:prstTxWarp>
            <a:spAutoFit/>
          </a:bodyPr>
          <a:lstStyle/>
          <a:p>
            <a:r>
              <a:rPr lang="fr-FR" i="0"/>
              <a:t>Exemples :</a:t>
            </a:r>
          </a:p>
          <a:p>
            <a:pPr>
              <a:buFontTx/>
              <a:buChar char="-"/>
            </a:pPr>
            <a:r>
              <a:rPr lang="fr-FR" i="0"/>
              <a:t> Site </a:t>
            </a:r>
            <a:r>
              <a:rPr lang="fr-FR" i="0">
                <a:hlinkClick r:id="rId5"/>
              </a:rPr>
              <a:t>Resto-rang</a:t>
            </a:r>
            <a:endParaRPr lang="fr-FR" i="0"/>
          </a:p>
          <a:p>
            <a:pPr>
              <a:buFontTx/>
              <a:buChar char="-"/>
            </a:pPr>
            <a:r>
              <a:rPr lang="fr-FR" i="0"/>
              <a:t> Menus pop-up</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fr-FR"/>
              <a:t>3. Contrôle explicite</a:t>
            </a:r>
          </a:p>
        </p:txBody>
      </p:sp>
      <p:graphicFrame>
        <p:nvGraphicFramePr>
          <p:cNvPr id="43010" name="Object 2"/>
          <p:cNvGraphicFramePr>
            <a:graphicFrameLocks/>
          </p:cNvGraphicFramePr>
          <p:nvPr/>
        </p:nvGraphicFramePr>
        <p:xfrm>
          <a:off x="685800" y="1881188"/>
          <a:ext cx="1914525" cy="1871662"/>
        </p:xfrm>
        <a:graphic>
          <a:graphicData uri="http://schemas.openxmlformats.org/presentationml/2006/ole">
            <p:oleObj spid="_x0000_s43010" name="Microsoft ClipArt Gallery" r:id="rId4" imgW="3352800" imgH="3276600" progId="">
              <p:embed/>
            </p:oleObj>
          </a:graphicData>
        </a:graphic>
      </p:graphicFrame>
      <p:sp>
        <p:nvSpPr>
          <p:cNvPr id="43012" name="Rectangle 4"/>
          <p:cNvSpPr>
            <a:spLocks noChangeArrowheads="1"/>
          </p:cNvSpPr>
          <p:nvPr/>
        </p:nvSpPr>
        <p:spPr bwMode="auto">
          <a:xfrm>
            <a:off x="4724400" y="1682750"/>
            <a:ext cx="4191000" cy="819150"/>
          </a:xfrm>
          <a:prstGeom prst="rect">
            <a:avLst/>
          </a:prstGeom>
          <a:noFill/>
          <a:ln w="12700">
            <a:noFill/>
            <a:miter lim="800000"/>
            <a:headEnd/>
            <a:tailEnd/>
          </a:ln>
        </p:spPr>
        <p:txBody>
          <a:bodyPr lIns="90487" tIns="44450" rIns="90487" bIns="44450">
            <a:prstTxWarp prst="textNoShape">
              <a:avLst/>
            </a:prstTxWarp>
            <a:spAutoFit/>
          </a:bodyPr>
          <a:lstStyle/>
          <a:p>
            <a:pPr>
              <a:buClr>
                <a:schemeClr val="tx2"/>
              </a:buClr>
              <a:buFontTx/>
              <a:buChar char="•"/>
            </a:pPr>
            <a:r>
              <a:rPr lang="fr-FR" i="0">
                <a:solidFill>
                  <a:schemeClr val="accent2"/>
                </a:solidFill>
                <a:latin typeface="Helvetica" charset="0"/>
              </a:rPr>
              <a:t> 3.1. Actions Explicites </a:t>
            </a:r>
          </a:p>
          <a:p>
            <a:pPr>
              <a:buClr>
                <a:schemeClr val="tx2"/>
              </a:buClr>
              <a:buFontTx/>
              <a:buChar char="•"/>
            </a:pPr>
            <a:r>
              <a:rPr lang="fr-FR" i="0">
                <a:solidFill>
                  <a:schemeClr val="accent2"/>
                </a:solidFill>
                <a:latin typeface="Helvetica" charset="0"/>
              </a:rPr>
              <a:t> 3.2. Contrôle Utilisateur.</a:t>
            </a:r>
          </a:p>
        </p:txBody>
      </p:sp>
      <p:sp>
        <p:nvSpPr>
          <p:cNvPr id="43013" name="Rectangle 5"/>
          <p:cNvSpPr>
            <a:spLocks noChangeArrowheads="1"/>
          </p:cNvSpPr>
          <p:nvPr/>
        </p:nvSpPr>
        <p:spPr bwMode="auto">
          <a:xfrm>
            <a:off x="685800" y="3962400"/>
            <a:ext cx="8001000" cy="454025"/>
          </a:xfrm>
          <a:prstGeom prst="rect">
            <a:avLst/>
          </a:prstGeom>
          <a:noFill/>
          <a:ln w="12700">
            <a:noFill/>
            <a:miter lim="800000"/>
            <a:headEnd/>
            <a:tailEnd/>
          </a:ln>
        </p:spPr>
        <p:txBody>
          <a:bodyPr lIns="90487" tIns="44450" rIns="90487" bIns="44450">
            <a:prstTxWarp prst="textNoShape">
              <a:avLst/>
            </a:prstTxWarp>
            <a:spAutoFit/>
          </a:bodyPr>
          <a:lstStyle/>
          <a:p>
            <a:endParaRPr lang="fr-FR" i="0">
              <a:latin typeface="Helvetic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l"/>
            <a:r>
              <a:rPr lang="fr-FR"/>
              <a:t>3. Contrôle explicite</a:t>
            </a:r>
          </a:p>
        </p:txBody>
      </p:sp>
      <p:pic>
        <p:nvPicPr>
          <p:cNvPr id="45059" name="Picture 3"/>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882900" y="1989138"/>
            <a:ext cx="1841500" cy="1890712"/>
          </a:xfrm>
          <a:prstGeom prst="rect">
            <a:avLst/>
          </a:prstGeom>
          <a:noFill/>
          <a:ln w="12700">
            <a:noFill/>
            <a:miter lim="800000"/>
            <a:headEnd/>
            <a:tailEnd/>
          </a:ln>
        </p:spPr>
      </p:pic>
      <p:grpSp>
        <p:nvGrpSpPr>
          <p:cNvPr id="45060" name="Group 4"/>
          <p:cNvGrpSpPr>
            <a:grpSpLocks/>
          </p:cNvGrpSpPr>
          <p:nvPr/>
        </p:nvGrpSpPr>
        <p:grpSpPr bwMode="auto">
          <a:xfrm>
            <a:off x="660400" y="1989138"/>
            <a:ext cx="2197100" cy="2654300"/>
            <a:chOff x="416" y="872"/>
            <a:chExt cx="1384" cy="1672"/>
          </a:xfrm>
        </p:grpSpPr>
        <p:pic>
          <p:nvPicPr>
            <p:cNvPr id="45066" name="Picture 5"/>
            <p:cNvPicPr>
              <a:picLocks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416" y="872"/>
              <a:ext cx="1384" cy="1672"/>
            </a:xfrm>
            <a:prstGeom prst="rect">
              <a:avLst/>
            </a:prstGeom>
            <a:noFill/>
            <a:ln w="12700">
              <a:noFill/>
              <a:miter lim="800000"/>
              <a:headEnd/>
              <a:tailEnd/>
            </a:ln>
          </p:spPr>
        </p:pic>
        <p:pic>
          <p:nvPicPr>
            <p:cNvPr id="45067" name="Picture 6"/>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1192" y="928"/>
              <a:ext cx="515" cy="560"/>
            </a:xfrm>
            <a:prstGeom prst="rect">
              <a:avLst/>
            </a:prstGeom>
            <a:noFill/>
            <a:ln w="12700">
              <a:noFill/>
              <a:miter lim="800000"/>
              <a:headEnd/>
              <a:tailEnd/>
            </a:ln>
          </p:spPr>
        </p:pic>
      </p:grpSp>
      <p:sp>
        <p:nvSpPr>
          <p:cNvPr id="45061" name="Rectangle 7"/>
          <p:cNvSpPr>
            <a:spLocks noChangeArrowheads="1"/>
          </p:cNvSpPr>
          <p:nvPr/>
        </p:nvSpPr>
        <p:spPr bwMode="auto">
          <a:xfrm>
            <a:off x="4648200" y="2667000"/>
            <a:ext cx="4419600" cy="1914525"/>
          </a:xfrm>
          <a:prstGeom prst="rect">
            <a:avLst/>
          </a:prstGeom>
          <a:noFill/>
          <a:ln w="12700">
            <a:noFill/>
            <a:miter lim="800000"/>
            <a:headEnd/>
            <a:tailEnd/>
          </a:ln>
        </p:spPr>
        <p:txBody>
          <a:bodyPr lIns="90487" tIns="44450" rIns="90487" bIns="44450">
            <a:prstTxWarp prst="textNoShape">
              <a:avLst/>
            </a:prstTxWarp>
            <a:spAutoFit/>
          </a:bodyPr>
          <a:lstStyle/>
          <a:p>
            <a:r>
              <a:rPr lang="fr-FR" i="0">
                <a:latin typeface="Helvetica" charset="0"/>
              </a:rPr>
              <a:t>La relation entre les actions de l’utilisateur et les traitements effectués par le système doit être explicite.</a:t>
            </a:r>
          </a:p>
          <a:p>
            <a:endParaRPr lang="fr-FR" i="0">
              <a:latin typeface="Helvetica" charset="0"/>
            </a:endParaRPr>
          </a:p>
        </p:txBody>
      </p:sp>
      <p:sp>
        <p:nvSpPr>
          <p:cNvPr id="45062" name="Freeform 8"/>
          <p:cNvSpPr>
            <a:spLocks/>
          </p:cNvSpPr>
          <p:nvPr/>
        </p:nvSpPr>
        <p:spPr bwMode="auto">
          <a:xfrm>
            <a:off x="2590800" y="3076575"/>
            <a:ext cx="2081213" cy="1619250"/>
          </a:xfrm>
          <a:custGeom>
            <a:avLst/>
            <a:gdLst>
              <a:gd name="T0" fmla="*/ 1248 w 1311"/>
              <a:gd name="T1" fmla="*/ 635 h 1020"/>
              <a:gd name="T2" fmla="*/ 1195 w 1311"/>
              <a:gd name="T3" fmla="*/ 701 h 1020"/>
              <a:gd name="T4" fmla="*/ 1122 w 1311"/>
              <a:gd name="T5" fmla="*/ 772 h 1020"/>
              <a:gd name="T6" fmla="*/ 1024 w 1311"/>
              <a:gd name="T7" fmla="*/ 839 h 1020"/>
              <a:gd name="T8" fmla="*/ 936 w 1311"/>
              <a:gd name="T9" fmla="*/ 888 h 1020"/>
              <a:gd name="T10" fmla="*/ 845 w 1311"/>
              <a:gd name="T11" fmla="*/ 931 h 1020"/>
              <a:gd name="T12" fmla="*/ 746 w 1311"/>
              <a:gd name="T13" fmla="*/ 970 h 1020"/>
              <a:gd name="T14" fmla="*/ 619 w 1311"/>
              <a:gd name="T15" fmla="*/ 997 h 1020"/>
              <a:gd name="T16" fmla="*/ 506 w 1311"/>
              <a:gd name="T17" fmla="*/ 1013 h 1020"/>
              <a:gd name="T18" fmla="*/ 403 w 1311"/>
              <a:gd name="T19" fmla="*/ 1019 h 1020"/>
              <a:gd name="T20" fmla="*/ 279 w 1311"/>
              <a:gd name="T21" fmla="*/ 1004 h 1020"/>
              <a:gd name="T22" fmla="*/ 188 w 1311"/>
              <a:gd name="T23" fmla="*/ 978 h 1020"/>
              <a:gd name="T24" fmla="*/ 87 w 1311"/>
              <a:gd name="T25" fmla="*/ 920 h 1020"/>
              <a:gd name="T26" fmla="*/ 27 w 1311"/>
              <a:gd name="T27" fmla="*/ 850 h 1020"/>
              <a:gd name="T28" fmla="*/ 4 w 1311"/>
              <a:gd name="T29" fmla="*/ 780 h 1020"/>
              <a:gd name="T30" fmla="*/ 5 w 1311"/>
              <a:gd name="T31" fmla="*/ 711 h 1020"/>
              <a:gd name="T32" fmla="*/ 40 w 1311"/>
              <a:gd name="T33" fmla="*/ 611 h 1020"/>
              <a:gd name="T34" fmla="*/ 122 w 1311"/>
              <a:gd name="T35" fmla="*/ 501 h 1020"/>
              <a:gd name="T36" fmla="*/ 198 w 1311"/>
              <a:gd name="T37" fmla="*/ 434 h 1020"/>
              <a:gd name="T38" fmla="*/ 213 w 1311"/>
              <a:gd name="T39" fmla="*/ 347 h 1020"/>
              <a:gd name="T40" fmla="*/ 243 w 1311"/>
              <a:gd name="T41" fmla="*/ 254 h 1020"/>
              <a:gd name="T42" fmla="*/ 300 w 1311"/>
              <a:gd name="T43" fmla="*/ 153 h 1020"/>
              <a:gd name="T44" fmla="*/ 371 w 1311"/>
              <a:gd name="T45" fmla="*/ 74 h 1020"/>
              <a:gd name="T46" fmla="*/ 474 w 1311"/>
              <a:gd name="T47" fmla="*/ 0 h 1020"/>
              <a:gd name="T48" fmla="*/ 393 w 1311"/>
              <a:gd name="T49" fmla="*/ 95 h 1020"/>
              <a:gd name="T50" fmla="*/ 349 w 1311"/>
              <a:gd name="T51" fmla="*/ 192 h 1020"/>
              <a:gd name="T52" fmla="*/ 327 w 1311"/>
              <a:gd name="T53" fmla="*/ 282 h 1020"/>
              <a:gd name="T54" fmla="*/ 319 w 1311"/>
              <a:gd name="T55" fmla="*/ 347 h 1020"/>
              <a:gd name="T56" fmla="*/ 422 w 1311"/>
              <a:gd name="T57" fmla="*/ 300 h 1020"/>
              <a:gd name="T58" fmla="*/ 535 w 1311"/>
              <a:gd name="T59" fmla="*/ 256 h 1020"/>
              <a:gd name="T60" fmla="*/ 616 w 1311"/>
              <a:gd name="T61" fmla="*/ 230 h 1020"/>
              <a:gd name="T62" fmla="*/ 720 w 1311"/>
              <a:gd name="T63" fmla="*/ 209 h 1020"/>
              <a:gd name="T64" fmla="*/ 845 w 1311"/>
              <a:gd name="T65" fmla="*/ 198 h 1020"/>
              <a:gd name="T66" fmla="*/ 958 w 1311"/>
              <a:gd name="T67" fmla="*/ 202 h 1020"/>
              <a:gd name="T68" fmla="*/ 1050 w 1311"/>
              <a:gd name="T69" fmla="*/ 215 h 1020"/>
              <a:gd name="T70" fmla="*/ 1153 w 1311"/>
              <a:gd name="T71" fmla="*/ 250 h 1020"/>
              <a:gd name="T72" fmla="*/ 1238 w 1311"/>
              <a:gd name="T73" fmla="*/ 305 h 1020"/>
              <a:gd name="T74" fmla="*/ 1293 w 1311"/>
              <a:gd name="T75" fmla="*/ 385 h 1020"/>
              <a:gd name="T76" fmla="*/ 1307 w 1311"/>
              <a:gd name="T77" fmla="*/ 471 h 1020"/>
              <a:gd name="T78" fmla="*/ 1295 w 1311"/>
              <a:gd name="T79" fmla="*/ 551 h 10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11"/>
              <a:gd name="T121" fmla="*/ 0 h 1020"/>
              <a:gd name="T122" fmla="*/ 1311 w 1311"/>
              <a:gd name="T123" fmla="*/ 1020 h 10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11" h="1020">
                <a:moveTo>
                  <a:pt x="1267" y="601"/>
                </a:moveTo>
                <a:lnTo>
                  <a:pt x="1248" y="635"/>
                </a:lnTo>
                <a:lnTo>
                  <a:pt x="1222" y="671"/>
                </a:lnTo>
                <a:lnTo>
                  <a:pt x="1195" y="701"/>
                </a:lnTo>
                <a:lnTo>
                  <a:pt x="1167" y="731"/>
                </a:lnTo>
                <a:lnTo>
                  <a:pt x="1122" y="772"/>
                </a:lnTo>
                <a:lnTo>
                  <a:pt x="1067" y="812"/>
                </a:lnTo>
                <a:lnTo>
                  <a:pt x="1024" y="839"/>
                </a:lnTo>
                <a:lnTo>
                  <a:pt x="974" y="869"/>
                </a:lnTo>
                <a:lnTo>
                  <a:pt x="936" y="888"/>
                </a:lnTo>
                <a:lnTo>
                  <a:pt x="886" y="919"/>
                </a:lnTo>
                <a:lnTo>
                  <a:pt x="845" y="931"/>
                </a:lnTo>
                <a:lnTo>
                  <a:pt x="793" y="956"/>
                </a:lnTo>
                <a:lnTo>
                  <a:pt x="746" y="970"/>
                </a:lnTo>
                <a:lnTo>
                  <a:pt x="677" y="986"/>
                </a:lnTo>
                <a:lnTo>
                  <a:pt x="619" y="997"/>
                </a:lnTo>
                <a:lnTo>
                  <a:pt x="562" y="1003"/>
                </a:lnTo>
                <a:lnTo>
                  <a:pt x="506" y="1013"/>
                </a:lnTo>
                <a:lnTo>
                  <a:pt x="461" y="1015"/>
                </a:lnTo>
                <a:lnTo>
                  <a:pt x="403" y="1019"/>
                </a:lnTo>
                <a:lnTo>
                  <a:pt x="341" y="1011"/>
                </a:lnTo>
                <a:lnTo>
                  <a:pt x="279" y="1004"/>
                </a:lnTo>
                <a:lnTo>
                  <a:pt x="231" y="992"/>
                </a:lnTo>
                <a:lnTo>
                  <a:pt x="188" y="978"/>
                </a:lnTo>
                <a:lnTo>
                  <a:pt x="153" y="962"/>
                </a:lnTo>
                <a:lnTo>
                  <a:pt x="87" y="920"/>
                </a:lnTo>
                <a:lnTo>
                  <a:pt x="58" y="896"/>
                </a:lnTo>
                <a:lnTo>
                  <a:pt x="27" y="850"/>
                </a:lnTo>
                <a:lnTo>
                  <a:pt x="11" y="821"/>
                </a:lnTo>
                <a:lnTo>
                  <a:pt x="4" y="780"/>
                </a:lnTo>
                <a:lnTo>
                  <a:pt x="0" y="748"/>
                </a:lnTo>
                <a:lnTo>
                  <a:pt x="5" y="711"/>
                </a:lnTo>
                <a:lnTo>
                  <a:pt x="19" y="665"/>
                </a:lnTo>
                <a:lnTo>
                  <a:pt x="40" y="611"/>
                </a:lnTo>
                <a:lnTo>
                  <a:pt x="81" y="556"/>
                </a:lnTo>
                <a:lnTo>
                  <a:pt x="122" y="501"/>
                </a:lnTo>
                <a:lnTo>
                  <a:pt x="168" y="458"/>
                </a:lnTo>
                <a:lnTo>
                  <a:pt x="198" y="434"/>
                </a:lnTo>
                <a:lnTo>
                  <a:pt x="198" y="393"/>
                </a:lnTo>
                <a:lnTo>
                  <a:pt x="213" y="347"/>
                </a:lnTo>
                <a:lnTo>
                  <a:pt x="227" y="294"/>
                </a:lnTo>
                <a:lnTo>
                  <a:pt x="243" y="254"/>
                </a:lnTo>
                <a:lnTo>
                  <a:pt x="271" y="204"/>
                </a:lnTo>
                <a:lnTo>
                  <a:pt x="300" y="153"/>
                </a:lnTo>
                <a:lnTo>
                  <a:pt x="332" y="114"/>
                </a:lnTo>
                <a:lnTo>
                  <a:pt x="371" y="74"/>
                </a:lnTo>
                <a:lnTo>
                  <a:pt x="418" y="31"/>
                </a:lnTo>
                <a:lnTo>
                  <a:pt x="474" y="0"/>
                </a:lnTo>
                <a:lnTo>
                  <a:pt x="425" y="56"/>
                </a:lnTo>
                <a:lnTo>
                  <a:pt x="393" y="95"/>
                </a:lnTo>
                <a:lnTo>
                  <a:pt x="372" y="142"/>
                </a:lnTo>
                <a:lnTo>
                  <a:pt x="349" y="192"/>
                </a:lnTo>
                <a:lnTo>
                  <a:pt x="336" y="239"/>
                </a:lnTo>
                <a:lnTo>
                  <a:pt x="327" y="282"/>
                </a:lnTo>
                <a:lnTo>
                  <a:pt x="321" y="333"/>
                </a:lnTo>
                <a:lnTo>
                  <a:pt x="319" y="347"/>
                </a:lnTo>
                <a:lnTo>
                  <a:pt x="364" y="326"/>
                </a:lnTo>
                <a:lnTo>
                  <a:pt x="422" y="300"/>
                </a:lnTo>
                <a:lnTo>
                  <a:pt x="488" y="271"/>
                </a:lnTo>
                <a:lnTo>
                  <a:pt x="535" y="256"/>
                </a:lnTo>
                <a:lnTo>
                  <a:pt x="576" y="244"/>
                </a:lnTo>
                <a:lnTo>
                  <a:pt x="616" y="230"/>
                </a:lnTo>
                <a:lnTo>
                  <a:pt x="666" y="221"/>
                </a:lnTo>
                <a:lnTo>
                  <a:pt x="720" y="209"/>
                </a:lnTo>
                <a:lnTo>
                  <a:pt x="779" y="206"/>
                </a:lnTo>
                <a:lnTo>
                  <a:pt x="845" y="198"/>
                </a:lnTo>
                <a:lnTo>
                  <a:pt x="896" y="194"/>
                </a:lnTo>
                <a:lnTo>
                  <a:pt x="958" y="202"/>
                </a:lnTo>
                <a:lnTo>
                  <a:pt x="1004" y="209"/>
                </a:lnTo>
                <a:lnTo>
                  <a:pt x="1050" y="215"/>
                </a:lnTo>
                <a:lnTo>
                  <a:pt x="1110" y="237"/>
                </a:lnTo>
                <a:lnTo>
                  <a:pt x="1153" y="250"/>
                </a:lnTo>
                <a:lnTo>
                  <a:pt x="1197" y="270"/>
                </a:lnTo>
                <a:lnTo>
                  <a:pt x="1238" y="305"/>
                </a:lnTo>
                <a:lnTo>
                  <a:pt x="1275" y="349"/>
                </a:lnTo>
                <a:lnTo>
                  <a:pt x="1293" y="385"/>
                </a:lnTo>
                <a:lnTo>
                  <a:pt x="1310" y="435"/>
                </a:lnTo>
                <a:lnTo>
                  <a:pt x="1307" y="471"/>
                </a:lnTo>
                <a:lnTo>
                  <a:pt x="1310" y="504"/>
                </a:lnTo>
                <a:lnTo>
                  <a:pt x="1295" y="551"/>
                </a:lnTo>
                <a:lnTo>
                  <a:pt x="1267" y="601"/>
                </a:lnTo>
              </a:path>
            </a:pathLst>
          </a:custGeom>
          <a:solidFill>
            <a:srgbClr val="FFFFFF"/>
          </a:solidFill>
          <a:ln w="12700" cap="rnd">
            <a:solidFill>
              <a:srgbClr val="000000"/>
            </a:solidFill>
            <a:round/>
            <a:headEnd/>
            <a:tailEnd/>
          </a:ln>
        </p:spPr>
        <p:txBody>
          <a:bodyPr>
            <a:prstTxWarp prst="textNoShape">
              <a:avLst/>
            </a:prstTxWarp>
          </a:bodyPr>
          <a:lstStyle/>
          <a:p>
            <a:endParaRPr lang="fr-FR"/>
          </a:p>
        </p:txBody>
      </p:sp>
      <p:pic>
        <p:nvPicPr>
          <p:cNvPr id="45063" name="Picture 9"/>
          <p:cNvPicPr>
            <a:picLocks noChangeArrowheads="1"/>
          </p:cNvPicPr>
          <p:nvPr/>
        </p:nvPicPr>
        <mc:AlternateContent>
          <mc:Choice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2857500" y="3665538"/>
            <a:ext cx="1714500" cy="723900"/>
          </a:xfrm>
          <a:prstGeom prst="rect">
            <a:avLst/>
          </a:prstGeom>
          <a:noFill/>
          <a:ln w="12700">
            <a:noFill/>
            <a:miter lim="800000"/>
            <a:headEnd/>
            <a:tailEnd/>
          </a:ln>
        </p:spPr>
      </p:pic>
      <p:sp>
        <p:nvSpPr>
          <p:cNvPr id="45064" name="Rectangle 10"/>
          <p:cNvSpPr>
            <a:spLocks noChangeArrowheads="1"/>
          </p:cNvSpPr>
          <p:nvPr/>
        </p:nvSpPr>
        <p:spPr bwMode="auto">
          <a:xfrm>
            <a:off x="4495800" y="1682750"/>
            <a:ext cx="4375150" cy="641350"/>
          </a:xfrm>
          <a:prstGeom prst="rect">
            <a:avLst/>
          </a:prstGeom>
          <a:noFill/>
          <a:ln w="9525">
            <a:noFill/>
            <a:miter lim="800000"/>
            <a:headEnd/>
            <a:tailEnd/>
          </a:ln>
        </p:spPr>
        <p:txBody>
          <a:bodyPr wrap="none">
            <a:prstTxWarp prst="textNoShape">
              <a:avLst/>
            </a:prstTxWarp>
            <a:spAutoFit/>
          </a:bodyPr>
          <a:lstStyle/>
          <a:p>
            <a:r>
              <a:rPr lang="fr-FR" sz="3600" b="1" i="0">
                <a:solidFill>
                  <a:schemeClr val="accent2"/>
                </a:solidFill>
                <a:latin typeface="Times New Roman" charset="0"/>
              </a:rPr>
              <a:t>3.1. Actions explicites</a:t>
            </a:r>
          </a:p>
        </p:txBody>
      </p:sp>
      <p:sp>
        <p:nvSpPr>
          <p:cNvPr id="45065" name="Text Box 12"/>
          <p:cNvSpPr txBox="1">
            <a:spLocks noChangeArrowheads="1"/>
          </p:cNvSpPr>
          <p:nvPr/>
        </p:nvSpPr>
        <p:spPr bwMode="auto">
          <a:xfrm>
            <a:off x="685800" y="5153025"/>
            <a:ext cx="7116763" cy="701675"/>
          </a:xfrm>
          <a:prstGeom prst="rect">
            <a:avLst/>
          </a:prstGeom>
          <a:noFill/>
          <a:ln w="9525">
            <a:noFill/>
            <a:miter lim="800000"/>
            <a:headEnd/>
            <a:tailEnd/>
          </a:ln>
        </p:spPr>
        <p:txBody>
          <a:bodyPr wrap="none">
            <a:prstTxWarp prst="textNoShape">
              <a:avLst/>
            </a:prstTxWarp>
            <a:spAutoFit/>
          </a:bodyPr>
          <a:lstStyle/>
          <a:p>
            <a:r>
              <a:rPr lang="fr-FR" sz="2000"/>
              <a:t>Ex de non respect : la mise en forme automatique des mots,</a:t>
            </a:r>
          </a:p>
          <a:p>
            <a:r>
              <a:rPr lang="fr-FR" sz="2000"/>
              <a:t>listes à puce, majuscules en début de phrase, etc. dans Word</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a:r>
              <a:rPr lang="fr-FR"/>
              <a:t>3. Contrôle explicite</a:t>
            </a:r>
          </a:p>
        </p:txBody>
      </p:sp>
      <p:sp>
        <p:nvSpPr>
          <p:cNvPr id="47107" name="Rectangle 3"/>
          <p:cNvSpPr>
            <a:spLocks noChangeArrowheads="1"/>
          </p:cNvSpPr>
          <p:nvPr/>
        </p:nvSpPr>
        <p:spPr bwMode="auto">
          <a:xfrm>
            <a:off x="4191000" y="1524000"/>
            <a:ext cx="4613275" cy="576263"/>
          </a:xfrm>
          <a:prstGeom prst="rect">
            <a:avLst/>
          </a:prstGeom>
          <a:noFill/>
          <a:ln w="12700">
            <a:noFill/>
            <a:miter lim="800000"/>
            <a:headEnd/>
            <a:tailEnd/>
          </a:ln>
        </p:spPr>
        <p:txBody>
          <a:bodyPr lIns="90487" tIns="44450" rIns="90487" bIns="44450">
            <a:prstTxWarp prst="textNoShape">
              <a:avLst/>
            </a:prstTxWarp>
            <a:spAutoFit/>
          </a:bodyPr>
          <a:lstStyle/>
          <a:p>
            <a:pPr>
              <a:buClr>
                <a:schemeClr val="tx2"/>
              </a:buClr>
            </a:pPr>
            <a:r>
              <a:rPr lang="fr-FR" sz="3200" b="1" i="0">
                <a:solidFill>
                  <a:schemeClr val="accent2"/>
                </a:solidFill>
                <a:latin typeface="Times New Roman" charset="0"/>
              </a:rPr>
              <a:t> 3.2. Contrôle Utilisateur</a:t>
            </a:r>
          </a:p>
        </p:txBody>
      </p:sp>
      <p:sp>
        <p:nvSpPr>
          <p:cNvPr id="47108" name="Rectangle 4"/>
          <p:cNvSpPr>
            <a:spLocks noChangeArrowheads="1"/>
          </p:cNvSpPr>
          <p:nvPr/>
        </p:nvSpPr>
        <p:spPr bwMode="auto">
          <a:xfrm>
            <a:off x="2667000" y="4038600"/>
            <a:ext cx="6181725" cy="1184275"/>
          </a:xfrm>
          <a:prstGeom prst="rect">
            <a:avLst/>
          </a:prstGeom>
          <a:noFill/>
          <a:ln w="12700">
            <a:noFill/>
            <a:miter lim="800000"/>
            <a:headEnd/>
            <a:tailEnd/>
          </a:ln>
        </p:spPr>
        <p:txBody>
          <a:bodyPr lIns="90487" tIns="44450" rIns="90487" bIns="44450">
            <a:prstTxWarp prst="textNoShape">
              <a:avLst/>
            </a:prstTxWarp>
            <a:spAutoFit/>
          </a:bodyPr>
          <a:lstStyle/>
          <a:p>
            <a:r>
              <a:rPr lang="fr-FR" i="0">
                <a:latin typeface="Helvetica" charset="0"/>
              </a:rPr>
              <a:t>L’utilisateur doit toujours “avoir la main”, pouvoir contrôler le déroulement des traitements informatiques en cours.</a:t>
            </a:r>
          </a:p>
        </p:txBody>
      </p:sp>
      <p:pic>
        <p:nvPicPr>
          <p:cNvPr id="47109" name="Picture 5"/>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901700" y="2286000"/>
            <a:ext cx="1384300" cy="2362200"/>
          </a:xfrm>
          <a:prstGeom prst="rect">
            <a:avLst/>
          </a:prstGeom>
          <a:noFill/>
          <a:ln w="12700">
            <a:noFill/>
            <a:miter lim="800000"/>
            <a:headEnd/>
            <a:tailEnd/>
          </a:ln>
        </p:spPr>
      </p:pic>
      <p:pic>
        <p:nvPicPr>
          <p:cNvPr id="47110" name="Picture 6"/>
          <p:cNvPicPr>
            <a:picLocks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2895600" y="2400300"/>
            <a:ext cx="749300" cy="1270000"/>
          </a:xfrm>
          <a:prstGeom prst="rect">
            <a:avLst/>
          </a:prstGeom>
          <a:noFill/>
          <a:ln w="12700">
            <a:noFill/>
            <a:miter lim="800000"/>
            <a:headEnd/>
            <a:tailEnd/>
          </a:ln>
        </p:spPr>
      </p:pic>
      <p:sp>
        <p:nvSpPr>
          <p:cNvPr id="47111" name="Text Box 7"/>
          <p:cNvSpPr txBox="1">
            <a:spLocks noChangeArrowheads="1"/>
          </p:cNvSpPr>
          <p:nvPr/>
        </p:nvSpPr>
        <p:spPr bwMode="auto">
          <a:xfrm>
            <a:off x="593725" y="5410200"/>
            <a:ext cx="6537325" cy="457200"/>
          </a:xfrm>
          <a:prstGeom prst="rect">
            <a:avLst/>
          </a:prstGeom>
          <a:noFill/>
          <a:ln w="9525">
            <a:noFill/>
            <a:miter lim="800000"/>
            <a:headEnd/>
            <a:tailEnd/>
          </a:ln>
        </p:spPr>
        <p:txBody>
          <a:bodyPr wrap="none">
            <a:prstTxWarp prst="textNoShape">
              <a:avLst/>
            </a:prstTxWarp>
            <a:spAutoFit/>
          </a:bodyPr>
          <a:lstStyle/>
          <a:p>
            <a:r>
              <a:rPr lang="fr-FR"/>
              <a:t>Ex: possibilité d’annuler un processus très long</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fr-FR"/>
              <a:t>4. Adaptabilité</a:t>
            </a:r>
          </a:p>
        </p:txBody>
      </p:sp>
      <p:sp>
        <p:nvSpPr>
          <p:cNvPr id="49155" name="Rectangle 3"/>
          <p:cNvSpPr>
            <a:spLocks noChangeArrowheads="1"/>
          </p:cNvSpPr>
          <p:nvPr/>
        </p:nvSpPr>
        <p:spPr bwMode="auto">
          <a:xfrm>
            <a:off x="609600" y="4486275"/>
            <a:ext cx="8153400" cy="1914525"/>
          </a:xfrm>
          <a:prstGeom prst="rect">
            <a:avLst/>
          </a:prstGeom>
          <a:noFill/>
          <a:ln w="12700">
            <a:noFill/>
            <a:miter lim="800000"/>
            <a:headEnd/>
            <a:tailEnd/>
          </a:ln>
        </p:spPr>
        <p:txBody>
          <a:bodyPr lIns="90487" tIns="44450" rIns="90487" bIns="44450">
            <a:prstTxWarp prst="textNoShape">
              <a:avLst/>
            </a:prstTxWarp>
            <a:spAutoFit/>
          </a:bodyPr>
          <a:lstStyle/>
          <a:p>
            <a:r>
              <a:rPr lang="fr-FR" i="0">
                <a:latin typeface="Helvetica" charset="0"/>
              </a:rPr>
              <a:t>Concerne la capacité du système de réagir en fonction :</a:t>
            </a:r>
          </a:p>
          <a:p>
            <a:r>
              <a:rPr lang="fr-FR" i="0">
                <a:latin typeface="Helvetica" charset="0"/>
              </a:rPr>
              <a:t>  </a:t>
            </a:r>
          </a:p>
          <a:p>
            <a:pPr>
              <a:buClr>
                <a:schemeClr val="tx2"/>
              </a:buClr>
              <a:buFontTx/>
              <a:buChar char="•"/>
            </a:pPr>
            <a:r>
              <a:rPr lang="fr-FR" i="0">
                <a:latin typeface="Helvetica" charset="0"/>
              </a:rPr>
              <a:t>   du contexte,</a:t>
            </a:r>
          </a:p>
          <a:p>
            <a:endParaRPr lang="fr-FR" i="0">
              <a:latin typeface="Helvetica" charset="0"/>
            </a:endParaRPr>
          </a:p>
          <a:p>
            <a:pPr>
              <a:buClr>
                <a:schemeClr val="tx2"/>
              </a:buClr>
              <a:buFontTx/>
              <a:buChar char="•"/>
            </a:pPr>
            <a:r>
              <a:rPr lang="fr-FR" i="0">
                <a:latin typeface="Helvetica" charset="0"/>
              </a:rPr>
              <a:t>  des besoins et préférences des utilisateurs. </a:t>
            </a:r>
          </a:p>
        </p:txBody>
      </p:sp>
      <p:sp>
        <p:nvSpPr>
          <p:cNvPr id="49156" name="Rectangle 4"/>
          <p:cNvSpPr>
            <a:spLocks noChangeArrowheads="1"/>
          </p:cNvSpPr>
          <p:nvPr/>
        </p:nvSpPr>
        <p:spPr bwMode="auto">
          <a:xfrm>
            <a:off x="4114800" y="1530350"/>
            <a:ext cx="4876800" cy="1736725"/>
          </a:xfrm>
          <a:prstGeom prst="rect">
            <a:avLst/>
          </a:prstGeom>
          <a:noFill/>
          <a:ln w="12700">
            <a:noFill/>
            <a:miter lim="800000"/>
            <a:headEnd/>
            <a:tailEnd/>
          </a:ln>
        </p:spPr>
        <p:txBody>
          <a:bodyPr lIns="90487" tIns="44450" rIns="90487" bIns="44450">
            <a:prstTxWarp prst="textNoShape">
              <a:avLst/>
            </a:prstTxWarp>
            <a:spAutoFit/>
          </a:bodyPr>
          <a:lstStyle/>
          <a:p>
            <a:pPr>
              <a:buClr>
                <a:schemeClr val="tx2"/>
              </a:buClr>
            </a:pPr>
            <a:r>
              <a:rPr lang="fr-FR" sz="3600" b="1" i="0">
                <a:solidFill>
                  <a:schemeClr val="accent2"/>
                </a:solidFill>
                <a:latin typeface="Times New Roman" charset="0"/>
              </a:rPr>
              <a:t> 4.1. Flexibilité</a:t>
            </a:r>
          </a:p>
          <a:p>
            <a:pPr>
              <a:buClr>
                <a:schemeClr val="tx2"/>
              </a:buClr>
            </a:pPr>
            <a:r>
              <a:rPr lang="fr-FR" sz="3600" b="1" i="0">
                <a:solidFill>
                  <a:schemeClr val="accent2"/>
                </a:solidFill>
                <a:latin typeface="Times New Roman" charset="0"/>
              </a:rPr>
              <a:t> 4.2. Prise en compte de</a:t>
            </a:r>
          </a:p>
          <a:p>
            <a:pPr>
              <a:buClr>
                <a:schemeClr val="tx2"/>
              </a:buClr>
            </a:pPr>
            <a:r>
              <a:rPr lang="fr-FR" sz="3600" b="1" i="0">
                <a:solidFill>
                  <a:schemeClr val="accent2"/>
                </a:solidFill>
                <a:latin typeface="Times New Roman" charset="0"/>
              </a:rPr>
              <a:t> l’expérience</a:t>
            </a:r>
          </a:p>
        </p:txBody>
      </p:sp>
      <p:pic>
        <p:nvPicPr>
          <p:cNvPr id="49157" name="Picture 5"/>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11200" y="1212850"/>
            <a:ext cx="2947988" cy="2749550"/>
          </a:xfrm>
          <a:prstGeom prst="rect">
            <a:avLst/>
          </a:prstGeom>
          <a:noFill/>
          <a:ln w="12700">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fr-FR"/>
              <a:t>4. Adaptabilité    </a:t>
            </a:r>
            <a:r>
              <a:rPr lang="fr-FR" sz="2800" b="1">
                <a:solidFill>
                  <a:schemeClr val="accent2"/>
                </a:solidFill>
              </a:rPr>
              <a:t>4.1. Flexibilité</a:t>
            </a:r>
            <a:endParaRPr lang="fr-FR"/>
          </a:p>
        </p:txBody>
      </p:sp>
      <p:sp>
        <p:nvSpPr>
          <p:cNvPr id="51203" name="Rectangle 3"/>
          <p:cNvSpPr>
            <a:spLocks noChangeArrowheads="1"/>
          </p:cNvSpPr>
          <p:nvPr/>
        </p:nvSpPr>
        <p:spPr bwMode="auto">
          <a:xfrm>
            <a:off x="4343400" y="1600200"/>
            <a:ext cx="4495800" cy="2644775"/>
          </a:xfrm>
          <a:prstGeom prst="rect">
            <a:avLst/>
          </a:prstGeom>
          <a:noFill/>
          <a:ln w="12700">
            <a:noFill/>
            <a:miter lim="800000"/>
            <a:headEnd/>
            <a:tailEnd/>
          </a:ln>
        </p:spPr>
        <p:txBody>
          <a:bodyPr lIns="90487" tIns="44450" rIns="90487" bIns="44450">
            <a:prstTxWarp prst="textNoShape">
              <a:avLst/>
            </a:prstTxWarp>
            <a:spAutoFit/>
          </a:bodyPr>
          <a:lstStyle/>
          <a:p>
            <a:r>
              <a:rPr lang="fr-FR" i="0">
                <a:latin typeface="Helvetica" charset="0"/>
              </a:rPr>
              <a:t>Réfère aux moyens disponibles à l’utilisateur pour</a:t>
            </a:r>
          </a:p>
          <a:p>
            <a:r>
              <a:rPr lang="fr-FR" i="0">
                <a:latin typeface="Helvetica" charset="0"/>
              </a:rPr>
              <a:t>personnaliser son interface de façon à prendre en compte </a:t>
            </a:r>
          </a:p>
          <a:p>
            <a:r>
              <a:rPr lang="fr-FR" i="0">
                <a:latin typeface="Helvetica" charset="0"/>
              </a:rPr>
              <a:t>ses stratégies de travail et/ou ses habitudes et </a:t>
            </a:r>
          </a:p>
          <a:p>
            <a:r>
              <a:rPr lang="fr-FR" i="0">
                <a:latin typeface="Helvetica" charset="0"/>
              </a:rPr>
              <a:t>les exigences de ses tâches.</a:t>
            </a:r>
          </a:p>
        </p:txBody>
      </p:sp>
      <p:pic>
        <p:nvPicPr>
          <p:cNvPr id="51204" name="Picture 6"/>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57200" y="1612900"/>
            <a:ext cx="3149600" cy="3111500"/>
          </a:xfrm>
          <a:prstGeom prst="rect">
            <a:avLst/>
          </a:prstGeom>
          <a:noFill/>
          <a:ln w="12700">
            <a:noFill/>
            <a:miter lim="800000"/>
            <a:headEnd/>
            <a:tailEnd/>
          </a:ln>
        </p:spPr>
      </p:pic>
      <p:sp>
        <p:nvSpPr>
          <p:cNvPr id="51205" name="Text Box 7"/>
          <p:cNvSpPr txBox="1">
            <a:spLocks noChangeArrowheads="1"/>
          </p:cNvSpPr>
          <p:nvPr/>
        </p:nvSpPr>
        <p:spPr bwMode="auto">
          <a:xfrm>
            <a:off x="708025" y="5173663"/>
            <a:ext cx="7978775" cy="822325"/>
          </a:xfrm>
          <a:prstGeom prst="rect">
            <a:avLst/>
          </a:prstGeom>
          <a:noFill/>
          <a:ln w="9525">
            <a:noFill/>
            <a:miter lim="800000"/>
            <a:headEnd/>
            <a:tailEnd/>
          </a:ln>
        </p:spPr>
        <p:txBody>
          <a:bodyPr>
            <a:prstTxWarp prst="textNoShape">
              <a:avLst/>
            </a:prstTxWarp>
            <a:spAutoFit/>
          </a:bodyPr>
          <a:lstStyle/>
          <a:p>
            <a:pPr>
              <a:spcBef>
                <a:spcPct val="50000"/>
              </a:spcBef>
            </a:pPr>
            <a:r>
              <a:rPr lang="fr-FR"/>
              <a:t>Ex : la possibilité de définir des préférences d’affichage, d’enregistrement, etc. dans Word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fr-FR" b="1">
                <a:solidFill>
                  <a:schemeClr val="tx1"/>
                </a:solidFill>
              </a:rPr>
              <a:t>Les critères de Bastien &amp; Scapin</a:t>
            </a:r>
            <a:endParaRPr lang="fr-FR"/>
          </a:p>
        </p:txBody>
      </p:sp>
      <p:sp>
        <p:nvSpPr>
          <p:cNvPr id="16387" name="Rectangle 3"/>
          <p:cNvSpPr>
            <a:spLocks noChangeArrowheads="1"/>
          </p:cNvSpPr>
          <p:nvPr/>
        </p:nvSpPr>
        <p:spPr bwMode="auto">
          <a:xfrm>
            <a:off x="533400" y="2971800"/>
            <a:ext cx="7858125" cy="2644775"/>
          </a:xfrm>
          <a:prstGeom prst="rect">
            <a:avLst/>
          </a:prstGeom>
          <a:noFill/>
          <a:ln w="12700">
            <a:noFill/>
            <a:miter lim="800000"/>
            <a:headEnd/>
            <a:tailEnd/>
          </a:ln>
        </p:spPr>
        <p:txBody>
          <a:bodyPr lIns="90487" tIns="44450" rIns="90487" bIns="44450">
            <a:prstTxWarp prst="textNoShape">
              <a:avLst/>
            </a:prstTxWarp>
            <a:spAutoFit/>
          </a:bodyPr>
          <a:lstStyle/>
          <a:p>
            <a:pPr>
              <a:buFontTx/>
              <a:buChar char="•"/>
            </a:pPr>
            <a:r>
              <a:rPr lang="fr-FR" i="0"/>
              <a:t>  recueil d’un grand nombre</a:t>
            </a:r>
          </a:p>
          <a:p>
            <a:pPr>
              <a:buClr>
                <a:schemeClr val="tx2"/>
              </a:buClr>
            </a:pPr>
            <a:r>
              <a:rPr lang="fr-FR" i="0"/>
              <a:t>	de données expérimentales (800) </a:t>
            </a:r>
          </a:p>
          <a:p>
            <a:r>
              <a:rPr lang="fr-FR" i="0"/>
              <a:t>	et de recommandations individuelles (guidelines)</a:t>
            </a:r>
          </a:p>
          <a:p>
            <a:endParaRPr lang="fr-FR" i="0"/>
          </a:p>
          <a:p>
            <a:pPr>
              <a:buClr>
                <a:schemeClr val="tx2"/>
              </a:buClr>
              <a:buFontTx/>
              <a:buChar char="•"/>
            </a:pPr>
            <a:r>
              <a:rPr lang="fr-FR" i="0"/>
              <a:t>  traduction de ces données en règles</a:t>
            </a:r>
          </a:p>
          <a:p>
            <a:pPr>
              <a:buClr>
                <a:schemeClr val="tx2"/>
              </a:buClr>
              <a:buFontTx/>
              <a:buChar char="•"/>
            </a:pPr>
            <a:endParaRPr lang="fr-FR" i="0"/>
          </a:p>
          <a:p>
            <a:pPr>
              <a:buClr>
                <a:schemeClr val="tx2"/>
              </a:buClr>
              <a:buFontTx/>
              <a:buChar char="•"/>
            </a:pPr>
            <a:r>
              <a:rPr lang="fr-FR" i="0"/>
              <a:t>  distinction de classes de règles</a:t>
            </a:r>
          </a:p>
        </p:txBody>
      </p:sp>
      <p:sp>
        <p:nvSpPr>
          <p:cNvPr id="16388" name="Rectangle 4"/>
          <p:cNvSpPr>
            <a:spLocks noChangeArrowheads="1"/>
          </p:cNvSpPr>
          <p:nvPr/>
        </p:nvSpPr>
        <p:spPr bwMode="auto">
          <a:xfrm>
            <a:off x="457200" y="1752600"/>
            <a:ext cx="7115175" cy="5762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3200" i="0"/>
              <a:t>Stratégie de construction des critères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a:r>
              <a:rPr lang="fr-FR"/>
              <a:t>4. Adaptabilité</a:t>
            </a:r>
          </a:p>
        </p:txBody>
      </p:sp>
      <p:sp>
        <p:nvSpPr>
          <p:cNvPr id="53251" name="Rectangle 3"/>
          <p:cNvSpPr>
            <a:spLocks noChangeArrowheads="1"/>
          </p:cNvSpPr>
          <p:nvPr/>
        </p:nvSpPr>
        <p:spPr bwMode="auto">
          <a:xfrm>
            <a:off x="2133600" y="1371600"/>
            <a:ext cx="7010400" cy="576263"/>
          </a:xfrm>
          <a:prstGeom prst="rect">
            <a:avLst/>
          </a:prstGeom>
          <a:noFill/>
          <a:ln w="12700">
            <a:noFill/>
            <a:miter lim="800000"/>
            <a:headEnd/>
            <a:tailEnd/>
          </a:ln>
        </p:spPr>
        <p:txBody>
          <a:bodyPr lIns="90487" tIns="44450" rIns="90487" bIns="44450">
            <a:prstTxWarp prst="textNoShape">
              <a:avLst/>
            </a:prstTxWarp>
            <a:spAutoFit/>
          </a:bodyPr>
          <a:lstStyle/>
          <a:p>
            <a:pPr>
              <a:buClr>
                <a:schemeClr val="tx2"/>
              </a:buClr>
            </a:pPr>
            <a:r>
              <a:rPr lang="fr-FR" sz="3200" b="1" i="0">
                <a:solidFill>
                  <a:schemeClr val="accent2"/>
                </a:solidFill>
                <a:latin typeface="Times New Roman" charset="0"/>
              </a:rPr>
              <a:t>4.2. Prise en compte de l’expérience</a:t>
            </a:r>
            <a:endParaRPr lang="fr-FR" sz="3200" i="0">
              <a:solidFill>
                <a:schemeClr val="tx2"/>
              </a:solidFill>
              <a:latin typeface="Times New Roman" charset="0"/>
            </a:endParaRPr>
          </a:p>
        </p:txBody>
      </p:sp>
      <p:sp>
        <p:nvSpPr>
          <p:cNvPr id="53252" name="Rectangle 4"/>
          <p:cNvSpPr>
            <a:spLocks noChangeArrowheads="1"/>
          </p:cNvSpPr>
          <p:nvPr/>
        </p:nvSpPr>
        <p:spPr bwMode="auto">
          <a:xfrm>
            <a:off x="3886200" y="2209800"/>
            <a:ext cx="4981575" cy="2279650"/>
          </a:xfrm>
          <a:prstGeom prst="rect">
            <a:avLst/>
          </a:prstGeom>
          <a:noFill/>
          <a:ln w="12700">
            <a:noFill/>
            <a:miter lim="800000"/>
            <a:headEnd/>
            <a:tailEnd/>
          </a:ln>
        </p:spPr>
        <p:txBody>
          <a:bodyPr lIns="90487" tIns="44450" rIns="90487" bIns="44450">
            <a:prstTxWarp prst="textNoShape">
              <a:avLst/>
            </a:prstTxWarp>
            <a:spAutoFit/>
          </a:bodyPr>
          <a:lstStyle/>
          <a:p>
            <a:r>
              <a:rPr lang="fr-FR" i="0">
                <a:latin typeface="Helvetica" charset="0"/>
              </a:rPr>
              <a:t>Les différents moyens disponibles pour prendre en compte le niveau d’expérience de l’utilisateur</a:t>
            </a:r>
          </a:p>
          <a:p>
            <a:pPr lvl="1">
              <a:buClr>
                <a:schemeClr val="tx2"/>
              </a:buClr>
              <a:buFontTx/>
              <a:buChar char="•"/>
            </a:pPr>
            <a:r>
              <a:rPr lang="fr-FR" i="0">
                <a:latin typeface="Helvetica" charset="0"/>
              </a:rPr>
              <a:t>  expérimenté(e)s</a:t>
            </a:r>
          </a:p>
          <a:p>
            <a:pPr lvl="1">
              <a:buClr>
                <a:schemeClr val="tx2"/>
              </a:buClr>
              <a:buFontTx/>
              <a:buChar char="•"/>
            </a:pPr>
            <a:r>
              <a:rPr lang="fr-FR" i="0">
                <a:latin typeface="Helvetica" charset="0"/>
              </a:rPr>
              <a:t>  débutant(e)s</a:t>
            </a:r>
          </a:p>
          <a:p>
            <a:pPr lvl="1">
              <a:buClr>
                <a:schemeClr val="tx2"/>
              </a:buClr>
              <a:buFontTx/>
              <a:buChar char="•"/>
            </a:pPr>
            <a:r>
              <a:rPr lang="fr-FR" i="0">
                <a:latin typeface="Helvetica" charset="0"/>
              </a:rPr>
              <a:t>  occasionnel(le)s</a:t>
            </a:r>
          </a:p>
        </p:txBody>
      </p:sp>
      <p:grpSp>
        <p:nvGrpSpPr>
          <p:cNvPr id="53253" name="Group 5"/>
          <p:cNvGrpSpPr>
            <a:grpSpLocks/>
          </p:cNvGrpSpPr>
          <p:nvPr/>
        </p:nvGrpSpPr>
        <p:grpSpPr bwMode="auto">
          <a:xfrm>
            <a:off x="723900" y="2514600"/>
            <a:ext cx="2247900" cy="1219200"/>
            <a:chOff x="456" y="1424"/>
            <a:chExt cx="1536" cy="792"/>
          </a:xfrm>
        </p:grpSpPr>
        <p:pic>
          <p:nvPicPr>
            <p:cNvPr id="53255" name="Picture 6"/>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352" y="1424"/>
              <a:ext cx="640" cy="792"/>
            </a:xfrm>
            <a:prstGeom prst="rect">
              <a:avLst/>
            </a:prstGeom>
            <a:noFill/>
            <a:ln w="12700">
              <a:noFill/>
              <a:miter lim="800000"/>
              <a:headEnd/>
              <a:tailEnd/>
            </a:ln>
          </p:spPr>
        </p:pic>
        <p:pic>
          <p:nvPicPr>
            <p:cNvPr id="53256" name="Picture 7"/>
            <p:cNvPicPr>
              <a:picLocks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456" y="1536"/>
              <a:ext cx="992" cy="568"/>
            </a:xfrm>
            <a:prstGeom prst="rect">
              <a:avLst/>
            </a:prstGeom>
            <a:noFill/>
            <a:ln w="12700">
              <a:noFill/>
              <a:miter lim="800000"/>
              <a:headEnd/>
              <a:tailEnd/>
            </a:ln>
          </p:spPr>
        </p:pic>
      </p:grpSp>
      <p:sp>
        <p:nvSpPr>
          <p:cNvPr id="53254" name="Text Box 9"/>
          <p:cNvSpPr txBox="1">
            <a:spLocks noChangeArrowheads="1"/>
          </p:cNvSpPr>
          <p:nvPr/>
        </p:nvSpPr>
        <p:spPr bwMode="auto">
          <a:xfrm>
            <a:off x="708025" y="5173663"/>
            <a:ext cx="7978775" cy="822325"/>
          </a:xfrm>
          <a:prstGeom prst="rect">
            <a:avLst/>
          </a:prstGeom>
          <a:noFill/>
          <a:ln w="9525">
            <a:noFill/>
            <a:miter lim="800000"/>
            <a:headEnd/>
            <a:tailEnd/>
          </a:ln>
        </p:spPr>
        <p:txBody>
          <a:bodyPr>
            <a:prstTxWarp prst="textNoShape">
              <a:avLst/>
            </a:prstTxWarp>
            <a:spAutoFit/>
          </a:bodyPr>
          <a:lstStyle/>
          <a:p>
            <a:pPr>
              <a:spcBef>
                <a:spcPct val="50000"/>
              </a:spcBef>
            </a:pPr>
            <a:r>
              <a:rPr lang="fr-FR"/>
              <a:t>Ex.  : la possibilité d’utiliser le menu ou un raccourci clavier pour une même opération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p:txBody>
          <a:bodyPr/>
          <a:lstStyle/>
          <a:p>
            <a:pPr algn="l"/>
            <a:r>
              <a:rPr lang="fr-FR"/>
              <a:t>4. Adaptabilité</a:t>
            </a:r>
          </a:p>
        </p:txBody>
      </p:sp>
      <p:sp>
        <p:nvSpPr>
          <p:cNvPr id="55299" name="Rectangle 1027"/>
          <p:cNvSpPr>
            <a:spLocks noChangeArrowheads="1"/>
          </p:cNvSpPr>
          <p:nvPr/>
        </p:nvSpPr>
        <p:spPr bwMode="auto">
          <a:xfrm>
            <a:off x="2133600" y="1447800"/>
            <a:ext cx="7010400" cy="576263"/>
          </a:xfrm>
          <a:prstGeom prst="rect">
            <a:avLst/>
          </a:prstGeom>
          <a:noFill/>
          <a:ln w="12700">
            <a:noFill/>
            <a:miter lim="800000"/>
            <a:headEnd/>
            <a:tailEnd/>
          </a:ln>
        </p:spPr>
        <p:txBody>
          <a:bodyPr lIns="90487" tIns="44450" rIns="90487" bIns="44450">
            <a:prstTxWarp prst="textNoShape">
              <a:avLst/>
            </a:prstTxWarp>
            <a:spAutoFit/>
          </a:bodyPr>
          <a:lstStyle/>
          <a:p>
            <a:pPr>
              <a:buClr>
                <a:schemeClr val="tx2"/>
              </a:buClr>
            </a:pPr>
            <a:r>
              <a:rPr lang="fr-FR" sz="3200" b="1" i="0">
                <a:solidFill>
                  <a:schemeClr val="accent2"/>
                </a:solidFill>
                <a:latin typeface="Times New Roman" charset="0"/>
              </a:rPr>
              <a:t>4.2. Prise en compte de l’expérience</a:t>
            </a:r>
            <a:endParaRPr lang="fr-FR" sz="3200" i="0">
              <a:solidFill>
                <a:schemeClr val="tx2"/>
              </a:solidFill>
              <a:latin typeface="Times New Roman" charset="0"/>
            </a:endParaRPr>
          </a:p>
        </p:txBody>
      </p:sp>
      <p:grpSp>
        <p:nvGrpSpPr>
          <p:cNvPr id="55300" name="Group 1029"/>
          <p:cNvGrpSpPr>
            <a:grpSpLocks/>
          </p:cNvGrpSpPr>
          <p:nvPr/>
        </p:nvGrpSpPr>
        <p:grpSpPr bwMode="auto">
          <a:xfrm>
            <a:off x="723900" y="2895600"/>
            <a:ext cx="2438400" cy="1257300"/>
            <a:chOff x="456" y="1424"/>
            <a:chExt cx="1536" cy="792"/>
          </a:xfrm>
        </p:grpSpPr>
        <p:pic>
          <p:nvPicPr>
            <p:cNvPr id="55302" name="Picture 1030"/>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352" y="1424"/>
              <a:ext cx="640" cy="792"/>
            </a:xfrm>
            <a:prstGeom prst="rect">
              <a:avLst/>
            </a:prstGeom>
            <a:noFill/>
            <a:ln w="12700">
              <a:noFill/>
              <a:miter lim="800000"/>
              <a:headEnd/>
              <a:tailEnd/>
            </a:ln>
          </p:spPr>
        </p:pic>
        <p:pic>
          <p:nvPicPr>
            <p:cNvPr id="55303" name="Picture 1031"/>
            <p:cNvPicPr>
              <a:picLocks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456" y="1536"/>
              <a:ext cx="992" cy="568"/>
            </a:xfrm>
            <a:prstGeom prst="rect">
              <a:avLst/>
            </a:prstGeom>
            <a:noFill/>
            <a:ln w="12700">
              <a:noFill/>
              <a:miter lim="800000"/>
              <a:headEnd/>
              <a:tailEnd/>
            </a:ln>
          </p:spPr>
        </p:pic>
      </p:grpSp>
      <p:pic>
        <p:nvPicPr>
          <p:cNvPr id="143368" name="Picture 1032"/>
          <p:cNvPicPr>
            <a:picLocks noChangeAspect="1" noChangeArrowheads="1"/>
          </p:cNvPicPr>
          <p:nvPr/>
        </p:nvPicPr>
        <p:blipFill>
          <a:blip r:embed="rId7"/>
          <a:srcRect/>
          <a:stretch>
            <a:fillRect/>
          </a:stretch>
        </p:blipFill>
        <p:spPr bwMode="auto">
          <a:xfrm>
            <a:off x="457200" y="2286000"/>
            <a:ext cx="84582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3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fr-FR"/>
              <a:t>5. Gestion des erreurs</a:t>
            </a:r>
          </a:p>
        </p:txBody>
      </p:sp>
      <p:sp>
        <p:nvSpPr>
          <p:cNvPr id="57347" name="Rectangle 4"/>
          <p:cNvSpPr>
            <a:spLocks noChangeArrowheads="1"/>
          </p:cNvSpPr>
          <p:nvPr/>
        </p:nvSpPr>
        <p:spPr bwMode="auto">
          <a:xfrm>
            <a:off x="3886200" y="1676400"/>
            <a:ext cx="5029200" cy="1184275"/>
          </a:xfrm>
          <a:prstGeom prst="rect">
            <a:avLst/>
          </a:prstGeom>
          <a:noFill/>
          <a:ln w="12700">
            <a:noFill/>
            <a:miter lim="800000"/>
            <a:headEnd/>
            <a:tailEnd/>
          </a:ln>
        </p:spPr>
        <p:txBody>
          <a:bodyPr lIns="90487" tIns="44450" rIns="90487" bIns="44450">
            <a:prstTxWarp prst="textNoShape">
              <a:avLst/>
            </a:prstTxWarp>
            <a:spAutoFit/>
          </a:bodyPr>
          <a:lstStyle/>
          <a:p>
            <a:r>
              <a:rPr lang="fr-FR" i="0">
                <a:solidFill>
                  <a:schemeClr val="accent2"/>
                </a:solidFill>
                <a:latin typeface="Helvetica" charset="0"/>
              </a:rPr>
              <a:t>5.1 Protection contre les erreurs</a:t>
            </a:r>
          </a:p>
          <a:p>
            <a:r>
              <a:rPr lang="fr-FR" i="0">
                <a:solidFill>
                  <a:schemeClr val="accent2"/>
                </a:solidFill>
                <a:latin typeface="Helvetica" charset="0"/>
              </a:rPr>
              <a:t>5.2 Qualité des messages d’erreurs</a:t>
            </a:r>
          </a:p>
          <a:p>
            <a:r>
              <a:rPr lang="fr-FR" i="0">
                <a:solidFill>
                  <a:schemeClr val="accent2"/>
                </a:solidFill>
                <a:latin typeface="Helvetica" charset="0"/>
              </a:rPr>
              <a:t>5.3 Correction des erreurs.</a:t>
            </a:r>
          </a:p>
        </p:txBody>
      </p:sp>
      <p:pic>
        <p:nvPicPr>
          <p:cNvPr id="57348" name="Picture 5"/>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12725" y="2438400"/>
            <a:ext cx="4167188" cy="2260600"/>
          </a:xfrm>
          <a:prstGeom prst="rect">
            <a:avLst/>
          </a:prstGeom>
          <a:noFill/>
          <a:ln w="12700">
            <a:noFill/>
            <a:miter lim="800000"/>
            <a:headEnd/>
            <a:tailEnd/>
          </a:ln>
        </p:spPr>
      </p:pic>
      <p:sp>
        <p:nvSpPr>
          <p:cNvPr id="57349" name="Rectangle 6"/>
          <p:cNvSpPr>
            <a:spLocks noChangeArrowheads="1"/>
          </p:cNvSpPr>
          <p:nvPr/>
        </p:nvSpPr>
        <p:spPr bwMode="auto">
          <a:xfrm>
            <a:off x="609600" y="5216525"/>
            <a:ext cx="7772400" cy="1184275"/>
          </a:xfrm>
          <a:prstGeom prst="rect">
            <a:avLst/>
          </a:prstGeom>
          <a:noFill/>
          <a:ln w="12700">
            <a:noFill/>
            <a:miter lim="800000"/>
            <a:headEnd/>
            <a:tailEnd/>
          </a:ln>
        </p:spPr>
        <p:txBody>
          <a:bodyPr lIns="90487" tIns="44450" rIns="90487" bIns="44450">
            <a:prstTxWarp prst="textNoShape">
              <a:avLst/>
            </a:prstTxWarp>
            <a:spAutoFit/>
          </a:bodyPr>
          <a:lstStyle/>
          <a:p>
            <a:r>
              <a:rPr lang="fr-FR" i="0">
                <a:latin typeface="Helvetica" charset="0"/>
              </a:rPr>
              <a:t>L ’ensemble des moyens permettant : </a:t>
            </a:r>
          </a:p>
          <a:p>
            <a:pPr>
              <a:buClr>
                <a:schemeClr val="tx2"/>
              </a:buClr>
              <a:buFontTx/>
              <a:buChar char="•"/>
            </a:pPr>
            <a:r>
              <a:rPr lang="fr-FR" i="0">
                <a:latin typeface="Helvetica" charset="0"/>
              </a:rPr>
              <a:t>  d’éviter ou de réduire les  erreurs, </a:t>
            </a:r>
          </a:p>
          <a:p>
            <a:pPr>
              <a:buClr>
                <a:schemeClr val="tx2"/>
              </a:buClr>
              <a:buFontTx/>
              <a:buChar char="•"/>
            </a:pPr>
            <a:r>
              <a:rPr lang="fr-FR" i="0">
                <a:latin typeface="Helvetica" charset="0"/>
              </a:rPr>
              <a:t>  de les corriger lorsqu’elles surviennent.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l"/>
            <a:r>
              <a:rPr lang="fr-FR"/>
              <a:t>5. Gestion des erreurs</a:t>
            </a:r>
          </a:p>
        </p:txBody>
      </p:sp>
      <p:sp>
        <p:nvSpPr>
          <p:cNvPr id="59395" name="Rectangle 3"/>
          <p:cNvSpPr>
            <a:spLocks noChangeArrowheads="1"/>
          </p:cNvSpPr>
          <p:nvPr/>
        </p:nvSpPr>
        <p:spPr bwMode="auto">
          <a:xfrm>
            <a:off x="3067050" y="2209800"/>
            <a:ext cx="6076950" cy="2133600"/>
          </a:xfrm>
          <a:prstGeom prst="rect">
            <a:avLst/>
          </a:prstGeom>
          <a:noFill/>
          <a:ln w="12700">
            <a:noFill/>
            <a:miter lim="800000"/>
            <a:headEnd/>
            <a:tailEnd/>
          </a:ln>
        </p:spPr>
        <p:txBody>
          <a:bodyPr lIns="90487" tIns="44450" rIns="90487" bIns="44450">
            <a:prstTxWarp prst="textNoShape">
              <a:avLst/>
            </a:prstTxWarp>
            <a:spAutoFit/>
          </a:bodyPr>
          <a:lstStyle/>
          <a:p>
            <a:r>
              <a:rPr lang="fr-FR" i="0"/>
              <a:t>réfère aux moyens disponibles pour détecter et prévenir (avant validation) :</a:t>
            </a:r>
          </a:p>
          <a:p>
            <a:pPr>
              <a:lnSpc>
                <a:spcPct val="120000"/>
              </a:lnSpc>
              <a:buFontTx/>
              <a:buChar char="•"/>
            </a:pPr>
            <a:r>
              <a:rPr lang="fr-FR" i="0"/>
              <a:t>les erreurs d’entrée de données, </a:t>
            </a:r>
          </a:p>
          <a:p>
            <a:pPr>
              <a:lnSpc>
                <a:spcPct val="120000"/>
              </a:lnSpc>
              <a:buFontTx/>
              <a:buChar char="•"/>
            </a:pPr>
            <a:r>
              <a:rPr lang="fr-FR" i="0"/>
              <a:t>les erreurs de commandes,</a:t>
            </a:r>
          </a:p>
          <a:p>
            <a:pPr>
              <a:lnSpc>
                <a:spcPct val="120000"/>
              </a:lnSpc>
              <a:buFontTx/>
              <a:buChar char="•"/>
            </a:pPr>
            <a:r>
              <a:rPr lang="fr-FR" i="0"/>
              <a:t>les actions à conséquences destructrices</a:t>
            </a:r>
          </a:p>
        </p:txBody>
      </p:sp>
      <p:pic>
        <p:nvPicPr>
          <p:cNvPr id="59396"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57200" y="2286000"/>
            <a:ext cx="2273300" cy="2160588"/>
          </a:xfrm>
          <a:prstGeom prst="rect">
            <a:avLst/>
          </a:prstGeom>
          <a:noFill/>
          <a:ln w="12700">
            <a:noFill/>
            <a:miter lim="800000"/>
            <a:headEnd/>
            <a:tailEnd/>
          </a:ln>
        </p:spPr>
      </p:pic>
      <p:sp>
        <p:nvSpPr>
          <p:cNvPr id="59397" name="Text Box 5"/>
          <p:cNvSpPr txBox="1">
            <a:spLocks noChangeArrowheads="1"/>
          </p:cNvSpPr>
          <p:nvPr/>
        </p:nvSpPr>
        <p:spPr bwMode="auto">
          <a:xfrm>
            <a:off x="3946525" y="1447800"/>
            <a:ext cx="4521200" cy="457200"/>
          </a:xfrm>
          <a:prstGeom prst="rect">
            <a:avLst/>
          </a:prstGeom>
          <a:noFill/>
          <a:ln w="9525">
            <a:noFill/>
            <a:miter lim="800000"/>
            <a:headEnd/>
            <a:tailEnd/>
          </a:ln>
        </p:spPr>
        <p:txBody>
          <a:bodyPr wrap="none">
            <a:prstTxWarp prst="textNoShape">
              <a:avLst/>
            </a:prstTxWarp>
            <a:spAutoFit/>
          </a:bodyPr>
          <a:lstStyle/>
          <a:p>
            <a:r>
              <a:rPr lang="fr-FR" i="0">
                <a:solidFill>
                  <a:schemeClr val="accent2"/>
                </a:solidFill>
              </a:rPr>
              <a:t>5.1 Protection contre les erreurs</a:t>
            </a:r>
          </a:p>
        </p:txBody>
      </p:sp>
      <p:pic>
        <p:nvPicPr>
          <p:cNvPr id="40966" name="Picture 6"/>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371600" y="4572000"/>
            <a:ext cx="6143625" cy="2106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0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l"/>
            <a:r>
              <a:rPr lang="fr-FR"/>
              <a:t>5. Gestion des erreurs</a:t>
            </a:r>
          </a:p>
        </p:txBody>
      </p:sp>
      <p:sp>
        <p:nvSpPr>
          <p:cNvPr id="61443" name="Text Box 5"/>
          <p:cNvSpPr txBox="1">
            <a:spLocks noChangeArrowheads="1"/>
          </p:cNvSpPr>
          <p:nvPr/>
        </p:nvSpPr>
        <p:spPr bwMode="auto">
          <a:xfrm>
            <a:off x="3946525" y="1447800"/>
            <a:ext cx="5080000" cy="457200"/>
          </a:xfrm>
          <a:prstGeom prst="rect">
            <a:avLst/>
          </a:prstGeom>
          <a:noFill/>
          <a:ln w="9525">
            <a:noFill/>
            <a:miter lim="800000"/>
            <a:headEnd/>
            <a:tailEnd/>
          </a:ln>
        </p:spPr>
        <p:txBody>
          <a:bodyPr wrap="none">
            <a:prstTxWarp prst="textNoShape">
              <a:avLst/>
            </a:prstTxWarp>
            <a:spAutoFit/>
          </a:bodyPr>
          <a:lstStyle/>
          <a:p>
            <a:r>
              <a:rPr lang="fr-FR" i="0">
                <a:solidFill>
                  <a:schemeClr val="accent2"/>
                </a:solidFill>
              </a:rPr>
              <a:t>5.2 Qualité des messages d ’erreurs</a:t>
            </a:r>
          </a:p>
        </p:txBody>
      </p:sp>
      <p:sp>
        <p:nvSpPr>
          <p:cNvPr id="61444" name="Rectangle 6"/>
          <p:cNvSpPr>
            <a:spLocks noChangeArrowheads="1"/>
          </p:cNvSpPr>
          <p:nvPr/>
        </p:nvSpPr>
        <p:spPr bwMode="auto">
          <a:xfrm>
            <a:off x="685800" y="1981200"/>
            <a:ext cx="7696200" cy="454025"/>
          </a:xfrm>
          <a:prstGeom prst="rect">
            <a:avLst/>
          </a:prstGeom>
          <a:noFill/>
          <a:ln w="12700">
            <a:noFill/>
            <a:miter lim="800000"/>
            <a:headEnd/>
            <a:tailEnd/>
          </a:ln>
        </p:spPr>
        <p:txBody>
          <a:bodyPr lIns="90487" tIns="44450" rIns="90487" bIns="44450">
            <a:prstTxWarp prst="textNoShape">
              <a:avLst/>
            </a:prstTxWarp>
            <a:spAutoFit/>
          </a:bodyPr>
          <a:lstStyle/>
          <a:p>
            <a:r>
              <a:rPr lang="fr-FR" i="0">
                <a:latin typeface="Times New Roman" charset="0"/>
              </a:rPr>
              <a:t>Réfère à l’expression et au contenu des messages d’erreurs :</a:t>
            </a:r>
          </a:p>
        </p:txBody>
      </p:sp>
      <p:sp>
        <p:nvSpPr>
          <p:cNvPr id="61445" name="Rectangle 7"/>
          <p:cNvSpPr>
            <a:spLocks noChangeArrowheads="1"/>
          </p:cNvSpPr>
          <p:nvPr/>
        </p:nvSpPr>
        <p:spPr bwMode="auto">
          <a:xfrm>
            <a:off x="685800" y="2590800"/>
            <a:ext cx="7315200" cy="1549400"/>
          </a:xfrm>
          <a:prstGeom prst="rect">
            <a:avLst/>
          </a:prstGeom>
          <a:noFill/>
          <a:ln w="12700">
            <a:noFill/>
            <a:miter lim="800000"/>
            <a:headEnd/>
            <a:tailEnd/>
          </a:ln>
        </p:spPr>
        <p:txBody>
          <a:bodyPr lIns="90487" tIns="44450" rIns="90487" bIns="44450">
            <a:prstTxWarp prst="textNoShape">
              <a:avLst/>
            </a:prstTxWarp>
            <a:spAutoFit/>
          </a:bodyPr>
          <a:lstStyle/>
          <a:p>
            <a:pPr>
              <a:buClr>
                <a:schemeClr val="tx2"/>
              </a:buClr>
              <a:buFontTx/>
              <a:buChar char="•"/>
            </a:pPr>
            <a:r>
              <a:rPr lang="fr-FR" i="0">
                <a:latin typeface="Times New Roman" charset="0"/>
              </a:rPr>
              <a:t>  leur pertinence,</a:t>
            </a:r>
          </a:p>
          <a:p>
            <a:pPr>
              <a:buClr>
                <a:schemeClr val="tx2"/>
              </a:buClr>
              <a:buFontTx/>
              <a:buChar char="•"/>
            </a:pPr>
            <a:r>
              <a:rPr lang="fr-FR" i="0">
                <a:latin typeface="Times New Roman" charset="0"/>
              </a:rPr>
              <a:t>  leur facilité de lecture,</a:t>
            </a:r>
          </a:p>
          <a:p>
            <a:pPr>
              <a:buClr>
                <a:schemeClr val="tx2"/>
              </a:buClr>
              <a:buFontTx/>
              <a:buChar char="•"/>
            </a:pPr>
            <a:r>
              <a:rPr lang="fr-FR" i="0">
                <a:latin typeface="Times New Roman" charset="0"/>
              </a:rPr>
              <a:t>  leur précision quant à la nature des erreurs,</a:t>
            </a:r>
          </a:p>
          <a:p>
            <a:pPr>
              <a:buClr>
                <a:schemeClr val="tx2"/>
              </a:buClr>
              <a:buFontTx/>
              <a:buChar char="•"/>
            </a:pPr>
            <a:r>
              <a:rPr lang="fr-FR" i="0">
                <a:latin typeface="Times New Roman" charset="0"/>
              </a:rPr>
              <a:t>  l’indication des actions de correction.</a:t>
            </a:r>
          </a:p>
        </p:txBody>
      </p:sp>
      <p:pic>
        <p:nvPicPr>
          <p:cNvPr id="41994" name="Picture 10"/>
          <p:cNvPicPr>
            <a:picLocks noChangeAspect="1" noChangeArrowheads="1"/>
          </p:cNvPicPr>
          <p:nvPr/>
        </p:nvPicPr>
        <p:blipFill>
          <a:blip r:embed="rId3"/>
          <a:srcRect/>
          <a:stretch>
            <a:fillRect/>
          </a:stretch>
        </p:blipFill>
        <p:spPr bwMode="auto">
          <a:xfrm>
            <a:off x="2667000" y="4191000"/>
            <a:ext cx="4648200" cy="2214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1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l"/>
            <a:r>
              <a:rPr lang="fr-FR"/>
              <a:t>5. Gestion des erreurs</a:t>
            </a:r>
          </a:p>
        </p:txBody>
      </p:sp>
      <p:sp>
        <p:nvSpPr>
          <p:cNvPr id="63491" name="Text Box 5"/>
          <p:cNvSpPr txBox="1">
            <a:spLocks noChangeArrowheads="1"/>
          </p:cNvSpPr>
          <p:nvPr/>
        </p:nvSpPr>
        <p:spPr bwMode="auto">
          <a:xfrm>
            <a:off x="3946525" y="1371600"/>
            <a:ext cx="3810000" cy="457200"/>
          </a:xfrm>
          <a:prstGeom prst="rect">
            <a:avLst/>
          </a:prstGeom>
          <a:noFill/>
          <a:ln w="9525">
            <a:noFill/>
            <a:miter lim="800000"/>
            <a:headEnd/>
            <a:tailEnd/>
          </a:ln>
        </p:spPr>
        <p:txBody>
          <a:bodyPr wrap="none">
            <a:prstTxWarp prst="textNoShape">
              <a:avLst/>
            </a:prstTxWarp>
            <a:spAutoFit/>
          </a:bodyPr>
          <a:lstStyle/>
          <a:p>
            <a:r>
              <a:rPr lang="fr-FR" i="0">
                <a:solidFill>
                  <a:schemeClr val="accent2"/>
                </a:solidFill>
              </a:rPr>
              <a:t>5.3. Correction des erreurs</a:t>
            </a:r>
          </a:p>
        </p:txBody>
      </p:sp>
      <p:sp>
        <p:nvSpPr>
          <p:cNvPr id="63492" name="Rectangle 6"/>
          <p:cNvSpPr>
            <a:spLocks noChangeArrowheads="1"/>
          </p:cNvSpPr>
          <p:nvPr/>
        </p:nvSpPr>
        <p:spPr bwMode="auto">
          <a:xfrm>
            <a:off x="3886200" y="1905000"/>
            <a:ext cx="4724400" cy="1184275"/>
          </a:xfrm>
          <a:prstGeom prst="rect">
            <a:avLst/>
          </a:prstGeom>
          <a:noFill/>
          <a:ln w="12700">
            <a:noFill/>
            <a:miter lim="800000"/>
            <a:headEnd/>
            <a:tailEnd/>
          </a:ln>
        </p:spPr>
        <p:txBody>
          <a:bodyPr lIns="90487" tIns="44450" rIns="90487" bIns="44450">
            <a:prstTxWarp prst="textNoShape">
              <a:avLst/>
            </a:prstTxWarp>
            <a:spAutoFit/>
          </a:bodyPr>
          <a:lstStyle/>
          <a:p>
            <a:r>
              <a:rPr lang="fr-FR" i="0">
                <a:latin typeface="Times New Roman" charset="0"/>
              </a:rPr>
              <a:t>réfère aux moyens disponibles pour l’utilisateur pour corriger immédiatement ses erreurs</a:t>
            </a:r>
          </a:p>
        </p:txBody>
      </p:sp>
      <p:grpSp>
        <p:nvGrpSpPr>
          <p:cNvPr id="63493" name="Group 7"/>
          <p:cNvGrpSpPr>
            <a:grpSpLocks/>
          </p:cNvGrpSpPr>
          <p:nvPr/>
        </p:nvGrpSpPr>
        <p:grpSpPr bwMode="auto">
          <a:xfrm>
            <a:off x="533400" y="1905000"/>
            <a:ext cx="2917825" cy="1714500"/>
            <a:chOff x="416" y="1560"/>
            <a:chExt cx="1838" cy="1080"/>
          </a:xfrm>
        </p:grpSpPr>
        <p:pic>
          <p:nvPicPr>
            <p:cNvPr id="63495" name="Picture 8"/>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16" y="1688"/>
              <a:ext cx="1744" cy="928"/>
            </a:xfrm>
            <a:prstGeom prst="rect">
              <a:avLst/>
            </a:prstGeom>
            <a:noFill/>
            <a:ln w="12700">
              <a:noFill/>
              <a:miter lim="800000"/>
              <a:headEnd/>
              <a:tailEnd/>
            </a:ln>
          </p:spPr>
        </p:pic>
        <p:pic>
          <p:nvPicPr>
            <p:cNvPr id="63496" name="Picture 9"/>
            <p:cNvPicPr>
              <a:picLocks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896" y="1560"/>
              <a:ext cx="358" cy="1080"/>
            </a:xfrm>
            <a:prstGeom prst="rect">
              <a:avLst/>
            </a:prstGeom>
            <a:noFill/>
            <a:ln w="12700">
              <a:noFill/>
              <a:miter lim="800000"/>
              <a:headEnd/>
              <a:tailEnd/>
            </a:ln>
          </p:spPr>
        </p:pic>
      </p:grpSp>
      <p:pic>
        <p:nvPicPr>
          <p:cNvPr id="43018" name="Picture 10"/>
          <p:cNvPicPr>
            <a:picLocks noChangeAspect="1" noChangeArrowheads="1"/>
          </p:cNvPicPr>
          <p:nvPr/>
        </p:nvPicPr>
        <p:blipFill>
          <a:blip r:embed="rId7"/>
          <a:srcRect/>
          <a:stretch>
            <a:fillRect/>
          </a:stretch>
        </p:blipFill>
        <p:spPr bwMode="auto">
          <a:xfrm>
            <a:off x="2133600" y="3657600"/>
            <a:ext cx="5067300" cy="2767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3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fr-FR"/>
              <a:t>6. Homogénéité / Cohérence</a:t>
            </a:r>
          </a:p>
        </p:txBody>
      </p:sp>
      <p:sp>
        <p:nvSpPr>
          <p:cNvPr id="65540" name="Rectangle 3"/>
          <p:cNvSpPr>
            <a:spLocks noChangeArrowheads="1"/>
          </p:cNvSpPr>
          <p:nvPr/>
        </p:nvSpPr>
        <p:spPr bwMode="auto">
          <a:xfrm>
            <a:off x="2286000" y="1828800"/>
            <a:ext cx="6553200" cy="3375025"/>
          </a:xfrm>
          <a:prstGeom prst="rect">
            <a:avLst/>
          </a:prstGeom>
          <a:noFill/>
          <a:ln w="12700">
            <a:noFill/>
            <a:miter lim="800000"/>
            <a:headEnd/>
            <a:tailEnd/>
          </a:ln>
        </p:spPr>
        <p:txBody>
          <a:bodyPr lIns="90487" tIns="44450" rIns="90487" bIns="44450">
            <a:prstTxWarp prst="textNoShape">
              <a:avLst/>
            </a:prstTxWarp>
            <a:spAutoFit/>
          </a:bodyPr>
          <a:lstStyle/>
          <a:p>
            <a:r>
              <a:rPr lang="fr-FR" i="0"/>
              <a:t>Réfère à la façon dont les choix de conception de l’interface </a:t>
            </a:r>
          </a:p>
          <a:p>
            <a:endParaRPr lang="fr-FR" i="0"/>
          </a:p>
          <a:p>
            <a:endParaRPr lang="fr-FR" i="0"/>
          </a:p>
          <a:p>
            <a:r>
              <a:rPr lang="fr-FR" i="0"/>
              <a:t> </a:t>
            </a:r>
          </a:p>
          <a:p>
            <a:endParaRPr lang="fr-FR" i="0"/>
          </a:p>
          <a:p>
            <a:r>
              <a:rPr lang="fr-FR" i="0"/>
              <a:t>sont conservés pour des contextes identiques, </a:t>
            </a:r>
          </a:p>
          <a:p>
            <a:endParaRPr lang="fr-FR" i="0"/>
          </a:p>
          <a:p>
            <a:r>
              <a:rPr lang="fr-FR" i="0"/>
              <a:t>et sont différents pour des contextes différents.</a:t>
            </a:r>
          </a:p>
        </p:txBody>
      </p:sp>
      <p:graphicFrame>
        <p:nvGraphicFramePr>
          <p:cNvPr id="65538" name="Object 2"/>
          <p:cNvGraphicFramePr>
            <a:graphicFrameLocks/>
          </p:cNvGraphicFramePr>
          <p:nvPr/>
        </p:nvGraphicFramePr>
        <p:xfrm>
          <a:off x="152400" y="2438400"/>
          <a:ext cx="2222500" cy="1627188"/>
        </p:xfrm>
        <a:graphic>
          <a:graphicData uri="http://schemas.openxmlformats.org/presentationml/2006/ole">
            <p:oleObj spid="_x0000_s65538" name="Microsoft ClipArt Gallery" r:id="rId4" imgW="4508500" imgH="3302000" progId="">
              <p:embed/>
            </p:oleObj>
          </a:graphicData>
        </a:graphic>
      </p:graphicFrame>
      <p:sp>
        <p:nvSpPr>
          <p:cNvPr id="65541" name="Rectangle 6"/>
          <p:cNvSpPr>
            <a:spLocks noChangeArrowheads="1"/>
          </p:cNvSpPr>
          <p:nvPr/>
        </p:nvSpPr>
        <p:spPr bwMode="auto">
          <a:xfrm>
            <a:off x="4779963" y="2616200"/>
            <a:ext cx="2001837" cy="13081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i="0"/>
              <a:t>codes,</a:t>
            </a:r>
          </a:p>
          <a:p>
            <a:r>
              <a:rPr lang="fr-FR" sz="2000" i="0"/>
              <a:t>dénominations,</a:t>
            </a:r>
          </a:p>
          <a:p>
            <a:r>
              <a:rPr lang="fr-FR" sz="2000" i="0"/>
              <a:t>formats, </a:t>
            </a:r>
          </a:p>
          <a:p>
            <a:r>
              <a:rPr lang="fr-FR" sz="2000" i="0"/>
              <a:t>procédures, etc.</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76200"/>
            <a:ext cx="8458200" cy="1101725"/>
          </a:xfrm>
        </p:spPr>
        <p:txBody>
          <a:bodyPr/>
          <a:lstStyle/>
          <a:p>
            <a:r>
              <a:rPr lang="fr-FR"/>
              <a:t>6. Homogénéité / Cohérence</a:t>
            </a:r>
          </a:p>
        </p:txBody>
      </p:sp>
      <p:sp>
        <p:nvSpPr>
          <p:cNvPr id="67587" name="Rectangle 3"/>
          <p:cNvSpPr>
            <a:spLocks noChangeArrowheads="1"/>
          </p:cNvSpPr>
          <p:nvPr/>
        </p:nvSpPr>
        <p:spPr bwMode="auto">
          <a:xfrm>
            <a:off x="6884988" y="6613525"/>
            <a:ext cx="2190750" cy="2254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900" i="0">
                <a:latin typeface="Times New Roman" charset="0"/>
              </a:rPr>
              <a:t>A. Bisseret, d’après Bastien et Scapin, 1993</a:t>
            </a:r>
          </a:p>
        </p:txBody>
      </p:sp>
      <p:sp>
        <p:nvSpPr>
          <p:cNvPr id="67588" name="Text Box 4"/>
          <p:cNvSpPr txBox="1">
            <a:spLocks noChangeArrowheads="1"/>
          </p:cNvSpPr>
          <p:nvPr/>
        </p:nvSpPr>
        <p:spPr bwMode="auto">
          <a:xfrm>
            <a:off x="533400" y="1447800"/>
            <a:ext cx="6265863" cy="457200"/>
          </a:xfrm>
          <a:prstGeom prst="rect">
            <a:avLst/>
          </a:prstGeom>
          <a:noFill/>
          <a:ln w="9525">
            <a:noFill/>
            <a:miter lim="800000"/>
            <a:headEnd/>
            <a:tailEnd/>
          </a:ln>
        </p:spPr>
        <p:txBody>
          <a:bodyPr wrap="none">
            <a:prstTxWarp prst="textNoShape">
              <a:avLst/>
            </a:prstTxWarp>
            <a:spAutoFit/>
          </a:bodyPr>
          <a:lstStyle/>
          <a:p>
            <a:r>
              <a:rPr lang="fr-FR" i="0"/>
              <a:t>Exemples : couleurs de rubriques constantes</a:t>
            </a:r>
          </a:p>
        </p:txBody>
      </p:sp>
      <p:pic>
        <p:nvPicPr>
          <p:cNvPr id="67589" name="Picture 5"/>
          <p:cNvPicPr>
            <a:picLocks noChangeAspect="1" noChangeArrowheads="1"/>
          </p:cNvPicPr>
          <p:nvPr/>
        </p:nvPicPr>
        <p:blipFill>
          <a:blip r:embed="rId3"/>
          <a:srcRect/>
          <a:stretch>
            <a:fillRect/>
          </a:stretch>
        </p:blipFill>
        <p:spPr bwMode="auto">
          <a:xfrm>
            <a:off x="609600" y="2057400"/>
            <a:ext cx="5257800" cy="2603500"/>
          </a:xfrm>
          <a:prstGeom prst="rect">
            <a:avLst/>
          </a:prstGeom>
          <a:noFill/>
          <a:ln w="9525">
            <a:noFill/>
            <a:miter lim="800000"/>
            <a:headEnd/>
            <a:tailEnd/>
          </a:ln>
        </p:spPr>
      </p:pic>
      <p:pic>
        <p:nvPicPr>
          <p:cNvPr id="67590" name="Picture 6"/>
          <p:cNvPicPr>
            <a:picLocks noChangeAspect="1" noChangeArrowheads="1"/>
          </p:cNvPicPr>
          <p:nvPr/>
        </p:nvPicPr>
        <p:blipFill>
          <a:blip r:embed="rId4"/>
          <a:srcRect/>
          <a:stretch>
            <a:fillRect/>
          </a:stretch>
        </p:blipFill>
        <p:spPr bwMode="auto">
          <a:xfrm>
            <a:off x="3505200" y="3200400"/>
            <a:ext cx="5380038" cy="30511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fr-FR"/>
              <a:t>7. Signifiance des codes et dénominations</a:t>
            </a:r>
          </a:p>
        </p:txBody>
      </p:sp>
      <p:sp>
        <p:nvSpPr>
          <p:cNvPr id="69635" name="Rectangle 3"/>
          <p:cNvSpPr>
            <a:spLocks noChangeArrowheads="1"/>
          </p:cNvSpPr>
          <p:nvPr/>
        </p:nvSpPr>
        <p:spPr bwMode="auto">
          <a:xfrm>
            <a:off x="609600" y="1600200"/>
            <a:ext cx="5408613" cy="819150"/>
          </a:xfrm>
          <a:prstGeom prst="rect">
            <a:avLst/>
          </a:prstGeom>
          <a:noFill/>
          <a:ln w="12700">
            <a:noFill/>
            <a:miter lim="800000"/>
            <a:headEnd/>
            <a:tailEnd/>
          </a:ln>
        </p:spPr>
        <p:txBody>
          <a:bodyPr lIns="90487" tIns="44450" rIns="90487" bIns="44450">
            <a:prstTxWarp prst="textNoShape">
              <a:avLst/>
            </a:prstTxWarp>
            <a:spAutoFit/>
          </a:bodyPr>
          <a:lstStyle/>
          <a:p>
            <a:r>
              <a:rPr lang="fr-FR" i="0"/>
              <a:t>Concerne l’adéquation entre un terme ou un signe, et son référent.  </a:t>
            </a:r>
          </a:p>
        </p:txBody>
      </p:sp>
      <p:sp>
        <p:nvSpPr>
          <p:cNvPr id="69636" name="Rectangle 4"/>
          <p:cNvSpPr>
            <a:spLocks noChangeArrowheads="1"/>
          </p:cNvSpPr>
          <p:nvPr/>
        </p:nvSpPr>
        <p:spPr bwMode="auto">
          <a:xfrm>
            <a:off x="457200" y="2514600"/>
            <a:ext cx="8686800" cy="1006475"/>
          </a:xfrm>
          <a:prstGeom prst="rect">
            <a:avLst/>
          </a:prstGeom>
          <a:noFill/>
          <a:ln w="9525">
            <a:noFill/>
            <a:miter lim="800000"/>
            <a:headEnd/>
            <a:tailEnd/>
          </a:ln>
        </p:spPr>
        <p:txBody>
          <a:bodyPr>
            <a:prstTxWarp prst="textNoShape">
              <a:avLst/>
            </a:prstTxWarp>
            <a:spAutoFit/>
          </a:bodyPr>
          <a:lstStyle/>
          <a:p>
            <a:pPr algn="just"/>
            <a:r>
              <a:rPr lang="fr-FR" sz="2000" i="0"/>
              <a:t>Des codes et dénominations sont “signifiants” </a:t>
            </a:r>
          </a:p>
          <a:p>
            <a:pPr algn="just"/>
            <a:r>
              <a:rPr lang="fr-FR" sz="2000" i="0"/>
              <a:t>lorsqu’il y a une  relation sémantique forte  (pour l’utilisateur) </a:t>
            </a:r>
          </a:p>
          <a:p>
            <a:pPr algn="just"/>
            <a:r>
              <a:rPr lang="fr-FR" sz="2000" i="0"/>
              <a:t>entre les codes ou noms et les items ou actions auxquels ils réfèrent.</a:t>
            </a:r>
          </a:p>
        </p:txBody>
      </p:sp>
      <p:sp>
        <p:nvSpPr>
          <p:cNvPr id="69637" name="Text Box 16"/>
          <p:cNvSpPr txBox="1">
            <a:spLocks noChangeArrowheads="1"/>
          </p:cNvSpPr>
          <p:nvPr/>
        </p:nvSpPr>
        <p:spPr bwMode="auto">
          <a:xfrm>
            <a:off x="2514600" y="4495800"/>
            <a:ext cx="5105400" cy="1187450"/>
          </a:xfrm>
          <a:prstGeom prst="rect">
            <a:avLst/>
          </a:prstGeom>
          <a:noFill/>
          <a:ln w="9525">
            <a:noFill/>
            <a:miter lim="800000"/>
            <a:headEnd/>
            <a:tailEnd/>
          </a:ln>
        </p:spPr>
        <p:txBody>
          <a:bodyPr>
            <a:prstTxWarp prst="textNoShape">
              <a:avLst/>
            </a:prstTxWarp>
            <a:spAutoFit/>
          </a:bodyPr>
          <a:lstStyle/>
          <a:p>
            <a:pPr>
              <a:spcBef>
                <a:spcPct val="50000"/>
              </a:spcBef>
            </a:pPr>
            <a:r>
              <a:rPr lang="fr-FR"/>
              <a:t>Ex : Cette icône de ppt signifie « appliquer un modèle de conception »…</a:t>
            </a:r>
          </a:p>
        </p:txBody>
      </p:sp>
      <p:pic>
        <p:nvPicPr>
          <p:cNvPr id="69638" name="Picture 17"/>
          <p:cNvPicPr>
            <a:picLocks noChangeAspect="1" noChangeArrowheads="1"/>
          </p:cNvPicPr>
          <p:nvPr/>
        </p:nvPicPr>
        <p:blipFill>
          <a:blip r:embed="rId3"/>
          <a:srcRect/>
          <a:stretch>
            <a:fillRect/>
          </a:stretch>
        </p:blipFill>
        <p:spPr bwMode="auto">
          <a:xfrm>
            <a:off x="838200" y="4495800"/>
            <a:ext cx="1066800" cy="9271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fr-FR"/>
              <a:t>7. Signifiance des codes et dénominations</a:t>
            </a:r>
          </a:p>
        </p:txBody>
      </p:sp>
      <p:pic>
        <p:nvPicPr>
          <p:cNvPr id="71683" name="Picture 20"/>
          <p:cNvPicPr>
            <a:picLocks noChangeAspect="1" noChangeArrowheads="1"/>
          </p:cNvPicPr>
          <p:nvPr/>
        </p:nvPicPr>
        <p:blipFill>
          <a:blip r:embed="rId3"/>
          <a:srcRect/>
          <a:stretch>
            <a:fillRect/>
          </a:stretch>
        </p:blipFill>
        <p:spPr bwMode="auto">
          <a:xfrm>
            <a:off x="1905000" y="3048000"/>
            <a:ext cx="4946650" cy="2266950"/>
          </a:xfrm>
          <a:prstGeom prst="rect">
            <a:avLst/>
          </a:prstGeom>
          <a:noFill/>
          <a:ln w="9525">
            <a:noFill/>
            <a:miter lim="800000"/>
            <a:headEnd/>
            <a:tailEnd/>
          </a:ln>
        </p:spPr>
      </p:pic>
      <p:sp>
        <p:nvSpPr>
          <p:cNvPr id="71684" name="Text Box 21"/>
          <p:cNvSpPr txBox="1">
            <a:spLocks noChangeArrowheads="1"/>
          </p:cNvSpPr>
          <p:nvPr/>
        </p:nvSpPr>
        <p:spPr bwMode="auto">
          <a:xfrm>
            <a:off x="1203325" y="1792288"/>
            <a:ext cx="7402513" cy="457200"/>
          </a:xfrm>
          <a:prstGeom prst="rect">
            <a:avLst/>
          </a:prstGeom>
          <a:noFill/>
          <a:ln w="9525">
            <a:noFill/>
            <a:miter lim="800000"/>
            <a:headEnd/>
            <a:tailEnd/>
          </a:ln>
        </p:spPr>
        <p:txBody>
          <a:bodyPr wrap="none">
            <a:prstTxWarp prst="textNoShape">
              <a:avLst/>
            </a:prstTxWarp>
            <a:spAutoFit/>
          </a:bodyPr>
          <a:lstStyle/>
          <a:p>
            <a:r>
              <a:rPr lang="fr-FR"/>
              <a:t>Ex d’utilisation non congruente avec les codes usuels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FR"/>
              <a:t>1. Guidage</a:t>
            </a:r>
          </a:p>
        </p:txBody>
      </p:sp>
      <p:sp>
        <p:nvSpPr>
          <p:cNvPr id="16388" name="Rectangle 4"/>
          <p:cNvSpPr>
            <a:spLocks noChangeArrowheads="1"/>
          </p:cNvSpPr>
          <p:nvPr/>
        </p:nvSpPr>
        <p:spPr bwMode="auto">
          <a:xfrm>
            <a:off x="3636963" y="1828800"/>
            <a:ext cx="5311775" cy="1927225"/>
          </a:xfrm>
          <a:prstGeom prst="rect">
            <a:avLst/>
          </a:prstGeom>
          <a:noFill/>
          <a:ln w="12700">
            <a:solidFill>
              <a:schemeClr val="tx1"/>
            </a:solidFill>
            <a:miter lim="800000"/>
            <a:headEnd/>
            <a:tailEnd/>
          </a:ln>
        </p:spPr>
        <p:txBody>
          <a:bodyPr wrap="none" lIns="90487" tIns="44450" rIns="90487" bIns="44450">
            <a:prstTxWarp prst="textNoShape">
              <a:avLst/>
            </a:prstTxWarp>
            <a:spAutoFit/>
          </a:bodyPr>
          <a:lstStyle/>
          <a:p>
            <a:r>
              <a:rPr lang="fr-FR" i="0">
                <a:latin typeface="Times New Roman" charset="0"/>
              </a:rPr>
              <a:t>Quatre sous-critères :</a:t>
            </a:r>
            <a:endParaRPr lang="fr-FR" i="0">
              <a:solidFill>
                <a:schemeClr val="accent2"/>
              </a:solidFill>
              <a:latin typeface="Times New Roman" charset="0"/>
            </a:endParaRPr>
          </a:p>
          <a:p>
            <a:pPr>
              <a:buClr>
                <a:schemeClr val="tx2"/>
              </a:buClr>
              <a:buFontTx/>
              <a:buChar char="•"/>
            </a:pPr>
            <a:r>
              <a:rPr lang="fr-FR" i="0">
                <a:solidFill>
                  <a:schemeClr val="accent2"/>
                </a:solidFill>
                <a:latin typeface="Times New Roman" charset="0"/>
              </a:rPr>
              <a:t> 1.1. Incitation</a:t>
            </a:r>
          </a:p>
          <a:p>
            <a:pPr>
              <a:buClr>
                <a:schemeClr val="tx2"/>
              </a:buClr>
              <a:buFontTx/>
              <a:buChar char="•"/>
            </a:pPr>
            <a:r>
              <a:rPr lang="fr-FR" i="0">
                <a:solidFill>
                  <a:schemeClr val="accent2"/>
                </a:solidFill>
                <a:latin typeface="Times New Roman" charset="0"/>
              </a:rPr>
              <a:t> 1.2. Groupement/Distinction entre Items</a:t>
            </a:r>
          </a:p>
          <a:p>
            <a:pPr>
              <a:buClr>
                <a:schemeClr val="tx2"/>
              </a:buClr>
              <a:buFontTx/>
              <a:buChar char="•"/>
            </a:pPr>
            <a:r>
              <a:rPr lang="fr-FR" i="0">
                <a:solidFill>
                  <a:schemeClr val="accent2"/>
                </a:solidFill>
                <a:latin typeface="Times New Roman" charset="0"/>
              </a:rPr>
              <a:t> 1.3. Feedback Immédiat</a:t>
            </a:r>
          </a:p>
          <a:p>
            <a:pPr>
              <a:buClr>
                <a:schemeClr val="tx2"/>
              </a:buClr>
              <a:buFontTx/>
              <a:buChar char="•"/>
            </a:pPr>
            <a:r>
              <a:rPr lang="fr-FR" i="0">
                <a:solidFill>
                  <a:schemeClr val="accent2"/>
                </a:solidFill>
                <a:latin typeface="Times New Roman" charset="0"/>
              </a:rPr>
              <a:t> 1.4. Lisibilité.</a:t>
            </a:r>
          </a:p>
        </p:txBody>
      </p:sp>
      <p:sp>
        <p:nvSpPr>
          <p:cNvPr id="18436" name="Rectangle 5"/>
          <p:cNvSpPr>
            <a:spLocks noChangeArrowheads="1"/>
          </p:cNvSpPr>
          <p:nvPr/>
        </p:nvSpPr>
        <p:spPr bwMode="auto">
          <a:xfrm>
            <a:off x="2951163" y="4246563"/>
            <a:ext cx="5892800" cy="2279650"/>
          </a:xfrm>
          <a:prstGeom prst="rect">
            <a:avLst/>
          </a:prstGeom>
          <a:noFill/>
          <a:ln w="12700">
            <a:noFill/>
            <a:miter lim="800000"/>
            <a:headEnd/>
            <a:tailEnd/>
          </a:ln>
        </p:spPr>
        <p:txBody>
          <a:bodyPr lIns="90487" tIns="44450" rIns="90487" bIns="44450">
            <a:prstTxWarp prst="textNoShape">
              <a:avLst/>
            </a:prstTxWarp>
            <a:spAutoFit/>
          </a:bodyPr>
          <a:lstStyle/>
          <a:p>
            <a:pPr>
              <a:spcBef>
                <a:spcPct val="20000"/>
              </a:spcBef>
            </a:pPr>
            <a:r>
              <a:rPr lang="fr-FR" i="0"/>
              <a:t>Ensemble des moyens mis en œuvre pour conseiller, orienter, informer, et conduire l’utilisateur lors de ses interactions avec l’ordinateur (messages, alarmes, labels, etc.), y compris dans ses aspects lexicaux.</a:t>
            </a:r>
          </a:p>
        </p:txBody>
      </p:sp>
      <p:pic>
        <p:nvPicPr>
          <p:cNvPr id="18437" name="Picture 6"/>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219200" y="1625600"/>
            <a:ext cx="1371600" cy="3843338"/>
          </a:xfrm>
          <a:prstGeom prst="rect">
            <a:avLst/>
          </a:prstGeom>
          <a:noFill/>
          <a:ln w="12700">
            <a:noFill/>
            <a:miter lim="800000"/>
            <a:headEnd/>
            <a:tailEnd/>
          </a:ln>
        </p:spPr>
      </p:pic>
      <p:sp>
        <p:nvSpPr>
          <p:cNvPr id="18438" name="Line 8"/>
          <p:cNvSpPr>
            <a:spLocks noChangeShapeType="1"/>
          </p:cNvSpPr>
          <p:nvPr/>
        </p:nvSpPr>
        <p:spPr bwMode="auto">
          <a:xfrm>
            <a:off x="3060700" y="5410200"/>
            <a:ext cx="1130300" cy="0"/>
          </a:xfrm>
          <a:prstGeom prst="line">
            <a:avLst/>
          </a:prstGeom>
          <a:noFill/>
          <a:ln w="25400">
            <a:solidFill>
              <a:srgbClr val="DC0081"/>
            </a:solidFill>
            <a:round/>
            <a:headEnd/>
            <a:tailEnd/>
          </a:ln>
        </p:spPr>
        <p:txBody>
          <a:bodyPr wrap="none" anchor="ctr">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autoUpdateAnimBg="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fr-FR"/>
              <a:t>8. Compatibilité</a:t>
            </a:r>
          </a:p>
        </p:txBody>
      </p:sp>
      <p:sp>
        <p:nvSpPr>
          <p:cNvPr id="73731" name="Rectangle 4"/>
          <p:cNvSpPr>
            <a:spLocks noChangeArrowheads="1"/>
          </p:cNvSpPr>
          <p:nvPr/>
        </p:nvSpPr>
        <p:spPr bwMode="auto">
          <a:xfrm>
            <a:off x="3505200" y="1905000"/>
            <a:ext cx="5334000" cy="819150"/>
          </a:xfrm>
          <a:prstGeom prst="rect">
            <a:avLst/>
          </a:prstGeom>
          <a:noFill/>
          <a:ln w="12700">
            <a:noFill/>
            <a:miter lim="800000"/>
            <a:headEnd/>
            <a:tailEnd/>
          </a:ln>
        </p:spPr>
        <p:txBody>
          <a:bodyPr lIns="90487" tIns="44450" rIns="90487" bIns="44450">
            <a:prstTxWarp prst="textNoShape">
              <a:avLst/>
            </a:prstTxWarp>
            <a:spAutoFit/>
          </a:bodyPr>
          <a:lstStyle/>
          <a:p>
            <a:r>
              <a:rPr lang="fr-FR" i="0">
                <a:latin typeface="Helvetica" charset="0"/>
              </a:rPr>
              <a:t>Ce critère réfère à l’accord entre les </a:t>
            </a:r>
          </a:p>
          <a:p>
            <a:r>
              <a:rPr lang="fr-FR" i="0">
                <a:latin typeface="Helvetica" charset="0"/>
              </a:rPr>
              <a:t>caractéristiques des utilisateurs</a:t>
            </a:r>
          </a:p>
        </p:txBody>
      </p:sp>
      <p:sp>
        <p:nvSpPr>
          <p:cNvPr id="73732" name="Rectangle 5"/>
          <p:cNvSpPr>
            <a:spLocks noChangeArrowheads="1"/>
          </p:cNvSpPr>
          <p:nvPr/>
        </p:nvSpPr>
        <p:spPr bwMode="auto">
          <a:xfrm>
            <a:off x="2971800" y="3352800"/>
            <a:ext cx="6323013" cy="1549400"/>
          </a:xfrm>
          <a:prstGeom prst="rect">
            <a:avLst/>
          </a:prstGeom>
          <a:noFill/>
          <a:ln w="12700">
            <a:noFill/>
            <a:miter lim="800000"/>
            <a:headEnd/>
            <a:tailEnd/>
          </a:ln>
        </p:spPr>
        <p:txBody>
          <a:bodyPr lIns="90487" tIns="44450" rIns="90487" bIns="44450">
            <a:prstTxWarp prst="textNoShape">
              <a:avLst/>
            </a:prstTxWarp>
            <a:spAutoFit/>
          </a:bodyPr>
          <a:lstStyle/>
          <a:p>
            <a:pPr>
              <a:buClr>
                <a:schemeClr val="tx2"/>
              </a:buClr>
              <a:buFontTx/>
              <a:buChar char="•"/>
            </a:pPr>
            <a:r>
              <a:rPr lang="fr-FR" i="0">
                <a:latin typeface="Helvetica" charset="0"/>
              </a:rPr>
              <a:t>  les caractéristiques des tâches, </a:t>
            </a:r>
          </a:p>
          <a:p>
            <a:pPr>
              <a:buClr>
                <a:schemeClr val="tx2"/>
              </a:buClr>
              <a:buFontTx/>
              <a:buChar char="•"/>
            </a:pPr>
            <a:endParaRPr lang="fr-FR" i="0">
              <a:latin typeface="Helvetica" charset="0"/>
            </a:endParaRPr>
          </a:p>
          <a:p>
            <a:pPr>
              <a:buClr>
                <a:schemeClr val="tx2"/>
              </a:buClr>
              <a:buFontTx/>
              <a:buChar char="•"/>
            </a:pPr>
            <a:r>
              <a:rPr lang="fr-FR" i="0">
                <a:latin typeface="Helvetica" charset="0"/>
              </a:rPr>
              <a:t>  l’organisation des sorties, des entrées et du dialogue d’une application donnée. </a:t>
            </a:r>
          </a:p>
        </p:txBody>
      </p:sp>
      <p:sp>
        <p:nvSpPr>
          <p:cNvPr id="73733" name="Rectangle 6"/>
          <p:cNvSpPr>
            <a:spLocks noChangeArrowheads="1"/>
          </p:cNvSpPr>
          <p:nvPr/>
        </p:nvSpPr>
        <p:spPr bwMode="auto">
          <a:xfrm>
            <a:off x="5638800" y="2819400"/>
            <a:ext cx="434975"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i="0">
                <a:latin typeface="Helvetica" charset="0"/>
              </a:rPr>
              <a:t>et</a:t>
            </a:r>
          </a:p>
        </p:txBody>
      </p:sp>
      <p:pic>
        <p:nvPicPr>
          <p:cNvPr id="73734" name="Picture 7"/>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33400" y="1524000"/>
            <a:ext cx="2220913" cy="2209800"/>
          </a:xfrm>
          <a:prstGeom prst="rect">
            <a:avLst/>
          </a:prstGeom>
          <a:noFill/>
          <a:ln w="12700">
            <a:noFill/>
            <a:miter lim="800000"/>
            <a:headEnd/>
            <a:tailEnd/>
          </a:ln>
        </p:spPr>
      </p:pic>
      <p:sp>
        <p:nvSpPr>
          <p:cNvPr id="73735" name="Text Box 8"/>
          <p:cNvSpPr txBox="1">
            <a:spLocks noChangeArrowheads="1"/>
          </p:cNvSpPr>
          <p:nvPr/>
        </p:nvSpPr>
        <p:spPr bwMode="auto">
          <a:xfrm>
            <a:off x="593725" y="5197475"/>
            <a:ext cx="8397875" cy="822325"/>
          </a:xfrm>
          <a:prstGeom prst="rect">
            <a:avLst/>
          </a:prstGeom>
          <a:noFill/>
          <a:ln w="9525">
            <a:noFill/>
            <a:miter lim="800000"/>
            <a:headEnd/>
            <a:tailEnd/>
          </a:ln>
        </p:spPr>
        <p:txBody>
          <a:bodyPr>
            <a:prstTxWarp prst="textNoShape">
              <a:avLst/>
            </a:prstTxWarp>
            <a:spAutoFit/>
          </a:bodyPr>
          <a:lstStyle/>
          <a:p>
            <a:r>
              <a:rPr lang="fr-FR"/>
              <a:t>Ex dans les sites Web, tout ce qui a trait au contenu inadéquat ou manquant</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81000" y="0"/>
            <a:ext cx="8458200" cy="1295400"/>
          </a:xfrm>
        </p:spPr>
        <p:txBody>
          <a:bodyPr/>
          <a:lstStyle/>
          <a:p>
            <a:r>
              <a:rPr lang="fr-FR" sz="3200"/>
              <a:t>Capacité limitée de traitement</a:t>
            </a:r>
          </a:p>
        </p:txBody>
      </p:sp>
      <p:sp>
        <p:nvSpPr>
          <p:cNvPr id="75779" name="Line 3"/>
          <p:cNvSpPr>
            <a:spLocks noChangeShapeType="1"/>
          </p:cNvSpPr>
          <p:nvPr/>
        </p:nvSpPr>
        <p:spPr bwMode="auto">
          <a:xfrm>
            <a:off x="1089025" y="3654425"/>
            <a:ext cx="3175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FR"/>
          </a:p>
        </p:txBody>
      </p:sp>
      <p:grpSp>
        <p:nvGrpSpPr>
          <p:cNvPr id="2" name="Group 4"/>
          <p:cNvGrpSpPr>
            <a:grpSpLocks/>
          </p:cNvGrpSpPr>
          <p:nvPr/>
        </p:nvGrpSpPr>
        <p:grpSpPr bwMode="auto">
          <a:xfrm>
            <a:off x="1219200" y="4038600"/>
            <a:ext cx="6413500" cy="1524000"/>
            <a:chOff x="792" y="2320"/>
            <a:chExt cx="4040" cy="1288"/>
          </a:xfrm>
        </p:grpSpPr>
        <p:sp>
          <p:nvSpPr>
            <p:cNvPr id="75803" name="Text Box 5"/>
            <p:cNvSpPr txBox="1">
              <a:spLocks noChangeArrowheads="1"/>
            </p:cNvSpPr>
            <p:nvPr/>
          </p:nvSpPr>
          <p:spPr bwMode="auto">
            <a:xfrm>
              <a:off x="1224" y="2910"/>
              <a:ext cx="656" cy="285"/>
            </a:xfrm>
            <a:prstGeom prst="rect">
              <a:avLst/>
            </a:prstGeom>
            <a:noFill/>
            <a:ln w="9525">
              <a:noFill/>
              <a:miter lim="800000"/>
              <a:headEnd/>
              <a:tailEnd/>
            </a:ln>
          </p:spPr>
          <p:txBody>
            <a:bodyPr wrap="none">
              <a:prstTxWarp prst="textNoShape">
                <a:avLst/>
              </a:prstTxWarp>
              <a:spAutoFit/>
            </a:bodyPr>
            <a:lstStyle/>
            <a:p>
              <a:r>
                <a:rPr lang="fr-FR" sz="1600" b="1" i="0">
                  <a:solidFill>
                    <a:srgbClr val="006600"/>
                  </a:solidFill>
                </a:rPr>
                <a:t>attention</a:t>
              </a:r>
            </a:p>
          </p:txBody>
        </p:sp>
        <p:sp>
          <p:nvSpPr>
            <p:cNvPr id="75804" name="Text Box 6"/>
            <p:cNvSpPr txBox="1">
              <a:spLocks noChangeArrowheads="1"/>
            </p:cNvSpPr>
            <p:nvPr/>
          </p:nvSpPr>
          <p:spPr bwMode="auto">
            <a:xfrm>
              <a:off x="3288" y="2941"/>
              <a:ext cx="735" cy="285"/>
            </a:xfrm>
            <a:prstGeom prst="rect">
              <a:avLst/>
            </a:prstGeom>
            <a:noFill/>
            <a:ln w="9525">
              <a:noFill/>
              <a:miter lim="800000"/>
              <a:headEnd/>
              <a:tailEnd/>
            </a:ln>
          </p:spPr>
          <p:txBody>
            <a:bodyPr wrap="none">
              <a:prstTxWarp prst="textNoShape">
                <a:avLst/>
              </a:prstTxWarp>
              <a:spAutoFit/>
            </a:bodyPr>
            <a:lstStyle/>
            <a:p>
              <a:r>
                <a:rPr lang="fr-FR" sz="1600" b="1" i="0">
                  <a:solidFill>
                    <a:srgbClr val="006600"/>
                  </a:solidFill>
                </a:rPr>
                <a:t>régulation</a:t>
              </a:r>
            </a:p>
          </p:txBody>
        </p:sp>
        <p:sp>
          <p:nvSpPr>
            <p:cNvPr id="75805" name="Text Box 7"/>
            <p:cNvSpPr txBox="1">
              <a:spLocks noChangeArrowheads="1"/>
            </p:cNvSpPr>
            <p:nvPr/>
          </p:nvSpPr>
          <p:spPr bwMode="auto">
            <a:xfrm>
              <a:off x="2312" y="2830"/>
              <a:ext cx="614" cy="284"/>
            </a:xfrm>
            <a:prstGeom prst="rect">
              <a:avLst/>
            </a:prstGeom>
            <a:noFill/>
            <a:ln w="9525">
              <a:noFill/>
              <a:miter lim="800000"/>
              <a:headEnd/>
              <a:tailEnd/>
            </a:ln>
          </p:spPr>
          <p:txBody>
            <a:bodyPr wrap="none">
              <a:prstTxWarp prst="textNoShape">
                <a:avLst/>
              </a:prstTxWarp>
              <a:spAutoFit/>
            </a:bodyPr>
            <a:lstStyle/>
            <a:p>
              <a:r>
                <a:rPr lang="fr-FR" sz="1600" b="1" i="0">
                  <a:solidFill>
                    <a:srgbClr val="006600"/>
                  </a:solidFill>
                </a:rPr>
                <a:t>émotion</a:t>
              </a:r>
            </a:p>
          </p:txBody>
        </p:sp>
        <p:sp>
          <p:nvSpPr>
            <p:cNvPr id="75806" name="AutoShape 8"/>
            <p:cNvSpPr>
              <a:spLocks noChangeArrowheads="1"/>
            </p:cNvSpPr>
            <p:nvPr/>
          </p:nvSpPr>
          <p:spPr bwMode="auto">
            <a:xfrm>
              <a:off x="792" y="2320"/>
              <a:ext cx="4040" cy="1288"/>
            </a:xfrm>
            <a:prstGeom prst="cloudCallout">
              <a:avLst>
                <a:gd name="adj1" fmla="val -48616"/>
                <a:gd name="adj2" fmla="val 61801"/>
              </a:avLst>
            </a:prstGeom>
            <a:noFill/>
            <a:ln w="12700">
              <a:solidFill>
                <a:srgbClr val="005400"/>
              </a:solidFill>
              <a:round/>
              <a:headEnd/>
              <a:tailEnd/>
            </a:ln>
          </p:spPr>
          <p:txBody>
            <a:bodyPr wrap="none" anchor="ctr">
              <a:prstTxWarp prst="textNoShape">
                <a:avLst/>
              </a:prstTxWarp>
            </a:bodyPr>
            <a:lstStyle/>
            <a:p>
              <a:pPr algn="ctr"/>
              <a:endParaRPr lang="fr-FR" i="0"/>
            </a:p>
          </p:txBody>
        </p:sp>
      </p:grpSp>
      <p:grpSp>
        <p:nvGrpSpPr>
          <p:cNvPr id="75781" name="Group 9"/>
          <p:cNvGrpSpPr>
            <a:grpSpLocks/>
          </p:cNvGrpSpPr>
          <p:nvPr/>
        </p:nvGrpSpPr>
        <p:grpSpPr bwMode="auto">
          <a:xfrm>
            <a:off x="457200" y="2590800"/>
            <a:ext cx="8343900" cy="1663700"/>
            <a:chOff x="288" y="1632"/>
            <a:chExt cx="5256" cy="1048"/>
          </a:xfrm>
        </p:grpSpPr>
        <p:sp>
          <p:nvSpPr>
            <p:cNvPr id="75799" name="Line 10"/>
            <p:cNvSpPr>
              <a:spLocks noChangeShapeType="1"/>
            </p:cNvSpPr>
            <p:nvPr/>
          </p:nvSpPr>
          <p:spPr bwMode="auto">
            <a:xfrm>
              <a:off x="4608" y="2304"/>
              <a:ext cx="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FR"/>
            </a:p>
          </p:txBody>
        </p:sp>
        <p:grpSp>
          <p:nvGrpSpPr>
            <p:cNvPr id="75800" name="Group 11"/>
            <p:cNvGrpSpPr>
              <a:grpSpLocks/>
            </p:cNvGrpSpPr>
            <p:nvPr/>
          </p:nvGrpSpPr>
          <p:grpSpPr bwMode="auto">
            <a:xfrm>
              <a:off x="288" y="1632"/>
              <a:ext cx="5256" cy="1048"/>
              <a:chOff x="288" y="1632"/>
              <a:chExt cx="5256" cy="1048"/>
            </a:xfrm>
          </p:grpSpPr>
          <p:sp>
            <p:nvSpPr>
              <p:cNvPr id="75801" name="Text Box 12"/>
              <p:cNvSpPr txBox="1">
                <a:spLocks noChangeArrowheads="1"/>
              </p:cNvSpPr>
              <p:nvPr/>
            </p:nvSpPr>
            <p:spPr bwMode="auto">
              <a:xfrm>
                <a:off x="4796" y="2112"/>
                <a:ext cx="748" cy="404"/>
              </a:xfrm>
              <a:prstGeom prst="rect">
                <a:avLst/>
              </a:prstGeom>
              <a:noFill/>
              <a:ln w="9525">
                <a:noFill/>
                <a:miter lim="800000"/>
                <a:headEnd/>
                <a:tailEnd/>
              </a:ln>
            </p:spPr>
            <p:txBody>
              <a:bodyPr wrap="none">
                <a:prstTxWarp prst="textNoShape">
                  <a:avLst/>
                </a:prstTxWarp>
                <a:spAutoFit/>
              </a:bodyPr>
              <a:lstStyle/>
              <a:p>
                <a:r>
                  <a:rPr lang="fr-FR" sz="1800" b="1" i="0">
                    <a:solidFill>
                      <a:srgbClr val="BB6137"/>
                    </a:solidFill>
                  </a:rPr>
                  <a:t>Choisir </a:t>
                </a:r>
              </a:p>
              <a:p>
                <a:r>
                  <a:rPr lang="fr-FR" sz="1800" b="1" i="0">
                    <a:solidFill>
                      <a:srgbClr val="BB6137"/>
                    </a:solidFill>
                  </a:rPr>
                  <a:t>Rubrique</a:t>
                </a:r>
              </a:p>
            </p:txBody>
          </p:sp>
          <p:pic>
            <p:nvPicPr>
              <p:cNvPr id="75802" name="Picture 13" descr="site_web_unige"/>
              <p:cNvPicPr>
                <a:picLocks noChangeAspect="1" noChangeArrowheads="1"/>
              </p:cNvPicPr>
              <p:nvPr/>
            </p:nvPicPr>
            <p:blipFill>
              <a:blip r:embed="rId3"/>
              <a:srcRect/>
              <a:stretch>
                <a:fillRect/>
              </a:stretch>
            </p:blipFill>
            <p:spPr bwMode="auto">
              <a:xfrm>
                <a:off x="288" y="1632"/>
                <a:ext cx="1226" cy="1048"/>
              </a:xfrm>
              <a:prstGeom prst="rect">
                <a:avLst/>
              </a:prstGeom>
              <a:noFill/>
              <a:ln w="9525">
                <a:noFill/>
                <a:miter lim="800000"/>
                <a:headEnd/>
                <a:tailEnd/>
              </a:ln>
            </p:spPr>
          </p:pic>
        </p:grpSp>
      </p:grpSp>
      <p:sp>
        <p:nvSpPr>
          <p:cNvPr id="75782" name="Line 14"/>
          <p:cNvSpPr>
            <a:spLocks noChangeShapeType="1"/>
          </p:cNvSpPr>
          <p:nvPr/>
        </p:nvSpPr>
        <p:spPr bwMode="auto">
          <a:xfrm>
            <a:off x="4572000" y="3048000"/>
            <a:ext cx="0" cy="304800"/>
          </a:xfrm>
          <a:prstGeom prst="line">
            <a:avLst/>
          </a:prstGeom>
          <a:noFill/>
          <a:ln w="9525">
            <a:solidFill>
              <a:schemeClr val="tx1"/>
            </a:solidFill>
            <a:prstDash val="dash"/>
            <a:round/>
            <a:headEnd type="triangle" w="med" len="med"/>
            <a:tailEnd type="triangle" w="med" len="med"/>
          </a:ln>
        </p:spPr>
        <p:txBody>
          <a:bodyPr wrap="none" anchor="ctr">
            <a:prstTxWarp prst="textNoShape">
              <a:avLst/>
            </a:prstTxWarp>
          </a:bodyPr>
          <a:lstStyle/>
          <a:p>
            <a:endParaRPr lang="fr-FR"/>
          </a:p>
        </p:txBody>
      </p:sp>
      <p:grpSp>
        <p:nvGrpSpPr>
          <p:cNvPr id="5" name="Group 15"/>
          <p:cNvGrpSpPr>
            <a:grpSpLocks/>
          </p:cNvGrpSpPr>
          <p:nvPr/>
        </p:nvGrpSpPr>
        <p:grpSpPr bwMode="auto">
          <a:xfrm>
            <a:off x="2590800" y="1511300"/>
            <a:ext cx="5949950" cy="2603500"/>
            <a:chOff x="1632" y="952"/>
            <a:chExt cx="3748" cy="1640"/>
          </a:xfrm>
        </p:grpSpPr>
        <p:sp>
          <p:nvSpPr>
            <p:cNvPr id="75788" name="AutoShape 16"/>
            <p:cNvSpPr>
              <a:spLocks noChangeArrowheads="1"/>
            </p:cNvSpPr>
            <p:nvPr/>
          </p:nvSpPr>
          <p:spPr bwMode="auto">
            <a:xfrm>
              <a:off x="2480" y="952"/>
              <a:ext cx="728" cy="936"/>
            </a:xfrm>
            <a:prstGeom prst="can">
              <a:avLst>
                <a:gd name="adj" fmla="val 32143"/>
              </a:avLst>
            </a:prstGeom>
            <a:noFill/>
            <a:ln w="57150">
              <a:solidFill>
                <a:srgbClr val="FEFF03"/>
              </a:solidFill>
              <a:round/>
              <a:headEnd/>
              <a:tailEnd/>
            </a:ln>
          </p:spPr>
          <p:txBody>
            <a:bodyPr wrap="none" anchor="ctr">
              <a:prstTxWarp prst="textNoShape">
                <a:avLst/>
              </a:prstTxWarp>
            </a:bodyPr>
            <a:lstStyle/>
            <a:p>
              <a:endParaRPr lang="fr-FR"/>
            </a:p>
          </p:txBody>
        </p:sp>
        <p:grpSp>
          <p:nvGrpSpPr>
            <p:cNvPr id="75789" name="Group 17"/>
            <p:cNvGrpSpPr>
              <a:grpSpLocks/>
            </p:cNvGrpSpPr>
            <p:nvPr/>
          </p:nvGrpSpPr>
          <p:grpSpPr bwMode="auto">
            <a:xfrm>
              <a:off x="1632" y="960"/>
              <a:ext cx="2688" cy="1632"/>
              <a:chOff x="1632" y="960"/>
              <a:chExt cx="2688" cy="1632"/>
            </a:xfrm>
          </p:grpSpPr>
          <p:sp>
            <p:nvSpPr>
              <p:cNvPr id="75791" name="AutoShape 18"/>
              <p:cNvSpPr>
                <a:spLocks noChangeArrowheads="1"/>
              </p:cNvSpPr>
              <p:nvPr/>
            </p:nvSpPr>
            <p:spPr bwMode="auto">
              <a:xfrm>
                <a:off x="2494" y="960"/>
                <a:ext cx="688" cy="912"/>
              </a:xfrm>
              <a:prstGeom prst="can">
                <a:avLst>
                  <a:gd name="adj" fmla="val 33140"/>
                </a:avLst>
              </a:prstGeom>
              <a:solidFill>
                <a:schemeClr val="tx1"/>
              </a:solidFill>
              <a:ln w="12700">
                <a:solidFill>
                  <a:schemeClr val="tx1"/>
                </a:solidFill>
                <a:round/>
                <a:headEnd/>
                <a:tailEnd/>
              </a:ln>
            </p:spPr>
            <p:txBody>
              <a:bodyPr wrap="none" anchor="ctr">
                <a:prstTxWarp prst="textNoShape">
                  <a:avLst/>
                </a:prstTxWarp>
              </a:bodyPr>
              <a:lstStyle/>
              <a:p>
                <a:pPr algn="ctr"/>
                <a:r>
                  <a:rPr lang="fr-FR" sz="1600" b="1" i="0">
                    <a:solidFill>
                      <a:schemeClr val="bg1"/>
                    </a:solidFill>
                  </a:rPr>
                  <a:t>Mémoire</a:t>
                </a:r>
              </a:p>
              <a:p>
                <a:pPr algn="ctr"/>
                <a:r>
                  <a:rPr lang="fr-FR" sz="1600" b="1" i="0">
                    <a:solidFill>
                      <a:schemeClr val="bg1"/>
                    </a:solidFill>
                  </a:rPr>
                  <a:t>LT</a:t>
                </a:r>
                <a:endParaRPr lang="fr-FR" i="0">
                  <a:solidFill>
                    <a:schemeClr val="bg1"/>
                  </a:solidFill>
                </a:endParaRPr>
              </a:p>
            </p:txBody>
          </p:sp>
          <p:sp>
            <p:nvSpPr>
              <p:cNvPr id="75792" name="Rectangle 19"/>
              <p:cNvSpPr>
                <a:spLocks noChangeArrowheads="1"/>
              </p:cNvSpPr>
              <p:nvPr/>
            </p:nvSpPr>
            <p:spPr bwMode="auto">
              <a:xfrm>
                <a:off x="1632" y="2064"/>
                <a:ext cx="2688" cy="528"/>
              </a:xfrm>
              <a:prstGeom prst="rect">
                <a:avLst/>
              </a:prstGeom>
              <a:noFill/>
              <a:ln w="76200">
                <a:solidFill>
                  <a:srgbClr val="000099"/>
                </a:solidFill>
                <a:miter lim="800000"/>
                <a:headEnd/>
                <a:tailEnd/>
              </a:ln>
            </p:spPr>
            <p:txBody>
              <a:bodyPr wrap="none" anchor="ctr">
                <a:prstTxWarp prst="textNoShape">
                  <a:avLst/>
                </a:prstTxWarp>
              </a:bodyPr>
              <a:lstStyle/>
              <a:p>
                <a:endParaRPr lang="fr-FR"/>
              </a:p>
            </p:txBody>
          </p:sp>
          <p:grpSp>
            <p:nvGrpSpPr>
              <p:cNvPr id="75793" name="Group 20"/>
              <p:cNvGrpSpPr>
                <a:grpSpLocks/>
              </p:cNvGrpSpPr>
              <p:nvPr/>
            </p:nvGrpSpPr>
            <p:grpSpPr bwMode="auto">
              <a:xfrm>
                <a:off x="1728" y="2107"/>
                <a:ext cx="2519" cy="437"/>
                <a:chOff x="1728" y="2107"/>
                <a:chExt cx="2519" cy="437"/>
              </a:xfrm>
            </p:grpSpPr>
            <p:sp>
              <p:nvSpPr>
                <p:cNvPr id="75796" name="Rectangle 21"/>
                <p:cNvSpPr>
                  <a:spLocks noChangeArrowheads="1"/>
                </p:cNvSpPr>
                <p:nvPr/>
              </p:nvSpPr>
              <p:spPr bwMode="auto">
                <a:xfrm>
                  <a:off x="1728" y="2112"/>
                  <a:ext cx="679" cy="407"/>
                </a:xfrm>
                <a:prstGeom prst="rect">
                  <a:avLst/>
                </a:prstGeom>
                <a:solidFill>
                  <a:srgbClr val="100A08"/>
                </a:solidFill>
                <a:ln w="9525">
                  <a:solidFill>
                    <a:schemeClr val="tx1"/>
                  </a:solidFill>
                  <a:miter lim="800000"/>
                  <a:headEnd/>
                  <a:tailEnd/>
                </a:ln>
              </p:spPr>
              <p:txBody>
                <a:bodyPr wrap="none" anchor="ctr">
                  <a:prstTxWarp prst="textNoShape">
                    <a:avLst/>
                  </a:prstTxWarp>
                </a:bodyPr>
                <a:lstStyle/>
                <a:p>
                  <a:pPr algn="ctr"/>
                  <a:r>
                    <a:rPr lang="fr-FR" sz="1400" b="1" i="0">
                      <a:solidFill>
                        <a:schemeClr val="bg1"/>
                      </a:solidFill>
                    </a:rPr>
                    <a:t>Perception</a:t>
                  </a:r>
                </a:p>
              </p:txBody>
            </p:sp>
            <p:sp>
              <p:nvSpPr>
                <p:cNvPr id="75797" name="Rectangle 22"/>
                <p:cNvSpPr>
                  <a:spLocks noChangeArrowheads="1"/>
                </p:cNvSpPr>
                <p:nvPr/>
              </p:nvSpPr>
              <p:spPr bwMode="auto">
                <a:xfrm>
                  <a:off x="2496" y="2107"/>
                  <a:ext cx="864" cy="437"/>
                </a:xfrm>
                <a:prstGeom prst="rect">
                  <a:avLst/>
                </a:prstGeom>
                <a:solidFill>
                  <a:srgbClr val="100A08"/>
                </a:solidFill>
                <a:ln w="9525">
                  <a:solidFill>
                    <a:schemeClr val="tx1"/>
                  </a:solidFill>
                  <a:miter lim="800000"/>
                  <a:headEnd/>
                  <a:tailEnd/>
                </a:ln>
              </p:spPr>
              <p:txBody>
                <a:bodyPr wrap="none" anchor="ctr">
                  <a:prstTxWarp prst="textNoShape">
                    <a:avLst/>
                  </a:prstTxWarp>
                </a:bodyPr>
                <a:lstStyle/>
                <a:p>
                  <a:pPr algn="ctr"/>
                  <a:r>
                    <a:rPr lang="fr-FR" sz="1400" b="1" i="0">
                      <a:solidFill>
                        <a:schemeClr val="bg1"/>
                      </a:solidFill>
                    </a:rPr>
                    <a:t>Sélection</a:t>
                  </a:r>
                </a:p>
                <a:p>
                  <a:pPr algn="ctr"/>
                  <a:r>
                    <a:rPr lang="fr-FR" sz="1400" b="1" i="0">
                      <a:solidFill>
                        <a:schemeClr val="bg1"/>
                      </a:solidFill>
                    </a:rPr>
                    <a:t>Organisation</a:t>
                  </a:r>
                </a:p>
              </p:txBody>
            </p:sp>
            <p:sp>
              <p:nvSpPr>
                <p:cNvPr id="75798" name="Rectangle 23"/>
                <p:cNvSpPr>
                  <a:spLocks noChangeArrowheads="1"/>
                </p:cNvSpPr>
                <p:nvPr/>
              </p:nvSpPr>
              <p:spPr bwMode="auto">
                <a:xfrm>
                  <a:off x="3456" y="2107"/>
                  <a:ext cx="791" cy="437"/>
                </a:xfrm>
                <a:prstGeom prst="rect">
                  <a:avLst/>
                </a:prstGeom>
                <a:solidFill>
                  <a:srgbClr val="100A08"/>
                </a:solidFill>
                <a:ln w="9525">
                  <a:solidFill>
                    <a:schemeClr val="tx1"/>
                  </a:solidFill>
                  <a:miter lim="800000"/>
                  <a:headEnd/>
                  <a:tailEnd/>
                </a:ln>
              </p:spPr>
              <p:txBody>
                <a:bodyPr wrap="none" anchor="ctr">
                  <a:prstTxWarp prst="textNoShape">
                    <a:avLst/>
                  </a:prstTxWarp>
                </a:bodyPr>
                <a:lstStyle/>
                <a:p>
                  <a:pPr algn="ctr"/>
                  <a:r>
                    <a:rPr lang="fr-FR" sz="1400" b="1" i="0">
                      <a:solidFill>
                        <a:schemeClr val="bg1"/>
                      </a:solidFill>
                    </a:rPr>
                    <a:t>Réponse</a:t>
                  </a:r>
                </a:p>
              </p:txBody>
            </p:sp>
          </p:grpSp>
          <p:cxnSp>
            <p:nvCxnSpPr>
              <p:cNvPr id="75794" name="AutoShape 24"/>
              <p:cNvCxnSpPr>
                <a:cxnSpLocks noChangeShapeType="1"/>
                <a:stCxn id="75791" idx="2"/>
                <a:endCxn id="75796" idx="0"/>
              </p:cNvCxnSpPr>
              <p:nvPr/>
            </p:nvCxnSpPr>
            <p:spPr bwMode="auto">
              <a:xfrm rot="10800000" flipV="1">
                <a:off x="2068" y="1416"/>
                <a:ext cx="426" cy="696"/>
              </a:xfrm>
              <a:prstGeom prst="curvedConnector2">
                <a:avLst/>
              </a:prstGeom>
              <a:noFill/>
              <a:ln w="12700">
                <a:solidFill>
                  <a:schemeClr val="tx1"/>
                </a:solidFill>
                <a:prstDash val="dash"/>
                <a:round/>
                <a:headEnd type="triangle" w="med" len="med"/>
                <a:tailEnd type="triangle" w="med" len="med"/>
              </a:ln>
            </p:spPr>
          </p:cxnSp>
          <p:cxnSp>
            <p:nvCxnSpPr>
              <p:cNvPr id="75795" name="AutoShape 25"/>
              <p:cNvCxnSpPr>
                <a:cxnSpLocks noChangeShapeType="1"/>
                <a:stCxn id="75791" idx="4"/>
                <a:endCxn id="75798" idx="0"/>
              </p:cNvCxnSpPr>
              <p:nvPr/>
            </p:nvCxnSpPr>
            <p:spPr bwMode="auto">
              <a:xfrm>
                <a:off x="3182" y="1416"/>
                <a:ext cx="670" cy="691"/>
              </a:xfrm>
              <a:prstGeom prst="curvedConnector2">
                <a:avLst/>
              </a:prstGeom>
              <a:noFill/>
              <a:ln w="12700">
                <a:solidFill>
                  <a:schemeClr val="tx1"/>
                </a:solidFill>
                <a:prstDash val="dash"/>
                <a:round/>
                <a:headEnd type="triangle" w="med" len="med"/>
                <a:tailEnd type="triangle" w="med" len="med"/>
              </a:ln>
            </p:spPr>
          </p:cxnSp>
        </p:grpSp>
        <p:sp>
          <p:nvSpPr>
            <p:cNvPr id="75790" name="Text Box 26"/>
            <p:cNvSpPr txBox="1">
              <a:spLocks noChangeArrowheads="1"/>
            </p:cNvSpPr>
            <p:nvPr/>
          </p:nvSpPr>
          <p:spPr bwMode="auto">
            <a:xfrm>
              <a:off x="4080" y="1632"/>
              <a:ext cx="1300" cy="231"/>
            </a:xfrm>
            <a:prstGeom prst="rect">
              <a:avLst/>
            </a:prstGeom>
            <a:noFill/>
            <a:ln w="9525">
              <a:noFill/>
              <a:miter lim="800000"/>
              <a:headEnd/>
              <a:tailEnd/>
            </a:ln>
          </p:spPr>
          <p:txBody>
            <a:bodyPr wrap="none">
              <a:prstTxWarp prst="textNoShape">
                <a:avLst/>
              </a:prstTxWarp>
              <a:spAutoFit/>
            </a:bodyPr>
            <a:lstStyle/>
            <a:p>
              <a:r>
                <a:rPr lang="fr-FR" sz="1800" i="0">
                  <a:solidFill>
                    <a:schemeClr val="accent2"/>
                  </a:solidFill>
                </a:rPr>
                <a:t>Mémoire de travail</a:t>
              </a:r>
            </a:p>
          </p:txBody>
        </p:sp>
      </p:grpSp>
      <p:grpSp>
        <p:nvGrpSpPr>
          <p:cNvPr id="8" name="Group 27"/>
          <p:cNvGrpSpPr>
            <a:grpSpLocks/>
          </p:cNvGrpSpPr>
          <p:nvPr/>
        </p:nvGrpSpPr>
        <p:grpSpPr bwMode="auto">
          <a:xfrm>
            <a:off x="2362200" y="3352800"/>
            <a:ext cx="3200400" cy="693738"/>
            <a:chOff x="1488" y="2112"/>
            <a:chExt cx="2016" cy="437"/>
          </a:xfrm>
        </p:grpSpPr>
        <p:sp>
          <p:nvSpPr>
            <p:cNvPr id="75786" name="Rectangle 28"/>
            <p:cNvSpPr>
              <a:spLocks noChangeArrowheads="1"/>
            </p:cNvSpPr>
            <p:nvPr/>
          </p:nvSpPr>
          <p:spPr bwMode="auto">
            <a:xfrm>
              <a:off x="1488" y="2112"/>
              <a:ext cx="919" cy="432"/>
            </a:xfrm>
            <a:prstGeom prst="rect">
              <a:avLst/>
            </a:prstGeom>
            <a:solidFill>
              <a:srgbClr val="100A08"/>
            </a:solidFill>
            <a:ln w="9525">
              <a:solidFill>
                <a:schemeClr val="tx1"/>
              </a:solidFill>
              <a:miter lim="800000"/>
              <a:headEnd/>
              <a:tailEnd/>
            </a:ln>
          </p:spPr>
          <p:txBody>
            <a:bodyPr wrap="none" anchor="ctr">
              <a:prstTxWarp prst="textNoShape">
                <a:avLst/>
              </a:prstTxWarp>
            </a:bodyPr>
            <a:lstStyle/>
            <a:p>
              <a:pPr algn="ctr"/>
              <a:r>
                <a:rPr lang="fr-FR" sz="1400" b="1" i="0">
                  <a:solidFill>
                    <a:schemeClr val="bg1"/>
                  </a:solidFill>
                </a:rPr>
                <a:t>Perception</a:t>
              </a:r>
            </a:p>
          </p:txBody>
        </p:sp>
        <p:sp>
          <p:nvSpPr>
            <p:cNvPr id="75787" name="Rectangle 29"/>
            <p:cNvSpPr>
              <a:spLocks noChangeArrowheads="1"/>
            </p:cNvSpPr>
            <p:nvPr/>
          </p:nvSpPr>
          <p:spPr bwMode="auto">
            <a:xfrm>
              <a:off x="2400" y="2112"/>
              <a:ext cx="1104" cy="437"/>
            </a:xfrm>
            <a:prstGeom prst="rect">
              <a:avLst/>
            </a:prstGeom>
            <a:solidFill>
              <a:srgbClr val="100A08"/>
            </a:solidFill>
            <a:ln w="9525">
              <a:solidFill>
                <a:schemeClr val="tx1"/>
              </a:solidFill>
              <a:miter lim="800000"/>
              <a:headEnd/>
              <a:tailEnd/>
            </a:ln>
          </p:spPr>
          <p:txBody>
            <a:bodyPr wrap="none" anchor="ctr">
              <a:prstTxWarp prst="textNoShape">
                <a:avLst/>
              </a:prstTxWarp>
            </a:bodyPr>
            <a:lstStyle/>
            <a:p>
              <a:pPr algn="ctr"/>
              <a:r>
                <a:rPr lang="fr-FR" sz="1400" b="1" i="0">
                  <a:solidFill>
                    <a:schemeClr val="bg1"/>
                  </a:solidFill>
                </a:rPr>
                <a:t>Sélection</a:t>
              </a:r>
            </a:p>
            <a:p>
              <a:pPr algn="ctr"/>
              <a:r>
                <a:rPr lang="fr-FR" sz="1400" b="1" i="0">
                  <a:solidFill>
                    <a:schemeClr val="bg1"/>
                  </a:solidFill>
                </a:rPr>
                <a:t>Organisation</a:t>
              </a:r>
            </a:p>
          </p:txBody>
        </p:sp>
      </p:grpSp>
      <p:sp>
        <p:nvSpPr>
          <p:cNvPr id="75785" name="Text Box 30"/>
          <p:cNvSpPr txBox="1">
            <a:spLocks noChangeArrowheads="1"/>
          </p:cNvSpPr>
          <p:nvPr/>
        </p:nvSpPr>
        <p:spPr bwMode="auto">
          <a:xfrm>
            <a:off x="6499225" y="5943600"/>
            <a:ext cx="2644775" cy="304800"/>
          </a:xfrm>
          <a:prstGeom prst="rect">
            <a:avLst/>
          </a:prstGeom>
          <a:noFill/>
          <a:ln w="9525">
            <a:noFill/>
            <a:miter lim="800000"/>
            <a:headEnd/>
            <a:tailEnd/>
          </a:ln>
        </p:spPr>
        <p:txBody>
          <a:bodyPr wrap="none">
            <a:prstTxWarp prst="textNoShape">
              <a:avLst/>
            </a:prstTxWarp>
            <a:spAutoFit/>
          </a:bodyPr>
          <a:lstStyle/>
          <a:p>
            <a:r>
              <a:rPr lang="fr-FR" sz="1400"/>
              <a:t>Baddeley, 1983; Sweller, 2005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fr-FR"/>
              <a:t>Affordances</a:t>
            </a:r>
          </a:p>
        </p:txBody>
      </p:sp>
      <p:pic>
        <p:nvPicPr>
          <p:cNvPr id="77827" name="Picture 3"/>
          <p:cNvPicPr>
            <a:picLocks noChangeAspect="1" noChangeArrowheads="1"/>
          </p:cNvPicPr>
          <p:nvPr/>
        </p:nvPicPr>
        <p:blipFill>
          <a:blip r:embed="rId3"/>
          <a:srcRect/>
          <a:stretch>
            <a:fillRect/>
          </a:stretch>
        </p:blipFill>
        <p:spPr bwMode="auto">
          <a:xfrm>
            <a:off x="914400" y="1295400"/>
            <a:ext cx="3175000" cy="4191000"/>
          </a:xfrm>
          <a:prstGeom prst="rect">
            <a:avLst/>
          </a:prstGeom>
          <a:noFill/>
          <a:ln w="9525">
            <a:noFill/>
            <a:miter lim="800000"/>
            <a:headEnd/>
            <a:tailEnd/>
          </a:ln>
        </p:spPr>
      </p:pic>
      <p:pic>
        <p:nvPicPr>
          <p:cNvPr id="77828" name="Picture 4"/>
          <p:cNvPicPr>
            <a:picLocks noChangeAspect="1" noChangeArrowheads="1"/>
          </p:cNvPicPr>
          <p:nvPr/>
        </p:nvPicPr>
        <p:blipFill>
          <a:blip r:embed="rId4"/>
          <a:srcRect/>
          <a:stretch>
            <a:fillRect/>
          </a:stretch>
        </p:blipFill>
        <p:spPr bwMode="auto">
          <a:xfrm>
            <a:off x="4800600" y="2819400"/>
            <a:ext cx="3429000" cy="1784350"/>
          </a:xfrm>
          <a:prstGeom prst="rect">
            <a:avLst/>
          </a:prstGeom>
          <a:noFill/>
          <a:ln w="9525">
            <a:noFill/>
            <a:miter lim="800000"/>
            <a:headEnd/>
            <a:tailEnd/>
          </a:ln>
        </p:spPr>
      </p:pic>
      <p:grpSp>
        <p:nvGrpSpPr>
          <p:cNvPr id="2" name="Group 5"/>
          <p:cNvGrpSpPr>
            <a:grpSpLocks/>
          </p:cNvGrpSpPr>
          <p:nvPr/>
        </p:nvGrpSpPr>
        <p:grpSpPr bwMode="auto">
          <a:xfrm>
            <a:off x="304800" y="5059363"/>
            <a:ext cx="8480425" cy="1341437"/>
            <a:chOff x="192" y="2928"/>
            <a:chExt cx="5342" cy="845"/>
          </a:xfrm>
        </p:grpSpPr>
        <p:sp>
          <p:nvSpPr>
            <p:cNvPr id="77830" name="Text Box 6"/>
            <p:cNvSpPr txBox="1">
              <a:spLocks noChangeArrowheads="1"/>
            </p:cNvSpPr>
            <p:nvPr/>
          </p:nvSpPr>
          <p:spPr bwMode="auto">
            <a:xfrm>
              <a:off x="192" y="2928"/>
              <a:ext cx="5342" cy="748"/>
            </a:xfrm>
            <a:prstGeom prst="rect">
              <a:avLst/>
            </a:prstGeom>
            <a:solidFill>
              <a:schemeClr val="bg1"/>
            </a:solidFill>
            <a:ln w="9525">
              <a:noFill/>
              <a:miter lim="800000"/>
              <a:headEnd/>
              <a:tailEnd/>
            </a:ln>
          </p:spPr>
          <p:txBody>
            <a:bodyPr wrap="none">
              <a:prstTxWarp prst="textNoShape">
                <a:avLst/>
              </a:prstTxWarp>
              <a:spAutoFit/>
            </a:bodyPr>
            <a:lstStyle/>
            <a:p>
              <a:r>
                <a:rPr lang="fr-FR" i="0">
                  <a:latin typeface="Times New Roman" charset="0"/>
                </a:rPr>
                <a:t>‘The affordances of the environment are what it offers the animal,</a:t>
              </a:r>
            </a:p>
            <a:p>
              <a:r>
                <a:rPr lang="fr-FR" i="0">
                  <a:latin typeface="Times New Roman" charset="0"/>
                </a:rPr>
                <a:t> what it provides or furnishes, either for good or ill” (Gibson, 1986, </a:t>
              </a:r>
            </a:p>
            <a:p>
              <a:r>
                <a:rPr lang="fr-FR" i="0">
                  <a:latin typeface="Times New Roman" charset="0"/>
                </a:rPr>
                <a:t>p.127)</a:t>
              </a:r>
            </a:p>
          </p:txBody>
        </p:sp>
        <p:sp>
          <p:nvSpPr>
            <p:cNvPr id="77831" name="Rectangle 7"/>
            <p:cNvSpPr>
              <a:spLocks noChangeArrowheads="1"/>
            </p:cNvSpPr>
            <p:nvPr/>
          </p:nvSpPr>
          <p:spPr bwMode="auto">
            <a:xfrm>
              <a:off x="816" y="3600"/>
              <a:ext cx="4243" cy="173"/>
            </a:xfrm>
            <a:prstGeom prst="rect">
              <a:avLst/>
            </a:prstGeom>
            <a:solidFill>
              <a:schemeClr val="bg1"/>
            </a:solidFill>
            <a:ln w="9525">
              <a:noFill/>
              <a:miter lim="800000"/>
              <a:headEnd/>
              <a:tailEnd/>
            </a:ln>
          </p:spPr>
          <p:txBody>
            <a:bodyPr wrap="none">
              <a:prstTxWarp prst="textNoShape">
                <a:avLst/>
              </a:prstTxWarp>
              <a:spAutoFit/>
            </a:bodyPr>
            <a:lstStyle/>
            <a:p>
              <a:r>
                <a:rPr lang="fr-FR" sz="1200" i="0">
                  <a:latin typeface="Times New Roman" charset="0"/>
                </a:rPr>
                <a:t>Gibson, J.J., 1986. Chapter 4 “The Ecological Approach To Visual Perception” 1st ed., Lawrence Erlbaum.</a:t>
              </a:r>
            </a:p>
          </p:txBody>
        </p:sp>
      </p:grpSp>
      <p:sp>
        <p:nvSpPr>
          <p:cNvPr id="8" name="ZoneTexte 7"/>
          <p:cNvSpPr txBox="1"/>
          <p:nvPr/>
        </p:nvSpPr>
        <p:spPr>
          <a:xfrm>
            <a:off x="4495800" y="1447800"/>
            <a:ext cx="5176541" cy="830997"/>
          </a:xfrm>
          <a:prstGeom prst="rect">
            <a:avLst/>
          </a:prstGeom>
          <a:noFill/>
        </p:spPr>
        <p:txBody>
          <a:bodyPr wrap="none" rtlCol="0">
            <a:spAutoFit/>
          </a:bodyPr>
          <a:lstStyle/>
          <a:p>
            <a:r>
              <a:rPr lang="fr-FR" dirty="0" smtClean="0"/>
              <a:t>Voir aussi photos bacs de recyclage</a:t>
            </a:r>
          </a:p>
          <a:p>
            <a:r>
              <a:rPr lang="fr-FR" dirty="0" smtClean="0"/>
              <a:t>Cartons vs. bouteilles plastiques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l"/>
            <a:r>
              <a:rPr lang="fr-FR"/>
              <a:t>1. Guidage          </a:t>
            </a:r>
            <a:r>
              <a:rPr lang="fr-FR">
                <a:solidFill>
                  <a:schemeClr val="accent2"/>
                </a:solidFill>
              </a:rPr>
              <a:t>1.1. Incitation</a:t>
            </a:r>
            <a:endParaRPr lang="fr-FR"/>
          </a:p>
        </p:txBody>
      </p:sp>
      <p:graphicFrame>
        <p:nvGraphicFramePr>
          <p:cNvPr id="20482" name="Object 2"/>
          <p:cNvGraphicFramePr>
            <a:graphicFrameLocks/>
          </p:cNvGraphicFramePr>
          <p:nvPr/>
        </p:nvGraphicFramePr>
        <p:xfrm>
          <a:off x="1219200" y="1371600"/>
          <a:ext cx="1828800" cy="1533525"/>
        </p:xfrm>
        <a:graphic>
          <a:graphicData uri="http://schemas.openxmlformats.org/presentationml/2006/ole">
            <p:oleObj spid="_x0000_s20482" name="Microsoft ClipArt Gallery" r:id="rId4" imgW="3581400" imgH="3746500" progId="">
              <p:embed/>
            </p:oleObj>
          </a:graphicData>
        </a:graphic>
      </p:graphicFrame>
      <p:sp>
        <p:nvSpPr>
          <p:cNvPr id="20484" name="Rectangle 4"/>
          <p:cNvSpPr>
            <a:spLocks noChangeArrowheads="1"/>
          </p:cNvSpPr>
          <p:nvPr/>
        </p:nvSpPr>
        <p:spPr bwMode="auto">
          <a:xfrm>
            <a:off x="1046163" y="3027363"/>
            <a:ext cx="1958975"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i="0">
                <a:solidFill>
                  <a:schemeClr val="tx2"/>
                </a:solidFill>
                <a:latin typeface="Times New Roman" charset="0"/>
              </a:rPr>
              <a:t>Moyens pour :</a:t>
            </a:r>
          </a:p>
        </p:txBody>
      </p:sp>
      <p:sp>
        <p:nvSpPr>
          <p:cNvPr id="20485" name="Rectangle 5"/>
          <p:cNvSpPr>
            <a:spLocks noChangeArrowheads="1"/>
          </p:cNvSpPr>
          <p:nvPr/>
        </p:nvSpPr>
        <p:spPr bwMode="auto">
          <a:xfrm>
            <a:off x="985838" y="3484563"/>
            <a:ext cx="7223125"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i="0">
                <a:solidFill>
                  <a:schemeClr val="tx2"/>
                </a:solidFill>
                <a:latin typeface="Times New Roman" charset="0"/>
              </a:rPr>
              <a:t>amener les utilisateurs à effectuer des actions spécifiques,</a:t>
            </a:r>
          </a:p>
        </p:txBody>
      </p:sp>
      <p:sp>
        <p:nvSpPr>
          <p:cNvPr id="20486" name="Rectangle 6"/>
          <p:cNvSpPr>
            <a:spLocks noChangeArrowheads="1"/>
          </p:cNvSpPr>
          <p:nvPr/>
        </p:nvSpPr>
        <p:spPr bwMode="auto">
          <a:xfrm>
            <a:off x="985838" y="3941763"/>
            <a:ext cx="7172325" cy="819150"/>
          </a:xfrm>
          <a:prstGeom prst="rect">
            <a:avLst/>
          </a:prstGeom>
          <a:noFill/>
          <a:ln w="12700">
            <a:noFill/>
            <a:miter lim="800000"/>
            <a:headEnd/>
            <a:tailEnd/>
          </a:ln>
        </p:spPr>
        <p:txBody>
          <a:bodyPr lIns="90487" tIns="44450" rIns="90487" bIns="44450">
            <a:prstTxWarp prst="textNoShape">
              <a:avLst/>
            </a:prstTxWarp>
            <a:spAutoFit/>
          </a:bodyPr>
          <a:lstStyle/>
          <a:p>
            <a:r>
              <a:rPr lang="fr-FR" i="0">
                <a:solidFill>
                  <a:schemeClr val="tx2"/>
                </a:solidFill>
                <a:latin typeface="Times New Roman" charset="0"/>
              </a:rPr>
              <a:t>faire connaître aux utilisateurs les alternatives, lorsque plusieurs actions sont possibles, selon les contextes,</a:t>
            </a:r>
          </a:p>
        </p:txBody>
      </p:sp>
      <p:sp>
        <p:nvSpPr>
          <p:cNvPr id="20487" name="Rectangle 7"/>
          <p:cNvSpPr>
            <a:spLocks noChangeArrowheads="1"/>
          </p:cNvSpPr>
          <p:nvPr/>
        </p:nvSpPr>
        <p:spPr bwMode="auto">
          <a:xfrm>
            <a:off x="985838" y="4779963"/>
            <a:ext cx="7519987" cy="1768475"/>
          </a:xfrm>
          <a:prstGeom prst="rect">
            <a:avLst/>
          </a:prstGeom>
          <a:noFill/>
          <a:ln w="12700">
            <a:noFill/>
            <a:miter lim="800000"/>
            <a:headEnd/>
            <a:tailEnd/>
          </a:ln>
        </p:spPr>
        <p:txBody>
          <a:bodyPr wrap="none" lIns="90487" tIns="44450" rIns="90487" bIns="44450">
            <a:prstTxWarp prst="textNoShape">
              <a:avLst/>
            </a:prstTxWarp>
            <a:spAutoFit/>
          </a:bodyPr>
          <a:lstStyle/>
          <a:p>
            <a:r>
              <a:rPr lang="fr-FR" i="0">
                <a:solidFill>
                  <a:schemeClr val="tx2"/>
                </a:solidFill>
                <a:latin typeface="Times New Roman" charset="0"/>
              </a:rPr>
              <a:t>faire savoir aux utilisateurs :</a:t>
            </a:r>
          </a:p>
          <a:p>
            <a:pPr lvl="4">
              <a:spcBef>
                <a:spcPct val="20000"/>
              </a:spcBef>
              <a:buClr>
                <a:schemeClr val="tx2"/>
              </a:buClr>
            </a:pPr>
            <a:r>
              <a:rPr lang="fr-FR" i="0">
                <a:latin typeface="Times New Roman" charset="0"/>
              </a:rPr>
              <a:t>où ils en sont, </a:t>
            </a:r>
          </a:p>
          <a:p>
            <a:pPr lvl="4">
              <a:spcBef>
                <a:spcPct val="20000"/>
              </a:spcBef>
              <a:buClr>
                <a:schemeClr val="tx2"/>
              </a:buClr>
            </a:pPr>
            <a:r>
              <a:rPr lang="fr-FR" i="0">
                <a:latin typeface="Times New Roman" charset="0"/>
              </a:rPr>
              <a:t>l’état ou contexte dans lequel ils se trouvent, </a:t>
            </a:r>
          </a:p>
          <a:p>
            <a:pPr lvl="4">
              <a:spcBef>
                <a:spcPct val="20000"/>
              </a:spcBef>
              <a:buClr>
                <a:schemeClr val="tx2"/>
              </a:buClr>
            </a:pPr>
            <a:r>
              <a:rPr lang="fr-FR" i="0">
                <a:latin typeface="Times New Roman" charset="0"/>
              </a:rPr>
              <a:t>les outils d’aide et leur accessibilité.</a:t>
            </a:r>
          </a:p>
        </p:txBody>
      </p:sp>
      <p:sp>
        <p:nvSpPr>
          <p:cNvPr id="20488" name="Oval 8"/>
          <p:cNvSpPr>
            <a:spLocks noChangeArrowheads="1"/>
          </p:cNvSpPr>
          <p:nvPr/>
        </p:nvSpPr>
        <p:spPr bwMode="auto">
          <a:xfrm>
            <a:off x="609600" y="4114800"/>
            <a:ext cx="228600" cy="228600"/>
          </a:xfrm>
          <a:prstGeom prst="ellipse">
            <a:avLst/>
          </a:prstGeom>
          <a:gradFill rotWithShape="0">
            <a:gsLst>
              <a:gs pos="0">
                <a:srgbClr val="FF6600"/>
              </a:gs>
              <a:gs pos="100000">
                <a:srgbClr val="762F00"/>
              </a:gs>
            </a:gsLst>
            <a:path path="rect">
              <a:fillToRect t="100000" r="100000"/>
            </a:path>
          </a:gradFill>
          <a:ln w="9525">
            <a:noFill/>
            <a:round/>
            <a:headEnd/>
            <a:tailEnd/>
          </a:ln>
        </p:spPr>
        <p:txBody>
          <a:bodyPr wrap="none" anchor="ctr">
            <a:prstTxWarp prst="textNoShape">
              <a:avLst/>
            </a:prstTxWarp>
          </a:bodyPr>
          <a:lstStyle/>
          <a:p>
            <a:endParaRPr lang="fr-FR"/>
          </a:p>
        </p:txBody>
      </p:sp>
      <p:sp>
        <p:nvSpPr>
          <p:cNvPr id="20489" name="Oval 9"/>
          <p:cNvSpPr>
            <a:spLocks noChangeArrowheads="1"/>
          </p:cNvSpPr>
          <p:nvPr/>
        </p:nvSpPr>
        <p:spPr bwMode="auto">
          <a:xfrm>
            <a:off x="609600" y="4876800"/>
            <a:ext cx="228600" cy="228600"/>
          </a:xfrm>
          <a:prstGeom prst="ellipse">
            <a:avLst/>
          </a:prstGeom>
          <a:gradFill rotWithShape="0">
            <a:gsLst>
              <a:gs pos="0">
                <a:srgbClr val="FF6600"/>
              </a:gs>
              <a:gs pos="100000">
                <a:srgbClr val="762F00"/>
              </a:gs>
            </a:gsLst>
            <a:path path="rect">
              <a:fillToRect t="100000" r="100000"/>
            </a:path>
          </a:gradFill>
          <a:ln w="9525">
            <a:noFill/>
            <a:round/>
            <a:headEnd/>
            <a:tailEnd/>
          </a:ln>
        </p:spPr>
        <p:txBody>
          <a:bodyPr wrap="none" anchor="ctr">
            <a:prstTxWarp prst="textNoShape">
              <a:avLst/>
            </a:prstTxWarp>
          </a:bodyPr>
          <a:lstStyle/>
          <a:p>
            <a:endParaRPr lang="fr-FR"/>
          </a:p>
        </p:txBody>
      </p:sp>
      <p:sp>
        <p:nvSpPr>
          <p:cNvPr id="20490" name="Oval 10"/>
          <p:cNvSpPr>
            <a:spLocks noChangeArrowheads="1"/>
          </p:cNvSpPr>
          <p:nvPr/>
        </p:nvSpPr>
        <p:spPr bwMode="auto">
          <a:xfrm>
            <a:off x="609600" y="3657600"/>
            <a:ext cx="228600" cy="228600"/>
          </a:xfrm>
          <a:prstGeom prst="ellipse">
            <a:avLst/>
          </a:prstGeom>
          <a:gradFill rotWithShape="0">
            <a:gsLst>
              <a:gs pos="0">
                <a:srgbClr val="FF6600"/>
              </a:gs>
              <a:gs pos="100000">
                <a:srgbClr val="762F00"/>
              </a:gs>
            </a:gsLst>
            <a:path path="rect">
              <a:fillToRect t="100000" r="100000"/>
            </a:path>
          </a:gradFill>
          <a:ln w="9525">
            <a:noFill/>
            <a:round/>
            <a:headEnd/>
            <a:tailEnd/>
          </a:ln>
        </p:spPr>
        <p:txBody>
          <a:bodyPr wrap="none" anchor="ctr">
            <a:prstTxWarp prst="textNoShape">
              <a:avLst/>
            </a:prstTxWarp>
          </a:bodyPr>
          <a:lstStyle/>
          <a:p>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381000" y="76200"/>
            <a:ext cx="8458200" cy="1101725"/>
          </a:xfrm>
        </p:spPr>
        <p:txBody>
          <a:bodyPr/>
          <a:lstStyle/>
          <a:p>
            <a:pPr algn="l"/>
            <a:r>
              <a:rPr lang="fr-FR"/>
              <a:t>1. Guidage   </a:t>
            </a:r>
            <a:r>
              <a:rPr lang="fr-FR" sz="2800">
                <a:solidFill>
                  <a:schemeClr val="accent2"/>
                </a:solidFill>
              </a:rPr>
              <a:t>1.1. Incitation</a:t>
            </a:r>
            <a:endParaRPr lang="fr-FR">
              <a:solidFill>
                <a:schemeClr val="accent2"/>
              </a:solidFill>
            </a:endParaRPr>
          </a:p>
        </p:txBody>
      </p:sp>
      <p:sp>
        <p:nvSpPr>
          <p:cNvPr id="22531" name="Rectangle 1031"/>
          <p:cNvSpPr>
            <a:spLocks noChangeArrowheads="1"/>
          </p:cNvSpPr>
          <p:nvPr/>
        </p:nvSpPr>
        <p:spPr bwMode="auto">
          <a:xfrm>
            <a:off x="6884988" y="6613525"/>
            <a:ext cx="2190750" cy="2254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900" i="0">
                <a:latin typeface="Times New Roman" charset="0"/>
              </a:rPr>
              <a:t>A. Bisseret, d’après Bastien et Scapin, 1993</a:t>
            </a:r>
          </a:p>
        </p:txBody>
      </p:sp>
      <p:pic>
        <p:nvPicPr>
          <p:cNvPr id="22532" name="Picture 1034"/>
          <p:cNvPicPr>
            <a:picLocks noChangeAspect="1" noChangeArrowheads="1"/>
          </p:cNvPicPr>
          <p:nvPr/>
        </p:nvPicPr>
        <p:blipFill>
          <a:blip r:embed="rId3"/>
          <a:srcRect/>
          <a:stretch>
            <a:fillRect/>
          </a:stretch>
        </p:blipFill>
        <p:spPr bwMode="auto">
          <a:xfrm>
            <a:off x="533400" y="1295400"/>
            <a:ext cx="4394200" cy="2857500"/>
          </a:xfrm>
          <a:prstGeom prst="rect">
            <a:avLst/>
          </a:prstGeom>
          <a:noFill/>
          <a:ln w="9525">
            <a:noFill/>
            <a:miter lim="800000"/>
            <a:headEnd/>
            <a:tailEnd/>
          </a:ln>
        </p:spPr>
      </p:pic>
      <p:pic>
        <p:nvPicPr>
          <p:cNvPr id="131085" name="Picture 1037" descr="VLC-openfile"/>
          <p:cNvPicPr>
            <a:picLocks noChangeAspect="1" noChangeArrowheads="1"/>
          </p:cNvPicPr>
          <p:nvPr/>
        </p:nvPicPr>
        <p:blipFill>
          <a:blip r:embed="rId4"/>
          <a:srcRect/>
          <a:stretch>
            <a:fillRect/>
          </a:stretch>
        </p:blipFill>
        <p:spPr bwMode="auto">
          <a:xfrm>
            <a:off x="5105400" y="3027363"/>
            <a:ext cx="3810000" cy="3171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381000" y="76200"/>
            <a:ext cx="8458200" cy="1101725"/>
          </a:xfrm>
        </p:spPr>
        <p:txBody>
          <a:bodyPr/>
          <a:lstStyle/>
          <a:p>
            <a:pPr algn="l"/>
            <a:r>
              <a:rPr lang="fr-FR"/>
              <a:t>1. Guidage   </a:t>
            </a:r>
            <a:r>
              <a:rPr lang="fr-FR" sz="2800">
                <a:solidFill>
                  <a:schemeClr val="accent2"/>
                </a:solidFill>
              </a:rPr>
              <a:t>1.2. Groupement/Distinction</a:t>
            </a:r>
            <a:endParaRPr lang="fr-FR">
              <a:solidFill>
                <a:schemeClr val="accent2"/>
              </a:solidFill>
            </a:endParaRPr>
          </a:p>
        </p:txBody>
      </p:sp>
      <p:sp>
        <p:nvSpPr>
          <p:cNvPr id="24579" name="Rectangle 1027"/>
          <p:cNvSpPr>
            <a:spLocks noChangeArrowheads="1"/>
          </p:cNvSpPr>
          <p:nvPr/>
        </p:nvSpPr>
        <p:spPr bwMode="auto">
          <a:xfrm>
            <a:off x="2557463" y="2424113"/>
            <a:ext cx="6334125" cy="3375025"/>
          </a:xfrm>
          <a:prstGeom prst="rect">
            <a:avLst/>
          </a:prstGeom>
          <a:noFill/>
          <a:ln w="12700">
            <a:noFill/>
            <a:miter lim="800000"/>
            <a:headEnd/>
            <a:tailEnd/>
          </a:ln>
        </p:spPr>
        <p:txBody>
          <a:bodyPr lIns="90487" tIns="44450" rIns="90487" bIns="44450">
            <a:prstTxWarp prst="textNoShape">
              <a:avLst/>
            </a:prstTxWarp>
            <a:spAutoFit/>
          </a:bodyPr>
          <a:lstStyle/>
          <a:p>
            <a:r>
              <a:rPr lang="fr-FR" i="0">
                <a:latin typeface="Helvetica" charset="0"/>
              </a:rPr>
              <a:t>Organisation visuelle des items d’information les uns par rapport aux autres.  Il prend en compte la </a:t>
            </a:r>
            <a:r>
              <a:rPr lang="fr-FR" b="1" i="0">
                <a:solidFill>
                  <a:schemeClr val="accent2"/>
                </a:solidFill>
                <a:latin typeface="Helvetica" charset="0"/>
              </a:rPr>
              <a:t>localisation</a:t>
            </a:r>
            <a:r>
              <a:rPr lang="fr-FR" i="0">
                <a:latin typeface="Helvetica" charset="0"/>
              </a:rPr>
              <a:t> et le </a:t>
            </a:r>
            <a:r>
              <a:rPr lang="fr-FR" b="1" i="0">
                <a:solidFill>
                  <a:schemeClr val="accent2"/>
                </a:solidFill>
                <a:latin typeface="Helvetica" charset="0"/>
              </a:rPr>
              <a:t>format</a:t>
            </a:r>
            <a:r>
              <a:rPr lang="fr-FR" i="0">
                <a:latin typeface="Helvetica" charset="0"/>
              </a:rPr>
              <a:t> pour indiquer : </a:t>
            </a:r>
          </a:p>
          <a:p>
            <a:endParaRPr lang="fr-FR" i="0">
              <a:latin typeface="Helvetica" charset="0"/>
            </a:endParaRPr>
          </a:p>
          <a:p>
            <a:pPr>
              <a:buClr>
                <a:schemeClr val="tx2"/>
              </a:buClr>
              <a:buFontTx/>
              <a:buChar char="•"/>
            </a:pPr>
            <a:r>
              <a:rPr lang="fr-FR" i="0">
                <a:latin typeface="Helvetica" charset="0"/>
              </a:rPr>
              <a:t> les relations entre les divers items affichés, </a:t>
            </a:r>
          </a:p>
          <a:p>
            <a:pPr>
              <a:buClr>
                <a:schemeClr val="tx2"/>
              </a:buClr>
              <a:buFontTx/>
              <a:buChar char="•"/>
            </a:pPr>
            <a:endParaRPr lang="fr-FR" i="0">
              <a:latin typeface="Helvetica" charset="0"/>
            </a:endParaRPr>
          </a:p>
          <a:p>
            <a:pPr>
              <a:buClr>
                <a:schemeClr val="tx2"/>
              </a:buClr>
              <a:buFontTx/>
              <a:buChar char="•"/>
            </a:pPr>
            <a:r>
              <a:rPr lang="fr-FR" i="0">
                <a:latin typeface="Helvetica" charset="0"/>
              </a:rPr>
              <a:t> leur appartenance ou non à une même classe d’items.  </a:t>
            </a:r>
          </a:p>
        </p:txBody>
      </p:sp>
      <p:grpSp>
        <p:nvGrpSpPr>
          <p:cNvPr id="24580" name="Group 1028"/>
          <p:cNvGrpSpPr>
            <a:grpSpLocks/>
          </p:cNvGrpSpPr>
          <p:nvPr/>
        </p:nvGrpSpPr>
        <p:grpSpPr bwMode="auto">
          <a:xfrm>
            <a:off x="304800" y="2019300"/>
            <a:ext cx="1771650" cy="2705100"/>
            <a:chOff x="436" y="776"/>
            <a:chExt cx="1116" cy="1704"/>
          </a:xfrm>
        </p:grpSpPr>
        <p:pic>
          <p:nvPicPr>
            <p:cNvPr id="24582" name="Picture 1029"/>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48" y="776"/>
              <a:ext cx="1104" cy="1704"/>
            </a:xfrm>
            <a:prstGeom prst="rect">
              <a:avLst/>
            </a:prstGeom>
            <a:noFill/>
            <a:ln w="12700">
              <a:noFill/>
              <a:miter lim="800000"/>
              <a:headEnd/>
              <a:tailEnd/>
            </a:ln>
          </p:spPr>
        </p:pic>
        <p:sp>
          <p:nvSpPr>
            <p:cNvPr id="24583" name="Line 1030"/>
            <p:cNvSpPr>
              <a:spLocks noChangeShapeType="1"/>
            </p:cNvSpPr>
            <p:nvPr/>
          </p:nvSpPr>
          <p:spPr bwMode="auto">
            <a:xfrm>
              <a:off x="436" y="1104"/>
              <a:ext cx="1096"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grpSp>
      <p:sp>
        <p:nvSpPr>
          <p:cNvPr id="24581" name="Rectangle 1031"/>
          <p:cNvSpPr>
            <a:spLocks noChangeArrowheads="1"/>
          </p:cNvSpPr>
          <p:nvPr/>
        </p:nvSpPr>
        <p:spPr bwMode="auto">
          <a:xfrm>
            <a:off x="6884988" y="6613525"/>
            <a:ext cx="2190750" cy="2254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900" i="0">
                <a:latin typeface="Times New Roman" charset="0"/>
              </a:rPr>
              <a:t>A. Bisseret, d’après Bastien et Scapin, 1993</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76200"/>
            <a:ext cx="8458200" cy="1101725"/>
          </a:xfrm>
        </p:spPr>
        <p:txBody>
          <a:bodyPr/>
          <a:lstStyle/>
          <a:p>
            <a:pPr algn="l"/>
            <a:r>
              <a:rPr lang="fr-FR"/>
              <a:t>1. Guidage </a:t>
            </a:r>
            <a:r>
              <a:rPr lang="fr-FR" sz="2800">
                <a:solidFill>
                  <a:schemeClr val="accent2"/>
                </a:solidFill>
              </a:rPr>
              <a:t>1.2. Groupement/Distinction</a:t>
            </a:r>
          </a:p>
        </p:txBody>
      </p:sp>
      <p:sp>
        <p:nvSpPr>
          <p:cNvPr id="26627" name="Rectangle 9"/>
          <p:cNvSpPr>
            <a:spLocks noChangeArrowheads="1"/>
          </p:cNvSpPr>
          <p:nvPr/>
        </p:nvSpPr>
        <p:spPr bwMode="auto">
          <a:xfrm>
            <a:off x="6884988" y="6613525"/>
            <a:ext cx="2190750" cy="2254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900" i="0">
                <a:latin typeface="Times New Roman" charset="0"/>
              </a:rPr>
              <a:t>A. Bisseret, d’après Bastien et Scapin, 1993</a:t>
            </a:r>
          </a:p>
        </p:txBody>
      </p:sp>
      <p:sp>
        <p:nvSpPr>
          <p:cNvPr id="26628" name="Text Box 12"/>
          <p:cNvSpPr txBox="1">
            <a:spLocks noChangeArrowheads="1"/>
          </p:cNvSpPr>
          <p:nvPr/>
        </p:nvSpPr>
        <p:spPr bwMode="auto">
          <a:xfrm>
            <a:off x="533400" y="1447800"/>
            <a:ext cx="6724650" cy="457200"/>
          </a:xfrm>
          <a:prstGeom prst="rect">
            <a:avLst/>
          </a:prstGeom>
          <a:noFill/>
          <a:ln w="9525">
            <a:noFill/>
            <a:miter lim="800000"/>
            <a:headEnd/>
            <a:tailEnd/>
          </a:ln>
        </p:spPr>
        <p:txBody>
          <a:bodyPr wrap="none">
            <a:prstTxWarp prst="textNoShape">
              <a:avLst/>
            </a:prstTxWarp>
            <a:spAutoFit/>
          </a:bodyPr>
          <a:lstStyle/>
          <a:p>
            <a:r>
              <a:rPr lang="fr-FR" i="0" dirty="0"/>
              <a:t>Exemples : organisation et couleur des capsules</a:t>
            </a:r>
          </a:p>
        </p:txBody>
      </p:sp>
      <p:pic>
        <p:nvPicPr>
          <p:cNvPr id="26629" name="Picture 15"/>
          <p:cNvPicPr>
            <a:picLocks noChangeAspect="1" noChangeArrowheads="1"/>
          </p:cNvPicPr>
          <p:nvPr/>
        </p:nvPicPr>
        <p:blipFill>
          <a:blip r:embed="rId3"/>
          <a:srcRect/>
          <a:stretch>
            <a:fillRect/>
          </a:stretch>
        </p:blipFill>
        <p:spPr bwMode="auto">
          <a:xfrm>
            <a:off x="1219200" y="2362200"/>
            <a:ext cx="6886575" cy="3873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pPr algn="l"/>
            <a:r>
              <a:rPr lang="fr-FR"/>
              <a:t>1. Guidage       </a:t>
            </a:r>
            <a:r>
              <a:rPr lang="fr-FR" sz="2800" b="1">
                <a:solidFill>
                  <a:schemeClr val="accent2"/>
                </a:solidFill>
              </a:rPr>
              <a:t>1.3. Feed-back immédiat</a:t>
            </a:r>
            <a:endParaRPr lang="fr-FR" sz="2800">
              <a:solidFill>
                <a:schemeClr val="accent2"/>
              </a:solidFill>
            </a:endParaRPr>
          </a:p>
        </p:txBody>
      </p:sp>
      <p:sp>
        <p:nvSpPr>
          <p:cNvPr id="28675" name="Rectangle 1027"/>
          <p:cNvSpPr>
            <a:spLocks noChangeArrowheads="1"/>
          </p:cNvSpPr>
          <p:nvPr/>
        </p:nvSpPr>
        <p:spPr bwMode="auto">
          <a:xfrm>
            <a:off x="609600" y="4191000"/>
            <a:ext cx="7999413" cy="819150"/>
          </a:xfrm>
          <a:prstGeom prst="rect">
            <a:avLst/>
          </a:prstGeom>
          <a:noFill/>
          <a:ln w="12700">
            <a:noFill/>
            <a:miter lim="800000"/>
            <a:headEnd/>
            <a:tailEnd/>
          </a:ln>
        </p:spPr>
        <p:txBody>
          <a:bodyPr lIns="90487" tIns="44450" rIns="90487" bIns="44450">
            <a:prstTxWarp prst="textNoShape">
              <a:avLst/>
            </a:prstTxWarp>
            <a:spAutoFit/>
          </a:bodyPr>
          <a:lstStyle/>
          <a:p>
            <a:r>
              <a:rPr lang="fr-FR" i="0">
                <a:latin typeface="Helvetica" charset="0"/>
              </a:rPr>
              <a:t>Concerne les réponses de l’ordinateur consécutives aux actions des utilisateurs.</a:t>
            </a:r>
          </a:p>
        </p:txBody>
      </p:sp>
      <p:pic>
        <p:nvPicPr>
          <p:cNvPr id="28676" name="Picture 1028"/>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90575" y="1905000"/>
            <a:ext cx="3298825" cy="1524000"/>
          </a:xfrm>
          <a:prstGeom prst="rect">
            <a:avLst/>
          </a:prstGeom>
          <a:noFill/>
          <a:ln w="12700">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fr-FR"/>
              <a:t>1. Guidage       </a:t>
            </a:r>
            <a:r>
              <a:rPr lang="fr-FR" sz="2800" b="1">
                <a:solidFill>
                  <a:schemeClr val="accent2"/>
                </a:solidFill>
              </a:rPr>
              <a:t>1.3. Feed-back immédiat</a:t>
            </a:r>
          </a:p>
        </p:txBody>
      </p:sp>
      <p:sp>
        <p:nvSpPr>
          <p:cNvPr id="30723" name="Text Box 6"/>
          <p:cNvSpPr txBox="1">
            <a:spLocks noChangeArrowheads="1"/>
          </p:cNvSpPr>
          <p:nvPr/>
        </p:nvSpPr>
        <p:spPr bwMode="auto">
          <a:xfrm>
            <a:off x="838200" y="1600200"/>
            <a:ext cx="8001000" cy="822325"/>
          </a:xfrm>
          <a:prstGeom prst="rect">
            <a:avLst/>
          </a:prstGeom>
          <a:noFill/>
          <a:ln w="9525">
            <a:noFill/>
            <a:miter lim="800000"/>
            <a:headEnd/>
            <a:tailEnd/>
          </a:ln>
        </p:spPr>
        <p:txBody>
          <a:bodyPr>
            <a:prstTxWarp prst="textNoShape">
              <a:avLst/>
            </a:prstTxWarp>
            <a:spAutoFit/>
          </a:bodyPr>
          <a:lstStyle/>
          <a:p>
            <a:r>
              <a:rPr lang="fr-FR" i="0"/>
              <a:t>Exemple : visualisation directe des marges dans Word (menu Format / Document)</a:t>
            </a:r>
          </a:p>
        </p:txBody>
      </p:sp>
      <p:grpSp>
        <p:nvGrpSpPr>
          <p:cNvPr id="2" name="Group 14"/>
          <p:cNvGrpSpPr>
            <a:grpSpLocks/>
          </p:cNvGrpSpPr>
          <p:nvPr/>
        </p:nvGrpSpPr>
        <p:grpSpPr bwMode="auto">
          <a:xfrm>
            <a:off x="838200" y="2743200"/>
            <a:ext cx="6667500" cy="3159125"/>
            <a:chOff x="528" y="1728"/>
            <a:chExt cx="4200" cy="1990"/>
          </a:xfrm>
        </p:grpSpPr>
        <p:pic>
          <p:nvPicPr>
            <p:cNvPr id="30729" name="Picture 7"/>
            <p:cNvPicPr>
              <a:picLocks noChangeAspect="1" noChangeArrowheads="1"/>
            </p:cNvPicPr>
            <p:nvPr/>
          </p:nvPicPr>
          <p:blipFill>
            <a:blip r:embed="rId3"/>
            <a:srcRect/>
            <a:stretch>
              <a:fillRect/>
            </a:stretch>
          </p:blipFill>
          <p:spPr bwMode="auto">
            <a:xfrm>
              <a:off x="1248" y="2208"/>
              <a:ext cx="3480" cy="1510"/>
            </a:xfrm>
            <a:prstGeom prst="rect">
              <a:avLst/>
            </a:prstGeom>
            <a:noFill/>
            <a:ln w="9525">
              <a:noFill/>
              <a:miter lim="800000"/>
              <a:headEnd/>
              <a:tailEnd/>
            </a:ln>
          </p:spPr>
        </p:pic>
        <p:sp>
          <p:nvSpPr>
            <p:cNvPr id="30730" name="Text Box 8"/>
            <p:cNvSpPr txBox="1">
              <a:spLocks noChangeArrowheads="1"/>
            </p:cNvSpPr>
            <p:nvPr/>
          </p:nvSpPr>
          <p:spPr bwMode="auto">
            <a:xfrm>
              <a:off x="528" y="1728"/>
              <a:ext cx="3051" cy="288"/>
            </a:xfrm>
            <a:prstGeom prst="rect">
              <a:avLst/>
            </a:prstGeom>
            <a:noFill/>
            <a:ln w="9525">
              <a:noFill/>
              <a:miter lim="800000"/>
              <a:headEnd/>
              <a:tailEnd/>
            </a:ln>
          </p:spPr>
          <p:txBody>
            <a:bodyPr wrap="none">
              <a:prstTxWarp prst="textNoShape">
                <a:avLst/>
              </a:prstTxWarp>
              <a:spAutoFit/>
            </a:bodyPr>
            <a:lstStyle/>
            <a:p>
              <a:r>
                <a:rPr lang="fr-FR" i="0"/>
                <a:t>Exemple de feedback inadéquat…</a:t>
              </a:r>
            </a:p>
          </p:txBody>
        </p:sp>
      </p:grpSp>
      <p:grpSp>
        <p:nvGrpSpPr>
          <p:cNvPr id="3" name="Group 13"/>
          <p:cNvGrpSpPr>
            <a:grpSpLocks/>
          </p:cNvGrpSpPr>
          <p:nvPr/>
        </p:nvGrpSpPr>
        <p:grpSpPr bwMode="auto">
          <a:xfrm>
            <a:off x="1905000" y="2286000"/>
            <a:ext cx="4859338" cy="3962400"/>
            <a:chOff x="1200" y="1440"/>
            <a:chExt cx="3061" cy="2496"/>
          </a:xfrm>
        </p:grpSpPr>
        <p:pic>
          <p:nvPicPr>
            <p:cNvPr id="30726" name="Picture 9" descr="marges_word"/>
            <p:cNvPicPr>
              <a:picLocks noChangeAspect="1" noChangeArrowheads="1"/>
            </p:cNvPicPr>
            <p:nvPr/>
          </p:nvPicPr>
          <p:blipFill>
            <a:blip r:embed="rId4"/>
            <a:srcRect/>
            <a:stretch>
              <a:fillRect/>
            </a:stretch>
          </p:blipFill>
          <p:spPr bwMode="auto">
            <a:xfrm>
              <a:off x="1200" y="1440"/>
              <a:ext cx="3061" cy="2496"/>
            </a:xfrm>
            <a:prstGeom prst="rect">
              <a:avLst/>
            </a:prstGeom>
            <a:noFill/>
            <a:ln w="9525">
              <a:noFill/>
              <a:miter lim="800000"/>
              <a:headEnd/>
              <a:tailEnd/>
            </a:ln>
          </p:spPr>
        </p:pic>
        <p:sp>
          <p:nvSpPr>
            <p:cNvPr id="30727" name="Oval 10"/>
            <p:cNvSpPr>
              <a:spLocks noChangeArrowheads="1"/>
            </p:cNvSpPr>
            <p:nvPr/>
          </p:nvSpPr>
          <p:spPr bwMode="auto">
            <a:xfrm>
              <a:off x="2016" y="1824"/>
              <a:ext cx="480" cy="240"/>
            </a:xfrm>
            <a:prstGeom prst="ellipse">
              <a:avLst/>
            </a:prstGeom>
            <a:noFill/>
            <a:ln w="28575">
              <a:solidFill>
                <a:srgbClr val="FF0000"/>
              </a:solidFill>
              <a:round/>
              <a:headEnd/>
              <a:tailEnd/>
            </a:ln>
          </p:spPr>
          <p:txBody>
            <a:bodyPr wrap="none" anchor="ctr">
              <a:prstTxWarp prst="textNoShape">
                <a:avLst/>
              </a:prstTxWarp>
            </a:bodyPr>
            <a:lstStyle/>
            <a:p>
              <a:endParaRPr lang="fr-FR"/>
            </a:p>
          </p:txBody>
        </p:sp>
        <p:sp>
          <p:nvSpPr>
            <p:cNvPr id="30728" name="Line 11"/>
            <p:cNvSpPr>
              <a:spLocks noChangeShapeType="1"/>
            </p:cNvSpPr>
            <p:nvPr/>
          </p:nvSpPr>
          <p:spPr bwMode="auto">
            <a:xfrm>
              <a:off x="2496" y="1968"/>
              <a:ext cx="720" cy="144"/>
            </a:xfrm>
            <a:prstGeom prst="line">
              <a:avLst/>
            </a:prstGeom>
            <a:noFill/>
            <a:ln w="28575">
              <a:solidFill>
                <a:srgbClr val="FF0000"/>
              </a:solidFill>
              <a:round/>
              <a:headEnd/>
              <a:tailEnd type="triangle" w="med" len="med"/>
            </a:ln>
          </p:spPr>
          <p:txBody>
            <a:bodyPr wrap="none" anchor="ctr">
              <a:prstTxWarp prst="textNoShape">
                <a:avLst/>
              </a:prstTxWarp>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Arial"/>
        <a:ea typeface=""/>
        <a:cs typeface=""/>
      </a:majorFont>
      <a:minorFont>
        <a:latin typeface="Time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Arial"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98:Modèles:Nouvelle présentation</Template>
  <TotalTime>1098</TotalTime>
  <Words>2705</Words>
  <Application>Microsoft PowerPoint</Application>
  <PresentationFormat>Présentation à l'écran (4:3)</PresentationFormat>
  <Paragraphs>299</Paragraphs>
  <Slides>32</Slides>
  <Notes>32</Notes>
  <HiddenSlides>0</HiddenSlides>
  <MMClips>0</MMClips>
  <ScaleCrop>false</ScaleCrop>
  <HeadingPairs>
    <vt:vector size="6" baseType="variant">
      <vt:variant>
        <vt:lpstr>Modèle de conception</vt:lpstr>
      </vt:variant>
      <vt:variant>
        <vt:i4>1</vt:i4>
      </vt:variant>
      <vt:variant>
        <vt:lpstr>Serveurs OLE incorporés</vt:lpstr>
      </vt:variant>
      <vt:variant>
        <vt:i4>2</vt:i4>
      </vt:variant>
      <vt:variant>
        <vt:lpstr>Titres des diapositives</vt:lpstr>
      </vt:variant>
      <vt:variant>
        <vt:i4>32</vt:i4>
      </vt:variant>
    </vt:vector>
  </HeadingPairs>
  <TitlesOfParts>
    <vt:vector size="35" baseType="lpstr">
      <vt:lpstr>Nouvelle présentation</vt:lpstr>
      <vt:lpstr>Photo Editor Photo</vt:lpstr>
      <vt:lpstr>Microsoft ClipArt Gallery</vt:lpstr>
      <vt:lpstr>La phase d’évaluation :  Utilisation de grilles de critères comme outil de diagnostic Liste détaillée des critères  2 décembre 2010</vt:lpstr>
      <vt:lpstr>Les critères de Bastien &amp; Scapin</vt:lpstr>
      <vt:lpstr>1. Guidage</vt:lpstr>
      <vt:lpstr>1. Guidage          1.1. Incitation</vt:lpstr>
      <vt:lpstr>1. Guidage   1.1. Incitation</vt:lpstr>
      <vt:lpstr>1. Guidage   1.2. Groupement/Distinction</vt:lpstr>
      <vt:lpstr>1. Guidage 1.2. Groupement/Distinction</vt:lpstr>
      <vt:lpstr>1. Guidage       1.3. Feed-back immédiat</vt:lpstr>
      <vt:lpstr>1. Guidage       1.3. Feed-back immédiat</vt:lpstr>
      <vt:lpstr>1. Guidage            1.4. Lisibilité</vt:lpstr>
      <vt:lpstr>1. Guidage         1.4. Lisibilité</vt:lpstr>
      <vt:lpstr>2. Charge de travail</vt:lpstr>
      <vt:lpstr>2. Charge de travail      2.1. Brièveté </vt:lpstr>
      <vt:lpstr>2. Charge de travail</vt:lpstr>
      <vt:lpstr>3. Contrôle explicite</vt:lpstr>
      <vt:lpstr>3. Contrôle explicite</vt:lpstr>
      <vt:lpstr>3. Contrôle explicite</vt:lpstr>
      <vt:lpstr>4. Adaptabilité</vt:lpstr>
      <vt:lpstr>4. Adaptabilité    4.1. Flexibilité</vt:lpstr>
      <vt:lpstr>4. Adaptabilité</vt:lpstr>
      <vt:lpstr>4. Adaptabilité</vt:lpstr>
      <vt:lpstr>5. Gestion des erreurs</vt:lpstr>
      <vt:lpstr>5. Gestion des erreurs</vt:lpstr>
      <vt:lpstr>5. Gestion des erreurs</vt:lpstr>
      <vt:lpstr>5. Gestion des erreurs</vt:lpstr>
      <vt:lpstr>6. Homogénéité / Cohérence</vt:lpstr>
      <vt:lpstr>6. Homogénéité / Cohérence</vt:lpstr>
      <vt:lpstr>7. Signifiance des codes et dénominations</vt:lpstr>
      <vt:lpstr>7. Signifiance des codes et dénominations</vt:lpstr>
      <vt:lpstr>8. Compatibilité</vt:lpstr>
      <vt:lpstr>Capacité limitée de traitement</vt:lpstr>
      <vt:lpstr>Affordances</vt:lpstr>
    </vt:vector>
  </TitlesOfParts>
  <Manager/>
  <Company>TECFA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  L ’évaluation par « check-lists »</dc:title>
  <dc:subject/>
  <dc:creator>Betrancourt Mireille</dc:creator>
  <cp:keywords/>
  <dc:description/>
  <cp:lastModifiedBy>Mireille Betrancourt</cp:lastModifiedBy>
  <cp:revision>161</cp:revision>
  <cp:lastPrinted>2007-01-16T16:39:53Z</cp:lastPrinted>
  <dcterms:created xsi:type="dcterms:W3CDTF">2010-10-28T09:55:56Z</dcterms:created>
  <dcterms:modified xsi:type="dcterms:W3CDTF">2010-10-28T09:57:54Z</dcterms:modified>
  <cp:category/>
</cp:coreProperties>
</file>