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2"/>
  </p:notesMasterIdLst>
  <p:handoutMasterIdLst>
    <p:handoutMasterId r:id="rId43"/>
  </p:handoutMasterIdLst>
  <p:sldIdLst>
    <p:sldId id="256" r:id="rId2"/>
    <p:sldId id="320" r:id="rId3"/>
    <p:sldId id="367" r:id="rId4"/>
    <p:sldId id="351" r:id="rId5"/>
    <p:sldId id="343" r:id="rId6"/>
    <p:sldId id="368" r:id="rId7"/>
    <p:sldId id="322" r:id="rId8"/>
    <p:sldId id="369" r:id="rId9"/>
    <p:sldId id="371" r:id="rId10"/>
    <p:sldId id="348" r:id="rId11"/>
    <p:sldId id="344" r:id="rId12"/>
    <p:sldId id="342" r:id="rId13"/>
    <p:sldId id="346" r:id="rId14"/>
    <p:sldId id="345" r:id="rId15"/>
    <p:sldId id="336" r:id="rId16"/>
    <p:sldId id="363" r:id="rId17"/>
    <p:sldId id="349" r:id="rId18"/>
    <p:sldId id="352" r:id="rId19"/>
    <p:sldId id="357" r:id="rId20"/>
    <p:sldId id="366" r:id="rId21"/>
    <p:sldId id="372" r:id="rId22"/>
    <p:sldId id="326" r:id="rId23"/>
    <p:sldId id="360" r:id="rId24"/>
    <p:sldId id="301" r:id="rId25"/>
    <p:sldId id="359" r:id="rId26"/>
    <p:sldId id="340" r:id="rId27"/>
    <p:sldId id="365" r:id="rId28"/>
    <p:sldId id="361" r:id="rId29"/>
    <p:sldId id="350" r:id="rId30"/>
    <p:sldId id="331" r:id="rId31"/>
    <p:sldId id="353" r:id="rId32"/>
    <p:sldId id="332" r:id="rId33"/>
    <p:sldId id="362" r:id="rId34"/>
    <p:sldId id="330" r:id="rId35"/>
    <p:sldId id="355" r:id="rId36"/>
    <p:sldId id="356" r:id="rId37"/>
    <p:sldId id="354" r:id="rId38"/>
    <p:sldId id="370" r:id="rId39"/>
    <p:sldId id="358" r:id="rId40"/>
    <p:sldId id="364" r:id="rId41"/>
  </p:sldIdLst>
  <p:sldSz cx="9144000" cy="6858000" type="screen4x3"/>
  <p:notesSz cx="6797675" cy="9926638"/>
  <p:defaultTextStyle>
    <a:defPPr>
      <a:defRPr lang="en-GB"/>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8">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a:srgbClr val="F8F8F8"/>
    <a:srgbClr val="FFCCCC"/>
    <a:srgbClr val="CCFFFF"/>
    <a:srgbClr val="0099FF"/>
    <a:srgbClr val="006600"/>
    <a:srgbClr val="FF9900"/>
    <a:srgbClr val="FF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88" d="100"/>
          <a:sy n="88" d="100"/>
        </p:scale>
        <p:origin x="72" y="6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512" y="-90"/>
      </p:cViewPr>
      <p:guideLst>
        <p:guide orient="horz" pos="2878"/>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Lo-MBP15-tomcat:Users:lombardf:Dropbox:recherche-box:data-analysis:nombre-mots-deQ-epistem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l">
              <a:defRPr/>
            </a:pPr>
            <a:r>
              <a:rPr lang="fr-FR" dirty="0" err="1"/>
              <a:t>Epistemic</a:t>
            </a:r>
            <a:r>
              <a:rPr lang="fr-FR" dirty="0"/>
              <a:t> </a:t>
            </a:r>
            <a:r>
              <a:rPr lang="fr-FR" dirty="0" err="1"/>
              <a:t>complexity</a:t>
            </a:r>
            <a:r>
              <a:rPr lang="fr-FR" dirty="0"/>
              <a:t> </a:t>
            </a:r>
            <a:r>
              <a:rPr lang="fr-FR" dirty="0" smtClean="0"/>
              <a:t>of wiki page versions </a:t>
            </a:r>
            <a:r>
              <a:rPr lang="fr-FR" dirty="0" err="1"/>
              <a:t>during</a:t>
            </a:r>
            <a:r>
              <a:rPr lang="fr-FR" dirty="0"/>
              <a:t> an investigation (2007) </a:t>
            </a:r>
          </a:p>
        </c:rich>
      </c:tx>
      <c:layout>
        <c:manualLayout>
          <c:xMode val="edge"/>
          <c:yMode val="edge"/>
          <c:x val="0.10872747156605424"/>
          <c:y val="7.792207792207792E-2"/>
        </c:manualLayout>
      </c:layout>
      <c:overlay val="0"/>
    </c:title>
    <c:autoTitleDeleted val="0"/>
    <c:plotArea>
      <c:layout>
        <c:manualLayout>
          <c:layoutTarget val="inner"/>
          <c:xMode val="edge"/>
          <c:yMode val="edge"/>
          <c:x val="0.100607283464567"/>
          <c:y val="7.7666598493370112E-2"/>
          <c:w val="0.85169616094511003"/>
          <c:h val="0.69802501959982233"/>
        </c:manualLayout>
      </c:layout>
      <c:barChart>
        <c:barDir val="col"/>
        <c:grouping val="stacked"/>
        <c:varyColors val="0"/>
        <c:ser>
          <c:idx val="0"/>
          <c:order val="0"/>
          <c:tx>
            <c:v>Descriptions-simples</c:v>
          </c:tx>
          <c:spPr>
            <a:solidFill>
              <a:schemeClr val="accent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'2006-2007'!$A$24:$B$27</c:f>
              <c:multiLvlStrCache>
                <c:ptCount val="4"/>
                <c:lvl>
                  <c:pt idx="0">
                    <c:v>1</c:v>
                  </c:pt>
                  <c:pt idx="1">
                    <c:v>10</c:v>
                  </c:pt>
                  <c:pt idx="2">
                    <c:v>44</c:v>
                  </c:pt>
                  <c:pt idx="3">
                    <c:v>94</c:v>
                  </c:pt>
                </c:lvl>
                <c:lvl>
                  <c:pt idx="0">
                    <c:v>27, janvier 12h</c:v>
                  </c:pt>
                  <c:pt idx="1">
                    <c:v>27, janvier : 14h20</c:v>
                  </c:pt>
                  <c:pt idx="2">
                    <c:v>5,Février : 10h03</c:v>
                  </c:pt>
                  <c:pt idx="3">
                    <c:v>14, mars : 9h22</c:v>
                  </c:pt>
                </c:lvl>
              </c:multiLvlStrCache>
            </c:multiLvlStrRef>
          </c:cat>
          <c:val>
            <c:numRef>
              <c:f>'2006-2007'!$D$24:$D$27</c:f>
              <c:numCache>
                <c:formatCode>General</c:formatCode>
                <c:ptCount val="4"/>
                <c:pt idx="0">
                  <c:v>0</c:v>
                </c:pt>
                <c:pt idx="1">
                  <c:v>5</c:v>
                </c:pt>
                <c:pt idx="2">
                  <c:v>7</c:v>
                </c:pt>
                <c:pt idx="3">
                  <c:v>29</c:v>
                </c:pt>
              </c:numCache>
            </c:numRef>
          </c:val>
        </c:ser>
        <c:ser>
          <c:idx val="1"/>
          <c:order val="1"/>
          <c:tx>
            <c:v>Descriptions étayées</c:v>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'2006-2007'!$A$24:$B$27</c:f>
              <c:multiLvlStrCache>
                <c:ptCount val="4"/>
                <c:lvl>
                  <c:pt idx="0">
                    <c:v>1</c:v>
                  </c:pt>
                  <c:pt idx="1">
                    <c:v>10</c:v>
                  </c:pt>
                  <c:pt idx="2">
                    <c:v>44</c:v>
                  </c:pt>
                  <c:pt idx="3">
                    <c:v>94</c:v>
                  </c:pt>
                </c:lvl>
                <c:lvl>
                  <c:pt idx="0">
                    <c:v>27, janvier 12h</c:v>
                  </c:pt>
                  <c:pt idx="1">
                    <c:v>27, janvier : 14h20</c:v>
                  </c:pt>
                  <c:pt idx="2">
                    <c:v>5,Février : 10h03</c:v>
                  </c:pt>
                  <c:pt idx="3">
                    <c:v>14, mars : 9h22</c:v>
                  </c:pt>
                </c:lvl>
              </c:multiLvlStrCache>
            </c:multiLvlStrRef>
          </c:cat>
          <c:val>
            <c:numRef>
              <c:f>'2006-2007'!$E$24:$E$27</c:f>
              <c:numCache>
                <c:formatCode>General</c:formatCode>
                <c:ptCount val="4"/>
                <c:pt idx="0">
                  <c:v>0</c:v>
                </c:pt>
                <c:pt idx="1">
                  <c:v>24</c:v>
                </c:pt>
                <c:pt idx="2">
                  <c:v>32</c:v>
                </c:pt>
                <c:pt idx="3">
                  <c:v>68</c:v>
                </c:pt>
              </c:numCache>
            </c:numRef>
          </c:val>
        </c:ser>
        <c:ser>
          <c:idx val="2"/>
          <c:order val="2"/>
          <c:tx>
            <c:v>Explications simples</c:v>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'2006-2007'!$A$24:$B$27</c:f>
              <c:multiLvlStrCache>
                <c:ptCount val="4"/>
                <c:lvl>
                  <c:pt idx="0">
                    <c:v>1</c:v>
                  </c:pt>
                  <c:pt idx="1">
                    <c:v>10</c:v>
                  </c:pt>
                  <c:pt idx="2">
                    <c:v>44</c:v>
                  </c:pt>
                  <c:pt idx="3">
                    <c:v>94</c:v>
                  </c:pt>
                </c:lvl>
                <c:lvl>
                  <c:pt idx="0">
                    <c:v>27, janvier 12h</c:v>
                  </c:pt>
                  <c:pt idx="1">
                    <c:v>27, janvier : 14h20</c:v>
                  </c:pt>
                  <c:pt idx="2">
                    <c:v>5,Février : 10h03</c:v>
                  </c:pt>
                  <c:pt idx="3">
                    <c:v>14, mars : 9h22</c:v>
                  </c:pt>
                </c:lvl>
              </c:multiLvlStrCache>
            </c:multiLvlStrRef>
          </c:cat>
          <c:val>
            <c:numRef>
              <c:f>'2006-2007'!$F$24:$F$27</c:f>
              <c:numCache>
                <c:formatCode>General</c:formatCode>
                <c:ptCount val="4"/>
                <c:pt idx="0">
                  <c:v>0</c:v>
                </c:pt>
                <c:pt idx="1">
                  <c:v>13</c:v>
                </c:pt>
                <c:pt idx="2">
                  <c:v>25</c:v>
                </c:pt>
                <c:pt idx="3">
                  <c:v>76</c:v>
                </c:pt>
              </c:numCache>
            </c:numRef>
          </c:val>
        </c:ser>
        <c:ser>
          <c:idx val="3"/>
          <c:order val="3"/>
          <c:tx>
            <c:v>Explications étayées</c:v>
          </c:tx>
          <c:spPr>
            <a:solidFill>
              <a:schemeClr val="accent2">
                <a:lumMod val="75000"/>
              </a:schemeClr>
            </a:solidFill>
          </c:spPr>
          <c:invertIfNegative val="0"/>
          <c:dLbls>
            <c:spPr>
              <a:effectLst>
                <a:outerShdw blurRad="50800" dist="38100" dir="2700000">
                  <a:schemeClr val="bg1">
                    <a:alpha val="43000"/>
                  </a:schemeClr>
                </a:outerShdw>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'2006-2007'!$A$24:$B$27</c:f>
              <c:multiLvlStrCache>
                <c:ptCount val="4"/>
                <c:lvl>
                  <c:pt idx="0">
                    <c:v>1</c:v>
                  </c:pt>
                  <c:pt idx="1">
                    <c:v>10</c:v>
                  </c:pt>
                  <c:pt idx="2">
                    <c:v>44</c:v>
                  </c:pt>
                  <c:pt idx="3">
                    <c:v>94</c:v>
                  </c:pt>
                </c:lvl>
                <c:lvl>
                  <c:pt idx="0">
                    <c:v>27, janvier 12h</c:v>
                  </c:pt>
                  <c:pt idx="1">
                    <c:v>27, janvier : 14h20</c:v>
                  </c:pt>
                  <c:pt idx="2">
                    <c:v>5,Février : 10h03</c:v>
                  </c:pt>
                  <c:pt idx="3">
                    <c:v>14, mars : 9h22</c:v>
                  </c:pt>
                </c:lvl>
              </c:multiLvlStrCache>
            </c:multiLvlStrRef>
          </c:cat>
          <c:val>
            <c:numRef>
              <c:f>'2006-2007'!$G$24:$G$27</c:f>
              <c:numCache>
                <c:formatCode>General</c:formatCode>
                <c:ptCount val="4"/>
                <c:pt idx="0">
                  <c:v>0</c:v>
                </c:pt>
                <c:pt idx="1">
                  <c:v>2</c:v>
                </c:pt>
                <c:pt idx="2">
                  <c:v>9</c:v>
                </c:pt>
                <c:pt idx="3">
                  <c:v>50</c:v>
                </c:pt>
              </c:numCache>
            </c:numRef>
          </c:val>
        </c:ser>
        <c:dLbls>
          <c:showLegendKey val="0"/>
          <c:showVal val="1"/>
          <c:showCatName val="0"/>
          <c:showSerName val="0"/>
          <c:showPercent val="0"/>
          <c:showBubbleSize val="0"/>
        </c:dLbls>
        <c:gapWidth val="150"/>
        <c:overlap val="100"/>
        <c:axId val="-762801312"/>
        <c:axId val="-762807840"/>
      </c:barChart>
      <c:catAx>
        <c:axId val="-762801312"/>
        <c:scaling>
          <c:orientation val="minMax"/>
        </c:scaling>
        <c:delete val="0"/>
        <c:axPos val="b"/>
        <c:title>
          <c:tx>
            <c:rich>
              <a:bodyPr/>
              <a:lstStyle/>
              <a:p>
                <a:pPr>
                  <a:defRPr sz="1400"/>
                </a:pPr>
                <a:r>
                  <a:rPr lang="fr-FR" sz="1400"/>
                  <a:t>Progression de l'investigation : numéro de version et date (2007)</a:t>
                </a:r>
              </a:p>
            </c:rich>
          </c:tx>
          <c:layout>
            <c:manualLayout>
              <c:xMode val="edge"/>
              <c:yMode val="edge"/>
              <c:x val="0.16991305774278223"/>
              <c:y val="0.91240157480314954"/>
            </c:manualLayout>
          </c:layout>
          <c:overlay val="0"/>
        </c:title>
        <c:numFmt formatCode="General" sourceLinked="1"/>
        <c:majorTickMark val="out"/>
        <c:minorTickMark val="none"/>
        <c:tickLblPos val="nextTo"/>
        <c:txPr>
          <a:bodyPr/>
          <a:lstStyle/>
          <a:p>
            <a:pPr>
              <a:defRPr sz="1600"/>
            </a:pPr>
            <a:endParaRPr lang="en-US"/>
          </a:p>
        </c:txPr>
        <c:crossAx val="-762807840"/>
        <c:crosses val="autoZero"/>
        <c:auto val="1"/>
        <c:lblAlgn val="ctr"/>
        <c:lblOffset val="100"/>
        <c:noMultiLvlLbl val="0"/>
      </c:catAx>
      <c:valAx>
        <c:axId val="-762807840"/>
        <c:scaling>
          <c:orientation val="minMax"/>
        </c:scaling>
        <c:delete val="0"/>
        <c:axPos val="l"/>
        <c:majorGridlines/>
        <c:title>
          <c:tx>
            <c:rich>
              <a:bodyPr/>
              <a:lstStyle/>
              <a:p>
                <a:pPr>
                  <a:defRPr/>
                </a:pPr>
                <a:r>
                  <a:rPr lang="fr-FR"/>
                  <a:t>Nombre d'items</a:t>
                </a:r>
              </a:p>
            </c:rich>
          </c:tx>
          <c:layout/>
          <c:overlay val="0"/>
        </c:title>
        <c:numFmt formatCode="General" sourceLinked="1"/>
        <c:majorTickMark val="out"/>
        <c:minorTickMark val="none"/>
        <c:tickLblPos val="nextTo"/>
        <c:crossAx val="-762801312"/>
        <c:crosses val="autoZero"/>
        <c:crossBetween val="between"/>
      </c:valAx>
    </c:plotArea>
    <c:legend>
      <c:legendPos val="b"/>
      <c:layout>
        <c:manualLayout>
          <c:xMode val="edge"/>
          <c:yMode val="edge"/>
          <c:x val="0.11479481641468703"/>
          <c:y val="0.28771229941194104"/>
          <c:w val="0.66025917926565902"/>
          <c:h val="0.1300092195754010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0.45355</cdr:x>
      <cdr:y>0.64935</cdr:y>
    </cdr:from>
    <cdr:to>
      <cdr:x>0.54645</cdr:x>
      <cdr:y>0.78267</cdr:y>
    </cdr:to>
    <cdr:sp macro="" textlink="">
      <cdr:nvSpPr>
        <cdr:cNvPr id="2" name="ZoneTexte 1"/>
        <cdr:cNvSpPr txBox="1"/>
      </cdr:nvSpPr>
      <cdr:spPr>
        <a:xfrm xmlns:a="http://schemas.openxmlformats.org/drawingml/2006/main">
          <a:off x="4147232" y="3810000"/>
          <a:ext cx="849536" cy="782236"/>
        </a:xfrm>
        <a:prstGeom xmlns:a="http://schemas.openxmlformats.org/drawingml/2006/main" prst="rect">
          <a:avLst/>
        </a:prstGeom>
      </cdr:spPr>
      <cdr:txBody>
        <a:bodyPr xmlns:a="http://schemas.openxmlformats.org/drawingml/2006/main" wrap="square" rtlCol="0"/>
        <a:lstStyle xmlns:a="http://schemas.openxmlformats.org/drawingml/2006/main">
          <a:defPPr>
            <a:defRPr lang="en-GB"/>
          </a:defPPr>
          <a:lvl1pPr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1pPr>
          <a:lvl2pPr marL="742950" indent="-28575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2pPr>
          <a:lvl3pPr marL="11430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3pPr>
          <a:lvl4pPr marL="16002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4pPr>
          <a:lvl5pPr marL="20574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FFFFFF"/>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FFFFFF"/>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FFFFFF"/>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FFFFFF"/>
              </a:solidFill>
              <a:latin typeface="Arial" charset="0"/>
              <a:ea typeface="ＭＳ Ｐゴシック" charset="-128"/>
              <a:cs typeface="ＭＳ Ｐゴシック" charset="-128"/>
            </a:defRPr>
          </a:lvl9pPr>
        </a:lstStyle>
        <a:p xmlns:a="http://schemas.openxmlformats.org/drawingml/2006/main">
          <a:r>
            <a:rPr lang="fr-FR" sz="1400" dirty="0">
              <a:solidFill>
                <a:srgbClr val="000000"/>
              </a:solidFill>
            </a:rPr>
            <a:t>4.5%</a:t>
          </a:r>
        </a:p>
        <a:p xmlns:a="http://schemas.openxmlformats.org/drawingml/2006/main">
          <a:r>
            <a:rPr lang="fr-FR" sz="1400" dirty="0">
              <a:solidFill>
                <a:srgbClr val="000000"/>
              </a:solidFill>
            </a:rPr>
            <a:t>29.5%</a:t>
          </a:r>
        </a:p>
        <a:p xmlns:a="http://schemas.openxmlformats.org/drawingml/2006/main">
          <a:r>
            <a:rPr lang="fr-FR" sz="1400" dirty="0">
              <a:solidFill>
                <a:srgbClr val="000000"/>
              </a:solidFill>
            </a:rPr>
            <a:t>54.5%</a:t>
          </a:r>
        </a:p>
        <a:p xmlns:a="http://schemas.openxmlformats.org/drawingml/2006/main">
          <a:r>
            <a:rPr lang="fr-FR" sz="1400" dirty="0">
              <a:solidFill>
                <a:srgbClr val="000000"/>
              </a:solidFill>
            </a:rPr>
            <a:t>11.4%</a:t>
          </a:r>
        </a:p>
      </cdr:txBody>
    </cdr:sp>
  </cdr:relSizeAnchor>
  <cdr:relSizeAnchor xmlns:cdr="http://schemas.openxmlformats.org/drawingml/2006/chartDrawing">
    <cdr:from>
      <cdr:x>0.675</cdr:x>
      <cdr:y>0.55844</cdr:y>
    </cdr:from>
    <cdr:to>
      <cdr:x>0.75285</cdr:x>
      <cdr:y>0.78589</cdr:y>
    </cdr:to>
    <cdr:sp macro="" textlink="">
      <cdr:nvSpPr>
        <cdr:cNvPr id="3" name="ZoneTexte 2"/>
        <cdr:cNvSpPr txBox="1"/>
      </cdr:nvSpPr>
      <cdr:spPr>
        <a:xfrm xmlns:a="http://schemas.openxmlformats.org/drawingml/2006/main">
          <a:off x="6172200" y="3276600"/>
          <a:ext cx="711891" cy="1334527"/>
        </a:xfrm>
        <a:prstGeom xmlns:a="http://schemas.openxmlformats.org/drawingml/2006/main" prst="rect">
          <a:avLst/>
        </a:prstGeom>
      </cdr:spPr>
      <cdr:txBody>
        <a:bodyPr xmlns:a="http://schemas.openxmlformats.org/drawingml/2006/main" wrap="square" rtlCol="0"/>
        <a:lstStyle xmlns:a="http://schemas.openxmlformats.org/drawingml/2006/main">
          <a:defPPr>
            <a:defRPr lang="en-GB"/>
          </a:defPPr>
          <a:lvl1pPr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1pPr>
          <a:lvl2pPr marL="742950" indent="-28575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2pPr>
          <a:lvl3pPr marL="11430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3pPr>
          <a:lvl4pPr marL="16002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4pPr>
          <a:lvl5pPr marL="2057400" indent="-228600" algn="l" defTabSz="449263" rtl="0" fontAlgn="base">
            <a:spcBef>
              <a:spcPct val="0"/>
            </a:spcBef>
            <a:spcAft>
              <a:spcPct val="0"/>
            </a:spcAft>
            <a:defRPr sz="2400" kern="1200">
              <a:solidFill>
                <a:srgbClr val="FFFFFF"/>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FFFFFF"/>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FFFFFF"/>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FFFFFF"/>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FFFFFF"/>
              </a:solidFill>
              <a:latin typeface="Arial" charset="0"/>
              <a:ea typeface="ＭＳ Ｐゴシック" charset="-128"/>
              <a:cs typeface="ＭＳ Ｐゴシック" charset="-128"/>
            </a:defRPr>
          </a:lvl9pPr>
        </a:lstStyle>
        <a:p xmlns:a="http://schemas.openxmlformats.org/drawingml/2006/main">
          <a:r>
            <a:rPr lang="fr-FR" sz="1400" dirty="0">
              <a:solidFill>
                <a:srgbClr val="000000"/>
              </a:solidFill>
            </a:rPr>
            <a:t>12.7%</a:t>
          </a:r>
        </a:p>
        <a:p xmlns:a="http://schemas.openxmlformats.org/drawingml/2006/main">
          <a:endParaRPr lang="fr-FR" sz="1400" dirty="0">
            <a:solidFill>
              <a:srgbClr val="000000"/>
            </a:solidFill>
          </a:endParaRPr>
        </a:p>
        <a:p xmlns:a="http://schemas.openxmlformats.org/drawingml/2006/main">
          <a:r>
            <a:rPr lang="fr-FR" sz="1400" dirty="0">
              <a:solidFill>
                <a:srgbClr val="000000"/>
              </a:solidFill>
            </a:rPr>
            <a:t>35.2%</a:t>
          </a:r>
        </a:p>
        <a:p xmlns:a="http://schemas.openxmlformats.org/drawingml/2006/main">
          <a:endParaRPr lang="fr-FR" sz="1400" dirty="0">
            <a:solidFill>
              <a:srgbClr val="000000"/>
            </a:solidFill>
          </a:endParaRPr>
        </a:p>
        <a:p xmlns:a="http://schemas.openxmlformats.org/drawingml/2006/main">
          <a:r>
            <a:rPr lang="fr-FR" sz="1400" dirty="0">
              <a:solidFill>
                <a:srgbClr val="000000"/>
              </a:solidFill>
            </a:rPr>
            <a:t>45.0</a:t>
          </a:r>
          <a:r>
            <a:rPr lang="fr-FR" sz="1400" dirty="0" smtClean="0">
              <a:solidFill>
                <a:srgbClr val="000000"/>
              </a:solidFill>
            </a:rPr>
            <a:t>%</a:t>
          </a:r>
        </a:p>
        <a:p xmlns:a="http://schemas.openxmlformats.org/drawingml/2006/main">
          <a:r>
            <a:rPr lang="fr-FR" sz="1400" dirty="0">
              <a:solidFill>
                <a:srgbClr val="000000"/>
              </a:solidFill>
            </a:rPr>
            <a:t>9.86%</a:t>
          </a:r>
        </a:p>
      </cdr:txBody>
    </cdr:sp>
  </cdr:relSizeAnchor>
  <cdr:relSizeAnchor xmlns:cdr="http://schemas.openxmlformats.org/drawingml/2006/chartDrawing">
    <cdr:from>
      <cdr:x>0.50787</cdr:x>
      <cdr:y>0.36649</cdr:y>
    </cdr:from>
    <cdr:to>
      <cdr:x>0.77562</cdr:x>
      <cdr:y>0.42419</cdr:y>
    </cdr:to>
    <cdr:sp macro="" textlink="">
      <cdr:nvSpPr>
        <cdr:cNvPr id="4" name="TextBox 3"/>
        <cdr:cNvSpPr txBox="1"/>
      </cdr:nvSpPr>
      <cdr:spPr>
        <a:xfrm xmlns:a="http://schemas.openxmlformats.org/drawingml/2006/main">
          <a:off x="4644008" y="2150368"/>
          <a:ext cx="2448306" cy="338549"/>
        </a:xfrm>
        <a:prstGeom xmlns:a="http://schemas.openxmlformats.org/drawingml/2006/main" prst="rect">
          <a:avLst/>
        </a:prstGeom>
        <a:solidFill xmlns:a="http://schemas.openxmlformats.org/drawingml/2006/main">
          <a:srgbClr val="FFFF99"/>
        </a:solidFill>
      </cdr:spPr>
      <cdr:txBody>
        <a:bodyPr xmlns:a="http://schemas.openxmlformats.org/drawingml/2006/main" vertOverflow="clip" wrap="square" rtlCol="0">
          <a:spAutoFit/>
        </a:bodyPr>
        <a:lstStyle xmlns:a="http://schemas.openxmlformats.org/drawingml/2006/main"/>
        <a:p xmlns:a="http://schemas.openxmlformats.org/drawingml/2006/main">
          <a:r>
            <a:rPr lang="fr-CH" sz="1600" b="1" dirty="0" err="1" smtClean="0"/>
            <a:t>Complex</a:t>
          </a:r>
          <a:r>
            <a:rPr lang="fr-CH" sz="1600" dirty="0" smtClean="0"/>
            <a:t> </a:t>
          </a:r>
          <a:r>
            <a:rPr lang="fr-CH" sz="1600" dirty="0" err="1" smtClean="0"/>
            <a:t>explanations</a:t>
          </a:r>
          <a:endParaRPr lang="en-US" sz="1600" dirty="0" smtClean="0"/>
        </a:p>
      </cdr:txBody>
    </cdr:sp>
  </cdr:relSizeAnchor>
  <cdr:relSizeAnchor xmlns:cdr="http://schemas.openxmlformats.org/drawingml/2006/chartDrawing">
    <cdr:from>
      <cdr:x>0.17713</cdr:x>
      <cdr:y>0.36649</cdr:y>
    </cdr:from>
    <cdr:to>
      <cdr:x>0.44488</cdr:x>
      <cdr:y>0.42419</cdr:y>
    </cdr:to>
    <cdr:sp macro="" textlink="">
      <cdr:nvSpPr>
        <cdr:cNvPr id="5" name="TextBox 1"/>
        <cdr:cNvSpPr txBox="1"/>
      </cdr:nvSpPr>
      <cdr:spPr>
        <a:xfrm xmlns:a="http://schemas.openxmlformats.org/drawingml/2006/main">
          <a:off x="1619672" y="2150368"/>
          <a:ext cx="2448306" cy="338549"/>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1600" b="1" dirty="0" smtClean="0"/>
            <a:t>Simple</a:t>
          </a:r>
          <a:r>
            <a:rPr lang="fr-CH" sz="1600" dirty="0" smtClean="0"/>
            <a:t> </a:t>
          </a:r>
          <a:r>
            <a:rPr lang="fr-CH" sz="1600" dirty="0" err="1" smtClean="0"/>
            <a:t>explanations</a:t>
          </a:r>
          <a:endParaRPr lang="en-US" sz="1600" dirty="0" smtClean="0"/>
        </a:p>
      </cdr:txBody>
    </cdr:sp>
  </cdr:relSizeAnchor>
  <cdr:relSizeAnchor xmlns:cdr="http://schemas.openxmlformats.org/drawingml/2006/chartDrawing">
    <cdr:from>
      <cdr:x>0.17713</cdr:x>
      <cdr:y>0.29286</cdr:y>
    </cdr:from>
    <cdr:to>
      <cdr:x>0.44488</cdr:x>
      <cdr:y>0.35056</cdr:y>
    </cdr:to>
    <cdr:sp macro="" textlink="">
      <cdr:nvSpPr>
        <cdr:cNvPr id="6" name="TextBox 1"/>
        <cdr:cNvSpPr txBox="1"/>
      </cdr:nvSpPr>
      <cdr:spPr>
        <a:xfrm xmlns:a="http://schemas.openxmlformats.org/drawingml/2006/main">
          <a:off x="1619672" y="1718320"/>
          <a:ext cx="2448306" cy="338549"/>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1600" dirty="0" smtClean="0"/>
            <a:t>Simple descriptions</a:t>
          </a:r>
          <a:endParaRPr lang="en-US" sz="1600" dirty="0" smtClean="0"/>
        </a:p>
      </cdr:txBody>
    </cdr:sp>
  </cdr:relSizeAnchor>
  <cdr:relSizeAnchor xmlns:cdr="http://schemas.openxmlformats.org/drawingml/2006/chartDrawing">
    <cdr:from>
      <cdr:x>0.50787</cdr:x>
      <cdr:y>0.29286</cdr:y>
    </cdr:from>
    <cdr:to>
      <cdr:x>0.77562</cdr:x>
      <cdr:y>0.35056</cdr:y>
    </cdr:to>
    <cdr:sp macro="" textlink="">
      <cdr:nvSpPr>
        <cdr:cNvPr id="7" name="TextBox 1"/>
        <cdr:cNvSpPr txBox="1"/>
      </cdr:nvSpPr>
      <cdr:spPr>
        <a:xfrm xmlns:a="http://schemas.openxmlformats.org/drawingml/2006/main">
          <a:off x="4644008" y="1718320"/>
          <a:ext cx="2448306" cy="338549"/>
        </a:xfrm>
        <a:prstGeom xmlns:a="http://schemas.openxmlformats.org/drawingml/2006/main" prst="rect">
          <a:avLst/>
        </a:prstGeom>
        <a:solidFill xmlns:a="http://schemas.openxmlformats.org/drawingml/2006/main">
          <a:srgbClr val="FFFF99"/>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1600" dirty="0" err="1" smtClean="0"/>
            <a:t>Detailed</a:t>
          </a:r>
          <a:r>
            <a:rPr lang="fr-CH" sz="1600" dirty="0" smtClean="0"/>
            <a:t> descriptions</a:t>
          </a:r>
          <a:endParaRPr lang="en-US" sz="1600" dirty="0" smtClean="0"/>
        </a:p>
      </cdr:txBody>
    </cdr:sp>
  </cdr:relSizeAnchor>
  <cdr:relSizeAnchor xmlns:cdr="http://schemas.openxmlformats.org/drawingml/2006/chartDrawing">
    <cdr:from>
      <cdr:x>0.21739</cdr:x>
      <cdr:y>0.15302</cdr:y>
    </cdr:from>
    <cdr:to>
      <cdr:x>0.9212</cdr:x>
      <cdr:y>0.76608</cdr:y>
    </cdr:to>
    <cdr:sp macro="" textlink="">
      <cdr:nvSpPr>
        <cdr:cNvPr id="12" name="Freeform 11"/>
        <cdr:cNvSpPr/>
      </cdr:nvSpPr>
      <cdr:spPr bwMode="auto">
        <a:xfrm xmlns:a="http://schemas.openxmlformats.org/drawingml/2006/main">
          <a:off x="1987826" y="897835"/>
          <a:ext cx="6435587" cy="3597077"/>
        </a:xfrm>
        <a:custGeom xmlns:a="http://schemas.openxmlformats.org/drawingml/2006/main">
          <a:avLst/>
          <a:gdLst>
            <a:gd name="connsiteX0" fmla="*/ 0 w 6435587"/>
            <a:gd name="connsiteY0" fmla="*/ 3592995 h 3597077"/>
            <a:gd name="connsiteX1" fmla="*/ 3448878 w 6435587"/>
            <a:gd name="connsiteY1" fmla="*/ 3021495 h 3597077"/>
            <a:gd name="connsiteX2" fmla="*/ 6435587 w 6435587"/>
            <a:gd name="connsiteY2" fmla="*/ 0 h 3597077"/>
            <a:gd name="connsiteX3" fmla="*/ 6435587 w 6435587"/>
            <a:gd name="connsiteY3" fmla="*/ 0 h 3597077"/>
          </a:gdLst>
          <a:ahLst/>
          <a:cxnLst>
            <a:cxn ang="0">
              <a:pos x="connsiteX0" y="connsiteY0"/>
            </a:cxn>
            <a:cxn ang="0">
              <a:pos x="connsiteX1" y="connsiteY1"/>
            </a:cxn>
            <a:cxn ang="0">
              <a:pos x="connsiteX2" y="connsiteY2"/>
            </a:cxn>
            <a:cxn ang="0">
              <a:pos x="connsiteX3" y="connsiteY3"/>
            </a:cxn>
          </a:cxnLst>
          <a:rect l="l" t="t" r="r" b="b"/>
          <a:pathLst>
            <a:path w="6435587" h="3597077">
              <a:moveTo>
                <a:pt x="0" y="3592995"/>
              </a:moveTo>
              <a:cubicBezTo>
                <a:pt x="1188140" y="3606661"/>
                <a:pt x="2376280" y="3620328"/>
                <a:pt x="3448878" y="3021495"/>
              </a:cubicBezTo>
              <a:cubicBezTo>
                <a:pt x="4521476" y="2422662"/>
                <a:pt x="6435587" y="0"/>
                <a:pt x="6435587" y="0"/>
              </a:cubicBezTo>
              <a:lnTo>
                <a:pt x="6435587" y="0"/>
              </a:lnTo>
            </a:path>
          </a:pathLst>
        </a:custGeom>
        <a:noFill xmlns:a="http://schemas.openxmlformats.org/drawingml/2006/main"/>
        <a:ln xmlns:a="http://schemas.openxmlformats.org/drawingml/2006/main" w="508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defTabSz="454025" eaLnBrk="1" hangingPunct="1">
              <a:lnSpc>
                <a:spcPct val="93000"/>
              </a:lnSpc>
              <a:buClr>
                <a:srgbClr val="000000"/>
              </a:buClr>
              <a:buSzPct val="100000"/>
              <a:buFont typeface="Times New Roman" pitchFamily="18" charset="0"/>
              <a:buNone/>
              <a:defRPr sz="1200">
                <a:solidFill>
                  <a:srgbClr val="000000"/>
                </a:solidFill>
              </a:defRPr>
            </a:lvl1pPr>
          </a:lstStyle>
          <a:p>
            <a:pPr>
              <a:defRPr/>
            </a:pPr>
            <a:r>
              <a:rPr lang="fr-CH"/>
              <a:t>Principes de la formation en ligne</a:t>
            </a:r>
          </a:p>
        </p:txBody>
      </p:sp>
      <p:sp>
        <p:nvSpPr>
          <p:cNvPr id="282627"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defTabSz="454025" eaLnBrk="1" hangingPunct="1">
              <a:lnSpc>
                <a:spcPct val="93000"/>
              </a:lnSpc>
              <a:buClr>
                <a:srgbClr val="000000"/>
              </a:buClr>
              <a:buSzPct val="100000"/>
              <a:buFont typeface="Times New Roman" pitchFamily="18" charset="0"/>
              <a:buNone/>
              <a:defRPr sz="1200">
                <a:solidFill>
                  <a:srgbClr val="000000"/>
                </a:solidFill>
              </a:defRPr>
            </a:lvl1pPr>
          </a:lstStyle>
          <a:p>
            <a:pPr>
              <a:defRPr/>
            </a:pPr>
            <a:fld id="{1E1C5194-FC03-41CC-A5C0-24D48DAF94AB}" type="datetime1">
              <a:rPr lang="fr-FR"/>
              <a:pPr>
                <a:defRPr/>
              </a:pPr>
              <a:t>02/11/2014</a:t>
            </a:fld>
            <a:endParaRPr lang="fr-CH"/>
          </a:p>
        </p:txBody>
      </p:sp>
      <p:sp>
        <p:nvSpPr>
          <p:cNvPr id="282628"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defTabSz="454025" eaLnBrk="1" hangingPunct="1">
              <a:lnSpc>
                <a:spcPct val="93000"/>
              </a:lnSpc>
              <a:buClr>
                <a:srgbClr val="000000"/>
              </a:buClr>
              <a:buSzPct val="100000"/>
              <a:buFont typeface="Times New Roman" pitchFamily="18" charset="0"/>
              <a:buNone/>
              <a:defRPr sz="1200">
                <a:solidFill>
                  <a:srgbClr val="000000"/>
                </a:solidFill>
              </a:defRPr>
            </a:lvl1pPr>
          </a:lstStyle>
          <a:p>
            <a:pPr>
              <a:defRPr/>
            </a:pPr>
            <a:endParaRPr lang="fr-CH"/>
          </a:p>
        </p:txBody>
      </p:sp>
      <p:sp>
        <p:nvSpPr>
          <p:cNvPr id="282629"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defTabSz="454025" eaLnBrk="1" hangingPunct="1">
              <a:lnSpc>
                <a:spcPct val="93000"/>
              </a:lnSpc>
              <a:buClr>
                <a:srgbClr val="000000"/>
              </a:buClr>
              <a:buSzPct val="100000"/>
              <a:buFont typeface="Times New Roman" pitchFamily="18" charset="0"/>
              <a:buNone/>
              <a:defRPr sz="1200">
                <a:solidFill>
                  <a:srgbClr val="000000"/>
                </a:solidFill>
              </a:defRPr>
            </a:lvl1pPr>
          </a:lstStyle>
          <a:p>
            <a:pPr>
              <a:defRPr/>
            </a:pPr>
            <a:fld id="{E72CD691-78B9-475A-A591-AA54EE87FD67}" type="slidenum">
              <a:rPr lang="fr-CH"/>
              <a:pPr>
                <a:defRPr/>
              </a:pPr>
              <a:t>‹#›</a:t>
            </a:fld>
            <a:endParaRPr lang="fr-CH"/>
          </a:p>
        </p:txBody>
      </p:sp>
    </p:spTree>
    <p:extLst>
      <p:ext uri="{BB962C8B-B14F-4D97-AF65-F5344CB8AC3E}">
        <p14:creationId xmlns:p14="http://schemas.microsoft.com/office/powerpoint/2010/main" val="6793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p:cNvSpPr>
            <a:spLocks noChangeArrowheads="1"/>
          </p:cNvSpPr>
          <p:nvPr/>
        </p:nvSpPr>
        <p:spPr bwMode="auto">
          <a:xfrm>
            <a:off x="0" y="0"/>
            <a:ext cx="6797675" cy="9926638"/>
          </a:xfrm>
          <a:prstGeom prst="roundRect">
            <a:avLst>
              <a:gd name="adj" fmla="val 23"/>
            </a:avLst>
          </a:prstGeom>
          <a:solidFill>
            <a:srgbClr val="FFFFFF"/>
          </a:solidFill>
          <a:ln w="18360">
            <a:noFill/>
            <a:round/>
            <a:headEnd/>
            <a:tailEnd/>
          </a:ln>
        </p:spPr>
        <p:txBody>
          <a:bodyPr wrap="none" anchor="ctr"/>
          <a:lstStyle/>
          <a:p>
            <a:endParaRPr lang="fr-CH"/>
          </a:p>
        </p:txBody>
      </p:sp>
      <p:sp>
        <p:nvSpPr>
          <p:cNvPr id="3074" name="Rectangle 2"/>
          <p:cNvSpPr>
            <a:spLocks noGrp="1" noChangeArrowheads="1"/>
          </p:cNvSpPr>
          <p:nvPr>
            <p:ph type="hdr"/>
          </p:nvPr>
        </p:nvSpPr>
        <p:spPr bwMode="auto">
          <a:xfrm>
            <a:off x="0" y="0"/>
            <a:ext cx="2944813" cy="493713"/>
          </a:xfrm>
          <a:prstGeom prst="rect">
            <a:avLst/>
          </a:prstGeom>
          <a:noFill/>
          <a:ln w="9525">
            <a:noFill/>
            <a:round/>
            <a:headEnd/>
            <a:tailEnd/>
          </a:ln>
          <a:effectLst/>
        </p:spPr>
        <p:txBody>
          <a:bodyPr vert="horz" wrap="square" lIns="94618" tIns="47487" rIns="94618" bIns="47487" numCol="1" anchor="t" anchorCtr="0" compatLnSpc="1">
            <a:prstTxWarp prst="textNoShape">
              <a:avLst/>
            </a:prstTxWarp>
          </a:bodyPr>
          <a:lstStyle>
            <a:lvl1pPr defTabSz="454025" eaLnBrk="1" hangingPunct="1">
              <a:lnSpc>
                <a:spcPct val="95000"/>
              </a:lnSpc>
              <a:buClr>
                <a:srgbClr val="000000"/>
              </a:buClr>
              <a:buSzPct val="45000"/>
              <a:buFont typeface="StarSymbol" charset="0"/>
              <a:buNone/>
              <a:tabLst>
                <a:tab pos="717550" algn="l"/>
                <a:tab pos="1436688" algn="l"/>
                <a:tab pos="2154238" algn="l"/>
                <a:tab pos="2871788"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r>
              <a:rPr lang="en-GB"/>
              <a:t>Principes de la formation en ligne</a:t>
            </a:r>
          </a:p>
        </p:txBody>
      </p:sp>
      <p:sp>
        <p:nvSpPr>
          <p:cNvPr id="3075" name="Rectangle 3"/>
          <p:cNvSpPr>
            <a:spLocks noGrp="1" noChangeArrowheads="1"/>
          </p:cNvSpPr>
          <p:nvPr>
            <p:ph type="dt"/>
          </p:nvPr>
        </p:nvSpPr>
        <p:spPr bwMode="auto">
          <a:xfrm>
            <a:off x="3851275" y="0"/>
            <a:ext cx="2944813" cy="493713"/>
          </a:xfrm>
          <a:prstGeom prst="rect">
            <a:avLst/>
          </a:prstGeom>
          <a:noFill/>
          <a:ln w="9525">
            <a:noFill/>
            <a:round/>
            <a:headEnd/>
            <a:tailEnd/>
          </a:ln>
          <a:effectLst/>
        </p:spPr>
        <p:txBody>
          <a:bodyPr vert="horz" wrap="square" lIns="94618" tIns="47487" rIns="94618" bIns="47487" numCol="1" anchor="t" anchorCtr="0" compatLnSpc="1">
            <a:prstTxWarp prst="textNoShape">
              <a:avLst/>
            </a:prstTxWarp>
          </a:bodyPr>
          <a:lstStyle>
            <a:lvl1pPr algn="r" defTabSz="454025" eaLnBrk="1" hangingPunct="1">
              <a:lnSpc>
                <a:spcPct val="95000"/>
              </a:lnSpc>
              <a:buClr>
                <a:srgbClr val="000000"/>
              </a:buClr>
              <a:buSzPct val="45000"/>
              <a:buFont typeface="StarSymbol" charset="0"/>
              <a:buNone/>
              <a:tabLst>
                <a:tab pos="717550" algn="l"/>
                <a:tab pos="1436688" algn="l"/>
                <a:tab pos="2154238" algn="l"/>
                <a:tab pos="2871788"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fld id="{BF6F1353-4EF4-4300-938C-2AC4E957381D}" type="datetime1">
              <a:rPr lang="fr-FR"/>
              <a:pPr>
                <a:defRPr/>
              </a:pPr>
              <a:t>02/11/2014</a:t>
            </a:fld>
            <a:endParaRPr lang="en-GB"/>
          </a:p>
        </p:txBody>
      </p:sp>
      <p:sp>
        <p:nvSpPr>
          <p:cNvPr id="8197" name="Rectangle 4"/>
          <p:cNvSpPr>
            <a:spLocks noGrp="1" noRot="1" noChangeAspect="1" noChangeArrowheads="1"/>
          </p:cNvSpPr>
          <p:nvPr>
            <p:ph type="sldImg"/>
          </p:nvPr>
        </p:nvSpPr>
        <p:spPr bwMode="auto">
          <a:xfrm>
            <a:off x="920750" y="746125"/>
            <a:ext cx="4957763" cy="3717925"/>
          </a:xfrm>
          <a:prstGeom prst="rect">
            <a:avLst/>
          </a:prstGeom>
          <a:noFill/>
          <a:ln w="9525">
            <a:noFill/>
            <a:round/>
            <a:headEnd/>
            <a:tailEnd/>
          </a:ln>
        </p:spPr>
      </p:sp>
      <p:sp>
        <p:nvSpPr>
          <p:cNvPr id="3077" name="Rectangle 5"/>
          <p:cNvSpPr>
            <a:spLocks noGrp="1" noChangeArrowheads="1"/>
          </p:cNvSpPr>
          <p:nvPr>
            <p:ph type="body"/>
          </p:nvPr>
        </p:nvSpPr>
        <p:spPr bwMode="auto">
          <a:xfrm>
            <a:off x="904875" y="4713288"/>
            <a:ext cx="4987925" cy="44656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CH" noProof="0" smtClean="0"/>
          </a:p>
        </p:txBody>
      </p:sp>
      <p:sp>
        <p:nvSpPr>
          <p:cNvPr id="3078" name="Rectangle 6"/>
          <p:cNvSpPr>
            <a:spLocks noGrp="1" noChangeArrowheads="1"/>
          </p:cNvSpPr>
          <p:nvPr>
            <p:ph type="ftr"/>
          </p:nvPr>
        </p:nvSpPr>
        <p:spPr bwMode="auto">
          <a:xfrm>
            <a:off x="0" y="9429750"/>
            <a:ext cx="2944813" cy="493713"/>
          </a:xfrm>
          <a:prstGeom prst="rect">
            <a:avLst/>
          </a:prstGeom>
          <a:noFill/>
          <a:ln w="9525">
            <a:noFill/>
            <a:round/>
            <a:headEnd/>
            <a:tailEnd/>
          </a:ln>
          <a:effectLst/>
        </p:spPr>
        <p:txBody>
          <a:bodyPr vert="horz" wrap="square" lIns="94618" tIns="47487" rIns="94618" bIns="47487" numCol="1" anchor="b" anchorCtr="0" compatLnSpc="1">
            <a:prstTxWarp prst="textNoShape">
              <a:avLst/>
            </a:prstTxWarp>
          </a:bodyPr>
          <a:lstStyle>
            <a:lvl1pPr defTabSz="454025" eaLnBrk="1" hangingPunct="1">
              <a:lnSpc>
                <a:spcPct val="95000"/>
              </a:lnSpc>
              <a:buClr>
                <a:srgbClr val="000000"/>
              </a:buClr>
              <a:buSzPct val="45000"/>
              <a:buFont typeface="StarSymbol" charset="0"/>
              <a:buNone/>
              <a:tabLst>
                <a:tab pos="717550" algn="l"/>
                <a:tab pos="1436688" algn="l"/>
                <a:tab pos="2154238" algn="l"/>
                <a:tab pos="2871788"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endParaRPr lang="en-GB"/>
          </a:p>
        </p:txBody>
      </p:sp>
      <p:sp>
        <p:nvSpPr>
          <p:cNvPr id="3079" name="Rectangle 7"/>
          <p:cNvSpPr>
            <a:spLocks noGrp="1" noChangeArrowheads="1"/>
          </p:cNvSpPr>
          <p:nvPr>
            <p:ph type="sldNum"/>
          </p:nvPr>
        </p:nvSpPr>
        <p:spPr bwMode="auto">
          <a:xfrm>
            <a:off x="3851275" y="9429750"/>
            <a:ext cx="2944813" cy="493713"/>
          </a:xfrm>
          <a:prstGeom prst="rect">
            <a:avLst/>
          </a:prstGeom>
          <a:noFill/>
          <a:ln w="9525">
            <a:noFill/>
            <a:round/>
            <a:headEnd/>
            <a:tailEnd/>
          </a:ln>
          <a:effectLst/>
        </p:spPr>
        <p:txBody>
          <a:bodyPr vert="horz" wrap="square" lIns="94618" tIns="47487" rIns="94618" bIns="47487" numCol="1" anchor="b" anchorCtr="0" compatLnSpc="1">
            <a:prstTxWarp prst="textNoShape">
              <a:avLst/>
            </a:prstTxWarp>
          </a:bodyPr>
          <a:lstStyle>
            <a:lvl1pPr algn="r" defTabSz="454025" eaLnBrk="1" hangingPunct="1">
              <a:lnSpc>
                <a:spcPct val="95000"/>
              </a:lnSpc>
              <a:buClr>
                <a:srgbClr val="000000"/>
              </a:buClr>
              <a:buSzPct val="45000"/>
              <a:buFont typeface="StarSymbol" charset="0"/>
              <a:buNone/>
              <a:tabLst>
                <a:tab pos="717550" algn="l"/>
                <a:tab pos="1436688" algn="l"/>
                <a:tab pos="2154238" algn="l"/>
                <a:tab pos="2871788"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fld id="{B96EA48A-DB55-4220-A61F-03145F40D7C3}" type="slidenum">
              <a:rPr lang="en-GB"/>
              <a:pPr>
                <a:defRPr/>
              </a:pPr>
              <a:t>‹#›</a:t>
            </a:fld>
            <a:endParaRPr lang="en-GB"/>
          </a:p>
        </p:txBody>
      </p:sp>
    </p:spTree>
    <p:extLst>
      <p:ext uri="{BB962C8B-B14F-4D97-AF65-F5344CB8AC3E}">
        <p14:creationId xmlns:p14="http://schemas.microsoft.com/office/powerpoint/2010/main" val="2028109772"/>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smtClean="0"/>
              <a:t>EdMedia 2011</a:t>
            </a:r>
          </a:p>
          <a:p>
            <a:endParaRPr lang="en-US" smtClean="0"/>
          </a:p>
        </p:txBody>
      </p:sp>
      <p:sp>
        <p:nvSpPr>
          <p:cNvPr id="9219" name="Rectangle 3"/>
          <p:cNvSpPr>
            <a:spLocks noGrp="1" noChangeArrowheads="1"/>
          </p:cNvSpPr>
          <p:nvPr>
            <p:ph type="dt" sz="quarter"/>
          </p:nvPr>
        </p:nvSpPr>
        <p:spPr>
          <a:noFill/>
        </p:spPr>
        <p:txBody>
          <a:bodyPr/>
          <a:lstStyle/>
          <a:p>
            <a:fld id="{7B13E331-395D-4F6A-A501-4D0F14F3835E}" type="datetime1">
              <a:rPr lang="en-US" smtClean="0"/>
              <a:pPr/>
              <a:t>11/2/2014</a:t>
            </a:fld>
            <a:endParaRPr lang="en-US" smtClean="0"/>
          </a:p>
        </p:txBody>
      </p:sp>
      <p:sp>
        <p:nvSpPr>
          <p:cNvPr id="9220" name="Rectangle 7"/>
          <p:cNvSpPr>
            <a:spLocks noGrp="1" noChangeArrowheads="1"/>
          </p:cNvSpPr>
          <p:nvPr>
            <p:ph type="sldNum" sz="quarter"/>
          </p:nvPr>
        </p:nvSpPr>
        <p:spPr>
          <a:noFill/>
        </p:spPr>
        <p:txBody>
          <a:bodyPr/>
          <a:lstStyle/>
          <a:p>
            <a:fld id="{EE02B329-6284-4BD6-A59B-4FF63A31763A}" type="slidenum">
              <a:rPr lang="en-US" smtClean="0"/>
              <a:pPr/>
              <a:t>1</a:t>
            </a:fld>
            <a:endParaRPr lang="en-US" smtClean="0"/>
          </a:p>
        </p:txBody>
      </p:sp>
      <p:sp>
        <p:nvSpPr>
          <p:cNvPr id="9221" name="Rectangle 1"/>
          <p:cNvSpPr>
            <a:spLocks noGrp="1" noRot="1" noChangeAspect="1" noChangeArrowheads="1" noTextEdit="1"/>
          </p:cNvSpPr>
          <p:nvPr>
            <p:ph type="sldImg"/>
          </p:nvPr>
        </p:nvSpPr>
        <p:spPr>
          <a:xfrm>
            <a:off x="920750" y="746125"/>
            <a:ext cx="4959350" cy="3719513"/>
          </a:xfrm>
          <a:solidFill>
            <a:srgbClr val="FFFFFF"/>
          </a:solidFill>
          <a:ln>
            <a:solidFill>
              <a:srgbClr val="000000"/>
            </a:solidFill>
            <a:miter lim="800000"/>
          </a:ln>
        </p:spPr>
      </p:sp>
      <p:sp>
        <p:nvSpPr>
          <p:cNvPr id="9222" name="Rectangle 2"/>
          <p:cNvSpPr>
            <a:spLocks noGrp="1" noChangeArrowheads="1"/>
          </p:cNvSpPr>
          <p:nvPr>
            <p:ph type="body" idx="1"/>
          </p:nvPr>
        </p:nvSpPr>
        <p:spPr>
          <a:xfrm>
            <a:off x="904875" y="4713288"/>
            <a:ext cx="4989513" cy="4467225"/>
          </a:xfrm>
          <a:noFill/>
          <a:ln/>
        </p:spPr>
        <p:txBody>
          <a:bodyPr wrap="none" lIns="90690" tIns="45345" rIns="90690" bIns="45345" anchor="ctr"/>
          <a:lstStyle/>
          <a:p>
            <a:pPr eaLnBrk="1" hangingPunct="1"/>
            <a:endParaRPr lang="en-US" smtClean="0"/>
          </a:p>
        </p:txBody>
      </p:sp>
    </p:spTree>
    <p:extLst>
      <p:ext uri="{BB962C8B-B14F-4D97-AF65-F5344CB8AC3E}">
        <p14:creationId xmlns:p14="http://schemas.microsoft.com/office/powerpoint/2010/main" val="392196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GB" smtClean="0"/>
              <a:t>Principes de la formation en ligne</a:t>
            </a:r>
          </a:p>
        </p:txBody>
      </p:sp>
      <p:sp>
        <p:nvSpPr>
          <p:cNvPr id="10243" name="Rectangle 3"/>
          <p:cNvSpPr>
            <a:spLocks noGrp="1" noChangeArrowheads="1"/>
          </p:cNvSpPr>
          <p:nvPr>
            <p:ph type="dt" sz="quarter"/>
          </p:nvPr>
        </p:nvSpPr>
        <p:spPr>
          <a:noFill/>
        </p:spPr>
        <p:txBody>
          <a:bodyPr/>
          <a:lstStyle/>
          <a:p>
            <a:fld id="{67044C1E-74AD-4EB2-9FF3-0B724FA97164}" type="datetime1">
              <a:rPr lang="fr-FR" smtClean="0"/>
              <a:pPr/>
              <a:t>02/11/2014</a:t>
            </a:fld>
            <a:endParaRPr lang="en-GB" smtClean="0"/>
          </a:p>
        </p:txBody>
      </p:sp>
      <p:sp>
        <p:nvSpPr>
          <p:cNvPr id="10244" name="Rectangle 7"/>
          <p:cNvSpPr>
            <a:spLocks noGrp="1" noChangeArrowheads="1"/>
          </p:cNvSpPr>
          <p:nvPr>
            <p:ph type="sldNum" sz="quarter"/>
          </p:nvPr>
        </p:nvSpPr>
        <p:spPr>
          <a:noFill/>
        </p:spPr>
        <p:txBody>
          <a:bodyPr/>
          <a:lstStyle/>
          <a:p>
            <a:fld id="{BF4BD83C-534D-4EB4-A32B-C3D536D4C411}" type="slidenum">
              <a:rPr lang="en-GB" smtClean="0"/>
              <a:pPr/>
              <a:t>24</a:t>
            </a:fld>
            <a:endParaRPr lang="en-GB" smtClean="0"/>
          </a:p>
        </p:txBody>
      </p:sp>
      <p:sp>
        <p:nvSpPr>
          <p:cNvPr id="10245" name="Rectangle 2"/>
          <p:cNvSpPr>
            <a:spLocks noGrp="1" noRot="1" noChangeAspect="1" noChangeArrowheads="1" noTextEdit="1"/>
          </p:cNvSpPr>
          <p:nvPr>
            <p:ph type="sldImg"/>
          </p:nvPr>
        </p:nvSpPr>
        <p:spPr/>
      </p:sp>
      <p:sp>
        <p:nvSpPr>
          <p:cNvPr id="1024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502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groupe de </a:t>
            </a:r>
            <a:r>
              <a:rPr lang="fr-FR" smtClean="0"/>
              <a:t>4 élèves</a:t>
            </a:r>
            <a:r>
              <a:rPr lang="fr-FR" baseline="0" smtClean="0"/>
              <a:t> </a:t>
            </a:r>
            <a:endParaRPr lang="fr-FR" smtClean="0"/>
          </a:p>
          <a:p>
            <a:r>
              <a:rPr lang="fr-FR" dirty="0" smtClean="0"/>
              <a:t>233 items </a:t>
            </a:r>
            <a:endParaRPr lang="fr-FR" dirty="0"/>
          </a:p>
        </p:txBody>
      </p:sp>
      <p:sp>
        <p:nvSpPr>
          <p:cNvPr id="4" name="Espace réservé du numéro de diapositive 3"/>
          <p:cNvSpPr>
            <a:spLocks noGrp="1"/>
          </p:cNvSpPr>
          <p:nvPr>
            <p:ph type="sldNum" idx="10"/>
          </p:nvPr>
        </p:nvSpPr>
        <p:spPr/>
        <p:txBody>
          <a:bodyPr/>
          <a:lstStyle/>
          <a:p>
            <a:pPr>
              <a:defRPr/>
            </a:pPr>
            <a:fld id="{0EB819E8-22B4-9C41-B9D8-E26A9107CFCC}" type="slidenum">
              <a:rPr lang="fr-FR" smtClean="0"/>
              <a:pPr>
                <a:defRPr/>
              </a:pPr>
              <a:t>26</a:t>
            </a:fld>
            <a:endParaRPr lang="fr-FR"/>
          </a:p>
        </p:txBody>
      </p:sp>
    </p:spTree>
    <p:extLst>
      <p:ext uri="{BB962C8B-B14F-4D97-AF65-F5344CB8AC3E}">
        <p14:creationId xmlns:p14="http://schemas.microsoft.com/office/powerpoint/2010/main" val="143605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611188" y="620713"/>
            <a:ext cx="7772400" cy="1470025"/>
          </a:xfrm>
        </p:spPr>
        <p:txBody>
          <a:bodyPr/>
          <a:lstStyle>
            <a:lvl1pPr>
              <a:defRPr sz="3600"/>
            </a:lvl1pPr>
          </a:lstStyle>
          <a:p>
            <a:r>
              <a:rPr lang="fr-CH"/>
              <a:t>Click to edit Master title style</a:t>
            </a:r>
          </a:p>
        </p:txBody>
      </p:sp>
      <p:sp>
        <p:nvSpPr>
          <p:cNvPr id="201731" name="Rectangle 3"/>
          <p:cNvSpPr>
            <a:spLocks noGrp="1" noChangeArrowheads="1"/>
          </p:cNvSpPr>
          <p:nvPr>
            <p:ph type="subTitle" idx="1"/>
          </p:nvPr>
        </p:nvSpPr>
        <p:spPr>
          <a:xfrm>
            <a:off x="684213" y="3141663"/>
            <a:ext cx="7775575" cy="2471737"/>
          </a:xfrm>
        </p:spPr>
        <p:txBody>
          <a:bodyPr/>
          <a:lstStyle>
            <a:lvl1pPr marL="0" indent="0">
              <a:buFontTx/>
              <a:buNone/>
              <a:defRPr sz="2000"/>
            </a:lvl1pPr>
          </a:lstStyle>
          <a:p>
            <a:r>
              <a:rPr lang="fr-CH"/>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362BD127-D8D2-407A-B27B-B3CAC6A2076D}" type="datetime1">
              <a:rPr lang="fr-CH"/>
              <a:pPr>
                <a:defRPr/>
              </a:pPr>
              <a:t>02.11.2014</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41D3A1F3-94F9-4FCD-B8AC-1AA2A287F252}" type="datetime1">
              <a:rPr lang="fr-CH"/>
              <a:pPr>
                <a:defRPr/>
              </a:pPr>
              <a:t>02.11.2014</a:t>
            </a:fld>
            <a:endParaRPr lang="fr-CH"/>
          </a:p>
        </p:txBody>
      </p:sp>
      <p:sp>
        <p:nvSpPr>
          <p:cNvPr id="5"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6" name="Rectangle 6"/>
          <p:cNvSpPr>
            <a:spLocks noGrp="1" noChangeArrowheads="1"/>
          </p:cNvSpPr>
          <p:nvPr>
            <p:ph type="sldNum" sz="quarter" idx="12"/>
          </p:nvPr>
        </p:nvSpPr>
        <p:spPr>
          <a:ln/>
        </p:spPr>
        <p:txBody>
          <a:bodyPr/>
          <a:lstStyle>
            <a:lvl1pPr>
              <a:defRPr/>
            </a:lvl1pPr>
          </a:lstStyle>
          <a:p>
            <a:pPr>
              <a:defRPr/>
            </a:pPr>
            <a:fld id="{7DFE86B9-ED6E-4438-8C39-A330E324274B}" type="slidenum">
              <a:rPr lang="fr-CH"/>
              <a:pPr>
                <a:defRPr/>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34087"/>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BB0F2740-6391-4B4E-9DEF-CA3A2C33636D}" type="datetime1">
              <a:rPr lang="fr-CH"/>
              <a:pPr>
                <a:defRPr/>
              </a:pPr>
              <a:t>02.11.2014</a:t>
            </a:fld>
            <a:endParaRPr lang="fr-CH"/>
          </a:p>
        </p:txBody>
      </p:sp>
      <p:sp>
        <p:nvSpPr>
          <p:cNvPr id="5"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6" name="Rectangle 6"/>
          <p:cNvSpPr>
            <a:spLocks noGrp="1" noChangeArrowheads="1"/>
          </p:cNvSpPr>
          <p:nvPr>
            <p:ph type="sldNum" sz="quarter" idx="12"/>
          </p:nvPr>
        </p:nvSpPr>
        <p:spPr>
          <a:ln/>
        </p:spPr>
        <p:txBody>
          <a:bodyPr/>
          <a:lstStyle>
            <a:lvl1pPr>
              <a:defRPr/>
            </a:lvl1pPr>
          </a:lstStyle>
          <a:p>
            <a:pPr>
              <a:defRPr/>
            </a:pPr>
            <a:fld id="{6277C0E8-39ED-4576-ADC6-61377BA58780}" type="slidenum">
              <a:rPr lang="fr-CH"/>
              <a:pPr>
                <a:defRPr/>
              </a:pPr>
              <a:t>‹#›</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EEBB9D3A-3955-486D-8330-A3897CABB9D6}" type="datetime1">
              <a:rPr lang="fr-CH"/>
              <a:pPr>
                <a:defRPr/>
              </a:pPr>
              <a:t>02.11.2014</a:t>
            </a:fld>
            <a:endParaRPr lang="fr-CH"/>
          </a:p>
        </p:txBody>
      </p:sp>
      <p:sp>
        <p:nvSpPr>
          <p:cNvPr id="5"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6" name="Rectangle 6"/>
          <p:cNvSpPr>
            <a:spLocks noGrp="1" noChangeArrowheads="1"/>
          </p:cNvSpPr>
          <p:nvPr>
            <p:ph type="sldNum" sz="quarter" idx="12"/>
          </p:nvPr>
        </p:nvSpPr>
        <p:spPr>
          <a:ln/>
        </p:spPr>
        <p:txBody>
          <a:bodyPr/>
          <a:lstStyle>
            <a:lvl1pPr>
              <a:defRPr/>
            </a:lvl1pPr>
          </a:lstStyle>
          <a:p>
            <a:pPr>
              <a:defRPr/>
            </a:pPr>
            <a:fld id="{C7851461-C778-4029-A1FB-1C0EFE28086D}" type="slidenum">
              <a:rPr lang="fr-CH"/>
              <a:pPr>
                <a:defRPr/>
              </a:pPr>
              <a:t>‹#›</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50985C-9393-4D75-A8CA-C27E6110A1CE}" type="datetime1">
              <a:rPr lang="fr-CH"/>
              <a:pPr>
                <a:defRPr/>
              </a:pPr>
              <a:t>02.11.2014</a:t>
            </a:fld>
            <a:endParaRPr lang="fr-CH"/>
          </a:p>
        </p:txBody>
      </p:sp>
      <p:sp>
        <p:nvSpPr>
          <p:cNvPr id="5"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6" name="Rectangle 6"/>
          <p:cNvSpPr>
            <a:spLocks noGrp="1" noChangeArrowheads="1"/>
          </p:cNvSpPr>
          <p:nvPr>
            <p:ph type="sldNum" sz="quarter" idx="12"/>
          </p:nvPr>
        </p:nvSpPr>
        <p:spPr>
          <a:ln/>
        </p:spPr>
        <p:txBody>
          <a:bodyPr/>
          <a:lstStyle>
            <a:lvl1pPr>
              <a:defRPr/>
            </a:lvl1pPr>
          </a:lstStyle>
          <a:p>
            <a:pPr>
              <a:defRPr/>
            </a:pPr>
            <a:fld id="{5A909043-7F93-4975-9C14-FD2A4D3F3512}" type="slidenum">
              <a:rPr lang="fr-CH"/>
              <a:pPr>
                <a:defRPr/>
              </a:pPr>
              <a:t>‹#›</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8366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8366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dt" sz="half" idx="10"/>
          </p:nvPr>
        </p:nvSpPr>
        <p:spPr>
          <a:ln/>
        </p:spPr>
        <p:txBody>
          <a:bodyPr/>
          <a:lstStyle>
            <a:lvl1pPr>
              <a:defRPr/>
            </a:lvl1pPr>
          </a:lstStyle>
          <a:p>
            <a:pPr>
              <a:defRPr/>
            </a:pPr>
            <a:fld id="{7C47160B-797F-4510-8AD0-EAB1A41E1E9E}" type="datetime1">
              <a:rPr lang="fr-CH"/>
              <a:pPr>
                <a:defRPr/>
              </a:pPr>
              <a:t>02.11.2014</a:t>
            </a:fld>
            <a:endParaRPr lang="fr-CH"/>
          </a:p>
        </p:txBody>
      </p:sp>
      <p:sp>
        <p:nvSpPr>
          <p:cNvPr id="6"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7" name="Rectangle 6"/>
          <p:cNvSpPr>
            <a:spLocks noGrp="1" noChangeArrowheads="1"/>
          </p:cNvSpPr>
          <p:nvPr>
            <p:ph type="sldNum" sz="quarter" idx="12"/>
          </p:nvPr>
        </p:nvSpPr>
        <p:spPr>
          <a:ln/>
        </p:spPr>
        <p:txBody>
          <a:bodyPr/>
          <a:lstStyle>
            <a:lvl1pPr>
              <a:defRPr/>
            </a:lvl1pPr>
          </a:lstStyle>
          <a:p>
            <a:pPr>
              <a:defRPr/>
            </a:pPr>
            <a:fld id="{6FFDE747-0037-4887-B9C2-D753A18AB669}" type="slidenum">
              <a:rPr lang="fr-CH"/>
              <a:pPr>
                <a:defRPr/>
              </a:pPr>
              <a:t>‹#›</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
          <p:cNvSpPr>
            <a:spLocks noGrp="1" noChangeArrowheads="1"/>
          </p:cNvSpPr>
          <p:nvPr>
            <p:ph type="dt" sz="half" idx="10"/>
          </p:nvPr>
        </p:nvSpPr>
        <p:spPr>
          <a:ln/>
        </p:spPr>
        <p:txBody>
          <a:bodyPr/>
          <a:lstStyle>
            <a:lvl1pPr>
              <a:defRPr/>
            </a:lvl1pPr>
          </a:lstStyle>
          <a:p>
            <a:pPr>
              <a:defRPr/>
            </a:pPr>
            <a:fld id="{DA276BDD-0162-4385-9CDD-CB5087799CAD}" type="datetime1">
              <a:rPr lang="fr-CH"/>
              <a:pPr>
                <a:defRPr/>
              </a:pPr>
              <a:t>02.11.2014</a:t>
            </a:fld>
            <a:endParaRPr lang="fr-CH"/>
          </a:p>
        </p:txBody>
      </p:sp>
      <p:sp>
        <p:nvSpPr>
          <p:cNvPr id="8"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9" name="Rectangle 6"/>
          <p:cNvSpPr>
            <a:spLocks noGrp="1" noChangeArrowheads="1"/>
          </p:cNvSpPr>
          <p:nvPr>
            <p:ph type="sldNum" sz="quarter" idx="12"/>
          </p:nvPr>
        </p:nvSpPr>
        <p:spPr>
          <a:ln/>
        </p:spPr>
        <p:txBody>
          <a:bodyPr/>
          <a:lstStyle>
            <a:lvl1pPr>
              <a:defRPr/>
            </a:lvl1pPr>
          </a:lstStyle>
          <a:p>
            <a:pPr>
              <a:defRPr/>
            </a:pPr>
            <a:fld id="{0A3A86B9-EBEB-416B-B515-455255682140}" type="slidenum">
              <a:rPr lang="fr-CH"/>
              <a:pPr>
                <a:defRPr/>
              </a:pPr>
              <a:t>‹#›</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fld id="{B4ED7FDB-0827-4832-9CA1-5FA1E2143783}" type="datetime1">
              <a:rPr lang="fr-CH"/>
              <a:pPr>
                <a:defRPr/>
              </a:pPr>
              <a:t>02.11.2014</a:t>
            </a:fld>
            <a:endParaRPr lang="fr-CH"/>
          </a:p>
        </p:txBody>
      </p:sp>
      <p:sp>
        <p:nvSpPr>
          <p:cNvPr id="4"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5" name="Rectangle 6"/>
          <p:cNvSpPr>
            <a:spLocks noGrp="1" noChangeArrowheads="1"/>
          </p:cNvSpPr>
          <p:nvPr>
            <p:ph type="sldNum" sz="quarter" idx="12"/>
          </p:nvPr>
        </p:nvSpPr>
        <p:spPr>
          <a:ln/>
        </p:spPr>
        <p:txBody>
          <a:bodyPr/>
          <a:lstStyle>
            <a:lvl1pPr>
              <a:defRPr/>
            </a:lvl1pPr>
          </a:lstStyle>
          <a:p>
            <a:pPr>
              <a:defRPr/>
            </a:pPr>
            <a:fld id="{B4D93A11-DEA3-42A3-A246-09CE5DE1C019}" type="slidenum">
              <a:rPr lang="fr-CH"/>
              <a:pPr>
                <a:defRPr/>
              </a:pPr>
              <a:t>‹#›</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011DF9-7510-4650-A278-7DE1CB63941F}" type="datetime1">
              <a:rPr lang="fr-CH"/>
              <a:pPr>
                <a:defRPr/>
              </a:pPr>
              <a:t>02.11.2014</a:t>
            </a:fld>
            <a:endParaRPr lang="fr-CH"/>
          </a:p>
        </p:txBody>
      </p:sp>
      <p:sp>
        <p:nvSpPr>
          <p:cNvPr id="3"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4" name="Rectangle 6"/>
          <p:cNvSpPr>
            <a:spLocks noGrp="1" noChangeArrowheads="1"/>
          </p:cNvSpPr>
          <p:nvPr>
            <p:ph type="sldNum" sz="quarter" idx="12"/>
          </p:nvPr>
        </p:nvSpPr>
        <p:spPr>
          <a:ln/>
        </p:spPr>
        <p:txBody>
          <a:bodyPr/>
          <a:lstStyle>
            <a:lvl1pPr>
              <a:defRPr/>
            </a:lvl1pPr>
          </a:lstStyle>
          <a:p>
            <a:pPr>
              <a:defRPr/>
            </a:pPr>
            <a:fld id="{E46F1D20-91FF-4020-B7F7-17BEDA0EC52E}" type="slidenum">
              <a:rPr lang="fr-CH"/>
              <a:pPr>
                <a:defRPr/>
              </a:pPr>
              <a:t>‹#›</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B9B6A-365A-49D7-A4F5-3D60B7D5162B}" type="datetime1">
              <a:rPr lang="fr-CH"/>
              <a:pPr>
                <a:defRPr/>
              </a:pPr>
              <a:t>02.11.2014</a:t>
            </a:fld>
            <a:endParaRPr lang="fr-CH"/>
          </a:p>
        </p:txBody>
      </p:sp>
      <p:sp>
        <p:nvSpPr>
          <p:cNvPr id="6"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7" name="Rectangle 6"/>
          <p:cNvSpPr>
            <a:spLocks noGrp="1" noChangeArrowheads="1"/>
          </p:cNvSpPr>
          <p:nvPr>
            <p:ph type="sldNum" sz="quarter" idx="12"/>
          </p:nvPr>
        </p:nvSpPr>
        <p:spPr>
          <a:ln/>
        </p:spPr>
        <p:txBody>
          <a:bodyPr/>
          <a:lstStyle>
            <a:lvl1pPr>
              <a:defRPr/>
            </a:lvl1pPr>
          </a:lstStyle>
          <a:p>
            <a:pPr>
              <a:defRPr/>
            </a:pPr>
            <a:fld id="{3E2E8974-4313-4815-947A-1572004B632A}" type="slidenum">
              <a:rPr lang="fr-CH"/>
              <a:pPr>
                <a:defRPr/>
              </a:pPr>
              <a:t>‹#›</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FE01D2-9B4B-4317-8A45-5248FED338B9}" type="datetime1">
              <a:rPr lang="fr-CH"/>
              <a:pPr>
                <a:defRPr/>
              </a:pPr>
              <a:t>02.11.2014</a:t>
            </a:fld>
            <a:endParaRPr lang="fr-CH"/>
          </a:p>
        </p:txBody>
      </p:sp>
      <p:sp>
        <p:nvSpPr>
          <p:cNvPr id="6" name="Rectangle 5"/>
          <p:cNvSpPr>
            <a:spLocks noGrp="1" noChangeArrowheads="1"/>
          </p:cNvSpPr>
          <p:nvPr>
            <p:ph type="ftr" sz="quarter" idx="11"/>
          </p:nvPr>
        </p:nvSpPr>
        <p:spPr>
          <a:ln/>
        </p:spPr>
        <p:txBody>
          <a:bodyPr/>
          <a:lstStyle>
            <a:lvl1pPr>
              <a:defRPr/>
            </a:lvl1pPr>
          </a:lstStyle>
          <a:p>
            <a:pPr>
              <a:defRPr/>
            </a:pPr>
            <a:r>
              <a:rPr lang="fr-CH"/>
              <a:t>http://edutechwiki.unige.ch/en/</a:t>
            </a:r>
          </a:p>
        </p:txBody>
      </p:sp>
      <p:sp>
        <p:nvSpPr>
          <p:cNvPr id="7" name="Rectangle 6"/>
          <p:cNvSpPr>
            <a:spLocks noGrp="1" noChangeArrowheads="1"/>
          </p:cNvSpPr>
          <p:nvPr>
            <p:ph type="sldNum" sz="quarter" idx="12"/>
          </p:nvPr>
        </p:nvSpPr>
        <p:spPr>
          <a:ln/>
        </p:spPr>
        <p:txBody>
          <a:bodyPr/>
          <a:lstStyle>
            <a:lvl1pPr>
              <a:defRPr/>
            </a:lvl1pPr>
          </a:lstStyle>
          <a:p>
            <a:pPr>
              <a:defRPr/>
            </a:pPr>
            <a:fld id="{6717E626-7C30-4B94-826F-A2A7DE72079E}" type="slidenum">
              <a:rPr lang="fr-CH"/>
              <a:pPr>
                <a:defRPr/>
              </a:pPr>
              <a:t>‹#›</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H" smtClean="0"/>
              <a:t>Click to edit Master title style</a:t>
            </a:r>
          </a:p>
        </p:txBody>
      </p:sp>
      <p:sp>
        <p:nvSpPr>
          <p:cNvPr id="1027" name="Rectangle 3"/>
          <p:cNvSpPr>
            <a:spLocks noGrp="1" noChangeArrowheads="1"/>
          </p:cNvSpPr>
          <p:nvPr>
            <p:ph type="body" idx="1"/>
          </p:nvPr>
        </p:nvSpPr>
        <p:spPr bwMode="auto">
          <a:xfrm>
            <a:off x="457200" y="836613"/>
            <a:ext cx="8229600" cy="547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97636" name="Rectangle 4"/>
          <p:cNvSpPr>
            <a:spLocks noGrp="1" noChangeArrowheads="1"/>
          </p:cNvSpPr>
          <p:nvPr>
            <p:ph type="dt" sz="half" idx="2"/>
          </p:nvPr>
        </p:nvSpPr>
        <p:spPr bwMode="auto">
          <a:xfrm>
            <a:off x="493713"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93000"/>
              </a:lnSpc>
              <a:buClr>
                <a:srgbClr val="000000"/>
              </a:buClr>
              <a:buSzPct val="100000"/>
              <a:buFont typeface="Times New Roman" pitchFamily="18" charset="0"/>
              <a:buNone/>
              <a:defRPr sz="1400">
                <a:solidFill>
                  <a:srgbClr val="000000"/>
                </a:solidFill>
              </a:defRPr>
            </a:lvl1pPr>
          </a:lstStyle>
          <a:p>
            <a:pPr>
              <a:defRPr/>
            </a:pPr>
            <a:fld id="{9B138381-9C88-4334-90C3-823036DF39FD}" type="datetime1">
              <a:rPr lang="fr-CH"/>
              <a:pPr>
                <a:defRPr/>
              </a:pPr>
              <a:t>02.11.2014</a:t>
            </a:fld>
            <a:endParaRPr lang="fr-CH"/>
          </a:p>
        </p:txBody>
      </p:sp>
      <p:sp>
        <p:nvSpPr>
          <p:cNvPr id="197637" name="Rectangle 5"/>
          <p:cNvSpPr>
            <a:spLocks noGrp="1" noChangeArrowheads="1"/>
          </p:cNvSpPr>
          <p:nvPr>
            <p:ph type="ftr" sz="quarter" idx="3"/>
          </p:nvPr>
        </p:nvSpPr>
        <p:spPr bwMode="auto">
          <a:xfrm>
            <a:off x="3059113" y="6381750"/>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93000"/>
              </a:lnSpc>
              <a:buClr>
                <a:srgbClr val="000000"/>
              </a:buClr>
              <a:buSzPct val="100000"/>
              <a:buFont typeface="Times New Roman" pitchFamily="18" charset="0"/>
              <a:buNone/>
              <a:defRPr sz="1400">
                <a:solidFill>
                  <a:srgbClr val="000000"/>
                </a:solidFill>
              </a:defRPr>
            </a:lvl1pPr>
          </a:lstStyle>
          <a:p>
            <a:pPr>
              <a:defRPr/>
            </a:pPr>
            <a:r>
              <a:rPr lang="fr-CH"/>
              <a:t>http://edutechwiki.unige.ch/en/</a:t>
            </a:r>
          </a:p>
        </p:txBody>
      </p:sp>
      <p:sp>
        <p:nvSpPr>
          <p:cNvPr id="197638" name="Rectangle 6"/>
          <p:cNvSpPr>
            <a:spLocks noGrp="1" noChangeArrowheads="1"/>
          </p:cNvSpPr>
          <p:nvPr>
            <p:ph type="sldNum" sz="quarter" idx="4"/>
          </p:nvPr>
        </p:nvSpPr>
        <p:spPr bwMode="auto">
          <a:xfrm>
            <a:off x="6516688"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93000"/>
              </a:lnSpc>
              <a:buClr>
                <a:srgbClr val="000000"/>
              </a:buClr>
              <a:buSzPct val="100000"/>
              <a:buFont typeface="Times New Roman" pitchFamily="18" charset="0"/>
              <a:buNone/>
              <a:defRPr sz="1400">
                <a:solidFill>
                  <a:srgbClr val="000000"/>
                </a:solidFill>
              </a:defRPr>
            </a:lvl1pPr>
          </a:lstStyle>
          <a:p>
            <a:pPr>
              <a:defRPr/>
            </a:pPr>
            <a:fld id="{B1944A53-7157-4318-8087-76F55E722905}" type="slidenum">
              <a:rPr lang="fr-CH"/>
              <a:pPr>
                <a:defRPr/>
              </a:pPr>
              <a:t>‹#›</a:t>
            </a:fld>
            <a:endParaRPr lang="fr-CH"/>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mailto:daniel.schneider@unige.ch" TargetMode="External"/><Relationship Id="rId7" Type="http://schemas.openxmlformats.org/officeDocument/2006/relationships/image" Target="../media/image2.png"/><Relationship Id="rId12"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nc-sa/3.0/" TargetMode="External"/><Relationship Id="rId11" Type="http://schemas.openxmlformats.org/officeDocument/2006/relationships/image" Target="../media/image6.png"/><Relationship Id="rId5" Type="http://schemas.openxmlformats.org/officeDocument/2006/relationships/image" Target="../media/image1.jpeg"/><Relationship Id="rId10" Type="http://schemas.openxmlformats.org/officeDocument/2006/relationships/image" Target="../media/image5.emf"/><Relationship Id="rId4" Type="http://schemas.openxmlformats.org/officeDocument/2006/relationships/hyperlink" Target="http://tecfa.unige.ch/DKS"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Gartn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ypecycle.umn.edu/"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mdavidmerrill.com/Papers/firstprinciplesbymerril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dutechwiki.unige.ch/en/Inquiry-based_learning" TargetMode="External"/><Relationship Id="rId7" Type="http://schemas.openxmlformats.org/officeDocument/2006/relationships/hyperlink" Target="http://edutechwiki.unige.ch/en/Case-based_lear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dutechwiki.unige.ch/en/Project-methodology-based_learning" TargetMode="External"/><Relationship Id="rId5" Type="http://schemas.openxmlformats.org/officeDocument/2006/relationships/hyperlink" Target="http://edutechwiki.unige.ch/en/Project-based_learning" TargetMode="External"/><Relationship Id="rId4" Type="http://schemas.openxmlformats.org/officeDocument/2006/relationships/hyperlink" Target="http://edutechwiki.unige.ch/en/Problem-based_lear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ecfa.unige.ch/perso/lombardf/publications/maastrich-14-16XI07/" TargetMode="External"/><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1%25_rule_(Internet_cultur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xfrm>
            <a:off x="7010400" y="6570662"/>
            <a:ext cx="2133600" cy="287338"/>
          </a:xfrm>
          <a:noFill/>
        </p:spPr>
        <p:txBody>
          <a:bodyPr/>
          <a:lstStyle/>
          <a:p>
            <a:r>
              <a:rPr lang="fr-CH" dirty="0" smtClean="0"/>
              <a:t>1</a:t>
            </a:r>
          </a:p>
        </p:txBody>
      </p:sp>
      <p:sp>
        <p:nvSpPr>
          <p:cNvPr id="3077" name="Text Box 1"/>
          <p:cNvSpPr txBox="1">
            <a:spLocks noChangeArrowheads="1"/>
          </p:cNvSpPr>
          <p:nvPr/>
        </p:nvSpPr>
        <p:spPr bwMode="auto">
          <a:xfrm>
            <a:off x="395287" y="620688"/>
            <a:ext cx="8281987" cy="1260475"/>
          </a:xfrm>
          <a:prstGeom prst="rect">
            <a:avLst/>
          </a:prstGeom>
          <a:noFill/>
          <a:ln w="9525">
            <a:noFill/>
            <a:round/>
            <a:headEnd/>
            <a:tailEnd/>
          </a:ln>
        </p:spPr>
        <p:txBody>
          <a:bodyPr lIns="90000" tIns="46800" rIns="90000" bIns="46800" anchor="ctr"/>
          <a:lstStyle/>
          <a:p>
            <a:r>
              <a:rPr lang="en-US" sz="4400" dirty="0" smtClean="0"/>
              <a:t>E-learning – </a:t>
            </a:r>
          </a:p>
          <a:p>
            <a:r>
              <a:rPr lang="en-US" sz="4400" dirty="0" smtClean="0"/>
              <a:t>A </a:t>
            </a:r>
            <a:r>
              <a:rPr lang="en-US" sz="4400" dirty="0" err="1" smtClean="0"/>
              <a:t>troyan</a:t>
            </a:r>
            <a:r>
              <a:rPr lang="en-US" sz="4400" dirty="0" smtClean="0"/>
              <a:t> horse for change?</a:t>
            </a:r>
            <a:endParaRPr lang="en-GB" sz="4400" dirty="0">
              <a:solidFill>
                <a:srgbClr val="6699FF"/>
              </a:solidFill>
              <a:latin typeface="Trebuchet MS" pitchFamily="34" charset="0"/>
            </a:endParaRPr>
          </a:p>
        </p:txBody>
      </p:sp>
      <p:sp>
        <p:nvSpPr>
          <p:cNvPr id="3078" name="Text Box 2"/>
          <p:cNvSpPr txBox="1">
            <a:spLocks noChangeArrowheads="1"/>
          </p:cNvSpPr>
          <p:nvPr/>
        </p:nvSpPr>
        <p:spPr bwMode="auto">
          <a:xfrm>
            <a:off x="467544" y="2378413"/>
            <a:ext cx="7775575" cy="2879725"/>
          </a:xfrm>
          <a:prstGeom prst="rect">
            <a:avLst/>
          </a:prstGeom>
          <a:noFill/>
          <a:ln w="18360">
            <a:noFill/>
            <a:round/>
            <a:headEnd/>
            <a:tailEnd/>
          </a:ln>
        </p:spPr>
        <p:txBody>
          <a:bodyPr wrap="none" lIns="90000" tIns="45000" rIns="90000" bIns="45000"/>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rPr>
              <a:t>Daniel K. </a:t>
            </a:r>
            <a:r>
              <a:rPr lang="en-GB" sz="2000" dirty="0" smtClean="0">
                <a:solidFill>
                  <a:srgbClr val="000000"/>
                </a:solidFill>
              </a:rPr>
              <a:t>Schneider</a:t>
            </a:r>
            <a:r>
              <a:rPr lang="en-GB" sz="2000" dirty="0">
                <a:solidFill>
                  <a:srgbClr val="000000"/>
                </a:solidFill>
              </a:rPr>
              <a:t/>
            </a:r>
            <a:br>
              <a:rPr lang="en-GB" sz="2000" dirty="0">
                <a:solidFill>
                  <a:srgbClr val="000000"/>
                </a:solidFill>
              </a:rPr>
            </a:br>
            <a:r>
              <a:rPr lang="en-GB" sz="2000" dirty="0">
                <a:solidFill>
                  <a:srgbClr val="000000"/>
                </a:solidFill>
              </a:rPr>
              <a:t>TECFA – FPSE - </a:t>
            </a:r>
            <a:r>
              <a:rPr lang="en-GB" sz="2000" dirty="0" err="1">
                <a:solidFill>
                  <a:srgbClr val="000000"/>
                </a:solidFill>
              </a:rPr>
              <a:t>Université</a:t>
            </a:r>
            <a:r>
              <a:rPr lang="en-GB" sz="2000" dirty="0">
                <a:solidFill>
                  <a:srgbClr val="000000"/>
                </a:solidFill>
              </a:rPr>
              <a:t> de Genève</a:t>
            </a:r>
          </a:p>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hlinkClick r:id="rId3"/>
              </a:rPr>
              <a:t>daniel.schneider@unige.ch</a:t>
            </a:r>
            <a:endParaRPr lang="en-GB" sz="2000" dirty="0">
              <a:solidFill>
                <a:srgbClr val="000000"/>
              </a:solidFill>
            </a:endParaRPr>
          </a:p>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hlinkClick r:id="rId4"/>
              </a:rPr>
              <a:t>http://tecfa.unige.ch/DKS</a:t>
            </a:r>
            <a:r>
              <a:rPr lang="en-GB" sz="2000" dirty="0">
                <a:solidFill>
                  <a:srgbClr val="000000"/>
                </a:solidFill>
              </a:rPr>
              <a:t> </a:t>
            </a:r>
            <a:endParaRPr lang="en-GB" sz="2000" dirty="0" smtClean="0">
              <a:solidFill>
                <a:srgbClr val="000000"/>
              </a:solidFill>
            </a:endParaRPr>
          </a:p>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smtClean="0">
              <a:solidFill>
                <a:srgbClr val="000000"/>
              </a:solidFill>
            </a:endParaRPr>
          </a:p>
          <a:p>
            <a:r>
              <a:rPr lang="en-US" sz="2000" b="1" dirty="0"/>
              <a:t>“UNBORDERING” </a:t>
            </a:r>
            <a:r>
              <a:rPr lang="en-US" sz="2000" b="1" dirty="0" smtClean="0"/>
              <a:t>EDUCATION Forum </a:t>
            </a:r>
          </a:p>
          <a:p>
            <a:endParaRPr lang="en-US" sz="2000" b="1" dirty="0" smtClean="0"/>
          </a:p>
          <a:p>
            <a:r>
              <a:rPr lang="en-US" sz="2000" b="1" dirty="0" smtClean="0"/>
              <a:t>Yerevan, Sunday, November 2, 2014</a:t>
            </a:r>
          </a:p>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0000"/>
              </a:solidFill>
            </a:endParaRPr>
          </a:p>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000000"/>
              </a:solidFill>
            </a:endParaRPr>
          </a:p>
        </p:txBody>
      </p:sp>
      <p:sp>
        <p:nvSpPr>
          <p:cNvPr id="3079" name="Text Box 4"/>
          <p:cNvSpPr txBox="1">
            <a:spLocks noChangeArrowheads="1"/>
          </p:cNvSpPr>
          <p:nvPr/>
        </p:nvSpPr>
        <p:spPr bwMode="auto">
          <a:xfrm>
            <a:off x="238125" y="2703513"/>
            <a:ext cx="8439150" cy="544512"/>
          </a:xfrm>
          <a:prstGeom prst="rect">
            <a:avLst/>
          </a:prstGeom>
          <a:noFill/>
          <a:ln w="18360">
            <a:noFill/>
            <a:round/>
            <a:headEnd/>
            <a:tailEnd/>
          </a:ln>
        </p:spPr>
        <p:txBody>
          <a:bodyPr lIns="90000" tIns="45000" rIns="90000" bIns="45000"/>
          <a:lstStyle/>
          <a:p>
            <a:pPr eaLnBrk="1" hangingPunct="1">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endParaRPr>
          </a:p>
        </p:txBody>
      </p:sp>
      <p:pic>
        <p:nvPicPr>
          <p:cNvPr id="3080" name="Picture 7" descr="logo-tecfa.jpg"/>
          <p:cNvPicPr>
            <a:picLocks noChangeAspect="1"/>
          </p:cNvPicPr>
          <p:nvPr/>
        </p:nvPicPr>
        <p:blipFill>
          <a:blip r:embed="rId5" cstate="print"/>
          <a:srcRect/>
          <a:stretch>
            <a:fillRect/>
          </a:stretch>
        </p:blipFill>
        <p:spPr bwMode="auto">
          <a:xfrm>
            <a:off x="6372225" y="4076700"/>
            <a:ext cx="2659063" cy="2424113"/>
          </a:xfrm>
          <a:prstGeom prst="rect">
            <a:avLst/>
          </a:prstGeom>
          <a:noFill/>
          <a:ln w="9525">
            <a:noFill/>
            <a:miter lim="800000"/>
            <a:headEnd/>
            <a:tailEnd/>
          </a:ln>
        </p:spPr>
      </p:pic>
      <p:pic>
        <p:nvPicPr>
          <p:cNvPr id="3081" name="Picture 1">
            <a:hlinkClick r:id="rId6"/>
          </p:cNvPr>
          <p:cNvPicPr>
            <a:picLocks noChangeAspect="1" noChangeArrowheads="1"/>
          </p:cNvPicPr>
          <p:nvPr/>
        </p:nvPicPr>
        <p:blipFill>
          <a:blip r:embed="rId7" cstate="print"/>
          <a:srcRect/>
          <a:stretch>
            <a:fillRect/>
          </a:stretch>
        </p:blipFill>
        <p:spPr bwMode="auto">
          <a:xfrm>
            <a:off x="611560" y="6245225"/>
            <a:ext cx="1450975" cy="511175"/>
          </a:xfrm>
          <a:prstGeom prst="rect">
            <a:avLst/>
          </a:prstGeom>
          <a:noFill/>
          <a:ln w="9525">
            <a:noFill/>
            <a:miter lim="800000"/>
            <a:headEnd/>
            <a:tailEnd/>
          </a:ln>
        </p:spPr>
      </p:pic>
      <p:pic>
        <p:nvPicPr>
          <p:cNvPr id="6" name="Picture 5"/>
          <p:cNvPicPr>
            <a:picLocks noChangeAspect="1"/>
          </p:cNvPicPr>
          <p:nvPr/>
        </p:nvPicPr>
        <p:blipFill>
          <a:blip r:embed="rId8"/>
          <a:stretch>
            <a:fillRect/>
          </a:stretch>
        </p:blipFill>
        <p:spPr>
          <a:xfrm>
            <a:off x="563690" y="4827240"/>
            <a:ext cx="1310127" cy="549861"/>
          </a:xfrm>
          <a:prstGeom prst="rect">
            <a:avLst/>
          </a:prstGeom>
        </p:spPr>
      </p:pic>
      <p:pic>
        <p:nvPicPr>
          <p:cNvPr id="34818" name="Picture 2" descr="http://tecfa.unige.ch/gif/server/fapse7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3367" y="2369038"/>
            <a:ext cx="1763907" cy="7441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2009972" y="4827240"/>
            <a:ext cx="1655234" cy="679378"/>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1361" y="4827240"/>
            <a:ext cx="520183" cy="520183"/>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57700" y="4827240"/>
            <a:ext cx="1981200" cy="762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83968" y="1196752"/>
            <a:ext cx="4176836" cy="3456384"/>
          </a:xfrm>
        </p:spPr>
        <p:txBody>
          <a:bodyPr/>
          <a:lstStyle/>
          <a:p>
            <a:r>
              <a:rPr lang="en-US" sz="6000" dirty="0" smtClean="0"/>
              <a:t>The role &amp; evolution of technology</a:t>
            </a:r>
            <a:endParaRPr lang="en-US" sz="6000" dirty="0"/>
          </a:p>
        </p:txBody>
      </p:sp>
      <p:sp>
        <p:nvSpPr>
          <p:cNvPr id="4" name="Slide Number Placeholder 3"/>
          <p:cNvSpPr>
            <a:spLocks noGrp="1"/>
          </p:cNvSpPr>
          <p:nvPr>
            <p:ph type="sldNum" sz="quarter" idx="4294967295"/>
          </p:nvPr>
        </p:nvSpPr>
        <p:spPr>
          <a:xfrm>
            <a:off x="7010400" y="6381750"/>
            <a:ext cx="2133600" cy="287338"/>
          </a:xfrm>
        </p:spPr>
        <p:txBody>
          <a:bodyPr/>
          <a:lstStyle/>
          <a:p>
            <a:pPr>
              <a:defRPr/>
            </a:pPr>
            <a:fld id="{E46F1D20-91FF-4020-B7F7-17BEDA0EC52E}" type="slidenum">
              <a:rPr lang="fr-CH" smtClean="0"/>
              <a:pPr>
                <a:defRPr/>
              </a:pPr>
              <a:t>10</a:t>
            </a:fld>
            <a:endParaRPr lang="fr-CH"/>
          </a:p>
        </p:txBody>
      </p:sp>
      <p:sp>
        <p:nvSpPr>
          <p:cNvPr id="5" name="Title 5"/>
          <p:cNvSpPr txBox="1">
            <a:spLocks/>
          </p:cNvSpPr>
          <p:nvPr/>
        </p:nvSpPr>
        <p:spPr bwMode="auto">
          <a:xfrm>
            <a:off x="1115616" y="1340768"/>
            <a:ext cx="2520280"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20000" kern="0" dirty="0"/>
              <a:t>2</a:t>
            </a:r>
            <a:r>
              <a:rPr lang="en-US" sz="20000" kern="0" dirty="0" smtClean="0"/>
              <a:t>.</a:t>
            </a:r>
            <a:endParaRPr lang="en-US" sz="20000" kern="0" dirty="0"/>
          </a:p>
        </p:txBody>
      </p:sp>
    </p:spTree>
    <p:extLst>
      <p:ext uri="{BB962C8B-B14F-4D97-AF65-F5344CB8AC3E}">
        <p14:creationId xmlns:p14="http://schemas.microsoft.com/office/powerpoint/2010/main" val="3692094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72"/>
            <a:ext cx="9144000" cy="490537"/>
          </a:xfrm>
          <a:solidFill>
            <a:schemeClr val="accent5"/>
          </a:solidFill>
        </p:spPr>
        <p:txBody>
          <a:bodyPr/>
          <a:lstStyle/>
          <a:p>
            <a:r>
              <a:rPr lang="fr-CH" dirty="0" smtClean="0"/>
              <a:t>E-learning = A </a:t>
            </a:r>
            <a:r>
              <a:rPr lang="fr-CH" dirty="0" err="1" smtClean="0"/>
              <a:t>history</a:t>
            </a:r>
            <a:r>
              <a:rPr lang="fr-CH" dirty="0" smtClean="0"/>
              <a:t> of (</a:t>
            </a:r>
            <a:r>
              <a:rPr lang="fr-CH" dirty="0" err="1" smtClean="0"/>
              <a:t>mostly</a:t>
            </a:r>
            <a:r>
              <a:rPr lang="fr-CH" dirty="0" smtClean="0"/>
              <a:t>) </a:t>
            </a:r>
            <a:r>
              <a:rPr lang="fr-CH" dirty="0" err="1" smtClean="0"/>
              <a:t>aborted</a:t>
            </a:r>
            <a:r>
              <a:rPr lang="fr-CH" dirty="0" smtClean="0"/>
              <a:t> </a:t>
            </a:r>
            <a:r>
              <a:rPr lang="fr-CH" dirty="0" err="1" smtClean="0"/>
              <a:t>hype</a:t>
            </a:r>
            <a:r>
              <a:rPr lang="fr-CH" dirty="0" smtClean="0"/>
              <a:t> cycles</a:t>
            </a:r>
            <a:endParaRPr lang="fr-CH" dirty="0"/>
          </a:p>
        </p:txBody>
      </p:sp>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11</a:t>
            </a:fld>
            <a:endParaRPr lang="fr-CH"/>
          </a:p>
        </p:txBody>
      </p:sp>
      <p:pic>
        <p:nvPicPr>
          <p:cNvPr id="35842" name="Picture 2" descr="http://upload.wikimedia.org/wikipedia/commons/thumb/9/94/Gartner_Hype_Cycle.svg/559px-Gartner_Hype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5324475" cy="34575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14960" y="4494345"/>
            <a:ext cx="41044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dirty="0"/>
              <a:t>http://en.wikipedia.org/wiki/Hype_cycle</a:t>
            </a:r>
            <a:endParaRPr lang="fr-CH" dirty="0" smtClean="0"/>
          </a:p>
        </p:txBody>
      </p:sp>
      <p:sp>
        <p:nvSpPr>
          <p:cNvPr id="9" name="TextBox 8"/>
          <p:cNvSpPr txBox="1"/>
          <p:nvPr/>
        </p:nvSpPr>
        <p:spPr>
          <a:xfrm>
            <a:off x="395536" y="5444182"/>
            <a:ext cx="6462795" cy="461665"/>
          </a:xfrm>
          <a:prstGeom prst="rect">
            <a:avLst/>
          </a:prstGeom>
          <a:solidFill>
            <a:srgbClr val="FFFF99"/>
          </a:solidFill>
        </p:spPr>
        <p:txBody>
          <a:bodyPr wrap="none" rtlCol="0">
            <a:spAutoFit/>
          </a:bodyPr>
          <a:lstStyle/>
          <a:p>
            <a:r>
              <a:rPr lang="fr-CH" sz="2400" dirty="0" err="1" smtClean="0"/>
              <a:t>Technology</a:t>
            </a:r>
            <a:r>
              <a:rPr lang="fr-CH" sz="2400" dirty="0" smtClean="0"/>
              <a:t>, not </a:t>
            </a:r>
            <a:r>
              <a:rPr lang="fr-CH" sz="2400" dirty="0" err="1" smtClean="0"/>
              <a:t>pedagogy</a:t>
            </a:r>
            <a:r>
              <a:rPr lang="fr-CH" sz="2400" dirty="0" smtClean="0"/>
              <a:t>, triggers new cycles</a:t>
            </a:r>
          </a:p>
        </p:txBody>
      </p:sp>
      <p:cxnSp>
        <p:nvCxnSpPr>
          <p:cNvPr id="11" name="Straight Arrow Connector 10"/>
          <p:cNvCxnSpPr/>
          <p:nvPr/>
        </p:nvCxnSpPr>
        <p:spPr bwMode="auto">
          <a:xfrm flipH="1" flipV="1">
            <a:off x="971600" y="4581128"/>
            <a:ext cx="1080120" cy="864171"/>
          </a:xfrm>
          <a:prstGeom prst="straightConnector1">
            <a:avLst/>
          </a:prstGeom>
          <a:solidFill>
            <a:schemeClr val="accent1"/>
          </a:solidFill>
          <a:ln w="76200" cap="flat" cmpd="sng" algn="ctr">
            <a:solidFill>
              <a:srgbClr val="FF0000"/>
            </a:solidFill>
            <a:prstDash val="sysDash"/>
            <a:round/>
            <a:headEnd type="none" w="med" len="med"/>
            <a:tailEnd type="triangle"/>
          </a:ln>
          <a:effectLst/>
        </p:spPr>
      </p:cxnSp>
      <p:sp>
        <p:nvSpPr>
          <p:cNvPr id="3" name="TextBox 2"/>
          <p:cNvSpPr txBox="1"/>
          <p:nvPr/>
        </p:nvSpPr>
        <p:spPr>
          <a:xfrm>
            <a:off x="6732240" y="562144"/>
            <a:ext cx="2231776" cy="1600438"/>
          </a:xfrm>
          <a:prstGeom prst="rect">
            <a:avLst/>
          </a:prstGeom>
          <a:solidFill>
            <a:schemeClr val="bg1"/>
          </a:solidFill>
        </p:spPr>
        <p:txBody>
          <a:bodyPr wrap="square" rtlCol="0">
            <a:spAutoFit/>
          </a:bodyPr>
          <a:lstStyle/>
          <a:p>
            <a:r>
              <a:rPr lang="en-US" sz="1400" dirty="0"/>
              <a:t>The </a:t>
            </a:r>
            <a:r>
              <a:rPr lang="en-US" sz="1400" b="1" dirty="0"/>
              <a:t>Hype Cycle</a:t>
            </a:r>
            <a:r>
              <a:rPr lang="en-US" sz="1400" dirty="0"/>
              <a:t> is a branded graphical tool </a:t>
            </a:r>
            <a:r>
              <a:rPr lang="en-US" sz="1400" dirty="0" smtClean="0"/>
              <a:t>by </a:t>
            </a:r>
            <a:r>
              <a:rPr lang="en-US" sz="1400" dirty="0" smtClean="0">
                <a:hlinkClick r:id="rId3" tooltip="Gartner"/>
              </a:rPr>
              <a:t>Gartner</a:t>
            </a:r>
            <a:r>
              <a:rPr lang="en-US" sz="1400" dirty="0" smtClean="0"/>
              <a:t> Consulting for </a:t>
            </a:r>
            <a:r>
              <a:rPr lang="en-US" sz="1400" dirty="0"/>
              <a:t>representing the maturity, adoption and social application of specific technologies.</a:t>
            </a:r>
            <a:endParaRPr lang="en-US" sz="1400" dirty="0" smtClean="0"/>
          </a:p>
        </p:txBody>
      </p:sp>
      <p:sp>
        <p:nvSpPr>
          <p:cNvPr id="5" name="TextBox 4"/>
          <p:cNvSpPr txBox="1"/>
          <p:nvPr/>
        </p:nvSpPr>
        <p:spPr>
          <a:xfrm>
            <a:off x="7129097" y="3201359"/>
            <a:ext cx="1810111" cy="461665"/>
          </a:xfrm>
          <a:prstGeom prst="rect">
            <a:avLst/>
          </a:prstGeom>
          <a:solidFill>
            <a:srgbClr val="FFFF99"/>
          </a:solidFill>
        </p:spPr>
        <p:txBody>
          <a:bodyPr wrap="none" rtlCol="0">
            <a:spAutoFit/>
          </a:bodyPr>
          <a:lstStyle/>
          <a:p>
            <a:r>
              <a:rPr lang="fr-CH" sz="2400" dirty="0" smtClean="0"/>
              <a:t>2 - 25 </a:t>
            </a:r>
            <a:r>
              <a:rPr lang="fr-CH" sz="2400" dirty="0" err="1" smtClean="0"/>
              <a:t>years</a:t>
            </a:r>
            <a:endParaRPr lang="en-US" sz="2400" dirty="0" smtClean="0"/>
          </a:p>
        </p:txBody>
      </p:sp>
      <p:cxnSp>
        <p:nvCxnSpPr>
          <p:cNvPr id="12" name="Straight Arrow Connector 11"/>
          <p:cNvCxnSpPr/>
          <p:nvPr/>
        </p:nvCxnSpPr>
        <p:spPr bwMode="auto">
          <a:xfrm flipH="1">
            <a:off x="6012160" y="3695096"/>
            <a:ext cx="1120080" cy="456210"/>
          </a:xfrm>
          <a:prstGeom prst="straightConnector1">
            <a:avLst/>
          </a:prstGeom>
          <a:solidFill>
            <a:schemeClr val="accent1"/>
          </a:solidFill>
          <a:ln w="76200" cap="flat" cmpd="sng" algn="ctr">
            <a:solidFill>
              <a:srgbClr val="FF0000"/>
            </a:solidFill>
            <a:prstDash val="sysDash"/>
            <a:round/>
            <a:headEnd type="none" w="med" len="med"/>
            <a:tailEnd type="triangle"/>
          </a:ln>
          <a:effectLst/>
        </p:spPr>
      </p:cxnSp>
    </p:spTree>
    <p:extLst>
      <p:ext uri="{BB962C8B-B14F-4D97-AF65-F5344CB8AC3E}">
        <p14:creationId xmlns:p14="http://schemas.microsoft.com/office/powerpoint/2010/main" val="3726660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0" y="-14196"/>
            <a:ext cx="9168720" cy="490537"/>
          </a:xfrm>
          <a:solidFill>
            <a:schemeClr val="accent5"/>
          </a:solidFill>
        </p:spPr>
        <p:txBody>
          <a:bodyPr/>
          <a:lstStyle/>
          <a:p>
            <a:r>
              <a:rPr lang="fr-CH" dirty="0" smtClean="0"/>
              <a:t>The </a:t>
            </a:r>
            <a:r>
              <a:rPr lang="fr-CH" dirty="0" err="1"/>
              <a:t>t</a:t>
            </a:r>
            <a:r>
              <a:rPr lang="fr-CH" dirty="0" err="1" smtClean="0"/>
              <a:t>echnology</a:t>
            </a:r>
            <a:r>
              <a:rPr lang="fr-CH" dirty="0" smtClean="0"/>
              <a:t> </a:t>
            </a:r>
            <a:r>
              <a:rPr lang="fr-CH" dirty="0" err="1"/>
              <a:t>h</a:t>
            </a:r>
            <a:r>
              <a:rPr lang="fr-CH" dirty="0" err="1" smtClean="0"/>
              <a:t>ype</a:t>
            </a:r>
            <a:r>
              <a:rPr lang="fr-CH" dirty="0" smtClean="0"/>
              <a:t> </a:t>
            </a:r>
            <a:r>
              <a:rPr lang="fr-CH" dirty="0" err="1" smtClean="0"/>
              <a:t>curve</a:t>
            </a:r>
            <a:r>
              <a:rPr lang="fr-CH" dirty="0" smtClean="0"/>
              <a:t> in </a:t>
            </a:r>
            <a:r>
              <a:rPr lang="fr-CH" dirty="0" err="1" smtClean="0"/>
              <a:t>education</a:t>
            </a:r>
            <a:r>
              <a:rPr lang="fr-CH" dirty="0" smtClean="0"/>
              <a:t> (2014)</a:t>
            </a:r>
            <a:endParaRPr lang="fr-CH" dirty="0"/>
          </a:p>
        </p:txBody>
      </p:sp>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12</a:t>
            </a:fld>
            <a:endParaRPr lang="fr-CH"/>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92" y="923901"/>
            <a:ext cx="6984776" cy="4567458"/>
          </a:xfrm>
          <a:prstGeom prst="rect">
            <a:avLst/>
          </a:prstGeom>
          <a:ln w="9525">
            <a:solidFill>
              <a:srgbClr val="7030A0"/>
            </a:solidFill>
          </a:ln>
        </p:spPr>
      </p:pic>
      <p:sp>
        <p:nvSpPr>
          <p:cNvPr id="14" name="TextBox 13"/>
          <p:cNvSpPr txBox="1"/>
          <p:nvPr/>
        </p:nvSpPr>
        <p:spPr>
          <a:xfrm>
            <a:off x="593736" y="5705722"/>
            <a:ext cx="6102953" cy="461665"/>
          </a:xfrm>
          <a:prstGeom prst="rect">
            <a:avLst/>
          </a:prstGeom>
          <a:solidFill>
            <a:schemeClr val="bg1"/>
          </a:solidFill>
        </p:spPr>
        <p:txBody>
          <a:bodyPr wrap="none" rtlCol="0">
            <a:spAutoFit/>
          </a:bodyPr>
          <a:lstStyle/>
          <a:p>
            <a:r>
              <a:rPr lang="fr-CH" sz="2400" dirty="0" smtClean="0"/>
              <a:t>Interactive </a:t>
            </a:r>
            <a:r>
              <a:rPr lang="fr-CH" sz="2400" dirty="0" err="1" smtClean="0"/>
              <a:t>tool</a:t>
            </a:r>
            <a:r>
              <a:rPr lang="fr-CH" sz="2400" dirty="0" smtClean="0"/>
              <a:t>: </a:t>
            </a:r>
            <a:r>
              <a:rPr lang="fr-CH" sz="2400" dirty="0" smtClean="0">
                <a:hlinkClick r:id="rId3"/>
              </a:rPr>
              <a:t>https</a:t>
            </a:r>
            <a:r>
              <a:rPr lang="fr-CH" sz="2400" dirty="0">
                <a:hlinkClick r:id="rId3"/>
              </a:rPr>
              <a:t>://hypecycle.umn.edu</a:t>
            </a:r>
            <a:r>
              <a:rPr lang="fr-CH" sz="2400" dirty="0" smtClean="0">
                <a:hlinkClick r:id="rId3"/>
              </a:rPr>
              <a:t>/</a:t>
            </a:r>
            <a:r>
              <a:rPr lang="fr-CH" sz="2400" dirty="0" smtClean="0"/>
              <a:t> </a:t>
            </a:r>
          </a:p>
        </p:txBody>
      </p:sp>
      <p:sp>
        <p:nvSpPr>
          <p:cNvPr id="3" name="Cloud 2"/>
          <p:cNvSpPr/>
          <p:nvPr/>
        </p:nvSpPr>
        <p:spPr bwMode="auto">
          <a:xfrm>
            <a:off x="4355976" y="3645024"/>
            <a:ext cx="2016224" cy="288032"/>
          </a:xfrm>
          <a:prstGeom prst="cloud">
            <a:avLst/>
          </a:prstGeom>
          <a:noFill/>
          <a:ln w="28575"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Cloud 7"/>
          <p:cNvSpPr/>
          <p:nvPr/>
        </p:nvSpPr>
        <p:spPr bwMode="auto">
          <a:xfrm>
            <a:off x="2866222" y="4337640"/>
            <a:ext cx="1728192" cy="288032"/>
          </a:xfrm>
          <a:prstGeom prst="cloud">
            <a:avLst/>
          </a:prstGeom>
          <a:noFill/>
          <a:ln w="28575"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Cloud 8"/>
          <p:cNvSpPr/>
          <p:nvPr/>
        </p:nvSpPr>
        <p:spPr bwMode="auto">
          <a:xfrm>
            <a:off x="2483768" y="1660692"/>
            <a:ext cx="1728192" cy="288032"/>
          </a:xfrm>
          <a:prstGeom prst="cloud">
            <a:avLst/>
          </a:prstGeom>
          <a:noFill/>
          <a:ln w="28575"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Cloud 9"/>
          <p:cNvSpPr/>
          <p:nvPr/>
        </p:nvSpPr>
        <p:spPr bwMode="auto">
          <a:xfrm>
            <a:off x="2645466" y="1948724"/>
            <a:ext cx="1728192" cy="288032"/>
          </a:xfrm>
          <a:prstGeom prst="cloud">
            <a:avLst/>
          </a:prstGeom>
          <a:noFill/>
          <a:ln w="28575"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5595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
            <a:ext cx="9144000" cy="490537"/>
          </a:xfrm>
          <a:solidFill>
            <a:schemeClr val="accent5"/>
          </a:solidFill>
        </p:spPr>
        <p:txBody>
          <a:bodyPr/>
          <a:lstStyle/>
          <a:p>
            <a:r>
              <a:rPr lang="fr-CH" dirty="0" smtClean="0"/>
              <a:t>It </a:t>
            </a:r>
            <a:r>
              <a:rPr lang="fr-CH" dirty="0" err="1" smtClean="0"/>
              <a:t>is</a:t>
            </a:r>
            <a:r>
              <a:rPr lang="fr-CH" dirty="0" smtClean="0"/>
              <a:t> </a:t>
            </a:r>
            <a:r>
              <a:rPr lang="fr-CH" dirty="0" err="1" smtClean="0"/>
              <a:t>difficult</a:t>
            </a:r>
            <a:r>
              <a:rPr lang="fr-CH" dirty="0" smtClean="0"/>
              <a:t> to </a:t>
            </a:r>
            <a:r>
              <a:rPr lang="fr-CH" dirty="0" err="1" smtClean="0"/>
              <a:t>predict</a:t>
            </a:r>
            <a:r>
              <a:rPr lang="fr-CH" dirty="0" smtClean="0"/>
              <a:t> the future</a:t>
            </a:r>
            <a:endParaRPr lang="fr-CH" dirty="0"/>
          </a:p>
        </p:txBody>
      </p:sp>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13</a:t>
            </a:fld>
            <a:endParaRPr lang="fr-CH"/>
          </a:p>
        </p:txBody>
      </p:sp>
      <p:pic>
        <p:nvPicPr>
          <p:cNvPr id="34818" name="Picture 2" descr="http://visibleprocrastinations.files.wordpress.com/2011/09/gartner-edu-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5175"/>
            <a:ext cx="7353300" cy="4743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00997" y="471144"/>
            <a:ext cx="2143003" cy="2308324"/>
          </a:xfrm>
          <a:prstGeom prst="rect">
            <a:avLst/>
          </a:prstGeom>
          <a:solidFill>
            <a:srgbClr val="FFFF99"/>
          </a:solidFill>
        </p:spPr>
        <p:txBody>
          <a:bodyPr wrap="square" rtlCol="0">
            <a:spAutoFit/>
          </a:bodyPr>
          <a:lstStyle/>
          <a:p>
            <a:r>
              <a:rPr lang="fr-CH" sz="2400" dirty="0" smtClean="0"/>
              <a:t>2009:</a:t>
            </a:r>
          </a:p>
          <a:p>
            <a:r>
              <a:rPr lang="fr-CH" sz="2400" dirty="0" err="1" smtClean="0"/>
              <a:t>Gartner’s</a:t>
            </a:r>
            <a:r>
              <a:rPr lang="fr-CH" sz="2400" dirty="0" smtClean="0"/>
              <a:t> </a:t>
            </a:r>
            <a:r>
              <a:rPr lang="fr-CH" sz="2400" dirty="0" err="1" smtClean="0"/>
              <a:t>education</a:t>
            </a:r>
            <a:r>
              <a:rPr lang="fr-CH" sz="2400" dirty="0" smtClean="0"/>
              <a:t> </a:t>
            </a:r>
            <a:r>
              <a:rPr lang="fr-CH" sz="2400" dirty="0" err="1" smtClean="0"/>
              <a:t>hype</a:t>
            </a:r>
            <a:r>
              <a:rPr lang="fr-CH" sz="2400" dirty="0" smtClean="0"/>
              <a:t> cycle: </a:t>
            </a:r>
            <a:r>
              <a:rPr lang="fr-CH" sz="2400" dirty="0" err="1" smtClean="0">
                <a:solidFill>
                  <a:srgbClr val="FF0000"/>
                </a:solidFill>
              </a:rPr>
              <a:t>Educational</a:t>
            </a:r>
            <a:r>
              <a:rPr lang="fr-CH" sz="2400" dirty="0" smtClean="0">
                <a:solidFill>
                  <a:srgbClr val="FF0000"/>
                </a:solidFill>
              </a:rPr>
              <a:t> TV </a:t>
            </a:r>
            <a:r>
              <a:rPr lang="fr-CH" sz="2400" dirty="0" err="1" smtClean="0">
                <a:solidFill>
                  <a:srgbClr val="FF0000"/>
                </a:solidFill>
              </a:rPr>
              <a:t>is</a:t>
            </a:r>
            <a:r>
              <a:rPr lang="fr-CH" sz="2400" dirty="0" smtClean="0">
                <a:solidFill>
                  <a:srgbClr val="FF0000"/>
                </a:solidFill>
              </a:rPr>
              <a:t> </a:t>
            </a:r>
            <a:r>
              <a:rPr lang="fr-CH" sz="2400" dirty="0" err="1" smtClean="0">
                <a:solidFill>
                  <a:srgbClr val="FF0000"/>
                </a:solidFill>
              </a:rPr>
              <a:t>dead</a:t>
            </a:r>
            <a:endParaRPr lang="fr-CH" sz="2400" dirty="0" smtClean="0">
              <a:solidFill>
                <a:srgbClr val="FF0000"/>
              </a:solidFill>
            </a:endParaRPr>
          </a:p>
        </p:txBody>
      </p:sp>
      <p:cxnSp>
        <p:nvCxnSpPr>
          <p:cNvPr id="9" name="Straight Arrow Connector 8"/>
          <p:cNvCxnSpPr/>
          <p:nvPr/>
        </p:nvCxnSpPr>
        <p:spPr bwMode="auto">
          <a:xfrm flipH="1" flipV="1">
            <a:off x="4072187" y="3124857"/>
            <a:ext cx="2817524" cy="304143"/>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sp>
        <p:nvSpPr>
          <p:cNvPr id="12" name="TextBox 11"/>
          <p:cNvSpPr txBox="1"/>
          <p:nvPr/>
        </p:nvSpPr>
        <p:spPr>
          <a:xfrm>
            <a:off x="6889711" y="3156563"/>
            <a:ext cx="2232248" cy="1569660"/>
          </a:xfrm>
          <a:prstGeom prst="rect">
            <a:avLst/>
          </a:prstGeom>
          <a:solidFill>
            <a:srgbClr val="FFFF99"/>
          </a:solidFill>
        </p:spPr>
        <p:txBody>
          <a:bodyPr wrap="square" rtlCol="0">
            <a:spAutoFit/>
          </a:bodyPr>
          <a:lstStyle/>
          <a:p>
            <a:r>
              <a:rPr lang="fr-CH" sz="2400" dirty="0" smtClean="0"/>
              <a:t>But in 2014:</a:t>
            </a:r>
            <a:br>
              <a:rPr lang="fr-CH" sz="2400" dirty="0" smtClean="0"/>
            </a:br>
            <a:r>
              <a:rPr lang="fr-CH" sz="2400" dirty="0" smtClean="0">
                <a:solidFill>
                  <a:srgbClr val="FF0000"/>
                </a:solidFill>
              </a:rPr>
              <a:t>Podcasts are central</a:t>
            </a:r>
          </a:p>
          <a:p>
            <a:r>
              <a:rPr lang="fr-CH" sz="2400" dirty="0">
                <a:solidFill>
                  <a:srgbClr val="FF0000"/>
                </a:solidFill>
              </a:rPr>
              <a:t>i</a:t>
            </a:r>
            <a:r>
              <a:rPr lang="fr-CH" sz="2400" dirty="0" smtClean="0">
                <a:solidFill>
                  <a:srgbClr val="FF0000"/>
                </a:solidFill>
              </a:rPr>
              <a:t>n (x)</a:t>
            </a:r>
            <a:r>
              <a:rPr lang="fr-CH" sz="2400" dirty="0" err="1" smtClean="0">
                <a:solidFill>
                  <a:srgbClr val="FF0000"/>
                </a:solidFill>
              </a:rPr>
              <a:t>MOOCs</a:t>
            </a:r>
            <a:r>
              <a:rPr lang="fr-CH" sz="2400" dirty="0">
                <a:solidFill>
                  <a:srgbClr val="FF0000"/>
                </a:solidFill>
              </a:rPr>
              <a:t> </a:t>
            </a:r>
            <a:r>
              <a:rPr lang="fr-CH" sz="2400" dirty="0" smtClean="0">
                <a:solidFill>
                  <a:srgbClr val="FF0000"/>
                </a:solidFill>
              </a:rPr>
              <a:t>!</a:t>
            </a:r>
          </a:p>
        </p:txBody>
      </p:sp>
    </p:spTree>
    <p:extLst>
      <p:ext uri="{BB962C8B-B14F-4D97-AF65-F5344CB8AC3E}">
        <p14:creationId xmlns:p14="http://schemas.microsoft.com/office/powerpoint/2010/main" val="2806400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14</a:t>
            </a:fld>
            <a:endParaRPr lang="fr-CH"/>
          </a:p>
        </p:txBody>
      </p:sp>
      <p:pic>
        <p:nvPicPr>
          <p:cNvPr id="9" name="Picture 5" descr="Evolution-LMS-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66262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6516688" y="6381750"/>
            <a:ext cx="2133600" cy="2873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r" defTabSz="457200" rtl="0" eaLnBrk="1" fontAlgn="base" hangingPunct="1">
              <a:lnSpc>
                <a:spcPct val="93000"/>
              </a:lnSpc>
              <a:spcBef>
                <a:spcPct val="0"/>
              </a:spcBef>
              <a:spcAft>
                <a:spcPct val="0"/>
              </a:spcAft>
              <a:buClr>
                <a:srgbClr val="000000"/>
              </a:buClr>
              <a:buSzPct val="100000"/>
              <a:buFont typeface="Times New Roman" pitchFamily="18" charset="0"/>
              <a:buNone/>
              <a:defRPr sz="1400"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endParaRPr lang="en-US" altLang="en-US" dirty="0">
              <a:solidFill>
                <a:srgbClr val="000000"/>
              </a:solidFill>
            </a:endParaRPr>
          </a:p>
        </p:txBody>
      </p:sp>
      <p:sp>
        <p:nvSpPr>
          <p:cNvPr id="11" name="TextBox 4"/>
          <p:cNvSpPr txBox="1">
            <a:spLocks noChangeArrowheads="1"/>
          </p:cNvSpPr>
          <p:nvPr/>
        </p:nvSpPr>
        <p:spPr bwMode="auto">
          <a:xfrm>
            <a:off x="28296" y="-39656"/>
            <a:ext cx="9115704" cy="461665"/>
          </a:xfrm>
          <a:prstGeom prst="rect">
            <a:avLst/>
          </a:prstGeom>
          <a:solidFill>
            <a:schemeClr val="accent5"/>
          </a:solidFill>
          <a:ln w="12700" cap="rnd">
            <a:solidFill>
              <a:schemeClr val="accent2"/>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smtClean="0"/>
              <a:t>Evolution </a:t>
            </a:r>
            <a:r>
              <a:rPr lang="en-US" altLang="en-US" sz="2400" dirty="0"/>
              <a:t>of the </a:t>
            </a:r>
            <a:r>
              <a:rPr lang="en-US" altLang="en-US" sz="2400" dirty="0" smtClean="0"/>
              <a:t>e-learning infrastructure</a:t>
            </a:r>
            <a:endParaRPr lang="en-US" altLang="en-US" sz="2400" dirty="0"/>
          </a:p>
        </p:txBody>
      </p:sp>
      <p:sp>
        <p:nvSpPr>
          <p:cNvPr id="12" name="Freeform 7"/>
          <p:cNvSpPr>
            <a:spLocks/>
          </p:cNvSpPr>
          <p:nvPr/>
        </p:nvSpPr>
        <p:spPr bwMode="auto">
          <a:xfrm>
            <a:off x="142875" y="2714625"/>
            <a:ext cx="8816975" cy="2130425"/>
          </a:xfrm>
          <a:custGeom>
            <a:avLst/>
            <a:gdLst>
              <a:gd name="T0" fmla="*/ 0 w 8816280"/>
              <a:gd name="T1" fmla="*/ 2128865 h 2130544"/>
              <a:gd name="T2" fmla="*/ 2266045 w 8816280"/>
              <a:gd name="T3" fmla="*/ 1798786 h 2130544"/>
              <a:gd name="T4" fmla="*/ 6178974 w 8816280"/>
              <a:gd name="T5" fmla="*/ 1337014 h 2130544"/>
              <a:gd name="T6" fmla="*/ 7744669 w 8816280"/>
              <a:gd name="T7" fmla="*/ 935376 h 2130544"/>
              <a:gd name="T8" fmla="*/ 8825944 w 8816280"/>
              <a:gd name="T9" fmla="*/ 0 h 2130544"/>
              <a:gd name="T10" fmla="*/ 0 60000 65536"/>
              <a:gd name="T11" fmla="*/ 0 60000 65536"/>
              <a:gd name="T12" fmla="*/ 0 60000 65536"/>
              <a:gd name="T13" fmla="*/ 0 60000 65536"/>
              <a:gd name="T14" fmla="*/ 0 60000 65536"/>
              <a:gd name="T15" fmla="*/ 0 w 8816280"/>
              <a:gd name="T16" fmla="*/ 0 h 2130544"/>
              <a:gd name="T17" fmla="*/ 8816280 w 8816280"/>
              <a:gd name="T18" fmla="*/ 2130544 h 2130544"/>
            </a:gdLst>
            <a:ahLst/>
            <a:cxnLst>
              <a:cxn ang="T10">
                <a:pos x="T0" y="T1"/>
              </a:cxn>
              <a:cxn ang="T11">
                <a:pos x="T2" y="T3"/>
              </a:cxn>
              <a:cxn ang="T12">
                <a:pos x="T4" y="T5"/>
              </a:cxn>
              <a:cxn ang="T13">
                <a:pos x="T6" y="T7"/>
              </a:cxn>
              <a:cxn ang="T14">
                <a:pos x="T8" y="T9"/>
              </a:cxn>
            </a:cxnLst>
            <a:rect l="T15" t="T16" r="T17" b="T18"/>
            <a:pathLst>
              <a:path w="8816280" h="2130544">
                <a:moveTo>
                  <a:pt x="0" y="2130544"/>
                </a:moveTo>
                <a:cubicBezTo>
                  <a:pt x="598170" y="1853684"/>
                  <a:pt x="1220249" y="1855268"/>
                  <a:pt x="2263552" y="1800200"/>
                </a:cubicBezTo>
                <a:cubicBezTo>
                  <a:pt x="3993806" y="1731000"/>
                  <a:pt x="5260099" y="1482080"/>
                  <a:pt x="6172200" y="1338064"/>
                </a:cubicBezTo>
                <a:cubicBezTo>
                  <a:pt x="7084301" y="1194048"/>
                  <a:pt x="7367488" y="1111109"/>
                  <a:pt x="7736160" y="936104"/>
                </a:cubicBezTo>
                <a:cubicBezTo>
                  <a:pt x="8223424" y="644899"/>
                  <a:pt x="8788340" y="71120"/>
                  <a:pt x="8816280" y="0"/>
                </a:cubicBezTo>
              </a:path>
            </a:pathLst>
          </a:custGeom>
          <a:noFill/>
          <a:ln w="76200" cap="flat" cmpd="sng" algn="ctr">
            <a:solidFill>
              <a:srgbClr val="FF0066"/>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3" name="Freeform 8"/>
          <p:cNvSpPr>
            <a:spLocks/>
          </p:cNvSpPr>
          <p:nvPr/>
        </p:nvSpPr>
        <p:spPr bwMode="auto">
          <a:xfrm>
            <a:off x="0" y="4797425"/>
            <a:ext cx="8964613" cy="925513"/>
          </a:xfrm>
          <a:custGeom>
            <a:avLst/>
            <a:gdLst>
              <a:gd name="T0" fmla="*/ 0 w 8964488"/>
              <a:gd name="T1" fmla="*/ 283613 h 926536"/>
              <a:gd name="T2" fmla="*/ 2412236 w 8964488"/>
              <a:gd name="T3" fmla="*/ 638127 h 926536"/>
              <a:gd name="T4" fmla="*/ 6445437 w 8964488"/>
              <a:gd name="T5" fmla="*/ 283613 h 926536"/>
              <a:gd name="T6" fmla="*/ 8966173 w 8964488"/>
              <a:gd name="T7" fmla="*/ 0 h 926536"/>
              <a:gd name="T8" fmla="*/ 0 60000 65536"/>
              <a:gd name="T9" fmla="*/ 0 60000 65536"/>
              <a:gd name="T10" fmla="*/ 0 60000 65536"/>
              <a:gd name="T11" fmla="*/ 0 60000 65536"/>
              <a:gd name="T12" fmla="*/ 0 w 8964488"/>
              <a:gd name="T13" fmla="*/ 0 h 926536"/>
              <a:gd name="T14" fmla="*/ 8964488 w 8964488"/>
              <a:gd name="T15" fmla="*/ 926536 h 926536"/>
            </a:gdLst>
            <a:ahLst/>
            <a:cxnLst>
              <a:cxn ang="T8">
                <a:pos x="T0" y="T1"/>
              </a:cxn>
              <a:cxn ang="T9">
                <a:pos x="T2" y="T3"/>
              </a:cxn>
              <a:cxn ang="T10">
                <a:pos x="T4" y="T5"/>
              </a:cxn>
              <a:cxn ang="T11">
                <a:pos x="T6" y="T7"/>
              </a:cxn>
            </a:cxnLst>
            <a:rect l="T12" t="T13" r="T14" b="T15"/>
            <a:pathLst>
              <a:path w="8964488" h="926536">
                <a:moveTo>
                  <a:pt x="0" y="288033"/>
                </a:moveTo>
                <a:cubicBezTo>
                  <a:pt x="1181852" y="293320"/>
                  <a:pt x="1147897" y="174820"/>
                  <a:pt x="2411760" y="648072"/>
                </a:cubicBezTo>
                <a:cubicBezTo>
                  <a:pt x="5040830" y="926536"/>
                  <a:pt x="5520105" y="276032"/>
                  <a:pt x="6444208" y="288033"/>
                </a:cubicBezTo>
                <a:cubicBezTo>
                  <a:pt x="7116283" y="288033"/>
                  <a:pt x="8595816" y="175005"/>
                  <a:pt x="8964488" y="0"/>
                </a:cubicBezTo>
              </a:path>
            </a:pathLst>
          </a:custGeom>
          <a:noFill/>
          <a:ln w="76200" cap="flat" cmpd="sng" algn="ctr">
            <a:solidFill>
              <a:srgbClr val="99FF66"/>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4" name="TextBox 10"/>
          <p:cNvSpPr txBox="1">
            <a:spLocks noChangeArrowheads="1"/>
          </p:cNvSpPr>
          <p:nvPr/>
        </p:nvSpPr>
        <p:spPr bwMode="auto">
          <a:xfrm>
            <a:off x="7429500" y="4786313"/>
            <a:ext cx="1223963" cy="369887"/>
          </a:xfrm>
          <a:prstGeom prst="rect">
            <a:avLst/>
          </a:prstGeom>
          <a:solidFill>
            <a:srgbClr val="99FF66"/>
          </a:solidFill>
          <a:ln w="9525">
            <a:solidFill>
              <a:srgbClr val="00B05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t>(2) control</a:t>
            </a:r>
          </a:p>
        </p:txBody>
      </p:sp>
      <p:sp>
        <p:nvSpPr>
          <p:cNvPr id="15" name="TextBox 9"/>
          <p:cNvSpPr txBox="1">
            <a:spLocks noChangeArrowheads="1"/>
          </p:cNvSpPr>
          <p:nvPr/>
        </p:nvSpPr>
        <p:spPr bwMode="auto">
          <a:xfrm>
            <a:off x="7286625" y="2928938"/>
            <a:ext cx="1608138" cy="646112"/>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t>(1) production</a:t>
            </a:r>
          </a:p>
          <a:p>
            <a:r>
              <a:rPr lang="en-US" altLang="en-US"/>
              <a:t>&amp; sharing</a:t>
            </a:r>
          </a:p>
        </p:txBody>
      </p:sp>
      <p:sp>
        <p:nvSpPr>
          <p:cNvPr id="16" name="Freeform 8"/>
          <p:cNvSpPr>
            <a:spLocks/>
          </p:cNvSpPr>
          <p:nvPr/>
        </p:nvSpPr>
        <p:spPr bwMode="auto">
          <a:xfrm rot="20503200">
            <a:off x="-28463" y="4095953"/>
            <a:ext cx="9376469" cy="1584326"/>
          </a:xfrm>
          <a:custGeom>
            <a:avLst/>
            <a:gdLst>
              <a:gd name="T0" fmla="*/ 0 w 8526780"/>
              <a:gd name="T1" fmla="*/ 0 h 1169248"/>
              <a:gd name="T2" fmla="*/ 1455685 w 8526780"/>
              <a:gd name="T3" fmla="*/ 886801 h 1169248"/>
              <a:gd name="T4" fmla="*/ 3327193 w 8526780"/>
              <a:gd name="T5" fmla="*/ 814336 h 1169248"/>
              <a:gd name="T6" fmla="*/ 5630609 w 8526780"/>
              <a:gd name="T7" fmla="*/ 1176658 h 1169248"/>
              <a:gd name="T8" fmla="*/ 7312482 w 8526780"/>
              <a:gd name="T9" fmla="*/ 950867 h 1169248"/>
              <a:gd name="T10" fmla="*/ 8348440 w 8526780"/>
              <a:gd name="T11" fmla="*/ 904858 h 1169248"/>
              <a:gd name="T12" fmla="*/ 8363643 w 8526780"/>
              <a:gd name="T13" fmla="*/ 904858 h 1169248"/>
              <a:gd name="T14" fmla="*/ 0 60000 65536"/>
              <a:gd name="T15" fmla="*/ 0 60000 65536"/>
              <a:gd name="T16" fmla="*/ 0 60000 65536"/>
              <a:gd name="T17" fmla="*/ 0 60000 65536"/>
              <a:gd name="T18" fmla="*/ 0 60000 65536"/>
              <a:gd name="T19" fmla="*/ 0 60000 65536"/>
              <a:gd name="T20" fmla="*/ 0 60000 65536"/>
              <a:gd name="T21" fmla="*/ 0 w 8526780"/>
              <a:gd name="T22" fmla="*/ 0 h 1169248"/>
              <a:gd name="T23" fmla="*/ 8526780 w 8526780"/>
              <a:gd name="T24" fmla="*/ 1169248 h 1169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26780" h="1169248">
                <a:moveTo>
                  <a:pt x="0" y="0"/>
                </a:moveTo>
                <a:cubicBezTo>
                  <a:pt x="419100" y="255270"/>
                  <a:pt x="901485" y="746348"/>
                  <a:pt x="1456224" y="881216"/>
                </a:cubicBezTo>
                <a:cubicBezTo>
                  <a:pt x="2010963" y="1016084"/>
                  <a:pt x="2632355" y="761203"/>
                  <a:pt x="3328432" y="809208"/>
                </a:cubicBezTo>
                <a:cubicBezTo>
                  <a:pt x="4024509" y="857213"/>
                  <a:pt x="4968227" y="1146636"/>
                  <a:pt x="5632688" y="1169248"/>
                </a:cubicBezTo>
                <a:cubicBezTo>
                  <a:pt x="6193525" y="1094459"/>
                  <a:pt x="6862061" y="989895"/>
                  <a:pt x="7315200" y="944880"/>
                </a:cubicBezTo>
                <a:cubicBezTo>
                  <a:pt x="7768339" y="899865"/>
                  <a:pt x="8176260" y="906780"/>
                  <a:pt x="8351520" y="899160"/>
                </a:cubicBezTo>
                <a:cubicBezTo>
                  <a:pt x="8526780" y="891540"/>
                  <a:pt x="8446770" y="895350"/>
                  <a:pt x="8366760" y="899160"/>
                </a:cubicBezTo>
              </a:path>
            </a:pathLst>
          </a:custGeom>
          <a:noFill/>
          <a:ln w="38100" cap="flat" cmpd="sng" algn="ctr">
            <a:solidFill>
              <a:srgbClr val="00B0F0"/>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17" name="TextBox 9"/>
          <p:cNvSpPr txBox="1">
            <a:spLocks noChangeArrowheads="1"/>
          </p:cNvSpPr>
          <p:nvPr/>
        </p:nvSpPr>
        <p:spPr bwMode="auto">
          <a:xfrm>
            <a:off x="7286625" y="5715000"/>
            <a:ext cx="1857375" cy="6463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(3) </a:t>
            </a:r>
            <a:r>
              <a:rPr lang="en-US" altLang="en-US" dirty="0" smtClean="0"/>
              <a:t>others, e.g. social tools</a:t>
            </a:r>
            <a:endParaRPr lang="en-US" altLang="en-US" dirty="0"/>
          </a:p>
        </p:txBody>
      </p:sp>
      <p:sp>
        <p:nvSpPr>
          <p:cNvPr id="18" name="TextBox 10"/>
          <p:cNvSpPr txBox="1">
            <a:spLocks noChangeArrowheads="1"/>
          </p:cNvSpPr>
          <p:nvPr/>
        </p:nvSpPr>
        <p:spPr bwMode="auto">
          <a:xfrm>
            <a:off x="1643063" y="6215063"/>
            <a:ext cx="86995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1996</a:t>
            </a:r>
          </a:p>
        </p:txBody>
      </p:sp>
      <p:sp>
        <p:nvSpPr>
          <p:cNvPr id="20" name="TextBox 14"/>
          <p:cNvSpPr txBox="1">
            <a:spLocks noChangeArrowheads="1"/>
          </p:cNvSpPr>
          <p:nvPr/>
        </p:nvSpPr>
        <p:spPr bwMode="auto">
          <a:xfrm>
            <a:off x="357188" y="6215063"/>
            <a:ext cx="86995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1964</a:t>
            </a:r>
          </a:p>
        </p:txBody>
      </p:sp>
      <p:sp>
        <p:nvSpPr>
          <p:cNvPr id="21" name="TextBox 15"/>
          <p:cNvSpPr txBox="1">
            <a:spLocks noChangeArrowheads="1"/>
          </p:cNvSpPr>
          <p:nvPr/>
        </p:nvSpPr>
        <p:spPr bwMode="auto">
          <a:xfrm>
            <a:off x="2928938" y="6215063"/>
            <a:ext cx="1058862"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2000 -</a:t>
            </a:r>
          </a:p>
        </p:txBody>
      </p:sp>
      <p:sp>
        <p:nvSpPr>
          <p:cNvPr id="2" name="TextBox 1"/>
          <p:cNvSpPr txBox="1"/>
          <p:nvPr/>
        </p:nvSpPr>
        <p:spPr>
          <a:xfrm>
            <a:off x="357188" y="478265"/>
            <a:ext cx="8226805" cy="830997"/>
          </a:xfrm>
          <a:prstGeom prst="rect">
            <a:avLst/>
          </a:prstGeom>
          <a:solidFill>
            <a:srgbClr val="FFFF99"/>
          </a:solidFill>
        </p:spPr>
        <p:txBody>
          <a:bodyPr wrap="square" rtlCol="0">
            <a:spAutoFit/>
          </a:bodyPr>
          <a:lstStyle/>
          <a:p>
            <a:r>
              <a:rPr lang="fr-CH" sz="2400" dirty="0" err="1" smtClean="0"/>
              <a:t>Avoid</a:t>
            </a:r>
            <a:r>
              <a:rPr lang="fr-CH" sz="2400" dirty="0" smtClean="0"/>
              <a:t> </a:t>
            </a:r>
            <a:r>
              <a:rPr lang="fr-CH" sz="2400" dirty="0" err="1" smtClean="0"/>
              <a:t>catching</a:t>
            </a:r>
            <a:r>
              <a:rPr lang="fr-CH" sz="2400" dirty="0" smtClean="0"/>
              <a:t> up </a:t>
            </a:r>
            <a:r>
              <a:rPr lang="fr-CH" sz="2400" dirty="0" err="1" smtClean="0"/>
              <a:t>with</a:t>
            </a:r>
            <a:r>
              <a:rPr lang="fr-CH" sz="2400" dirty="0" smtClean="0"/>
              <a:t> the </a:t>
            </a:r>
            <a:r>
              <a:rPr lang="fr-CH" sz="2400" dirty="0" err="1" smtClean="0"/>
              <a:t>latest</a:t>
            </a:r>
            <a:r>
              <a:rPr lang="fr-CH" sz="2400" dirty="0" smtClean="0"/>
              <a:t> </a:t>
            </a:r>
            <a:r>
              <a:rPr lang="fr-CH" sz="2400" dirty="0" err="1" smtClean="0"/>
              <a:t>hype</a:t>
            </a:r>
            <a:r>
              <a:rPr lang="fr-CH" sz="2400" dirty="0" smtClean="0"/>
              <a:t>: Invest time in </a:t>
            </a:r>
            <a:r>
              <a:rPr lang="fr-CH" sz="2400" dirty="0" err="1" smtClean="0"/>
              <a:t>instructional</a:t>
            </a:r>
            <a:r>
              <a:rPr lang="fr-CH" sz="2400" dirty="0" smtClean="0"/>
              <a:t> design and </a:t>
            </a:r>
            <a:r>
              <a:rPr lang="fr-CH" sz="2400" dirty="0" err="1" smtClean="0"/>
              <a:t>understanding</a:t>
            </a:r>
            <a:r>
              <a:rPr lang="fr-CH" sz="2400" dirty="0" smtClean="0"/>
              <a:t> </a:t>
            </a:r>
            <a:r>
              <a:rPr lang="fr-CH" sz="2400" dirty="0" err="1" smtClean="0"/>
              <a:t>past</a:t>
            </a:r>
            <a:r>
              <a:rPr lang="fr-CH" sz="2400" dirty="0" smtClean="0"/>
              <a:t> </a:t>
            </a:r>
            <a:r>
              <a:rPr lang="fr-CH" sz="2400" dirty="0" err="1" smtClean="0"/>
              <a:t>achievements</a:t>
            </a:r>
            <a:endParaRPr lang="en-US" sz="2400" dirty="0" smtClean="0"/>
          </a:p>
        </p:txBody>
      </p:sp>
    </p:spTree>
    <p:extLst>
      <p:ext uri="{BB962C8B-B14F-4D97-AF65-F5344CB8AC3E}">
        <p14:creationId xmlns:p14="http://schemas.microsoft.com/office/powerpoint/2010/main" val="427817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15</a:t>
            </a:fld>
            <a:endParaRPr lang="fr-CH"/>
          </a:p>
        </p:txBody>
      </p:sp>
      <p:cxnSp>
        <p:nvCxnSpPr>
          <p:cNvPr id="7" name="Straight Arrow Connector 6"/>
          <p:cNvCxnSpPr/>
          <p:nvPr/>
        </p:nvCxnSpPr>
        <p:spPr bwMode="auto">
          <a:xfrm>
            <a:off x="10396" y="5661248"/>
            <a:ext cx="8424936" cy="0"/>
          </a:xfrm>
          <a:prstGeom prst="straightConnector1">
            <a:avLst/>
          </a:prstGeom>
          <a:solidFill>
            <a:schemeClr val="accent1"/>
          </a:solidFill>
          <a:ln w="63500" cap="flat" cmpd="sng" algn="ctr">
            <a:solidFill>
              <a:schemeClr val="tx1"/>
            </a:solidFill>
            <a:prstDash val="solid"/>
            <a:round/>
            <a:headEnd type="arrow"/>
            <a:tailEnd type="arrow"/>
          </a:ln>
          <a:effectLst/>
        </p:spPr>
      </p:cxnSp>
      <p:sp>
        <p:nvSpPr>
          <p:cNvPr id="9" name="TextBox 8"/>
          <p:cNvSpPr txBox="1"/>
          <p:nvPr/>
        </p:nvSpPr>
        <p:spPr>
          <a:xfrm>
            <a:off x="442444" y="5847655"/>
            <a:ext cx="870751" cy="461665"/>
          </a:xfrm>
          <a:prstGeom prst="rect">
            <a:avLst/>
          </a:prstGeom>
          <a:solidFill>
            <a:srgbClr val="FFFF99"/>
          </a:solidFill>
        </p:spPr>
        <p:txBody>
          <a:bodyPr wrap="none" rtlCol="0">
            <a:spAutoFit/>
          </a:bodyPr>
          <a:lstStyle/>
          <a:p>
            <a:r>
              <a:rPr lang="fr-CH" sz="2400" dirty="0" smtClean="0"/>
              <a:t>1960</a:t>
            </a:r>
            <a:endParaRPr lang="en-US" sz="2400" dirty="0" smtClean="0"/>
          </a:p>
        </p:txBody>
      </p:sp>
      <p:sp>
        <p:nvSpPr>
          <p:cNvPr id="10" name="Freeform 9"/>
          <p:cNvSpPr/>
          <p:nvPr/>
        </p:nvSpPr>
        <p:spPr bwMode="auto">
          <a:xfrm>
            <a:off x="834993" y="3789040"/>
            <a:ext cx="7985479" cy="1827495"/>
          </a:xfrm>
          <a:custGeom>
            <a:avLst/>
            <a:gdLst>
              <a:gd name="connsiteX0" fmla="*/ 0 w 7494160"/>
              <a:gd name="connsiteY0" fmla="*/ 2374711 h 2374711"/>
              <a:gd name="connsiteX1" fmla="*/ 68239 w 7494160"/>
              <a:gd name="connsiteY1" fmla="*/ 2361063 h 2374711"/>
              <a:gd name="connsiteX2" fmla="*/ 95535 w 7494160"/>
              <a:gd name="connsiteY2" fmla="*/ 2320120 h 2374711"/>
              <a:gd name="connsiteX3" fmla="*/ 136478 w 7494160"/>
              <a:gd name="connsiteY3" fmla="*/ 2279176 h 2374711"/>
              <a:gd name="connsiteX4" fmla="*/ 150126 w 7494160"/>
              <a:gd name="connsiteY4" fmla="*/ 2238233 h 2374711"/>
              <a:gd name="connsiteX5" fmla="*/ 204717 w 7494160"/>
              <a:gd name="connsiteY5" fmla="*/ 2115403 h 2374711"/>
              <a:gd name="connsiteX6" fmla="*/ 232012 w 7494160"/>
              <a:gd name="connsiteY6" fmla="*/ 2006221 h 2374711"/>
              <a:gd name="connsiteX7" fmla="*/ 259308 w 7494160"/>
              <a:gd name="connsiteY7" fmla="*/ 1965278 h 2374711"/>
              <a:gd name="connsiteX8" fmla="*/ 341194 w 7494160"/>
              <a:gd name="connsiteY8" fmla="*/ 1910687 h 2374711"/>
              <a:gd name="connsiteX9" fmla="*/ 382138 w 7494160"/>
              <a:gd name="connsiteY9" fmla="*/ 1883391 h 2374711"/>
              <a:gd name="connsiteX10" fmla="*/ 464024 w 7494160"/>
              <a:gd name="connsiteY10" fmla="*/ 1856096 h 2374711"/>
              <a:gd name="connsiteX11" fmla="*/ 641445 w 7494160"/>
              <a:gd name="connsiteY11" fmla="*/ 1897039 h 2374711"/>
              <a:gd name="connsiteX12" fmla="*/ 668741 w 7494160"/>
              <a:gd name="connsiteY12" fmla="*/ 1937982 h 2374711"/>
              <a:gd name="connsiteX13" fmla="*/ 723332 w 7494160"/>
              <a:gd name="connsiteY13" fmla="*/ 2006221 h 2374711"/>
              <a:gd name="connsiteX14" fmla="*/ 777923 w 7494160"/>
              <a:gd name="connsiteY14" fmla="*/ 2088108 h 2374711"/>
              <a:gd name="connsiteX15" fmla="*/ 805218 w 7494160"/>
              <a:gd name="connsiteY15" fmla="*/ 2129051 h 2374711"/>
              <a:gd name="connsiteX16" fmla="*/ 818866 w 7494160"/>
              <a:gd name="connsiteY16" fmla="*/ 2169994 h 2374711"/>
              <a:gd name="connsiteX17" fmla="*/ 859809 w 7494160"/>
              <a:gd name="connsiteY17" fmla="*/ 2197290 h 2374711"/>
              <a:gd name="connsiteX18" fmla="*/ 887105 w 7494160"/>
              <a:gd name="connsiteY18" fmla="*/ 2238233 h 2374711"/>
              <a:gd name="connsiteX19" fmla="*/ 955344 w 7494160"/>
              <a:gd name="connsiteY19" fmla="*/ 2251881 h 2374711"/>
              <a:gd name="connsiteX20" fmla="*/ 1105469 w 7494160"/>
              <a:gd name="connsiteY20" fmla="*/ 2265529 h 2374711"/>
              <a:gd name="connsiteX21" fmla="*/ 1310185 w 7494160"/>
              <a:gd name="connsiteY21" fmla="*/ 2292824 h 2374711"/>
              <a:gd name="connsiteX22" fmla="*/ 1910687 w 7494160"/>
              <a:gd name="connsiteY22" fmla="*/ 2320120 h 2374711"/>
              <a:gd name="connsiteX23" fmla="*/ 3057099 w 7494160"/>
              <a:gd name="connsiteY23" fmla="*/ 2292824 h 2374711"/>
              <a:gd name="connsiteX24" fmla="*/ 3111690 w 7494160"/>
              <a:gd name="connsiteY24" fmla="*/ 2279176 h 2374711"/>
              <a:gd name="connsiteX25" fmla="*/ 3193576 w 7494160"/>
              <a:gd name="connsiteY25" fmla="*/ 2251881 h 2374711"/>
              <a:gd name="connsiteX26" fmla="*/ 3275463 w 7494160"/>
              <a:gd name="connsiteY26" fmla="*/ 2224585 h 2374711"/>
              <a:gd name="connsiteX27" fmla="*/ 3316406 w 7494160"/>
              <a:gd name="connsiteY27" fmla="*/ 2197290 h 2374711"/>
              <a:gd name="connsiteX28" fmla="*/ 3343702 w 7494160"/>
              <a:gd name="connsiteY28" fmla="*/ 2156347 h 2374711"/>
              <a:gd name="connsiteX29" fmla="*/ 3398293 w 7494160"/>
              <a:gd name="connsiteY29" fmla="*/ 2142699 h 2374711"/>
              <a:gd name="connsiteX30" fmla="*/ 3480179 w 7494160"/>
              <a:gd name="connsiteY30" fmla="*/ 2101756 h 2374711"/>
              <a:gd name="connsiteX31" fmla="*/ 3521123 w 7494160"/>
              <a:gd name="connsiteY31" fmla="*/ 2060812 h 2374711"/>
              <a:gd name="connsiteX32" fmla="*/ 3603009 w 7494160"/>
              <a:gd name="connsiteY32" fmla="*/ 2006221 h 2374711"/>
              <a:gd name="connsiteX33" fmla="*/ 3684896 w 7494160"/>
              <a:gd name="connsiteY33" fmla="*/ 1910687 h 2374711"/>
              <a:gd name="connsiteX34" fmla="*/ 3753135 w 7494160"/>
              <a:gd name="connsiteY34" fmla="*/ 1842448 h 2374711"/>
              <a:gd name="connsiteX35" fmla="*/ 3794078 w 7494160"/>
              <a:gd name="connsiteY35" fmla="*/ 1746914 h 2374711"/>
              <a:gd name="connsiteX36" fmla="*/ 3807726 w 7494160"/>
              <a:gd name="connsiteY36" fmla="*/ 1692323 h 2374711"/>
              <a:gd name="connsiteX37" fmla="*/ 3835021 w 7494160"/>
              <a:gd name="connsiteY37" fmla="*/ 1651379 h 2374711"/>
              <a:gd name="connsiteX38" fmla="*/ 3848669 w 7494160"/>
              <a:gd name="connsiteY38" fmla="*/ 1610436 h 2374711"/>
              <a:gd name="connsiteX39" fmla="*/ 3903260 w 7494160"/>
              <a:gd name="connsiteY39" fmla="*/ 1514902 h 2374711"/>
              <a:gd name="connsiteX40" fmla="*/ 3944203 w 7494160"/>
              <a:gd name="connsiteY40" fmla="*/ 1419367 h 2374711"/>
              <a:gd name="connsiteX41" fmla="*/ 3971499 w 7494160"/>
              <a:gd name="connsiteY41" fmla="*/ 1337481 h 2374711"/>
              <a:gd name="connsiteX42" fmla="*/ 3998794 w 7494160"/>
              <a:gd name="connsiteY42" fmla="*/ 1296538 h 2374711"/>
              <a:gd name="connsiteX43" fmla="*/ 4026090 w 7494160"/>
              <a:gd name="connsiteY43" fmla="*/ 1201003 h 2374711"/>
              <a:gd name="connsiteX44" fmla="*/ 4053385 w 7494160"/>
              <a:gd name="connsiteY44" fmla="*/ 1146412 h 2374711"/>
              <a:gd name="connsiteX45" fmla="*/ 4094329 w 7494160"/>
              <a:gd name="connsiteY45" fmla="*/ 982639 h 2374711"/>
              <a:gd name="connsiteX46" fmla="*/ 4121624 w 7494160"/>
              <a:gd name="connsiteY46" fmla="*/ 900753 h 2374711"/>
              <a:gd name="connsiteX47" fmla="*/ 4148920 w 7494160"/>
              <a:gd name="connsiteY47" fmla="*/ 846161 h 2374711"/>
              <a:gd name="connsiteX48" fmla="*/ 4162567 w 7494160"/>
              <a:gd name="connsiteY48" fmla="*/ 805218 h 2374711"/>
              <a:gd name="connsiteX49" fmla="*/ 4244454 w 7494160"/>
              <a:gd name="connsiteY49" fmla="*/ 655093 h 2374711"/>
              <a:gd name="connsiteX50" fmla="*/ 4285397 w 7494160"/>
              <a:gd name="connsiteY50" fmla="*/ 559558 h 2374711"/>
              <a:gd name="connsiteX51" fmla="*/ 4326341 w 7494160"/>
              <a:gd name="connsiteY51" fmla="*/ 477672 h 2374711"/>
              <a:gd name="connsiteX52" fmla="*/ 4367284 w 7494160"/>
              <a:gd name="connsiteY52" fmla="*/ 382138 h 2374711"/>
              <a:gd name="connsiteX53" fmla="*/ 4421875 w 7494160"/>
              <a:gd name="connsiteY53" fmla="*/ 300251 h 2374711"/>
              <a:gd name="connsiteX54" fmla="*/ 4503761 w 7494160"/>
              <a:gd name="connsiteY54" fmla="*/ 218364 h 2374711"/>
              <a:gd name="connsiteX55" fmla="*/ 4653887 w 7494160"/>
              <a:gd name="connsiteY55" fmla="*/ 150126 h 2374711"/>
              <a:gd name="connsiteX56" fmla="*/ 4694830 w 7494160"/>
              <a:gd name="connsiteY56" fmla="*/ 122830 h 2374711"/>
              <a:gd name="connsiteX57" fmla="*/ 4735773 w 7494160"/>
              <a:gd name="connsiteY57" fmla="*/ 109182 h 2374711"/>
              <a:gd name="connsiteX58" fmla="*/ 4776717 w 7494160"/>
              <a:gd name="connsiteY58" fmla="*/ 81887 h 2374711"/>
              <a:gd name="connsiteX59" fmla="*/ 4858603 w 7494160"/>
              <a:gd name="connsiteY59" fmla="*/ 54591 h 2374711"/>
              <a:gd name="connsiteX60" fmla="*/ 4899547 w 7494160"/>
              <a:gd name="connsiteY60" fmla="*/ 40944 h 2374711"/>
              <a:gd name="connsiteX61" fmla="*/ 4967785 w 7494160"/>
              <a:gd name="connsiteY61" fmla="*/ 27296 h 2374711"/>
              <a:gd name="connsiteX62" fmla="*/ 5008729 w 7494160"/>
              <a:gd name="connsiteY62" fmla="*/ 13648 h 2374711"/>
              <a:gd name="connsiteX63" fmla="*/ 5254388 w 7494160"/>
              <a:gd name="connsiteY63" fmla="*/ 0 h 2374711"/>
              <a:gd name="connsiteX64" fmla="*/ 6182436 w 7494160"/>
              <a:gd name="connsiteY64" fmla="*/ 13648 h 2374711"/>
              <a:gd name="connsiteX65" fmla="*/ 6305266 w 7494160"/>
              <a:gd name="connsiteY65" fmla="*/ 27296 h 2374711"/>
              <a:gd name="connsiteX66" fmla="*/ 6387152 w 7494160"/>
              <a:gd name="connsiteY66" fmla="*/ 54591 h 2374711"/>
              <a:gd name="connsiteX67" fmla="*/ 6550926 w 7494160"/>
              <a:gd name="connsiteY67" fmla="*/ 109182 h 2374711"/>
              <a:gd name="connsiteX68" fmla="*/ 6646460 w 7494160"/>
              <a:gd name="connsiteY68" fmla="*/ 136478 h 2374711"/>
              <a:gd name="connsiteX69" fmla="*/ 6728347 w 7494160"/>
              <a:gd name="connsiteY69" fmla="*/ 150126 h 2374711"/>
              <a:gd name="connsiteX70" fmla="*/ 6810233 w 7494160"/>
              <a:gd name="connsiteY70" fmla="*/ 177421 h 2374711"/>
              <a:gd name="connsiteX71" fmla="*/ 6892120 w 7494160"/>
              <a:gd name="connsiteY71" fmla="*/ 204717 h 2374711"/>
              <a:gd name="connsiteX72" fmla="*/ 6933063 w 7494160"/>
              <a:gd name="connsiteY72" fmla="*/ 218364 h 2374711"/>
              <a:gd name="connsiteX73" fmla="*/ 7014950 w 7494160"/>
              <a:gd name="connsiteY73" fmla="*/ 232012 h 2374711"/>
              <a:gd name="connsiteX74" fmla="*/ 7137779 w 7494160"/>
              <a:gd name="connsiteY74" fmla="*/ 272956 h 2374711"/>
              <a:gd name="connsiteX75" fmla="*/ 7178723 w 7494160"/>
              <a:gd name="connsiteY75" fmla="*/ 286603 h 2374711"/>
              <a:gd name="connsiteX76" fmla="*/ 7260609 w 7494160"/>
              <a:gd name="connsiteY76" fmla="*/ 300251 h 2374711"/>
              <a:gd name="connsiteX77" fmla="*/ 7342496 w 7494160"/>
              <a:gd name="connsiteY77" fmla="*/ 354842 h 2374711"/>
              <a:gd name="connsiteX78" fmla="*/ 7438030 w 7494160"/>
              <a:gd name="connsiteY78" fmla="*/ 382138 h 2374711"/>
              <a:gd name="connsiteX79" fmla="*/ 7492621 w 7494160"/>
              <a:gd name="connsiteY79" fmla="*/ 395785 h 2374711"/>
              <a:gd name="connsiteX80" fmla="*/ 7465326 w 7494160"/>
              <a:gd name="connsiteY80" fmla="*/ 395785 h 2374711"/>
              <a:gd name="connsiteX0" fmla="*/ 0 w 7985479"/>
              <a:gd name="connsiteY0" fmla="*/ 2410717 h 2410717"/>
              <a:gd name="connsiteX1" fmla="*/ 559558 w 7985479"/>
              <a:gd name="connsiteY1" fmla="*/ 2361063 h 2410717"/>
              <a:gd name="connsiteX2" fmla="*/ 586854 w 7985479"/>
              <a:gd name="connsiteY2" fmla="*/ 2320120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44454 w 7985479"/>
              <a:gd name="connsiteY34" fmla="*/ 1842448 h 2410717"/>
              <a:gd name="connsiteX35" fmla="*/ 4285397 w 7985479"/>
              <a:gd name="connsiteY35" fmla="*/ 1746914 h 2410717"/>
              <a:gd name="connsiteX36" fmla="*/ 4299045 w 7985479"/>
              <a:gd name="connsiteY36" fmla="*/ 1692323 h 2410717"/>
              <a:gd name="connsiteX37" fmla="*/ 4326340 w 7985479"/>
              <a:gd name="connsiteY37" fmla="*/ 1651379 h 2410717"/>
              <a:gd name="connsiteX38" fmla="*/ 4339988 w 7985479"/>
              <a:gd name="connsiteY38" fmla="*/ 1610436 h 2410717"/>
              <a:gd name="connsiteX39" fmla="*/ 4394579 w 7985479"/>
              <a:gd name="connsiteY39" fmla="*/ 1514902 h 2410717"/>
              <a:gd name="connsiteX40" fmla="*/ 4435522 w 7985479"/>
              <a:gd name="connsiteY40" fmla="*/ 1419367 h 2410717"/>
              <a:gd name="connsiteX41" fmla="*/ 4462818 w 7985479"/>
              <a:gd name="connsiteY41" fmla="*/ 1337481 h 2410717"/>
              <a:gd name="connsiteX42" fmla="*/ 4490113 w 7985479"/>
              <a:gd name="connsiteY42" fmla="*/ 1296538 h 2410717"/>
              <a:gd name="connsiteX43" fmla="*/ 4517409 w 7985479"/>
              <a:gd name="connsiteY43" fmla="*/ 1201003 h 2410717"/>
              <a:gd name="connsiteX44" fmla="*/ 4544704 w 7985479"/>
              <a:gd name="connsiteY44" fmla="*/ 1146412 h 2410717"/>
              <a:gd name="connsiteX45" fmla="*/ 4585648 w 7985479"/>
              <a:gd name="connsiteY45" fmla="*/ 982639 h 2410717"/>
              <a:gd name="connsiteX46" fmla="*/ 4612943 w 7985479"/>
              <a:gd name="connsiteY46" fmla="*/ 900753 h 2410717"/>
              <a:gd name="connsiteX47" fmla="*/ 4640239 w 7985479"/>
              <a:gd name="connsiteY47" fmla="*/ 846161 h 2410717"/>
              <a:gd name="connsiteX48" fmla="*/ 4653886 w 7985479"/>
              <a:gd name="connsiteY48" fmla="*/ 805218 h 2410717"/>
              <a:gd name="connsiteX49" fmla="*/ 4735773 w 7985479"/>
              <a:gd name="connsiteY49" fmla="*/ 655093 h 2410717"/>
              <a:gd name="connsiteX50" fmla="*/ 4776716 w 7985479"/>
              <a:gd name="connsiteY50" fmla="*/ 559558 h 2410717"/>
              <a:gd name="connsiteX51" fmla="*/ 4817660 w 7985479"/>
              <a:gd name="connsiteY51" fmla="*/ 477672 h 2410717"/>
              <a:gd name="connsiteX52" fmla="*/ 4858603 w 7985479"/>
              <a:gd name="connsiteY52" fmla="*/ 382138 h 2410717"/>
              <a:gd name="connsiteX53" fmla="*/ 4913194 w 7985479"/>
              <a:gd name="connsiteY53" fmla="*/ 300251 h 2410717"/>
              <a:gd name="connsiteX54" fmla="*/ 4995080 w 7985479"/>
              <a:gd name="connsiteY54" fmla="*/ 218364 h 2410717"/>
              <a:gd name="connsiteX55" fmla="*/ 5145206 w 7985479"/>
              <a:gd name="connsiteY55" fmla="*/ 150126 h 2410717"/>
              <a:gd name="connsiteX56" fmla="*/ 5186149 w 7985479"/>
              <a:gd name="connsiteY56" fmla="*/ 122830 h 2410717"/>
              <a:gd name="connsiteX57" fmla="*/ 5227092 w 7985479"/>
              <a:gd name="connsiteY57" fmla="*/ 109182 h 2410717"/>
              <a:gd name="connsiteX58" fmla="*/ 5268036 w 7985479"/>
              <a:gd name="connsiteY58" fmla="*/ 81887 h 2410717"/>
              <a:gd name="connsiteX59" fmla="*/ 5349922 w 7985479"/>
              <a:gd name="connsiteY59" fmla="*/ 54591 h 2410717"/>
              <a:gd name="connsiteX60" fmla="*/ 5390866 w 7985479"/>
              <a:gd name="connsiteY60" fmla="*/ 40944 h 2410717"/>
              <a:gd name="connsiteX61" fmla="*/ 5459104 w 7985479"/>
              <a:gd name="connsiteY61" fmla="*/ 27296 h 2410717"/>
              <a:gd name="connsiteX62" fmla="*/ 5500048 w 7985479"/>
              <a:gd name="connsiteY62" fmla="*/ 13648 h 2410717"/>
              <a:gd name="connsiteX63" fmla="*/ 5745707 w 7985479"/>
              <a:gd name="connsiteY63" fmla="*/ 0 h 2410717"/>
              <a:gd name="connsiteX64" fmla="*/ 6673755 w 7985479"/>
              <a:gd name="connsiteY64" fmla="*/ 13648 h 2410717"/>
              <a:gd name="connsiteX65" fmla="*/ 6796585 w 7985479"/>
              <a:gd name="connsiteY65" fmla="*/ 27296 h 2410717"/>
              <a:gd name="connsiteX66" fmla="*/ 6878471 w 7985479"/>
              <a:gd name="connsiteY66" fmla="*/ 54591 h 2410717"/>
              <a:gd name="connsiteX67" fmla="*/ 7042245 w 7985479"/>
              <a:gd name="connsiteY67" fmla="*/ 109182 h 2410717"/>
              <a:gd name="connsiteX68" fmla="*/ 7137779 w 7985479"/>
              <a:gd name="connsiteY68" fmla="*/ 136478 h 2410717"/>
              <a:gd name="connsiteX69" fmla="*/ 7219666 w 7985479"/>
              <a:gd name="connsiteY69" fmla="*/ 150126 h 2410717"/>
              <a:gd name="connsiteX70" fmla="*/ 7301552 w 7985479"/>
              <a:gd name="connsiteY70" fmla="*/ 177421 h 2410717"/>
              <a:gd name="connsiteX71" fmla="*/ 7383439 w 7985479"/>
              <a:gd name="connsiteY71" fmla="*/ 204717 h 2410717"/>
              <a:gd name="connsiteX72" fmla="*/ 7424382 w 7985479"/>
              <a:gd name="connsiteY72" fmla="*/ 218364 h 2410717"/>
              <a:gd name="connsiteX73" fmla="*/ 7506269 w 7985479"/>
              <a:gd name="connsiteY73" fmla="*/ 232012 h 2410717"/>
              <a:gd name="connsiteX74" fmla="*/ 7629098 w 7985479"/>
              <a:gd name="connsiteY74" fmla="*/ 272956 h 2410717"/>
              <a:gd name="connsiteX75" fmla="*/ 7670042 w 7985479"/>
              <a:gd name="connsiteY75" fmla="*/ 286603 h 2410717"/>
              <a:gd name="connsiteX76" fmla="*/ 7751928 w 7985479"/>
              <a:gd name="connsiteY76" fmla="*/ 300251 h 2410717"/>
              <a:gd name="connsiteX77" fmla="*/ 7833815 w 7985479"/>
              <a:gd name="connsiteY77" fmla="*/ 354842 h 2410717"/>
              <a:gd name="connsiteX78" fmla="*/ 7929349 w 7985479"/>
              <a:gd name="connsiteY78" fmla="*/ 382138 h 2410717"/>
              <a:gd name="connsiteX79" fmla="*/ 7983940 w 7985479"/>
              <a:gd name="connsiteY79" fmla="*/ 395785 h 2410717"/>
              <a:gd name="connsiteX80" fmla="*/ 7956645 w 7985479"/>
              <a:gd name="connsiteY80"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44454 w 7985479"/>
              <a:gd name="connsiteY34" fmla="*/ 1842448 h 2410717"/>
              <a:gd name="connsiteX35" fmla="*/ 4285397 w 7985479"/>
              <a:gd name="connsiteY35" fmla="*/ 1746914 h 2410717"/>
              <a:gd name="connsiteX36" fmla="*/ 4299045 w 7985479"/>
              <a:gd name="connsiteY36" fmla="*/ 1692323 h 2410717"/>
              <a:gd name="connsiteX37" fmla="*/ 4326340 w 7985479"/>
              <a:gd name="connsiteY37" fmla="*/ 1651379 h 2410717"/>
              <a:gd name="connsiteX38" fmla="*/ 4339988 w 7985479"/>
              <a:gd name="connsiteY38" fmla="*/ 1610436 h 2410717"/>
              <a:gd name="connsiteX39" fmla="*/ 4394579 w 7985479"/>
              <a:gd name="connsiteY39" fmla="*/ 1514902 h 2410717"/>
              <a:gd name="connsiteX40" fmla="*/ 4435522 w 7985479"/>
              <a:gd name="connsiteY40" fmla="*/ 1419367 h 2410717"/>
              <a:gd name="connsiteX41" fmla="*/ 4462818 w 7985479"/>
              <a:gd name="connsiteY41" fmla="*/ 1337481 h 2410717"/>
              <a:gd name="connsiteX42" fmla="*/ 4490113 w 7985479"/>
              <a:gd name="connsiteY42" fmla="*/ 1296538 h 2410717"/>
              <a:gd name="connsiteX43" fmla="*/ 4517409 w 7985479"/>
              <a:gd name="connsiteY43" fmla="*/ 1201003 h 2410717"/>
              <a:gd name="connsiteX44" fmla="*/ 4544704 w 7985479"/>
              <a:gd name="connsiteY44" fmla="*/ 1146412 h 2410717"/>
              <a:gd name="connsiteX45" fmla="*/ 4585648 w 7985479"/>
              <a:gd name="connsiteY45" fmla="*/ 982639 h 2410717"/>
              <a:gd name="connsiteX46" fmla="*/ 4612943 w 7985479"/>
              <a:gd name="connsiteY46" fmla="*/ 900753 h 2410717"/>
              <a:gd name="connsiteX47" fmla="*/ 4640239 w 7985479"/>
              <a:gd name="connsiteY47" fmla="*/ 846161 h 2410717"/>
              <a:gd name="connsiteX48" fmla="*/ 4653886 w 7985479"/>
              <a:gd name="connsiteY48" fmla="*/ 805218 h 2410717"/>
              <a:gd name="connsiteX49" fmla="*/ 4735773 w 7985479"/>
              <a:gd name="connsiteY49" fmla="*/ 655093 h 2410717"/>
              <a:gd name="connsiteX50" fmla="*/ 4776716 w 7985479"/>
              <a:gd name="connsiteY50" fmla="*/ 559558 h 2410717"/>
              <a:gd name="connsiteX51" fmla="*/ 4817660 w 7985479"/>
              <a:gd name="connsiteY51" fmla="*/ 477672 h 2410717"/>
              <a:gd name="connsiteX52" fmla="*/ 4858603 w 7985479"/>
              <a:gd name="connsiteY52" fmla="*/ 382138 h 2410717"/>
              <a:gd name="connsiteX53" fmla="*/ 4913194 w 7985479"/>
              <a:gd name="connsiteY53" fmla="*/ 300251 h 2410717"/>
              <a:gd name="connsiteX54" fmla="*/ 4995080 w 7985479"/>
              <a:gd name="connsiteY54" fmla="*/ 218364 h 2410717"/>
              <a:gd name="connsiteX55" fmla="*/ 5145206 w 7985479"/>
              <a:gd name="connsiteY55" fmla="*/ 150126 h 2410717"/>
              <a:gd name="connsiteX56" fmla="*/ 5186149 w 7985479"/>
              <a:gd name="connsiteY56" fmla="*/ 122830 h 2410717"/>
              <a:gd name="connsiteX57" fmla="*/ 5227092 w 7985479"/>
              <a:gd name="connsiteY57" fmla="*/ 109182 h 2410717"/>
              <a:gd name="connsiteX58" fmla="*/ 5268036 w 7985479"/>
              <a:gd name="connsiteY58" fmla="*/ 81887 h 2410717"/>
              <a:gd name="connsiteX59" fmla="*/ 5349922 w 7985479"/>
              <a:gd name="connsiteY59" fmla="*/ 54591 h 2410717"/>
              <a:gd name="connsiteX60" fmla="*/ 5390866 w 7985479"/>
              <a:gd name="connsiteY60" fmla="*/ 40944 h 2410717"/>
              <a:gd name="connsiteX61" fmla="*/ 5459104 w 7985479"/>
              <a:gd name="connsiteY61" fmla="*/ 27296 h 2410717"/>
              <a:gd name="connsiteX62" fmla="*/ 5500048 w 7985479"/>
              <a:gd name="connsiteY62" fmla="*/ 13648 h 2410717"/>
              <a:gd name="connsiteX63" fmla="*/ 5745707 w 7985479"/>
              <a:gd name="connsiteY63" fmla="*/ 0 h 2410717"/>
              <a:gd name="connsiteX64" fmla="*/ 6673755 w 7985479"/>
              <a:gd name="connsiteY64" fmla="*/ 13648 h 2410717"/>
              <a:gd name="connsiteX65" fmla="*/ 6796585 w 7985479"/>
              <a:gd name="connsiteY65" fmla="*/ 27296 h 2410717"/>
              <a:gd name="connsiteX66" fmla="*/ 6878471 w 7985479"/>
              <a:gd name="connsiteY66" fmla="*/ 54591 h 2410717"/>
              <a:gd name="connsiteX67" fmla="*/ 7042245 w 7985479"/>
              <a:gd name="connsiteY67" fmla="*/ 109182 h 2410717"/>
              <a:gd name="connsiteX68" fmla="*/ 7137779 w 7985479"/>
              <a:gd name="connsiteY68" fmla="*/ 136478 h 2410717"/>
              <a:gd name="connsiteX69" fmla="*/ 7219666 w 7985479"/>
              <a:gd name="connsiteY69" fmla="*/ 150126 h 2410717"/>
              <a:gd name="connsiteX70" fmla="*/ 7301552 w 7985479"/>
              <a:gd name="connsiteY70" fmla="*/ 177421 h 2410717"/>
              <a:gd name="connsiteX71" fmla="*/ 7383439 w 7985479"/>
              <a:gd name="connsiteY71" fmla="*/ 204717 h 2410717"/>
              <a:gd name="connsiteX72" fmla="*/ 7424382 w 7985479"/>
              <a:gd name="connsiteY72" fmla="*/ 218364 h 2410717"/>
              <a:gd name="connsiteX73" fmla="*/ 7506269 w 7985479"/>
              <a:gd name="connsiteY73" fmla="*/ 232012 h 2410717"/>
              <a:gd name="connsiteX74" fmla="*/ 7629098 w 7985479"/>
              <a:gd name="connsiteY74" fmla="*/ 272956 h 2410717"/>
              <a:gd name="connsiteX75" fmla="*/ 7670042 w 7985479"/>
              <a:gd name="connsiteY75" fmla="*/ 286603 h 2410717"/>
              <a:gd name="connsiteX76" fmla="*/ 7751928 w 7985479"/>
              <a:gd name="connsiteY76" fmla="*/ 300251 h 2410717"/>
              <a:gd name="connsiteX77" fmla="*/ 7833815 w 7985479"/>
              <a:gd name="connsiteY77" fmla="*/ 354842 h 2410717"/>
              <a:gd name="connsiteX78" fmla="*/ 7929349 w 7985479"/>
              <a:gd name="connsiteY78" fmla="*/ 382138 h 2410717"/>
              <a:gd name="connsiteX79" fmla="*/ 7983940 w 7985479"/>
              <a:gd name="connsiteY79" fmla="*/ 395785 h 2410717"/>
              <a:gd name="connsiteX80" fmla="*/ 7956645 w 7985479"/>
              <a:gd name="connsiteY80"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44454 w 7985479"/>
              <a:gd name="connsiteY34" fmla="*/ 1842448 h 2410717"/>
              <a:gd name="connsiteX35" fmla="*/ 4285397 w 7985479"/>
              <a:gd name="connsiteY35" fmla="*/ 1746914 h 2410717"/>
              <a:gd name="connsiteX36" fmla="*/ 4299045 w 7985479"/>
              <a:gd name="connsiteY36" fmla="*/ 1692323 h 2410717"/>
              <a:gd name="connsiteX37" fmla="*/ 4326340 w 7985479"/>
              <a:gd name="connsiteY37" fmla="*/ 1651379 h 2410717"/>
              <a:gd name="connsiteX38" fmla="*/ 4339988 w 7985479"/>
              <a:gd name="connsiteY38" fmla="*/ 1610436 h 2410717"/>
              <a:gd name="connsiteX39" fmla="*/ 4394579 w 7985479"/>
              <a:gd name="connsiteY39" fmla="*/ 1514902 h 2410717"/>
              <a:gd name="connsiteX40" fmla="*/ 4435522 w 7985479"/>
              <a:gd name="connsiteY40" fmla="*/ 1419367 h 2410717"/>
              <a:gd name="connsiteX41" fmla="*/ 4490113 w 7985479"/>
              <a:gd name="connsiteY41" fmla="*/ 1296538 h 2410717"/>
              <a:gd name="connsiteX42" fmla="*/ 4517409 w 7985479"/>
              <a:gd name="connsiteY42" fmla="*/ 1201003 h 2410717"/>
              <a:gd name="connsiteX43" fmla="*/ 4544704 w 7985479"/>
              <a:gd name="connsiteY43" fmla="*/ 1146412 h 2410717"/>
              <a:gd name="connsiteX44" fmla="*/ 4585648 w 7985479"/>
              <a:gd name="connsiteY44" fmla="*/ 982639 h 2410717"/>
              <a:gd name="connsiteX45" fmla="*/ 4612943 w 7985479"/>
              <a:gd name="connsiteY45" fmla="*/ 900753 h 2410717"/>
              <a:gd name="connsiteX46" fmla="*/ 4640239 w 7985479"/>
              <a:gd name="connsiteY46" fmla="*/ 846161 h 2410717"/>
              <a:gd name="connsiteX47" fmla="*/ 4653886 w 7985479"/>
              <a:gd name="connsiteY47" fmla="*/ 805218 h 2410717"/>
              <a:gd name="connsiteX48" fmla="*/ 4735773 w 7985479"/>
              <a:gd name="connsiteY48" fmla="*/ 655093 h 2410717"/>
              <a:gd name="connsiteX49" fmla="*/ 4776716 w 7985479"/>
              <a:gd name="connsiteY49" fmla="*/ 559558 h 2410717"/>
              <a:gd name="connsiteX50" fmla="*/ 4817660 w 7985479"/>
              <a:gd name="connsiteY50" fmla="*/ 477672 h 2410717"/>
              <a:gd name="connsiteX51" fmla="*/ 4858603 w 7985479"/>
              <a:gd name="connsiteY51" fmla="*/ 382138 h 2410717"/>
              <a:gd name="connsiteX52" fmla="*/ 4913194 w 7985479"/>
              <a:gd name="connsiteY52" fmla="*/ 300251 h 2410717"/>
              <a:gd name="connsiteX53" fmla="*/ 4995080 w 7985479"/>
              <a:gd name="connsiteY53" fmla="*/ 218364 h 2410717"/>
              <a:gd name="connsiteX54" fmla="*/ 5145206 w 7985479"/>
              <a:gd name="connsiteY54" fmla="*/ 150126 h 2410717"/>
              <a:gd name="connsiteX55" fmla="*/ 5186149 w 7985479"/>
              <a:gd name="connsiteY55" fmla="*/ 122830 h 2410717"/>
              <a:gd name="connsiteX56" fmla="*/ 5227092 w 7985479"/>
              <a:gd name="connsiteY56" fmla="*/ 109182 h 2410717"/>
              <a:gd name="connsiteX57" fmla="*/ 5268036 w 7985479"/>
              <a:gd name="connsiteY57" fmla="*/ 81887 h 2410717"/>
              <a:gd name="connsiteX58" fmla="*/ 5349922 w 7985479"/>
              <a:gd name="connsiteY58" fmla="*/ 54591 h 2410717"/>
              <a:gd name="connsiteX59" fmla="*/ 5390866 w 7985479"/>
              <a:gd name="connsiteY59" fmla="*/ 40944 h 2410717"/>
              <a:gd name="connsiteX60" fmla="*/ 5459104 w 7985479"/>
              <a:gd name="connsiteY60" fmla="*/ 27296 h 2410717"/>
              <a:gd name="connsiteX61" fmla="*/ 5500048 w 7985479"/>
              <a:gd name="connsiteY61" fmla="*/ 13648 h 2410717"/>
              <a:gd name="connsiteX62" fmla="*/ 5745707 w 7985479"/>
              <a:gd name="connsiteY62" fmla="*/ 0 h 2410717"/>
              <a:gd name="connsiteX63" fmla="*/ 6673755 w 7985479"/>
              <a:gd name="connsiteY63" fmla="*/ 13648 h 2410717"/>
              <a:gd name="connsiteX64" fmla="*/ 6796585 w 7985479"/>
              <a:gd name="connsiteY64" fmla="*/ 27296 h 2410717"/>
              <a:gd name="connsiteX65" fmla="*/ 6878471 w 7985479"/>
              <a:gd name="connsiteY65" fmla="*/ 54591 h 2410717"/>
              <a:gd name="connsiteX66" fmla="*/ 7042245 w 7985479"/>
              <a:gd name="connsiteY66" fmla="*/ 109182 h 2410717"/>
              <a:gd name="connsiteX67" fmla="*/ 7137779 w 7985479"/>
              <a:gd name="connsiteY67" fmla="*/ 136478 h 2410717"/>
              <a:gd name="connsiteX68" fmla="*/ 7219666 w 7985479"/>
              <a:gd name="connsiteY68" fmla="*/ 150126 h 2410717"/>
              <a:gd name="connsiteX69" fmla="*/ 7301552 w 7985479"/>
              <a:gd name="connsiteY69" fmla="*/ 177421 h 2410717"/>
              <a:gd name="connsiteX70" fmla="*/ 7383439 w 7985479"/>
              <a:gd name="connsiteY70" fmla="*/ 204717 h 2410717"/>
              <a:gd name="connsiteX71" fmla="*/ 7424382 w 7985479"/>
              <a:gd name="connsiteY71" fmla="*/ 218364 h 2410717"/>
              <a:gd name="connsiteX72" fmla="*/ 7506269 w 7985479"/>
              <a:gd name="connsiteY72" fmla="*/ 232012 h 2410717"/>
              <a:gd name="connsiteX73" fmla="*/ 7629098 w 7985479"/>
              <a:gd name="connsiteY73" fmla="*/ 272956 h 2410717"/>
              <a:gd name="connsiteX74" fmla="*/ 7670042 w 7985479"/>
              <a:gd name="connsiteY74" fmla="*/ 286603 h 2410717"/>
              <a:gd name="connsiteX75" fmla="*/ 7751928 w 7985479"/>
              <a:gd name="connsiteY75" fmla="*/ 300251 h 2410717"/>
              <a:gd name="connsiteX76" fmla="*/ 7833815 w 7985479"/>
              <a:gd name="connsiteY76" fmla="*/ 354842 h 2410717"/>
              <a:gd name="connsiteX77" fmla="*/ 7929349 w 7985479"/>
              <a:gd name="connsiteY77" fmla="*/ 382138 h 2410717"/>
              <a:gd name="connsiteX78" fmla="*/ 7983940 w 7985479"/>
              <a:gd name="connsiteY78" fmla="*/ 395785 h 2410717"/>
              <a:gd name="connsiteX79" fmla="*/ 7956645 w 7985479"/>
              <a:gd name="connsiteY79"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44454 w 7985479"/>
              <a:gd name="connsiteY34" fmla="*/ 1842448 h 2410717"/>
              <a:gd name="connsiteX35" fmla="*/ 4285397 w 7985479"/>
              <a:gd name="connsiteY35" fmla="*/ 1746914 h 2410717"/>
              <a:gd name="connsiteX36" fmla="*/ 4299045 w 7985479"/>
              <a:gd name="connsiteY36" fmla="*/ 1692323 h 2410717"/>
              <a:gd name="connsiteX37" fmla="*/ 4326340 w 7985479"/>
              <a:gd name="connsiteY37" fmla="*/ 1651379 h 2410717"/>
              <a:gd name="connsiteX38" fmla="*/ 4394579 w 7985479"/>
              <a:gd name="connsiteY38" fmla="*/ 1514902 h 2410717"/>
              <a:gd name="connsiteX39" fmla="*/ 4435522 w 7985479"/>
              <a:gd name="connsiteY39" fmla="*/ 1419367 h 2410717"/>
              <a:gd name="connsiteX40" fmla="*/ 4490113 w 7985479"/>
              <a:gd name="connsiteY40" fmla="*/ 1296538 h 2410717"/>
              <a:gd name="connsiteX41" fmla="*/ 4517409 w 7985479"/>
              <a:gd name="connsiteY41" fmla="*/ 1201003 h 2410717"/>
              <a:gd name="connsiteX42" fmla="*/ 4544704 w 7985479"/>
              <a:gd name="connsiteY42" fmla="*/ 1146412 h 2410717"/>
              <a:gd name="connsiteX43" fmla="*/ 4585648 w 7985479"/>
              <a:gd name="connsiteY43" fmla="*/ 982639 h 2410717"/>
              <a:gd name="connsiteX44" fmla="*/ 4612943 w 7985479"/>
              <a:gd name="connsiteY44" fmla="*/ 900753 h 2410717"/>
              <a:gd name="connsiteX45" fmla="*/ 4640239 w 7985479"/>
              <a:gd name="connsiteY45" fmla="*/ 846161 h 2410717"/>
              <a:gd name="connsiteX46" fmla="*/ 4653886 w 7985479"/>
              <a:gd name="connsiteY46" fmla="*/ 805218 h 2410717"/>
              <a:gd name="connsiteX47" fmla="*/ 4735773 w 7985479"/>
              <a:gd name="connsiteY47" fmla="*/ 655093 h 2410717"/>
              <a:gd name="connsiteX48" fmla="*/ 4776716 w 7985479"/>
              <a:gd name="connsiteY48" fmla="*/ 559558 h 2410717"/>
              <a:gd name="connsiteX49" fmla="*/ 4817660 w 7985479"/>
              <a:gd name="connsiteY49" fmla="*/ 477672 h 2410717"/>
              <a:gd name="connsiteX50" fmla="*/ 4858603 w 7985479"/>
              <a:gd name="connsiteY50" fmla="*/ 382138 h 2410717"/>
              <a:gd name="connsiteX51" fmla="*/ 4913194 w 7985479"/>
              <a:gd name="connsiteY51" fmla="*/ 300251 h 2410717"/>
              <a:gd name="connsiteX52" fmla="*/ 4995080 w 7985479"/>
              <a:gd name="connsiteY52" fmla="*/ 218364 h 2410717"/>
              <a:gd name="connsiteX53" fmla="*/ 5145206 w 7985479"/>
              <a:gd name="connsiteY53" fmla="*/ 150126 h 2410717"/>
              <a:gd name="connsiteX54" fmla="*/ 5186149 w 7985479"/>
              <a:gd name="connsiteY54" fmla="*/ 122830 h 2410717"/>
              <a:gd name="connsiteX55" fmla="*/ 5227092 w 7985479"/>
              <a:gd name="connsiteY55" fmla="*/ 109182 h 2410717"/>
              <a:gd name="connsiteX56" fmla="*/ 5268036 w 7985479"/>
              <a:gd name="connsiteY56" fmla="*/ 81887 h 2410717"/>
              <a:gd name="connsiteX57" fmla="*/ 5349922 w 7985479"/>
              <a:gd name="connsiteY57" fmla="*/ 54591 h 2410717"/>
              <a:gd name="connsiteX58" fmla="*/ 5390866 w 7985479"/>
              <a:gd name="connsiteY58" fmla="*/ 40944 h 2410717"/>
              <a:gd name="connsiteX59" fmla="*/ 5459104 w 7985479"/>
              <a:gd name="connsiteY59" fmla="*/ 27296 h 2410717"/>
              <a:gd name="connsiteX60" fmla="*/ 5500048 w 7985479"/>
              <a:gd name="connsiteY60" fmla="*/ 13648 h 2410717"/>
              <a:gd name="connsiteX61" fmla="*/ 5745707 w 7985479"/>
              <a:gd name="connsiteY61" fmla="*/ 0 h 2410717"/>
              <a:gd name="connsiteX62" fmla="*/ 6673755 w 7985479"/>
              <a:gd name="connsiteY62" fmla="*/ 13648 h 2410717"/>
              <a:gd name="connsiteX63" fmla="*/ 6796585 w 7985479"/>
              <a:gd name="connsiteY63" fmla="*/ 27296 h 2410717"/>
              <a:gd name="connsiteX64" fmla="*/ 6878471 w 7985479"/>
              <a:gd name="connsiteY64" fmla="*/ 54591 h 2410717"/>
              <a:gd name="connsiteX65" fmla="*/ 7042245 w 7985479"/>
              <a:gd name="connsiteY65" fmla="*/ 109182 h 2410717"/>
              <a:gd name="connsiteX66" fmla="*/ 7137779 w 7985479"/>
              <a:gd name="connsiteY66" fmla="*/ 136478 h 2410717"/>
              <a:gd name="connsiteX67" fmla="*/ 7219666 w 7985479"/>
              <a:gd name="connsiteY67" fmla="*/ 150126 h 2410717"/>
              <a:gd name="connsiteX68" fmla="*/ 7301552 w 7985479"/>
              <a:gd name="connsiteY68" fmla="*/ 177421 h 2410717"/>
              <a:gd name="connsiteX69" fmla="*/ 7383439 w 7985479"/>
              <a:gd name="connsiteY69" fmla="*/ 204717 h 2410717"/>
              <a:gd name="connsiteX70" fmla="*/ 7424382 w 7985479"/>
              <a:gd name="connsiteY70" fmla="*/ 218364 h 2410717"/>
              <a:gd name="connsiteX71" fmla="*/ 7506269 w 7985479"/>
              <a:gd name="connsiteY71" fmla="*/ 232012 h 2410717"/>
              <a:gd name="connsiteX72" fmla="*/ 7629098 w 7985479"/>
              <a:gd name="connsiteY72" fmla="*/ 272956 h 2410717"/>
              <a:gd name="connsiteX73" fmla="*/ 7670042 w 7985479"/>
              <a:gd name="connsiteY73" fmla="*/ 286603 h 2410717"/>
              <a:gd name="connsiteX74" fmla="*/ 7751928 w 7985479"/>
              <a:gd name="connsiteY74" fmla="*/ 300251 h 2410717"/>
              <a:gd name="connsiteX75" fmla="*/ 7833815 w 7985479"/>
              <a:gd name="connsiteY75" fmla="*/ 354842 h 2410717"/>
              <a:gd name="connsiteX76" fmla="*/ 7929349 w 7985479"/>
              <a:gd name="connsiteY76" fmla="*/ 382138 h 2410717"/>
              <a:gd name="connsiteX77" fmla="*/ 7983940 w 7985479"/>
              <a:gd name="connsiteY77" fmla="*/ 395785 h 2410717"/>
              <a:gd name="connsiteX78" fmla="*/ 7956645 w 7985479"/>
              <a:gd name="connsiteY78"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85397 w 7985479"/>
              <a:gd name="connsiteY34" fmla="*/ 1746914 h 2410717"/>
              <a:gd name="connsiteX35" fmla="*/ 4299045 w 7985479"/>
              <a:gd name="connsiteY35" fmla="*/ 1692323 h 2410717"/>
              <a:gd name="connsiteX36" fmla="*/ 4326340 w 7985479"/>
              <a:gd name="connsiteY36" fmla="*/ 1651379 h 2410717"/>
              <a:gd name="connsiteX37" fmla="*/ 4394579 w 7985479"/>
              <a:gd name="connsiteY37" fmla="*/ 1514902 h 2410717"/>
              <a:gd name="connsiteX38" fmla="*/ 4435522 w 7985479"/>
              <a:gd name="connsiteY38" fmla="*/ 1419367 h 2410717"/>
              <a:gd name="connsiteX39" fmla="*/ 4490113 w 7985479"/>
              <a:gd name="connsiteY39" fmla="*/ 1296538 h 2410717"/>
              <a:gd name="connsiteX40" fmla="*/ 4517409 w 7985479"/>
              <a:gd name="connsiteY40" fmla="*/ 1201003 h 2410717"/>
              <a:gd name="connsiteX41" fmla="*/ 4544704 w 7985479"/>
              <a:gd name="connsiteY41" fmla="*/ 1146412 h 2410717"/>
              <a:gd name="connsiteX42" fmla="*/ 4585648 w 7985479"/>
              <a:gd name="connsiteY42" fmla="*/ 982639 h 2410717"/>
              <a:gd name="connsiteX43" fmla="*/ 4612943 w 7985479"/>
              <a:gd name="connsiteY43" fmla="*/ 900753 h 2410717"/>
              <a:gd name="connsiteX44" fmla="*/ 4640239 w 7985479"/>
              <a:gd name="connsiteY44" fmla="*/ 846161 h 2410717"/>
              <a:gd name="connsiteX45" fmla="*/ 4653886 w 7985479"/>
              <a:gd name="connsiteY45" fmla="*/ 805218 h 2410717"/>
              <a:gd name="connsiteX46" fmla="*/ 4735773 w 7985479"/>
              <a:gd name="connsiteY46" fmla="*/ 655093 h 2410717"/>
              <a:gd name="connsiteX47" fmla="*/ 4776716 w 7985479"/>
              <a:gd name="connsiteY47" fmla="*/ 559558 h 2410717"/>
              <a:gd name="connsiteX48" fmla="*/ 4817660 w 7985479"/>
              <a:gd name="connsiteY48" fmla="*/ 477672 h 2410717"/>
              <a:gd name="connsiteX49" fmla="*/ 4858603 w 7985479"/>
              <a:gd name="connsiteY49" fmla="*/ 382138 h 2410717"/>
              <a:gd name="connsiteX50" fmla="*/ 4913194 w 7985479"/>
              <a:gd name="connsiteY50" fmla="*/ 300251 h 2410717"/>
              <a:gd name="connsiteX51" fmla="*/ 4995080 w 7985479"/>
              <a:gd name="connsiteY51" fmla="*/ 218364 h 2410717"/>
              <a:gd name="connsiteX52" fmla="*/ 5145206 w 7985479"/>
              <a:gd name="connsiteY52" fmla="*/ 150126 h 2410717"/>
              <a:gd name="connsiteX53" fmla="*/ 5186149 w 7985479"/>
              <a:gd name="connsiteY53" fmla="*/ 122830 h 2410717"/>
              <a:gd name="connsiteX54" fmla="*/ 5227092 w 7985479"/>
              <a:gd name="connsiteY54" fmla="*/ 109182 h 2410717"/>
              <a:gd name="connsiteX55" fmla="*/ 5268036 w 7985479"/>
              <a:gd name="connsiteY55" fmla="*/ 81887 h 2410717"/>
              <a:gd name="connsiteX56" fmla="*/ 5349922 w 7985479"/>
              <a:gd name="connsiteY56" fmla="*/ 54591 h 2410717"/>
              <a:gd name="connsiteX57" fmla="*/ 5390866 w 7985479"/>
              <a:gd name="connsiteY57" fmla="*/ 40944 h 2410717"/>
              <a:gd name="connsiteX58" fmla="*/ 5459104 w 7985479"/>
              <a:gd name="connsiteY58" fmla="*/ 27296 h 2410717"/>
              <a:gd name="connsiteX59" fmla="*/ 5500048 w 7985479"/>
              <a:gd name="connsiteY59" fmla="*/ 13648 h 2410717"/>
              <a:gd name="connsiteX60" fmla="*/ 5745707 w 7985479"/>
              <a:gd name="connsiteY60" fmla="*/ 0 h 2410717"/>
              <a:gd name="connsiteX61" fmla="*/ 6673755 w 7985479"/>
              <a:gd name="connsiteY61" fmla="*/ 13648 h 2410717"/>
              <a:gd name="connsiteX62" fmla="*/ 6796585 w 7985479"/>
              <a:gd name="connsiteY62" fmla="*/ 27296 h 2410717"/>
              <a:gd name="connsiteX63" fmla="*/ 6878471 w 7985479"/>
              <a:gd name="connsiteY63" fmla="*/ 54591 h 2410717"/>
              <a:gd name="connsiteX64" fmla="*/ 7042245 w 7985479"/>
              <a:gd name="connsiteY64" fmla="*/ 109182 h 2410717"/>
              <a:gd name="connsiteX65" fmla="*/ 7137779 w 7985479"/>
              <a:gd name="connsiteY65" fmla="*/ 136478 h 2410717"/>
              <a:gd name="connsiteX66" fmla="*/ 7219666 w 7985479"/>
              <a:gd name="connsiteY66" fmla="*/ 150126 h 2410717"/>
              <a:gd name="connsiteX67" fmla="*/ 7301552 w 7985479"/>
              <a:gd name="connsiteY67" fmla="*/ 177421 h 2410717"/>
              <a:gd name="connsiteX68" fmla="*/ 7383439 w 7985479"/>
              <a:gd name="connsiteY68" fmla="*/ 204717 h 2410717"/>
              <a:gd name="connsiteX69" fmla="*/ 7424382 w 7985479"/>
              <a:gd name="connsiteY69" fmla="*/ 218364 h 2410717"/>
              <a:gd name="connsiteX70" fmla="*/ 7506269 w 7985479"/>
              <a:gd name="connsiteY70" fmla="*/ 232012 h 2410717"/>
              <a:gd name="connsiteX71" fmla="*/ 7629098 w 7985479"/>
              <a:gd name="connsiteY71" fmla="*/ 272956 h 2410717"/>
              <a:gd name="connsiteX72" fmla="*/ 7670042 w 7985479"/>
              <a:gd name="connsiteY72" fmla="*/ 286603 h 2410717"/>
              <a:gd name="connsiteX73" fmla="*/ 7751928 w 7985479"/>
              <a:gd name="connsiteY73" fmla="*/ 300251 h 2410717"/>
              <a:gd name="connsiteX74" fmla="*/ 7833815 w 7985479"/>
              <a:gd name="connsiteY74" fmla="*/ 354842 h 2410717"/>
              <a:gd name="connsiteX75" fmla="*/ 7929349 w 7985479"/>
              <a:gd name="connsiteY75" fmla="*/ 382138 h 2410717"/>
              <a:gd name="connsiteX76" fmla="*/ 7983940 w 7985479"/>
              <a:gd name="connsiteY76" fmla="*/ 395785 h 2410717"/>
              <a:gd name="connsiteX77" fmla="*/ 7956645 w 7985479"/>
              <a:gd name="connsiteY77"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85397 w 7985479"/>
              <a:gd name="connsiteY34" fmla="*/ 1746914 h 2410717"/>
              <a:gd name="connsiteX35" fmla="*/ 4299045 w 7985479"/>
              <a:gd name="connsiteY35" fmla="*/ 1692323 h 2410717"/>
              <a:gd name="connsiteX36" fmla="*/ 4394579 w 7985479"/>
              <a:gd name="connsiteY36" fmla="*/ 1514902 h 2410717"/>
              <a:gd name="connsiteX37" fmla="*/ 4435522 w 7985479"/>
              <a:gd name="connsiteY37" fmla="*/ 1419367 h 2410717"/>
              <a:gd name="connsiteX38" fmla="*/ 4490113 w 7985479"/>
              <a:gd name="connsiteY38" fmla="*/ 1296538 h 2410717"/>
              <a:gd name="connsiteX39" fmla="*/ 4517409 w 7985479"/>
              <a:gd name="connsiteY39" fmla="*/ 1201003 h 2410717"/>
              <a:gd name="connsiteX40" fmla="*/ 4544704 w 7985479"/>
              <a:gd name="connsiteY40" fmla="*/ 1146412 h 2410717"/>
              <a:gd name="connsiteX41" fmla="*/ 4585648 w 7985479"/>
              <a:gd name="connsiteY41" fmla="*/ 982639 h 2410717"/>
              <a:gd name="connsiteX42" fmla="*/ 4612943 w 7985479"/>
              <a:gd name="connsiteY42" fmla="*/ 900753 h 2410717"/>
              <a:gd name="connsiteX43" fmla="*/ 4640239 w 7985479"/>
              <a:gd name="connsiteY43" fmla="*/ 846161 h 2410717"/>
              <a:gd name="connsiteX44" fmla="*/ 4653886 w 7985479"/>
              <a:gd name="connsiteY44" fmla="*/ 805218 h 2410717"/>
              <a:gd name="connsiteX45" fmla="*/ 4735773 w 7985479"/>
              <a:gd name="connsiteY45" fmla="*/ 655093 h 2410717"/>
              <a:gd name="connsiteX46" fmla="*/ 4776716 w 7985479"/>
              <a:gd name="connsiteY46" fmla="*/ 559558 h 2410717"/>
              <a:gd name="connsiteX47" fmla="*/ 4817660 w 7985479"/>
              <a:gd name="connsiteY47" fmla="*/ 477672 h 2410717"/>
              <a:gd name="connsiteX48" fmla="*/ 4858603 w 7985479"/>
              <a:gd name="connsiteY48" fmla="*/ 382138 h 2410717"/>
              <a:gd name="connsiteX49" fmla="*/ 4913194 w 7985479"/>
              <a:gd name="connsiteY49" fmla="*/ 300251 h 2410717"/>
              <a:gd name="connsiteX50" fmla="*/ 4995080 w 7985479"/>
              <a:gd name="connsiteY50" fmla="*/ 218364 h 2410717"/>
              <a:gd name="connsiteX51" fmla="*/ 5145206 w 7985479"/>
              <a:gd name="connsiteY51" fmla="*/ 150126 h 2410717"/>
              <a:gd name="connsiteX52" fmla="*/ 5186149 w 7985479"/>
              <a:gd name="connsiteY52" fmla="*/ 122830 h 2410717"/>
              <a:gd name="connsiteX53" fmla="*/ 5227092 w 7985479"/>
              <a:gd name="connsiteY53" fmla="*/ 109182 h 2410717"/>
              <a:gd name="connsiteX54" fmla="*/ 5268036 w 7985479"/>
              <a:gd name="connsiteY54" fmla="*/ 81887 h 2410717"/>
              <a:gd name="connsiteX55" fmla="*/ 5349922 w 7985479"/>
              <a:gd name="connsiteY55" fmla="*/ 54591 h 2410717"/>
              <a:gd name="connsiteX56" fmla="*/ 5390866 w 7985479"/>
              <a:gd name="connsiteY56" fmla="*/ 40944 h 2410717"/>
              <a:gd name="connsiteX57" fmla="*/ 5459104 w 7985479"/>
              <a:gd name="connsiteY57" fmla="*/ 27296 h 2410717"/>
              <a:gd name="connsiteX58" fmla="*/ 5500048 w 7985479"/>
              <a:gd name="connsiteY58" fmla="*/ 13648 h 2410717"/>
              <a:gd name="connsiteX59" fmla="*/ 5745707 w 7985479"/>
              <a:gd name="connsiteY59" fmla="*/ 0 h 2410717"/>
              <a:gd name="connsiteX60" fmla="*/ 6673755 w 7985479"/>
              <a:gd name="connsiteY60" fmla="*/ 13648 h 2410717"/>
              <a:gd name="connsiteX61" fmla="*/ 6796585 w 7985479"/>
              <a:gd name="connsiteY61" fmla="*/ 27296 h 2410717"/>
              <a:gd name="connsiteX62" fmla="*/ 6878471 w 7985479"/>
              <a:gd name="connsiteY62" fmla="*/ 54591 h 2410717"/>
              <a:gd name="connsiteX63" fmla="*/ 7042245 w 7985479"/>
              <a:gd name="connsiteY63" fmla="*/ 109182 h 2410717"/>
              <a:gd name="connsiteX64" fmla="*/ 7137779 w 7985479"/>
              <a:gd name="connsiteY64" fmla="*/ 136478 h 2410717"/>
              <a:gd name="connsiteX65" fmla="*/ 7219666 w 7985479"/>
              <a:gd name="connsiteY65" fmla="*/ 150126 h 2410717"/>
              <a:gd name="connsiteX66" fmla="*/ 7301552 w 7985479"/>
              <a:gd name="connsiteY66" fmla="*/ 177421 h 2410717"/>
              <a:gd name="connsiteX67" fmla="*/ 7383439 w 7985479"/>
              <a:gd name="connsiteY67" fmla="*/ 204717 h 2410717"/>
              <a:gd name="connsiteX68" fmla="*/ 7424382 w 7985479"/>
              <a:gd name="connsiteY68" fmla="*/ 218364 h 2410717"/>
              <a:gd name="connsiteX69" fmla="*/ 7506269 w 7985479"/>
              <a:gd name="connsiteY69" fmla="*/ 232012 h 2410717"/>
              <a:gd name="connsiteX70" fmla="*/ 7629098 w 7985479"/>
              <a:gd name="connsiteY70" fmla="*/ 272956 h 2410717"/>
              <a:gd name="connsiteX71" fmla="*/ 7670042 w 7985479"/>
              <a:gd name="connsiteY71" fmla="*/ 286603 h 2410717"/>
              <a:gd name="connsiteX72" fmla="*/ 7751928 w 7985479"/>
              <a:gd name="connsiteY72" fmla="*/ 300251 h 2410717"/>
              <a:gd name="connsiteX73" fmla="*/ 7833815 w 7985479"/>
              <a:gd name="connsiteY73" fmla="*/ 354842 h 2410717"/>
              <a:gd name="connsiteX74" fmla="*/ 7929349 w 7985479"/>
              <a:gd name="connsiteY74" fmla="*/ 382138 h 2410717"/>
              <a:gd name="connsiteX75" fmla="*/ 7983940 w 7985479"/>
              <a:gd name="connsiteY75" fmla="*/ 395785 h 2410717"/>
              <a:gd name="connsiteX76" fmla="*/ 7956645 w 7985479"/>
              <a:gd name="connsiteY76"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85397 w 7985479"/>
              <a:gd name="connsiteY34" fmla="*/ 1746914 h 2410717"/>
              <a:gd name="connsiteX35" fmla="*/ 4299045 w 7985479"/>
              <a:gd name="connsiteY35" fmla="*/ 1692323 h 2410717"/>
              <a:gd name="connsiteX36" fmla="*/ 4394579 w 7985479"/>
              <a:gd name="connsiteY36" fmla="*/ 1514902 h 2410717"/>
              <a:gd name="connsiteX37" fmla="*/ 4435522 w 7985479"/>
              <a:gd name="connsiteY37" fmla="*/ 1419367 h 2410717"/>
              <a:gd name="connsiteX38" fmla="*/ 4490113 w 7985479"/>
              <a:gd name="connsiteY38" fmla="*/ 1296538 h 2410717"/>
              <a:gd name="connsiteX39" fmla="*/ 4517409 w 7985479"/>
              <a:gd name="connsiteY39" fmla="*/ 1201003 h 2410717"/>
              <a:gd name="connsiteX40" fmla="*/ 4544704 w 7985479"/>
              <a:gd name="connsiteY40" fmla="*/ 1146412 h 2410717"/>
              <a:gd name="connsiteX41" fmla="*/ 4612943 w 7985479"/>
              <a:gd name="connsiteY41" fmla="*/ 900753 h 2410717"/>
              <a:gd name="connsiteX42" fmla="*/ 4640239 w 7985479"/>
              <a:gd name="connsiteY42" fmla="*/ 846161 h 2410717"/>
              <a:gd name="connsiteX43" fmla="*/ 4653886 w 7985479"/>
              <a:gd name="connsiteY43" fmla="*/ 805218 h 2410717"/>
              <a:gd name="connsiteX44" fmla="*/ 4735773 w 7985479"/>
              <a:gd name="connsiteY44" fmla="*/ 655093 h 2410717"/>
              <a:gd name="connsiteX45" fmla="*/ 4776716 w 7985479"/>
              <a:gd name="connsiteY45" fmla="*/ 559558 h 2410717"/>
              <a:gd name="connsiteX46" fmla="*/ 4817660 w 7985479"/>
              <a:gd name="connsiteY46" fmla="*/ 477672 h 2410717"/>
              <a:gd name="connsiteX47" fmla="*/ 4858603 w 7985479"/>
              <a:gd name="connsiteY47" fmla="*/ 382138 h 2410717"/>
              <a:gd name="connsiteX48" fmla="*/ 4913194 w 7985479"/>
              <a:gd name="connsiteY48" fmla="*/ 300251 h 2410717"/>
              <a:gd name="connsiteX49" fmla="*/ 4995080 w 7985479"/>
              <a:gd name="connsiteY49" fmla="*/ 218364 h 2410717"/>
              <a:gd name="connsiteX50" fmla="*/ 5145206 w 7985479"/>
              <a:gd name="connsiteY50" fmla="*/ 150126 h 2410717"/>
              <a:gd name="connsiteX51" fmla="*/ 5186149 w 7985479"/>
              <a:gd name="connsiteY51" fmla="*/ 122830 h 2410717"/>
              <a:gd name="connsiteX52" fmla="*/ 5227092 w 7985479"/>
              <a:gd name="connsiteY52" fmla="*/ 109182 h 2410717"/>
              <a:gd name="connsiteX53" fmla="*/ 5268036 w 7985479"/>
              <a:gd name="connsiteY53" fmla="*/ 81887 h 2410717"/>
              <a:gd name="connsiteX54" fmla="*/ 5349922 w 7985479"/>
              <a:gd name="connsiteY54" fmla="*/ 54591 h 2410717"/>
              <a:gd name="connsiteX55" fmla="*/ 5390866 w 7985479"/>
              <a:gd name="connsiteY55" fmla="*/ 40944 h 2410717"/>
              <a:gd name="connsiteX56" fmla="*/ 5459104 w 7985479"/>
              <a:gd name="connsiteY56" fmla="*/ 27296 h 2410717"/>
              <a:gd name="connsiteX57" fmla="*/ 5500048 w 7985479"/>
              <a:gd name="connsiteY57" fmla="*/ 13648 h 2410717"/>
              <a:gd name="connsiteX58" fmla="*/ 5745707 w 7985479"/>
              <a:gd name="connsiteY58" fmla="*/ 0 h 2410717"/>
              <a:gd name="connsiteX59" fmla="*/ 6673755 w 7985479"/>
              <a:gd name="connsiteY59" fmla="*/ 13648 h 2410717"/>
              <a:gd name="connsiteX60" fmla="*/ 6796585 w 7985479"/>
              <a:gd name="connsiteY60" fmla="*/ 27296 h 2410717"/>
              <a:gd name="connsiteX61" fmla="*/ 6878471 w 7985479"/>
              <a:gd name="connsiteY61" fmla="*/ 54591 h 2410717"/>
              <a:gd name="connsiteX62" fmla="*/ 7042245 w 7985479"/>
              <a:gd name="connsiteY62" fmla="*/ 109182 h 2410717"/>
              <a:gd name="connsiteX63" fmla="*/ 7137779 w 7985479"/>
              <a:gd name="connsiteY63" fmla="*/ 136478 h 2410717"/>
              <a:gd name="connsiteX64" fmla="*/ 7219666 w 7985479"/>
              <a:gd name="connsiteY64" fmla="*/ 150126 h 2410717"/>
              <a:gd name="connsiteX65" fmla="*/ 7301552 w 7985479"/>
              <a:gd name="connsiteY65" fmla="*/ 177421 h 2410717"/>
              <a:gd name="connsiteX66" fmla="*/ 7383439 w 7985479"/>
              <a:gd name="connsiteY66" fmla="*/ 204717 h 2410717"/>
              <a:gd name="connsiteX67" fmla="*/ 7424382 w 7985479"/>
              <a:gd name="connsiteY67" fmla="*/ 218364 h 2410717"/>
              <a:gd name="connsiteX68" fmla="*/ 7506269 w 7985479"/>
              <a:gd name="connsiteY68" fmla="*/ 232012 h 2410717"/>
              <a:gd name="connsiteX69" fmla="*/ 7629098 w 7985479"/>
              <a:gd name="connsiteY69" fmla="*/ 272956 h 2410717"/>
              <a:gd name="connsiteX70" fmla="*/ 7670042 w 7985479"/>
              <a:gd name="connsiteY70" fmla="*/ 286603 h 2410717"/>
              <a:gd name="connsiteX71" fmla="*/ 7751928 w 7985479"/>
              <a:gd name="connsiteY71" fmla="*/ 300251 h 2410717"/>
              <a:gd name="connsiteX72" fmla="*/ 7833815 w 7985479"/>
              <a:gd name="connsiteY72" fmla="*/ 354842 h 2410717"/>
              <a:gd name="connsiteX73" fmla="*/ 7929349 w 7985479"/>
              <a:gd name="connsiteY73" fmla="*/ 382138 h 2410717"/>
              <a:gd name="connsiteX74" fmla="*/ 7983940 w 7985479"/>
              <a:gd name="connsiteY74" fmla="*/ 395785 h 2410717"/>
              <a:gd name="connsiteX75" fmla="*/ 7956645 w 7985479"/>
              <a:gd name="connsiteY75"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176215 w 7985479"/>
              <a:gd name="connsiteY33" fmla="*/ 1910687 h 2410717"/>
              <a:gd name="connsiteX34" fmla="*/ 4285397 w 7985479"/>
              <a:gd name="connsiteY34" fmla="*/ 1746914 h 2410717"/>
              <a:gd name="connsiteX35" fmla="*/ 4299045 w 7985479"/>
              <a:gd name="connsiteY35" fmla="*/ 1692323 h 2410717"/>
              <a:gd name="connsiteX36" fmla="*/ 4394579 w 7985479"/>
              <a:gd name="connsiteY36" fmla="*/ 1514902 h 2410717"/>
              <a:gd name="connsiteX37" fmla="*/ 4435522 w 7985479"/>
              <a:gd name="connsiteY37" fmla="*/ 1419367 h 2410717"/>
              <a:gd name="connsiteX38" fmla="*/ 4490113 w 7985479"/>
              <a:gd name="connsiteY38" fmla="*/ 1296538 h 2410717"/>
              <a:gd name="connsiteX39" fmla="*/ 4517409 w 7985479"/>
              <a:gd name="connsiteY39" fmla="*/ 1201003 h 2410717"/>
              <a:gd name="connsiteX40" fmla="*/ 4612943 w 7985479"/>
              <a:gd name="connsiteY40" fmla="*/ 900753 h 2410717"/>
              <a:gd name="connsiteX41" fmla="*/ 4640239 w 7985479"/>
              <a:gd name="connsiteY41" fmla="*/ 846161 h 2410717"/>
              <a:gd name="connsiteX42" fmla="*/ 4653886 w 7985479"/>
              <a:gd name="connsiteY42" fmla="*/ 805218 h 2410717"/>
              <a:gd name="connsiteX43" fmla="*/ 4735773 w 7985479"/>
              <a:gd name="connsiteY43" fmla="*/ 655093 h 2410717"/>
              <a:gd name="connsiteX44" fmla="*/ 4776716 w 7985479"/>
              <a:gd name="connsiteY44" fmla="*/ 559558 h 2410717"/>
              <a:gd name="connsiteX45" fmla="*/ 4817660 w 7985479"/>
              <a:gd name="connsiteY45" fmla="*/ 477672 h 2410717"/>
              <a:gd name="connsiteX46" fmla="*/ 4858603 w 7985479"/>
              <a:gd name="connsiteY46" fmla="*/ 382138 h 2410717"/>
              <a:gd name="connsiteX47" fmla="*/ 4913194 w 7985479"/>
              <a:gd name="connsiteY47" fmla="*/ 300251 h 2410717"/>
              <a:gd name="connsiteX48" fmla="*/ 4995080 w 7985479"/>
              <a:gd name="connsiteY48" fmla="*/ 218364 h 2410717"/>
              <a:gd name="connsiteX49" fmla="*/ 5145206 w 7985479"/>
              <a:gd name="connsiteY49" fmla="*/ 150126 h 2410717"/>
              <a:gd name="connsiteX50" fmla="*/ 5186149 w 7985479"/>
              <a:gd name="connsiteY50" fmla="*/ 122830 h 2410717"/>
              <a:gd name="connsiteX51" fmla="*/ 5227092 w 7985479"/>
              <a:gd name="connsiteY51" fmla="*/ 109182 h 2410717"/>
              <a:gd name="connsiteX52" fmla="*/ 5268036 w 7985479"/>
              <a:gd name="connsiteY52" fmla="*/ 81887 h 2410717"/>
              <a:gd name="connsiteX53" fmla="*/ 5349922 w 7985479"/>
              <a:gd name="connsiteY53" fmla="*/ 54591 h 2410717"/>
              <a:gd name="connsiteX54" fmla="*/ 5390866 w 7985479"/>
              <a:gd name="connsiteY54" fmla="*/ 40944 h 2410717"/>
              <a:gd name="connsiteX55" fmla="*/ 5459104 w 7985479"/>
              <a:gd name="connsiteY55" fmla="*/ 27296 h 2410717"/>
              <a:gd name="connsiteX56" fmla="*/ 5500048 w 7985479"/>
              <a:gd name="connsiteY56" fmla="*/ 13648 h 2410717"/>
              <a:gd name="connsiteX57" fmla="*/ 5745707 w 7985479"/>
              <a:gd name="connsiteY57" fmla="*/ 0 h 2410717"/>
              <a:gd name="connsiteX58" fmla="*/ 6673755 w 7985479"/>
              <a:gd name="connsiteY58" fmla="*/ 13648 h 2410717"/>
              <a:gd name="connsiteX59" fmla="*/ 6796585 w 7985479"/>
              <a:gd name="connsiteY59" fmla="*/ 27296 h 2410717"/>
              <a:gd name="connsiteX60" fmla="*/ 6878471 w 7985479"/>
              <a:gd name="connsiteY60" fmla="*/ 54591 h 2410717"/>
              <a:gd name="connsiteX61" fmla="*/ 7042245 w 7985479"/>
              <a:gd name="connsiteY61" fmla="*/ 109182 h 2410717"/>
              <a:gd name="connsiteX62" fmla="*/ 7137779 w 7985479"/>
              <a:gd name="connsiteY62" fmla="*/ 136478 h 2410717"/>
              <a:gd name="connsiteX63" fmla="*/ 7219666 w 7985479"/>
              <a:gd name="connsiteY63" fmla="*/ 150126 h 2410717"/>
              <a:gd name="connsiteX64" fmla="*/ 7301552 w 7985479"/>
              <a:gd name="connsiteY64" fmla="*/ 177421 h 2410717"/>
              <a:gd name="connsiteX65" fmla="*/ 7383439 w 7985479"/>
              <a:gd name="connsiteY65" fmla="*/ 204717 h 2410717"/>
              <a:gd name="connsiteX66" fmla="*/ 7424382 w 7985479"/>
              <a:gd name="connsiteY66" fmla="*/ 218364 h 2410717"/>
              <a:gd name="connsiteX67" fmla="*/ 7506269 w 7985479"/>
              <a:gd name="connsiteY67" fmla="*/ 232012 h 2410717"/>
              <a:gd name="connsiteX68" fmla="*/ 7629098 w 7985479"/>
              <a:gd name="connsiteY68" fmla="*/ 272956 h 2410717"/>
              <a:gd name="connsiteX69" fmla="*/ 7670042 w 7985479"/>
              <a:gd name="connsiteY69" fmla="*/ 286603 h 2410717"/>
              <a:gd name="connsiteX70" fmla="*/ 7751928 w 7985479"/>
              <a:gd name="connsiteY70" fmla="*/ 300251 h 2410717"/>
              <a:gd name="connsiteX71" fmla="*/ 7833815 w 7985479"/>
              <a:gd name="connsiteY71" fmla="*/ 354842 h 2410717"/>
              <a:gd name="connsiteX72" fmla="*/ 7929349 w 7985479"/>
              <a:gd name="connsiteY72" fmla="*/ 382138 h 2410717"/>
              <a:gd name="connsiteX73" fmla="*/ 7983940 w 7985479"/>
              <a:gd name="connsiteY73" fmla="*/ 395785 h 2410717"/>
              <a:gd name="connsiteX74" fmla="*/ 7956645 w 7985479"/>
              <a:gd name="connsiteY74"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094328 w 7985479"/>
              <a:gd name="connsiteY32" fmla="*/ 2006221 h 2410717"/>
              <a:gd name="connsiteX33" fmla="*/ 4285397 w 7985479"/>
              <a:gd name="connsiteY33" fmla="*/ 1746914 h 2410717"/>
              <a:gd name="connsiteX34" fmla="*/ 4299045 w 7985479"/>
              <a:gd name="connsiteY34" fmla="*/ 1692323 h 2410717"/>
              <a:gd name="connsiteX35" fmla="*/ 4394579 w 7985479"/>
              <a:gd name="connsiteY35" fmla="*/ 1514902 h 2410717"/>
              <a:gd name="connsiteX36" fmla="*/ 4435522 w 7985479"/>
              <a:gd name="connsiteY36" fmla="*/ 1419367 h 2410717"/>
              <a:gd name="connsiteX37" fmla="*/ 4490113 w 7985479"/>
              <a:gd name="connsiteY37" fmla="*/ 1296538 h 2410717"/>
              <a:gd name="connsiteX38" fmla="*/ 4517409 w 7985479"/>
              <a:gd name="connsiteY38" fmla="*/ 1201003 h 2410717"/>
              <a:gd name="connsiteX39" fmla="*/ 4612943 w 7985479"/>
              <a:gd name="connsiteY39" fmla="*/ 900753 h 2410717"/>
              <a:gd name="connsiteX40" fmla="*/ 4640239 w 7985479"/>
              <a:gd name="connsiteY40" fmla="*/ 846161 h 2410717"/>
              <a:gd name="connsiteX41" fmla="*/ 4653886 w 7985479"/>
              <a:gd name="connsiteY41" fmla="*/ 805218 h 2410717"/>
              <a:gd name="connsiteX42" fmla="*/ 4735773 w 7985479"/>
              <a:gd name="connsiteY42" fmla="*/ 655093 h 2410717"/>
              <a:gd name="connsiteX43" fmla="*/ 4776716 w 7985479"/>
              <a:gd name="connsiteY43" fmla="*/ 559558 h 2410717"/>
              <a:gd name="connsiteX44" fmla="*/ 4817660 w 7985479"/>
              <a:gd name="connsiteY44" fmla="*/ 477672 h 2410717"/>
              <a:gd name="connsiteX45" fmla="*/ 4858603 w 7985479"/>
              <a:gd name="connsiteY45" fmla="*/ 382138 h 2410717"/>
              <a:gd name="connsiteX46" fmla="*/ 4913194 w 7985479"/>
              <a:gd name="connsiteY46" fmla="*/ 300251 h 2410717"/>
              <a:gd name="connsiteX47" fmla="*/ 4995080 w 7985479"/>
              <a:gd name="connsiteY47" fmla="*/ 218364 h 2410717"/>
              <a:gd name="connsiteX48" fmla="*/ 5145206 w 7985479"/>
              <a:gd name="connsiteY48" fmla="*/ 150126 h 2410717"/>
              <a:gd name="connsiteX49" fmla="*/ 5186149 w 7985479"/>
              <a:gd name="connsiteY49" fmla="*/ 122830 h 2410717"/>
              <a:gd name="connsiteX50" fmla="*/ 5227092 w 7985479"/>
              <a:gd name="connsiteY50" fmla="*/ 109182 h 2410717"/>
              <a:gd name="connsiteX51" fmla="*/ 5268036 w 7985479"/>
              <a:gd name="connsiteY51" fmla="*/ 81887 h 2410717"/>
              <a:gd name="connsiteX52" fmla="*/ 5349922 w 7985479"/>
              <a:gd name="connsiteY52" fmla="*/ 54591 h 2410717"/>
              <a:gd name="connsiteX53" fmla="*/ 5390866 w 7985479"/>
              <a:gd name="connsiteY53" fmla="*/ 40944 h 2410717"/>
              <a:gd name="connsiteX54" fmla="*/ 5459104 w 7985479"/>
              <a:gd name="connsiteY54" fmla="*/ 27296 h 2410717"/>
              <a:gd name="connsiteX55" fmla="*/ 5500048 w 7985479"/>
              <a:gd name="connsiteY55" fmla="*/ 13648 h 2410717"/>
              <a:gd name="connsiteX56" fmla="*/ 5745707 w 7985479"/>
              <a:gd name="connsiteY56" fmla="*/ 0 h 2410717"/>
              <a:gd name="connsiteX57" fmla="*/ 6673755 w 7985479"/>
              <a:gd name="connsiteY57" fmla="*/ 13648 h 2410717"/>
              <a:gd name="connsiteX58" fmla="*/ 6796585 w 7985479"/>
              <a:gd name="connsiteY58" fmla="*/ 27296 h 2410717"/>
              <a:gd name="connsiteX59" fmla="*/ 6878471 w 7985479"/>
              <a:gd name="connsiteY59" fmla="*/ 54591 h 2410717"/>
              <a:gd name="connsiteX60" fmla="*/ 7042245 w 7985479"/>
              <a:gd name="connsiteY60" fmla="*/ 109182 h 2410717"/>
              <a:gd name="connsiteX61" fmla="*/ 7137779 w 7985479"/>
              <a:gd name="connsiteY61" fmla="*/ 136478 h 2410717"/>
              <a:gd name="connsiteX62" fmla="*/ 7219666 w 7985479"/>
              <a:gd name="connsiteY62" fmla="*/ 150126 h 2410717"/>
              <a:gd name="connsiteX63" fmla="*/ 7301552 w 7985479"/>
              <a:gd name="connsiteY63" fmla="*/ 177421 h 2410717"/>
              <a:gd name="connsiteX64" fmla="*/ 7383439 w 7985479"/>
              <a:gd name="connsiteY64" fmla="*/ 204717 h 2410717"/>
              <a:gd name="connsiteX65" fmla="*/ 7424382 w 7985479"/>
              <a:gd name="connsiteY65" fmla="*/ 218364 h 2410717"/>
              <a:gd name="connsiteX66" fmla="*/ 7506269 w 7985479"/>
              <a:gd name="connsiteY66" fmla="*/ 232012 h 2410717"/>
              <a:gd name="connsiteX67" fmla="*/ 7629098 w 7985479"/>
              <a:gd name="connsiteY67" fmla="*/ 272956 h 2410717"/>
              <a:gd name="connsiteX68" fmla="*/ 7670042 w 7985479"/>
              <a:gd name="connsiteY68" fmla="*/ 286603 h 2410717"/>
              <a:gd name="connsiteX69" fmla="*/ 7751928 w 7985479"/>
              <a:gd name="connsiteY69" fmla="*/ 300251 h 2410717"/>
              <a:gd name="connsiteX70" fmla="*/ 7833815 w 7985479"/>
              <a:gd name="connsiteY70" fmla="*/ 354842 h 2410717"/>
              <a:gd name="connsiteX71" fmla="*/ 7929349 w 7985479"/>
              <a:gd name="connsiteY71" fmla="*/ 382138 h 2410717"/>
              <a:gd name="connsiteX72" fmla="*/ 7983940 w 7985479"/>
              <a:gd name="connsiteY72" fmla="*/ 395785 h 2410717"/>
              <a:gd name="connsiteX73" fmla="*/ 7956645 w 7985479"/>
              <a:gd name="connsiteY73"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285397 w 7985479"/>
              <a:gd name="connsiteY33" fmla="*/ 1746914 h 2410717"/>
              <a:gd name="connsiteX34" fmla="*/ 4299045 w 7985479"/>
              <a:gd name="connsiteY34" fmla="*/ 1692323 h 2410717"/>
              <a:gd name="connsiteX35" fmla="*/ 4394579 w 7985479"/>
              <a:gd name="connsiteY35" fmla="*/ 1514902 h 2410717"/>
              <a:gd name="connsiteX36" fmla="*/ 4435522 w 7985479"/>
              <a:gd name="connsiteY36" fmla="*/ 1419367 h 2410717"/>
              <a:gd name="connsiteX37" fmla="*/ 4490113 w 7985479"/>
              <a:gd name="connsiteY37" fmla="*/ 1296538 h 2410717"/>
              <a:gd name="connsiteX38" fmla="*/ 4517409 w 7985479"/>
              <a:gd name="connsiteY38" fmla="*/ 1201003 h 2410717"/>
              <a:gd name="connsiteX39" fmla="*/ 4612943 w 7985479"/>
              <a:gd name="connsiteY39" fmla="*/ 900753 h 2410717"/>
              <a:gd name="connsiteX40" fmla="*/ 4640239 w 7985479"/>
              <a:gd name="connsiteY40" fmla="*/ 846161 h 2410717"/>
              <a:gd name="connsiteX41" fmla="*/ 4653886 w 7985479"/>
              <a:gd name="connsiteY41" fmla="*/ 805218 h 2410717"/>
              <a:gd name="connsiteX42" fmla="*/ 4735773 w 7985479"/>
              <a:gd name="connsiteY42" fmla="*/ 655093 h 2410717"/>
              <a:gd name="connsiteX43" fmla="*/ 4776716 w 7985479"/>
              <a:gd name="connsiteY43" fmla="*/ 559558 h 2410717"/>
              <a:gd name="connsiteX44" fmla="*/ 4817660 w 7985479"/>
              <a:gd name="connsiteY44" fmla="*/ 477672 h 2410717"/>
              <a:gd name="connsiteX45" fmla="*/ 4858603 w 7985479"/>
              <a:gd name="connsiteY45" fmla="*/ 382138 h 2410717"/>
              <a:gd name="connsiteX46" fmla="*/ 4913194 w 7985479"/>
              <a:gd name="connsiteY46" fmla="*/ 300251 h 2410717"/>
              <a:gd name="connsiteX47" fmla="*/ 4995080 w 7985479"/>
              <a:gd name="connsiteY47" fmla="*/ 218364 h 2410717"/>
              <a:gd name="connsiteX48" fmla="*/ 5145206 w 7985479"/>
              <a:gd name="connsiteY48" fmla="*/ 150126 h 2410717"/>
              <a:gd name="connsiteX49" fmla="*/ 5186149 w 7985479"/>
              <a:gd name="connsiteY49" fmla="*/ 122830 h 2410717"/>
              <a:gd name="connsiteX50" fmla="*/ 5227092 w 7985479"/>
              <a:gd name="connsiteY50" fmla="*/ 109182 h 2410717"/>
              <a:gd name="connsiteX51" fmla="*/ 5268036 w 7985479"/>
              <a:gd name="connsiteY51" fmla="*/ 81887 h 2410717"/>
              <a:gd name="connsiteX52" fmla="*/ 5349922 w 7985479"/>
              <a:gd name="connsiteY52" fmla="*/ 54591 h 2410717"/>
              <a:gd name="connsiteX53" fmla="*/ 5390866 w 7985479"/>
              <a:gd name="connsiteY53" fmla="*/ 40944 h 2410717"/>
              <a:gd name="connsiteX54" fmla="*/ 5459104 w 7985479"/>
              <a:gd name="connsiteY54" fmla="*/ 27296 h 2410717"/>
              <a:gd name="connsiteX55" fmla="*/ 5500048 w 7985479"/>
              <a:gd name="connsiteY55" fmla="*/ 13648 h 2410717"/>
              <a:gd name="connsiteX56" fmla="*/ 5745707 w 7985479"/>
              <a:gd name="connsiteY56" fmla="*/ 0 h 2410717"/>
              <a:gd name="connsiteX57" fmla="*/ 6673755 w 7985479"/>
              <a:gd name="connsiteY57" fmla="*/ 13648 h 2410717"/>
              <a:gd name="connsiteX58" fmla="*/ 6796585 w 7985479"/>
              <a:gd name="connsiteY58" fmla="*/ 27296 h 2410717"/>
              <a:gd name="connsiteX59" fmla="*/ 6878471 w 7985479"/>
              <a:gd name="connsiteY59" fmla="*/ 54591 h 2410717"/>
              <a:gd name="connsiteX60" fmla="*/ 7042245 w 7985479"/>
              <a:gd name="connsiteY60" fmla="*/ 109182 h 2410717"/>
              <a:gd name="connsiteX61" fmla="*/ 7137779 w 7985479"/>
              <a:gd name="connsiteY61" fmla="*/ 136478 h 2410717"/>
              <a:gd name="connsiteX62" fmla="*/ 7219666 w 7985479"/>
              <a:gd name="connsiteY62" fmla="*/ 150126 h 2410717"/>
              <a:gd name="connsiteX63" fmla="*/ 7301552 w 7985479"/>
              <a:gd name="connsiteY63" fmla="*/ 177421 h 2410717"/>
              <a:gd name="connsiteX64" fmla="*/ 7383439 w 7985479"/>
              <a:gd name="connsiteY64" fmla="*/ 204717 h 2410717"/>
              <a:gd name="connsiteX65" fmla="*/ 7424382 w 7985479"/>
              <a:gd name="connsiteY65" fmla="*/ 218364 h 2410717"/>
              <a:gd name="connsiteX66" fmla="*/ 7506269 w 7985479"/>
              <a:gd name="connsiteY66" fmla="*/ 232012 h 2410717"/>
              <a:gd name="connsiteX67" fmla="*/ 7629098 w 7985479"/>
              <a:gd name="connsiteY67" fmla="*/ 272956 h 2410717"/>
              <a:gd name="connsiteX68" fmla="*/ 7670042 w 7985479"/>
              <a:gd name="connsiteY68" fmla="*/ 286603 h 2410717"/>
              <a:gd name="connsiteX69" fmla="*/ 7751928 w 7985479"/>
              <a:gd name="connsiteY69" fmla="*/ 300251 h 2410717"/>
              <a:gd name="connsiteX70" fmla="*/ 7833815 w 7985479"/>
              <a:gd name="connsiteY70" fmla="*/ 354842 h 2410717"/>
              <a:gd name="connsiteX71" fmla="*/ 7929349 w 7985479"/>
              <a:gd name="connsiteY71" fmla="*/ 382138 h 2410717"/>
              <a:gd name="connsiteX72" fmla="*/ 7983940 w 7985479"/>
              <a:gd name="connsiteY72" fmla="*/ 395785 h 2410717"/>
              <a:gd name="connsiteX73" fmla="*/ 7956645 w 7985479"/>
              <a:gd name="connsiteY73"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299045 w 7985479"/>
              <a:gd name="connsiteY33" fmla="*/ 1692323 h 2410717"/>
              <a:gd name="connsiteX34" fmla="*/ 4394579 w 7985479"/>
              <a:gd name="connsiteY34" fmla="*/ 1514902 h 2410717"/>
              <a:gd name="connsiteX35" fmla="*/ 4435522 w 7985479"/>
              <a:gd name="connsiteY35" fmla="*/ 1419367 h 2410717"/>
              <a:gd name="connsiteX36" fmla="*/ 4490113 w 7985479"/>
              <a:gd name="connsiteY36" fmla="*/ 1296538 h 2410717"/>
              <a:gd name="connsiteX37" fmla="*/ 4517409 w 7985479"/>
              <a:gd name="connsiteY37" fmla="*/ 1201003 h 2410717"/>
              <a:gd name="connsiteX38" fmla="*/ 4612943 w 7985479"/>
              <a:gd name="connsiteY38" fmla="*/ 900753 h 2410717"/>
              <a:gd name="connsiteX39" fmla="*/ 4640239 w 7985479"/>
              <a:gd name="connsiteY39" fmla="*/ 846161 h 2410717"/>
              <a:gd name="connsiteX40" fmla="*/ 4653886 w 7985479"/>
              <a:gd name="connsiteY40" fmla="*/ 805218 h 2410717"/>
              <a:gd name="connsiteX41" fmla="*/ 4735773 w 7985479"/>
              <a:gd name="connsiteY41" fmla="*/ 655093 h 2410717"/>
              <a:gd name="connsiteX42" fmla="*/ 4776716 w 7985479"/>
              <a:gd name="connsiteY42" fmla="*/ 559558 h 2410717"/>
              <a:gd name="connsiteX43" fmla="*/ 4817660 w 7985479"/>
              <a:gd name="connsiteY43" fmla="*/ 477672 h 2410717"/>
              <a:gd name="connsiteX44" fmla="*/ 4858603 w 7985479"/>
              <a:gd name="connsiteY44" fmla="*/ 382138 h 2410717"/>
              <a:gd name="connsiteX45" fmla="*/ 4913194 w 7985479"/>
              <a:gd name="connsiteY45" fmla="*/ 300251 h 2410717"/>
              <a:gd name="connsiteX46" fmla="*/ 4995080 w 7985479"/>
              <a:gd name="connsiteY46" fmla="*/ 218364 h 2410717"/>
              <a:gd name="connsiteX47" fmla="*/ 5145206 w 7985479"/>
              <a:gd name="connsiteY47" fmla="*/ 150126 h 2410717"/>
              <a:gd name="connsiteX48" fmla="*/ 5186149 w 7985479"/>
              <a:gd name="connsiteY48" fmla="*/ 122830 h 2410717"/>
              <a:gd name="connsiteX49" fmla="*/ 5227092 w 7985479"/>
              <a:gd name="connsiteY49" fmla="*/ 109182 h 2410717"/>
              <a:gd name="connsiteX50" fmla="*/ 5268036 w 7985479"/>
              <a:gd name="connsiteY50" fmla="*/ 81887 h 2410717"/>
              <a:gd name="connsiteX51" fmla="*/ 5349922 w 7985479"/>
              <a:gd name="connsiteY51" fmla="*/ 54591 h 2410717"/>
              <a:gd name="connsiteX52" fmla="*/ 5390866 w 7985479"/>
              <a:gd name="connsiteY52" fmla="*/ 40944 h 2410717"/>
              <a:gd name="connsiteX53" fmla="*/ 5459104 w 7985479"/>
              <a:gd name="connsiteY53" fmla="*/ 27296 h 2410717"/>
              <a:gd name="connsiteX54" fmla="*/ 5500048 w 7985479"/>
              <a:gd name="connsiteY54" fmla="*/ 13648 h 2410717"/>
              <a:gd name="connsiteX55" fmla="*/ 5745707 w 7985479"/>
              <a:gd name="connsiteY55" fmla="*/ 0 h 2410717"/>
              <a:gd name="connsiteX56" fmla="*/ 6673755 w 7985479"/>
              <a:gd name="connsiteY56" fmla="*/ 13648 h 2410717"/>
              <a:gd name="connsiteX57" fmla="*/ 6796585 w 7985479"/>
              <a:gd name="connsiteY57" fmla="*/ 27296 h 2410717"/>
              <a:gd name="connsiteX58" fmla="*/ 6878471 w 7985479"/>
              <a:gd name="connsiteY58" fmla="*/ 54591 h 2410717"/>
              <a:gd name="connsiteX59" fmla="*/ 7042245 w 7985479"/>
              <a:gd name="connsiteY59" fmla="*/ 109182 h 2410717"/>
              <a:gd name="connsiteX60" fmla="*/ 7137779 w 7985479"/>
              <a:gd name="connsiteY60" fmla="*/ 136478 h 2410717"/>
              <a:gd name="connsiteX61" fmla="*/ 7219666 w 7985479"/>
              <a:gd name="connsiteY61" fmla="*/ 150126 h 2410717"/>
              <a:gd name="connsiteX62" fmla="*/ 7301552 w 7985479"/>
              <a:gd name="connsiteY62" fmla="*/ 177421 h 2410717"/>
              <a:gd name="connsiteX63" fmla="*/ 7383439 w 7985479"/>
              <a:gd name="connsiteY63" fmla="*/ 204717 h 2410717"/>
              <a:gd name="connsiteX64" fmla="*/ 7424382 w 7985479"/>
              <a:gd name="connsiteY64" fmla="*/ 218364 h 2410717"/>
              <a:gd name="connsiteX65" fmla="*/ 7506269 w 7985479"/>
              <a:gd name="connsiteY65" fmla="*/ 232012 h 2410717"/>
              <a:gd name="connsiteX66" fmla="*/ 7629098 w 7985479"/>
              <a:gd name="connsiteY66" fmla="*/ 272956 h 2410717"/>
              <a:gd name="connsiteX67" fmla="*/ 7670042 w 7985479"/>
              <a:gd name="connsiteY67" fmla="*/ 286603 h 2410717"/>
              <a:gd name="connsiteX68" fmla="*/ 7751928 w 7985479"/>
              <a:gd name="connsiteY68" fmla="*/ 300251 h 2410717"/>
              <a:gd name="connsiteX69" fmla="*/ 7833815 w 7985479"/>
              <a:gd name="connsiteY69" fmla="*/ 354842 h 2410717"/>
              <a:gd name="connsiteX70" fmla="*/ 7929349 w 7985479"/>
              <a:gd name="connsiteY70" fmla="*/ 382138 h 2410717"/>
              <a:gd name="connsiteX71" fmla="*/ 7983940 w 7985479"/>
              <a:gd name="connsiteY71" fmla="*/ 395785 h 2410717"/>
              <a:gd name="connsiteX72" fmla="*/ 7956645 w 7985479"/>
              <a:gd name="connsiteY72"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394579 w 7985479"/>
              <a:gd name="connsiteY34" fmla="*/ 1514902 h 2410717"/>
              <a:gd name="connsiteX35" fmla="*/ 4435522 w 7985479"/>
              <a:gd name="connsiteY35" fmla="*/ 1419367 h 2410717"/>
              <a:gd name="connsiteX36" fmla="*/ 4490113 w 7985479"/>
              <a:gd name="connsiteY36" fmla="*/ 1296538 h 2410717"/>
              <a:gd name="connsiteX37" fmla="*/ 4517409 w 7985479"/>
              <a:gd name="connsiteY37" fmla="*/ 1201003 h 2410717"/>
              <a:gd name="connsiteX38" fmla="*/ 4612943 w 7985479"/>
              <a:gd name="connsiteY38" fmla="*/ 900753 h 2410717"/>
              <a:gd name="connsiteX39" fmla="*/ 4640239 w 7985479"/>
              <a:gd name="connsiteY39" fmla="*/ 846161 h 2410717"/>
              <a:gd name="connsiteX40" fmla="*/ 4653886 w 7985479"/>
              <a:gd name="connsiteY40" fmla="*/ 805218 h 2410717"/>
              <a:gd name="connsiteX41" fmla="*/ 4735773 w 7985479"/>
              <a:gd name="connsiteY41" fmla="*/ 655093 h 2410717"/>
              <a:gd name="connsiteX42" fmla="*/ 4776716 w 7985479"/>
              <a:gd name="connsiteY42" fmla="*/ 559558 h 2410717"/>
              <a:gd name="connsiteX43" fmla="*/ 4817660 w 7985479"/>
              <a:gd name="connsiteY43" fmla="*/ 477672 h 2410717"/>
              <a:gd name="connsiteX44" fmla="*/ 4858603 w 7985479"/>
              <a:gd name="connsiteY44" fmla="*/ 382138 h 2410717"/>
              <a:gd name="connsiteX45" fmla="*/ 4913194 w 7985479"/>
              <a:gd name="connsiteY45" fmla="*/ 300251 h 2410717"/>
              <a:gd name="connsiteX46" fmla="*/ 4995080 w 7985479"/>
              <a:gd name="connsiteY46" fmla="*/ 218364 h 2410717"/>
              <a:gd name="connsiteX47" fmla="*/ 5145206 w 7985479"/>
              <a:gd name="connsiteY47" fmla="*/ 150126 h 2410717"/>
              <a:gd name="connsiteX48" fmla="*/ 5186149 w 7985479"/>
              <a:gd name="connsiteY48" fmla="*/ 122830 h 2410717"/>
              <a:gd name="connsiteX49" fmla="*/ 5227092 w 7985479"/>
              <a:gd name="connsiteY49" fmla="*/ 109182 h 2410717"/>
              <a:gd name="connsiteX50" fmla="*/ 5268036 w 7985479"/>
              <a:gd name="connsiteY50" fmla="*/ 81887 h 2410717"/>
              <a:gd name="connsiteX51" fmla="*/ 5349922 w 7985479"/>
              <a:gd name="connsiteY51" fmla="*/ 54591 h 2410717"/>
              <a:gd name="connsiteX52" fmla="*/ 5390866 w 7985479"/>
              <a:gd name="connsiteY52" fmla="*/ 40944 h 2410717"/>
              <a:gd name="connsiteX53" fmla="*/ 5459104 w 7985479"/>
              <a:gd name="connsiteY53" fmla="*/ 27296 h 2410717"/>
              <a:gd name="connsiteX54" fmla="*/ 5500048 w 7985479"/>
              <a:gd name="connsiteY54" fmla="*/ 13648 h 2410717"/>
              <a:gd name="connsiteX55" fmla="*/ 5745707 w 7985479"/>
              <a:gd name="connsiteY55" fmla="*/ 0 h 2410717"/>
              <a:gd name="connsiteX56" fmla="*/ 6673755 w 7985479"/>
              <a:gd name="connsiteY56" fmla="*/ 13648 h 2410717"/>
              <a:gd name="connsiteX57" fmla="*/ 6796585 w 7985479"/>
              <a:gd name="connsiteY57" fmla="*/ 27296 h 2410717"/>
              <a:gd name="connsiteX58" fmla="*/ 6878471 w 7985479"/>
              <a:gd name="connsiteY58" fmla="*/ 54591 h 2410717"/>
              <a:gd name="connsiteX59" fmla="*/ 7042245 w 7985479"/>
              <a:gd name="connsiteY59" fmla="*/ 109182 h 2410717"/>
              <a:gd name="connsiteX60" fmla="*/ 7137779 w 7985479"/>
              <a:gd name="connsiteY60" fmla="*/ 136478 h 2410717"/>
              <a:gd name="connsiteX61" fmla="*/ 7219666 w 7985479"/>
              <a:gd name="connsiteY61" fmla="*/ 150126 h 2410717"/>
              <a:gd name="connsiteX62" fmla="*/ 7301552 w 7985479"/>
              <a:gd name="connsiteY62" fmla="*/ 177421 h 2410717"/>
              <a:gd name="connsiteX63" fmla="*/ 7383439 w 7985479"/>
              <a:gd name="connsiteY63" fmla="*/ 204717 h 2410717"/>
              <a:gd name="connsiteX64" fmla="*/ 7424382 w 7985479"/>
              <a:gd name="connsiteY64" fmla="*/ 218364 h 2410717"/>
              <a:gd name="connsiteX65" fmla="*/ 7506269 w 7985479"/>
              <a:gd name="connsiteY65" fmla="*/ 232012 h 2410717"/>
              <a:gd name="connsiteX66" fmla="*/ 7629098 w 7985479"/>
              <a:gd name="connsiteY66" fmla="*/ 272956 h 2410717"/>
              <a:gd name="connsiteX67" fmla="*/ 7670042 w 7985479"/>
              <a:gd name="connsiteY67" fmla="*/ 286603 h 2410717"/>
              <a:gd name="connsiteX68" fmla="*/ 7751928 w 7985479"/>
              <a:gd name="connsiteY68" fmla="*/ 300251 h 2410717"/>
              <a:gd name="connsiteX69" fmla="*/ 7833815 w 7985479"/>
              <a:gd name="connsiteY69" fmla="*/ 354842 h 2410717"/>
              <a:gd name="connsiteX70" fmla="*/ 7929349 w 7985479"/>
              <a:gd name="connsiteY70" fmla="*/ 382138 h 2410717"/>
              <a:gd name="connsiteX71" fmla="*/ 7983940 w 7985479"/>
              <a:gd name="connsiteY71" fmla="*/ 395785 h 2410717"/>
              <a:gd name="connsiteX72" fmla="*/ 7956645 w 7985479"/>
              <a:gd name="connsiteY72"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435522 w 7985479"/>
              <a:gd name="connsiteY35" fmla="*/ 1419367 h 2410717"/>
              <a:gd name="connsiteX36" fmla="*/ 4490113 w 7985479"/>
              <a:gd name="connsiteY36" fmla="*/ 1296538 h 2410717"/>
              <a:gd name="connsiteX37" fmla="*/ 4517409 w 7985479"/>
              <a:gd name="connsiteY37" fmla="*/ 1201003 h 2410717"/>
              <a:gd name="connsiteX38" fmla="*/ 4612943 w 7985479"/>
              <a:gd name="connsiteY38" fmla="*/ 900753 h 2410717"/>
              <a:gd name="connsiteX39" fmla="*/ 4640239 w 7985479"/>
              <a:gd name="connsiteY39" fmla="*/ 846161 h 2410717"/>
              <a:gd name="connsiteX40" fmla="*/ 4653886 w 7985479"/>
              <a:gd name="connsiteY40" fmla="*/ 805218 h 2410717"/>
              <a:gd name="connsiteX41" fmla="*/ 4735773 w 7985479"/>
              <a:gd name="connsiteY41" fmla="*/ 655093 h 2410717"/>
              <a:gd name="connsiteX42" fmla="*/ 4776716 w 7985479"/>
              <a:gd name="connsiteY42" fmla="*/ 559558 h 2410717"/>
              <a:gd name="connsiteX43" fmla="*/ 4817660 w 7985479"/>
              <a:gd name="connsiteY43" fmla="*/ 477672 h 2410717"/>
              <a:gd name="connsiteX44" fmla="*/ 4858603 w 7985479"/>
              <a:gd name="connsiteY44" fmla="*/ 382138 h 2410717"/>
              <a:gd name="connsiteX45" fmla="*/ 4913194 w 7985479"/>
              <a:gd name="connsiteY45" fmla="*/ 300251 h 2410717"/>
              <a:gd name="connsiteX46" fmla="*/ 4995080 w 7985479"/>
              <a:gd name="connsiteY46" fmla="*/ 218364 h 2410717"/>
              <a:gd name="connsiteX47" fmla="*/ 5145206 w 7985479"/>
              <a:gd name="connsiteY47" fmla="*/ 150126 h 2410717"/>
              <a:gd name="connsiteX48" fmla="*/ 5186149 w 7985479"/>
              <a:gd name="connsiteY48" fmla="*/ 122830 h 2410717"/>
              <a:gd name="connsiteX49" fmla="*/ 5227092 w 7985479"/>
              <a:gd name="connsiteY49" fmla="*/ 109182 h 2410717"/>
              <a:gd name="connsiteX50" fmla="*/ 5268036 w 7985479"/>
              <a:gd name="connsiteY50" fmla="*/ 81887 h 2410717"/>
              <a:gd name="connsiteX51" fmla="*/ 5349922 w 7985479"/>
              <a:gd name="connsiteY51" fmla="*/ 54591 h 2410717"/>
              <a:gd name="connsiteX52" fmla="*/ 5390866 w 7985479"/>
              <a:gd name="connsiteY52" fmla="*/ 40944 h 2410717"/>
              <a:gd name="connsiteX53" fmla="*/ 5459104 w 7985479"/>
              <a:gd name="connsiteY53" fmla="*/ 27296 h 2410717"/>
              <a:gd name="connsiteX54" fmla="*/ 5500048 w 7985479"/>
              <a:gd name="connsiteY54" fmla="*/ 13648 h 2410717"/>
              <a:gd name="connsiteX55" fmla="*/ 5745707 w 7985479"/>
              <a:gd name="connsiteY55" fmla="*/ 0 h 2410717"/>
              <a:gd name="connsiteX56" fmla="*/ 6673755 w 7985479"/>
              <a:gd name="connsiteY56" fmla="*/ 13648 h 2410717"/>
              <a:gd name="connsiteX57" fmla="*/ 6796585 w 7985479"/>
              <a:gd name="connsiteY57" fmla="*/ 27296 h 2410717"/>
              <a:gd name="connsiteX58" fmla="*/ 6878471 w 7985479"/>
              <a:gd name="connsiteY58" fmla="*/ 54591 h 2410717"/>
              <a:gd name="connsiteX59" fmla="*/ 7042245 w 7985479"/>
              <a:gd name="connsiteY59" fmla="*/ 109182 h 2410717"/>
              <a:gd name="connsiteX60" fmla="*/ 7137779 w 7985479"/>
              <a:gd name="connsiteY60" fmla="*/ 136478 h 2410717"/>
              <a:gd name="connsiteX61" fmla="*/ 7219666 w 7985479"/>
              <a:gd name="connsiteY61" fmla="*/ 150126 h 2410717"/>
              <a:gd name="connsiteX62" fmla="*/ 7301552 w 7985479"/>
              <a:gd name="connsiteY62" fmla="*/ 177421 h 2410717"/>
              <a:gd name="connsiteX63" fmla="*/ 7383439 w 7985479"/>
              <a:gd name="connsiteY63" fmla="*/ 204717 h 2410717"/>
              <a:gd name="connsiteX64" fmla="*/ 7424382 w 7985479"/>
              <a:gd name="connsiteY64" fmla="*/ 218364 h 2410717"/>
              <a:gd name="connsiteX65" fmla="*/ 7506269 w 7985479"/>
              <a:gd name="connsiteY65" fmla="*/ 232012 h 2410717"/>
              <a:gd name="connsiteX66" fmla="*/ 7629098 w 7985479"/>
              <a:gd name="connsiteY66" fmla="*/ 272956 h 2410717"/>
              <a:gd name="connsiteX67" fmla="*/ 7670042 w 7985479"/>
              <a:gd name="connsiteY67" fmla="*/ 286603 h 2410717"/>
              <a:gd name="connsiteX68" fmla="*/ 7751928 w 7985479"/>
              <a:gd name="connsiteY68" fmla="*/ 300251 h 2410717"/>
              <a:gd name="connsiteX69" fmla="*/ 7833815 w 7985479"/>
              <a:gd name="connsiteY69" fmla="*/ 354842 h 2410717"/>
              <a:gd name="connsiteX70" fmla="*/ 7929349 w 7985479"/>
              <a:gd name="connsiteY70" fmla="*/ 382138 h 2410717"/>
              <a:gd name="connsiteX71" fmla="*/ 7983940 w 7985479"/>
              <a:gd name="connsiteY71" fmla="*/ 395785 h 2410717"/>
              <a:gd name="connsiteX72" fmla="*/ 7956645 w 7985479"/>
              <a:gd name="connsiteY72"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490113 w 7985479"/>
              <a:gd name="connsiteY35" fmla="*/ 1296538 h 2410717"/>
              <a:gd name="connsiteX36" fmla="*/ 4517409 w 7985479"/>
              <a:gd name="connsiteY36" fmla="*/ 1201003 h 2410717"/>
              <a:gd name="connsiteX37" fmla="*/ 4612943 w 7985479"/>
              <a:gd name="connsiteY37" fmla="*/ 900753 h 2410717"/>
              <a:gd name="connsiteX38" fmla="*/ 4640239 w 7985479"/>
              <a:gd name="connsiteY38" fmla="*/ 846161 h 2410717"/>
              <a:gd name="connsiteX39" fmla="*/ 4653886 w 7985479"/>
              <a:gd name="connsiteY39" fmla="*/ 805218 h 2410717"/>
              <a:gd name="connsiteX40" fmla="*/ 4735773 w 7985479"/>
              <a:gd name="connsiteY40" fmla="*/ 655093 h 2410717"/>
              <a:gd name="connsiteX41" fmla="*/ 4776716 w 7985479"/>
              <a:gd name="connsiteY41" fmla="*/ 559558 h 2410717"/>
              <a:gd name="connsiteX42" fmla="*/ 4817660 w 7985479"/>
              <a:gd name="connsiteY42" fmla="*/ 477672 h 2410717"/>
              <a:gd name="connsiteX43" fmla="*/ 4858603 w 7985479"/>
              <a:gd name="connsiteY43" fmla="*/ 382138 h 2410717"/>
              <a:gd name="connsiteX44" fmla="*/ 4913194 w 7985479"/>
              <a:gd name="connsiteY44" fmla="*/ 300251 h 2410717"/>
              <a:gd name="connsiteX45" fmla="*/ 4995080 w 7985479"/>
              <a:gd name="connsiteY45" fmla="*/ 218364 h 2410717"/>
              <a:gd name="connsiteX46" fmla="*/ 5145206 w 7985479"/>
              <a:gd name="connsiteY46" fmla="*/ 150126 h 2410717"/>
              <a:gd name="connsiteX47" fmla="*/ 5186149 w 7985479"/>
              <a:gd name="connsiteY47" fmla="*/ 122830 h 2410717"/>
              <a:gd name="connsiteX48" fmla="*/ 5227092 w 7985479"/>
              <a:gd name="connsiteY48" fmla="*/ 109182 h 2410717"/>
              <a:gd name="connsiteX49" fmla="*/ 5268036 w 7985479"/>
              <a:gd name="connsiteY49" fmla="*/ 81887 h 2410717"/>
              <a:gd name="connsiteX50" fmla="*/ 5349922 w 7985479"/>
              <a:gd name="connsiteY50" fmla="*/ 54591 h 2410717"/>
              <a:gd name="connsiteX51" fmla="*/ 5390866 w 7985479"/>
              <a:gd name="connsiteY51" fmla="*/ 40944 h 2410717"/>
              <a:gd name="connsiteX52" fmla="*/ 5459104 w 7985479"/>
              <a:gd name="connsiteY52" fmla="*/ 27296 h 2410717"/>
              <a:gd name="connsiteX53" fmla="*/ 5500048 w 7985479"/>
              <a:gd name="connsiteY53" fmla="*/ 13648 h 2410717"/>
              <a:gd name="connsiteX54" fmla="*/ 5745707 w 7985479"/>
              <a:gd name="connsiteY54" fmla="*/ 0 h 2410717"/>
              <a:gd name="connsiteX55" fmla="*/ 6673755 w 7985479"/>
              <a:gd name="connsiteY55" fmla="*/ 13648 h 2410717"/>
              <a:gd name="connsiteX56" fmla="*/ 6796585 w 7985479"/>
              <a:gd name="connsiteY56" fmla="*/ 27296 h 2410717"/>
              <a:gd name="connsiteX57" fmla="*/ 6878471 w 7985479"/>
              <a:gd name="connsiteY57" fmla="*/ 54591 h 2410717"/>
              <a:gd name="connsiteX58" fmla="*/ 7042245 w 7985479"/>
              <a:gd name="connsiteY58" fmla="*/ 109182 h 2410717"/>
              <a:gd name="connsiteX59" fmla="*/ 7137779 w 7985479"/>
              <a:gd name="connsiteY59" fmla="*/ 136478 h 2410717"/>
              <a:gd name="connsiteX60" fmla="*/ 7219666 w 7985479"/>
              <a:gd name="connsiteY60" fmla="*/ 150126 h 2410717"/>
              <a:gd name="connsiteX61" fmla="*/ 7301552 w 7985479"/>
              <a:gd name="connsiteY61" fmla="*/ 177421 h 2410717"/>
              <a:gd name="connsiteX62" fmla="*/ 7383439 w 7985479"/>
              <a:gd name="connsiteY62" fmla="*/ 204717 h 2410717"/>
              <a:gd name="connsiteX63" fmla="*/ 7424382 w 7985479"/>
              <a:gd name="connsiteY63" fmla="*/ 218364 h 2410717"/>
              <a:gd name="connsiteX64" fmla="*/ 7506269 w 7985479"/>
              <a:gd name="connsiteY64" fmla="*/ 232012 h 2410717"/>
              <a:gd name="connsiteX65" fmla="*/ 7629098 w 7985479"/>
              <a:gd name="connsiteY65" fmla="*/ 272956 h 2410717"/>
              <a:gd name="connsiteX66" fmla="*/ 7670042 w 7985479"/>
              <a:gd name="connsiteY66" fmla="*/ 286603 h 2410717"/>
              <a:gd name="connsiteX67" fmla="*/ 7751928 w 7985479"/>
              <a:gd name="connsiteY67" fmla="*/ 300251 h 2410717"/>
              <a:gd name="connsiteX68" fmla="*/ 7833815 w 7985479"/>
              <a:gd name="connsiteY68" fmla="*/ 354842 h 2410717"/>
              <a:gd name="connsiteX69" fmla="*/ 7929349 w 7985479"/>
              <a:gd name="connsiteY69" fmla="*/ 382138 h 2410717"/>
              <a:gd name="connsiteX70" fmla="*/ 7983940 w 7985479"/>
              <a:gd name="connsiteY70" fmla="*/ 395785 h 2410717"/>
              <a:gd name="connsiteX71" fmla="*/ 7956645 w 7985479"/>
              <a:gd name="connsiteY71"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517409 w 7985479"/>
              <a:gd name="connsiteY35" fmla="*/ 1201003 h 2410717"/>
              <a:gd name="connsiteX36" fmla="*/ 4612943 w 7985479"/>
              <a:gd name="connsiteY36" fmla="*/ 900753 h 2410717"/>
              <a:gd name="connsiteX37" fmla="*/ 4640239 w 7985479"/>
              <a:gd name="connsiteY37" fmla="*/ 846161 h 2410717"/>
              <a:gd name="connsiteX38" fmla="*/ 4653886 w 7985479"/>
              <a:gd name="connsiteY38" fmla="*/ 805218 h 2410717"/>
              <a:gd name="connsiteX39" fmla="*/ 4735773 w 7985479"/>
              <a:gd name="connsiteY39" fmla="*/ 655093 h 2410717"/>
              <a:gd name="connsiteX40" fmla="*/ 4776716 w 7985479"/>
              <a:gd name="connsiteY40" fmla="*/ 559558 h 2410717"/>
              <a:gd name="connsiteX41" fmla="*/ 4817660 w 7985479"/>
              <a:gd name="connsiteY41" fmla="*/ 477672 h 2410717"/>
              <a:gd name="connsiteX42" fmla="*/ 4858603 w 7985479"/>
              <a:gd name="connsiteY42" fmla="*/ 382138 h 2410717"/>
              <a:gd name="connsiteX43" fmla="*/ 4913194 w 7985479"/>
              <a:gd name="connsiteY43" fmla="*/ 300251 h 2410717"/>
              <a:gd name="connsiteX44" fmla="*/ 4995080 w 7985479"/>
              <a:gd name="connsiteY44" fmla="*/ 218364 h 2410717"/>
              <a:gd name="connsiteX45" fmla="*/ 5145206 w 7985479"/>
              <a:gd name="connsiteY45" fmla="*/ 150126 h 2410717"/>
              <a:gd name="connsiteX46" fmla="*/ 5186149 w 7985479"/>
              <a:gd name="connsiteY46" fmla="*/ 122830 h 2410717"/>
              <a:gd name="connsiteX47" fmla="*/ 5227092 w 7985479"/>
              <a:gd name="connsiteY47" fmla="*/ 109182 h 2410717"/>
              <a:gd name="connsiteX48" fmla="*/ 5268036 w 7985479"/>
              <a:gd name="connsiteY48" fmla="*/ 81887 h 2410717"/>
              <a:gd name="connsiteX49" fmla="*/ 5349922 w 7985479"/>
              <a:gd name="connsiteY49" fmla="*/ 54591 h 2410717"/>
              <a:gd name="connsiteX50" fmla="*/ 5390866 w 7985479"/>
              <a:gd name="connsiteY50" fmla="*/ 40944 h 2410717"/>
              <a:gd name="connsiteX51" fmla="*/ 5459104 w 7985479"/>
              <a:gd name="connsiteY51" fmla="*/ 27296 h 2410717"/>
              <a:gd name="connsiteX52" fmla="*/ 5500048 w 7985479"/>
              <a:gd name="connsiteY52" fmla="*/ 13648 h 2410717"/>
              <a:gd name="connsiteX53" fmla="*/ 5745707 w 7985479"/>
              <a:gd name="connsiteY53" fmla="*/ 0 h 2410717"/>
              <a:gd name="connsiteX54" fmla="*/ 6673755 w 7985479"/>
              <a:gd name="connsiteY54" fmla="*/ 13648 h 2410717"/>
              <a:gd name="connsiteX55" fmla="*/ 6796585 w 7985479"/>
              <a:gd name="connsiteY55" fmla="*/ 27296 h 2410717"/>
              <a:gd name="connsiteX56" fmla="*/ 6878471 w 7985479"/>
              <a:gd name="connsiteY56" fmla="*/ 54591 h 2410717"/>
              <a:gd name="connsiteX57" fmla="*/ 7042245 w 7985479"/>
              <a:gd name="connsiteY57" fmla="*/ 109182 h 2410717"/>
              <a:gd name="connsiteX58" fmla="*/ 7137779 w 7985479"/>
              <a:gd name="connsiteY58" fmla="*/ 136478 h 2410717"/>
              <a:gd name="connsiteX59" fmla="*/ 7219666 w 7985479"/>
              <a:gd name="connsiteY59" fmla="*/ 150126 h 2410717"/>
              <a:gd name="connsiteX60" fmla="*/ 7301552 w 7985479"/>
              <a:gd name="connsiteY60" fmla="*/ 177421 h 2410717"/>
              <a:gd name="connsiteX61" fmla="*/ 7383439 w 7985479"/>
              <a:gd name="connsiteY61" fmla="*/ 204717 h 2410717"/>
              <a:gd name="connsiteX62" fmla="*/ 7424382 w 7985479"/>
              <a:gd name="connsiteY62" fmla="*/ 218364 h 2410717"/>
              <a:gd name="connsiteX63" fmla="*/ 7506269 w 7985479"/>
              <a:gd name="connsiteY63" fmla="*/ 232012 h 2410717"/>
              <a:gd name="connsiteX64" fmla="*/ 7629098 w 7985479"/>
              <a:gd name="connsiteY64" fmla="*/ 272956 h 2410717"/>
              <a:gd name="connsiteX65" fmla="*/ 7670042 w 7985479"/>
              <a:gd name="connsiteY65" fmla="*/ 286603 h 2410717"/>
              <a:gd name="connsiteX66" fmla="*/ 7751928 w 7985479"/>
              <a:gd name="connsiteY66" fmla="*/ 300251 h 2410717"/>
              <a:gd name="connsiteX67" fmla="*/ 7833815 w 7985479"/>
              <a:gd name="connsiteY67" fmla="*/ 354842 h 2410717"/>
              <a:gd name="connsiteX68" fmla="*/ 7929349 w 7985479"/>
              <a:gd name="connsiteY68" fmla="*/ 382138 h 2410717"/>
              <a:gd name="connsiteX69" fmla="*/ 7983940 w 7985479"/>
              <a:gd name="connsiteY69" fmla="*/ 395785 h 2410717"/>
              <a:gd name="connsiteX70" fmla="*/ 7956645 w 7985479"/>
              <a:gd name="connsiteY70"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612943 w 7985479"/>
              <a:gd name="connsiteY35" fmla="*/ 900753 h 2410717"/>
              <a:gd name="connsiteX36" fmla="*/ 4640239 w 7985479"/>
              <a:gd name="connsiteY36" fmla="*/ 846161 h 2410717"/>
              <a:gd name="connsiteX37" fmla="*/ 4653886 w 7985479"/>
              <a:gd name="connsiteY37" fmla="*/ 805218 h 2410717"/>
              <a:gd name="connsiteX38" fmla="*/ 4735773 w 7985479"/>
              <a:gd name="connsiteY38" fmla="*/ 655093 h 2410717"/>
              <a:gd name="connsiteX39" fmla="*/ 4776716 w 7985479"/>
              <a:gd name="connsiteY39" fmla="*/ 559558 h 2410717"/>
              <a:gd name="connsiteX40" fmla="*/ 4817660 w 7985479"/>
              <a:gd name="connsiteY40" fmla="*/ 477672 h 2410717"/>
              <a:gd name="connsiteX41" fmla="*/ 4858603 w 7985479"/>
              <a:gd name="connsiteY41" fmla="*/ 382138 h 2410717"/>
              <a:gd name="connsiteX42" fmla="*/ 4913194 w 7985479"/>
              <a:gd name="connsiteY42" fmla="*/ 300251 h 2410717"/>
              <a:gd name="connsiteX43" fmla="*/ 4995080 w 7985479"/>
              <a:gd name="connsiteY43" fmla="*/ 218364 h 2410717"/>
              <a:gd name="connsiteX44" fmla="*/ 5145206 w 7985479"/>
              <a:gd name="connsiteY44" fmla="*/ 150126 h 2410717"/>
              <a:gd name="connsiteX45" fmla="*/ 5186149 w 7985479"/>
              <a:gd name="connsiteY45" fmla="*/ 122830 h 2410717"/>
              <a:gd name="connsiteX46" fmla="*/ 5227092 w 7985479"/>
              <a:gd name="connsiteY46" fmla="*/ 109182 h 2410717"/>
              <a:gd name="connsiteX47" fmla="*/ 5268036 w 7985479"/>
              <a:gd name="connsiteY47" fmla="*/ 81887 h 2410717"/>
              <a:gd name="connsiteX48" fmla="*/ 5349922 w 7985479"/>
              <a:gd name="connsiteY48" fmla="*/ 54591 h 2410717"/>
              <a:gd name="connsiteX49" fmla="*/ 5390866 w 7985479"/>
              <a:gd name="connsiteY49" fmla="*/ 40944 h 2410717"/>
              <a:gd name="connsiteX50" fmla="*/ 5459104 w 7985479"/>
              <a:gd name="connsiteY50" fmla="*/ 27296 h 2410717"/>
              <a:gd name="connsiteX51" fmla="*/ 5500048 w 7985479"/>
              <a:gd name="connsiteY51" fmla="*/ 13648 h 2410717"/>
              <a:gd name="connsiteX52" fmla="*/ 5745707 w 7985479"/>
              <a:gd name="connsiteY52" fmla="*/ 0 h 2410717"/>
              <a:gd name="connsiteX53" fmla="*/ 6673755 w 7985479"/>
              <a:gd name="connsiteY53" fmla="*/ 13648 h 2410717"/>
              <a:gd name="connsiteX54" fmla="*/ 6796585 w 7985479"/>
              <a:gd name="connsiteY54" fmla="*/ 27296 h 2410717"/>
              <a:gd name="connsiteX55" fmla="*/ 6878471 w 7985479"/>
              <a:gd name="connsiteY55" fmla="*/ 54591 h 2410717"/>
              <a:gd name="connsiteX56" fmla="*/ 7042245 w 7985479"/>
              <a:gd name="connsiteY56" fmla="*/ 109182 h 2410717"/>
              <a:gd name="connsiteX57" fmla="*/ 7137779 w 7985479"/>
              <a:gd name="connsiteY57" fmla="*/ 136478 h 2410717"/>
              <a:gd name="connsiteX58" fmla="*/ 7219666 w 7985479"/>
              <a:gd name="connsiteY58" fmla="*/ 150126 h 2410717"/>
              <a:gd name="connsiteX59" fmla="*/ 7301552 w 7985479"/>
              <a:gd name="connsiteY59" fmla="*/ 177421 h 2410717"/>
              <a:gd name="connsiteX60" fmla="*/ 7383439 w 7985479"/>
              <a:gd name="connsiteY60" fmla="*/ 204717 h 2410717"/>
              <a:gd name="connsiteX61" fmla="*/ 7424382 w 7985479"/>
              <a:gd name="connsiteY61" fmla="*/ 218364 h 2410717"/>
              <a:gd name="connsiteX62" fmla="*/ 7506269 w 7985479"/>
              <a:gd name="connsiteY62" fmla="*/ 232012 h 2410717"/>
              <a:gd name="connsiteX63" fmla="*/ 7629098 w 7985479"/>
              <a:gd name="connsiteY63" fmla="*/ 272956 h 2410717"/>
              <a:gd name="connsiteX64" fmla="*/ 7670042 w 7985479"/>
              <a:gd name="connsiteY64" fmla="*/ 286603 h 2410717"/>
              <a:gd name="connsiteX65" fmla="*/ 7751928 w 7985479"/>
              <a:gd name="connsiteY65" fmla="*/ 300251 h 2410717"/>
              <a:gd name="connsiteX66" fmla="*/ 7833815 w 7985479"/>
              <a:gd name="connsiteY66" fmla="*/ 354842 h 2410717"/>
              <a:gd name="connsiteX67" fmla="*/ 7929349 w 7985479"/>
              <a:gd name="connsiteY67" fmla="*/ 382138 h 2410717"/>
              <a:gd name="connsiteX68" fmla="*/ 7983940 w 7985479"/>
              <a:gd name="connsiteY68" fmla="*/ 395785 h 2410717"/>
              <a:gd name="connsiteX69" fmla="*/ 7956645 w 7985479"/>
              <a:gd name="connsiteY69"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640239 w 7985479"/>
              <a:gd name="connsiteY35" fmla="*/ 846161 h 2410717"/>
              <a:gd name="connsiteX36" fmla="*/ 4653886 w 7985479"/>
              <a:gd name="connsiteY36" fmla="*/ 805218 h 2410717"/>
              <a:gd name="connsiteX37" fmla="*/ 4735773 w 7985479"/>
              <a:gd name="connsiteY37" fmla="*/ 655093 h 2410717"/>
              <a:gd name="connsiteX38" fmla="*/ 4776716 w 7985479"/>
              <a:gd name="connsiteY38" fmla="*/ 559558 h 2410717"/>
              <a:gd name="connsiteX39" fmla="*/ 4817660 w 7985479"/>
              <a:gd name="connsiteY39" fmla="*/ 477672 h 2410717"/>
              <a:gd name="connsiteX40" fmla="*/ 4858603 w 7985479"/>
              <a:gd name="connsiteY40" fmla="*/ 382138 h 2410717"/>
              <a:gd name="connsiteX41" fmla="*/ 4913194 w 7985479"/>
              <a:gd name="connsiteY41" fmla="*/ 300251 h 2410717"/>
              <a:gd name="connsiteX42" fmla="*/ 4995080 w 7985479"/>
              <a:gd name="connsiteY42" fmla="*/ 218364 h 2410717"/>
              <a:gd name="connsiteX43" fmla="*/ 5145206 w 7985479"/>
              <a:gd name="connsiteY43" fmla="*/ 150126 h 2410717"/>
              <a:gd name="connsiteX44" fmla="*/ 5186149 w 7985479"/>
              <a:gd name="connsiteY44" fmla="*/ 122830 h 2410717"/>
              <a:gd name="connsiteX45" fmla="*/ 5227092 w 7985479"/>
              <a:gd name="connsiteY45" fmla="*/ 109182 h 2410717"/>
              <a:gd name="connsiteX46" fmla="*/ 5268036 w 7985479"/>
              <a:gd name="connsiteY46" fmla="*/ 81887 h 2410717"/>
              <a:gd name="connsiteX47" fmla="*/ 5349922 w 7985479"/>
              <a:gd name="connsiteY47" fmla="*/ 54591 h 2410717"/>
              <a:gd name="connsiteX48" fmla="*/ 5390866 w 7985479"/>
              <a:gd name="connsiteY48" fmla="*/ 40944 h 2410717"/>
              <a:gd name="connsiteX49" fmla="*/ 5459104 w 7985479"/>
              <a:gd name="connsiteY49" fmla="*/ 27296 h 2410717"/>
              <a:gd name="connsiteX50" fmla="*/ 5500048 w 7985479"/>
              <a:gd name="connsiteY50" fmla="*/ 13648 h 2410717"/>
              <a:gd name="connsiteX51" fmla="*/ 5745707 w 7985479"/>
              <a:gd name="connsiteY51" fmla="*/ 0 h 2410717"/>
              <a:gd name="connsiteX52" fmla="*/ 6673755 w 7985479"/>
              <a:gd name="connsiteY52" fmla="*/ 13648 h 2410717"/>
              <a:gd name="connsiteX53" fmla="*/ 6796585 w 7985479"/>
              <a:gd name="connsiteY53" fmla="*/ 27296 h 2410717"/>
              <a:gd name="connsiteX54" fmla="*/ 6878471 w 7985479"/>
              <a:gd name="connsiteY54" fmla="*/ 54591 h 2410717"/>
              <a:gd name="connsiteX55" fmla="*/ 7042245 w 7985479"/>
              <a:gd name="connsiteY55" fmla="*/ 109182 h 2410717"/>
              <a:gd name="connsiteX56" fmla="*/ 7137779 w 7985479"/>
              <a:gd name="connsiteY56" fmla="*/ 136478 h 2410717"/>
              <a:gd name="connsiteX57" fmla="*/ 7219666 w 7985479"/>
              <a:gd name="connsiteY57" fmla="*/ 150126 h 2410717"/>
              <a:gd name="connsiteX58" fmla="*/ 7301552 w 7985479"/>
              <a:gd name="connsiteY58" fmla="*/ 177421 h 2410717"/>
              <a:gd name="connsiteX59" fmla="*/ 7383439 w 7985479"/>
              <a:gd name="connsiteY59" fmla="*/ 204717 h 2410717"/>
              <a:gd name="connsiteX60" fmla="*/ 7424382 w 7985479"/>
              <a:gd name="connsiteY60" fmla="*/ 218364 h 2410717"/>
              <a:gd name="connsiteX61" fmla="*/ 7506269 w 7985479"/>
              <a:gd name="connsiteY61" fmla="*/ 232012 h 2410717"/>
              <a:gd name="connsiteX62" fmla="*/ 7629098 w 7985479"/>
              <a:gd name="connsiteY62" fmla="*/ 272956 h 2410717"/>
              <a:gd name="connsiteX63" fmla="*/ 7670042 w 7985479"/>
              <a:gd name="connsiteY63" fmla="*/ 286603 h 2410717"/>
              <a:gd name="connsiteX64" fmla="*/ 7751928 w 7985479"/>
              <a:gd name="connsiteY64" fmla="*/ 300251 h 2410717"/>
              <a:gd name="connsiteX65" fmla="*/ 7833815 w 7985479"/>
              <a:gd name="connsiteY65" fmla="*/ 354842 h 2410717"/>
              <a:gd name="connsiteX66" fmla="*/ 7929349 w 7985479"/>
              <a:gd name="connsiteY66" fmla="*/ 382138 h 2410717"/>
              <a:gd name="connsiteX67" fmla="*/ 7983940 w 7985479"/>
              <a:gd name="connsiteY67" fmla="*/ 395785 h 2410717"/>
              <a:gd name="connsiteX68" fmla="*/ 7956645 w 7985479"/>
              <a:gd name="connsiteY68"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640239 w 7985479"/>
              <a:gd name="connsiteY35" fmla="*/ 846161 h 2410717"/>
              <a:gd name="connsiteX36" fmla="*/ 4735773 w 7985479"/>
              <a:gd name="connsiteY36" fmla="*/ 655093 h 2410717"/>
              <a:gd name="connsiteX37" fmla="*/ 4776716 w 7985479"/>
              <a:gd name="connsiteY37" fmla="*/ 559558 h 2410717"/>
              <a:gd name="connsiteX38" fmla="*/ 4817660 w 7985479"/>
              <a:gd name="connsiteY38" fmla="*/ 477672 h 2410717"/>
              <a:gd name="connsiteX39" fmla="*/ 4858603 w 7985479"/>
              <a:gd name="connsiteY39" fmla="*/ 382138 h 2410717"/>
              <a:gd name="connsiteX40" fmla="*/ 4913194 w 7985479"/>
              <a:gd name="connsiteY40" fmla="*/ 300251 h 2410717"/>
              <a:gd name="connsiteX41" fmla="*/ 4995080 w 7985479"/>
              <a:gd name="connsiteY41" fmla="*/ 218364 h 2410717"/>
              <a:gd name="connsiteX42" fmla="*/ 5145206 w 7985479"/>
              <a:gd name="connsiteY42" fmla="*/ 150126 h 2410717"/>
              <a:gd name="connsiteX43" fmla="*/ 5186149 w 7985479"/>
              <a:gd name="connsiteY43" fmla="*/ 122830 h 2410717"/>
              <a:gd name="connsiteX44" fmla="*/ 5227092 w 7985479"/>
              <a:gd name="connsiteY44" fmla="*/ 109182 h 2410717"/>
              <a:gd name="connsiteX45" fmla="*/ 5268036 w 7985479"/>
              <a:gd name="connsiteY45" fmla="*/ 81887 h 2410717"/>
              <a:gd name="connsiteX46" fmla="*/ 5349922 w 7985479"/>
              <a:gd name="connsiteY46" fmla="*/ 54591 h 2410717"/>
              <a:gd name="connsiteX47" fmla="*/ 5390866 w 7985479"/>
              <a:gd name="connsiteY47" fmla="*/ 40944 h 2410717"/>
              <a:gd name="connsiteX48" fmla="*/ 5459104 w 7985479"/>
              <a:gd name="connsiteY48" fmla="*/ 27296 h 2410717"/>
              <a:gd name="connsiteX49" fmla="*/ 5500048 w 7985479"/>
              <a:gd name="connsiteY49" fmla="*/ 13648 h 2410717"/>
              <a:gd name="connsiteX50" fmla="*/ 5745707 w 7985479"/>
              <a:gd name="connsiteY50" fmla="*/ 0 h 2410717"/>
              <a:gd name="connsiteX51" fmla="*/ 6673755 w 7985479"/>
              <a:gd name="connsiteY51" fmla="*/ 13648 h 2410717"/>
              <a:gd name="connsiteX52" fmla="*/ 6796585 w 7985479"/>
              <a:gd name="connsiteY52" fmla="*/ 27296 h 2410717"/>
              <a:gd name="connsiteX53" fmla="*/ 6878471 w 7985479"/>
              <a:gd name="connsiteY53" fmla="*/ 54591 h 2410717"/>
              <a:gd name="connsiteX54" fmla="*/ 7042245 w 7985479"/>
              <a:gd name="connsiteY54" fmla="*/ 109182 h 2410717"/>
              <a:gd name="connsiteX55" fmla="*/ 7137779 w 7985479"/>
              <a:gd name="connsiteY55" fmla="*/ 136478 h 2410717"/>
              <a:gd name="connsiteX56" fmla="*/ 7219666 w 7985479"/>
              <a:gd name="connsiteY56" fmla="*/ 150126 h 2410717"/>
              <a:gd name="connsiteX57" fmla="*/ 7301552 w 7985479"/>
              <a:gd name="connsiteY57" fmla="*/ 177421 h 2410717"/>
              <a:gd name="connsiteX58" fmla="*/ 7383439 w 7985479"/>
              <a:gd name="connsiteY58" fmla="*/ 204717 h 2410717"/>
              <a:gd name="connsiteX59" fmla="*/ 7424382 w 7985479"/>
              <a:gd name="connsiteY59" fmla="*/ 218364 h 2410717"/>
              <a:gd name="connsiteX60" fmla="*/ 7506269 w 7985479"/>
              <a:gd name="connsiteY60" fmla="*/ 232012 h 2410717"/>
              <a:gd name="connsiteX61" fmla="*/ 7629098 w 7985479"/>
              <a:gd name="connsiteY61" fmla="*/ 272956 h 2410717"/>
              <a:gd name="connsiteX62" fmla="*/ 7670042 w 7985479"/>
              <a:gd name="connsiteY62" fmla="*/ 286603 h 2410717"/>
              <a:gd name="connsiteX63" fmla="*/ 7751928 w 7985479"/>
              <a:gd name="connsiteY63" fmla="*/ 300251 h 2410717"/>
              <a:gd name="connsiteX64" fmla="*/ 7833815 w 7985479"/>
              <a:gd name="connsiteY64" fmla="*/ 354842 h 2410717"/>
              <a:gd name="connsiteX65" fmla="*/ 7929349 w 7985479"/>
              <a:gd name="connsiteY65" fmla="*/ 382138 h 2410717"/>
              <a:gd name="connsiteX66" fmla="*/ 7983940 w 7985479"/>
              <a:gd name="connsiteY66" fmla="*/ 395785 h 2410717"/>
              <a:gd name="connsiteX67" fmla="*/ 7956645 w 7985479"/>
              <a:gd name="connsiteY67"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735773 w 7985479"/>
              <a:gd name="connsiteY35" fmla="*/ 655093 h 2410717"/>
              <a:gd name="connsiteX36" fmla="*/ 4776716 w 7985479"/>
              <a:gd name="connsiteY36" fmla="*/ 559558 h 2410717"/>
              <a:gd name="connsiteX37" fmla="*/ 4817660 w 7985479"/>
              <a:gd name="connsiteY37" fmla="*/ 477672 h 2410717"/>
              <a:gd name="connsiteX38" fmla="*/ 4858603 w 7985479"/>
              <a:gd name="connsiteY38" fmla="*/ 382138 h 2410717"/>
              <a:gd name="connsiteX39" fmla="*/ 4913194 w 7985479"/>
              <a:gd name="connsiteY39" fmla="*/ 300251 h 2410717"/>
              <a:gd name="connsiteX40" fmla="*/ 4995080 w 7985479"/>
              <a:gd name="connsiteY40" fmla="*/ 218364 h 2410717"/>
              <a:gd name="connsiteX41" fmla="*/ 5145206 w 7985479"/>
              <a:gd name="connsiteY41" fmla="*/ 150126 h 2410717"/>
              <a:gd name="connsiteX42" fmla="*/ 5186149 w 7985479"/>
              <a:gd name="connsiteY42" fmla="*/ 122830 h 2410717"/>
              <a:gd name="connsiteX43" fmla="*/ 5227092 w 7985479"/>
              <a:gd name="connsiteY43" fmla="*/ 109182 h 2410717"/>
              <a:gd name="connsiteX44" fmla="*/ 5268036 w 7985479"/>
              <a:gd name="connsiteY44" fmla="*/ 81887 h 2410717"/>
              <a:gd name="connsiteX45" fmla="*/ 5349922 w 7985479"/>
              <a:gd name="connsiteY45" fmla="*/ 54591 h 2410717"/>
              <a:gd name="connsiteX46" fmla="*/ 5390866 w 7985479"/>
              <a:gd name="connsiteY46" fmla="*/ 40944 h 2410717"/>
              <a:gd name="connsiteX47" fmla="*/ 5459104 w 7985479"/>
              <a:gd name="connsiteY47" fmla="*/ 27296 h 2410717"/>
              <a:gd name="connsiteX48" fmla="*/ 5500048 w 7985479"/>
              <a:gd name="connsiteY48" fmla="*/ 13648 h 2410717"/>
              <a:gd name="connsiteX49" fmla="*/ 5745707 w 7985479"/>
              <a:gd name="connsiteY49" fmla="*/ 0 h 2410717"/>
              <a:gd name="connsiteX50" fmla="*/ 6673755 w 7985479"/>
              <a:gd name="connsiteY50" fmla="*/ 13648 h 2410717"/>
              <a:gd name="connsiteX51" fmla="*/ 6796585 w 7985479"/>
              <a:gd name="connsiteY51" fmla="*/ 27296 h 2410717"/>
              <a:gd name="connsiteX52" fmla="*/ 6878471 w 7985479"/>
              <a:gd name="connsiteY52" fmla="*/ 54591 h 2410717"/>
              <a:gd name="connsiteX53" fmla="*/ 7042245 w 7985479"/>
              <a:gd name="connsiteY53" fmla="*/ 109182 h 2410717"/>
              <a:gd name="connsiteX54" fmla="*/ 7137779 w 7985479"/>
              <a:gd name="connsiteY54" fmla="*/ 136478 h 2410717"/>
              <a:gd name="connsiteX55" fmla="*/ 7219666 w 7985479"/>
              <a:gd name="connsiteY55" fmla="*/ 150126 h 2410717"/>
              <a:gd name="connsiteX56" fmla="*/ 7301552 w 7985479"/>
              <a:gd name="connsiteY56" fmla="*/ 177421 h 2410717"/>
              <a:gd name="connsiteX57" fmla="*/ 7383439 w 7985479"/>
              <a:gd name="connsiteY57" fmla="*/ 204717 h 2410717"/>
              <a:gd name="connsiteX58" fmla="*/ 7424382 w 7985479"/>
              <a:gd name="connsiteY58" fmla="*/ 218364 h 2410717"/>
              <a:gd name="connsiteX59" fmla="*/ 7506269 w 7985479"/>
              <a:gd name="connsiteY59" fmla="*/ 232012 h 2410717"/>
              <a:gd name="connsiteX60" fmla="*/ 7629098 w 7985479"/>
              <a:gd name="connsiteY60" fmla="*/ 272956 h 2410717"/>
              <a:gd name="connsiteX61" fmla="*/ 7670042 w 7985479"/>
              <a:gd name="connsiteY61" fmla="*/ 286603 h 2410717"/>
              <a:gd name="connsiteX62" fmla="*/ 7751928 w 7985479"/>
              <a:gd name="connsiteY62" fmla="*/ 300251 h 2410717"/>
              <a:gd name="connsiteX63" fmla="*/ 7833815 w 7985479"/>
              <a:gd name="connsiteY63" fmla="*/ 354842 h 2410717"/>
              <a:gd name="connsiteX64" fmla="*/ 7929349 w 7985479"/>
              <a:gd name="connsiteY64" fmla="*/ 382138 h 2410717"/>
              <a:gd name="connsiteX65" fmla="*/ 7983940 w 7985479"/>
              <a:gd name="connsiteY65" fmla="*/ 395785 h 2410717"/>
              <a:gd name="connsiteX66" fmla="*/ 7956645 w 7985479"/>
              <a:gd name="connsiteY66"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776716 w 7985479"/>
              <a:gd name="connsiteY35" fmla="*/ 559558 h 2410717"/>
              <a:gd name="connsiteX36" fmla="*/ 4817660 w 7985479"/>
              <a:gd name="connsiteY36" fmla="*/ 477672 h 2410717"/>
              <a:gd name="connsiteX37" fmla="*/ 4858603 w 7985479"/>
              <a:gd name="connsiteY37" fmla="*/ 382138 h 2410717"/>
              <a:gd name="connsiteX38" fmla="*/ 4913194 w 7985479"/>
              <a:gd name="connsiteY38" fmla="*/ 300251 h 2410717"/>
              <a:gd name="connsiteX39" fmla="*/ 4995080 w 7985479"/>
              <a:gd name="connsiteY39" fmla="*/ 218364 h 2410717"/>
              <a:gd name="connsiteX40" fmla="*/ 5145206 w 7985479"/>
              <a:gd name="connsiteY40" fmla="*/ 150126 h 2410717"/>
              <a:gd name="connsiteX41" fmla="*/ 5186149 w 7985479"/>
              <a:gd name="connsiteY41" fmla="*/ 122830 h 2410717"/>
              <a:gd name="connsiteX42" fmla="*/ 5227092 w 7985479"/>
              <a:gd name="connsiteY42" fmla="*/ 109182 h 2410717"/>
              <a:gd name="connsiteX43" fmla="*/ 5268036 w 7985479"/>
              <a:gd name="connsiteY43" fmla="*/ 81887 h 2410717"/>
              <a:gd name="connsiteX44" fmla="*/ 5349922 w 7985479"/>
              <a:gd name="connsiteY44" fmla="*/ 54591 h 2410717"/>
              <a:gd name="connsiteX45" fmla="*/ 5390866 w 7985479"/>
              <a:gd name="connsiteY45" fmla="*/ 40944 h 2410717"/>
              <a:gd name="connsiteX46" fmla="*/ 5459104 w 7985479"/>
              <a:gd name="connsiteY46" fmla="*/ 27296 h 2410717"/>
              <a:gd name="connsiteX47" fmla="*/ 5500048 w 7985479"/>
              <a:gd name="connsiteY47" fmla="*/ 13648 h 2410717"/>
              <a:gd name="connsiteX48" fmla="*/ 5745707 w 7985479"/>
              <a:gd name="connsiteY48" fmla="*/ 0 h 2410717"/>
              <a:gd name="connsiteX49" fmla="*/ 6673755 w 7985479"/>
              <a:gd name="connsiteY49" fmla="*/ 13648 h 2410717"/>
              <a:gd name="connsiteX50" fmla="*/ 6796585 w 7985479"/>
              <a:gd name="connsiteY50" fmla="*/ 27296 h 2410717"/>
              <a:gd name="connsiteX51" fmla="*/ 6878471 w 7985479"/>
              <a:gd name="connsiteY51" fmla="*/ 54591 h 2410717"/>
              <a:gd name="connsiteX52" fmla="*/ 7042245 w 7985479"/>
              <a:gd name="connsiteY52" fmla="*/ 109182 h 2410717"/>
              <a:gd name="connsiteX53" fmla="*/ 7137779 w 7985479"/>
              <a:gd name="connsiteY53" fmla="*/ 136478 h 2410717"/>
              <a:gd name="connsiteX54" fmla="*/ 7219666 w 7985479"/>
              <a:gd name="connsiteY54" fmla="*/ 150126 h 2410717"/>
              <a:gd name="connsiteX55" fmla="*/ 7301552 w 7985479"/>
              <a:gd name="connsiteY55" fmla="*/ 177421 h 2410717"/>
              <a:gd name="connsiteX56" fmla="*/ 7383439 w 7985479"/>
              <a:gd name="connsiteY56" fmla="*/ 204717 h 2410717"/>
              <a:gd name="connsiteX57" fmla="*/ 7424382 w 7985479"/>
              <a:gd name="connsiteY57" fmla="*/ 218364 h 2410717"/>
              <a:gd name="connsiteX58" fmla="*/ 7506269 w 7985479"/>
              <a:gd name="connsiteY58" fmla="*/ 232012 h 2410717"/>
              <a:gd name="connsiteX59" fmla="*/ 7629098 w 7985479"/>
              <a:gd name="connsiteY59" fmla="*/ 272956 h 2410717"/>
              <a:gd name="connsiteX60" fmla="*/ 7670042 w 7985479"/>
              <a:gd name="connsiteY60" fmla="*/ 286603 h 2410717"/>
              <a:gd name="connsiteX61" fmla="*/ 7751928 w 7985479"/>
              <a:gd name="connsiteY61" fmla="*/ 300251 h 2410717"/>
              <a:gd name="connsiteX62" fmla="*/ 7833815 w 7985479"/>
              <a:gd name="connsiteY62" fmla="*/ 354842 h 2410717"/>
              <a:gd name="connsiteX63" fmla="*/ 7929349 w 7985479"/>
              <a:gd name="connsiteY63" fmla="*/ 382138 h 2410717"/>
              <a:gd name="connsiteX64" fmla="*/ 7983940 w 7985479"/>
              <a:gd name="connsiteY64" fmla="*/ 395785 h 2410717"/>
              <a:gd name="connsiteX65" fmla="*/ 7956645 w 7985479"/>
              <a:gd name="connsiteY65"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776716 w 7985479"/>
              <a:gd name="connsiteY35" fmla="*/ 559558 h 2410717"/>
              <a:gd name="connsiteX36" fmla="*/ 4858603 w 7985479"/>
              <a:gd name="connsiteY36" fmla="*/ 382138 h 2410717"/>
              <a:gd name="connsiteX37" fmla="*/ 4913194 w 7985479"/>
              <a:gd name="connsiteY37" fmla="*/ 300251 h 2410717"/>
              <a:gd name="connsiteX38" fmla="*/ 4995080 w 7985479"/>
              <a:gd name="connsiteY38" fmla="*/ 218364 h 2410717"/>
              <a:gd name="connsiteX39" fmla="*/ 5145206 w 7985479"/>
              <a:gd name="connsiteY39" fmla="*/ 150126 h 2410717"/>
              <a:gd name="connsiteX40" fmla="*/ 5186149 w 7985479"/>
              <a:gd name="connsiteY40" fmla="*/ 122830 h 2410717"/>
              <a:gd name="connsiteX41" fmla="*/ 5227092 w 7985479"/>
              <a:gd name="connsiteY41" fmla="*/ 109182 h 2410717"/>
              <a:gd name="connsiteX42" fmla="*/ 5268036 w 7985479"/>
              <a:gd name="connsiteY42" fmla="*/ 81887 h 2410717"/>
              <a:gd name="connsiteX43" fmla="*/ 5349922 w 7985479"/>
              <a:gd name="connsiteY43" fmla="*/ 54591 h 2410717"/>
              <a:gd name="connsiteX44" fmla="*/ 5390866 w 7985479"/>
              <a:gd name="connsiteY44" fmla="*/ 40944 h 2410717"/>
              <a:gd name="connsiteX45" fmla="*/ 5459104 w 7985479"/>
              <a:gd name="connsiteY45" fmla="*/ 27296 h 2410717"/>
              <a:gd name="connsiteX46" fmla="*/ 5500048 w 7985479"/>
              <a:gd name="connsiteY46" fmla="*/ 13648 h 2410717"/>
              <a:gd name="connsiteX47" fmla="*/ 5745707 w 7985479"/>
              <a:gd name="connsiteY47" fmla="*/ 0 h 2410717"/>
              <a:gd name="connsiteX48" fmla="*/ 6673755 w 7985479"/>
              <a:gd name="connsiteY48" fmla="*/ 13648 h 2410717"/>
              <a:gd name="connsiteX49" fmla="*/ 6796585 w 7985479"/>
              <a:gd name="connsiteY49" fmla="*/ 27296 h 2410717"/>
              <a:gd name="connsiteX50" fmla="*/ 6878471 w 7985479"/>
              <a:gd name="connsiteY50" fmla="*/ 54591 h 2410717"/>
              <a:gd name="connsiteX51" fmla="*/ 7042245 w 7985479"/>
              <a:gd name="connsiteY51" fmla="*/ 109182 h 2410717"/>
              <a:gd name="connsiteX52" fmla="*/ 7137779 w 7985479"/>
              <a:gd name="connsiteY52" fmla="*/ 136478 h 2410717"/>
              <a:gd name="connsiteX53" fmla="*/ 7219666 w 7985479"/>
              <a:gd name="connsiteY53" fmla="*/ 150126 h 2410717"/>
              <a:gd name="connsiteX54" fmla="*/ 7301552 w 7985479"/>
              <a:gd name="connsiteY54" fmla="*/ 177421 h 2410717"/>
              <a:gd name="connsiteX55" fmla="*/ 7383439 w 7985479"/>
              <a:gd name="connsiteY55" fmla="*/ 204717 h 2410717"/>
              <a:gd name="connsiteX56" fmla="*/ 7424382 w 7985479"/>
              <a:gd name="connsiteY56" fmla="*/ 218364 h 2410717"/>
              <a:gd name="connsiteX57" fmla="*/ 7506269 w 7985479"/>
              <a:gd name="connsiteY57" fmla="*/ 232012 h 2410717"/>
              <a:gd name="connsiteX58" fmla="*/ 7629098 w 7985479"/>
              <a:gd name="connsiteY58" fmla="*/ 272956 h 2410717"/>
              <a:gd name="connsiteX59" fmla="*/ 7670042 w 7985479"/>
              <a:gd name="connsiteY59" fmla="*/ 286603 h 2410717"/>
              <a:gd name="connsiteX60" fmla="*/ 7751928 w 7985479"/>
              <a:gd name="connsiteY60" fmla="*/ 300251 h 2410717"/>
              <a:gd name="connsiteX61" fmla="*/ 7833815 w 7985479"/>
              <a:gd name="connsiteY61" fmla="*/ 354842 h 2410717"/>
              <a:gd name="connsiteX62" fmla="*/ 7929349 w 7985479"/>
              <a:gd name="connsiteY62" fmla="*/ 382138 h 2410717"/>
              <a:gd name="connsiteX63" fmla="*/ 7983940 w 7985479"/>
              <a:gd name="connsiteY63" fmla="*/ 395785 h 2410717"/>
              <a:gd name="connsiteX64" fmla="*/ 7956645 w 7985479"/>
              <a:gd name="connsiteY64"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776716 w 7985479"/>
              <a:gd name="connsiteY35" fmla="*/ 559558 h 2410717"/>
              <a:gd name="connsiteX36" fmla="*/ 4858603 w 7985479"/>
              <a:gd name="connsiteY36" fmla="*/ 382138 h 2410717"/>
              <a:gd name="connsiteX37" fmla="*/ 4995080 w 7985479"/>
              <a:gd name="connsiteY37" fmla="*/ 218364 h 2410717"/>
              <a:gd name="connsiteX38" fmla="*/ 5145206 w 7985479"/>
              <a:gd name="connsiteY38" fmla="*/ 150126 h 2410717"/>
              <a:gd name="connsiteX39" fmla="*/ 5186149 w 7985479"/>
              <a:gd name="connsiteY39" fmla="*/ 122830 h 2410717"/>
              <a:gd name="connsiteX40" fmla="*/ 5227092 w 7985479"/>
              <a:gd name="connsiteY40" fmla="*/ 109182 h 2410717"/>
              <a:gd name="connsiteX41" fmla="*/ 5268036 w 7985479"/>
              <a:gd name="connsiteY41" fmla="*/ 81887 h 2410717"/>
              <a:gd name="connsiteX42" fmla="*/ 5349922 w 7985479"/>
              <a:gd name="connsiteY42" fmla="*/ 54591 h 2410717"/>
              <a:gd name="connsiteX43" fmla="*/ 5390866 w 7985479"/>
              <a:gd name="connsiteY43" fmla="*/ 40944 h 2410717"/>
              <a:gd name="connsiteX44" fmla="*/ 5459104 w 7985479"/>
              <a:gd name="connsiteY44" fmla="*/ 27296 h 2410717"/>
              <a:gd name="connsiteX45" fmla="*/ 5500048 w 7985479"/>
              <a:gd name="connsiteY45" fmla="*/ 13648 h 2410717"/>
              <a:gd name="connsiteX46" fmla="*/ 5745707 w 7985479"/>
              <a:gd name="connsiteY46" fmla="*/ 0 h 2410717"/>
              <a:gd name="connsiteX47" fmla="*/ 6673755 w 7985479"/>
              <a:gd name="connsiteY47" fmla="*/ 13648 h 2410717"/>
              <a:gd name="connsiteX48" fmla="*/ 6796585 w 7985479"/>
              <a:gd name="connsiteY48" fmla="*/ 27296 h 2410717"/>
              <a:gd name="connsiteX49" fmla="*/ 6878471 w 7985479"/>
              <a:gd name="connsiteY49" fmla="*/ 54591 h 2410717"/>
              <a:gd name="connsiteX50" fmla="*/ 7042245 w 7985479"/>
              <a:gd name="connsiteY50" fmla="*/ 109182 h 2410717"/>
              <a:gd name="connsiteX51" fmla="*/ 7137779 w 7985479"/>
              <a:gd name="connsiteY51" fmla="*/ 136478 h 2410717"/>
              <a:gd name="connsiteX52" fmla="*/ 7219666 w 7985479"/>
              <a:gd name="connsiteY52" fmla="*/ 150126 h 2410717"/>
              <a:gd name="connsiteX53" fmla="*/ 7301552 w 7985479"/>
              <a:gd name="connsiteY53" fmla="*/ 177421 h 2410717"/>
              <a:gd name="connsiteX54" fmla="*/ 7383439 w 7985479"/>
              <a:gd name="connsiteY54" fmla="*/ 204717 h 2410717"/>
              <a:gd name="connsiteX55" fmla="*/ 7424382 w 7985479"/>
              <a:gd name="connsiteY55" fmla="*/ 218364 h 2410717"/>
              <a:gd name="connsiteX56" fmla="*/ 7506269 w 7985479"/>
              <a:gd name="connsiteY56" fmla="*/ 232012 h 2410717"/>
              <a:gd name="connsiteX57" fmla="*/ 7629098 w 7985479"/>
              <a:gd name="connsiteY57" fmla="*/ 272956 h 2410717"/>
              <a:gd name="connsiteX58" fmla="*/ 7670042 w 7985479"/>
              <a:gd name="connsiteY58" fmla="*/ 286603 h 2410717"/>
              <a:gd name="connsiteX59" fmla="*/ 7751928 w 7985479"/>
              <a:gd name="connsiteY59" fmla="*/ 300251 h 2410717"/>
              <a:gd name="connsiteX60" fmla="*/ 7833815 w 7985479"/>
              <a:gd name="connsiteY60" fmla="*/ 354842 h 2410717"/>
              <a:gd name="connsiteX61" fmla="*/ 7929349 w 7985479"/>
              <a:gd name="connsiteY61" fmla="*/ 382138 h 2410717"/>
              <a:gd name="connsiteX62" fmla="*/ 7983940 w 7985479"/>
              <a:gd name="connsiteY62" fmla="*/ 395785 h 2410717"/>
              <a:gd name="connsiteX63" fmla="*/ 7956645 w 7985479"/>
              <a:gd name="connsiteY63"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835237 w 7985479"/>
              <a:gd name="connsiteY35" fmla="*/ 559558 h 2410717"/>
              <a:gd name="connsiteX36" fmla="*/ 4858603 w 7985479"/>
              <a:gd name="connsiteY36" fmla="*/ 382138 h 2410717"/>
              <a:gd name="connsiteX37" fmla="*/ 4995080 w 7985479"/>
              <a:gd name="connsiteY37" fmla="*/ 218364 h 2410717"/>
              <a:gd name="connsiteX38" fmla="*/ 5145206 w 7985479"/>
              <a:gd name="connsiteY38" fmla="*/ 150126 h 2410717"/>
              <a:gd name="connsiteX39" fmla="*/ 5186149 w 7985479"/>
              <a:gd name="connsiteY39" fmla="*/ 122830 h 2410717"/>
              <a:gd name="connsiteX40" fmla="*/ 5227092 w 7985479"/>
              <a:gd name="connsiteY40" fmla="*/ 109182 h 2410717"/>
              <a:gd name="connsiteX41" fmla="*/ 5268036 w 7985479"/>
              <a:gd name="connsiteY41" fmla="*/ 81887 h 2410717"/>
              <a:gd name="connsiteX42" fmla="*/ 5349922 w 7985479"/>
              <a:gd name="connsiteY42" fmla="*/ 54591 h 2410717"/>
              <a:gd name="connsiteX43" fmla="*/ 5390866 w 7985479"/>
              <a:gd name="connsiteY43" fmla="*/ 40944 h 2410717"/>
              <a:gd name="connsiteX44" fmla="*/ 5459104 w 7985479"/>
              <a:gd name="connsiteY44" fmla="*/ 27296 h 2410717"/>
              <a:gd name="connsiteX45" fmla="*/ 5500048 w 7985479"/>
              <a:gd name="connsiteY45" fmla="*/ 13648 h 2410717"/>
              <a:gd name="connsiteX46" fmla="*/ 5745707 w 7985479"/>
              <a:gd name="connsiteY46" fmla="*/ 0 h 2410717"/>
              <a:gd name="connsiteX47" fmla="*/ 6673755 w 7985479"/>
              <a:gd name="connsiteY47" fmla="*/ 13648 h 2410717"/>
              <a:gd name="connsiteX48" fmla="*/ 6796585 w 7985479"/>
              <a:gd name="connsiteY48" fmla="*/ 27296 h 2410717"/>
              <a:gd name="connsiteX49" fmla="*/ 6878471 w 7985479"/>
              <a:gd name="connsiteY49" fmla="*/ 54591 h 2410717"/>
              <a:gd name="connsiteX50" fmla="*/ 7042245 w 7985479"/>
              <a:gd name="connsiteY50" fmla="*/ 109182 h 2410717"/>
              <a:gd name="connsiteX51" fmla="*/ 7137779 w 7985479"/>
              <a:gd name="connsiteY51" fmla="*/ 136478 h 2410717"/>
              <a:gd name="connsiteX52" fmla="*/ 7219666 w 7985479"/>
              <a:gd name="connsiteY52" fmla="*/ 150126 h 2410717"/>
              <a:gd name="connsiteX53" fmla="*/ 7301552 w 7985479"/>
              <a:gd name="connsiteY53" fmla="*/ 177421 h 2410717"/>
              <a:gd name="connsiteX54" fmla="*/ 7383439 w 7985479"/>
              <a:gd name="connsiteY54" fmla="*/ 204717 h 2410717"/>
              <a:gd name="connsiteX55" fmla="*/ 7424382 w 7985479"/>
              <a:gd name="connsiteY55" fmla="*/ 218364 h 2410717"/>
              <a:gd name="connsiteX56" fmla="*/ 7506269 w 7985479"/>
              <a:gd name="connsiteY56" fmla="*/ 232012 h 2410717"/>
              <a:gd name="connsiteX57" fmla="*/ 7629098 w 7985479"/>
              <a:gd name="connsiteY57" fmla="*/ 272956 h 2410717"/>
              <a:gd name="connsiteX58" fmla="*/ 7670042 w 7985479"/>
              <a:gd name="connsiteY58" fmla="*/ 286603 h 2410717"/>
              <a:gd name="connsiteX59" fmla="*/ 7751928 w 7985479"/>
              <a:gd name="connsiteY59" fmla="*/ 300251 h 2410717"/>
              <a:gd name="connsiteX60" fmla="*/ 7833815 w 7985479"/>
              <a:gd name="connsiteY60" fmla="*/ 354842 h 2410717"/>
              <a:gd name="connsiteX61" fmla="*/ 7929349 w 7985479"/>
              <a:gd name="connsiteY61" fmla="*/ 382138 h 2410717"/>
              <a:gd name="connsiteX62" fmla="*/ 7983940 w 7985479"/>
              <a:gd name="connsiteY62" fmla="*/ 395785 h 2410717"/>
              <a:gd name="connsiteX63" fmla="*/ 7956645 w 7985479"/>
              <a:gd name="connsiteY63"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3548418 w 7985479"/>
              <a:gd name="connsiteY23" fmla="*/ 2292824 h 2410717"/>
              <a:gd name="connsiteX24" fmla="*/ 3603009 w 7985479"/>
              <a:gd name="connsiteY24" fmla="*/ 2279176 h 2410717"/>
              <a:gd name="connsiteX25" fmla="*/ 3684895 w 7985479"/>
              <a:gd name="connsiteY25" fmla="*/ 2251881 h 2410717"/>
              <a:gd name="connsiteX26" fmla="*/ 3766782 w 7985479"/>
              <a:gd name="connsiteY26" fmla="*/ 2224585 h 2410717"/>
              <a:gd name="connsiteX27" fmla="*/ 3807725 w 7985479"/>
              <a:gd name="connsiteY27" fmla="*/ 2197290 h 2410717"/>
              <a:gd name="connsiteX28" fmla="*/ 3835021 w 7985479"/>
              <a:gd name="connsiteY28" fmla="*/ 2156347 h 2410717"/>
              <a:gd name="connsiteX29" fmla="*/ 3889612 w 7985479"/>
              <a:gd name="connsiteY29" fmla="*/ 2142699 h 2410717"/>
              <a:gd name="connsiteX30" fmla="*/ 3971498 w 7985479"/>
              <a:gd name="connsiteY30" fmla="*/ 2101756 h 2410717"/>
              <a:gd name="connsiteX31" fmla="*/ 4012442 w 7985479"/>
              <a:gd name="connsiteY31" fmla="*/ 2060812 h 2410717"/>
              <a:gd name="connsiteX32" fmla="*/ 4416197 w 7985479"/>
              <a:gd name="connsiteY32" fmla="*/ 2035170 h 2410717"/>
              <a:gd name="connsiteX33" fmla="*/ 4540447 w 7985479"/>
              <a:gd name="connsiteY33" fmla="*/ 1711622 h 2410717"/>
              <a:gd name="connsiteX34" fmla="*/ 4789600 w 7985479"/>
              <a:gd name="connsiteY34" fmla="*/ 1437705 h 2410717"/>
              <a:gd name="connsiteX35" fmla="*/ 4835237 w 7985479"/>
              <a:gd name="connsiteY35" fmla="*/ 559558 h 2410717"/>
              <a:gd name="connsiteX36" fmla="*/ 4917124 w 7985479"/>
              <a:gd name="connsiteY36" fmla="*/ 372489 h 2410717"/>
              <a:gd name="connsiteX37" fmla="*/ 4995080 w 7985479"/>
              <a:gd name="connsiteY37" fmla="*/ 218364 h 2410717"/>
              <a:gd name="connsiteX38" fmla="*/ 5145206 w 7985479"/>
              <a:gd name="connsiteY38" fmla="*/ 150126 h 2410717"/>
              <a:gd name="connsiteX39" fmla="*/ 5186149 w 7985479"/>
              <a:gd name="connsiteY39" fmla="*/ 122830 h 2410717"/>
              <a:gd name="connsiteX40" fmla="*/ 5227092 w 7985479"/>
              <a:gd name="connsiteY40" fmla="*/ 109182 h 2410717"/>
              <a:gd name="connsiteX41" fmla="*/ 5268036 w 7985479"/>
              <a:gd name="connsiteY41" fmla="*/ 81887 h 2410717"/>
              <a:gd name="connsiteX42" fmla="*/ 5349922 w 7985479"/>
              <a:gd name="connsiteY42" fmla="*/ 54591 h 2410717"/>
              <a:gd name="connsiteX43" fmla="*/ 5390866 w 7985479"/>
              <a:gd name="connsiteY43" fmla="*/ 40944 h 2410717"/>
              <a:gd name="connsiteX44" fmla="*/ 5459104 w 7985479"/>
              <a:gd name="connsiteY44" fmla="*/ 27296 h 2410717"/>
              <a:gd name="connsiteX45" fmla="*/ 5500048 w 7985479"/>
              <a:gd name="connsiteY45" fmla="*/ 13648 h 2410717"/>
              <a:gd name="connsiteX46" fmla="*/ 5745707 w 7985479"/>
              <a:gd name="connsiteY46" fmla="*/ 0 h 2410717"/>
              <a:gd name="connsiteX47" fmla="*/ 6673755 w 7985479"/>
              <a:gd name="connsiteY47" fmla="*/ 13648 h 2410717"/>
              <a:gd name="connsiteX48" fmla="*/ 6796585 w 7985479"/>
              <a:gd name="connsiteY48" fmla="*/ 27296 h 2410717"/>
              <a:gd name="connsiteX49" fmla="*/ 6878471 w 7985479"/>
              <a:gd name="connsiteY49" fmla="*/ 54591 h 2410717"/>
              <a:gd name="connsiteX50" fmla="*/ 7042245 w 7985479"/>
              <a:gd name="connsiteY50" fmla="*/ 109182 h 2410717"/>
              <a:gd name="connsiteX51" fmla="*/ 7137779 w 7985479"/>
              <a:gd name="connsiteY51" fmla="*/ 136478 h 2410717"/>
              <a:gd name="connsiteX52" fmla="*/ 7219666 w 7985479"/>
              <a:gd name="connsiteY52" fmla="*/ 150126 h 2410717"/>
              <a:gd name="connsiteX53" fmla="*/ 7301552 w 7985479"/>
              <a:gd name="connsiteY53" fmla="*/ 177421 h 2410717"/>
              <a:gd name="connsiteX54" fmla="*/ 7383439 w 7985479"/>
              <a:gd name="connsiteY54" fmla="*/ 204717 h 2410717"/>
              <a:gd name="connsiteX55" fmla="*/ 7424382 w 7985479"/>
              <a:gd name="connsiteY55" fmla="*/ 218364 h 2410717"/>
              <a:gd name="connsiteX56" fmla="*/ 7506269 w 7985479"/>
              <a:gd name="connsiteY56" fmla="*/ 232012 h 2410717"/>
              <a:gd name="connsiteX57" fmla="*/ 7629098 w 7985479"/>
              <a:gd name="connsiteY57" fmla="*/ 272956 h 2410717"/>
              <a:gd name="connsiteX58" fmla="*/ 7670042 w 7985479"/>
              <a:gd name="connsiteY58" fmla="*/ 286603 h 2410717"/>
              <a:gd name="connsiteX59" fmla="*/ 7751928 w 7985479"/>
              <a:gd name="connsiteY59" fmla="*/ 300251 h 2410717"/>
              <a:gd name="connsiteX60" fmla="*/ 7833815 w 7985479"/>
              <a:gd name="connsiteY60" fmla="*/ 354842 h 2410717"/>
              <a:gd name="connsiteX61" fmla="*/ 7929349 w 7985479"/>
              <a:gd name="connsiteY61" fmla="*/ 382138 h 2410717"/>
              <a:gd name="connsiteX62" fmla="*/ 7983940 w 7985479"/>
              <a:gd name="connsiteY62" fmla="*/ 395785 h 2410717"/>
              <a:gd name="connsiteX63" fmla="*/ 7956645 w 7985479"/>
              <a:gd name="connsiteY63"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2967341 w 7985479"/>
              <a:gd name="connsiteY23" fmla="*/ 2301875 h 2410717"/>
              <a:gd name="connsiteX24" fmla="*/ 3548418 w 7985479"/>
              <a:gd name="connsiteY24" fmla="*/ 2292824 h 2410717"/>
              <a:gd name="connsiteX25" fmla="*/ 3603009 w 7985479"/>
              <a:gd name="connsiteY25" fmla="*/ 2279176 h 2410717"/>
              <a:gd name="connsiteX26" fmla="*/ 3684895 w 7985479"/>
              <a:gd name="connsiteY26" fmla="*/ 2251881 h 2410717"/>
              <a:gd name="connsiteX27" fmla="*/ 3766782 w 7985479"/>
              <a:gd name="connsiteY27" fmla="*/ 2224585 h 2410717"/>
              <a:gd name="connsiteX28" fmla="*/ 3807725 w 7985479"/>
              <a:gd name="connsiteY28" fmla="*/ 2197290 h 2410717"/>
              <a:gd name="connsiteX29" fmla="*/ 3835021 w 7985479"/>
              <a:gd name="connsiteY29" fmla="*/ 2156347 h 2410717"/>
              <a:gd name="connsiteX30" fmla="*/ 3889612 w 7985479"/>
              <a:gd name="connsiteY30" fmla="*/ 2142699 h 2410717"/>
              <a:gd name="connsiteX31" fmla="*/ 3971498 w 7985479"/>
              <a:gd name="connsiteY31" fmla="*/ 2101756 h 2410717"/>
              <a:gd name="connsiteX32" fmla="*/ 4012442 w 7985479"/>
              <a:gd name="connsiteY32" fmla="*/ 2060812 h 2410717"/>
              <a:gd name="connsiteX33" fmla="*/ 4416197 w 7985479"/>
              <a:gd name="connsiteY33" fmla="*/ 2035170 h 2410717"/>
              <a:gd name="connsiteX34" fmla="*/ 4540447 w 7985479"/>
              <a:gd name="connsiteY34" fmla="*/ 1711622 h 2410717"/>
              <a:gd name="connsiteX35" fmla="*/ 4789600 w 7985479"/>
              <a:gd name="connsiteY35" fmla="*/ 1437705 h 2410717"/>
              <a:gd name="connsiteX36" fmla="*/ 4835237 w 7985479"/>
              <a:gd name="connsiteY36" fmla="*/ 559558 h 2410717"/>
              <a:gd name="connsiteX37" fmla="*/ 4917124 w 7985479"/>
              <a:gd name="connsiteY37" fmla="*/ 372489 h 2410717"/>
              <a:gd name="connsiteX38" fmla="*/ 4995080 w 7985479"/>
              <a:gd name="connsiteY38" fmla="*/ 218364 h 2410717"/>
              <a:gd name="connsiteX39" fmla="*/ 5145206 w 7985479"/>
              <a:gd name="connsiteY39" fmla="*/ 150126 h 2410717"/>
              <a:gd name="connsiteX40" fmla="*/ 5186149 w 7985479"/>
              <a:gd name="connsiteY40" fmla="*/ 122830 h 2410717"/>
              <a:gd name="connsiteX41" fmla="*/ 5227092 w 7985479"/>
              <a:gd name="connsiteY41" fmla="*/ 109182 h 2410717"/>
              <a:gd name="connsiteX42" fmla="*/ 5268036 w 7985479"/>
              <a:gd name="connsiteY42" fmla="*/ 81887 h 2410717"/>
              <a:gd name="connsiteX43" fmla="*/ 5349922 w 7985479"/>
              <a:gd name="connsiteY43" fmla="*/ 54591 h 2410717"/>
              <a:gd name="connsiteX44" fmla="*/ 5390866 w 7985479"/>
              <a:gd name="connsiteY44" fmla="*/ 40944 h 2410717"/>
              <a:gd name="connsiteX45" fmla="*/ 5459104 w 7985479"/>
              <a:gd name="connsiteY45" fmla="*/ 27296 h 2410717"/>
              <a:gd name="connsiteX46" fmla="*/ 5500048 w 7985479"/>
              <a:gd name="connsiteY46" fmla="*/ 13648 h 2410717"/>
              <a:gd name="connsiteX47" fmla="*/ 5745707 w 7985479"/>
              <a:gd name="connsiteY47" fmla="*/ 0 h 2410717"/>
              <a:gd name="connsiteX48" fmla="*/ 6673755 w 7985479"/>
              <a:gd name="connsiteY48" fmla="*/ 13648 h 2410717"/>
              <a:gd name="connsiteX49" fmla="*/ 6796585 w 7985479"/>
              <a:gd name="connsiteY49" fmla="*/ 27296 h 2410717"/>
              <a:gd name="connsiteX50" fmla="*/ 6878471 w 7985479"/>
              <a:gd name="connsiteY50" fmla="*/ 54591 h 2410717"/>
              <a:gd name="connsiteX51" fmla="*/ 7042245 w 7985479"/>
              <a:gd name="connsiteY51" fmla="*/ 109182 h 2410717"/>
              <a:gd name="connsiteX52" fmla="*/ 7137779 w 7985479"/>
              <a:gd name="connsiteY52" fmla="*/ 136478 h 2410717"/>
              <a:gd name="connsiteX53" fmla="*/ 7219666 w 7985479"/>
              <a:gd name="connsiteY53" fmla="*/ 150126 h 2410717"/>
              <a:gd name="connsiteX54" fmla="*/ 7301552 w 7985479"/>
              <a:gd name="connsiteY54" fmla="*/ 177421 h 2410717"/>
              <a:gd name="connsiteX55" fmla="*/ 7383439 w 7985479"/>
              <a:gd name="connsiteY55" fmla="*/ 204717 h 2410717"/>
              <a:gd name="connsiteX56" fmla="*/ 7424382 w 7985479"/>
              <a:gd name="connsiteY56" fmla="*/ 218364 h 2410717"/>
              <a:gd name="connsiteX57" fmla="*/ 7506269 w 7985479"/>
              <a:gd name="connsiteY57" fmla="*/ 232012 h 2410717"/>
              <a:gd name="connsiteX58" fmla="*/ 7629098 w 7985479"/>
              <a:gd name="connsiteY58" fmla="*/ 272956 h 2410717"/>
              <a:gd name="connsiteX59" fmla="*/ 7670042 w 7985479"/>
              <a:gd name="connsiteY59" fmla="*/ 286603 h 2410717"/>
              <a:gd name="connsiteX60" fmla="*/ 7751928 w 7985479"/>
              <a:gd name="connsiteY60" fmla="*/ 300251 h 2410717"/>
              <a:gd name="connsiteX61" fmla="*/ 7833815 w 7985479"/>
              <a:gd name="connsiteY61" fmla="*/ 354842 h 2410717"/>
              <a:gd name="connsiteX62" fmla="*/ 7929349 w 7985479"/>
              <a:gd name="connsiteY62" fmla="*/ 382138 h 2410717"/>
              <a:gd name="connsiteX63" fmla="*/ 7983940 w 7985479"/>
              <a:gd name="connsiteY63" fmla="*/ 395785 h 2410717"/>
              <a:gd name="connsiteX64" fmla="*/ 7956645 w 7985479"/>
              <a:gd name="connsiteY64"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2948291 w 7985479"/>
              <a:gd name="connsiteY23" fmla="*/ 1774154 h 2410717"/>
              <a:gd name="connsiteX24" fmla="*/ 3548418 w 7985479"/>
              <a:gd name="connsiteY24" fmla="*/ 2292824 h 2410717"/>
              <a:gd name="connsiteX25" fmla="*/ 3603009 w 7985479"/>
              <a:gd name="connsiteY25" fmla="*/ 2279176 h 2410717"/>
              <a:gd name="connsiteX26" fmla="*/ 3684895 w 7985479"/>
              <a:gd name="connsiteY26" fmla="*/ 2251881 h 2410717"/>
              <a:gd name="connsiteX27" fmla="*/ 3766782 w 7985479"/>
              <a:gd name="connsiteY27" fmla="*/ 2224585 h 2410717"/>
              <a:gd name="connsiteX28" fmla="*/ 3807725 w 7985479"/>
              <a:gd name="connsiteY28" fmla="*/ 2197290 h 2410717"/>
              <a:gd name="connsiteX29" fmla="*/ 3835021 w 7985479"/>
              <a:gd name="connsiteY29" fmla="*/ 2156347 h 2410717"/>
              <a:gd name="connsiteX30" fmla="*/ 3889612 w 7985479"/>
              <a:gd name="connsiteY30" fmla="*/ 2142699 h 2410717"/>
              <a:gd name="connsiteX31" fmla="*/ 3971498 w 7985479"/>
              <a:gd name="connsiteY31" fmla="*/ 2101756 h 2410717"/>
              <a:gd name="connsiteX32" fmla="*/ 4012442 w 7985479"/>
              <a:gd name="connsiteY32" fmla="*/ 2060812 h 2410717"/>
              <a:gd name="connsiteX33" fmla="*/ 4416197 w 7985479"/>
              <a:gd name="connsiteY33" fmla="*/ 2035170 h 2410717"/>
              <a:gd name="connsiteX34" fmla="*/ 4540447 w 7985479"/>
              <a:gd name="connsiteY34" fmla="*/ 1711622 h 2410717"/>
              <a:gd name="connsiteX35" fmla="*/ 4789600 w 7985479"/>
              <a:gd name="connsiteY35" fmla="*/ 1437705 h 2410717"/>
              <a:gd name="connsiteX36" fmla="*/ 4835237 w 7985479"/>
              <a:gd name="connsiteY36" fmla="*/ 559558 h 2410717"/>
              <a:gd name="connsiteX37" fmla="*/ 4917124 w 7985479"/>
              <a:gd name="connsiteY37" fmla="*/ 372489 h 2410717"/>
              <a:gd name="connsiteX38" fmla="*/ 4995080 w 7985479"/>
              <a:gd name="connsiteY38" fmla="*/ 218364 h 2410717"/>
              <a:gd name="connsiteX39" fmla="*/ 5145206 w 7985479"/>
              <a:gd name="connsiteY39" fmla="*/ 150126 h 2410717"/>
              <a:gd name="connsiteX40" fmla="*/ 5186149 w 7985479"/>
              <a:gd name="connsiteY40" fmla="*/ 122830 h 2410717"/>
              <a:gd name="connsiteX41" fmla="*/ 5227092 w 7985479"/>
              <a:gd name="connsiteY41" fmla="*/ 109182 h 2410717"/>
              <a:gd name="connsiteX42" fmla="*/ 5268036 w 7985479"/>
              <a:gd name="connsiteY42" fmla="*/ 81887 h 2410717"/>
              <a:gd name="connsiteX43" fmla="*/ 5349922 w 7985479"/>
              <a:gd name="connsiteY43" fmla="*/ 54591 h 2410717"/>
              <a:gd name="connsiteX44" fmla="*/ 5390866 w 7985479"/>
              <a:gd name="connsiteY44" fmla="*/ 40944 h 2410717"/>
              <a:gd name="connsiteX45" fmla="*/ 5459104 w 7985479"/>
              <a:gd name="connsiteY45" fmla="*/ 27296 h 2410717"/>
              <a:gd name="connsiteX46" fmla="*/ 5500048 w 7985479"/>
              <a:gd name="connsiteY46" fmla="*/ 13648 h 2410717"/>
              <a:gd name="connsiteX47" fmla="*/ 5745707 w 7985479"/>
              <a:gd name="connsiteY47" fmla="*/ 0 h 2410717"/>
              <a:gd name="connsiteX48" fmla="*/ 6673755 w 7985479"/>
              <a:gd name="connsiteY48" fmla="*/ 13648 h 2410717"/>
              <a:gd name="connsiteX49" fmla="*/ 6796585 w 7985479"/>
              <a:gd name="connsiteY49" fmla="*/ 27296 h 2410717"/>
              <a:gd name="connsiteX50" fmla="*/ 6878471 w 7985479"/>
              <a:gd name="connsiteY50" fmla="*/ 54591 h 2410717"/>
              <a:gd name="connsiteX51" fmla="*/ 7042245 w 7985479"/>
              <a:gd name="connsiteY51" fmla="*/ 109182 h 2410717"/>
              <a:gd name="connsiteX52" fmla="*/ 7137779 w 7985479"/>
              <a:gd name="connsiteY52" fmla="*/ 136478 h 2410717"/>
              <a:gd name="connsiteX53" fmla="*/ 7219666 w 7985479"/>
              <a:gd name="connsiteY53" fmla="*/ 150126 h 2410717"/>
              <a:gd name="connsiteX54" fmla="*/ 7301552 w 7985479"/>
              <a:gd name="connsiteY54" fmla="*/ 177421 h 2410717"/>
              <a:gd name="connsiteX55" fmla="*/ 7383439 w 7985479"/>
              <a:gd name="connsiteY55" fmla="*/ 204717 h 2410717"/>
              <a:gd name="connsiteX56" fmla="*/ 7424382 w 7985479"/>
              <a:gd name="connsiteY56" fmla="*/ 218364 h 2410717"/>
              <a:gd name="connsiteX57" fmla="*/ 7506269 w 7985479"/>
              <a:gd name="connsiteY57" fmla="*/ 232012 h 2410717"/>
              <a:gd name="connsiteX58" fmla="*/ 7629098 w 7985479"/>
              <a:gd name="connsiteY58" fmla="*/ 272956 h 2410717"/>
              <a:gd name="connsiteX59" fmla="*/ 7670042 w 7985479"/>
              <a:gd name="connsiteY59" fmla="*/ 286603 h 2410717"/>
              <a:gd name="connsiteX60" fmla="*/ 7751928 w 7985479"/>
              <a:gd name="connsiteY60" fmla="*/ 300251 h 2410717"/>
              <a:gd name="connsiteX61" fmla="*/ 7833815 w 7985479"/>
              <a:gd name="connsiteY61" fmla="*/ 354842 h 2410717"/>
              <a:gd name="connsiteX62" fmla="*/ 7929349 w 7985479"/>
              <a:gd name="connsiteY62" fmla="*/ 382138 h 2410717"/>
              <a:gd name="connsiteX63" fmla="*/ 7983940 w 7985479"/>
              <a:gd name="connsiteY63" fmla="*/ 395785 h 2410717"/>
              <a:gd name="connsiteX64" fmla="*/ 7956645 w 7985479"/>
              <a:gd name="connsiteY64"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2948291 w 7985479"/>
              <a:gd name="connsiteY23" fmla="*/ 1774154 h 2410717"/>
              <a:gd name="connsiteX24" fmla="*/ 3548418 w 7985479"/>
              <a:gd name="connsiteY24" fmla="*/ 2292824 h 2410717"/>
              <a:gd name="connsiteX25" fmla="*/ 3603009 w 7985479"/>
              <a:gd name="connsiteY25" fmla="*/ 2279176 h 2410717"/>
              <a:gd name="connsiteX26" fmla="*/ 3684895 w 7985479"/>
              <a:gd name="connsiteY26" fmla="*/ 2251881 h 2410717"/>
              <a:gd name="connsiteX27" fmla="*/ 3766782 w 7985479"/>
              <a:gd name="connsiteY27" fmla="*/ 2224585 h 2410717"/>
              <a:gd name="connsiteX28" fmla="*/ 3807725 w 7985479"/>
              <a:gd name="connsiteY28" fmla="*/ 2197290 h 2410717"/>
              <a:gd name="connsiteX29" fmla="*/ 3835021 w 7985479"/>
              <a:gd name="connsiteY29" fmla="*/ 2156347 h 2410717"/>
              <a:gd name="connsiteX30" fmla="*/ 3889612 w 7985479"/>
              <a:gd name="connsiteY30" fmla="*/ 2142699 h 2410717"/>
              <a:gd name="connsiteX31" fmla="*/ 3971498 w 7985479"/>
              <a:gd name="connsiteY31" fmla="*/ 2101756 h 2410717"/>
              <a:gd name="connsiteX32" fmla="*/ 4012442 w 7985479"/>
              <a:gd name="connsiteY32" fmla="*/ 2060812 h 2410717"/>
              <a:gd name="connsiteX33" fmla="*/ 4416197 w 7985479"/>
              <a:gd name="connsiteY33" fmla="*/ 2035170 h 2410717"/>
              <a:gd name="connsiteX34" fmla="*/ 4540447 w 7985479"/>
              <a:gd name="connsiteY34" fmla="*/ 1711622 h 2410717"/>
              <a:gd name="connsiteX35" fmla="*/ 4789600 w 7985479"/>
              <a:gd name="connsiteY35" fmla="*/ 1437705 h 2410717"/>
              <a:gd name="connsiteX36" fmla="*/ 4835237 w 7985479"/>
              <a:gd name="connsiteY36" fmla="*/ 559558 h 2410717"/>
              <a:gd name="connsiteX37" fmla="*/ 4917124 w 7985479"/>
              <a:gd name="connsiteY37" fmla="*/ 372489 h 2410717"/>
              <a:gd name="connsiteX38" fmla="*/ 4995080 w 7985479"/>
              <a:gd name="connsiteY38" fmla="*/ 218364 h 2410717"/>
              <a:gd name="connsiteX39" fmla="*/ 5145206 w 7985479"/>
              <a:gd name="connsiteY39" fmla="*/ 150126 h 2410717"/>
              <a:gd name="connsiteX40" fmla="*/ 5186149 w 7985479"/>
              <a:gd name="connsiteY40" fmla="*/ 122830 h 2410717"/>
              <a:gd name="connsiteX41" fmla="*/ 5227092 w 7985479"/>
              <a:gd name="connsiteY41" fmla="*/ 109182 h 2410717"/>
              <a:gd name="connsiteX42" fmla="*/ 5268036 w 7985479"/>
              <a:gd name="connsiteY42" fmla="*/ 81887 h 2410717"/>
              <a:gd name="connsiteX43" fmla="*/ 5349922 w 7985479"/>
              <a:gd name="connsiteY43" fmla="*/ 54591 h 2410717"/>
              <a:gd name="connsiteX44" fmla="*/ 5390866 w 7985479"/>
              <a:gd name="connsiteY44" fmla="*/ 40944 h 2410717"/>
              <a:gd name="connsiteX45" fmla="*/ 5459104 w 7985479"/>
              <a:gd name="connsiteY45" fmla="*/ 27296 h 2410717"/>
              <a:gd name="connsiteX46" fmla="*/ 5500048 w 7985479"/>
              <a:gd name="connsiteY46" fmla="*/ 13648 h 2410717"/>
              <a:gd name="connsiteX47" fmla="*/ 5745707 w 7985479"/>
              <a:gd name="connsiteY47" fmla="*/ 0 h 2410717"/>
              <a:gd name="connsiteX48" fmla="*/ 6673755 w 7985479"/>
              <a:gd name="connsiteY48" fmla="*/ 13648 h 2410717"/>
              <a:gd name="connsiteX49" fmla="*/ 6796585 w 7985479"/>
              <a:gd name="connsiteY49" fmla="*/ 27296 h 2410717"/>
              <a:gd name="connsiteX50" fmla="*/ 6878471 w 7985479"/>
              <a:gd name="connsiteY50" fmla="*/ 54591 h 2410717"/>
              <a:gd name="connsiteX51" fmla="*/ 7042245 w 7985479"/>
              <a:gd name="connsiteY51" fmla="*/ 109182 h 2410717"/>
              <a:gd name="connsiteX52" fmla="*/ 7137779 w 7985479"/>
              <a:gd name="connsiteY52" fmla="*/ 136478 h 2410717"/>
              <a:gd name="connsiteX53" fmla="*/ 7219666 w 7985479"/>
              <a:gd name="connsiteY53" fmla="*/ 150126 h 2410717"/>
              <a:gd name="connsiteX54" fmla="*/ 7301552 w 7985479"/>
              <a:gd name="connsiteY54" fmla="*/ 177421 h 2410717"/>
              <a:gd name="connsiteX55" fmla="*/ 7383439 w 7985479"/>
              <a:gd name="connsiteY55" fmla="*/ 204717 h 2410717"/>
              <a:gd name="connsiteX56" fmla="*/ 7424382 w 7985479"/>
              <a:gd name="connsiteY56" fmla="*/ 218364 h 2410717"/>
              <a:gd name="connsiteX57" fmla="*/ 7506269 w 7985479"/>
              <a:gd name="connsiteY57" fmla="*/ 232012 h 2410717"/>
              <a:gd name="connsiteX58" fmla="*/ 7629098 w 7985479"/>
              <a:gd name="connsiteY58" fmla="*/ 272956 h 2410717"/>
              <a:gd name="connsiteX59" fmla="*/ 7670042 w 7985479"/>
              <a:gd name="connsiteY59" fmla="*/ 286603 h 2410717"/>
              <a:gd name="connsiteX60" fmla="*/ 7751928 w 7985479"/>
              <a:gd name="connsiteY60" fmla="*/ 300251 h 2410717"/>
              <a:gd name="connsiteX61" fmla="*/ 7833815 w 7985479"/>
              <a:gd name="connsiteY61" fmla="*/ 354842 h 2410717"/>
              <a:gd name="connsiteX62" fmla="*/ 7929349 w 7985479"/>
              <a:gd name="connsiteY62" fmla="*/ 382138 h 2410717"/>
              <a:gd name="connsiteX63" fmla="*/ 7983940 w 7985479"/>
              <a:gd name="connsiteY63" fmla="*/ 395785 h 2410717"/>
              <a:gd name="connsiteX64" fmla="*/ 7956645 w 7985479"/>
              <a:gd name="connsiteY64" fmla="*/ 395785 h 2410717"/>
              <a:gd name="connsiteX0" fmla="*/ 0 w 7985479"/>
              <a:gd name="connsiteY0" fmla="*/ 2410717 h 2410717"/>
              <a:gd name="connsiteX1" fmla="*/ 559558 w 7985479"/>
              <a:gd name="connsiteY1" fmla="*/ 2361063 h 2410717"/>
              <a:gd name="connsiteX2" fmla="*/ 573207 w 7985479"/>
              <a:gd name="connsiteY2" fmla="*/ 2176094 h 2410717"/>
              <a:gd name="connsiteX3" fmla="*/ 627797 w 7985479"/>
              <a:gd name="connsiteY3" fmla="*/ 2279176 h 2410717"/>
              <a:gd name="connsiteX4" fmla="*/ 641445 w 7985479"/>
              <a:gd name="connsiteY4" fmla="*/ 2238233 h 2410717"/>
              <a:gd name="connsiteX5" fmla="*/ 696036 w 7985479"/>
              <a:gd name="connsiteY5" fmla="*/ 2115403 h 2410717"/>
              <a:gd name="connsiteX6" fmla="*/ 723331 w 7985479"/>
              <a:gd name="connsiteY6" fmla="*/ 2006221 h 2410717"/>
              <a:gd name="connsiteX7" fmla="*/ 750627 w 7985479"/>
              <a:gd name="connsiteY7" fmla="*/ 1965278 h 2410717"/>
              <a:gd name="connsiteX8" fmla="*/ 832513 w 7985479"/>
              <a:gd name="connsiteY8" fmla="*/ 1910687 h 2410717"/>
              <a:gd name="connsiteX9" fmla="*/ 873457 w 7985479"/>
              <a:gd name="connsiteY9" fmla="*/ 1883391 h 2410717"/>
              <a:gd name="connsiteX10" fmla="*/ 955343 w 7985479"/>
              <a:gd name="connsiteY10" fmla="*/ 1856096 h 2410717"/>
              <a:gd name="connsiteX11" fmla="*/ 1132764 w 7985479"/>
              <a:gd name="connsiteY11" fmla="*/ 1897039 h 2410717"/>
              <a:gd name="connsiteX12" fmla="*/ 1160060 w 7985479"/>
              <a:gd name="connsiteY12" fmla="*/ 1937982 h 2410717"/>
              <a:gd name="connsiteX13" fmla="*/ 1214651 w 7985479"/>
              <a:gd name="connsiteY13" fmla="*/ 2006221 h 2410717"/>
              <a:gd name="connsiteX14" fmla="*/ 1269242 w 7985479"/>
              <a:gd name="connsiteY14" fmla="*/ 2088108 h 2410717"/>
              <a:gd name="connsiteX15" fmla="*/ 1296537 w 7985479"/>
              <a:gd name="connsiteY15" fmla="*/ 2129051 h 2410717"/>
              <a:gd name="connsiteX16" fmla="*/ 1310185 w 7985479"/>
              <a:gd name="connsiteY16" fmla="*/ 2169994 h 2410717"/>
              <a:gd name="connsiteX17" fmla="*/ 1351128 w 7985479"/>
              <a:gd name="connsiteY17" fmla="*/ 2197290 h 2410717"/>
              <a:gd name="connsiteX18" fmla="*/ 1378424 w 7985479"/>
              <a:gd name="connsiteY18" fmla="*/ 2238233 h 2410717"/>
              <a:gd name="connsiteX19" fmla="*/ 1446663 w 7985479"/>
              <a:gd name="connsiteY19" fmla="*/ 2251881 h 2410717"/>
              <a:gd name="connsiteX20" fmla="*/ 1596788 w 7985479"/>
              <a:gd name="connsiteY20" fmla="*/ 2265529 h 2410717"/>
              <a:gd name="connsiteX21" fmla="*/ 1801504 w 7985479"/>
              <a:gd name="connsiteY21" fmla="*/ 2292824 h 2410717"/>
              <a:gd name="connsiteX22" fmla="*/ 2402006 w 7985479"/>
              <a:gd name="connsiteY22" fmla="*/ 2320120 h 2410717"/>
              <a:gd name="connsiteX23" fmla="*/ 2948291 w 7985479"/>
              <a:gd name="connsiteY23" fmla="*/ 1774154 h 2410717"/>
              <a:gd name="connsiteX24" fmla="*/ 3548418 w 7985479"/>
              <a:gd name="connsiteY24" fmla="*/ 2292824 h 2410717"/>
              <a:gd name="connsiteX25" fmla="*/ 3603009 w 7985479"/>
              <a:gd name="connsiteY25" fmla="*/ 2279176 h 2410717"/>
              <a:gd name="connsiteX26" fmla="*/ 3684895 w 7985479"/>
              <a:gd name="connsiteY26" fmla="*/ 2251881 h 2410717"/>
              <a:gd name="connsiteX27" fmla="*/ 3766782 w 7985479"/>
              <a:gd name="connsiteY27" fmla="*/ 2224585 h 2410717"/>
              <a:gd name="connsiteX28" fmla="*/ 3807725 w 7985479"/>
              <a:gd name="connsiteY28" fmla="*/ 2197290 h 2410717"/>
              <a:gd name="connsiteX29" fmla="*/ 3835021 w 7985479"/>
              <a:gd name="connsiteY29" fmla="*/ 2156347 h 2410717"/>
              <a:gd name="connsiteX30" fmla="*/ 3889612 w 7985479"/>
              <a:gd name="connsiteY30" fmla="*/ 2142699 h 2410717"/>
              <a:gd name="connsiteX31" fmla="*/ 3971498 w 7985479"/>
              <a:gd name="connsiteY31" fmla="*/ 2101756 h 2410717"/>
              <a:gd name="connsiteX32" fmla="*/ 4012442 w 7985479"/>
              <a:gd name="connsiteY32" fmla="*/ 2060812 h 2410717"/>
              <a:gd name="connsiteX33" fmla="*/ 4416197 w 7985479"/>
              <a:gd name="connsiteY33" fmla="*/ 2035170 h 2410717"/>
              <a:gd name="connsiteX34" fmla="*/ 4540447 w 7985479"/>
              <a:gd name="connsiteY34" fmla="*/ 1711622 h 2410717"/>
              <a:gd name="connsiteX35" fmla="*/ 4789600 w 7985479"/>
              <a:gd name="connsiteY35" fmla="*/ 1437705 h 2410717"/>
              <a:gd name="connsiteX36" fmla="*/ 4835237 w 7985479"/>
              <a:gd name="connsiteY36" fmla="*/ 559558 h 2410717"/>
              <a:gd name="connsiteX37" fmla="*/ 4917124 w 7985479"/>
              <a:gd name="connsiteY37" fmla="*/ 372489 h 2410717"/>
              <a:gd name="connsiteX38" fmla="*/ 4995080 w 7985479"/>
              <a:gd name="connsiteY38" fmla="*/ 218364 h 2410717"/>
              <a:gd name="connsiteX39" fmla="*/ 5145206 w 7985479"/>
              <a:gd name="connsiteY39" fmla="*/ 150126 h 2410717"/>
              <a:gd name="connsiteX40" fmla="*/ 5186149 w 7985479"/>
              <a:gd name="connsiteY40" fmla="*/ 122830 h 2410717"/>
              <a:gd name="connsiteX41" fmla="*/ 5227092 w 7985479"/>
              <a:gd name="connsiteY41" fmla="*/ 109182 h 2410717"/>
              <a:gd name="connsiteX42" fmla="*/ 5268036 w 7985479"/>
              <a:gd name="connsiteY42" fmla="*/ 81887 h 2410717"/>
              <a:gd name="connsiteX43" fmla="*/ 5349922 w 7985479"/>
              <a:gd name="connsiteY43" fmla="*/ 54591 h 2410717"/>
              <a:gd name="connsiteX44" fmla="*/ 5390866 w 7985479"/>
              <a:gd name="connsiteY44" fmla="*/ 40944 h 2410717"/>
              <a:gd name="connsiteX45" fmla="*/ 5459104 w 7985479"/>
              <a:gd name="connsiteY45" fmla="*/ 27296 h 2410717"/>
              <a:gd name="connsiteX46" fmla="*/ 5500048 w 7985479"/>
              <a:gd name="connsiteY46" fmla="*/ 13648 h 2410717"/>
              <a:gd name="connsiteX47" fmla="*/ 5745707 w 7985479"/>
              <a:gd name="connsiteY47" fmla="*/ 0 h 2410717"/>
              <a:gd name="connsiteX48" fmla="*/ 6673755 w 7985479"/>
              <a:gd name="connsiteY48" fmla="*/ 13648 h 2410717"/>
              <a:gd name="connsiteX49" fmla="*/ 6796585 w 7985479"/>
              <a:gd name="connsiteY49" fmla="*/ 27296 h 2410717"/>
              <a:gd name="connsiteX50" fmla="*/ 6878471 w 7985479"/>
              <a:gd name="connsiteY50" fmla="*/ 54591 h 2410717"/>
              <a:gd name="connsiteX51" fmla="*/ 7042245 w 7985479"/>
              <a:gd name="connsiteY51" fmla="*/ 109182 h 2410717"/>
              <a:gd name="connsiteX52" fmla="*/ 7137779 w 7985479"/>
              <a:gd name="connsiteY52" fmla="*/ 136478 h 2410717"/>
              <a:gd name="connsiteX53" fmla="*/ 7219666 w 7985479"/>
              <a:gd name="connsiteY53" fmla="*/ 150126 h 2410717"/>
              <a:gd name="connsiteX54" fmla="*/ 7301552 w 7985479"/>
              <a:gd name="connsiteY54" fmla="*/ 177421 h 2410717"/>
              <a:gd name="connsiteX55" fmla="*/ 7383439 w 7985479"/>
              <a:gd name="connsiteY55" fmla="*/ 204717 h 2410717"/>
              <a:gd name="connsiteX56" fmla="*/ 7424382 w 7985479"/>
              <a:gd name="connsiteY56" fmla="*/ 218364 h 2410717"/>
              <a:gd name="connsiteX57" fmla="*/ 7506269 w 7985479"/>
              <a:gd name="connsiteY57" fmla="*/ 232012 h 2410717"/>
              <a:gd name="connsiteX58" fmla="*/ 7629098 w 7985479"/>
              <a:gd name="connsiteY58" fmla="*/ 272956 h 2410717"/>
              <a:gd name="connsiteX59" fmla="*/ 7670042 w 7985479"/>
              <a:gd name="connsiteY59" fmla="*/ 286603 h 2410717"/>
              <a:gd name="connsiteX60" fmla="*/ 7751928 w 7985479"/>
              <a:gd name="connsiteY60" fmla="*/ 300251 h 2410717"/>
              <a:gd name="connsiteX61" fmla="*/ 7833815 w 7985479"/>
              <a:gd name="connsiteY61" fmla="*/ 354842 h 2410717"/>
              <a:gd name="connsiteX62" fmla="*/ 7929349 w 7985479"/>
              <a:gd name="connsiteY62" fmla="*/ 382138 h 2410717"/>
              <a:gd name="connsiteX63" fmla="*/ 7983940 w 7985479"/>
              <a:gd name="connsiteY63" fmla="*/ 395785 h 2410717"/>
              <a:gd name="connsiteX64" fmla="*/ 7956645 w 7985479"/>
              <a:gd name="connsiteY64" fmla="*/ 395785 h 241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985479" h="2410717">
                <a:moveTo>
                  <a:pt x="0" y="2410717"/>
                </a:moveTo>
                <a:cubicBezTo>
                  <a:pt x="22746" y="2406168"/>
                  <a:pt x="464024" y="2400167"/>
                  <a:pt x="559558" y="2361063"/>
                </a:cubicBezTo>
                <a:cubicBezTo>
                  <a:pt x="655092" y="2321959"/>
                  <a:pt x="562706" y="2188695"/>
                  <a:pt x="573207" y="2176094"/>
                </a:cubicBezTo>
                <a:cubicBezTo>
                  <a:pt x="585563" y="2161267"/>
                  <a:pt x="614149" y="2292824"/>
                  <a:pt x="627797" y="2279176"/>
                </a:cubicBezTo>
                <a:cubicBezTo>
                  <a:pt x="632346" y="2265528"/>
                  <a:pt x="635011" y="2251100"/>
                  <a:pt x="641445" y="2238233"/>
                </a:cubicBezTo>
                <a:cubicBezTo>
                  <a:pt x="679562" y="2161999"/>
                  <a:pt x="672566" y="2232762"/>
                  <a:pt x="696036" y="2115403"/>
                </a:cubicBezTo>
                <a:cubicBezTo>
                  <a:pt x="701227" y="2089445"/>
                  <a:pt x="709341" y="2034200"/>
                  <a:pt x="723331" y="2006221"/>
                </a:cubicBezTo>
                <a:cubicBezTo>
                  <a:pt x="730667" y="1991550"/>
                  <a:pt x="738283" y="1976079"/>
                  <a:pt x="750627" y="1965278"/>
                </a:cubicBezTo>
                <a:cubicBezTo>
                  <a:pt x="775315" y="1943676"/>
                  <a:pt x="805218" y="1928884"/>
                  <a:pt x="832513" y="1910687"/>
                </a:cubicBezTo>
                <a:cubicBezTo>
                  <a:pt x="846161" y="1901588"/>
                  <a:pt x="857896" y="1888578"/>
                  <a:pt x="873457" y="1883391"/>
                </a:cubicBezTo>
                <a:lnTo>
                  <a:pt x="955343" y="1856096"/>
                </a:lnTo>
                <a:cubicBezTo>
                  <a:pt x="1026602" y="1863222"/>
                  <a:pt x="1083033" y="1847309"/>
                  <a:pt x="1132764" y="1897039"/>
                </a:cubicBezTo>
                <a:cubicBezTo>
                  <a:pt x="1144362" y="1908637"/>
                  <a:pt x="1150961" y="1924334"/>
                  <a:pt x="1160060" y="1937982"/>
                </a:cubicBezTo>
                <a:cubicBezTo>
                  <a:pt x="1190792" y="2030186"/>
                  <a:pt x="1148170" y="1930244"/>
                  <a:pt x="1214651" y="2006221"/>
                </a:cubicBezTo>
                <a:cubicBezTo>
                  <a:pt x="1236254" y="2030909"/>
                  <a:pt x="1251045" y="2060812"/>
                  <a:pt x="1269242" y="2088108"/>
                </a:cubicBezTo>
                <a:cubicBezTo>
                  <a:pt x="1278340" y="2101756"/>
                  <a:pt x="1291350" y="2113490"/>
                  <a:pt x="1296537" y="2129051"/>
                </a:cubicBezTo>
                <a:cubicBezTo>
                  <a:pt x="1301086" y="2142699"/>
                  <a:pt x="1301198" y="2158760"/>
                  <a:pt x="1310185" y="2169994"/>
                </a:cubicBezTo>
                <a:cubicBezTo>
                  <a:pt x="1320432" y="2182802"/>
                  <a:pt x="1337480" y="2188191"/>
                  <a:pt x="1351128" y="2197290"/>
                </a:cubicBezTo>
                <a:cubicBezTo>
                  <a:pt x="1360227" y="2210938"/>
                  <a:pt x="1364183" y="2230095"/>
                  <a:pt x="1378424" y="2238233"/>
                </a:cubicBezTo>
                <a:cubicBezTo>
                  <a:pt x="1398565" y="2249742"/>
                  <a:pt x="1423645" y="2249004"/>
                  <a:pt x="1446663" y="2251881"/>
                </a:cubicBezTo>
                <a:cubicBezTo>
                  <a:pt x="1496523" y="2258114"/>
                  <a:pt x="1546884" y="2259658"/>
                  <a:pt x="1596788" y="2265529"/>
                </a:cubicBezTo>
                <a:cubicBezTo>
                  <a:pt x="1755241" y="2284170"/>
                  <a:pt x="1597679" y="2278767"/>
                  <a:pt x="1801504" y="2292824"/>
                </a:cubicBezTo>
                <a:cubicBezTo>
                  <a:pt x="1918142" y="2300868"/>
                  <a:pt x="2301867" y="2315947"/>
                  <a:pt x="2402006" y="2320120"/>
                </a:cubicBezTo>
                <a:cubicBezTo>
                  <a:pt x="2584101" y="2138131"/>
                  <a:pt x="2861446" y="2584383"/>
                  <a:pt x="2948291" y="1774154"/>
                </a:cubicBezTo>
                <a:cubicBezTo>
                  <a:pt x="3148333" y="2298858"/>
                  <a:pt x="3439298" y="2208654"/>
                  <a:pt x="3548418" y="2292824"/>
                </a:cubicBezTo>
                <a:cubicBezTo>
                  <a:pt x="3657538" y="2376994"/>
                  <a:pt x="3585043" y="2284566"/>
                  <a:pt x="3603009" y="2279176"/>
                </a:cubicBezTo>
                <a:cubicBezTo>
                  <a:pt x="3630567" y="2270909"/>
                  <a:pt x="3657600" y="2260979"/>
                  <a:pt x="3684895" y="2251881"/>
                </a:cubicBezTo>
                <a:cubicBezTo>
                  <a:pt x="3684896" y="2251881"/>
                  <a:pt x="3766781" y="2224586"/>
                  <a:pt x="3766782" y="2224585"/>
                </a:cubicBezTo>
                <a:lnTo>
                  <a:pt x="3807725" y="2197290"/>
                </a:lnTo>
                <a:cubicBezTo>
                  <a:pt x="3816824" y="2183642"/>
                  <a:pt x="3821373" y="2165445"/>
                  <a:pt x="3835021" y="2156347"/>
                </a:cubicBezTo>
                <a:cubicBezTo>
                  <a:pt x="3850628" y="2145942"/>
                  <a:pt x="3871577" y="2147852"/>
                  <a:pt x="3889612" y="2142699"/>
                </a:cubicBezTo>
                <a:cubicBezTo>
                  <a:pt x="3927077" y="2131994"/>
                  <a:pt x="3940292" y="2127761"/>
                  <a:pt x="3971498" y="2101756"/>
                </a:cubicBezTo>
                <a:cubicBezTo>
                  <a:pt x="3986326" y="2089400"/>
                  <a:pt x="3938326" y="2071910"/>
                  <a:pt x="4012442" y="2060812"/>
                </a:cubicBezTo>
                <a:cubicBezTo>
                  <a:pt x="4086559" y="2049714"/>
                  <a:pt x="4328196" y="2093368"/>
                  <a:pt x="4416197" y="2035170"/>
                </a:cubicBezTo>
                <a:cubicBezTo>
                  <a:pt x="4504198" y="1976972"/>
                  <a:pt x="4478213" y="1811199"/>
                  <a:pt x="4540447" y="1711622"/>
                </a:cubicBezTo>
                <a:cubicBezTo>
                  <a:pt x="4602681" y="1612045"/>
                  <a:pt x="4750222" y="1629716"/>
                  <a:pt x="4789600" y="1437705"/>
                </a:cubicBezTo>
                <a:cubicBezTo>
                  <a:pt x="4828978" y="1245694"/>
                  <a:pt x="4813983" y="737094"/>
                  <a:pt x="4835237" y="559558"/>
                </a:cubicBezTo>
                <a:cubicBezTo>
                  <a:pt x="4856491" y="382022"/>
                  <a:pt x="4890484" y="429355"/>
                  <a:pt x="4917124" y="372489"/>
                </a:cubicBezTo>
                <a:cubicBezTo>
                  <a:pt x="4943764" y="315623"/>
                  <a:pt x="4957066" y="255424"/>
                  <a:pt x="4995080" y="218364"/>
                </a:cubicBezTo>
                <a:cubicBezTo>
                  <a:pt x="5033094" y="181304"/>
                  <a:pt x="5078480" y="187196"/>
                  <a:pt x="5145206" y="150126"/>
                </a:cubicBezTo>
                <a:cubicBezTo>
                  <a:pt x="5159544" y="142160"/>
                  <a:pt x="5171478" y="130166"/>
                  <a:pt x="5186149" y="122830"/>
                </a:cubicBezTo>
                <a:cubicBezTo>
                  <a:pt x="5199016" y="116396"/>
                  <a:pt x="5214225" y="115616"/>
                  <a:pt x="5227092" y="109182"/>
                </a:cubicBezTo>
                <a:cubicBezTo>
                  <a:pt x="5241763" y="101847"/>
                  <a:pt x="5253047" y="88549"/>
                  <a:pt x="5268036" y="81887"/>
                </a:cubicBezTo>
                <a:cubicBezTo>
                  <a:pt x="5294328" y="70202"/>
                  <a:pt x="5322627" y="63689"/>
                  <a:pt x="5349922" y="54591"/>
                </a:cubicBezTo>
                <a:cubicBezTo>
                  <a:pt x="5363570" y="50042"/>
                  <a:pt x="5376759" y="43765"/>
                  <a:pt x="5390866" y="40944"/>
                </a:cubicBezTo>
                <a:cubicBezTo>
                  <a:pt x="5413612" y="36395"/>
                  <a:pt x="5436600" y="32922"/>
                  <a:pt x="5459104" y="27296"/>
                </a:cubicBezTo>
                <a:cubicBezTo>
                  <a:pt x="5473061" y="23807"/>
                  <a:pt x="5485727" y="15012"/>
                  <a:pt x="5500048" y="13648"/>
                </a:cubicBezTo>
                <a:cubicBezTo>
                  <a:pt x="5581691" y="5872"/>
                  <a:pt x="5663821" y="4549"/>
                  <a:pt x="5745707" y="0"/>
                </a:cubicBezTo>
                <a:lnTo>
                  <a:pt x="6673755" y="13648"/>
                </a:lnTo>
                <a:cubicBezTo>
                  <a:pt x="6714936" y="14718"/>
                  <a:pt x="6756190" y="19217"/>
                  <a:pt x="6796585" y="27296"/>
                </a:cubicBezTo>
                <a:cubicBezTo>
                  <a:pt x="6824798" y="32939"/>
                  <a:pt x="6851176" y="45493"/>
                  <a:pt x="6878471" y="54591"/>
                </a:cubicBezTo>
                <a:lnTo>
                  <a:pt x="7042245" y="109182"/>
                </a:lnTo>
                <a:cubicBezTo>
                  <a:pt x="7081272" y="122191"/>
                  <a:pt x="7094931" y="127908"/>
                  <a:pt x="7137779" y="136478"/>
                </a:cubicBezTo>
                <a:cubicBezTo>
                  <a:pt x="7164914" y="141905"/>
                  <a:pt x="7192820" y="143415"/>
                  <a:pt x="7219666" y="150126"/>
                </a:cubicBezTo>
                <a:cubicBezTo>
                  <a:pt x="7247579" y="157104"/>
                  <a:pt x="7274257" y="168323"/>
                  <a:pt x="7301552" y="177421"/>
                </a:cubicBezTo>
                <a:lnTo>
                  <a:pt x="7383439" y="204717"/>
                </a:lnTo>
                <a:cubicBezTo>
                  <a:pt x="7397087" y="209266"/>
                  <a:pt x="7410192" y="215999"/>
                  <a:pt x="7424382" y="218364"/>
                </a:cubicBezTo>
                <a:lnTo>
                  <a:pt x="7506269" y="232012"/>
                </a:lnTo>
                <a:lnTo>
                  <a:pt x="7629098" y="272956"/>
                </a:lnTo>
                <a:cubicBezTo>
                  <a:pt x="7642746" y="277505"/>
                  <a:pt x="7655852" y="284238"/>
                  <a:pt x="7670042" y="286603"/>
                </a:cubicBezTo>
                <a:lnTo>
                  <a:pt x="7751928" y="300251"/>
                </a:lnTo>
                <a:cubicBezTo>
                  <a:pt x="7779224" y="318448"/>
                  <a:pt x="7801989" y="346885"/>
                  <a:pt x="7833815" y="354842"/>
                </a:cubicBezTo>
                <a:cubicBezTo>
                  <a:pt x="8004528" y="397521"/>
                  <a:pt x="7792254" y="342969"/>
                  <a:pt x="7929349" y="382138"/>
                </a:cubicBezTo>
                <a:cubicBezTo>
                  <a:pt x="7947384" y="387291"/>
                  <a:pt x="7967163" y="387397"/>
                  <a:pt x="7983940" y="395785"/>
                </a:cubicBezTo>
                <a:cubicBezTo>
                  <a:pt x="7992078" y="399854"/>
                  <a:pt x="7965743" y="395785"/>
                  <a:pt x="7956645" y="395785"/>
                </a:cubicBezTo>
              </a:path>
            </a:pathLst>
          </a:custGeom>
          <a:noFill/>
          <a:ln w="50800"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243902" y="3280627"/>
            <a:ext cx="1117614" cy="584775"/>
          </a:xfrm>
          <a:prstGeom prst="rect">
            <a:avLst/>
          </a:prstGeom>
          <a:noFill/>
        </p:spPr>
        <p:txBody>
          <a:bodyPr wrap="none" rtlCol="0">
            <a:spAutoFit/>
          </a:bodyPr>
          <a:lstStyle/>
          <a:p>
            <a:r>
              <a:rPr lang="fr-CH" sz="1600" dirty="0" smtClean="0">
                <a:solidFill>
                  <a:srgbClr val="FF0000"/>
                </a:solidFill>
              </a:rPr>
              <a:t>E-learning</a:t>
            </a:r>
          </a:p>
          <a:p>
            <a:r>
              <a:rPr lang="fr-CH" sz="1600" dirty="0" err="1" smtClean="0">
                <a:solidFill>
                  <a:srgbClr val="FF0000"/>
                </a:solidFill>
              </a:rPr>
              <a:t>platforms</a:t>
            </a:r>
            <a:endParaRPr lang="en-US" sz="1600" dirty="0" smtClean="0">
              <a:solidFill>
                <a:srgbClr val="FF0000"/>
              </a:solidFill>
            </a:endParaRPr>
          </a:p>
        </p:txBody>
      </p:sp>
      <p:sp>
        <p:nvSpPr>
          <p:cNvPr id="12" name="Freeform 11"/>
          <p:cNvSpPr/>
          <p:nvPr/>
        </p:nvSpPr>
        <p:spPr bwMode="auto">
          <a:xfrm>
            <a:off x="1091309" y="3573016"/>
            <a:ext cx="7991328" cy="2049862"/>
          </a:xfrm>
          <a:custGeom>
            <a:avLst/>
            <a:gdLst>
              <a:gd name="connsiteX0" fmla="*/ 68239 w 7847463"/>
              <a:gd name="connsiteY0" fmla="*/ 2552132 h 2552132"/>
              <a:gd name="connsiteX1" fmla="*/ 40944 w 7847463"/>
              <a:gd name="connsiteY1" fmla="*/ 2238233 h 2552132"/>
              <a:gd name="connsiteX2" fmla="*/ 27296 w 7847463"/>
              <a:gd name="connsiteY2" fmla="*/ 2115403 h 2552132"/>
              <a:gd name="connsiteX3" fmla="*/ 0 w 7847463"/>
              <a:gd name="connsiteY3" fmla="*/ 1965278 h 2552132"/>
              <a:gd name="connsiteX4" fmla="*/ 40944 w 7847463"/>
              <a:gd name="connsiteY4" fmla="*/ 1337481 h 2552132"/>
              <a:gd name="connsiteX5" fmla="*/ 54591 w 7847463"/>
              <a:gd name="connsiteY5" fmla="*/ 1037230 h 2552132"/>
              <a:gd name="connsiteX6" fmla="*/ 68239 w 7847463"/>
              <a:gd name="connsiteY6" fmla="*/ 982639 h 2552132"/>
              <a:gd name="connsiteX7" fmla="*/ 95535 w 7847463"/>
              <a:gd name="connsiteY7" fmla="*/ 791570 h 2552132"/>
              <a:gd name="connsiteX8" fmla="*/ 122830 w 7847463"/>
              <a:gd name="connsiteY8" fmla="*/ 696036 h 2552132"/>
              <a:gd name="connsiteX9" fmla="*/ 136478 w 7847463"/>
              <a:gd name="connsiteY9" fmla="*/ 600502 h 2552132"/>
              <a:gd name="connsiteX10" fmla="*/ 150126 w 7847463"/>
              <a:gd name="connsiteY10" fmla="*/ 545911 h 2552132"/>
              <a:gd name="connsiteX11" fmla="*/ 177421 w 7847463"/>
              <a:gd name="connsiteY11" fmla="*/ 382137 h 2552132"/>
              <a:gd name="connsiteX12" fmla="*/ 191069 w 7847463"/>
              <a:gd name="connsiteY12" fmla="*/ 341194 h 2552132"/>
              <a:gd name="connsiteX13" fmla="*/ 218365 w 7847463"/>
              <a:gd name="connsiteY13" fmla="*/ 300251 h 2552132"/>
              <a:gd name="connsiteX14" fmla="*/ 232012 w 7847463"/>
              <a:gd name="connsiteY14" fmla="*/ 259308 h 2552132"/>
              <a:gd name="connsiteX15" fmla="*/ 300251 w 7847463"/>
              <a:gd name="connsiteY15" fmla="*/ 163773 h 2552132"/>
              <a:gd name="connsiteX16" fmla="*/ 341194 w 7847463"/>
              <a:gd name="connsiteY16" fmla="*/ 81887 h 2552132"/>
              <a:gd name="connsiteX17" fmla="*/ 382138 w 7847463"/>
              <a:gd name="connsiteY17" fmla="*/ 54591 h 2552132"/>
              <a:gd name="connsiteX18" fmla="*/ 464024 w 7847463"/>
              <a:gd name="connsiteY18" fmla="*/ 0 h 2552132"/>
              <a:gd name="connsiteX19" fmla="*/ 655093 w 7847463"/>
              <a:gd name="connsiteY19" fmla="*/ 54591 h 2552132"/>
              <a:gd name="connsiteX20" fmla="*/ 736979 w 7847463"/>
              <a:gd name="connsiteY20" fmla="*/ 136478 h 2552132"/>
              <a:gd name="connsiteX21" fmla="*/ 777923 w 7847463"/>
              <a:gd name="connsiteY21" fmla="*/ 177421 h 2552132"/>
              <a:gd name="connsiteX22" fmla="*/ 818866 w 7847463"/>
              <a:gd name="connsiteY22" fmla="*/ 259308 h 2552132"/>
              <a:gd name="connsiteX23" fmla="*/ 846162 w 7847463"/>
              <a:gd name="connsiteY23" fmla="*/ 354842 h 2552132"/>
              <a:gd name="connsiteX24" fmla="*/ 873457 w 7847463"/>
              <a:gd name="connsiteY24" fmla="*/ 423081 h 2552132"/>
              <a:gd name="connsiteX25" fmla="*/ 887105 w 7847463"/>
              <a:gd name="connsiteY25" fmla="*/ 477672 h 2552132"/>
              <a:gd name="connsiteX26" fmla="*/ 914400 w 7847463"/>
              <a:gd name="connsiteY26" fmla="*/ 559558 h 2552132"/>
              <a:gd name="connsiteX27" fmla="*/ 941696 w 7847463"/>
              <a:gd name="connsiteY27" fmla="*/ 655093 h 2552132"/>
              <a:gd name="connsiteX28" fmla="*/ 982639 w 7847463"/>
              <a:gd name="connsiteY28" fmla="*/ 723332 h 2552132"/>
              <a:gd name="connsiteX29" fmla="*/ 1023582 w 7847463"/>
              <a:gd name="connsiteY29" fmla="*/ 859809 h 2552132"/>
              <a:gd name="connsiteX30" fmla="*/ 1050878 w 7847463"/>
              <a:gd name="connsiteY30" fmla="*/ 941696 h 2552132"/>
              <a:gd name="connsiteX31" fmla="*/ 1078174 w 7847463"/>
              <a:gd name="connsiteY31" fmla="*/ 1037230 h 2552132"/>
              <a:gd name="connsiteX32" fmla="*/ 1105469 w 7847463"/>
              <a:gd name="connsiteY32" fmla="*/ 1132764 h 2552132"/>
              <a:gd name="connsiteX33" fmla="*/ 1119117 w 7847463"/>
              <a:gd name="connsiteY33" fmla="*/ 1228299 h 2552132"/>
              <a:gd name="connsiteX34" fmla="*/ 1146412 w 7847463"/>
              <a:gd name="connsiteY34" fmla="*/ 1351129 h 2552132"/>
              <a:gd name="connsiteX35" fmla="*/ 1160060 w 7847463"/>
              <a:gd name="connsiteY35" fmla="*/ 1392072 h 2552132"/>
              <a:gd name="connsiteX36" fmla="*/ 1173708 w 7847463"/>
              <a:gd name="connsiteY36" fmla="*/ 1487606 h 2552132"/>
              <a:gd name="connsiteX37" fmla="*/ 1187356 w 7847463"/>
              <a:gd name="connsiteY37" fmla="*/ 1528549 h 2552132"/>
              <a:gd name="connsiteX38" fmla="*/ 1201003 w 7847463"/>
              <a:gd name="connsiteY38" fmla="*/ 1624084 h 2552132"/>
              <a:gd name="connsiteX39" fmla="*/ 1214651 w 7847463"/>
              <a:gd name="connsiteY39" fmla="*/ 1692323 h 2552132"/>
              <a:gd name="connsiteX40" fmla="*/ 1228299 w 7847463"/>
              <a:gd name="connsiteY40" fmla="*/ 1787857 h 2552132"/>
              <a:gd name="connsiteX41" fmla="*/ 1241947 w 7847463"/>
              <a:gd name="connsiteY41" fmla="*/ 1828800 h 2552132"/>
              <a:gd name="connsiteX42" fmla="*/ 1282890 w 7847463"/>
              <a:gd name="connsiteY42" fmla="*/ 1978926 h 2552132"/>
              <a:gd name="connsiteX43" fmla="*/ 1296538 w 7847463"/>
              <a:gd name="connsiteY43" fmla="*/ 2019869 h 2552132"/>
              <a:gd name="connsiteX44" fmla="*/ 1337481 w 7847463"/>
              <a:gd name="connsiteY44" fmla="*/ 2047164 h 2552132"/>
              <a:gd name="connsiteX45" fmla="*/ 1351129 w 7847463"/>
              <a:gd name="connsiteY45" fmla="*/ 2101755 h 2552132"/>
              <a:gd name="connsiteX46" fmla="*/ 1392072 w 7847463"/>
              <a:gd name="connsiteY46" fmla="*/ 2129051 h 2552132"/>
              <a:gd name="connsiteX47" fmla="*/ 1433015 w 7847463"/>
              <a:gd name="connsiteY47" fmla="*/ 2142699 h 2552132"/>
              <a:gd name="connsiteX48" fmla="*/ 1569493 w 7847463"/>
              <a:gd name="connsiteY48" fmla="*/ 2169994 h 2552132"/>
              <a:gd name="connsiteX49" fmla="*/ 1815153 w 7847463"/>
              <a:gd name="connsiteY49" fmla="*/ 2210937 h 2552132"/>
              <a:gd name="connsiteX50" fmla="*/ 1924335 w 7847463"/>
              <a:gd name="connsiteY50" fmla="*/ 2238233 h 2552132"/>
              <a:gd name="connsiteX51" fmla="*/ 2169994 w 7847463"/>
              <a:gd name="connsiteY51" fmla="*/ 2251881 h 2552132"/>
              <a:gd name="connsiteX52" fmla="*/ 2729553 w 7847463"/>
              <a:gd name="connsiteY52" fmla="*/ 2265529 h 2552132"/>
              <a:gd name="connsiteX53" fmla="*/ 3425588 w 7847463"/>
              <a:gd name="connsiteY53" fmla="*/ 2306472 h 2552132"/>
              <a:gd name="connsiteX54" fmla="*/ 3603009 w 7847463"/>
              <a:gd name="connsiteY54" fmla="*/ 2320120 h 2552132"/>
              <a:gd name="connsiteX55" fmla="*/ 3657600 w 7847463"/>
              <a:gd name="connsiteY55" fmla="*/ 2333767 h 2552132"/>
              <a:gd name="connsiteX56" fmla="*/ 4094329 w 7847463"/>
              <a:gd name="connsiteY56" fmla="*/ 2361063 h 2552132"/>
              <a:gd name="connsiteX57" fmla="*/ 5104263 w 7847463"/>
              <a:gd name="connsiteY57" fmla="*/ 2333767 h 2552132"/>
              <a:gd name="connsiteX58" fmla="*/ 5445457 w 7847463"/>
              <a:gd name="connsiteY58" fmla="*/ 2306472 h 2552132"/>
              <a:gd name="connsiteX59" fmla="*/ 5718412 w 7847463"/>
              <a:gd name="connsiteY59" fmla="*/ 2292824 h 2552132"/>
              <a:gd name="connsiteX60" fmla="*/ 5813947 w 7847463"/>
              <a:gd name="connsiteY60" fmla="*/ 2265529 h 2552132"/>
              <a:gd name="connsiteX61" fmla="*/ 5909481 w 7847463"/>
              <a:gd name="connsiteY61" fmla="*/ 2238233 h 2552132"/>
              <a:gd name="connsiteX62" fmla="*/ 6045959 w 7847463"/>
              <a:gd name="connsiteY62" fmla="*/ 2115403 h 2552132"/>
              <a:gd name="connsiteX63" fmla="*/ 6100550 w 7847463"/>
              <a:gd name="connsiteY63" fmla="*/ 2033517 h 2552132"/>
              <a:gd name="connsiteX64" fmla="*/ 6127845 w 7847463"/>
              <a:gd name="connsiteY64" fmla="*/ 1992573 h 2552132"/>
              <a:gd name="connsiteX65" fmla="*/ 6168788 w 7847463"/>
              <a:gd name="connsiteY65" fmla="*/ 1965278 h 2552132"/>
              <a:gd name="connsiteX66" fmla="*/ 6182436 w 7847463"/>
              <a:gd name="connsiteY66" fmla="*/ 1924335 h 2552132"/>
              <a:gd name="connsiteX67" fmla="*/ 6209732 w 7847463"/>
              <a:gd name="connsiteY67" fmla="*/ 1883391 h 2552132"/>
              <a:gd name="connsiteX68" fmla="*/ 6264323 w 7847463"/>
              <a:gd name="connsiteY68" fmla="*/ 1760561 h 2552132"/>
              <a:gd name="connsiteX69" fmla="*/ 6277971 w 7847463"/>
              <a:gd name="connsiteY69" fmla="*/ 1678675 h 2552132"/>
              <a:gd name="connsiteX70" fmla="*/ 6305266 w 7847463"/>
              <a:gd name="connsiteY70" fmla="*/ 1624084 h 2552132"/>
              <a:gd name="connsiteX71" fmla="*/ 6318914 w 7847463"/>
              <a:gd name="connsiteY71" fmla="*/ 1528549 h 2552132"/>
              <a:gd name="connsiteX72" fmla="*/ 6332562 w 7847463"/>
              <a:gd name="connsiteY72" fmla="*/ 1460311 h 2552132"/>
              <a:gd name="connsiteX73" fmla="*/ 6373505 w 7847463"/>
              <a:gd name="connsiteY73" fmla="*/ 900752 h 2552132"/>
              <a:gd name="connsiteX74" fmla="*/ 6428096 w 7847463"/>
              <a:gd name="connsiteY74" fmla="*/ 791570 h 2552132"/>
              <a:gd name="connsiteX75" fmla="*/ 6605517 w 7847463"/>
              <a:gd name="connsiteY75" fmla="*/ 805218 h 2552132"/>
              <a:gd name="connsiteX76" fmla="*/ 6646460 w 7847463"/>
              <a:gd name="connsiteY76" fmla="*/ 818866 h 2552132"/>
              <a:gd name="connsiteX77" fmla="*/ 6687403 w 7847463"/>
              <a:gd name="connsiteY77" fmla="*/ 859809 h 2552132"/>
              <a:gd name="connsiteX78" fmla="*/ 6701051 w 7847463"/>
              <a:gd name="connsiteY78" fmla="*/ 900752 h 2552132"/>
              <a:gd name="connsiteX79" fmla="*/ 6755642 w 7847463"/>
              <a:gd name="connsiteY79" fmla="*/ 996287 h 2552132"/>
              <a:gd name="connsiteX80" fmla="*/ 6769290 w 7847463"/>
              <a:gd name="connsiteY80" fmla="*/ 1078173 h 2552132"/>
              <a:gd name="connsiteX81" fmla="*/ 6782938 w 7847463"/>
              <a:gd name="connsiteY81" fmla="*/ 1187355 h 2552132"/>
              <a:gd name="connsiteX82" fmla="*/ 6810233 w 7847463"/>
              <a:gd name="connsiteY82" fmla="*/ 1241946 h 2552132"/>
              <a:gd name="connsiteX83" fmla="*/ 6823881 w 7847463"/>
              <a:gd name="connsiteY83" fmla="*/ 1337481 h 2552132"/>
              <a:gd name="connsiteX84" fmla="*/ 6837529 w 7847463"/>
              <a:gd name="connsiteY84" fmla="*/ 1378424 h 2552132"/>
              <a:gd name="connsiteX85" fmla="*/ 6851177 w 7847463"/>
              <a:gd name="connsiteY85" fmla="*/ 1528549 h 2552132"/>
              <a:gd name="connsiteX86" fmla="*/ 6864824 w 7847463"/>
              <a:gd name="connsiteY86" fmla="*/ 1596788 h 2552132"/>
              <a:gd name="connsiteX87" fmla="*/ 6878472 w 7847463"/>
              <a:gd name="connsiteY87" fmla="*/ 1678675 h 2552132"/>
              <a:gd name="connsiteX88" fmla="*/ 6905768 w 7847463"/>
              <a:gd name="connsiteY88" fmla="*/ 1760561 h 2552132"/>
              <a:gd name="connsiteX89" fmla="*/ 6919415 w 7847463"/>
              <a:gd name="connsiteY89" fmla="*/ 1815152 h 2552132"/>
              <a:gd name="connsiteX90" fmla="*/ 6933063 w 7847463"/>
              <a:gd name="connsiteY90" fmla="*/ 1883391 h 2552132"/>
              <a:gd name="connsiteX91" fmla="*/ 6960359 w 7847463"/>
              <a:gd name="connsiteY91" fmla="*/ 1965278 h 2552132"/>
              <a:gd name="connsiteX92" fmla="*/ 6974006 w 7847463"/>
              <a:gd name="connsiteY92" fmla="*/ 2006221 h 2552132"/>
              <a:gd name="connsiteX93" fmla="*/ 6987654 w 7847463"/>
              <a:gd name="connsiteY93" fmla="*/ 2047164 h 2552132"/>
              <a:gd name="connsiteX94" fmla="*/ 7028597 w 7847463"/>
              <a:gd name="connsiteY94" fmla="*/ 2074460 h 2552132"/>
              <a:gd name="connsiteX95" fmla="*/ 7096836 w 7847463"/>
              <a:gd name="connsiteY95" fmla="*/ 2129051 h 2552132"/>
              <a:gd name="connsiteX96" fmla="*/ 7219666 w 7847463"/>
              <a:gd name="connsiteY96" fmla="*/ 2197290 h 2552132"/>
              <a:gd name="connsiteX97" fmla="*/ 7328848 w 7847463"/>
              <a:gd name="connsiteY97" fmla="*/ 2210937 h 2552132"/>
              <a:gd name="connsiteX98" fmla="*/ 7533565 w 7847463"/>
              <a:gd name="connsiteY98" fmla="*/ 2265529 h 2552132"/>
              <a:gd name="connsiteX99" fmla="*/ 7670042 w 7847463"/>
              <a:gd name="connsiteY99" fmla="*/ 2306472 h 2552132"/>
              <a:gd name="connsiteX100" fmla="*/ 7847463 w 7847463"/>
              <a:gd name="connsiteY100" fmla="*/ 2333767 h 2552132"/>
              <a:gd name="connsiteX0" fmla="*/ 3227 w 7973519"/>
              <a:gd name="connsiteY0" fmla="*/ 2661314 h 2661314"/>
              <a:gd name="connsiteX1" fmla="*/ 167000 w 7973519"/>
              <a:gd name="connsiteY1" fmla="*/ 2238233 h 2661314"/>
              <a:gd name="connsiteX2" fmla="*/ 153352 w 7973519"/>
              <a:gd name="connsiteY2" fmla="*/ 2115403 h 2661314"/>
              <a:gd name="connsiteX3" fmla="*/ 126056 w 7973519"/>
              <a:gd name="connsiteY3" fmla="*/ 1965278 h 2661314"/>
              <a:gd name="connsiteX4" fmla="*/ 167000 w 7973519"/>
              <a:gd name="connsiteY4" fmla="*/ 1337481 h 2661314"/>
              <a:gd name="connsiteX5" fmla="*/ 180647 w 7973519"/>
              <a:gd name="connsiteY5" fmla="*/ 1037230 h 2661314"/>
              <a:gd name="connsiteX6" fmla="*/ 194295 w 7973519"/>
              <a:gd name="connsiteY6" fmla="*/ 982639 h 2661314"/>
              <a:gd name="connsiteX7" fmla="*/ 221591 w 7973519"/>
              <a:gd name="connsiteY7" fmla="*/ 791570 h 2661314"/>
              <a:gd name="connsiteX8" fmla="*/ 248886 w 7973519"/>
              <a:gd name="connsiteY8" fmla="*/ 696036 h 2661314"/>
              <a:gd name="connsiteX9" fmla="*/ 262534 w 7973519"/>
              <a:gd name="connsiteY9" fmla="*/ 600502 h 2661314"/>
              <a:gd name="connsiteX10" fmla="*/ 276182 w 7973519"/>
              <a:gd name="connsiteY10" fmla="*/ 545911 h 2661314"/>
              <a:gd name="connsiteX11" fmla="*/ 303477 w 7973519"/>
              <a:gd name="connsiteY11" fmla="*/ 382137 h 2661314"/>
              <a:gd name="connsiteX12" fmla="*/ 317125 w 7973519"/>
              <a:gd name="connsiteY12" fmla="*/ 341194 h 2661314"/>
              <a:gd name="connsiteX13" fmla="*/ 344421 w 7973519"/>
              <a:gd name="connsiteY13" fmla="*/ 300251 h 2661314"/>
              <a:gd name="connsiteX14" fmla="*/ 358068 w 7973519"/>
              <a:gd name="connsiteY14" fmla="*/ 259308 h 2661314"/>
              <a:gd name="connsiteX15" fmla="*/ 426307 w 7973519"/>
              <a:gd name="connsiteY15" fmla="*/ 163773 h 2661314"/>
              <a:gd name="connsiteX16" fmla="*/ 467250 w 7973519"/>
              <a:gd name="connsiteY16" fmla="*/ 81887 h 2661314"/>
              <a:gd name="connsiteX17" fmla="*/ 508194 w 7973519"/>
              <a:gd name="connsiteY17" fmla="*/ 54591 h 2661314"/>
              <a:gd name="connsiteX18" fmla="*/ 590080 w 7973519"/>
              <a:gd name="connsiteY18" fmla="*/ 0 h 2661314"/>
              <a:gd name="connsiteX19" fmla="*/ 781149 w 7973519"/>
              <a:gd name="connsiteY19" fmla="*/ 54591 h 2661314"/>
              <a:gd name="connsiteX20" fmla="*/ 863035 w 7973519"/>
              <a:gd name="connsiteY20" fmla="*/ 136478 h 2661314"/>
              <a:gd name="connsiteX21" fmla="*/ 903979 w 7973519"/>
              <a:gd name="connsiteY21" fmla="*/ 177421 h 2661314"/>
              <a:gd name="connsiteX22" fmla="*/ 944922 w 7973519"/>
              <a:gd name="connsiteY22" fmla="*/ 259308 h 2661314"/>
              <a:gd name="connsiteX23" fmla="*/ 972218 w 7973519"/>
              <a:gd name="connsiteY23" fmla="*/ 354842 h 2661314"/>
              <a:gd name="connsiteX24" fmla="*/ 999513 w 7973519"/>
              <a:gd name="connsiteY24" fmla="*/ 423081 h 2661314"/>
              <a:gd name="connsiteX25" fmla="*/ 1013161 w 7973519"/>
              <a:gd name="connsiteY25" fmla="*/ 477672 h 2661314"/>
              <a:gd name="connsiteX26" fmla="*/ 1040456 w 7973519"/>
              <a:gd name="connsiteY26" fmla="*/ 559558 h 2661314"/>
              <a:gd name="connsiteX27" fmla="*/ 1067752 w 7973519"/>
              <a:gd name="connsiteY27" fmla="*/ 655093 h 2661314"/>
              <a:gd name="connsiteX28" fmla="*/ 1108695 w 7973519"/>
              <a:gd name="connsiteY28" fmla="*/ 723332 h 2661314"/>
              <a:gd name="connsiteX29" fmla="*/ 1149638 w 7973519"/>
              <a:gd name="connsiteY29" fmla="*/ 859809 h 2661314"/>
              <a:gd name="connsiteX30" fmla="*/ 1176934 w 7973519"/>
              <a:gd name="connsiteY30" fmla="*/ 941696 h 2661314"/>
              <a:gd name="connsiteX31" fmla="*/ 1204230 w 7973519"/>
              <a:gd name="connsiteY31" fmla="*/ 1037230 h 2661314"/>
              <a:gd name="connsiteX32" fmla="*/ 1231525 w 7973519"/>
              <a:gd name="connsiteY32" fmla="*/ 1132764 h 2661314"/>
              <a:gd name="connsiteX33" fmla="*/ 1245173 w 7973519"/>
              <a:gd name="connsiteY33" fmla="*/ 1228299 h 2661314"/>
              <a:gd name="connsiteX34" fmla="*/ 1272468 w 7973519"/>
              <a:gd name="connsiteY34" fmla="*/ 1351129 h 2661314"/>
              <a:gd name="connsiteX35" fmla="*/ 1286116 w 7973519"/>
              <a:gd name="connsiteY35" fmla="*/ 1392072 h 2661314"/>
              <a:gd name="connsiteX36" fmla="*/ 1299764 w 7973519"/>
              <a:gd name="connsiteY36" fmla="*/ 1487606 h 2661314"/>
              <a:gd name="connsiteX37" fmla="*/ 1313412 w 7973519"/>
              <a:gd name="connsiteY37" fmla="*/ 1528549 h 2661314"/>
              <a:gd name="connsiteX38" fmla="*/ 1327059 w 7973519"/>
              <a:gd name="connsiteY38" fmla="*/ 1624084 h 2661314"/>
              <a:gd name="connsiteX39" fmla="*/ 1340707 w 7973519"/>
              <a:gd name="connsiteY39" fmla="*/ 1692323 h 2661314"/>
              <a:gd name="connsiteX40" fmla="*/ 1354355 w 7973519"/>
              <a:gd name="connsiteY40" fmla="*/ 1787857 h 2661314"/>
              <a:gd name="connsiteX41" fmla="*/ 1368003 w 7973519"/>
              <a:gd name="connsiteY41" fmla="*/ 1828800 h 2661314"/>
              <a:gd name="connsiteX42" fmla="*/ 1408946 w 7973519"/>
              <a:gd name="connsiteY42" fmla="*/ 1978926 h 2661314"/>
              <a:gd name="connsiteX43" fmla="*/ 1422594 w 7973519"/>
              <a:gd name="connsiteY43" fmla="*/ 2019869 h 2661314"/>
              <a:gd name="connsiteX44" fmla="*/ 1463537 w 7973519"/>
              <a:gd name="connsiteY44" fmla="*/ 2047164 h 2661314"/>
              <a:gd name="connsiteX45" fmla="*/ 1477185 w 7973519"/>
              <a:gd name="connsiteY45" fmla="*/ 2101755 h 2661314"/>
              <a:gd name="connsiteX46" fmla="*/ 1518128 w 7973519"/>
              <a:gd name="connsiteY46" fmla="*/ 2129051 h 2661314"/>
              <a:gd name="connsiteX47" fmla="*/ 1559071 w 7973519"/>
              <a:gd name="connsiteY47" fmla="*/ 2142699 h 2661314"/>
              <a:gd name="connsiteX48" fmla="*/ 1695549 w 7973519"/>
              <a:gd name="connsiteY48" fmla="*/ 2169994 h 2661314"/>
              <a:gd name="connsiteX49" fmla="*/ 1941209 w 7973519"/>
              <a:gd name="connsiteY49" fmla="*/ 2210937 h 2661314"/>
              <a:gd name="connsiteX50" fmla="*/ 2050391 w 7973519"/>
              <a:gd name="connsiteY50" fmla="*/ 2238233 h 2661314"/>
              <a:gd name="connsiteX51" fmla="*/ 2296050 w 7973519"/>
              <a:gd name="connsiteY51" fmla="*/ 2251881 h 2661314"/>
              <a:gd name="connsiteX52" fmla="*/ 2855609 w 7973519"/>
              <a:gd name="connsiteY52" fmla="*/ 2265529 h 2661314"/>
              <a:gd name="connsiteX53" fmla="*/ 3551644 w 7973519"/>
              <a:gd name="connsiteY53" fmla="*/ 2306472 h 2661314"/>
              <a:gd name="connsiteX54" fmla="*/ 3729065 w 7973519"/>
              <a:gd name="connsiteY54" fmla="*/ 2320120 h 2661314"/>
              <a:gd name="connsiteX55" fmla="*/ 3783656 w 7973519"/>
              <a:gd name="connsiteY55" fmla="*/ 2333767 h 2661314"/>
              <a:gd name="connsiteX56" fmla="*/ 4220385 w 7973519"/>
              <a:gd name="connsiteY56" fmla="*/ 2361063 h 2661314"/>
              <a:gd name="connsiteX57" fmla="*/ 5230319 w 7973519"/>
              <a:gd name="connsiteY57" fmla="*/ 2333767 h 2661314"/>
              <a:gd name="connsiteX58" fmla="*/ 5571513 w 7973519"/>
              <a:gd name="connsiteY58" fmla="*/ 2306472 h 2661314"/>
              <a:gd name="connsiteX59" fmla="*/ 5844468 w 7973519"/>
              <a:gd name="connsiteY59" fmla="*/ 2292824 h 2661314"/>
              <a:gd name="connsiteX60" fmla="*/ 5940003 w 7973519"/>
              <a:gd name="connsiteY60" fmla="*/ 2265529 h 2661314"/>
              <a:gd name="connsiteX61" fmla="*/ 6035537 w 7973519"/>
              <a:gd name="connsiteY61" fmla="*/ 2238233 h 2661314"/>
              <a:gd name="connsiteX62" fmla="*/ 6172015 w 7973519"/>
              <a:gd name="connsiteY62" fmla="*/ 2115403 h 2661314"/>
              <a:gd name="connsiteX63" fmla="*/ 6226606 w 7973519"/>
              <a:gd name="connsiteY63" fmla="*/ 2033517 h 2661314"/>
              <a:gd name="connsiteX64" fmla="*/ 6253901 w 7973519"/>
              <a:gd name="connsiteY64" fmla="*/ 1992573 h 2661314"/>
              <a:gd name="connsiteX65" fmla="*/ 6294844 w 7973519"/>
              <a:gd name="connsiteY65" fmla="*/ 1965278 h 2661314"/>
              <a:gd name="connsiteX66" fmla="*/ 6308492 w 7973519"/>
              <a:gd name="connsiteY66" fmla="*/ 1924335 h 2661314"/>
              <a:gd name="connsiteX67" fmla="*/ 6335788 w 7973519"/>
              <a:gd name="connsiteY67" fmla="*/ 1883391 h 2661314"/>
              <a:gd name="connsiteX68" fmla="*/ 6390379 w 7973519"/>
              <a:gd name="connsiteY68" fmla="*/ 1760561 h 2661314"/>
              <a:gd name="connsiteX69" fmla="*/ 6404027 w 7973519"/>
              <a:gd name="connsiteY69" fmla="*/ 1678675 h 2661314"/>
              <a:gd name="connsiteX70" fmla="*/ 6431322 w 7973519"/>
              <a:gd name="connsiteY70" fmla="*/ 1624084 h 2661314"/>
              <a:gd name="connsiteX71" fmla="*/ 6444970 w 7973519"/>
              <a:gd name="connsiteY71" fmla="*/ 1528549 h 2661314"/>
              <a:gd name="connsiteX72" fmla="*/ 6458618 w 7973519"/>
              <a:gd name="connsiteY72" fmla="*/ 1460311 h 2661314"/>
              <a:gd name="connsiteX73" fmla="*/ 6499561 w 7973519"/>
              <a:gd name="connsiteY73" fmla="*/ 900752 h 2661314"/>
              <a:gd name="connsiteX74" fmla="*/ 6554152 w 7973519"/>
              <a:gd name="connsiteY74" fmla="*/ 791570 h 2661314"/>
              <a:gd name="connsiteX75" fmla="*/ 6731573 w 7973519"/>
              <a:gd name="connsiteY75" fmla="*/ 805218 h 2661314"/>
              <a:gd name="connsiteX76" fmla="*/ 6772516 w 7973519"/>
              <a:gd name="connsiteY76" fmla="*/ 818866 h 2661314"/>
              <a:gd name="connsiteX77" fmla="*/ 6813459 w 7973519"/>
              <a:gd name="connsiteY77" fmla="*/ 859809 h 2661314"/>
              <a:gd name="connsiteX78" fmla="*/ 6827107 w 7973519"/>
              <a:gd name="connsiteY78" fmla="*/ 900752 h 2661314"/>
              <a:gd name="connsiteX79" fmla="*/ 6881698 w 7973519"/>
              <a:gd name="connsiteY79" fmla="*/ 996287 h 2661314"/>
              <a:gd name="connsiteX80" fmla="*/ 6895346 w 7973519"/>
              <a:gd name="connsiteY80" fmla="*/ 1078173 h 2661314"/>
              <a:gd name="connsiteX81" fmla="*/ 6908994 w 7973519"/>
              <a:gd name="connsiteY81" fmla="*/ 1187355 h 2661314"/>
              <a:gd name="connsiteX82" fmla="*/ 6936289 w 7973519"/>
              <a:gd name="connsiteY82" fmla="*/ 1241946 h 2661314"/>
              <a:gd name="connsiteX83" fmla="*/ 6949937 w 7973519"/>
              <a:gd name="connsiteY83" fmla="*/ 1337481 h 2661314"/>
              <a:gd name="connsiteX84" fmla="*/ 6963585 w 7973519"/>
              <a:gd name="connsiteY84" fmla="*/ 1378424 h 2661314"/>
              <a:gd name="connsiteX85" fmla="*/ 6977233 w 7973519"/>
              <a:gd name="connsiteY85" fmla="*/ 1528549 h 2661314"/>
              <a:gd name="connsiteX86" fmla="*/ 6990880 w 7973519"/>
              <a:gd name="connsiteY86" fmla="*/ 1596788 h 2661314"/>
              <a:gd name="connsiteX87" fmla="*/ 7004528 w 7973519"/>
              <a:gd name="connsiteY87" fmla="*/ 1678675 h 2661314"/>
              <a:gd name="connsiteX88" fmla="*/ 7031824 w 7973519"/>
              <a:gd name="connsiteY88" fmla="*/ 1760561 h 2661314"/>
              <a:gd name="connsiteX89" fmla="*/ 7045471 w 7973519"/>
              <a:gd name="connsiteY89" fmla="*/ 1815152 h 2661314"/>
              <a:gd name="connsiteX90" fmla="*/ 7059119 w 7973519"/>
              <a:gd name="connsiteY90" fmla="*/ 1883391 h 2661314"/>
              <a:gd name="connsiteX91" fmla="*/ 7086415 w 7973519"/>
              <a:gd name="connsiteY91" fmla="*/ 1965278 h 2661314"/>
              <a:gd name="connsiteX92" fmla="*/ 7100062 w 7973519"/>
              <a:gd name="connsiteY92" fmla="*/ 2006221 h 2661314"/>
              <a:gd name="connsiteX93" fmla="*/ 7113710 w 7973519"/>
              <a:gd name="connsiteY93" fmla="*/ 2047164 h 2661314"/>
              <a:gd name="connsiteX94" fmla="*/ 7154653 w 7973519"/>
              <a:gd name="connsiteY94" fmla="*/ 2074460 h 2661314"/>
              <a:gd name="connsiteX95" fmla="*/ 7222892 w 7973519"/>
              <a:gd name="connsiteY95" fmla="*/ 2129051 h 2661314"/>
              <a:gd name="connsiteX96" fmla="*/ 7345722 w 7973519"/>
              <a:gd name="connsiteY96" fmla="*/ 2197290 h 2661314"/>
              <a:gd name="connsiteX97" fmla="*/ 7454904 w 7973519"/>
              <a:gd name="connsiteY97" fmla="*/ 2210937 h 2661314"/>
              <a:gd name="connsiteX98" fmla="*/ 7659621 w 7973519"/>
              <a:gd name="connsiteY98" fmla="*/ 2265529 h 2661314"/>
              <a:gd name="connsiteX99" fmla="*/ 7796098 w 7973519"/>
              <a:gd name="connsiteY99" fmla="*/ 2306472 h 2661314"/>
              <a:gd name="connsiteX100" fmla="*/ 7973519 w 7973519"/>
              <a:gd name="connsiteY100" fmla="*/ 2333767 h 2661314"/>
              <a:gd name="connsiteX0" fmla="*/ 27824 w 7998116"/>
              <a:gd name="connsiteY0" fmla="*/ 2661314 h 2661314"/>
              <a:gd name="connsiteX1" fmla="*/ 14177 w 7998116"/>
              <a:gd name="connsiteY1" fmla="*/ 2238233 h 2661314"/>
              <a:gd name="connsiteX2" fmla="*/ 177949 w 7998116"/>
              <a:gd name="connsiteY2" fmla="*/ 2115403 h 2661314"/>
              <a:gd name="connsiteX3" fmla="*/ 150653 w 7998116"/>
              <a:gd name="connsiteY3" fmla="*/ 1965278 h 2661314"/>
              <a:gd name="connsiteX4" fmla="*/ 191597 w 7998116"/>
              <a:gd name="connsiteY4" fmla="*/ 1337481 h 2661314"/>
              <a:gd name="connsiteX5" fmla="*/ 205244 w 7998116"/>
              <a:gd name="connsiteY5" fmla="*/ 1037230 h 2661314"/>
              <a:gd name="connsiteX6" fmla="*/ 218892 w 7998116"/>
              <a:gd name="connsiteY6" fmla="*/ 982639 h 2661314"/>
              <a:gd name="connsiteX7" fmla="*/ 246188 w 7998116"/>
              <a:gd name="connsiteY7" fmla="*/ 791570 h 2661314"/>
              <a:gd name="connsiteX8" fmla="*/ 273483 w 7998116"/>
              <a:gd name="connsiteY8" fmla="*/ 696036 h 2661314"/>
              <a:gd name="connsiteX9" fmla="*/ 287131 w 7998116"/>
              <a:gd name="connsiteY9" fmla="*/ 600502 h 2661314"/>
              <a:gd name="connsiteX10" fmla="*/ 300779 w 7998116"/>
              <a:gd name="connsiteY10" fmla="*/ 545911 h 2661314"/>
              <a:gd name="connsiteX11" fmla="*/ 328074 w 7998116"/>
              <a:gd name="connsiteY11" fmla="*/ 382137 h 2661314"/>
              <a:gd name="connsiteX12" fmla="*/ 341722 w 7998116"/>
              <a:gd name="connsiteY12" fmla="*/ 341194 h 2661314"/>
              <a:gd name="connsiteX13" fmla="*/ 369018 w 7998116"/>
              <a:gd name="connsiteY13" fmla="*/ 300251 h 2661314"/>
              <a:gd name="connsiteX14" fmla="*/ 382665 w 7998116"/>
              <a:gd name="connsiteY14" fmla="*/ 259308 h 2661314"/>
              <a:gd name="connsiteX15" fmla="*/ 450904 w 7998116"/>
              <a:gd name="connsiteY15" fmla="*/ 163773 h 2661314"/>
              <a:gd name="connsiteX16" fmla="*/ 491847 w 7998116"/>
              <a:gd name="connsiteY16" fmla="*/ 81887 h 2661314"/>
              <a:gd name="connsiteX17" fmla="*/ 532791 w 7998116"/>
              <a:gd name="connsiteY17" fmla="*/ 54591 h 2661314"/>
              <a:gd name="connsiteX18" fmla="*/ 614677 w 7998116"/>
              <a:gd name="connsiteY18" fmla="*/ 0 h 2661314"/>
              <a:gd name="connsiteX19" fmla="*/ 805746 w 7998116"/>
              <a:gd name="connsiteY19" fmla="*/ 54591 h 2661314"/>
              <a:gd name="connsiteX20" fmla="*/ 887632 w 7998116"/>
              <a:gd name="connsiteY20" fmla="*/ 136478 h 2661314"/>
              <a:gd name="connsiteX21" fmla="*/ 928576 w 7998116"/>
              <a:gd name="connsiteY21" fmla="*/ 177421 h 2661314"/>
              <a:gd name="connsiteX22" fmla="*/ 969519 w 7998116"/>
              <a:gd name="connsiteY22" fmla="*/ 259308 h 2661314"/>
              <a:gd name="connsiteX23" fmla="*/ 996815 w 7998116"/>
              <a:gd name="connsiteY23" fmla="*/ 354842 h 2661314"/>
              <a:gd name="connsiteX24" fmla="*/ 1024110 w 7998116"/>
              <a:gd name="connsiteY24" fmla="*/ 423081 h 2661314"/>
              <a:gd name="connsiteX25" fmla="*/ 1037758 w 7998116"/>
              <a:gd name="connsiteY25" fmla="*/ 477672 h 2661314"/>
              <a:gd name="connsiteX26" fmla="*/ 1065053 w 7998116"/>
              <a:gd name="connsiteY26" fmla="*/ 559558 h 2661314"/>
              <a:gd name="connsiteX27" fmla="*/ 1092349 w 7998116"/>
              <a:gd name="connsiteY27" fmla="*/ 655093 h 2661314"/>
              <a:gd name="connsiteX28" fmla="*/ 1133292 w 7998116"/>
              <a:gd name="connsiteY28" fmla="*/ 723332 h 2661314"/>
              <a:gd name="connsiteX29" fmla="*/ 1174235 w 7998116"/>
              <a:gd name="connsiteY29" fmla="*/ 859809 h 2661314"/>
              <a:gd name="connsiteX30" fmla="*/ 1201531 w 7998116"/>
              <a:gd name="connsiteY30" fmla="*/ 941696 h 2661314"/>
              <a:gd name="connsiteX31" fmla="*/ 1228827 w 7998116"/>
              <a:gd name="connsiteY31" fmla="*/ 1037230 h 2661314"/>
              <a:gd name="connsiteX32" fmla="*/ 1256122 w 7998116"/>
              <a:gd name="connsiteY32" fmla="*/ 1132764 h 2661314"/>
              <a:gd name="connsiteX33" fmla="*/ 1269770 w 7998116"/>
              <a:gd name="connsiteY33" fmla="*/ 1228299 h 2661314"/>
              <a:gd name="connsiteX34" fmla="*/ 1297065 w 7998116"/>
              <a:gd name="connsiteY34" fmla="*/ 1351129 h 2661314"/>
              <a:gd name="connsiteX35" fmla="*/ 1310713 w 7998116"/>
              <a:gd name="connsiteY35" fmla="*/ 1392072 h 2661314"/>
              <a:gd name="connsiteX36" fmla="*/ 1324361 w 7998116"/>
              <a:gd name="connsiteY36" fmla="*/ 1487606 h 2661314"/>
              <a:gd name="connsiteX37" fmla="*/ 1338009 w 7998116"/>
              <a:gd name="connsiteY37" fmla="*/ 1528549 h 2661314"/>
              <a:gd name="connsiteX38" fmla="*/ 1351656 w 7998116"/>
              <a:gd name="connsiteY38" fmla="*/ 1624084 h 2661314"/>
              <a:gd name="connsiteX39" fmla="*/ 1365304 w 7998116"/>
              <a:gd name="connsiteY39" fmla="*/ 1692323 h 2661314"/>
              <a:gd name="connsiteX40" fmla="*/ 1378952 w 7998116"/>
              <a:gd name="connsiteY40" fmla="*/ 1787857 h 2661314"/>
              <a:gd name="connsiteX41" fmla="*/ 1392600 w 7998116"/>
              <a:gd name="connsiteY41" fmla="*/ 1828800 h 2661314"/>
              <a:gd name="connsiteX42" fmla="*/ 1433543 w 7998116"/>
              <a:gd name="connsiteY42" fmla="*/ 1978926 h 2661314"/>
              <a:gd name="connsiteX43" fmla="*/ 1447191 w 7998116"/>
              <a:gd name="connsiteY43" fmla="*/ 2019869 h 2661314"/>
              <a:gd name="connsiteX44" fmla="*/ 1488134 w 7998116"/>
              <a:gd name="connsiteY44" fmla="*/ 2047164 h 2661314"/>
              <a:gd name="connsiteX45" fmla="*/ 1501782 w 7998116"/>
              <a:gd name="connsiteY45" fmla="*/ 2101755 h 2661314"/>
              <a:gd name="connsiteX46" fmla="*/ 1542725 w 7998116"/>
              <a:gd name="connsiteY46" fmla="*/ 2129051 h 2661314"/>
              <a:gd name="connsiteX47" fmla="*/ 1583668 w 7998116"/>
              <a:gd name="connsiteY47" fmla="*/ 2142699 h 2661314"/>
              <a:gd name="connsiteX48" fmla="*/ 1720146 w 7998116"/>
              <a:gd name="connsiteY48" fmla="*/ 2169994 h 2661314"/>
              <a:gd name="connsiteX49" fmla="*/ 1965806 w 7998116"/>
              <a:gd name="connsiteY49" fmla="*/ 2210937 h 2661314"/>
              <a:gd name="connsiteX50" fmla="*/ 2074988 w 7998116"/>
              <a:gd name="connsiteY50" fmla="*/ 2238233 h 2661314"/>
              <a:gd name="connsiteX51" fmla="*/ 2320647 w 7998116"/>
              <a:gd name="connsiteY51" fmla="*/ 2251881 h 2661314"/>
              <a:gd name="connsiteX52" fmla="*/ 2880206 w 7998116"/>
              <a:gd name="connsiteY52" fmla="*/ 2265529 h 2661314"/>
              <a:gd name="connsiteX53" fmla="*/ 3576241 w 7998116"/>
              <a:gd name="connsiteY53" fmla="*/ 2306472 h 2661314"/>
              <a:gd name="connsiteX54" fmla="*/ 3753662 w 7998116"/>
              <a:gd name="connsiteY54" fmla="*/ 2320120 h 2661314"/>
              <a:gd name="connsiteX55" fmla="*/ 3808253 w 7998116"/>
              <a:gd name="connsiteY55" fmla="*/ 2333767 h 2661314"/>
              <a:gd name="connsiteX56" fmla="*/ 4244982 w 7998116"/>
              <a:gd name="connsiteY56" fmla="*/ 2361063 h 2661314"/>
              <a:gd name="connsiteX57" fmla="*/ 5254916 w 7998116"/>
              <a:gd name="connsiteY57" fmla="*/ 2333767 h 2661314"/>
              <a:gd name="connsiteX58" fmla="*/ 5596110 w 7998116"/>
              <a:gd name="connsiteY58" fmla="*/ 2306472 h 2661314"/>
              <a:gd name="connsiteX59" fmla="*/ 5869065 w 7998116"/>
              <a:gd name="connsiteY59" fmla="*/ 2292824 h 2661314"/>
              <a:gd name="connsiteX60" fmla="*/ 5964600 w 7998116"/>
              <a:gd name="connsiteY60" fmla="*/ 2265529 h 2661314"/>
              <a:gd name="connsiteX61" fmla="*/ 6060134 w 7998116"/>
              <a:gd name="connsiteY61" fmla="*/ 2238233 h 2661314"/>
              <a:gd name="connsiteX62" fmla="*/ 6196612 w 7998116"/>
              <a:gd name="connsiteY62" fmla="*/ 2115403 h 2661314"/>
              <a:gd name="connsiteX63" fmla="*/ 6251203 w 7998116"/>
              <a:gd name="connsiteY63" fmla="*/ 2033517 h 2661314"/>
              <a:gd name="connsiteX64" fmla="*/ 6278498 w 7998116"/>
              <a:gd name="connsiteY64" fmla="*/ 1992573 h 2661314"/>
              <a:gd name="connsiteX65" fmla="*/ 6319441 w 7998116"/>
              <a:gd name="connsiteY65" fmla="*/ 1965278 h 2661314"/>
              <a:gd name="connsiteX66" fmla="*/ 6333089 w 7998116"/>
              <a:gd name="connsiteY66" fmla="*/ 1924335 h 2661314"/>
              <a:gd name="connsiteX67" fmla="*/ 6360385 w 7998116"/>
              <a:gd name="connsiteY67" fmla="*/ 1883391 h 2661314"/>
              <a:gd name="connsiteX68" fmla="*/ 6414976 w 7998116"/>
              <a:gd name="connsiteY68" fmla="*/ 1760561 h 2661314"/>
              <a:gd name="connsiteX69" fmla="*/ 6428624 w 7998116"/>
              <a:gd name="connsiteY69" fmla="*/ 1678675 h 2661314"/>
              <a:gd name="connsiteX70" fmla="*/ 6455919 w 7998116"/>
              <a:gd name="connsiteY70" fmla="*/ 1624084 h 2661314"/>
              <a:gd name="connsiteX71" fmla="*/ 6469567 w 7998116"/>
              <a:gd name="connsiteY71" fmla="*/ 1528549 h 2661314"/>
              <a:gd name="connsiteX72" fmla="*/ 6483215 w 7998116"/>
              <a:gd name="connsiteY72" fmla="*/ 1460311 h 2661314"/>
              <a:gd name="connsiteX73" fmla="*/ 6524158 w 7998116"/>
              <a:gd name="connsiteY73" fmla="*/ 900752 h 2661314"/>
              <a:gd name="connsiteX74" fmla="*/ 6578749 w 7998116"/>
              <a:gd name="connsiteY74" fmla="*/ 791570 h 2661314"/>
              <a:gd name="connsiteX75" fmla="*/ 6756170 w 7998116"/>
              <a:gd name="connsiteY75" fmla="*/ 805218 h 2661314"/>
              <a:gd name="connsiteX76" fmla="*/ 6797113 w 7998116"/>
              <a:gd name="connsiteY76" fmla="*/ 818866 h 2661314"/>
              <a:gd name="connsiteX77" fmla="*/ 6838056 w 7998116"/>
              <a:gd name="connsiteY77" fmla="*/ 859809 h 2661314"/>
              <a:gd name="connsiteX78" fmla="*/ 6851704 w 7998116"/>
              <a:gd name="connsiteY78" fmla="*/ 900752 h 2661314"/>
              <a:gd name="connsiteX79" fmla="*/ 6906295 w 7998116"/>
              <a:gd name="connsiteY79" fmla="*/ 996287 h 2661314"/>
              <a:gd name="connsiteX80" fmla="*/ 6919943 w 7998116"/>
              <a:gd name="connsiteY80" fmla="*/ 1078173 h 2661314"/>
              <a:gd name="connsiteX81" fmla="*/ 6933591 w 7998116"/>
              <a:gd name="connsiteY81" fmla="*/ 1187355 h 2661314"/>
              <a:gd name="connsiteX82" fmla="*/ 6960886 w 7998116"/>
              <a:gd name="connsiteY82" fmla="*/ 1241946 h 2661314"/>
              <a:gd name="connsiteX83" fmla="*/ 6974534 w 7998116"/>
              <a:gd name="connsiteY83" fmla="*/ 1337481 h 2661314"/>
              <a:gd name="connsiteX84" fmla="*/ 6988182 w 7998116"/>
              <a:gd name="connsiteY84" fmla="*/ 1378424 h 2661314"/>
              <a:gd name="connsiteX85" fmla="*/ 7001830 w 7998116"/>
              <a:gd name="connsiteY85" fmla="*/ 1528549 h 2661314"/>
              <a:gd name="connsiteX86" fmla="*/ 7015477 w 7998116"/>
              <a:gd name="connsiteY86" fmla="*/ 1596788 h 2661314"/>
              <a:gd name="connsiteX87" fmla="*/ 7029125 w 7998116"/>
              <a:gd name="connsiteY87" fmla="*/ 1678675 h 2661314"/>
              <a:gd name="connsiteX88" fmla="*/ 7056421 w 7998116"/>
              <a:gd name="connsiteY88" fmla="*/ 1760561 h 2661314"/>
              <a:gd name="connsiteX89" fmla="*/ 7070068 w 7998116"/>
              <a:gd name="connsiteY89" fmla="*/ 1815152 h 2661314"/>
              <a:gd name="connsiteX90" fmla="*/ 7083716 w 7998116"/>
              <a:gd name="connsiteY90" fmla="*/ 1883391 h 2661314"/>
              <a:gd name="connsiteX91" fmla="*/ 7111012 w 7998116"/>
              <a:gd name="connsiteY91" fmla="*/ 1965278 h 2661314"/>
              <a:gd name="connsiteX92" fmla="*/ 7124659 w 7998116"/>
              <a:gd name="connsiteY92" fmla="*/ 2006221 h 2661314"/>
              <a:gd name="connsiteX93" fmla="*/ 7138307 w 7998116"/>
              <a:gd name="connsiteY93" fmla="*/ 2047164 h 2661314"/>
              <a:gd name="connsiteX94" fmla="*/ 7179250 w 7998116"/>
              <a:gd name="connsiteY94" fmla="*/ 2074460 h 2661314"/>
              <a:gd name="connsiteX95" fmla="*/ 7247489 w 7998116"/>
              <a:gd name="connsiteY95" fmla="*/ 2129051 h 2661314"/>
              <a:gd name="connsiteX96" fmla="*/ 7370319 w 7998116"/>
              <a:gd name="connsiteY96" fmla="*/ 2197290 h 2661314"/>
              <a:gd name="connsiteX97" fmla="*/ 7479501 w 7998116"/>
              <a:gd name="connsiteY97" fmla="*/ 2210937 h 2661314"/>
              <a:gd name="connsiteX98" fmla="*/ 7684218 w 7998116"/>
              <a:gd name="connsiteY98" fmla="*/ 2265529 h 2661314"/>
              <a:gd name="connsiteX99" fmla="*/ 7820695 w 7998116"/>
              <a:gd name="connsiteY99" fmla="*/ 2306472 h 2661314"/>
              <a:gd name="connsiteX100" fmla="*/ 7998116 w 7998116"/>
              <a:gd name="connsiteY100" fmla="*/ 2333767 h 2661314"/>
              <a:gd name="connsiteX0" fmla="*/ 21036 w 7991328"/>
              <a:gd name="connsiteY0" fmla="*/ 2661314 h 2661314"/>
              <a:gd name="connsiteX1" fmla="*/ 7389 w 7991328"/>
              <a:gd name="connsiteY1" fmla="*/ 2238233 h 2661314"/>
              <a:gd name="connsiteX2" fmla="*/ 75627 w 7991328"/>
              <a:gd name="connsiteY2" fmla="*/ 2047164 h 2661314"/>
              <a:gd name="connsiteX3" fmla="*/ 143865 w 7991328"/>
              <a:gd name="connsiteY3" fmla="*/ 1965278 h 2661314"/>
              <a:gd name="connsiteX4" fmla="*/ 184809 w 7991328"/>
              <a:gd name="connsiteY4" fmla="*/ 1337481 h 2661314"/>
              <a:gd name="connsiteX5" fmla="*/ 198456 w 7991328"/>
              <a:gd name="connsiteY5" fmla="*/ 1037230 h 2661314"/>
              <a:gd name="connsiteX6" fmla="*/ 212104 w 7991328"/>
              <a:gd name="connsiteY6" fmla="*/ 982639 h 2661314"/>
              <a:gd name="connsiteX7" fmla="*/ 239400 w 7991328"/>
              <a:gd name="connsiteY7" fmla="*/ 791570 h 2661314"/>
              <a:gd name="connsiteX8" fmla="*/ 266695 w 7991328"/>
              <a:gd name="connsiteY8" fmla="*/ 696036 h 2661314"/>
              <a:gd name="connsiteX9" fmla="*/ 280343 w 7991328"/>
              <a:gd name="connsiteY9" fmla="*/ 600502 h 2661314"/>
              <a:gd name="connsiteX10" fmla="*/ 293991 w 7991328"/>
              <a:gd name="connsiteY10" fmla="*/ 545911 h 2661314"/>
              <a:gd name="connsiteX11" fmla="*/ 321286 w 7991328"/>
              <a:gd name="connsiteY11" fmla="*/ 382137 h 2661314"/>
              <a:gd name="connsiteX12" fmla="*/ 334934 w 7991328"/>
              <a:gd name="connsiteY12" fmla="*/ 341194 h 2661314"/>
              <a:gd name="connsiteX13" fmla="*/ 362230 w 7991328"/>
              <a:gd name="connsiteY13" fmla="*/ 300251 h 2661314"/>
              <a:gd name="connsiteX14" fmla="*/ 375877 w 7991328"/>
              <a:gd name="connsiteY14" fmla="*/ 259308 h 2661314"/>
              <a:gd name="connsiteX15" fmla="*/ 444116 w 7991328"/>
              <a:gd name="connsiteY15" fmla="*/ 163773 h 2661314"/>
              <a:gd name="connsiteX16" fmla="*/ 485059 w 7991328"/>
              <a:gd name="connsiteY16" fmla="*/ 81887 h 2661314"/>
              <a:gd name="connsiteX17" fmla="*/ 526003 w 7991328"/>
              <a:gd name="connsiteY17" fmla="*/ 54591 h 2661314"/>
              <a:gd name="connsiteX18" fmla="*/ 607889 w 7991328"/>
              <a:gd name="connsiteY18" fmla="*/ 0 h 2661314"/>
              <a:gd name="connsiteX19" fmla="*/ 798958 w 7991328"/>
              <a:gd name="connsiteY19" fmla="*/ 54591 h 2661314"/>
              <a:gd name="connsiteX20" fmla="*/ 880844 w 7991328"/>
              <a:gd name="connsiteY20" fmla="*/ 136478 h 2661314"/>
              <a:gd name="connsiteX21" fmla="*/ 921788 w 7991328"/>
              <a:gd name="connsiteY21" fmla="*/ 177421 h 2661314"/>
              <a:gd name="connsiteX22" fmla="*/ 962731 w 7991328"/>
              <a:gd name="connsiteY22" fmla="*/ 259308 h 2661314"/>
              <a:gd name="connsiteX23" fmla="*/ 990027 w 7991328"/>
              <a:gd name="connsiteY23" fmla="*/ 354842 h 2661314"/>
              <a:gd name="connsiteX24" fmla="*/ 1017322 w 7991328"/>
              <a:gd name="connsiteY24" fmla="*/ 423081 h 2661314"/>
              <a:gd name="connsiteX25" fmla="*/ 1030970 w 7991328"/>
              <a:gd name="connsiteY25" fmla="*/ 477672 h 2661314"/>
              <a:gd name="connsiteX26" fmla="*/ 1058265 w 7991328"/>
              <a:gd name="connsiteY26" fmla="*/ 559558 h 2661314"/>
              <a:gd name="connsiteX27" fmla="*/ 1085561 w 7991328"/>
              <a:gd name="connsiteY27" fmla="*/ 655093 h 2661314"/>
              <a:gd name="connsiteX28" fmla="*/ 1126504 w 7991328"/>
              <a:gd name="connsiteY28" fmla="*/ 723332 h 2661314"/>
              <a:gd name="connsiteX29" fmla="*/ 1167447 w 7991328"/>
              <a:gd name="connsiteY29" fmla="*/ 859809 h 2661314"/>
              <a:gd name="connsiteX30" fmla="*/ 1194743 w 7991328"/>
              <a:gd name="connsiteY30" fmla="*/ 941696 h 2661314"/>
              <a:gd name="connsiteX31" fmla="*/ 1222039 w 7991328"/>
              <a:gd name="connsiteY31" fmla="*/ 1037230 h 2661314"/>
              <a:gd name="connsiteX32" fmla="*/ 1249334 w 7991328"/>
              <a:gd name="connsiteY32" fmla="*/ 1132764 h 2661314"/>
              <a:gd name="connsiteX33" fmla="*/ 1262982 w 7991328"/>
              <a:gd name="connsiteY33" fmla="*/ 1228299 h 2661314"/>
              <a:gd name="connsiteX34" fmla="*/ 1290277 w 7991328"/>
              <a:gd name="connsiteY34" fmla="*/ 1351129 h 2661314"/>
              <a:gd name="connsiteX35" fmla="*/ 1303925 w 7991328"/>
              <a:gd name="connsiteY35" fmla="*/ 1392072 h 2661314"/>
              <a:gd name="connsiteX36" fmla="*/ 1317573 w 7991328"/>
              <a:gd name="connsiteY36" fmla="*/ 1487606 h 2661314"/>
              <a:gd name="connsiteX37" fmla="*/ 1331221 w 7991328"/>
              <a:gd name="connsiteY37" fmla="*/ 1528549 h 2661314"/>
              <a:gd name="connsiteX38" fmla="*/ 1344868 w 7991328"/>
              <a:gd name="connsiteY38" fmla="*/ 1624084 h 2661314"/>
              <a:gd name="connsiteX39" fmla="*/ 1358516 w 7991328"/>
              <a:gd name="connsiteY39" fmla="*/ 1692323 h 2661314"/>
              <a:gd name="connsiteX40" fmla="*/ 1372164 w 7991328"/>
              <a:gd name="connsiteY40" fmla="*/ 1787857 h 2661314"/>
              <a:gd name="connsiteX41" fmla="*/ 1385812 w 7991328"/>
              <a:gd name="connsiteY41" fmla="*/ 1828800 h 2661314"/>
              <a:gd name="connsiteX42" fmla="*/ 1426755 w 7991328"/>
              <a:gd name="connsiteY42" fmla="*/ 1978926 h 2661314"/>
              <a:gd name="connsiteX43" fmla="*/ 1440403 w 7991328"/>
              <a:gd name="connsiteY43" fmla="*/ 2019869 h 2661314"/>
              <a:gd name="connsiteX44" fmla="*/ 1481346 w 7991328"/>
              <a:gd name="connsiteY44" fmla="*/ 2047164 h 2661314"/>
              <a:gd name="connsiteX45" fmla="*/ 1494994 w 7991328"/>
              <a:gd name="connsiteY45" fmla="*/ 2101755 h 2661314"/>
              <a:gd name="connsiteX46" fmla="*/ 1535937 w 7991328"/>
              <a:gd name="connsiteY46" fmla="*/ 2129051 h 2661314"/>
              <a:gd name="connsiteX47" fmla="*/ 1576880 w 7991328"/>
              <a:gd name="connsiteY47" fmla="*/ 2142699 h 2661314"/>
              <a:gd name="connsiteX48" fmla="*/ 1713358 w 7991328"/>
              <a:gd name="connsiteY48" fmla="*/ 2169994 h 2661314"/>
              <a:gd name="connsiteX49" fmla="*/ 1959018 w 7991328"/>
              <a:gd name="connsiteY49" fmla="*/ 2210937 h 2661314"/>
              <a:gd name="connsiteX50" fmla="*/ 2068200 w 7991328"/>
              <a:gd name="connsiteY50" fmla="*/ 2238233 h 2661314"/>
              <a:gd name="connsiteX51" fmla="*/ 2313859 w 7991328"/>
              <a:gd name="connsiteY51" fmla="*/ 2251881 h 2661314"/>
              <a:gd name="connsiteX52" fmla="*/ 2873418 w 7991328"/>
              <a:gd name="connsiteY52" fmla="*/ 2265529 h 2661314"/>
              <a:gd name="connsiteX53" fmla="*/ 3569453 w 7991328"/>
              <a:gd name="connsiteY53" fmla="*/ 2306472 h 2661314"/>
              <a:gd name="connsiteX54" fmla="*/ 3746874 w 7991328"/>
              <a:gd name="connsiteY54" fmla="*/ 2320120 h 2661314"/>
              <a:gd name="connsiteX55" fmla="*/ 3801465 w 7991328"/>
              <a:gd name="connsiteY55" fmla="*/ 2333767 h 2661314"/>
              <a:gd name="connsiteX56" fmla="*/ 4238194 w 7991328"/>
              <a:gd name="connsiteY56" fmla="*/ 2361063 h 2661314"/>
              <a:gd name="connsiteX57" fmla="*/ 5248128 w 7991328"/>
              <a:gd name="connsiteY57" fmla="*/ 2333767 h 2661314"/>
              <a:gd name="connsiteX58" fmla="*/ 5589322 w 7991328"/>
              <a:gd name="connsiteY58" fmla="*/ 2306472 h 2661314"/>
              <a:gd name="connsiteX59" fmla="*/ 5862277 w 7991328"/>
              <a:gd name="connsiteY59" fmla="*/ 2292824 h 2661314"/>
              <a:gd name="connsiteX60" fmla="*/ 5957812 w 7991328"/>
              <a:gd name="connsiteY60" fmla="*/ 2265529 h 2661314"/>
              <a:gd name="connsiteX61" fmla="*/ 6053346 w 7991328"/>
              <a:gd name="connsiteY61" fmla="*/ 2238233 h 2661314"/>
              <a:gd name="connsiteX62" fmla="*/ 6189824 w 7991328"/>
              <a:gd name="connsiteY62" fmla="*/ 2115403 h 2661314"/>
              <a:gd name="connsiteX63" fmla="*/ 6244415 w 7991328"/>
              <a:gd name="connsiteY63" fmla="*/ 2033517 h 2661314"/>
              <a:gd name="connsiteX64" fmla="*/ 6271710 w 7991328"/>
              <a:gd name="connsiteY64" fmla="*/ 1992573 h 2661314"/>
              <a:gd name="connsiteX65" fmla="*/ 6312653 w 7991328"/>
              <a:gd name="connsiteY65" fmla="*/ 1965278 h 2661314"/>
              <a:gd name="connsiteX66" fmla="*/ 6326301 w 7991328"/>
              <a:gd name="connsiteY66" fmla="*/ 1924335 h 2661314"/>
              <a:gd name="connsiteX67" fmla="*/ 6353597 w 7991328"/>
              <a:gd name="connsiteY67" fmla="*/ 1883391 h 2661314"/>
              <a:gd name="connsiteX68" fmla="*/ 6408188 w 7991328"/>
              <a:gd name="connsiteY68" fmla="*/ 1760561 h 2661314"/>
              <a:gd name="connsiteX69" fmla="*/ 6421836 w 7991328"/>
              <a:gd name="connsiteY69" fmla="*/ 1678675 h 2661314"/>
              <a:gd name="connsiteX70" fmla="*/ 6449131 w 7991328"/>
              <a:gd name="connsiteY70" fmla="*/ 1624084 h 2661314"/>
              <a:gd name="connsiteX71" fmla="*/ 6462779 w 7991328"/>
              <a:gd name="connsiteY71" fmla="*/ 1528549 h 2661314"/>
              <a:gd name="connsiteX72" fmla="*/ 6476427 w 7991328"/>
              <a:gd name="connsiteY72" fmla="*/ 1460311 h 2661314"/>
              <a:gd name="connsiteX73" fmla="*/ 6517370 w 7991328"/>
              <a:gd name="connsiteY73" fmla="*/ 900752 h 2661314"/>
              <a:gd name="connsiteX74" fmla="*/ 6571961 w 7991328"/>
              <a:gd name="connsiteY74" fmla="*/ 791570 h 2661314"/>
              <a:gd name="connsiteX75" fmla="*/ 6749382 w 7991328"/>
              <a:gd name="connsiteY75" fmla="*/ 805218 h 2661314"/>
              <a:gd name="connsiteX76" fmla="*/ 6790325 w 7991328"/>
              <a:gd name="connsiteY76" fmla="*/ 818866 h 2661314"/>
              <a:gd name="connsiteX77" fmla="*/ 6831268 w 7991328"/>
              <a:gd name="connsiteY77" fmla="*/ 859809 h 2661314"/>
              <a:gd name="connsiteX78" fmla="*/ 6844916 w 7991328"/>
              <a:gd name="connsiteY78" fmla="*/ 900752 h 2661314"/>
              <a:gd name="connsiteX79" fmla="*/ 6899507 w 7991328"/>
              <a:gd name="connsiteY79" fmla="*/ 996287 h 2661314"/>
              <a:gd name="connsiteX80" fmla="*/ 6913155 w 7991328"/>
              <a:gd name="connsiteY80" fmla="*/ 1078173 h 2661314"/>
              <a:gd name="connsiteX81" fmla="*/ 6926803 w 7991328"/>
              <a:gd name="connsiteY81" fmla="*/ 1187355 h 2661314"/>
              <a:gd name="connsiteX82" fmla="*/ 6954098 w 7991328"/>
              <a:gd name="connsiteY82" fmla="*/ 1241946 h 2661314"/>
              <a:gd name="connsiteX83" fmla="*/ 6967746 w 7991328"/>
              <a:gd name="connsiteY83" fmla="*/ 1337481 h 2661314"/>
              <a:gd name="connsiteX84" fmla="*/ 6981394 w 7991328"/>
              <a:gd name="connsiteY84" fmla="*/ 1378424 h 2661314"/>
              <a:gd name="connsiteX85" fmla="*/ 6995042 w 7991328"/>
              <a:gd name="connsiteY85" fmla="*/ 1528549 h 2661314"/>
              <a:gd name="connsiteX86" fmla="*/ 7008689 w 7991328"/>
              <a:gd name="connsiteY86" fmla="*/ 1596788 h 2661314"/>
              <a:gd name="connsiteX87" fmla="*/ 7022337 w 7991328"/>
              <a:gd name="connsiteY87" fmla="*/ 1678675 h 2661314"/>
              <a:gd name="connsiteX88" fmla="*/ 7049633 w 7991328"/>
              <a:gd name="connsiteY88" fmla="*/ 1760561 h 2661314"/>
              <a:gd name="connsiteX89" fmla="*/ 7063280 w 7991328"/>
              <a:gd name="connsiteY89" fmla="*/ 1815152 h 2661314"/>
              <a:gd name="connsiteX90" fmla="*/ 7076928 w 7991328"/>
              <a:gd name="connsiteY90" fmla="*/ 1883391 h 2661314"/>
              <a:gd name="connsiteX91" fmla="*/ 7104224 w 7991328"/>
              <a:gd name="connsiteY91" fmla="*/ 1965278 h 2661314"/>
              <a:gd name="connsiteX92" fmla="*/ 7117871 w 7991328"/>
              <a:gd name="connsiteY92" fmla="*/ 2006221 h 2661314"/>
              <a:gd name="connsiteX93" fmla="*/ 7131519 w 7991328"/>
              <a:gd name="connsiteY93" fmla="*/ 2047164 h 2661314"/>
              <a:gd name="connsiteX94" fmla="*/ 7172462 w 7991328"/>
              <a:gd name="connsiteY94" fmla="*/ 2074460 h 2661314"/>
              <a:gd name="connsiteX95" fmla="*/ 7240701 w 7991328"/>
              <a:gd name="connsiteY95" fmla="*/ 2129051 h 2661314"/>
              <a:gd name="connsiteX96" fmla="*/ 7363531 w 7991328"/>
              <a:gd name="connsiteY96" fmla="*/ 2197290 h 2661314"/>
              <a:gd name="connsiteX97" fmla="*/ 7472713 w 7991328"/>
              <a:gd name="connsiteY97" fmla="*/ 2210937 h 2661314"/>
              <a:gd name="connsiteX98" fmla="*/ 7677430 w 7991328"/>
              <a:gd name="connsiteY98" fmla="*/ 2265529 h 2661314"/>
              <a:gd name="connsiteX99" fmla="*/ 7813907 w 7991328"/>
              <a:gd name="connsiteY99" fmla="*/ 2306472 h 2661314"/>
              <a:gd name="connsiteX100" fmla="*/ 7991328 w 7991328"/>
              <a:gd name="connsiteY100" fmla="*/ 2333767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991328" h="2661314">
                <a:moveTo>
                  <a:pt x="21036" y="2661314"/>
                </a:moveTo>
                <a:cubicBezTo>
                  <a:pt x="-7320" y="2462822"/>
                  <a:pt x="-1709" y="2340591"/>
                  <a:pt x="7389" y="2238233"/>
                </a:cubicBezTo>
                <a:cubicBezTo>
                  <a:pt x="16488" y="2135875"/>
                  <a:pt x="52881" y="2092657"/>
                  <a:pt x="75627" y="2047164"/>
                </a:cubicBezTo>
                <a:cubicBezTo>
                  <a:pt x="98373" y="2001671"/>
                  <a:pt x="154157" y="2016738"/>
                  <a:pt x="143865" y="1965278"/>
                </a:cubicBezTo>
                <a:cubicBezTo>
                  <a:pt x="172291" y="1382551"/>
                  <a:pt x="134538" y="1588835"/>
                  <a:pt x="184809" y="1337481"/>
                </a:cubicBezTo>
                <a:cubicBezTo>
                  <a:pt x="189358" y="1237397"/>
                  <a:pt x="190772" y="1137122"/>
                  <a:pt x="198456" y="1037230"/>
                </a:cubicBezTo>
                <a:cubicBezTo>
                  <a:pt x="199895" y="1018528"/>
                  <a:pt x="209020" y="1001141"/>
                  <a:pt x="212104" y="982639"/>
                </a:cubicBezTo>
                <a:cubicBezTo>
                  <a:pt x="222681" y="919178"/>
                  <a:pt x="223797" y="853986"/>
                  <a:pt x="239400" y="791570"/>
                </a:cubicBezTo>
                <a:cubicBezTo>
                  <a:pt x="256536" y="723023"/>
                  <a:pt x="247115" y="754773"/>
                  <a:pt x="266695" y="696036"/>
                </a:cubicBezTo>
                <a:cubicBezTo>
                  <a:pt x="271244" y="664191"/>
                  <a:pt x="274589" y="632151"/>
                  <a:pt x="280343" y="600502"/>
                </a:cubicBezTo>
                <a:cubicBezTo>
                  <a:pt x="283698" y="582048"/>
                  <a:pt x="290636" y="564365"/>
                  <a:pt x="293991" y="545911"/>
                </a:cubicBezTo>
                <a:cubicBezTo>
                  <a:pt x="309395" y="461190"/>
                  <a:pt x="302430" y="457562"/>
                  <a:pt x="321286" y="382137"/>
                </a:cubicBezTo>
                <a:cubicBezTo>
                  <a:pt x="324775" y="368181"/>
                  <a:pt x="328500" y="354061"/>
                  <a:pt x="334934" y="341194"/>
                </a:cubicBezTo>
                <a:cubicBezTo>
                  <a:pt x="342270" y="326523"/>
                  <a:pt x="353131" y="313899"/>
                  <a:pt x="362230" y="300251"/>
                </a:cubicBezTo>
                <a:cubicBezTo>
                  <a:pt x="366779" y="286603"/>
                  <a:pt x="369444" y="272175"/>
                  <a:pt x="375877" y="259308"/>
                </a:cubicBezTo>
                <a:cubicBezTo>
                  <a:pt x="385855" y="239353"/>
                  <a:pt x="434844" y="176136"/>
                  <a:pt x="444116" y="163773"/>
                </a:cubicBezTo>
                <a:cubicBezTo>
                  <a:pt x="455216" y="130474"/>
                  <a:pt x="458604" y="108342"/>
                  <a:pt x="485059" y="81887"/>
                </a:cubicBezTo>
                <a:cubicBezTo>
                  <a:pt x="496658" y="70288"/>
                  <a:pt x="513402" y="65092"/>
                  <a:pt x="526003" y="54591"/>
                </a:cubicBezTo>
                <a:cubicBezTo>
                  <a:pt x="594157" y="-2204"/>
                  <a:pt x="535936" y="23985"/>
                  <a:pt x="607889" y="0"/>
                </a:cubicBezTo>
                <a:cubicBezTo>
                  <a:pt x="707453" y="11063"/>
                  <a:pt x="727352" y="-3996"/>
                  <a:pt x="798958" y="54591"/>
                </a:cubicBezTo>
                <a:cubicBezTo>
                  <a:pt x="828834" y="79035"/>
                  <a:pt x="853548" y="109182"/>
                  <a:pt x="880844" y="136478"/>
                </a:cubicBezTo>
                <a:lnTo>
                  <a:pt x="921788" y="177421"/>
                </a:lnTo>
                <a:cubicBezTo>
                  <a:pt x="956092" y="280332"/>
                  <a:pt x="909818" y="153481"/>
                  <a:pt x="962731" y="259308"/>
                </a:cubicBezTo>
                <a:cubicBezTo>
                  <a:pt x="975875" y="285597"/>
                  <a:pt x="981281" y="328603"/>
                  <a:pt x="990027" y="354842"/>
                </a:cubicBezTo>
                <a:cubicBezTo>
                  <a:pt x="997774" y="378083"/>
                  <a:pt x="1009575" y="399840"/>
                  <a:pt x="1017322" y="423081"/>
                </a:cubicBezTo>
                <a:cubicBezTo>
                  <a:pt x="1023253" y="440876"/>
                  <a:pt x="1025580" y="459706"/>
                  <a:pt x="1030970" y="477672"/>
                </a:cubicBezTo>
                <a:cubicBezTo>
                  <a:pt x="1039237" y="505230"/>
                  <a:pt x="1051287" y="531645"/>
                  <a:pt x="1058265" y="559558"/>
                </a:cubicBezTo>
                <a:cubicBezTo>
                  <a:pt x="1062638" y="577049"/>
                  <a:pt x="1075772" y="635514"/>
                  <a:pt x="1085561" y="655093"/>
                </a:cubicBezTo>
                <a:cubicBezTo>
                  <a:pt x="1097424" y="678819"/>
                  <a:pt x="1115527" y="699183"/>
                  <a:pt x="1126504" y="723332"/>
                </a:cubicBezTo>
                <a:cubicBezTo>
                  <a:pt x="1154894" y="785790"/>
                  <a:pt x="1149976" y="801571"/>
                  <a:pt x="1167447" y="859809"/>
                </a:cubicBezTo>
                <a:cubicBezTo>
                  <a:pt x="1175715" y="887368"/>
                  <a:pt x="1187765" y="913783"/>
                  <a:pt x="1194743" y="941696"/>
                </a:cubicBezTo>
                <a:cubicBezTo>
                  <a:pt x="1237422" y="1112409"/>
                  <a:pt x="1182870" y="900135"/>
                  <a:pt x="1222039" y="1037230"/>
                </a:cubicBezTo>
                <a:cubicBezTo>
                  <a:pt x="1256312" y="1157188"/>
                  <a:pt x="1216611" y="1034597"/>
                  <a:pt x="1249334" y="1132764"/>
                </a:cubicBezTo>
                <a:cubicBezTo>
                  <a:pt x="1253883" y="1164609"/>
                  <a:pt x="1257693" y="1196568"/>
                  <a:pt x="1262982" y="1228299"/>
                </a:cubicBezTo>
                <a:cubicBezTo>
                  <a:pt x="1268608" y="1262055"/>
                  <a:pt x="1280466" y="1316789"/>
                  <a:pt x="1290277" y="1351129"/>
                </a:cubicBezTo>
                <a:cubicBezTo>
                  <a:pt x="1294229" y="1364961"/>
                  <a:pt x="1299376" y="1378424"/>
                  <a:pt x="1303925" y="1392072"/>
                </a:cubicBezTo>
                <a:cubicBezTo>
                  <a:pt x="1308474" y="1423917"/>
                  <a:pt x="1311264" y="1456063"/>
                  <a:pt x="1317573" y="1487606"/>
                </a:cubicBezTo>
                <a:cubicBezTo>
                  <a:pt x="1320394" y="1501713"/>
                  <a:pt x="1328400" y="1514442"/>
                  <a:pt x="1331221" y="1528549"/>
                </a:cubicBezTo>
                <a:cubicBezTo>
                  <a:pt x="1337530" y="1560093"/>
                  <a:pt x="1339580" y="1592353"/>
                  <a:pt x="1344868" y="1624084"/>
                </a:cubicBezTo>
                <a:cubicBezTo>
                  <a:pt x="1348681" y="1646965"/>
                  <a:pt x="1354702" y="1669442"/>
                  <a:pt x="1358516" y="1692323"/>
                </a:cubicBezTo>
                <a:cubicBezTo>
                  <a:pt x="1363804" y="1724053"/>
                  <a:pt x="1365855" y="1756314"/>
                  <a:pt x="1372164" y="1787857"/>
                </a:cubicBezTo>
                <a:cubicBezTo>
                  <a:pt x="1374985" y="1801964"/>
                  <a:pt x="1382323" y="1814844"/>
                  <a:pt x="1385812" y="1828800"/>
                </a:cubicBezTo>
                <a:cubicBezTo>
                  <a:pt x="1424392" y="1983124"/>
                  <a:pt x="1368196" y="1803252"/>
                  <a:pt x="1426755" y="1978926"/>
                </a:cubicBezTo>
                <a:cubicBezTo>
                  <a:pt x="1431304" y="1992574"/>
                  <a:pt x="1428433" y="2011889"/>
                  <a:pt x="1440403" y="2019869"/>
                </a:cubicBezTo>
                <a:lnTo>
                  <a:pt x="1481346" y="2047164"/>
                </a:lnTo>
                <a:cubicBezTo>
                  <a:pt x="1485895" y="2065361"/>
                  <a:pt x="1484589" y="2086148"/>
                  <a:pt x="1494994" y="2101755"/>
                </a:cubicBezTo>
                <a:cubicBezTo>
                  <a:pt x="1504092" y="2115403"/>
                  <a:pt x="1521266" y="2121715"/>
                  <a:pt x="1535937" y="2129051"/>
                </a:cubicBezTo>
                <a:cubicBezTo>
                  <a:pt x="1548804" y="2135485"/>
                  <a:pt x="1563048" y="2138747"/>
                  <a:pt x="1576880" y="2142699"/>
                </a:cubicBezTo>
                <a:cubicBezTo>
                  <a:pt x="1633878" y="2158984"/>
                  <a:pt x="1649024" y="2159272"/>
                  <a:pt x="1713358" y="2169994"/>
                </a:cubicBezTo>
                <a:cubicBezTo>
                  <a:pt x="1817511" y="2239431"/>
                  <a:pt x="1711643" y="2178671"/>
                  <a:pt x="1959018" y="2210937"/>
                </a:cubicBezTo>
                <a:cubicBezTo>
                  <a:pt x="1996217" y="2215789"/>
                  <a:pt x="2030933" y="2233933"/>
                  <a:pt x="2068200" y="2238233"/>
                </a:cubicBezTo>
                <a:cubicBezTo>
                  <a:pt x="2149672" y="2247634"/>
                  <a:pt x="2231893" y="2249102"/>
                  <a:pt x="2313859" y="2251881"/>
                </a:cubicBezTo>
                <a:lnTo>
                  <a:pt x="2873418" y="2265529"/>
                </a:lnTo>
                <a:cubicBezTo>
                  <a:pt x="3277572" y="2308071"/>
                  <a:pt x="3045854" y="2290109"/>
                  <a:pt x="3569453" y="2306472"/>
                </a:cubicBezTo>
                <a:cubicBezTo>
                  <a:pt x="3628593" y="2311021"/>
                  <a:pt x="3687965" y="2313190"/>
                  <a:pt x="3746874" y="2320120"/>
                </a:cubicBezTo>
                <a:cubicBezTo>
                  <a:pt x="3765503" y="2322312"/>
                  <a:pt x="3782853" y="2331441"/>
                  <a:pt x="3801465" y="2333767"/>
                </a:cubicBezTo>
                <a:cubicBezTo>
                  <a:pt x="3914608" y="2347910"/>
                  <a:pt x="4145696" y="2356438"/>
                  <a:pt x="4238194" y="2361063"/>
                </a:cubicBezTo>
                <a:cubicBezTo>
                  <a:pt x="4444868" y="2356757"/>
                  <a:pt x="4982192" y="2349410"/>
                  <a:pt x="5248128" y="2333767"/>
                </a:cubicBezTo>
                <a:cubicBezTo>
                  <a:pt x="5362026" y="2327067"/>
                  <a:pt x="5475591" y="2315570"/>
                  <a:pt x="5589322" y="2306472"/>
                </a:cubicBezTo>
                <a:cubicBezTo>
                  <a:pt x="5680131" y="2299207"/>
                  <a:pt x="5771292" y="2297373"/>
                  <a:pt x="5862277" y="2292824"/>
                </a:cubicBezTo>
                <a:cubicBezTo>
                  <a:pt x="6032936" y="2250158"/>
                  <a:pt x="5820757" y="2304687"/>
                  <a:pt x="5957812" y="2265529"/>
                </a:cubicBezTo>
                <a:cubicBezTo>
                  <a:pt x="6077736" y="2231266"/>
                  <a:pt x="5955205" y="2270948"/>
                  <a:pt x="6053346" y="2238233"/>
                </a:cubicBezTo>
                <a:cubicBezTo>
                  <a:pt x="6151317" y="2140262"/>
                  <a:pt x="6104351" y="2179507"/>
                  <a:pt x="6189824" y="2115403"/>
                </a:cubicBezTo>
                <a:lnTo>
                  <a:pt x="6244415" y="2033517"/>
                </a:lnTo>
                <a:cubicBezTo>
                  <a:pt x="6253514" y="2019869"/>
                  <a:pt x="6258062" y="2001671"/>
                  <a:pt x="6271710" y="1992573"/>
                </a:cubicBezTo>
                <a:lnTo>
                  <a:pt x="6312653" y="1965278"/>
                </a:lnTo>
                <a:cubicBezTo>
                  <a:pt x="6317202" y="1951630"/>
                  <a:pt x="6319867" y="1937202"/>
                  <a:pt x="6326301" y="1924335"/>
                </a:cubicBezTo>
                <a:cubicBezTo>
                  <a:pt x="6333637" y="1909664"/>
                  <a:pt x="6346935" y="1898380"/>
                  <a:pt x="6353597" y="1883391"/>
                </a:cubicBezTo>
                <a:cubicBezTo>
                  <a:pt x="6418562" y="1737219"/>
                  <a:pt x="6346414" y="1853223"/>
                  <a:pt x="6408188" y="1760561"/>
                </a:cubicBezTo>
                <a:cubicBezTo>
                  <a:pt x="6412737" y="1733266"/>
                  <a:pt x="6413885" y="1705180"/>
                  <a:pt x="6421836" y="1678675"/>
                </a:cubicBezTo>
                <a:cubicBezTo>
                  <a:pt x="6427682" y="1659188"/>
                  <a:pt x="6443778" y="1643712"/>
                  <a:pt x="6449131" y="1624084"/>
                </a:cubicBezTo>
                <a:cubicBezTo>
                  <a:pt x="6457595" y="1593049"/>
                  <a:pt x="6457490" y="1560280"/>
                  <a:pt x="6462779" y="1528549"/>
                </a:cubicBezTo>
                <a:cubicBezTo>
                  <a:pt x="6466593" y="1505668"/>
                  <a:pt x="6471878" y="1483057"/>
                  <a:pt x="6476427" y="1460311"/>
                </a:cubicBezTo>
                <a:cubicBezTo>
                  <a:pt x="6483435" y="1348181"/>
                  <a:pt x="6505778" y="970301"/>
                  <a:pt x="6517370" y="900752"/>
                </a:cubicBezTo>
                <a:cubicBezTo>
                  <a:pt x="6533715" y="802687"/>
                  <a:pt x="6507994" y="834216"/>
                  <a:pt x="6571961" y="791570"/>
                </a:cubicBezTo>
                <a:cubicBezTo>
                  <a:pt x="6631101" y="796119"/>
                  <a:pt x="6690525" y="797861"/>
                  <a:pt x="6749382" y="805218"/>
                </a:cubicBezTo>
                <a:cubicBezTo>
                  <a:pt x="6763657" y="807002"/>
                  <a:pt x="6778355" y="810886"/>
                  <a:pt x="6790325" y="818866"/>
                </a:cubicBezTo>
                <a:cubicBezTo>
                  <a:pt x="6806384" y="829572"/>
                  <a:pt x="6817620" y="846161"/>
                  <a:pt x="6831268" y="859809"/>
                </a:cubicBezTo>
                <a:cubicBezTo>
                  <a:pt x="6835817" y="873457"/>
                  <a:pt x="6837779" y="888262"/>
                  <a:pt x="6844916" y="900752"/>
                </a:cubicBezTo>
                <a:cubicBezTo>
                  <a:pt x="6884029" y="969199"/>
                  <a:pt x="6885283" y="932280"/>
                  <a:pt x="6899507" y="996287"/>
                </a:cubicBezTo>
                <a:cubicBezTo>
                  <a:pt x="6905510" y="1023300"/>
                  <a:pt x="6909242" y="1050779"/>
                  <a:pt x="6913155" y="1078173"/>
                </a:cubicBezTo>
                <a:cubicBezTo>
                  <a:pt x="6918342" y="1114482"/>
                  <a:pt x="6917908" y="1151773"/>
                  <a:pt x="6926803" y="1187355"/>
                </a:cubicBezTo>
                <a:cubicBezTo>
                  <a:pt x="6931737" y="1207092"/>
                  <a:pt x="6945000" y="1223749"/>
                  <a:pt x="6954098" y="1241946"/>
                </a:cubicBezTo>
                <a:cubicBezTo>
                  <a:pt x="6958647" y="1273791"/>
                  <a:pt x="6961437" y="1305937"/>
                  <a:pt x="6967746" y="1337481"/>
                </a:cubicBezTo>
                <a:cubicBezTo>
                  <a:pt x="6970567" y="1351588"/>
                  <a:pt x="6979359" y="1364183"/>
                  <a:pt x="6981394" y="1378424"/>
                </a:cubicBezTo>
                <a:cubicBezTo>
                  <a:pt x="6988500" y="1428167"/>
                  <a:pt x="6988810" y="1478689"/>
                  <a:pt x="6995042" y="1528549"/>
                </a:cubicBezTo>
                <a:cubicBezTo>
                  <a:pt x="6997919" y="1551567"/>
                  <a:pt x="7004540" y="1573965"/>
                  <a:pt x="7008689" y="1596788"/>
                </a:cubicBezTo>
                <a:cubicBezTo>
                  <a:pt x="7013639" y="1624014"/>
                  <a:pt x="7015625" y="1651829"/>
                  <a:pt x="7022337" y="1678675"/>
                </a:cubicBezTo>
                <a:cubicBezTo>
                  <a:pt x="7029315" y="1706588"/>
                  <a:pt x="7041365" y="1733003"/>
                  <a:pt x="7049633" y="1760561"/>
                </a:cubicBezTo>
                <a:cubicBezTo>
                  <a:pt x="7055023" y="1778527"/>
                  <a:pt x="7059211" y="1796842"/>
                  <a:pt x="7063280" y="1815152"/>
                </a:cubicBezTo>
                <a:cubicBezTo>
                  <a:pt x="7068312" y="1837796"/>
                  <a:pt x="7070824" y="1861012"/>
                  <a:pt x="7076928" y="1883391"/>
                </a:cubicBezTo>
                <a:cubicBezTo>
                  <a:pt x="7084499" y="1911149"/>
                  <a:pt x="7095126" y="1937982"/>
                  <a:pt x="7104224" y="1965278"/>
                </a:cubicBezTo>
                <a:lnTo>
                  <a:pt x="7117871" y="2006221"/>
                </a:lnTo>
                <a:cubicBezTo>
                  <a:pt x="7122420" y="2019869"/>
                  <a:pt x="7119549" y="2039184"/>
                  <a:pt x="7131519" y="2047164"/>
                </a:cubicBezTo>
                <a:lnTo>
                  <a:pt x="7172462" y="2074460"/>
                </a:lnTo>
                <a:cubicBezTo>
                  <a:pt x="7222897" y="2150110"/>
                  <a:pt x="7170902" y="2090274"/>
                  <a:pt x="7240701" y="2129051"/>
                </a:cubicBezTo>
                <a:cubicBezTo>
                  <a:pt x="7295834" y="2159680"/>
                  <a:pt x="7308448" y="2187275"/>
                  <a:pt x="7363531" y="2197290"/>
                </a:cubicBezTo>
                <a:cubicBezTo>
                  <a:pt x="7399617" y="2203851"/>
                  <a:pt x="7436319" y="2206388"/>
                  <a:pt x="7472713" y="2210937"/>
                </a:cubicBezTo>
                <a:cubicBezTo>
                  <a:pt x="7654775" y="2271625"/>
                  <a:pt x="7438487" y="2202649"/>
                  <a:pt x="7677430" y="2265529"/>
                </a:cubicBezTo>
                <a:cubicBezTo>
                  <a:pt x="7723362" y="2277616"/>
                  <a:pt x="7768239" y="2293424"/>
                  <a:pt x="7813907" y="2306472"/>
                </a:cubicBezTo>
                <a:cubicBezTo>
                  <a:pt x="7871471" y="2322919"/>
                  <a:pt x="7931284" y="2333767"/>
                  <a:pt x="7991328" y="2333767"/>
                </a:cubicBezTo>
              </a:path>
            </a:pathLst>
          </a:custGeom>
          <a:noFill/>
          <a:ln w="508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119404" y="2708920"/>
            <a:ext cx="1154483" cy="830997"/>
          </a:xfrm>
          <a:prstGeom prst="rect">
            <a:avLst/>
          </a:prstGeom>
          <a:noFill/>
        </p:spPr>
        <p:txBody>
          <a:bodyPr wrap="none" rtlCol="0">
            <a:spAutoFit/>
          </a:bodyPr>
          <a:lstStyle/>
          <a:p>
            <a:r>
              <a:rPr lang="fr-CH" sz="1600" dirty="0" smtClean="0">
                <a:solidFill>
                  <a:srgbClr val="00B050"/>
                </a:solidFill>
              </a:rPr>
              <a:t>Computer-</a:t>
            </a:r>
            <a:br>
              <a:rPr lang="fr-CH" sz="1600" dirty="0" smtClean="0">
                <a:solidFill>
                  <a:srgbClr val="00B050"/>
                </a:solidFill>
              </a:rPr>
            </a:br>
            <a:r>
              <a:rPr lang="fr-CH" sz="1600" dirty="0" err="1" smtClean="0">
                <a:solidFill>
                  <a:srgbClr val="00B050"/>
                </a:solidFill>
              </a:rPr>
              <a:t>based</a:t>
            </a:r>
            <a:endParaRPr lang="fr-CH" sz="1600" dirty="0" smtClean="0">
              <a:solidFill>
                <a:srgbClr val="00B050"/>
              </a:solidFill>
            </a:endParaRPr>
          </a:p>
          <a:p>
            <a:r>
              <a:rPr lang="fr-CH" sz="1600" dirty="0" smtClean="0">
                <a:solidFill>
                  <a:srgbClr val="00B050"/>
                </a:solidFill>
              </a:rPr>
              <a:t>training</a:t>
            </a:r>
            <a:endParaRPr lang="en-US" sz="1600" dirty="0" smtClean="0">
              <a:solidFill>
                <a:srgbClr val="00B050"/>
              </a:solidFill>
            </a:endParaRPr>
          </a:p>
        </p:txBody>
      </p:sp>
      <p:sp>
        <p:nvSpPr>
          <p:cNvPr id="15" name="TextBox 14"/>
          <p:cNvSpPr txBox="1"/>
          <p:nvPr/>
        </p:nvSpPr>
        <p:spPr>
          <a:xfrm>
            <a:off x="1766726" y="5847655"/>
            <a:ext cx="870751" cy="461665"/>
          </a:xfrm>
          <a:prstGeom prst="rect">
            <a:avLst/>
          </a:prstGeom>
          <a:solidFill>
            <a:srgbClr val="FFFF99"/>
          </a:solidFill>
        </p:spPr>
        <p:txBody>
          <a:bodyPr wrap="none" rtlCol="0">
            <a:spAutoFit/>
          </a:bodyPr>
          <a:lstStyle/>
          <a:p>
            <a:r>
              <a:rPr lang="fr-CH" sz="2400" dirty="0" smtClean="0"/>
              <a:t>1970</a:t>
            </a:r>
            <a:endParaRPr lang="en-US" sz="2400" dirty="0" smtClean="0"/>
          </a:p>
        </p:txBody>
      </p:sp>
      <p:sp>
        <p:nvSpPr>
          <p:cNvPr id="16" name="TextBox 15"/>
          <p:cNvSpPr txBox="1"/>
          <p:nvPr/>
        </p:nvSpPr>
        <p:spPr>
          <a:xfrm>
            <a:off x="3091008" y="5847655"/>
            <a:ext cx="870751" cy="461665"/>
          </a:xfrm>
          <a:prstGeom prst="rect">
            <a:avLst/>
          </a:prstGeom>
          <a:solidFill>
            <a:srgbClr val="FFFF99"/>
          </a:solidFill>
        </p:spPr>
        <p:txBody>
          <a:bodyPr wrap="none" rtlCol="0">
            <a:spAutoFit/>
          </a:bodyPr>
          <a:lstStyle/>
          <a:p>
            <a:r>
              <a:rPr lang="fr-CH" sz="2400" dirty="0" smtClean="0"/>
              <a:t>1980</a:t>
            </a:r>
            <a:endParaRPr lang="en-US" sz="2400" dirty="0" smtClean="0"/>
          </a:p>
        </p:txBody>
      </p:sp>
      <p:sp>
        <p:nvSpPr>
          <p:cNvPr id="17" name="TextBox 16"/>
          <p:cNvSpPr txBox="1"/>
          <p:nvPr/>
        </p:nvSpPr>
        <p:spPr>
          <a:xfrm>
            <a:off x="4415290" y="5847655"/>
            <a:ext cx="870751" cy="461665"/>
          </a:xfrm>
          <a:prstGeom prst="rect">
            <a:avLst/>
          </a:prstGeom>
          <a:solidFill>
            <a:srgbClr val="FFFF99"/>
          </a:solidFill>
        </p:spPr>
        <p:txBody>
          <a:bodyPr wrap="none" rtlCol="0">
            <a:spAutoFit/>
          </a:bodyPr>
          <a:lstStyle/>
          <a:p>
            <a:r>
              <a:rPr lang="fr-CH" sz="2400" dirty="0" smtClean="0"/>
              <a:t>1990</a:t>
            </a:r>
            <a:endParaRPr lang="en-US" sz="2400" dirty="0" smtClean="0"/>
          </a:p>
        </p:txBody>
      </p:sp>
      <p:sp>
        <p:nvSpPr>
          <p:cNvPr id="18" name="TextBox 17"/>
          <p:cNvSpPr txBox="1"/>
          <p:nvPr/>
        </p:nvSpPr>
        <p:spPr>
          <a:xfrm>
            <a:off x="5739572" y="5847655"/>
            <a:ext cx="870751" cy="461665"/>
          </a:xfrm>
          <a:prstGeom prst="rect">
            <a:avLst/>
          </a:prstGeom>
          <a:solidFill>
            <a:srgbClr val="FFFF99"/>
          </a:solidFill>
        </p:spPr>
        <p:txBody>
          <a:bodyPr wrap="none" rtlCol="0">
            <a:spAutoFit/>
          </a:bodyPr>
          <a:lstStyle/>
          <a:p>
            <a:r>
              <a:rPr lang="fr-CH" sz="2400" dirty="0" smtClean="0"/>
              <a:t>2000</a:t>
            </a:r>
            <a:endParaRPr lang="en-US" sz="2400" dirty="0" smtClean="0"/>
          </a:p>
        </p:txBody>
      </p:sp>
      <p:sp>
        <p:nvSpPr>
          <p:cNvPr id="19" name="TextBox 18"/>
          <p:cNvSpPr txBox="1"/>
          <p:nvPr/>
        </p:nvSpPr>
        <p:spPr>
          <a:xfrm>
            <a:off x="7063852" y="5847655"/>
            <a:ext cx="870751" cy="461665"/>
          </a:xfrm>
          <a:prstGeom prst="rect">
            <a:avLst/>
          </a:prstGeom>
          <a:solidFill>
            <a:srgbClr val="FFFF99"/>
          </a:solidFill>
        </p:spPr>
        <p:txBody>
          <a:bodyPr wrap="none" rtlCol="0">
            <a:spAutoFit/>
          </a:bodyPr>
          <a:lstStyle/>
          <a:p>
            <a:r>
              <a:rPr lang="fr-CH" sz="2400" dirty="0" smtClean="0"/>
              <a:t>2010</a:t>
            </a:r>
            <a:endParaRPr lang="en-US" sz="2400" dirty="0" smtClean="0"/>
          </a:p>
        </p:txBody>
      </p:sp>
      <p:sp>
        <p:nvSpPr>
          <p:cNvPr id="20" name="Freeform 19"/>
          <p:cNvSpPr/>
          <p:nvPr/>
        </p:nvSpPr>
        <p:spPr bwMode="auto">
          <a:xfrm>
            <a:off x="3800954" y="3747711"/>
            <a:ext cx="5595582" cy="1916110"/>
          </a:xfrm>
          <a:custGeom>
            <a:avLst/>
            <a:gdLst>
              <a:gd name="connsiteX0" fmla="*/ 0 w 4899547"/>
              <a:gd name="connsiteY0" fmla="*/ 1870093 h 1870093"/>
              <a:gd name="connsiteX1" fmla="*/ 95535 w 4899547"/>
              <a:gd name="connsiteY1" fmla="*/ 1842797 h 1870093"/>
              <a:gd name="connsiteX2" fmla="*/ 136478 w 4899547"/>
              <a:gd name="connsiteY2" fmla="*/ 1829150 h 1870093"/>
              <a:gd name="connsiteX3" fmla="*/ 218365 w 4899547"/>
              <a:gd name="connsiteY3" fmla="*/ 1774559 h 1870093"/>
              <a:gd name="connsiteX4" fmla="*/ 259308 w 4899547"/>
              <a:gd name="connsiteY4" fmla="*/ 1747263 h 1870093"/>
              <a:gd name="connsiteX5" fmla="*/ 300251 w 4899547"/>
              <a:gd name="connsiteY5" fmla="*/ 1719968 h 1870093"/>
              <a:gd name="connsiteX6" fmla="*/ 354842 w 4899547"/>
              <a:gd name="connsiteY6" fmla="*/ 1651729 h 1870093"/>
              <a:gd name="connsiteX7" fmla="*/ 368490 w 4899547"/>
              <a:gd name="connsiteY7" fmla="*/ 1610785 h 1870093"/>
              <a:gd name="connsiteX8" fmla="*/ 409433 w 4899547"/>
              <a:gd name="connsiteY8" fmla="*/ 1556194 h 1870093"/>
              <a:gd name="connsiteX9" fmla="*/ 436729 w 4899547"/>
              <a:gd name="connsiteY9" fmla="*/ 1474308 h 1870093"/>
              <a:gd name="connsiteX10" fmla="*/ 450377 w 4899547"/>
              <a:gd name="connsiteY10" fmla="*/ 1433365 h 1870093"/>
              <a:gd name="connsiteX11" fmla="*/ 464024 w 4899547"/>
              <a:gd name="connsiteY11" fmla="*/ 1378773 h 1870093"/>
              <a:gd name="connsiteX12" fmla="*/ 491320 w 4899547"/>
              <a:gd name="connsiteY12" fmla="*/ 1296887 h 1870093"/>
              <a:gd name="connsiteX13" fmla="*/ 504968 w 4899547"/>
              <a:gd name="connsiteY13" fmla="*/ 1255944 h 1870093"/>
              <a:gd name="connsiteX14" fmla="*/ 518615 w 4899547"/>
              <a:gd name="connsiteY14" fmla="*/ 1201353 h 1870093"/>
              <a:gd name="connsiteX15" fmla="*/ 545911 w 4899547"/>
              <a:gd name="connsiteY15" fmla="*/ 1119466 h 1870093"/>
              <a:gd name="connsiteX16" fmla="*/ 559559 w 4899547"/>
              <a:gd name="connsiteY16" fmla="*/ 1037579 h 1870093"/>
              <a:gd name="connsiteX17" fmla="*/ 573206 w 4899547"/>
              <a:gd name="connsiteY17" fmla="*/ 969341 h 1870093"/>
              <a:gd name="connsiteX18" fmla="*/ 586854 w 4899547"/>
              <a:gd name="connsiteY18" fmla="*/ 873806 h 1870093"/>
              <a:gd name="connsiteX19" fmla="*/ 600502 w 4899547"/>
              <a:gd name="connsiteY19" fmla="*/ 832863 h 1870093"/>
              <a:gd name="connsiteX20" fmla="*/ 614150 w 4899547"/>
              <a:gd name="connsiteY20" fmla="*/ 764624 h 1870093"/>
              <a:gd name="connsiteX21" fmla="*/ 627798 w 4899547"/>
              <a:gd name="connsiteY21" fmla="*/ 682738 h 1870093"/>
              <a:gd name="connsiteX22" fmla="*/ 641445 w 4899547"/>
              <a:gd name="connsiteY22" fmla="*/ 559908 h 1870093"/>
              <a:gd name="connsiteX23" fmla="*/ 668741 w 4899547"/>
              <a:gd name="connsiteY23" fmla="*/ 478021 h 1870093"/>
              <a:gd name="connsiteX24" fmla="*/ 696036 w 4899547"/>
              <a:gd name="connsiteY24" fmla="*/ 382487 h 1870093"/>
              <a:gd name="connsiteX25" fmla="*/ 709684 w 4899547"/>
              <a:gd name="connsiteY25" fmla="*/ 327896 h 1870093"/>
              <a:gd name="connsiteX26" fmla="*/ 736980 w 4899547"/>
              <a:gd name="connsiteY26" fmla="*/ 273305 h 1870093"/>
              <a:gd name="connsiteX27" fmla="*/ 764275 w 4899547"/>
              <a:gd name="connsiteY27" fmla="*/ 191418 h 1870093"/>
              <a:gd name="connsiteX28" fmla="*/ 777923 w 4899547"/>
              <a:gd name="connsiteY28" fmla="*/ 150475 h 1870093"/>
              <a:gd name="connsiteX29" fmla="*/ 832514 w 4899547"/>
              <a:gd name="connsiteY29" fmla="*/ 68588 h 1870093"/>
              <a:gd name="connsiteX30" fmla="*/ 873457 w 4899547"/>
              <a:gd name="connsiteY30" fmla="*/ 27645 h 1870093"/>
              <a:gd name="connsiteX31" fmla="*/ 968992 w 4899547"/>
              <a:gd name="connsiteY31" fmla="*/ 350 h 1870093"/>
              <a:gd name="connsiteX32" fmla="*/ 1282890 w 4899547"/>
              <a:gd name="connsiteY32" fmla="*/ 27645 h 1870093"/>
              <a:gd name="connsiteX33" fmla="*/ 1337481 w 4899547"/>
              <a:gd name="connsiteY33" fmla="*/ 54941 h 1870093"/>
              <a:gd name="connsiteX34" fmla="*/ 1364777 w 4899547"/>
              <a:gd name="connsiteY34" fmla="*/ 95884 h 1870093"/>
              <a:gd name="connsiteX35" fmla="*/ 1392072 w 4899547"/>
              <a:gd name="connsiteY35" fmla="*/ 150475 h 1870093"/>
              <a:gd name="connsiteX36" fmla="*/ 1433015 w 4899547"/>
              <a:gd name="connsiteY36" fmla="*/ 191418 h 1870093"/>
              <a:gd name="connsiteX37" fmla="*/ 1514902 w 4899547"/>
              <a:gd name="connsiteY37" fmla="*/ 327896 h 1870093"/>
              <a:gd name="connsiteX38" fmla="*/ 1555845 w 4899547"/>
              <a:gd name="connsiteY38" fmla="*/ 382487 h 1870093"/>
              <a:gd name="connsiteX39" fmla="*/ 1596789 w 4899547"/>
              <a:gd name="connsiteY39" fmla="*/ 464373 h 1870093"/>
              <a:gd name="connsiteX40" fmla="*/ 1651380 w 4899547"/>
              <a:gd name="connsiteY40" fmla="*/ 546260 h 1870093"/>
              <a:gd name="connsiteX41" fmla="*/ 1692323 w 4899547"/>
              <a:gd name="connsiteY41" fmla="*/ 628147 h 1870093"/>
              <a:gd name="connsiteX42" fmla="*/ 1705971 w 4899547"/>
              <a:gd name="connsiteY42" fmla="*/ 682738 h 1870093"/>
              <a:gd name="connsiteX43" fmla="*/ 1774209 w 4899547"/>
              <a:gd name="connsiteY43" fmla="*/ 764624 h 1870093"/>
              <a:gd name="connsiteX44" fmla="*/ 1815153 w 4899547"/>
              <a:gd name="connsiteY44" fmla="*/ 860159 h 1870093"/>
              <a:gd name="connsiteX45" fmla="*/ 1842448 w 4899547"/>
              <a:gd name="connsiteY45" fmla="*/ 901102 h 1870093"/>
              <a:gd name="connsiteX46" fmla="*/ 1856096 w 4899547"/>
              <a:gd name="connsiteY46" fmla="*/ 942045 h 1870093"/>
              <a:gd name="connsiteX47" fmla="*/ 1897039 w 4899547"/>
              <a:gd name="connsiteY47" fmla="*/ 982988 h 1870093"/>
              <a:gd name="connsiteX48" fmla="*/ 1924335 w 4899547"/>
              <a:gd name="connsiteY48" fmla="*/ 1023932 h 1870093"/>
              <a:gd name="connsiteX49" fmla="*/ 1965278 w 4899547"/>
              <a:gd name="connsiteY49" fmla="*/ 1051227 h 1870093"/>
              <a:gd name="connsiteX50" fmla="*/ 2129051 w 4899547"/>
              <a:gd name="connsiteY50" fmla="*/ 1187705 h 1870093"/>
              <a:gd name="connsiteX51" fmla="*/ 2169995 w 4899547"/>
              <a:gd name="connsiteY51" fmla="*/ 1215000 h 1870093"/>
              <a:gd name="connsiteX52" fmla="*/ 2210938 w 4899547"/>
              <a:gd name="connsiteY52" fmla="*/ 1242296 h 1870093"/>
              <a:gd name="connsiteX53" fmla="*/ 2306472 w 4899547"/>
              <a:gd name="connsiteY53" fmla="*/ 1269591 h 1870093"/>
              <a:gd name="connsiteX54" fmla="*/ 2388359 w 4899547"/>
              <a:gd name="connsiteY54" fmla="*/ 1296887 h 1870093"/>
              <a:gd name="connsiteX55" fmla="*/ 2442950 w 4899547"/>
              <a:gd name="connsiteY55" fmla="*/ 1310535 h 1870093"/>
              <a:gd name="connsiteX56" fmla="*/ 2483893 w 4899547"/>
              <a:gd name="connsiteY56" fmla="*/ 1324182 h 1870093"/>
              <a:gd name="connsiteX57" fmla="*/ 2606723 w 4899547"/>
              <a:gd name="connsiteY57" fmla="*/ 1337830 h 1870093"/>
              <a:gd name="connsiteX58" fmla="*/ 2797792 w 4899547"/>
              <a:gd name="connsiteY58" fmla="*/ 1351478 h 1870093"/>
              <a:gd name="connsiteX59" fmla="*/ 2961565 w 4899547"/>
              <a:gd name="connsiteY59" fmla="*/ 1365126 h 1870093"/>
              <a:gd name="connsiteX60" fmla="*/ 3425589 w 4899547"/>
              <a:gd name="connsiteY60" fmla="*/ 1392421 h 1870093"/>
              <a:gd name="connsiteX61" fmla="*/ 4203511 w 4899547"/>
              <a:gd name="connsiteY61" fmla="*/ 1392421 h 1870093"/>
              <a:gd name="connsiteX62" fmla="*/ 4394580 w 4899547"/>
              <a:gd name="connsiteY62" fmla="*/ 1378773 h 1870093"/>
              <a:gd name="connsiteX63" fmla="*/ 4722126 w 4899547"/>
              <a:gd name="connsiteY63" fmla="*/ 1337830 h 1870093"/>
              <a:gd name="connsiteX64" fmla="*/ 4899547 w 4899547"/>
              <a:gd name="connsiteY64" fmla="*/ 1324182 h 1870093"/>
              <a:gd name="connsiteX0" fmla="*/ 0 w 4899547"/>
              <a:gd name="connsiteY0" fmla="*/ 1870093 h 1870093"/>
              <a:gd name="connsiteX1" fmla="*/ 95535 w 4899547"/>
              <a:gd name="connsiteY1" fmla="*/ 1842797 h 1870093"/>
              <a:gd name="connsiteX2" fmla="*/ 136478 w 4899547"/>
              <a:gd name="connsiteY2" fmla="*/ 1829150 h 1870093"/>
              <a:gd name="connsiteX3" fmla="*/ 218365 w 4899547"/>
              <a:gd name="connsiteY3" fmla="*/ 1774559 h 1870093"/>
              <a:gd name="connsiteX4" fmla="*/ 259308 w 4899547"/>
              <a:gd name="connsiteY4" fmla="*/ 1747263 h 1870093"/>
              <a:gd name="connsiteX5" fmla="*/ 300251 w 4899547"/>
              <a:gd name="connsiteY5" fmla="*/ 1719968 h 1870093"/>
              <a:gd name="connsiteX6" fmla="*/ 354842 w 4899547"/>
              <a:gd name="connsiteY6" fmla="*/ 1651729 h 1870093"/>
              <a:gd name="connsiteX7" fmla="*/ 368490 w 4899547"/>
              <a:gd name="connsiteY7" fmla="*/ 1610785 h 1870093"/>
              <a:gd name="connsiteX8" fmla="*/ 409433 w 4899547"/>
              <a:gd name="connsiteY8" fmla="*/ 1556194 h 1870093"/>
              <a:gd name="connsiteX9" fmla="*/ 436729 w 4899547"/>
              <a:gd name="connsiteY9" fmla="*/ 1474308 h 1870093"/>
              <a:gd name="connsiteX10" fmla="*/ 450377 w 4899547"/>
              <a:gd name="connsiteY10" fmla="*/ 1433365 h 1870093"/>
              <a:gd name="connsiteX11" fmla="*/ 464024 w 4899547"/>
              <a:gd name="connsiteY11" fmla="*/ 1378773 h 1870093"/>
              <a:gd name="connsiteX12" fmla="*/ 491320 w 4899547"/>
              <a:gd name="connsiteY12" fmla="*/ 1296887 h 1870093"/>
              <a:gd name="connsiteX13" fmla="*/ 504968 w 4899547"/>
              <a:gd name="connsiteY13" fmla="*/ 1255944 h 1870093"/>
              <a:gd name="connsiteX14" fmla="*/ 518615 w 4899547"/>
              <a:gd name="connsiteY14" fmla="*/ 1201353 h 1870093"/>
              <a:gd name="connsiteX15" fmla="*/ 545911 w 4899547"/>
              <a:gd name="connsiteY15" fmla="*/ 1119466 h 1870093"/>
              <a:gd name="connsiteX16" fmla="*/ 559559 w 4899547"/>
              <a:gd name="connsiteY16" fmla="*/ 1037579 h 1870093"/>
              <a:gd name="connsiteX17" fmla="*/ 573206 w 4899547"/>
              <a:gd name="connsiteY17" fmla="*/ 969341 h 1870093"/>
              <a:gd name="connsiteX18" fmla="*/ 586854 w 4899547"/>
              <a:gd name="connsiteY18" fmla="*/ 873806 h 1870093"/>
              <a:gd name="connsiteX19" fmla="*/ 600502 w 4899547"/>
              <a:gd name="connsiteY19" fmla="*/ 832863 h 1870093"/>
              <a:gd name="connsiteX20" fmla="*/ 614150 w 4899547"/>
              <a:gd name="connsiteY20" fmla="*/ 764624 h 1870093"/>
              <a:gd name="connsiteX21" fmla="*/ 627798 w 4899547"/>
              <a:gd name="connsiteY21" fmla="*/ 682738 h 1870093"/>
              <a:gd name="connsiteX22" fmla="*/ 641445 w 4899547"/>
              <a:gd name="connsiteY22" fmla="*/ 559908 h 1870093"/>
              <a:gd name="connsiteX23" fmla="*/ 668741 w 4899547"/>
              <a:gd name="connsiteY23" fmla="*/ 478021 h 1870093"/>
              <a:gd name="connsiteX24" fmla="*/ 696036 w 4899547"/>
              <a:gd name="connsiteY24" fmla="*/ 382487 h 1870093"/>
              <a:gd name="connsiteX25" fmla="*/ 709684 w 4899547"/>
              <a:gd name="connsiteY25" fmla="*/ 327896 h 1870093"/>
              <a:gd name="connsiteX26" fmla="*/ 736980 w 4899547"/>
              <a:gd name="connsiteY26" fmla="*/ 273305 h 1870093"/>
              <a:gd name="connsiteX27" fmla="*/ 764275 w 4899547"/>
              <a:gd name="connsiteY27" fmla="*/ 191418 h 1870093"/>
              <a:gd name="connsiteX28" fmla="*/ 777923 w 4899547"/>
              <a:gd name="connsiteY28" fmla="*/ 150475 h 1870093"/>
              <a:gd name="connsiteX29" fmla="*/ 832514 w 4899547"/>
              <a:gd name="connsiteY29" fmla="*/ 68588 h 1870093"/>
              <a:gd name="connsiteX30" fmla="*/ 873457 w 4899547"/>
              <a:gd name="connsiteY30" fmla="*/ 27645 h 1870093"/>
              <a:gd name="connsiteX31" fmla="*/ 968992 w 4899547"/>
              <a:gd name="connsiteY31" fmla="*/ 350 h 1870093"/>
              <a:gd name="connsiteX32" fmla="*/ 1282890 w 4899547"/>
              <a:gd name="connsiteY32" fmla="*/ 27645 h 1870093"/>
              <a:gd name="connsiteX33" fmla="*/ 1337481 w 4899547"/>
              <a:gd name="connsiteY33" fmla="*/ 54941 h 1870093"/>
              <a:gd name="connsiteX34" fmla="*/ 1364777 w 4899547"/>
              <a:gd name="connsiteY34" fmla="*/ 95884 h 1870093"/>
              <a:gd name="connsiteX35" fmla="*/ 1392072 w 4899547"/>
              <a:gd name="connsiteY35" fmla="*/ 150475 h 1870093"/>
              <a:gd name="connsiteX36" fmla="*/ 1433015 w 4899547"/>
              <a:gd name="connsiteY36" fmla="*/ 191418 h 1870093"/>
              <a:gd name="connsiteX37" fmla="*/ 1514902 w 4899547"/>
              <a:gd name="connsiteY37" fmla="*/ 327896 h 1870093"/>
              <a:gd name="connsiteX38" fmla="*/ 1555845 w 4899547"/>
              <a:gd name="connsiteY38" fmla="*/ 382487 h 1870093"/>
              <a:gd name="connsiteX39" fmla="*/ 1596789 w 4899547"/>
              <a:gd name="connsiteY39" fmla="*/ 464373 h 1870093"/>
              <a:gd name="connsiteX40" fmla="*/ 1651380 w 4899547"/>
              <a:gd name="connsiteY40" fmla="*/ 546260 h 1870093"/>
              <a:gd name="connsiteX41" fmla="*/ 1692323 w 4899547"/>
              <a:gd name="connsiteY41" fmla="*/ 628147 h 1870093"/>
              <a:gd name="connsiteX42" fmla="*/ 1705971 w 4899547"/>
              <a:gd name="connsiteY42" fmla="*/ 682738 h 1870093"/>
              <a:gd name="connsiteX43" fmla="*/ 1774209 w 4899547"/>
              <a:gd name="connsiteY43" fmla="*/ 764624 h 1870093"/>
              <a:gd name="connsiteX44" fmla="*/ 1815153 w 4899547"/>
              <a:gd name="connsiteY44" fmla="*/ 860159 h 1870093"/>
              <a:gd name="connsiteX45" fmla="*/ 1842448 w 4899547"/>
              <a:gd name="connsiteY45" fmla="*/ 901102 h 1870093"/>
              <a:gd name="connsiteX46" fmla="*/ 1856096 w 4899547"/>
              <a:gd name="connsiteY46" fmla="*/ 942045 h 1870093"/>
              <a:gd name="connsiteX47" fmla="*/ 1897039 w 4899547"/>
              <a:gd name="connsiteY47" fmla="*/ 982988 h 1870093"/>
              <a:gd name="connsiteX48" fmla="*/ 1924335 w 4899547"/>
              <a:gd name="connsiteY48" fmla="*/ 1023932 h 1870093"/>
              <a:gd name="connsiteX49" fmla="*/ 1965278 w 4899547"/>
              <a:gd name="connsiteY49" fmla="*/ 1051227 h 1870093"/>
              <a:gd name="connsiteX50" fmla="*/ 2129051 w 4899547"/>
              <a:gd name="connsiteY50" fmla="*/ 1187705 h 1870093"/>
              <a:gd name="connsiteX51" fmla="*/ 2169995 w 4899547"/>
              <a:gd name="connsiteY51" fmla="*/ 1215000 h 1870093"/>
              <a:gd name="connsiteX52" fmla="*/ 2210938 w 4899547"/>
              <a:gd name="connsiteY52" fmla="*/ 1242296 h 1870093"/>
              <a:gd name="connsiteX53" fmla="*/ 2306472 w 4899547"/>
              <a:gd name="connsiteY53" fmla="*/ 1269591 h 1870093"/>
              <a:gd name="connsiteX54" fmla="*/ 2388359 w 4899547"/>
              <a:gd name="connsiteY54" fmla="*/ 1296887 h 1870093"/>
              <a:gd name="connsiteX55" fmla="*/ 2442950 w 4899547"/>
              <a:gd name="connsiteY55" fmla="*/ 1310535 h 1870093"/>
              <a:gd name="connsiteX56" fmla="*/ 2483893 w 4899547"/>
              <a:gd name="connsiteY56" fmla="*/ 1324182 h 1870093"/>
              <a:gd name="connsiteX57" fmla="*/ 2606723 w 4899547"/>
              <a:gd name="connsiteY57" fmla="*/ 1337830 h 1870093"/>
              <a:gd name="connsiteX58" fmla="*/ 2797792 w 4899547"/>
              <a:gd name="connsiteY58" fmla="*/ 1351478 h 1870093"/>
              <a:gd name="connsiteX59" fmla="*/ 2961565 w 4899547"/>
              <a:gd name="connsiteY59" fmla="*/ 1365126 h 1870093"/>
              <a:gd name="connsiteX60" fmla="*/ 3425589 w 4899547"/>
              <a:gd name="connsiteY60" fmla="*/ 1392421 h 1870093"/>
              <a:gd name="connsiteX61" fmla="*/ 4189863 w 4899547"/>
              <a:gd name="connsiteY61" fmla="*/ 1255944 h 1870093"/>
              <a:gd name="connsiteX62" fmla="*/ 4394580 w 4899547"/>
              <a:gd name="connsiteY62" fmla="*/ 1378773 h 1870093"/>
              <a:gd name="connsiteX63" fmla="*/ 4722126 w 4899547"/>
              <a:gd name="connsiteY63" fmla="*/ 1337830 h 1870093"/>
              <a:gd name="connsiteX64" fmla="*/ 4899547 w 4899547"/>
              <a:gd name="connsiteY64" fmla="*/ 1324182 h 1870093"/>
              <a:gd name="connsiteX0" fmla="*/ 0 w 4899547"/>
              <a:gd name="connsiteY0" fmla="*/ 1870093 h 1870093"/>
              <a:gd name="connsiteX1" fmla="*/ 95535 w 4899547"/>
              <a:gd name="connsiteY1" fmla="*/ 1842797 h 1870093"/>
              <a:gd name="connsiteX2" fmla="*/ 136478 w 4899547"/>
              <a:gd name="connsiteY2" fmla="*/ 1829150 h 1870093"/>
              <a:gd name="connsiteX3" fmla="*/ 218365 w 4899547"/>
              <a:gd name="connsiteY3" fmla="*/ 1774559 h 1870093"/>
              <a:gd name="connsiteX4" fmla="*/ 259308 w 4899547"/>
              <a:gd name="connsiteY4" fmla="*/ 1747263 h 1870093"/>
              <a:gd name="connsiteX5" fmla="*/ 300251 w 4899547"/>
              <a:gd name="connsiteY5" fmla="*/ 1719968 h 1870093"/>
              <a:gd name="connsiteX6" fmla="*/ 354842 w 4899547"/>
              <a:gd name="connsiteY6" fmla="*/ 1651729 h 1870093"/>
              <a:gd name="connsiteX7" fmla="*/ 368490 w 4899547"/>
              <a:gd name="connsiteY7" fmla="*/ 1610785 h 1870093"/>
              <a:gd name="connsiteX8" fmla="*/ 409433 w 4899547"/>
              <a:gd name="connsiteY8" fmla="*/ 1556194 h 1870093"/>
              <a:gd name="connsiteX9" fmla="*/ 436729 w 4899547"/>
              <a:gd name="connsiteY9" fmla="*/ 1474308 h 1870093"/>
              <a:gd name="connsiteX10" fmla="*/ 450377 w 4899547"/>
              <a:gd name="connsiteY10" fmla="*/ 1433365 h 1870093"/>
              <a:gd name="connsiteX11" fmla="*/ 464024 w 4899547"/>
              <a:gd name="connsiteY11" fmla="*/ 1378773 h 1870093"/>
              <a:gd name="connsiteX12" fmla="*/ 491320 w 4899547"/>
              <a:gd name="connsiteY12" fmla="*/ 1296887 h 1870093"/>
              <a:gd name="connsiteX13" fmla="*/ 504968 w 4899547"/>
              <a:gd name="connsiteY13" fmla="*/ 1255944 h 1870093"/>
              <a:gd name="connsiteX14" fmla="*/ 518615 w 4899547"/>
              <a:gd name="connsiteY14" fmla="*/ 1201353 h 1870093"/>
              <a:gd name="connsiteX15" fmla="*/ 545911 w 4899547"/>
              <a:gd name="connsiteY15" fmla="*/ 1119466 h 1870093"/>
              <a:gd name="connsiteX16" fmla="*/ 559559 w 4899547"/>
              <a:gd name="connsiteY16" fmla="*/ 1037579 h 1870093"/>
              <a:gd name="connsiteX17" fmla="*/ 573206 w 4899547"/>
              <a:gd name="connsiteY17" fmla="*/ 969341 h 1870093"/>
              <a:gd name="connsiteX18" fmla="*/ 586854 w 4899547"/>
              <a:gd name="connsiteY18" fmla="*/ 873806 h 1870093"/>
              <a:gd name="connsiteX19" fmla="*/ 600502 w 4899547"/>
              <a:gd name="connsiteY19" fmla="*/ 832863 h 1870093"/>
              <a:gd name="connsiteX20" fmla="*/ 614150 w 4899547"/>
              <a:gd name="connsiteY20" fmla="*/ 764624 h 1870093"/>
              <a:gd name="connsiteX21" fmla="*/ 627798 w 4899547"/>
              <a:gd name="connsiteY21" fmla="*/ 682738 h 1870093"/>
              <a:gd name="connsiteX22" fmla="*/ 641445 w 4899547"/>
              <a:gd name="connsiteY22" fmla="*/ 559908 h 1870093"/>
              <a:gd name="connsiteX23" fmla="*/ 668741 w 4899547"/>
              <a:gd name="connsiteY23" fmla="*/ 478021 h 1870093"/>
              <a:gd name="connsiteX24" fmla="*/ 696036 w 4899547"/>
              <a:gd name="connsiteY24" fmla="*/ 382487 h 1870093"/>
              <a:gd name="connsiteX25" fmla="*/ 709684 w 4899547"/>
              <a:gd name="connsiteY25" fmla="*/ 327896 h 1870093"/>
              <a:gd name="connsiteX26" fmla="*/ 736980 w 4899547"/>
              <a:gd name="connsiteY26" fmla="*/ 273305 h 1870093"/>
              <a:gd name="connsiteX27" fmla="*/ 764275 w 4899547"/>
              <a:gd name="connsiteY27" fmla="*/ 191418 h 1870093"/>
              <a:gd name="connsiteX28" fmla="*/ 777923 w 4899547"/>
              <a:gd name="connsiteY28" fmla="*/ 150475 h 1870093"/>
              <a:gd name="connsiteX29" fmla="*/ 832514 w 4899547"/>
              <a:gd name="connsiteY29" fmla="*/ 68588 h 1870093"/>
              <a:gd name="connsiteX30" fmla="*/ 873457 w 4899547"/>
              <a:gd name="connsiteY30" fmla="*/ 27645 h 1870093"/>
              <a:gd name="connsiteX31" fmla="*/ 968992 w 4899547"/>
              <a:gd name="connsiteY31" fmla="*/ 350 h 1870093"/>
              <a:gd name="connsiteX32" fmla="*/ 1282890 w 4899547"/>
              <a:gd name="connsiteY32" fmla="*/ 27645 h 1870093"/>
              <a:gd name="connsiteX33" fmla="*/ 1337481 w 4899547"/>
              <a:gd name="connsiteY33" fmla="*/ 54941 h 1870093"/>
              <a:gd name="connsiteX34" fmla="*/ 1364777 w 4899547"/>
              <a:gd name="connsiteY34" fmla="*/ 95884 h 1870093"/>
              <a:gd name="connsiteX35" fmla="*/ 1392072 w 4899547"/>
              <a:gd name="connsiteY35" fmla="*/ 150475 h 1870093"/>
              <a:gd name="connsiteX36" fmla="*/ 1433015 w 4899547"/>
              <a:gd name="connsiteY36" fmla="*/ 191418 h 1870093"/>
              <a:gd name="connsiteX37" fmla="*/ 1514902 w 4899547"/>
              <a:gd name="connsiteY37" fmla="*/ 327896 h 1870093"/>
              <a:gd name="connsiteX38" fmla="*/ 1555845 w 4899547"/>
              <a:gd name="connsiteY38" fmla="*/ 382487 h 1870093"/>
              <a:gd name="connsiteX39" fmla="*/ 1596789 w 4899547"/>
              <a:gd name="connsiteY39" fmla="*/ 464373 h 1870093"/>
              <a:gd name="connsiteX40" fmla="*/ 1651380 w 4899547"/>
              <a:gd name="connsiteY40" fmla="*/ 546260 h 1870093"/>
              <a:gd name="connsiteX41" fmla="*/ 1692323 w 4899547"/>
              <a:gd name="connsiteY41" fmla="*/ 628147 h 1870093"/>
              <a:gd name="connsiteX42" fmla="*/ 1705971 w 4899547"/>
              <a:gd name="connsiteY42" fmla="*/ 682738 h 1870093"/>
              <a:gd name="connsiteX43" fmla="*/ 1774209 w 4899547"/>
              <a:gd name="connsiteY43" fmla="*/ 764624 h 1870093"/>
              <a:gd name="connsiteX44" fmla="*/ 1815153 w 4899547"/>
              <a:gd name="connsiteY44" fmla="*/ 860159 h 1870093"/>
              <a:gd name="connsiteX45" fmla="*/ 1842448 w 4899547"/>
              <a:gd name="connsiteY45" fmla="*/ 901102 h 1870093"/>
              <a:gd name="connsiteX46" fmla="*/ 1856096 w 4899547"/>
              <a:gd name="connsiteY46" fmla="*/ 942045 h 1870093"/>
              <a:gd name="connsiteX47" fmla="*/ 1897039 w 4899547"/>
              <a:gd name="connsiteY47" fmla="*/ 982988 h 1870093"/>
              <a:gd name="connsiteX48" fmla="*/ 1924335 w 4899547"/>
              <a:gd name="connsiteY48" fmla="*/ 1023932 h 1870093"/>
              <a:gd name="connsiteX49" fmla="*/ 1965278 w 4899547"/>
              <a:gd name="connsiteY49" fmla="*/ 1051227 h 1870093"/>
              <a:gd name="connsiteX50" fmla="*/ 2129051 w 4899547"/>
              <a:gd name="connsiteY50" fmla="*/ 1187705 h 1870093"/>
              <a:gd name="connsiteX51" fmla="*/ 2169995 w 4899547"/>
              <a:gd name="connsiteY51" fmla="*/ 1215000 h 1870093"/>
              <a:gd name="connsiteX52" fmla="*/ 2210938 w 4899547"/>
              <a:gd name="connsiteY52" fmla="*/ 1242296 h 1870093"/>
              <a:gd name="connsiteX53" fmla="*/ 2306472 w 4899547"/>
              <a:gd name="connsiteY53" fmla="*/ 1269591 h 1870093"/>
              <a:gd name="connsiteX54" fmla="*/ 2388359 w 4899547"/>
              <a:gd name="connsiteY54" fmla="*/ 1296887 h 1870093"/>
              <a:gd name="connsiteX55" fmla="*/ 2442950 w 4899547"/>
              <a:gd name="connsiteY55" fmla="*/ 1310535 h 1870093"/>
              <a:gd name="connsiteX56" fmla="*/ 2483893 w 4899547"/>
              <a:gd name="connsiteY56" fmla="*/ 1324182 h 1870093"/>
              <a:gd name="connsiteX57" fmla="*/ 2606723 w 4899547"/>
              <a:gd name="connsiteY57" fmla="*/ 1337830 h 1870093"/>
              <a:gd name="connsiteX58" fmla="*/ 2797792 w 4899547"/>
              <a:gd name="connsiteY58" fmla="*/ 1351478 h 1870093"/>
              <a:gd name="connsiteX59" fmla="*/ 2961565 w 4899547"/>
              <a:gd name="connsiteY59" fmla="*/ 1365126 h 1870093"/>
              <a:gd name="connsiteX60" fmla="*/ 3425589 w 4899547"/>
              <a:gd name="connsiteY60" fmla="*/ 1392421 h 1870093"/>
              <a:gd name="connsiteX61" fmla="*/ 4189863 w 4899547"/>
              <a:gd name="connsiteY61" fmla="*/ 1255944 h 1870093"/>
              <a:gd name="connsiteX62" fmla="*/ 4421875 w 4899547"/>
              <a:gd name="connsiteY62" fmla="*/ 1051226 h 1870093"/>
              <a:gd name="connsiteX63" fmla="*/ 4722126 w 4899547"/>
              <a:gd name="connsiteY63" fmla="*/ 1337830 h 1870093"/>
              <a:gd name="connsiteX64" fmla="*/ 4899547 w 4899547"/>
              <a:gd name="connsiteY64" fmla="*/ 1324182 h 1870093"/>
              <a:gd name="connsiteX0" fmla="*/ 0 w 4899547"/>
              <a:gd name="connsiteY0" fmla="*/ 1870093 h 1870093"/>
              <a:gd name="connsiteX1" fmla="*/ 95535 w 4899547"/>
              <a:gd name="connsiteY1" fmla="*/ 1842797 h 1870093"/>
              <a:gd name="connsiteX2" fmla="*/ 136478 w 4899547"/>
              <a:gd name="connsiteY2" fmla="*/ 1829150 h 1870093"/>
              <a:gd name="connsiteX3" fmla="*/ 218365 w 4899547"/>
              <a:gd name="connsiteY3" fmla="*/ 1774559 h 1870093"/>
              <a:gd name="connsiteX4" fmla="*/ 259308 w 4899547"/>
              <a:gd name="connsiteY4" fmla="*/ 1747263 h 1870093"/>
              <a:gd name="connsiteX5" fmla="*/ 300251 w 4899547"/>
              <a:gd name="connsiteY5" fmla="*/ 1719968 h 1870093"/>
              <a:gd name="connsiteX6" fmla="*/ 354842 w 4899547"/>
              <a:gd name="connsiteY6" fmla="*/ 1651729 h 1870093"/>
              <a:gd name="connsiteX7" fmla="*/ 368490 w 4899547"/>
              <a:gd name="connsiteY7" fmla="*/ 1610785 h 1870093"/>
              <a:gd name="connsiteX8" fmla="*/ 409433 w 4899547"/>
              <a:gd name="connsiteY8" fmla="*/ 1556194 h 1870093"/>
              <a:gd name="connsiteX9" fmla="*/ 436729 w 4899547"/>
              <a:gd name="connsiteY9" fmla="*/ 1474308 h 1870093"/>
              <a:gd name="connsiteX10" fmla="*/ 450377 w 4899547"/>
              <a:gd name="connsiteY10" fmla="*/ 1433365 h 1870093"/>
              <a:gd name="connsiteX11" fmla="*/ 464024 w 4899547"/>
              <a:gd name="connsiteY11" fmla="*/ 1378773 h 1870093"/>
              <a:gd name="connsiteX12" fmla="*/ 491320 w 4899547"/>
              <a:gd name="connsiteY12" fmla="*/ 1296887 h 1870093"/>
              <a:gd name="connsiteX13" fmla="*/ 504968 w 4899547"/>
              <a:gd name="connsiteY13" fmla="*/ 1255944 h 1870093"/>
              <a:gd name="connsiteX14" fmla="*/ 518615 w 4899547"/>
              <a:gd name="connsiteY14" fmla="*/ 1201353 h 1870093"/>
              <a:gd name="connsiteX15" fmla="*/ 545911 w 4899547"/>
              <a:gd name="connsiteY15" fmla="*/ 1119466 h 1870093"/>
              <a:gd name="connsiteX16" fmla="*/ 559559 w 4899547"/>
              <a:gd name="connsiteY16" fmla="*/ 1037579 h 1870093"/>
              <a:gd name="connsiteX17" fmla="*/ 573206 w 4899547"/>
              <a:gd name="connsiteY17" fmla="*/ 969341 h 1870093"/>
              <a:gd name="connsiteX18" fmla="*/ 586854 w 4899547"/>
              <a:gd name="connsiteY18" fmla="*/ 873806 h 1870093"/>
              <a:gd name="connsiteX19" fmla="*/ 600502 w 4899547"/>
              <a:gd name="connsiteY19" fmla="*/ 832863 h 1870093"/>
              <a:gd name="connsiteX20" fmla="*/ 614150 w 4899547"/>
              <a:gd name="connsiteY20" fmla="*/ 764624 h 1870093"/>
              <a:gd name="connsiteX21" fmla="*/ 627798 w 4899547"/>
              <a:gd name="connsiteY21" fmla="*/ 682738 h 1870093"/>
              <a:gd name="connsiteX22" fmla="*/ 641445 w 4899547"/>
              <a:gd name="connsiteY22" fmla="*/ 559908 h 1870093"/>
              <a:gd name="connsiteX23" fmla="*/ 668741 w 4899547"/>
              <a:gd name="connsiteY23" fmla="*/ 478021 h 1870093"/>
              <a:gd name="connsiteX24" fmla="*/ 696036 w 4899547"/>
              <a:gd name="connsiteY24" fmla="*/ 382487 h 1870093"/>
              <a:gd name="connsiteX25" fmla="*/ 709684 w 4899547"/>
              <a:gd name="connsiteY25" fmla="*/ 327896 h 1870093"/>
              <a:gd name="connsiteX26" fmla="*/ 736980 w 4899547"/>
              <a:gd name="connsiteY26" fmla="*/ 273305 h 1870093"/>
              <a:gd name="connsiteX27" fmla="*/ 764275 w 4899547"/>
              <a:gd name="connsiteY27" fmla="*/ 191418 h 1870093"/>
              <a:gd name="connsiteX28" fmla="*/ 777923 w 4899547"/>
              <a:gd name="connsiteY28" fmla="*/ 150475 h 1870093"/>
              <a:gd name="connsiteX29" fmla="*/ 832514 w 4899547"/>
              <a:gd name="connsiteY29" fmla="*/ 68588 h 1870093"/>
              <a:gd name="connsiteX30" fmla="*/ 873457 w 4899547"/>
              <a:gd name="connsiteY30" fmla="*/ 27645 h 1870093"/>
              <a:gd name="connsiteX31" fmla="*/ 968992 w 4899547"/>
              <a:gd name="connsiteY31" fmla="*/ 350 h 1870093"/>
              <a:gd name="connsiteX32" fmla="*/ 1282890 w 4899547"/>
              <a:gd name="connsiteY32" fmla="*/ 27645 h 1870093"/>
              <a:gd name="connsiteX33" fmla="*/ 1337481 w 4899547"/>
              <a:gd name="connsiteY33" fmla="*/ 54941 h 1870093"/>
              <a:gd name="connsiteX34" fmla="*/ 1364777 w 4899547"/>
              <a:gd name="connsiteY34" fmla="*/ 95884 h 1870093"/>
              <a:gd name="connsiteX35" fmla="*/ 1392072 w 4899547"/>
              <a:gd name="connsiteY35" fmla="*/ 150475 h 1870093"/>
              <a:gd name="connsiteX36" fmla="*/ 1433015 w 4899547"/>
              <a:gd name="connsiteY36" fmla="*/ 191418 h 1870093"/>
              <a:gd name="connsiteX37" fmla="*/ 1514902 w 4899547"/>
              <a:gd name="connsiteY37" fmla="*/ 327896 h 1870093"/>
              <a:gd name="connsiteX38" fmla="*/ 1555845 w 4899547"/>
              <a:gd name="connsiteY38" fmla="*/ 382487 h 1870093"/>
              <a:gd name="connsiteX39" fmla="*/ 1596789 w 4899547"/>
              <a:gd name="connsiteY39" fmla="*/ 464373 h 1870093"/>
              <a:gd name="connsiteX40" fmla="*/ 1651380 w 4899547"/>
              <a:gd name="connsiteY40" fmla="*/ 546260 h 1870093"/>
              <a:gd name="connsiteX41" fmla="*/ 1692323 w 4899547"/>
              <a:gd name="connsiteY41" fmla="*/ 628147 h 1870093"/>
              <a:gd name="connsiteX42" fmla="*/ 1705971 w 4899547"/>
              <a:gd name="connsiteY42" fmla="*/ 682738 h 1870093"/>
              <a:gd name="connsiteX43" fmla="*/ 1774209 w 4899547"/>
              <a:gd name="connsiteY43" fmla="*/ 764624 h 1870093"/>
              <a:gd name="connsiteX44" fmla="*/ 1815153 w 4899547"/>
              <a:gd name="connsiteY44" fmla="*/ 860159 h 1870093"/>
              <a:gd name="connsiteX45" fmla="*/ 1842448 w 4899547"/>
              <a:gd name="connsiteY45" fmla="*/ 901102 h 1870093"/>
              <a:gd name="connsiteX46" fmla="*/ 1856096 w 4899547"/>
              <a:gd name="connsiteY46" fmla="*/ 942045 h 1870093"/>
              <a:gd name="connsiteX47" fmla="*/ 1897039 w 4899547"/>
              <a:gd name="connsiteY47" fmla="*/ 982988 h 1870093"/>
              <a:gd name="connsiteX48" fmla="*/ 1924335 w 4899547"/>
              <a:gd name="connsiteY48" fmla="*/ 1023932 h 1870093"/>
              <a:gd name="connsiteX49" fmla="*/ 1965278 w 4899547"/>
              <a:gd name="connsiteY49" fmla="*/ 1051227 h 1870093"/>
              <a:gd name="connsiteX50" fmla="*/ 2129051 w 4899547"/>
              <a:gd name="connsiteY50" fmla="*/ 1187705 h 1870093"/>
              <a:gd name="connsiteX51" fmla="*/ 2169995 w 4899547"/>
              <a:gd name="connsiteY51" fmla="*/ 1215000 h 1870093"/>
              <a:gd name="connsiteX52" fmla="*/ 2210938 w 4899547"/>
              <a:gd name="connsiteY52" fmla="*/ 1242296 h 1870093"/>
              <a:gd name="connsiteX53" fmla="*/ 2306472 w 4899547"/>
              <a:gd name="connsiteY53" fmla="*/ 1269591 h 1870093"/>
              <a:gd name="connsiteX54" fmla="*/ 2388359 w 4899547"/>
              <a:gd name="connsiteY54" fmla="*/ 1296887 h 1870093"/>
              <a:gd name="connsiteX55" fmla="*/ 2442950 w 4899547"/>
              <a:gd name="connsiteY55" fmla="*/ 1310535 h 1870093"/>
              <a:gd name="connsiteX56" fmla="*/ 2483893 w 4899547"/>
              <a:gd name="connsiteY56" fmla="*/ 1324182 h 1870093"/>
              <a:gd name="connsiteX57" fmla="*/ 2606723 w 4899547"/>
              <a:gd name="connsiteY57" fmla="*/ 1337830 h 1870093"/>
              <a:gd name="connsiteX58" fmla="*/ 2797792 w 4899547"/>
              <a:gd name="connsiteY58" fmla="*/ 1351478 h 1870093"/>
              <a:gd name="connsiteX59" fmla="*/ 2961565 w 4899547"/>
              <a:gd name="connsiteY59" fmla="*/ 1365126 h 1870093"/>
              <a:gd name="connsiteX60" fmla="*/ 3425589 w 4899547"/>
              <a:gd name="connsiteY60" fmla="*/ 1392421 h 1870093"/>
              <a:gd name="connsiteX61" fmla="*/ 4189863 w 4899547"/>
              <a:gd name="connsiteY61" fmla="*/ 1255944 h 1870093"/>
              <a:gd name="connsiteX62" fmla="*/ 4421875 w 4899547"/>
              <a:gd name="connsiteY62" fmla="*/ 1051226 h 1870093"/>
              <a:gd name="connsiteX63" fmla="*/ 4899547 w 4899547"/>
              <a:gd name="connsiteY63" fmla="*/ 1324182 h 1870093"/>
              <a:gd name="connsiteX0" fmla="*/ 0 w 4885899"/>
              <a:gd name="connsiteY0" fmla="*/ 1870093 h 1870093"/>
              <a:gd name="connsiteX1" fmla="*/ 95535 w 4885899"/>
              <a:gd name="connsiteY1" fmla="*/ 1842797 h 1870093"/>
              <a:gd name="connsiteX2" fmla="*/ 136478 w 4885899"/>
              <a:gd name="connsiteY2" fmla="*/ 1829150 h 1870093"/>
              <a:gd name="connsiteX3" fmla="*/ 218365 w 4885899"/>
              <a:gd name="connsiteY3" fmla="*/ 1774559 h 1870093"/>
              <a:gd name="connsiteX4" fmla="*/ 259308 w 4885899"/>
              <a:gd name="connsiteY4" fmla="*/ 1747263 h 1870093"/>
              <a:gd name="connsiteX5" fmla="*/ 300251 w 4885899"/>
              <a:gd name="connsiteY5" fmla="*/ 1719968 h 1870093"/>
              <a:gd name="connsiteX6" fmla="*/ 354842 w 4885899"/>
              <a:gd name="connsiteY6" fmla="*/ 1651729 h 1870093"/>
              <a:gd name="connsiteX7" fmla="*/ 368490 w 4885899"/>
              <a:gd name="connsiteY7" fmla="*/ 1610785 h 1870093"/>
              <a:gd name="connsiteX8" fmla="*/ 409433 w 4885899"/>
              <a:gd name="connsiteY8" fmla="*/ 1556194 h 1870093"/>
              <a:gd name="connsiteX9" fmla="*/ 436729 w 4885899"/>
              <a:gd name="connsiteY9" fmla="*/ 1474308 h 1870093"/>
              <a:gd name="connsiteX10" fmla="*/ 450377 w 4885899"/>
              <a:gd name="connsiteY10" fmla="*/ 1433365 h 1870093"/>
              <a:gd name="connsiteX11" fmla="*/ 464024 w 4885899"/>
              <a:gd name="connsiteY11" fmla="*/ 1378773 h 1870093"/>
              <a:gd name="connsiteX12" fmla="*/ 491320 w 4885899"/>
              <a:gd name="connsiteY12" fmla="*/ 1296887 h 1870093"/>
              <a:gd name="connsiteX13" fmla="*/ 504968 w 4885899"/>
              <a:gd name="connsiteY13" fmla="*/ 1255944 h 1870093"/>
              <a:gd name="connsiteX14" fmla="*/ 518615 w 4885899"/>
              <a:gd name="connsiteY14" fmla="*/ 1201353 h 1870093"/>
              <a:gd name="connsiteX15" fmla="*/ 545911 w 4885899"/>
              <a:gd name="connsiteY15" fmla="*/ 1119466 h 1870093"/>
              <a:gd name="connsiteX16" fmla="*/ 559559 w 4885899"/>
              <a:gd name="connsiteY16" fmla="*/ 1037579 h 1870093"/>
              <a:gd name="connsiteX17" fmla="*/ 573206 w 4885899"/>
              <a:gd name="connsiteY17" fmla="*/ 969341 h 1870093"/>
              <a:gd name="connsiteX18" fmla="*/ 586854 w 4885899"/>
              <a:gd name="connsiteY18" fmla="*/ 873806 h 1870093"/>
              <a:gd name="connsiteX19" fmla="*/ 600502 w 4885899"/>
              <a:gd name="connsiteY19" fmla="*/ 832863 h 1870093"/>
              <a:gd name="connsiteX20" fmla="*/ 614150 w 4885899"/>
              <a:gd name="connsiteY20" fmla="*/ 764624 h 1870093"/>
              <a:gd name="connsiteX21" fmla="*/ 627798 w 4885899"/>
              <a:gd name="connsiteY21" fmla="*/ 682738 h 1870093"/>
              <a:gd name="connsiteX22" fmla="*/ 641445 w 4885899"/>
              <a:gd name="connsiteY22" fmla="*/ 559908 h 1870093"/>
              <a:gd name="connsiteX23" fmla="*/ 668741 w 4885899"/>
              <a:gd name="connsiteY23" fmla="*/ 478021 h 1870093"/>
              <a:gd name="connsiteX24" fmla="*/ 696036 w 4885899"/>
              <a:gd name="connsiteY24" fmla="*/ 382487 h 1870093"/>
              <a:gd name="connsiteX25" fmla="*/ 709684 w 4885899"/>
              <a:gd name="connsiteY25" fmla="*/ 327896 h 1870093"/>
              <a:gd name="connsiteX26" fmla="*/ 736980 w 4885899"/>
              <a:gd name="connsiteY26" fmla="*/ 273305 h 1870093"/>
              <a:gd name="connsiteX27" fmla="*/ 764275 w 4885899"/>
              <a:gd name="connsiteY27" fmla="*/ 191418 h 1870093"/>
              <a:gd name="connsiteX28" fmla="*/ 777923 w 4885899"/>
              <a:gd name="connsiteY28" fmla="*/ 150475 h 1870093"/>
              <a:gd name="connsiteX29" fmla="*/ 832514 w 4885899"/>
              <a:gd name="connsiteY29" fmla="*/ 68588 h 1870093"/>
              <a:gd name="connsiteX30" fmla="*/ 873457 w 4885899"/>
              <a:gd name="connsiteY30" fmla="*/ 27645 h 1870093"/>
              <a:gd name="connsiteX31" fmla="*/ 968992 w 4885899"/>
              <a:gd name="connsiteY31" fmla="*/ 350 h 1870093"/>
              <a:gd name="connsiteX32" fmla="*/ 1282890 w 4885899"/>
              <a:gd name="connsiteY32" fmla="*/ 27645 h 1870093"/>
              <a:gd name="connsiteX33" fmla="*/ 1337481 w 4885899"/>
              <a:gd name="connsiteY33" fmla="*/ 54941 h 1870093"/>
              <a:gd name="connsiteX34" fmla="*/ 1364777 w 4885899"/>
              <a:gd name="connsiteY34" fmla="*/ 95884 h 1870093"/>
              <a:gd name="connsiteX35" fmla="*/ 1392072 w 4885899"/>
              <a:gd name="connsiteY35" fmla="*/ 150475 h 1870093"/>
              <a:gd name="connsiteX36" fmla="*/ 1433015 w 4885899"/>
              <a:gd name="connsiteY36" fmla="*/ 191418 h 1870093"/>
              <a:gd name="connsiteX37" fmla="*/ 1514902 w 4885899"/>
              <a:gd name="connsiteY37" fmla="*/ 327896 h 1870093"/>
              <a:gd name="connsiteX38" fmla="*/ 1555845 w 4885899"/>
              <a:gd name="connsiteY38" fmla="*/ 382487 h 1870093"/>
              <a:gd name="connsiteX39" fmla="*/ 1596789 w 4885899"/>
              <a:gd name="connsiteY39" fmla="*/ 464373 h 1870093"/>
              <a:gd name="connsiteX40" fmla="*/ 1651380 w 4885899"/>
              <a:gd name="connsiteY40" fmla="*/ 546260 h 1870093"/>
              <a:gd name="connsiteX41" fmla="*/ 1692323 w 4885899"/>
              <a:gd name="connsiteY41" fmla="*/ 628147 h 1870093"/>
              <a:gd name="connsiteX42" fmla="*/ 1705971 w 4885899"/>
              <a:gd name="connsiteY42" fmla="*/ 682738 h 1870093"/>
              <a:gd name="connsiteX43" fmla="*/ 1774209 w 4885899"/>
              <a:gd name="connsiteY43" fmla="*/ 764624 h 1870093"/>
              <a:gd name="connsiteX44" fmla="*/ 1815153 w 4885899"/>
              <a:gd name="connsiteY44" fmla="*/ 860159 h 1870093"/>
              <a:gd name="connsiteX45" fmla="*/ 1842448 w 4885899"/>
              <a:gd name="connsiteY45" fmla="*/ 901102 h 1870093"/>
              <a:gd name="connsiteX46" fmla="*/ 1856096 w 4885899"/>
              <a:gd name="connsiteY46" fmla="*/ 942045 h 1870093"/>
              <a:gd name="connsiteX47" fmla="*/ 1897039 w 4885899"/>
              <a:gd name="connsiteY47" fmla="*/ 982988 h 1870093"/>
              <a:gd name="connsiteX48" fmla="*/ 1924335 w 4885899"/>
              <a:gd name="connsiteY48" fmla="*/ 1023932 h 1870093"/>
              <a:gd name="connsiteX49" fmla="*/ 1965278 w 4885899"/>
              <a:gd name="connsiteY49" fmla="*/ 1051227 h 1870093"/>
              <a:gd name="connsiteX50" fmla="*/ 2129051 w 4885899"/>
              <a:gd name="connsiteY50" fmla="*/ 1187705 h 1870093"/>
              <a:gd name="connsiteX51" fmla="*/ 2169995 w 4885899"/>
              <a:gd name="connsiteY51" fmla="*/ 1215000 h 1870093"/>
              <a:gd name="connsiteX52" fmla="*/ 2210938 w 4885899"/>
              <a:gd name="connsiteY52" fmla="*/ 1242296 h 1870093"/>
              <a:gd name="connsiteX53" fmla="*/ 2306472 w 4885899"/>
              <a:gd name="connsiteY53" fmla="*/ 1269591 h 1870093"/>
              <a:gd name="connsiteX54" fmla="*/ 2388359 w 4885899"/>
              <a:gd name="connsiteY54" fmla="*/ 1296887 h 1870093"/>
              <a:gd name="connsiteX55" fmla="*/ 2442950 w 4885899"/>
              <a:gd name="connsiteY55" fmla="*/ 1310535 h 1870093"/>
              <a:gd name="connsiteX56" fmla="*/ 2483893 w 4885899"/>
              <a:gd name="connsiteY56" fmla="*/ 1324182 h 1870093"/>
              <a:gd name="connsiteX57" fmla="*/ 2606723 w 4885899"/>
              <a:gd name="connsiteY57" fmla="*/ 1337830 h 1870093"/>
              <a:gd name="connsiteX58" fmla="*/ 2797792 w 4885899"/>
              <a:gd name="connsiteY58" fmla="*/ 1351478 h 1870093"/>
              <a:gd name="connsiteX59" fmla="*/ 2961565 w 4885899"/>
              <a:gd name="connsiteY59" fmla="*/ 1365126 h 1870093"/>
              <a:gd name="connsiteX60" fmla="*/ 3425589 w 4885899"/>
              <a:gd name="connsiteY60" fmla="*/ 1392421 h 1870093"/>
              <a:gd name="connsiteX61" fmla="*/ 4189863 w 4885899"/>
              <a:gd name="connsiteY61" fmla="*/ 1255944 h 1870093"/>
              <a:gd name="connsiteX62" fmla="*/ 4421875 w 4885899"/>
              <a:gd name="connsiteY62" fmla="*/ 1051226 h 1870093"/>
              <a:gd name="connsiteX63" fmla="*/ 4885899 w 4885899"/>
              <a:gd name="connsiteY63" fmla="*/ 710033 h 1870093"/>
              <a:gd name="connsiteX0" fmla="*/ 0 w 4885899"/>
              <a:gd name="connsiteY0" fmla="*/ 1870093 h 1870093"/>
              <a:gd name="connsiteX1" fmla="*/ 95535 w 4885899"/>
              <a:gd name="connsiteY1" fmla="*/ 1842797 h 1870093"/>
              <a:gd name="connsiteX2" fmla="*/ 136478 w 4885899"/>
              <a:gd name="connsiteY2" fmla="*/ 1829150 h 1870093"/>
              <a:gd name="connsiteX3" fmla="*/ 218365 w 4885899"/>
              <a:gd name="connsiteY3" fmla="*/ 1774559 h 1870093"/>
              <a:gd name="connsiteX4" fmla="*/ 259308 w 4885899"/>
              <a:gd name="connsiteY4" fmla="*/ 1747263 h 1870093"/>
              <a:gd name="connsiteX5" fmla="*/ 300251 w 4885899"/>
              <a:gd name="connsiteY5" fmla="*/ 1719968 h 1870093"/>
              <a:gd name="connsiteX6" fmla="*/ 354842 w 4885899"/>
              <a:gd name="connsiteY6" fmla="*/ 1651729 h 1870093"/>
              <a:gd name="connsiteX7" fmla="*/ 368490 w 4885899"/>
              <a:gd name="connsiteY7" fmla="*/ 1610785 h 1870093"/>
              <a:gd name="connsiteX8" fmla="*/ 409433 w 4885899"/>
              <a:gd name="connsiteY8" fmla="*/ 1556194 h 1870093"/>
              <a:gd name="connsiteX9" fmla="*/ 436729 w 4885899"/>
              <a:gd name="connsiteY9" fmla="*/ 1474308 h 1870093"/>
              <a:gd name="connsiteX10" fmla="*/ 450377 w 4885899"/>
              <a:gd name="connsiteY10" fmla="*/ 1433365 h 1870093"/>
              <a:gd name="connsiteX11" fmla="*/ 464024 w 4885899"/>
              <a:gd name="connsiteY11" fmla="*/ 1378773 h 1870093"/>
              <a:gd name="connsiteX12" fmla="*/ 491320 w 4885899"/>
              <a:gd name="connsiteY12" fmla="*/ 1296887 h 1870093"/>
              <a:gd name="connsiteX13" fmla="*/ 504968 w 4885899"/>
              <a:gd name="connsiteY13" fmla="*/ 1255944 h 1870093"/>
              <a:gd name="connsiteX14" fmla="*/ 518615 w 4885899"/>
              <a:gd name="connsiteY14" fmla="*/ 1201353 h 1870093"/>
              <a:gd name="connsiteX15" fmla="*/ 545911 w 4885899"/>
              <a:gd name="connsiteY15" fmla="*/ 1119466 h 1870093"/>
              <a:gd name="connsiteX16" fmla="*/ 559559 w 4885899"/>
              <a:gd name="connsiteY16" fmla="*/ 1037579 h 1870093"/>
              <a:gd name="connsiteX17" fmla="*/ 573206 w 4885899"/>
              <a:gd name="connsiteY17" fmla="*/ 969341 h 1870093"/>
              <a:gd name="connsiteX18" fmla="*/ 586854 w 4885899"/>
              <a:gd name="connsiteY18" fmla="*/ 873806 h 1870093"/>
              <a:gd name="connsiteX19" fmla="*/ 600502 w 4885899"/>
              <a:gd name="connsiteY19" fmla="*/ 832863 h 1870093"/>
              <a:gd name="connsiteX20" fmla="*/ 614150 w 4885899"/>
              <a:gd name="connsiteY20" fmla="*/ 764624 h 1870093"/>
              <a:gd name="connsiteX21" fmla="*/ 627798 w 4885899"/>
              <a:gd name="connsiteY21" fmla="*/ 682738 h 1870093"/>
              <a:gd name="connsiteX22" fmla="*/ 641445 w 4885899"/>
              <a:gd name="connsiteY22" fmla="*/ 559908 h 1870093"/>
              <a:gd name="connsiteX23" fmla="*/ 668741 w 4885899"/>
              <a:gd name="connsiteY23" fmla="*/ 478021 h 1870093"/>
              <a:gd name="connsiteX24" fmla="*/ 696036 w 4885899"/>
              <a:gd name="connsiteY24" fmla="*/ 382487 h 1870093"/>
              <a:gd name="connsiteX25" fmla="*/ 709684 w 4885899"/>
              <a:gd name="connsiteY25" fmla="*/ 327896 h 1870093"/>
              <a:gd name="connsiteX26" fmla="*/ 736980 w 4885899"/>
              <a:gd name="connsiteY26" fmla="*/ 273305 h 1870093"/>
              <a:gd name="connsiteX27" fmla="*/ 764275 w 4885899"/>
              <a:gd name="connsiteY27" fmla="*/ 191418 h 1870093"/>
              <a:gd name="connsiteX28" fmla="*/ 777923 w 4885899"/>
              <a:gd name="connsiteY28" fmla="*/ 150475 h 1870093"/>
              <a:gd name="connsiteX29" fmla="*/ 832514 w 4885899"/>
              <a:gd name="connsiteY29" fmla="*/ 68588 h 1870093"/>
              <a:gd name="connsiteX30" fmla="*/ 873457 w 4885899"/>
              <a:gd name="connsiteY30" fmla="*/ 27645 h 1870093"/>
              <a:gd name="connsiteX31" fmla="*/ 968992 w 4885899"/>
              <a:gd name="connsiteY31" fmla="*/ 350 h 1870093"/>
              <a:gd name="connsiteX32" fmla="*/ 1282890 w 4885899"/>
              <a:gd name="connsiteY32" fmla="*/ 27645 h 1870093"/>
              <a:gd name="connsiteX33" fmla="*/ 1337481 w 4885899"/>
              <a:gd name="connsiteY33" fmla="*/ 54941 h 1870093"/>
              <a:gd name="connsiteX34" fmla="*/ 1364777 w 4885899"/>
              <a:gd name="connsiteY34" fmla="*/ 95884 h 1870093"/>
              <a:gd name="connsiteX35" fmla="*/ 1392072 w 4885899"/>
              <a:gd name="connsiteY35" fmla="*/ 150475 h 1870093"/>
              <a:gd name="connsiteX36" fmla="*/ 1433015 w 4885899"/>
              <a:gd name="connsiteY36" fmla="*/ 191418 h 1870093"/>
              <a:gd name="connsiteX37" fmla="*/ 1514902 w 4885899"/>
              <a:gd name="connsiteY37" fmla="*/ 327896 h 1870093"/>
              <a:gd name="connsiteX38" fmla="*/ 1555845 w 4885899"/>
              <a:gd name="connsiteY38" fmla="*/ 382487 h 1870093"/>
              <a:gd name="connsiteX39" fmla="*/ 1596789 w 4885899"/>
              <a:gd name="connsiteY39" fmla="*/ 464373 h 1870093"/>
              <a:gd name="connsiteX40" fmla="*/ 1651380 w 4885899"/>
              <a:gd name="connsiteY40" fmla="*/ 546260 h 1870093"/>
              <a:gd name="connsiteX41" fmla="*/ 1692323 w 4885899"/>
              <a:gd name="connsiteY41" fmla="*/ 628147 h 1870093"/>
              <a:gd name="connsiteX42" fmla="*/ 1705971 w 4885899"/>
              <a:gd name="connsiteY42" fmla="*/ 682738 h 1870093"/>
              <a:gd name="connsiteX43" fmla="*/ 1774209 w 4885899"/>
              <a:gd name="connsiteY43" fmla="*/ 764624 h 1870093"/>
              <a:gd name="connsiteX44" fmla="*/ 1815153 w 4885899"/>
              <a:gd name="connsiteY44" fmla="*/ 860159 h 1870093"/>
              <a:gd name="connsiteX45" fmla="*/ 1842448 w 4885899"/>
              <a:gd name="connsiteY45" fmla="*/ 901102 h 1870093"/>
              <a:gd name="connsiteX46" fmla="*/ 1856096 w 4885899"/>
              <a:gd name="connsiteY46" fmla="*/ 942045 h 1870093"/>
              <a:gd name="connsiteX47" fmla="*/ 1897039 w 4885899"/>
              <a:gd name="connsiteY47" fmla="*/ 982988 h 1870093"/>
              <a:gd name="connsiteX48" fmla="*/ 1924335 w 4885899"/>
              <a:gd name="connsiteY48" fmla="*/ 1023932 h 1870093"/>
              <a:gd name="connsiteX49" fmla="*/ 1965278 w 4885899"/>
              <a:gd name="connsiteY49" fmla="*/ 1051227 h 1870093"/>
              <a:gd name="connsiteX50" fmla="*/ 2129051 w 4885899"/>
              <a:gd name="connsiteY50" fmla="*/ 1187705 h 1870093"/>
              <a:gd name="connsiteX51" fmla="*/ 2169995 w 4885899"/>
              <a:gd name="connsiteY51" fmla="*/ 1215000 h 1870093"/>
              <a:gd name="connsiteX52" fmla="*/ 2306472 w 4885899"/>
              <a:gd name="connsiteY52" fmla="*/ 1269591 h 1870093"/>
              <a:gd name="connsiteX53" fmla="*/ 2388359 w 4885899"/>
              <a:gd name="connsiteY53" fmla="*/ 1296887 h 1870093"/>
              <a:gd name="connsiteX54" fmla="*/ 2442950 w 4885899"/>
              <a:gd name="connsiteY54" fmla="*/ 1310535 h 1870093"/>
              <a:gd name="connsiteX55" fmla="*/ 2483893 w 4885899"/>
              <a:gd name="connsiteY55" fmla="*/ 1324182 h 1870093"/>
              <a:gd name="connsiteX56" fmla="*/ 2606723 w 4885899"/>
              <a:gd name="connsiteY56" fmla="*/ 1337830 h 1870093"/>
              <a:gd name="connsiteX57" fmla="*/ 2797792 w 4885899"/>
              <a:gd name="connsiteY57" fmla="*/ 1351478 h 1870093"/>
              <a:gd name="connsiteX58" fmla="*/ 2961565 w 4885899"/>
              <a:gd name="connsiteY58" fmla="*/ 1365126 h 1870093"/>
              <a:gd name="connsiteX59" fmla="*/ 3425589 w 4885899"/>
              <a:gd name="connsiteY59" fmla="*/ 1392421 h 1870093"/>
              <a:gd name="connsiteX60" fmla="*/ 4189863 w 4885899"/>
              <a:gd name="connsiteY60" fmla="*/ 1255944 h 1870093"/>
              <a:gd name="connsiteX61" fmla="*/ 4421875 w 4885899"/>
              <a:gd name="connsiteY61" fmla="*/ 1051226 h 1870093"/>
              <a:gd name="connsiteX62" fmla="*/ 4885899 w 4885899"/>
              <a:gd name="connsiteY62" fmla="*/ 710033 h 1870093"/>
              <a:gd name="connsiteX0" fmla="*/ 0 w 4885899"/>
              <a:gd name="connsiteY0" fmla="*/ 1870093 h 1870093"/>
              <a:gd name="connsiteX1" fmla="*/ 95535 w 4885899"/>
              <a:gd name="connsiteY1" fmla="*/ 1842797 h 1870093"/>
              <a:gd name="connsiteX2" fmla="*/ 136478 w 4885899"/>
              <a:gd name="connsiteY2" fmla="*/ 1829150 h 1870093"/>
              <a:gd name="connsiteX3" fmla="*/ 218365 w 4885899"/>
              <a:gd name="connsiteY3" fmla="*/ 1774559 h 1870093"/>
              <a:gd name="connsiteX4" fmla="*/ 259308 w 4885899"/>
              <a:gd name="connsiteY4" fmla="*/ 1747263 h 1870093"/>
              <a:gd name="connsiteX5" fmla="*/ 300251 w 4885899"/>
              <a:gd name="connsiteY5" fmla="*/ 1719968 h 1870093"/>
              <a:gd name="connsiteX6" fmla="*/ 354842 w 4885899"/>
              <a:gd name="connsiteY6" fmla="*/ 1651729 h 1870093"/>
              <a:gd name="connsiteX7" fmla="*/ 368490 w 4885899"/>
              <a:gd name="connsiteY7" fmla="*/ 1610785 h 1870093"/>
              <a:gd name="connsiteX8" fmla="*/ 409433 w 4885899"/>
              <a:gd name="connsiteY8" fmla="*/ 1556194 h 1870093"/>
              <a:gd name="connsiteX9" fmla="*/ 436729 w 4885899"/>
              <a:gd name="connsiteY9" fmla="*/ 1474308 h 1870093"/>
              <a:gd name="connsiteX10" fmla="*/ 450377 w 4885899"/>
              <a:gd name="connsiteY10" fmla="*/ 1433365 h 1870093"/>
              <a:gd name="connsiteX11" fmla="*/ 464024 w 4885899"/>
              <a:gd name="connsiteY11" fmla="*/ 1378773 h 1870093"/>
              <a:gd name="connsiteX12" fmla="*/ 491320 w 4885899"/>
              <a:gd name="connsiteY12" fmla="*/ 1296887 h 1870093"/>
              <a:gd name="connsiteX13" fmla="*/ 504968 w 4885899"/>
              <a:gd name="connsiteY13" fmla="*/ 1255944 h 1870093"/>
              <a:gd name="connsiteX14" fmla="*/ 518615 w 4885899"/>
              <a:gd name="connsiteY14" fmla="*/ 1201353 h 1870093"/>
              <a:gd name="connsiteX15" fmla="*/ 545911 w 4885899"/>
              <a:gd name="connsiteY15" fmla="*/ 1119466 h 1870093"/>
              <a:gd name="connsiteX16" fmla="*/ 559559 w 4885899"/>
              <a:gd name="connsiteY16" fmla="*/ 1037579 h 1870093"/>
              <a:gd name="connsiteX17" fmla="*/ 573206 w 4885899"/>
              <a:gd name="connsiteY17" fmla="*/ 969341 h 1870093"/>
              <a:gd name="connsiteX18" fmla="*/ 586854 w 4885899"/>
              <a:gd name="connsiteY18" fmla="*/ 873806 h 1870093"/>
              <a:gd name="connsiteX19" fmla="*/ 600502 w 4885899"/>
              <a:gd name="connsiteY19" fmla="*/ 832863 h 1870093"/>
              <a:gd name="connsiteX20" fmla="*/ 614150 w 4885899"/>
              <a:gd name="connsiteY20" fmla="*/ 764624 h 1870093"/>
              <a:gd name="connsiteX21" fmla="*/ 627798 w 4885899"/>
              <a:gd name="connsiteY21" fmla="*/ 682738 h 1870093"/>
              <a:gd name="connsiteX22" fmla="*/ 641445 w 4885899"/>
              <a:gd name="connsiteY22" fmla="*/ 559908 h 1870093"/>
              <a:gd name="connsiteX23" fmla="*/ 668741 w 4885899"/>
              <a:gd name="connsiteY23" fmla="*/ 478021 h 1870093"/>
              <a:gd name="connsiteX24" fmla="*/ 696036 w 4885899"/>
              <a:gd name="connsiteY24" fmla="*/ 382487 h 1870093"/>
              <a:gd name="connsiteX25" fmla="*/ 709684 w 4885899"/>
              <a:gd name="connsiteY25" fmla="*/ 327896 h 1870093"/>
              <a:gd name="connsiteX26" fmla="*/ 736980 w 4885899"/>
              <a:gd name="connsiteY26" fmla="*/ 273305 h 1870093"/>
              <a:gd name="connsiteX27" fmla="*/ 764275 w 4885899"/>
              <a:gd name="connsiteY27" fmla="*/ 191418 h 1870093"/>
              <a:gd name="connsiteX28" fmla="*/ 777923 w 4885899"/>
              <a:gd name="connsiteY28" fmla="*/ 150475 h 1870093"/>
              <a:gd name="connsiteX29" fmla="*/ 832514 w 4885899"/>
              <a:gd name="connsiteY29" fmla="*/ 68588 h 1870093"/>
              <a:gd name="connsiteX30" fmla="*/ 873457 w 4885899"/>
              <a:gd name="connsiteY30" fmla="*/ 27645 h 1870093"/>
              <a:gd name="connsiteX31" fmla="*/ 968992 w 4885899"/>
              <a:gd name="connsiteY31" fmla="*/ 350 h 1870093"/>
              <a:gd name="connsiteX32" fmla="*/ 1282890 w 4885899"/>
              <a:gd name="connsiteY32" fmla="*/ 27645 h 1870093"/>
              <a:gd name="connsiteX33" fmla="*/ 1337481 w 4885899"/>
              <a:gd name="connsiteY33" fmla="*/ 54941 h 1870093"/>
              <a:gd name="connsiteX34" fmla="*/ 1364777 w 4885899"/>
              <a:gd name="connsiteY34" fmla="*/ 95884 h 1870093"/>
              <a:gd name="connsiteX35" fmla="*/ 1392072 w 4885899"/>
              <a:gd name="connsiteY35" fmla="*/ 150475 h 1870093"/>
              <a:gd name="connsiteX36" fmla="*/ 1433015 w 4885899"/>
              <a:gd name="connsiteY36" fmla="*/ 191418 h 1870093"/>
              <a:gd name="connsiteX37" fmla="*/ 1514902 w 4885899"/>
              <a:gd name="connsiteY37" fmla="*/ 327896 h 1870093"/>
              <a:gd name="connsiteX38" fmla="*/ 1555845 w 4885899"/>
              <a:gd name="connsiteY38" fmla="*/ 382487 h 1870093"/>
              <a:gd name="connsiteX39" fmla="*/ 1596789 w 4885899"/>
              <a:gd name="connsiteY39" fmla="*/ 464373 h 1870093"/>
              <a:gd name="connsiteX40" fmla="*/ 1651380 w 4885899"/>
              <a:gd name="connsiteY40" fmla="*/ 546260 h 1870093"/>
              <a:gd name="connsiteX41" fmla="*/ 1692323 w 4885899"/>
              <a:gd name="connsiteY41" fmla="*/ 628147 h 1870093"/>
              <a:gd name="connsiteX42" fmla="*/ 1705971 w 4885899"/>
              <a:gd name="connsiteY42" fmla="*/ 682738 h 1870093"/>
              <a:gd name="connsiteX43" fmla="*/ 1774209 w 4885899"/>
              <a:gd name="connsiteY43" fmla="*/ 764624 h 1870093"/>
              <a:gd name="connsiteX44" fmla="*/ 1815153 w 4885899"/>
              <a:gd name="connsiteY44" fmla="*/ 860159 h 1870093"/>
              <a:gd name="connsiteX45" fmla="*/ 1842448 w 4885899"/>
              <a:gd name="connsiteY45" fmla="*/ 901102 h 1870093"/>
              <a:gd name="connsiteX46" fmla="*/ 1856096 w 4885899"/>
              <a:gd name="connsiteY46" fmla="*/ 942045 h 1870093"/>
              <a:gd name="connsiteX47" fmla="*/ 1897039 w 4885899"/>
              <a:gd name="connsiteY47" fmla="*/ 982988 h 1870093"/>
              <a:gd name="connsiteX48" fmla="*/ 1924335 w 4885899"/>
              <a:gd name="connsiteY48" fmla="*/ 1023932 h 1870093"/>
              <a:gd name="connsiteX49" fmla="*/ 1965278 w 4885899"/>
              <a:gd name="connsiteY49" fmla="*/ 1051227 h 1870093"/>
              <a:gd name="connsiteX50" fmla="*/ 2129051 w 4885899"/>
              <a:gd name="connsiteY50" fmla="*/ 1187705 h 1870093"/>
              <a:gd name="connsiteX51" fmla="*/ 2169995 w 4885899"/>
              <a:gd name="connsiteY51" fmla="*/ 1215000 h 1870093"/>
              <a:gd name="connsiteX52" fmla="*/ 2306472 w 4885899"/>
              <a:gd name="connsiteY52" fmla="*/ 1269591 h 1870093"/>
              <a:gd name="connsiteX53" fmla="*/ 2388359 w 4885899"/>
              <a:gd name="connsiteY53" fmla="*/ 1296887 h 1870093"/>
              <a:gd name="connsiteX54" fmla="*/ 2442950 w 4885899"/>
              <a:gd name="connsiteY54" fmla="*/ 1310535 h 1870093"/>
              <a:gd name="connsiteX55" fmla="*/ 2483893 w 4885899"/>
              <a:gd name="connsiteY55" fmla="*/ 1324182 h 1870093"/>
              <a:gd name="connsiteX56" fmla="*/ 2606723 w 4885899"/>
              <a:gd name="connsiteY56" fmla="*/ 1337830 h 1870093"/>
              <a:gd name="connsiteX57" fmla="*/ 2797792 w 4885899"/>
              <a:gd name="connsiteY57" fmla="*/ 1351478 h 1870093"/>
              <a:gd name="connsiteX58" fmla="*/ 2961565 w 4885899"/>
              <a:gd name="connsiteY58" fmla="*/ 1365126 h 1870093"/>
              <a:gd name="connsiteX59" fmla="*/ 3425589 w 4885899"/>
              <a:gd name="connsiteY59" fmla="*/ 1064875 h 1870093"/>
              <a:gd name="connsiteX60" fmla="*/ 4189863 w 4885899"/>
              <a:gd name="connsiteY60" fmla="*/ 1255944 h 1870093"/>
              <a:gd name="connsiteX61" fmla="*/ 4421875 w 4885899"/>
              <a:gd name="connsiteY61" fmla="*/ 1051226 h 1870093"/>
              <a:gd name="connsiteX62" fmla="*/ 4885899 w 4885899"/>
              <a:gd name="connsiteY62" fmla="*/ 710033 h 1870093"/>
              <a:gd name="connsiteX0" fmla="*/ 0 w 4885899"/>
              <a:gd name="connsiteY0" fmla="*/ 1870093 h 1870093"/>
              <a:gd name="connsiteX1" fmla="*/ 95535 w 4885899"/>
              <a:gd name="connsiteY1" fmla="*/ 1842797 h 1870093"/>
              <a:gd name="connsiteX2" fmla="*/ 136478 w 4885899"/>
              <a:gd name="connsiteY2" fmla="*/ 1829150 h 1870093"/>
              <a:gd name="connsiteX3" fmla="*/ 218365 w 4885899"/>
              <a:gd name="connsiteY3" fmla="*/ 1774559 h 1870093"/>
              <a:gd name="connsiteX4" fmla="*/ 259308 w 4885899"/>
              <a:gd name="connsiteY4" fmla="*/ 1747263 h 1870093"/>
              <a:gd name="connsiteX5" fmla="*/ 300251 w 4885899"/>
              <a:gd name="connsiteY5" fmla="*/ 1719968 h 1870093"/>
              <a:gd name="connsiteX6" fmla="*/ 354842 w 4885899"/>
              <a:gd name="connsiteY6" fmla="*/ 1651729 h 1870093"/>
              <a:gd name="connsiteX7" fmla="*/ 368490 w 4885899"/>
              <a:gd name="connsiteY7" fmla="*/ 1610785 h 1870093"/>
              <a:gd name="connsiteX8" fmla="*/ 409433 w 4885899"/>
              <a:gd name="connsiteY8" fmla="*/ 1556194 h 1870093"/>
              <a:gd name="connsiteX9" fmla="*/ 436729 w 4885899"/>
              <a:gd name="connsiteY9" fmla="*/ 1474308 h 1870093"/>
              <a:gd name="connsiteX10" fmla="*/ 450377 w 4885899"/>
              <a:gd name="connsiteY10" fmla="*/ 1433365 h 1870093"/>
              <a:gd name="connsiteX11" fmla="*/ 464024 w 4885899"/>
              <a:gd name="connsiteY11" fmla="*/ 1378773 h 1870093"/>
              <a:gd name="connsiteX12" fmla="*/ 491320 w 4885899"/>
              <a:gd name="connsiteY12" fmla="*/ 1296887 h 1870093"/>
              <a:gd name="connsiteX13" fmla="*/ 504968 w 4885899"/>
              <a:gd name="connsiteY13" fmla="*/ 1255944 h 1870093"/>
              <a:gd name="connsiteX14" fmla="*/ 518615 w 4885899"/>
              <a:gd name="connsiteY14" fmla="*/ 1201353 h 1870093"/>
              <a:gd name="connsiteX15" fmla="*/ 545911 w 4885899"/>
              <a:gd name="connsiteY15" fmla="*/ 1119466 h 1870093"/>
              <a:gd name="connsiteX16" fmla="*/ 559559 w 4885899"/>
              <a:gd name="connsiteY16" fmla="*/ 1037579 h 1870093"/>
              <a:gd name="connsiteX17" fmla="*/ 573206 w 4885899"/>
              <a:gd name="connsiteY17" fmla="*/ 969341 h 1870093"/>
              <a:gd name="connsiteX18" fmla="*/ 586854 w 4885899"/>
              <a:gd name="connsiteY18" fmla="*/ 873806 h 1870093"/>
              <a:gd name="connsiteX19" fmla="*/ 600502 w 4885899"/>
              <a:gd name="connsiteY19" fmla="*/ 832863 h 1870093"/>
              <a:gd name="connsiteX20" fmla="*/ 614150 w 4885899"/>
              <a:gd name="connsiteY20" fmla="*/ 764624 h 1870093"/>
              <a:gd name="connsiteX21" fmla="*/ 627798 w 4885899"/>
              <a:gd name="connsiteY21" fmla="*/ 682738 h 1870093"/>
              <a:gd name="connsiteX22" fmla="*/ 641445 w 4885899"/>
              <a:gd name="connsiteY22" fmla="*/ 559908 h 1870093"/>
              <a:gd name="connsiteX23" fmla="*/ 668741 w 4885899"/>
              <a:gd name="connsiteY23" fmla="*/ 478021 h 1870093"/>
              <a:gd name="connsiteX24" fmla="*/ 696036 w 4885899"/>
              <a:gd name="connsiteY24" fmla="*/ 382487 h 1870093"/>
              <a:gd name="connsiteX25" fmla="*/ 709684 w 4885899"/>
              <a:gd name="connsiteY25" fmla="*/ 327896 h 1870093"/>
              <a:gd name="connsiteX26" fmla="*/ 736980 w 4885899"/>
              <a:gd name="connsiteY26" fmla="*/ 273305 h 1870093"/>
              <a:gd name="connsiteX27" fmla="*/ 764275 w 4885899"/>
              <a:gd name="connsiteY27" fmla="*/ 191418 h 1870093"/>
              <a:gd name="connsiteX28" fmla="*/ 777923 w 4885899"/>
              <a:gd name="connsiteY28" fmla="*/ 150475 h 1870093"/>
              <a:gd name="connsiteX29" fmla="*/ 832514 w 4885899"/>
              <a:gd name="connsiteY29" fmla="*/ 68588 h 1870093"/>
              <a:gd name="connsiteX30" fmla="*/ 873457 w 4885899"/>
              <a:gd name="connsiteY30" fmla="*/ 27645 h 1870093"/>
              <a:gd name="connsiteX31" fmla="*/ 968992 w 4885899"/>
              <a:gd name="connsiteY31" fmla="*/ 350 h 1870093"/>
              <a:gd name="connsiteX32" fmla="*/ 1282890 w 4885899"/>
              <a:gd name="connsiteY32" fmla="*/ 27645 h 1870093"/>
              <a:gd name="connsiteX33" fmla="*/ 1337481 w 4885899"/>
              <a:gd name="connsiteY33" fmla="*/ 54941 h 1870093"/>
              <a:gd name="connsiteX34" fmla="*/ 1364777 w 4885899"/>
              <a:gd name="connsiteY34" fmla="*/ 95884 h 1870093"/>
              <a:gd name="connsiteX35" fmla="*/ 1392072 w 4885899"/>
              <a:gd name="connsiteY35" fmla="*/ 150475 h 1870093"/>
              <a:gd name="connsiteX36" fmla="*/ 1433015 w 4885899"/>
              <a:gd name="connsiteY36" fmla="*/ 191418 h 1870093"/>
              <a:gd name="connsiteX37" fmla="*/ 1514902 w 4885899"/>
              <a:gd name="connsiteY37" fmla="*/ 327896 h 1870093"/>
              <a:gd name="connsiteX38" fmla="*/ 1555845 w 4885899"/>
              <a:gd name="connsiteY38" fmla="*/ 382487 h 1870093"/>
              <a:gd name="connsiteX39" fmla="*/ 1596789 w 4885899"/>
              <a:gd name="connsiteY39" fmla="*/ 464373 h 1870093"/>
              <a:gd name="connsiteX40" fmla="*/ 1651380 w 4885899"/>
              <a:gd name="connsiteY40" fmla="*/ 546260 h 1870093"/>
              <a:gd name="connsiteX41" fmla="*/ 1692323 w 4885899"/>
              <a:gd name="connsiteY41" fmla="*/ 628147 h 1870093"/>
              <a:gd name="connsiteX42" fmla="*/ 1705971 w 4885899"/>
              <a:gd name="connsiteY42" fmla="*/ 682738 h 1870093"/>
              <a:gd name="connsiteX43" fmla="*/ 1774209 w 4885899"/>
              <a:gd name="connsiteY43" fmla="*/ 764624 h 1870093"/>
              <a:gd name="connsiteX44" fmla="*/ 1815153 w 4885899"/>
              <a:gd name="connsiteY44" fmla="*/ 860159 h 1870093"/>
              <a:gd name="connsiteX45" fmla="*/ 1842448 w 4885899"/>
              <a:gd name="connsiteY45" fmla="*/ 901102 h 1870093"/>
              <a:gd name="connsiteX46" fmla="*/ 1856096 w 4885899"/>
              <a:gd name="connsiteY46" fmla="*/ 942045 h 1870093"/>
              <a:gd name="connsiteX47" fmla="*/ 1897039 w 4885899"/>
              <a:gd name="connsiteY47" fmla="*/ 982988 h 1870093"/>
              <a:gd name="connsiteX48" fmla="*/ 1924335 w 4885899"/>
              <a:gd name="connsiteY48" fmla="*/ 1023932 h 1870093"/>
              <a:gd name="connsiteX49" fmla="*/ 1965278 w 4885899"/>
              <a:gd name="connsiteY49" fmla="*/ 1051227 h 1870093"/>
              <a:gd name="connsiteX50" fmla="*/ 2129051 w 4885899"/>
              <a:gd name="connsiteY50" fmla="*/ 1187705 h 1870093"/>
              <a:gd name="connsiteX51" fmla="*/ 2169995 w 4885899"/>
              <a:gd name="connsiteY51" fmla="*/ 1215000 h 1870093"/>
              <a:gd name="connsiteX52" fmla="*/ 2306472 w 4885899"/>
              <a:gd name="connsiteY52" fmla="*/ 1269591 h 1870093"/>
              <a:gd name="connsiteX53" fmla="*/ 2388359 w 4885899"/>
              <a:gd name="connsiteY53" fmla="*/ 1296887 h 1870093"/>
              <a:gd name="connsiteX54" fmla="*/ 2442950 w 4885899"/>
              <a:gd name="connsiteY54" fmla="*/ 1310535 h 1870093"/>
              <a:gd name="connsiteX55" fmla="*/ 2483893 w 4885899"/>
              <a:gd name="connsiteY55" fmla="*/ 1324182 h 1870093"/>
              <a:gd name="connsiteX56" fmla="*/ 2606723 w 4885899"/>
              <a:gd name="connsiteY56" fmla="*/ 1337830 h 1870093"/>
              <a:gd name="connsiteX57" fmla="*/ 2797792 w 4885899"/>
              <a:gd name="connsiteY57" fmla="*/ 1351478 h 1870093"/>
              <a:gd name="connsiteX58" fmla="*/ 2961565 w 4885899"/>
              <a:gd name="connsiteY58" fmla="*/ 1365126 h 1870093"/>
              <a:gd name="connsiteX59" fmla="*/ 3425589 w 4885899"/>
              <a:gd name="connsiteY59" fmla="*/ 1064875 h 1870093"/>
              <a:gd name="connsiteX60" fmla="*/ 4217159 w 4885899"/>
              <a:gd name="connsiteY60" fmla="*/ 641795 h 1870093"/>
              <a:gd name="connsiteX61" fmla="*/ 4421875 w 4885899"/>
              <a:gd name="connsiteY61" fmla="*/ 1051226 h 1870093"/>
              <a:gd name="connsiteX62" fmla="*/ 4885899 w 4885899"/>
              <a:gd name="connsiteY62" fmla="*/ 710033 h 1870093"/>
              <a:gd name="connsiteX0" fmla="*/ 0 w 4885899"/>
              <a:gd name="connsiteY0" fmla="*/ 1870093 h 1870093"/>
              <a:gd name="connsiteX1" fmla="*/ 95535 w 4885899"/>
              <a:gd name="connsiteY1" fmla="*/ 1842797 h 1870093"/>
              <a:gd name="connsiteX2" fmla="*/ 136478 w 4885899"/>
              <a:gd name="connsiteY2" fmla="*/ 1829150 h 1870093"/>
              <a:gd name="connsiteX3" fmla="*/ 218365 w 4885899"/>
              <a:gd name="connsiteY3" fmla="*/ 1774559 h 1870093"/>
              <a:gd name="connsiteX4" fmla="*/ 259308 w 4885899"/>
              <a:gd name="connsiteY4" fmla="*/ 1747263 h 1870093"/>
              <a:gd name="connsiteX5" fmla="*/ 300251 w 4885899"/>
              <a:gd name="connsiteY5" fmla="*/ 1719968 h 1870093"/>
              <a:gd name="connsiteX6" fmla="*/ 354842 w 4885899"/>
              <a:gd name="connsiteY6" fmla="*/ 1651729 h 1870093"/>
              <a:gd name="connsiteX7" fmla="*/ 368490 w 4885899"/>
              <a:gd name="connsiteY7" fmla="*/ 1610785 h 1870093"/>
              <a:gd name="connsiteX8" fmla="*/ 409433 w 4885899"/>
              <a:gd name="connsiteY8" fmla="*/ 1556194 h 1870093"/>
              <a:gd name="connsiteX9" fmla="*/ 436729 w 4885899"/>
              <a:gd name="connsiteY9" fmla="*/ 1474308 h 1870093"/>
              <a:gd name="connsiteX10" fmla="*/ 450377 w 4885899"/>
              <a:gd name="connsiteY10" fmla="*/ 1433365 h 1870093"/>
              <a:gd name="connsiteX11" fmla="*/ 464024 w 4885899"/>
              <a:gd name="connsiteY11" fmla="*/ 1378773 h 1870093"/>
              <a:gd name="connsiteX12" fmla="*/ 491320 w 4885899"/>
              <a:gd name="connsiteY12" fmla="*/ 1296887 h 1870093"/>
              <a:gd name="connsiteX13" fmla="*/ 504968 w 4885899"/>
              <a:gd name="connsiteY13" fmla="*/ 1255944 h 1870093"/>
              <a:gd name="connsiteX14" fmla="*/ 518615 w 4885899"/>
              <a:gd name="connsiteY14" fmla="*/ 1201353 h 1870093"/>
              <a:gd name="connsiteX15" fmla="*/ 545911 w 4885899"/>
              <a:gd name="connsiteY15" fmla="*/ 1119466 h 1870093"/>
              <a:gd name="connsiteX16" fmla="*/ 559559 w 4885899"/>
              <a:gd name="connsiteY16" fmla="*/ 1037579 h 1870093"/>
              <a:gd name="connsiteX17" fmla="*/ 573206 w 4885899"/>
              <a:gd name="connsiteY17" fmla="*/ 969341 h 1870093"/>
              <a:gd name="connsiteX18" fmla="*/ 586854 w 4885899"/>
              <a:gd name="connsiteY18" fmla="*/ 873806 h 1870093"/>
              <a:gd name="connsiteX19" fmla="*/ 600502 w 4885899"/>
              <a:gd name="connsiteY19" fmla="*/ 832863 h 1870093"/>
              <a:gd name="connsiteX20" fmla="*/ 614150 w 4885899"/>
              <a:gd name="connsiteY20" fmla="*/ 764624 h 1870093"/>
              <a:gd name="connsiteX21" fmla="*/ 627798 w 4885899"/>
              <a:gd name="connsiteY21" fmla="*/ 682738 h 1870093"/>
              <a:gd name="connsiteX22" fmla="*/ 641445 w 4885899"/>
              <a:gd name="connsiteY22" fmla="*/ 559908 h 1870093"/>
              <a:gd name="connsiteX23" fmla="*/ 668741 w 4885899"/>
              <a:gd name="connsiteY23" fmla="*/ 478021 h 1870093"/>
              <a:gd name="connsiteX24" fmla="*/ 696036 w 4885899"/>
              <a:gd name="connsiteY24" fmla="*/ 382487 h 1870093"/>
              <a:gd name="connsiteX25" fmla="*/ 709684 w 4885899"/>
              <a:gd name="connsiteY25" fmla="*/ 327896 h 1870093"/>
              <a:gd name="connsiteX26" fmla="*/ 736980 w 4885899"/>
              <a:gd name="connsiteY26" fmla="*/ 273305 h 1870093"/>
              <a:gd name="connsiteX27" fmla="*/ 764275 w 4885899"/>
              <a:gd name="connsiteY27" fmla="*/ 191418 h 1870093"/>
              <a:gd name="connsiteX28" fmla="*/ 777923 w 4885899"/>
              <a:gd name="connsiteY28" fmla="*/ 150475 h 1870093"/>
              <a:gd name="connsiteX29" fmla="*/ 832514 w 4885899"/>
              <a:gd name="connsiteY29" fmla="*/ 68588 h 1870093"/>
              <a:gd name="connsiteX30" fmla="*/ 873457 w 4885899"/>
              <a:gd name="connsiteY30" fmla="*/ 27645 h 1870093"/>
              <a:gd name="connsiteX31" fmla="*/ 968992 w 4885899"/>
              <a:gd name="connsiteY31" fmla="*/ 350 h 1870093"/>
              <a:gd name="connsiteX32" fmla="*/ 1282890 w 4885899"/>
              <a:gd name="connsiteY32" fmla="*/ 27645 h 1870093"/>
              <a:gd name="connsiteX33" fmla="*/ 1337481 w 4885899"/>
              <a:gd name="connsiteY33" fmla="*/ 54941 h 1870093"/>
              <a:gd name="connsiteX34" fmla="*/ 1364777 w 4885899"/>
              <a:gd name="connsiteY34" fmla="*/ 95884 h 1870093"/>
              <a:gd name="connsiteX35" fmla="*/ 1392072 w 4885899"/>
              <a:gd name="connsiteY35" fmla="*/ 150475 h 1870093"/>
              <a:gd name="connsiteX36" fmla="*/ 1433015 w 4885899"/>
              <a:gd name="connsiteY36" fmla="*/ 191418 h 1870093"/>
              <a:gd name="connsiteX37" fmla="*/ 1514902 w 4885899"/>
              <a:gd name="connsiteY37" fmla="*/ 327896 h 1870093"/>
              <a:gd name="connsiteX38" fmla="*/ 1555845 w 4885899"/>
              <a:gd name="connsiteY38" fmla="*/ 382487 h 1870093"/>
              <a:gd name="connsiteX39" fmla="*/ 1596789 w 4885899"/>
              <a:gd name="connsiteY39" fmla="*/ 464373 h 1870093"/>
              <a:gd name="connsiteX40" fmla="*/ 1651380 w 4885899"/>
              <a:gd name="connsiteY40" fmla="*/ 546260 h 1870093"/>
              <a:gd name="connsiteX41" fmla="*/ 1692323 w 4885899"/>
              <a:gd name="connsiteY41" fmla="*/ 628147 h 1870093"/>
              <a:gd name="connsiteX42" fmla="*/ 1705971 w 4885899"/>
              <a:gd name="connsiteY42" fmla="*/ 682738 h 1870093"/>
              <a:gd name="connsiteX43" fmla="*/ 1774209 w 4885899"/>
              <a:gd name="connsiteY43" fmla="*/ 764624 h 1870093"/>
              <a:gd name="connsiteX44" fmla="*/ 1815153 w 4885899"/>
              <a:gd name="connsiteY44" fmla="*/ 860159 h 1870093"/>
              <a:gd name="connsiteX45" fmla="*/ 1842448 w 4885899"/>
              <a:gd name="connsiteY45" fmla="*/ 901102 h 1870093"/>
              <a:gd name="connsiteX46" fmla="*/ 1856096 w 4885899"/>
              <a:gd name="connsiteY46" fmla="*/ 942045 h 1870093"/>
              <a:gd name="connsiteX47" fmla="*/ 1897039 w 4885899"/>
              <a:gd name="connsiteY47" fmla="*/ 982988 h 1870093"/>
              <a:gd name="connsiteX48" fmla="*/ 1924335 w 4885899"/>
              <a:gd name="connsiteY48" fmla="*/ 1023932 h 1870093"/>
              <a:gd name="connsiteX49" fmla="*/ 1965278 w 4885899"/>
              <a:gd name="connsiteY49" fmla="*/ 1051227 h 1870093"/>
              <a:gd name="connsiteX50" fmla="*/ 2129051 w 4885899"/>
              <a:gd name="connsiteY50" fmla="*/ 1187705 h 1870093"/>
              <a:gd name="connsiteX51" fmla="*/ 2169995 w 4885899"/>
              <a:gd name="connsiteY51" fmla="*/ 1215000 h 1870093"/>
              <a:gd name="connsiteX52" fmla="*/ 2306472 w 4885899"/>
              <a:gd name="connsiteY52" fmla="*/ 1269591 h 1870093"/>
              <a:gd name="connsiteX53" fmla="*/ 2388359 w 4885899"/>
              <a:gd name="connsiteY53" fmla="*/ 1296887 h 1870093"/>
              <a:gd name="connsiteX54" fmla="*/ 2442950 w 4885899"/>
              <a:gd name="connsiteY54" fmla="*/ 1310535 h 1870093"/>
              <a:gd name="connsiteX55" fmla="*/ 2483893 w 4885899"/>
              <a:gd name="connsiteY55" fmla="*/ 1324182 h 1870093"/>
              <a:gd name="connsiteX56" fmla="*/ 2606723 w 4885899"/>
              <a:gd name="connsiteY56" fmla="*/ 1337830 h 1870093"/>
              <a:gd name="connsiteX57" fmla="*/ 2797792 w 4885899"/>
              <a:gd name="connsiteY57" fmla="*/ 1351478 h 1870093"/>
              <a:gd name="connsiteX58" fmla="*/ 2961565 w 4885899"/>
              <a:gd name="connsiteY58" fmla="*/ 1365126 h 1870093"/>
              <a:gd name="connsiteX59" fmla="*/ 3425589 w 4885899"/>
              <a:gd name="connsiteY59" fmla="*/ 1064875 h 1870093"/>
              <a:gd name="connsiteX60" fmla="*/ 4217159 w 4885899"/>
              <a:gd name="connsiteY60" fmla="*/ 641795 h 1870093"/>
              <a:gd name="connsiteX61" fmla="*/ 4544704 w 4885899"/>
              <a:gd name="connsiteY61" fmla="*/ 259656 h 1870093"/>
              <a:gd name="connsiteX62" fmla="*/ 4885899 w 4885899"/>
              <a:gd name="connsiteY62" fmla="*/ 710033 h 1870093"/>
              <a:gd name="connsiteX0" fmla="*/ 0 w 5172502"/>
              <a:gd name="connsiteY0" fmla="*/ 2187212 h 2187212"/>
              <a:gd name="connsiteX1" fmla="*/ 95535 w 5172502"/>
              <a:gd name="connsiteY1" fmla="*/ 2159916 h 2187212"/>
              <a:gd name="connsiteX2" fmla="*/ 136478 w 5172502"/>
              <a:gd name="connsiteY2" fmla="*/ 2146269 h 2187212"/>
              <a:gd name="connsiteX3" fmla="*/ 218365 w 5172502"/>
              <a:gd name="connsiteY3" fmla="*/ 2091678 h 2187212"/>
              <a:gd name="connsiteX4" fmla="*/ 259308 w 5172502"/>
              <a:gd name="connsiteY4" fmla="*/ 2064382 h 2187212"/>
              <a:gd name="connsiteX5" fmla="*/ 300251 w 5172502"/>
              <a:gd name="connsiteY5" fmla="*/ 2037087 h 2187212"/>
              <a:gd name="connsiteX6" fmla="*/ 354842 w 5172502"/>
              <a:gd name="connsiteY6" fmla="*/ 1968848 h 2187212"/>
              <a:gd name="connsiteX7" fmla="*/ 368490 w 5172502"/>
              <a:gd name="connsiteY7" fmla="*/ 1927904 h 2187212"/>
              <a:gd name="connsiteX8" fmla="*/ 409433 w 5172502"/>
              <a:gd name="connsiteY8" fmla="*/ 1873313 h 2187212"/>
              <a:gd name="connsiteX9" fmla="*/ 436729 w 5172502"/>
              <a:gd name="connsiteY9" fmla="*/ 1791427 h 2187212"/>
              <a:gd name="connsiteX10" fmla="*/ 450377 w 5172502"/>
              <a:gd name="connsiteY10" fmla="*/ 1750484 h 2187212"/>
              <a:gd name="connsiteX11" fmla="*/ 464024 w 5172502"/>
              <a:gd name="connsiteY11" fmla="*/ 1695892 h 2187212"/>
              <a:gd name="connsiteX12" fmla="*/ 491320 w 5172502"/>
              <a:gd name="connsiteY12" fmla="*/ 1614006 h 2187212"/>
              <a:gd name="connsiteX13" fmla="*/ 504968 w 5172502"/>
              <a:gd name="connsiteY13" fmla="*/ 1573063 h 2187212"/>
              <a:gd name="connsiteX14" fmla="*/ 518615 w 5172502"/>
              <a:gd name="connsiteY14" fmla="*/ 1518472 h 2187212"/>
              <a:gd name="connsiteX15" fmla="*/ 545911 w 5172502"/>
              <a:gd name="connsiteY15" fmla="*/ 1436585 h 2187212"/>
              <a:gd name="connsiteX16" fmla="*/ 559559 w 5172502"/>
              <a:gd name="connsiteY16" fmla="*/ 1354698 h 2187212"/>
              <a:gd name="connsiteX17" fmla="*/ 573206 w 5172502"/>
              <a:gd name="connsiteY17" fmla="*/ 1286460 h 2187212"/>
              <a:gd name="connsiteX18" fmla="*/ 586854 w 5172502"/>
              <a:gd name="connsiteY18" fmla="*/ 1190925 h 2187212"/>
              <a:gd name="connsiteX19" fmla="*/ 600502 w 5172502"/>
              <a:gd name="connsiteY19" fmla="*/ 1149982 h 2187212"/>
              <a:gd name="connsiteX20" fmla="*/ 614150 w 5172502"/>
              <a:gd name="connsiteY20" fmla="*/ 1081743 h 2187212"/>
              <a:gd name="connsiteX21" fmla="*/ 627798 w 5172502"/>
              <a:gd name="connsiteY21" fmla="*/ 999857 h 2187212"/>
              <a:gd name="connsiteX22" fmla="*/ 641445 w 5172502"/>
              <a:gd name="connsiteY22" fmla="*/ 877027 h 2187212"/>
              <a:gd name="connsiteX23" fmla="*/ 668741 w 5172502"/>
              <a:gd name="connsiteY23" fmla="*/ 795140 h 2187212"/>
              <a:gd name="connsiteX24" fmla="*/ 696036 w 5172502"/>
              <a:gd name="connsiteY24" fmla="*/ 699606 h 2187212"/>
              <a:gd name="connsiteX25" fmla="*/ 709684 w 5172502"/>
              <a:gd name="connsiteY25" fmla="*/ 645015 h 2187212"/>
              <a:gd name="connsiteX26" fmla="*/ 736980 w 5172502"/>
              <a:gd name="connsiteY26" fmla="*/ 590424 h 2187212"/>
              <a:gd name="connsiteX27" fmla="*/ 764275 w 5172502"/>
              <a:gd name="connsiteY27" fmla="*/ 508537 h 2187212"/>
              <a:gd name="connsiteX28" fmla="*/ 777923 w 5172502"/>
              <a:gd name="connsiteY28" fmla="*/ 467594 h 2187212"/>
              <a:gd name="connsiteX29" fmla="*/ 832514 w 5172502"/>
              <a:gd name="connsiteY29" fmla="*/ 385707 h 2187212"/>
              <a:gd name="connsiteX30" fmla="*/ 873457 w 5172502"/>
              <a:gd name="connsiteY30" fmla="*/ 344764 h 2187212"/>
              <a:gd name="connsiteX31" fmla="*/ 968992 w 5172502"/>
              <a:gd name="connsiteY31" fmla="*/ 317469 h 2187212"/>
              <a:gd name="connsiteX32" fmla="*/ 1282890 w 5172502"/>
              <a:gd name="connsiteY32" fmla="*/ 344764 h 2187212"/>
              <a:gd name="connsiteX33" fmla="*/ 1337481 w 5172502"/>
              <a:gd name="connsiteY33" fmla="*/ 372060 h 2187212"/>
              <a:gd name="connsiteX34" fmla="*/ 1364777 w 5172502"/>
              <a:gd name="connsiteY34" fmla="*/ 413003 h 2187212"/>
              <a:gd name="connsiteX35" fmla="*/ 1392072 w 5172502"/>
              <a:gd name="connsiteY35" fmla="*/ 467594 h 2187212"/>
              <a:gd name="connsiteX36" fmla="*/ 1433015 w 5172502"/>
              <a:gd name="connsiteY36" fmla="*/ 508537 h 2187212"/>
              <a:gd name="connsiteX37" fmla="*/ 1514902 w 5172502"/>
              <a:gd name="connsiteY37" fmla="*/ 645015 h 2187212"/>
              <a:gd name="connsiteX38" fmla="*/ 1555845 w 5172502"/>
              <a:gd name="connsiteY38" fmla="*/ 699606 h 2187212"/>
              <a:gd name="connsiteX39" fmla="*/ 1596789 w 5172502"/>
              <a:gd name="connsiteY39" fmla="*/ 781492 h 2187212"/>
              <a:gd name="connsiteX40" fmla="*/ 1651380 w 5172502"/>
              <a:gd name="connsiteY40" fmla="*/ 863379 h 2187212"/>
              <a:gd name="connsiteX41" fmla="*/ 1692323 w 5172502"/>
              <a:gd name="connsiteY41" fmla="*/ 945266 h 2187212"/>
              <a:gd name="connsiteX42" fmla="*/ 1705971 w 5172502"/>
              <a:gd name="connsiteY42" fmla="*/ 999857 h 2187212"/>
              <a:gd name="connsiteX43" fmla="*/ 1774209 w 5172502"/>
              <a:gd name="connsiteY43" fmla="*/ 1081743 h 2187212"/>
              <a:gd name="connsiteX44" fmla="*/ 1815153 w 5172502"/>
              <a:gd name="connsiteY44" fmla="*/ 1177278 h 2187212"/>
              <a:gd name="connsiteX45" fmla="*/ 1842448 w 5172502"/>
              <a:gd name="connsiteY45" fmla="*/ 1218221 h 2187212"/>
              <a:gd name="connsiteX46" fmla="*/ 1856096 w 5172502"/>
              <a:gd name="connsiteY46" fmla="*/ 1259164 h 2187212"/>
              <a:gd name="connsiteX47" fmla="*/ 1897039 w 5172502"/>
              <a:gd name="connsiteY47" fmla="*/ 1300107 h 2187212"/>
              <a:gd name="connsiteX48" fmla="*/ 1924335 w 5172502"/>
              <a:gd name="connsiteY48" fmla="*/ 1341051 h 2187212"/>
              <a:gd name="connsiteX49" fmla="*/ 1965278 w 5172502"/>
              <a:gd name="connsiteY49" fmla="*/ 1368346 h 2187212"/>
              <a:gd name="connsiteX50" fmla="*/ 2129051 w 5172502"/>
              <a:gd name="connsiteY50" fmla="*/ 1504824 h 2187212"/>
              <a:gd name="connsiteX51" fmla="*/ 2169995 w 5172502"/>
              <a:gd name="connsiteY51" fmla="*/ 1532119 h 2187212"/>
              <a:gd name="connsiteX52" fmla="*/ 2306472 w 5172502"/>
              <a:gd name="connsiteY52" fmla="*/ 1586710 h 2187212"/>
              <a:gd name="connsiteX53" fmla="*/ 2388359 w 5172502"/>
              <a:gd name="connsiteY53" fmla="*/ 1614006 h 2187212"/>
              <a:gd name="connsiteX54" fmla="*/ 2442950 w 5172502"/>
              <a:gd name="connsiteY54" fmla="*/ 1627654 h 2187212"/>
              <a:gd name="connsiteX55" fmla="*/ 2483893 w 5172502"/>
              <a:gd name="connsiteY55" fmla="*/ 1641301 h 2187212"/>
              <a:gd name="connsiteX56" fmla="*/ 2606723 w 5172502"/>
              <a:gd name="connsiteY56" fmla="*/ 1654949 h 2187212"/>
              <a:gd name="connsiteX57" fmla="*/ 2797792 w 5172502"/>
              <a:gd name="connsiteY57" fmla="*/ 1668597 h 2187212"/>
              <a:gd name="connsiteX58" fmla="*/ 2961565 w 5172502"/>
              <a:gd name="connsiteY58" fmla="*/ 1682245 h 2187212"/>
              <a:gd name="connsiteX59" fmla="*/ 3425589 w 5172502"/>
              <a:gd name="connsiteY59" fmla="*/ 1381994 h 2187212"/>
              <a:gd name="connsiteX60" fmla="*/ 4217159 w 5172502"/>
              <a:gd name="connsiteY60" fmla="*/ 958914 h 2187212"/>
              <a:gd name="connsiteX61" fmla="*/ 4544704 w 5172502"/>
              <a:gd name="connsiteY61" fmla="*/ 576775 h 2187212"/>
              <a:gd name="connsiteX62" fmla="*/ 5172502 w 5172502"/>
              <a:gd name="connsiteY62" fmla="*/ 3570 h 2187212"/>
              <a:gd name="connsiteX0" fmla="*/ 0 w 5595582"/>
              <a:gd name="connsiteY0" fmla="*/ 1916656 h 1916656"/>
              <a:gd name="connsiteX1" fmla="*/ 95535 w 5595582"/>
              <a:gd name="connsiteY1" fmla="*/ 1889360 h 1916656"/>
              <a:gd name="connsiteX2" fmla="*/ 136478 w 5595582"/>
              <a:gd name="connsiteY2" fmla="*/ 1875713 h 1916656"/>
              <a:gd name="connsiteX3" fmla="*/ 218365 w 5595582"/>
              <a:gd name="connsiteY3" fmla="*/ 1821122 h 1916656"/>
              <a:gd name="connsiteX4" fmla="*/ 259308 w 5595582"/>
              <a:gd name="connsiteY4" fmla="*/ 1793826 h 1916656"/>
              <a:gd name="connsiteX5" fmla="*/ 300251 w 5595582"/>
              <a:gd name="connsiteY5" fmla="*/ 1766531 h 1916656"/>
              <a:gd name="connsiteX6" fmla="*/ 354842 w 5595582"/>
              <a:gd name="connsiteY6" fmla="*/ 1698292 h 1916656"/>
              <a:gd name="connsiteX7" fmla="*/ 368490 w 5595582"/>
              <a:gd name="connsiteY7" fmla="*/ 1657348 h 1916656"/>
              <a:gd name="connsiteX8" fmla="*/ 409433 w 5595582"/>
              <a:gd name="connsiteY8" fmla="*/ 1602757 h 1916656"/>
              <a:gd name="connsiteX9" fmla="*/ 436729 w 5595582"/>
              <a:gd name="connsiteY9" fmla="*/ 1520871 h 1916656"/>
              <a:gd name="connsiteX10" fmla="*/ 450377 w 5595582"/>
              <a:gd name="connsiteY10" fmla="*/ 1479928 h 1916656"/>
              <a:gd name="connsiteX11" fmla="*/ 464024 w 5595582"/>
              <a:gd name="connsiteY11" fmla="*/ 1425336 h 1916656"/>
              <a:gd name="connsiteX12" fmla="*/ 491320 w 5595582"/>
              <a:gd name="connsiteY12" fmla="*/ 1343450 h 1916656"/>
              <a:gd name="connsiteX13" fmla="*/ 504968 w 5595582"/>
              <a:gd name="connsiteY13" fmla="*/ 1302507 h 1916656"/>
              <a:gd name="connsiteX14" fmla="*/ 518615 w 5595582"/>
              <a:gd name="connsiteY14" fmla="*/ 1247916 h 1916656"/>
              <a:gd name="connsiteX15" fmla="*/ 545911 w 5595582"/>
              <a:gd name="connsiteY15" fmla="*/ 1166029 h 1916656"/>
              <a:gd name="connsiteX16" fmla="*/ 559559 w 5595582"/>
              <a:gd name="connsiteY16" fmla="*/ 1084142 h 1916656"/>
              <a:gd name="connsiteX17" fmla="*/ 573206 w 5595582"/>
              <a:gd name="connsiteY17" fmla="*/ 1015904 h 1916656"/>
              <a:gd name="connsiteX18" fmla="*/ 586854 w 5595582"/>
              <a:gd name="connsiteY18" fmla="*/ 920369 h 1916656"/>
              <a:gd name="connsiteX19" fmla="*/ 600502 w 5595582"/>
              <a:gd name="connsiteY19" fmla="*/ 879426 h 1916656"/>
              <a:gd name="connsiteX20" fmla="*/ 614150 w 5595582"/>
              <a:gd name="connsiteY20" fmla="*/ 811187 h 1916656"/>
              <a:gd name="connsiteX21" fmla="*/ 627798 w 5595582"/>
              <a:gd name="connsiteY21" fmla="*/ 729301 h 1916656"/>
              <a:gd name="connsiteX22" fmla="*/ 641445 w 5595582"/>
              <a:gd name="connsiteY22" fmla="*/ 606471 h 1916656"/>
              <a:gd name="connsiteX23" fmla="*/ 668741 w 5595582"/>
              <a:gd name="connsiteY23" fmla="*/ 524584 h 1916656"/>
              <a:gd name="connsiteX24" fmla="*/ 696036 w 5595582"/>
              <a:gd name="connsiteY24" fmla="*/ 429050 h 1916656"/>
              <a:gd name="connsiteX25" fmla="*/ 709684 w 5595582"/>
              <a:gd name="connsiteY25" fmla="*/ 374459 h 1916656"/>
              <a:gd name="connsiteX26" fmla="*/ 736980 w 5595582"/>
              <a:gd name="connsiteY26" fmla="*/ 319868 h 1916656"/>
              <a:gd name="connsiteX27" fmla="*/ 764275 w 5595582"/>
              <a:gd name="connsiteY27" fmla="*/ 237981 h 1916656"/>
              <a:gd name="connsiteX28" fmla="*/ 777923 w 5595582"/>
              <a:gd name="connsiteY28" fmla="*/ 197038 h 1916656"/>
              <a:gd name="connsiteX29" fmla="*/ 832514 w 5595582"/>
              <a:gd name="connsiteY29" fmla="*/ 115151 h 1916656"/>
              <a:gd name="connsiteX30" fmla="*/ 873457 w 5595582"/>
              <a:gd name="connsiteY30" fmla="*/ 74208 h 1916656"/>
              <a:gd name="connsiteX31" fmla="*/ 968992 w 5595582"/>
              <a:gd name="connsiteY31" fmla="*/ 46913 h 1916656"/>
              <a:gd name="connsiteX32" fmla="*/ 1282890 w 5595582"/>
              <a:gd name="connsiteY32" fmla="*/ 74208 h 1916656"/>
              <a:gd name="connsiteX33" fmla="*/ 1337481 w 5595582"/>
              <a:gd name="connsiteY33" fmla="*/ 101504 h 1916656"/>
              <a:gd name="connsiteX34" fmla="*/ 1364777 w 5595582"/>
              <a:gd name="connsiteY34" fmla="*/ 142447 h 1916656"/>
              <a:gd name="connsiteX35" fmla="*/ 1392072 w 5595582"/>
              <a:gd name="connsiteY35" fmla="*/ 197038 h 1916656"/>
              <a:gd name="connsiteX36" fmla="*/ 1433015 w 5595582"/>
              <a:gd name="connsiteY36" fmla="*/ 237981 h 1916656"/>
              <a:gd name="connsiteX37" fmla="*/ 1514902 w 5595582"/>
              <a:gd name="connsiteY37" fmla="*/ 374459 h 1916656"/>
              <a:gd name="connsiteX38" fmla="*/ 1555845 w 5595582"/>
              <a:gd name="connsiteY38" fmla="*/ 429050 h 1916656"/>
              <a:gd name="connsiteX39" fmla="*/ 1596789 w 5595582"/>
              <a:gd name="connsiteY39" fmla="*/ 510936 h 1916656"/>
              <a:gd name="connsiteX40" fmla="*/ 1651380 w 5595582"/>
              <a:gd name="connsiteY40" fmla="*/ 592823 h 1916656"/>
              <a:gd name="connsiteX41" fmla="*/ 1692323 w 5595582"/>
              <a:gd name="connsiteY41" fmla="*/ 674710 h 1916656"/>
              <a:gd name="connsiteX42" fmla="*/ 1705971 w 5595582"/>
              <a:gd name="connsiteY42" fmla="*/ 729301 h 1916656"/>
              <a:gd name="connsiteX43" fmla="*/ 1774209 w 5595582"/>
              <a:gd name="connsiteY43" fmla="*/ 811187 h 1916656"/>
              <a:gd name="connsiteX44" fmla="*/ 1815153 w 5595582"/>
              <a:gd name="connsiteY44" fmla="*/ 906722 h 1916656"/>
              <a:gd name="connsiteX45" fmla="*/ 1842448 w 5595582"/>
              <a:gd name="connsiteY45" fmla="*/ 947665 h 1916656"/>
              <a:gd name="connsiteX46" fmla="*/ 1856096 w 5595582"/>
              <a:gd name="connsiteY46" fmla="*/ 988608 h 1916656"/>
              <a:gd name="connsiteX47" fmla="*/ 1897039 w 5595582"/>
              <a:gd name="connsiteY47" fmla="*/ 1029551 h 1916656"/>
              <a:gd name="connsiteX48" fmla="*/ 1924335 w 5595582"/>
              <a:gd name="connsiteY48" fmla="*/ 1070495 h 1916656"/>
              <a:gd name="connsiteX49" fmla="*/ 1965278 w 5595582"/>
              <a:gd name="connsiteY49" fmla="*/ 1097790 h 1916656"/>
              <a:gd name="connsiteX50" fmla="*/ 2129051 w 5595582"/>
              <a:gd name="connsiteY50" fmla="*/ 1234268 h 1916656"/>
              <a:gd name="connsiteX51" fmla="*/ 2169995 w 5595582"/>
              <a:gd name="connsiteY51" fmla="*/ 1261563 h 1916656"/>
              <a:gd name="connsiteX52" fmla="*/ 2306472 w 5595582"/>
              <a:gd name="connsiteY52" fmla="*/ 1316154 h 1916656"/>
              <a:gd name="connsiteX53" fmla="*/ 2388359 w 5595582"/>
              <a:gd name="connsiteY53" fmla="*/ 1343450 h 1916656"/>
              <a:gd name="connsiteX54" fmla="*/ 2442950 w 5595582"/>
              <a:gd name="connsiteY54" fmla="*/ 1357098 h 1916656"/>
              <a:gd name="connsiteX55" fmla="*/ 2483893 w 5595582"/>
              <a:gd name="connsiteY55" fmla="*/ 1370745 h 1916656"/>
              <a:gd name="connsiteX56" fmla="*/ 2606723 w 5595582"/>
              <a:gd name="connsiteY56" fmla="*/ 1384393 h 1916656"/>
              <a:gd name="connsiteX57" fmla="*/ 2797792 w 5595582"/>
              <a:gd name="connsiteY57" fmla="*/ 1398041 h 1916656"/>
              <a:gd name="connsiteX58" fmla="*/ 2961565 w 5595582"/>
              <a:gd name="connsiteY58" fmla="*/ 1411689 h 1916656"/>
              <a:gd name="connsiteX59" fmla="*/ 3425589 w 5595582"/>
              <a:gd name="connsiteY59" fmla="*/ 1111438 h 1916656"/>
              <a:gd name="connsiteX60" fmla="*/ 4217159 w 5595582"/>
              <a:gd name="connsiteY60" fmla="*/ 688358 h 1916656"/>
              <a:gd name="connsiteX61" fmla="*/ 4544704 w 5595582"/>
              <a:gd name="connsiteY61" fmla="*/ 306219 h 1916656"/>
              <a:gd name="connsiteX62" fmla="*/ 5595582 w 5595582"/>
              <a:gd name="connsiteY62" fmla="*/ 5969 h 1916656"/>
              <a:gd name="connsiteX0" fmla="*/ 0 w 5595582"/>
              <a:gd name="connsiteY0" fmla="*/ 1916110 h 1916110"/>
              <a:gd name="connsiteX1" fmla="*/ 95535 w 5595582"/>
              <a:gd name="connsiteY1" fmla="*/ 1888814 h 1916110"/>
              <a:gd name="connsiteX2" fmla="*/ 136478 w 5595582"/>
              <a:gd name="connsiteY2" fmla="*/ 1875167 h 1916110"/>
              <a:gd name="connsiteX3" fmla="*/ 218365 w 5595582"/>
              <a:gd name="connsiteY3" fmla="*/ 1820576 h 1916110"/>
              <a:gd name="connsiteX4" fmla="*/ 259308 w 5595582"/>
              <a:gd name="connsiteY4" fmla="*/ 1793280 h 1916110"/>
              <a:gd name="connsiteX5" fmla="*/ 300251 w 5595582"/>
              <a:gd name="connsiteY5" fmla="*/ 1765985 h 1916110"/>
              <a:gd name="connsiteX6" fmla="*/ 354842 w 5595582"/>
              <a:gd name="connsiteY6" fmla="*/ 1697746 h 1916110"/>
              <a:gd name="connsiteX7" fmla="*/ 368490 w 5595582"/>
              <a:gd name="connsiteY7" fmla="*/ 1656802 h 1916110"/>
              <a:gd name="connsiteX8" fmla="*/ 409433 w 5595582"/>
              <a:gd name="connsiteY8" fmla="*/ 1602211 h 1916110"/>
              <a:gd name="connsiteX9" fmla="*/ 436729 w 5595582"/>
              <a:gd name="connsiteY9" fmla="*/ 1520325 h 1916110"/>
              <a:gd name="connsiteX10" fmla="*/ 450377 w 5595582"/>
              <a:gd name="connsiteY10" fmla="*/ 1479382 h 1916110"/>
              <a:gd name="connsiteX11" fmla="*/ 464024 w 5595582"/>
              <a:gd name="connsiteY11" fmla="*/ 1424790 h 1916110"/>
              <a:gd name="connsiteX12" fmla="*/ 491320 w 5595582"/>
              <a:gd name="connsiteY12" fmla="*/ 1342904 h 1916110"/>
              <a:gd name="connsiteX13" fmla="*/ 504968 w 5595582"/>
              <a:gd name="connsiteY13" fmla="*/ 1301961 h 1916110"/>
              <a:gd name="connsiteX14" fmla="*/ 518615 w 5595582"/>
              <a:gd name="connsiteY14" fmla="*/ 1247370 h 1916110"/>
              <a:gd name="connsiteX15" fmla="*/ 545911 w 5595582"/>
              <a:gd name="connsiteY15" fmla="*/ 1165483 h 1916110"/>
              <a:gd name="connsiteX16" fmla="*/ 559559 w 5595582"/>
              <a:gd name="connsiteY16" fmla="*/ 1083596 h 1916110"/>
              <a:gd name="connsiteX17" fmla="*/ 573206 w 5595582"/>
              <a:gd name="connsiteY17" fmla="*/ 1015358 h 1916110"/>
              <a:gd name="connsiteX18" fmla="*/ 586854 w 5595582"/>
              <a:gd name="connsiteY18" fmla="*/ 919823 h 1916110"/>
              <a:gd name="connsiteX19" fmla="*/ 600502 w 5595582"/>
              <a:gd name="connsiteY19" fmla="*/ 878880 h 1916110"/>
              <a:gd name="connsiteX20" fmla="*/ 614150 w 5595582"/>
              <a:gd name="connsiteY20" fmla="*/ 810641 h 1916110"/>
              <a:gd name="connsiteX21" fmla="*/ 627798 w 5595582"/>
              <a:gd name="connsiteY21" fmla="*/ 728755 h 1916110"/>
              <a:gd name="connsiteX22" fmla="*/ 641445 w 5595582"/>
              <a:gd name="connsiteY22" fmla="*/ 605925 h 1916110"/>
              <a:gd name="connsiteX23" fmla="*/ 668741 w 5595582"/>
              <a:gd name="connsiteY23" fmla="*/ 524038 h 1916110"/>
              <a:gd name="connsiteX24" fmla="*/ 696036 w 5595582"/>
              <a:gd name="connsiteY24" fmla="*/ 428504 h 1916110"/>
              <a:gd name="connsiteX25" fmla="*/ 709684 w 5595582"/>
              <a:gd name="connsiteY25" fmla="*/ 373913 h 1916110"/>
              <a:gd name="connsiteX26" fmla="*/ 736980 w 5595582"/>
              <a:gd name="connsiteY26" fmla="*/ 319322 h 1916110"/>
              <a:gd name="connsiteX27" fmla="*/ 764275 w 5595582"/>
              <a:gd name="connsiteY27" fmla="*/ 237435 h 1916110"/>
              <a:gd name="connsiteX28" fmla="*/ 777923 w 5595582"/>
              <a:gd name="connsiteY28" fmla="*/ 196492 h 1916110"/>
              <a:gd name="connsiteX29" fmla="*/ 832514 w 5595582"/>
              <a:gd name="connsiteY29" fmla="*/ 114605 h 1916110"/>
              <a:gd name="connsiteX30" fmla="*/ 873457 w 5595582"/>
              <a:gd name="connsiteY30" fmla="*/ 73662 h 1916110"/>
              <a:gd name="connsiteX31" fmla="*/ 968992 w 5595582"/>
              <a:gd name="connsiteY31" fmla="*/ 46367 h 1916110"/>
              <a:gd name="connsiteX32" fmla="*/ 1282890 w 5595582"/>
              <a:gd name="connsiteY32" fmla="*/ 73662 h 1916110"/>
              <a:gd name="connsiteX33" fmla="*/ 1337481 w 5595582"/>
              <a:gd name="connsiteY33" fmla="*/ 100958 h 1916110"/>
              <a:gd name="connsiteX34" fmla="*/ 1364777 w 5595582"/>
              <a:gd name="connsiteY34" fmla="*/ 141901 h 1916110"/>
              <a:gd name="connsiteX35" fmla="*/ 1392072 w 5595582"/>
              <a:gd name="connsiteY35" fmla="*/ 196492 h 1916110"/>
              <a:gd name="connsiteX36" fmla="*/ 1433015 w 5595582"/>
              <a:gd name="connsiteY36" fmla="*/ 237435 h 1916110"/>
              <a:gd name="connsiteX37" fmla="*/ 1514902 w 5595582"/>
              <a:gd name="connsiteY37" fmla="*/ 373913 h 1916110"/>
              <a:gd name="connsiteX38" fmla="*/ 1555845 w 5595582"/>
              <a:gd name="connsiteY38" fmla="*/ 428504 h 1916110"/>
              <a:gd name="connsiteX39" fmla="*/ 1596789 w 5595582"/>
              <a:gd name="connsiteY39" fmla="*/ 510390 h 1916110"/>
              <a:gd name="connsiteX40" fmla="*/ 1651380 w 5595582"/>
              <a:gd name="connsiteY40" fmla="*/ 592277 h 1916110"/>
              <a:gd name="connsiteX41" fmla="*/ 1692323 w 5595582"/>
              <a:gd name="connsiteY41" fmla="*/ 674164 h 1916110"/>
              <a:gd name="connsiteX42" fmla="*/ 1705971 w 5595582"/>
              <a:gd name="connsiteY42" fmla="*/ 728755 h 1916110"/>
              <a:gd name="connsiteX43" fmla="*/ 1774209 w 5595582"/>
              <a:gd name="connsiteY43" fmla="*/ 810641 h 1916110"/>
              <a:gd name="connsiteX44" fmla="*/ 1815153 w 5595582"/>
              <a:gd name="connsiteY44" fmla="*/ 906176 h 1916110"/>
              <a:gd name="connsiteX45" fmla="*/ 1842448 w 5595582"/>
              <a:gd name="connsiteY45" fmla="*/ 947119 h 1916110"/>
              <a:gd name="connsiteX46" fmla="*/ 1856096 w 5595582"/>
              <a:gd name="connsiteY46" fmla="*/ 988062 h 1916110"/>
              <a:gd name="connsiteX47" fmla="*/ 1897039 w 5595582"/>
              <a:gd name="connsiteY47" fmla="*/ 1029005 h 1916110"/>
              <a:gd name="connsiteX48" fmla="*/ 1924335 w 5595582"/>
              <a:gd name="connsiteY48" fmla="*/ 1069949 h 1916110"/>
              <a:gd name="connsiteX49" fmla="*/ 1965278 w 5595582"/>
              <a:gd name="connsiteY49" fmla="*/ 1097244 h 1916110"/>
              <a:gd name="connsiteX50" fmla="*/ 2129051 w 5595582"/>
              <a:gd name="connsiteY50" fmla="*/ 1233722 h 1916110"/>
              <a:gd name="connsiteX51" fmla="*/ 2169995 w 5595582"/>
              <a:gd name="connsiteY51" fmla="*/ 1261017 h 1916110"/>
              <a:gd name="connsiteX52" fmla="*/ 2306472 w 5595582"/>
              <a:gd name="connsiteY52" fmla="*/ 1315608 h 1916110"/>
              <a:gd name="connsiteX53" fmla="*/ 2388359 w 5595582"/>
              <a:gd name="connsiteY53" fmla="*/ 1342904 h 1916110"/>
              <a:gd name="connsiteX54" fmla="*/ 2442950 w 5595582"/>
              <a:gd name="connsiteY54" fmla="*/ 1356552 h 1916110"/>
              <a:gd name="connsiteX55" fmla="*/ 2483893 w 5595582"/>
              <a:gd name="connsiteY55" fmla="*/ 1370199 h 1916110"/>
              <a:gd name="connsiteX56" fmla="*/ 2606723 w 5595582"/>
              <a:gd name="connsiteY56" fmla="*/ 1383847 h 1916110"/>
              <a:gd name="connsiteX57" fmla="*/ 2797792 w 5595582"/>
              <a:gd name="connsiteY57" fmla="*/ 1397495 h 1916110"/>
              <a:gd name="connsiteX58" fmla="*/ 2961565 w 5595582"/>
              <a:gd name="connsiteY58" fmla="*/ 1411143 h 1916110"/>
              <a:gd name="connsiteX59" fmla="*/ 3425589 w 5595582"/>
              <a:gd name="connsiteY59" fmla="*/ 1110892 h 1916110"/>
              <a:gd name="connsiteX60" fmla="*/ 4217159 w 5595582"/>
              <a:gd name="connsiteY60" fmla="*/ 687812 h 1916110"/>
              <a:gd name="connsiteX61" fmla="*/ 4626591 w 5595582"/>
              <a:gd name="connsiteY61" fmla="*/ 346616 h 1916110"/>
              <a:gd name="connsiteX62" fmla="*/ 5595582 w 5595582"/>
              <a:gd name="connsiteY62" fmla="*/ 5423 h 191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95582" h="1916110">
                <a:moveTo>
                  <a:pt x="0" y="1916110"/>
                </a:moveTo>
                <a:lnTo>
                  <a:pt x="95535" y="1888814"/>
                </a:lnTo>
                <a:cubicBezTo>
                  <a:pt x="109314" y="1884680"/>
                  <a:pt x="123902" y="1882153"/>
                  <a:pt x="136478" y="1875167"/>
                </a:cubicBezTo>
                <a:cubicBezTo>
                  <a:pt x="165155" y="1859236"/>
                  <a:pt x="191069" y="1838773"/>
                  <a:pt x="218365" y="1820576"/>
                </a:cubicBezTo>
                <a:lnTo>
                  <a:pt x="259308" y="1793280"/>
                </a:lnTo>
                <a:lnTo>
                  <a:pt x="300251" y="1765985"/>
                </a:lnTo>
                <a:cubicBezTo>
                  <a:pt x="334556" y="1663070"/>
                  <a:pt x="284291" y="1785935"/>
                  <a:pt x="354842" y="1697746"/>
                </a:cubicBezTo>
                <a:cubicBezTo>
                  <a:pt x="363829" y="1686512"/>
                  <a:pt x="361352" y="1669293"/>
                  <a:pt x="368490" y="1656802"/>
                </a:cubicBezTo>
                <a:cubicBezTo>
                  <a:pt x="379775" y="1637053"/>
                  <a:pt x="395785" y="1620408"/>
                  <a:pt x="409433" y="1602211"/>
                </a:cubicBezTo>
                <a:lnTo>
                  <a:pt x="436729" y="1520325"/>
                </a:lnTo>
                <a:cubicBezTo>
                  <a:pt x="441278" y="1506677"/>
                  <a:pt x="446888" y="1493338"/>
                  <a:pt x="450377" y="1479382"/>
                </a:cubicBezTo>
                <a:cubicBezTo>
                  <a:pt x="454926" y="1461185"/>
                  <a:pt x="458634" y="1442756"/>
                  <a:pt x="464024" y="1424790"/>
                </a:cubicBezTo>
                <a:cubicBezTo>
                  <a:pt x="472291" y="1397232"/>
                  <a:pt x="482221" y="1370199"/>
                  <a:pt x="491320" y="1342904"/>
                </a:cubicBezTo>
                <a:cubicBezTo>
                  <a:pt x="495869" y="1329256"/>
                  <a:pt x="501479" y="1315917"/>
                  <a:pt x="504968" y="1301961"/>
                </a:cubicBezTo>
                <a:cubicBezTo>
                  <a:pt x="509517" y="1283764"/>
                  <a:pt x="513225" y="1265336"/>
                  <a:pt x="518615" y="1247370"/>
                </a:cubicBezTo>
                <a:cubicBezTo>
                  <a:pt x="526883" y="1219811"/>
                  <a:pt x="545911" y="1165483"/>
                  <a:pt x="545911" y="1165483"/>
                </a:cubicBezTo>
                <a:cubicBezTo>
                  <a:pt x="550460" y="1138187"/>
                  <a:pt x="554609" y="1110822"/>
                  <a:pt x="559559" y="1083596"/>
                </a:cubicBezTo>
                <a:cubicBezTo>
                  <a:pt x="563708" y="1060774"/>
                  <a:pt x="569393" y="1038239"/>
                  <a:pt x="573206" y="1015358"/>
                </a:cubicBezTo>
                <a:cubicBezTo>
                  <a:pt x="578494" y="983627"/>
                  <a:pt x="580545" y="951367"/>
                  <a:pt x="586854" y="919823"/>
                </a:cubicBezTo>
                <a:cubicBezTo>
                  <a:pt x="589675" y="905716"/>
                  <a:pt x="597013" y="892836"/>
                  <a:pt x="600502" y="878880"/>
                </a:cubicBezTo>
                <a:cubicBezTo>
                  <a:pt x="606128" y="856376"/>
                  <a:pt x="610000" y="833464"/>
                  <a:pt x="614150" y="810641"/>
                </a:cubicBezTo>
                <a:cubicBezTo>
                  <a:pt x="619100" y="783416"/>
                  <a:pt x="624141" y="756184"/>
                  <a:pt x="627798" y="728755"/>
                </a:cubicBezTo>
                <a:cubicBezTo>
                  <a:pt x="633242" y="687921"/>
                  <a:pt x="633366" y="646320"/>
                  <a:pt x="641445" y="605925"/>
                </a:cubicBezTo>
                <a:cubicBezTo>
                  <a:pt x="647088" y="577712"/>
                  <a:pt x="661763" y="551951"/>
                  <a:pt x="668741" y="524038"/>
                </a:cubicBezTo>
                <a:cubicBezTo>
                  <a:pt x="711407" y="353376"/>
                  <a:pt x="656878" y="565559"/>
                  <a:pt x="696036" y="428504"/>
                </a:cubicBezTo>
                <a:cubicBezTo>
                  <a:pt x="701189" y="410469"/>
                  <a:pt x="703098" y="391476"/>
                  <a:pt x="709684" y="373913"/>
                </a:cubicBezTo>
                <a:cubicBezTo>
                  <a:pt x="716828" y="354863"/>
                  <a:pt x="729424" y="338212"/>
                  <a:pt x="736980" y="319322"/>
                </a:cubicBezTo>
                <a:cubicBezTo>
                  <a:pt x="747666" y="292608"/>
                  <a:pt x="755177" y="264731"/>
                  <a:pt x="764275" y="237435"/>
                </a:cubicBezTo>
                <a:cubicBezTo>
                  <a:pt x="768824" y="223787"/>
                  <a:pt x="769943" y="208462"/>
                  <a:pt x="777923" y="196492"/>
                </a:cubicBezTo>
                <a:cubicBezTo>
                  <a:pt x="796120" y="169196"/>
                  <a:pt x="809317" y="137802"/>
                  <a:pt x="832514" y="114605"/>
                </a:cubicBezTo>
                <a:cubicBezTo>
                  <a:pt x="846162" y="100957"/>
                  <a:pt x="857398" y="84368"/>
                  <a:pt x="873457" y="73662"/>
                </a:cubicBezTo>
                <a:cubicBezTo>
                  <a:pt x="885208" y="65828"/>
                  <a:pt x="961708" y="48188"/>
                  <a:pt x="968992" y="46367"/>
                </a:cubicBezTo>
                <a:cubicBezTo>
                  <a:pt x="1053415" y="50588"/>
                  <a:pt x="1187565" y="32807"/>
                  <a:pt x="1282890" y="73662"/>
                </a:cubicBezTo>
                <a:cubicBezTo>
                  <a:pt x="1301590" y="81676"/>
                  <a:pt x="1319284" y="91859"/>
                  <a:pt x="1337481" y="100958"/>
                </a:cubicBezTo>
                <a:cubicBezTo>
                  <a:pt x="1346580" y="114606"/>
                  <a:pt x="1356639" y="127660"/>
                  <a:pt x="1364777" y="141901"/>
                </a:cubicBezTo>
                <a:cubicBezTo>
                  <a:pt x="1374871" y="159565"/>
                  <a:pt x="1380247" y="179937"/>
                  <a:pt x="1392072" y="196492"/>
                </a:cubicBezTo>
                <a:cubicBezTo>
                  <a:pt x="1403290" y="212198"/>
                  <a:pt x="1421166" y="222200"/>
                  <a:pt x="1433015" y="237435"/>
                </a:cubicBezTo>
                <a:cubicBezTo>
                  <a:pt x="1540095" y="375110"/>
                  <a:pt x="1447381" y="265880"/>
                  <a:pt x="1514902" y="373913"/>
                </a:cubicBezTo>
                <a:cubicBezTo>
                  <a:pt x="1526957" y="393202"/>
                  <a:pt x="1542624" y="409995"/>
                  <a:pt x="1555845" y="428504"/>
                </a:cubicBezTo>
                <a:cubicBezTo>
                  <a:pt x="1646726" y="555737"/>
                  <a:pt x="1529185" y="388704"/>
                  <a:pt x="1596789" y="510390"/>
                </a:cubicBezTo>
                <a:cubicBezTo>
                  <a:pt x="1612721" y="539067"/>
                  <a:pt x="1651380" y="592277"/>
                  <a:pt x="1651380" y="592277"/>
                </a:cubicBezTo>
                <a:cubicBezTo>
                  <a:pt x="1708875" y="764771"/>
                  <a:pt x="1612965" y="488997"/>
                  <a:pt x="1692323" y="674164"/>
                </a:cubicBezTo>
                <a:cubicBezTo>
                  <a:pt x="1699712" y="691404"/>
                  <a:pt x="1698582" y="711515"/>
                  <a:pt x="1705971" y="728755"/>
                </a:cubicBezTo>
                <a:cubicBezTo>
                  <a:pt x="1729179" y="782907"/>
                  <a:pt x="1739075" y="761453"/>
                  <a:pt x="1774209" y="810641"/>
                </a:cubicBezTo>
                <a:cubicBezTo>
                  <a:pt x="1821541" y="876905"/>
                  <a:pt x="1785453" y="846776"/>
                  <a:pt x="1815153" y="906176"/>
                </a:cubicBezTo>
                <a:cubicBezTo>
                  <a:pt x="1822488" y="920847"/>
                  <a:pt x="1835113" y="932448"/>
                  <a:pt x="1842448" y="947119"/>
                </a:cubicBezTo>
                <a:cubicBezTo>
                  <a:pt x="1848882" y="959986"/>
                  <a:pt x="1848116" y="976092"/>
                  <a:pt x="1856096" y="988062"/>
                </a:cubicBezTo>
                <a:cubicBezTo>
                  <a:pt x="1866802" y="1004121"/>
                  <a:pt x="1884683" y="1014178"/>
                  <a:pt x="1897039" y="1029005"/>
                </a:cubicBezTo>
                <a:cubicBezTo>
                  <a:pt x="1907540" y="1041606"/>
                  <a:pt x="1912736" y="1058350"/>
                  <a:pt x="1924335" y="1069949"/>
                </a:cubicBezTo>
                <a:cubicBezTo>
                  <a:pt x="1935933" y="1081547"/>
                  <a:pt x="1953019" y="1086347"/>
                  <a:pt x="1965278" y="1097244"/>
                </a:cubicBezTo>
                <a:cubicBezTo>
                  <a:pt x="2122898" y="1237350"/>
                  <a:pt x="1970400" y="1127955"/>
                  <a:pt x="2129051" y="1233722"/>
                </a:cubicBezTo>
                <a:cubicBezTo>
                  <a:pt x="2142699" y="1242820"/>
                  <a:pt x="2140425" y="1247369"/>
                  <a:pt x="2169995" y="1261017"/>
                </a:cubicBezTo>
                <a:cubicBezTo>
                  <a:pt x="2199565" y="1274665"/>
                  <a:pt x="2270078" y="1301960"/>
                  <a:pt x="2306472" y="1315608"/>
                </a:cubicBezTo>
                <a:cubicBezTo>
                  <a:pt x="2342866" y="1329256"/>
                  <a:pt x="2360446" y="1335926"/>
                  <a:pt x="2388359" y="1342904"/>
                </a:cubicBezTo>
                <a:cubicBezTo>
                  <a:pt x="2406556" y="1347453"/>
                  <a:pt x="2424915" y="1351399"/>
                  <a:pt x="2442950" y="1356552"/>
                </a:cubicBezTo>
                <a:cubicBezTo>
                  <a:pt x="2456782" y="1360504"/>
                  <a:pt x="2469703" y="1367834"/>
                  <a:pt x="2483893" y="1370199"/>
                </a:cubicBezTo>
                <a:cubicBezTo>
                  <a:pt x="2524528" y="1376971"/>
                  <a:pt x="2565683" y="1380278"/>
                  <a:pt x="2606723" y="1383847"/>
                </a:cubicBezTo>
                <a:cubicBezTo>
                  <a:pt x="2670335" y="1389379"/>
                  <a:pt x="2734128" y="1392598"/>
                  <a:pt x="2797792" y="1397495"/>
                </a:cubicBezTo>
                <a:cubicBezTo>
                  <a:pt x="2852383" y="1402044"/>
                  <a:pt x="2856932" y="1458910"/>
                  <a:pt x="2961565" y="1411143"/>
                </a:cubicBezTo>
                <a:cubicBezTo>
                  <a:pt x="3066198" y="1363376"/>
                  <a:pt x="3216323" y="1231447"/>
                  <a:pt x="3425589" y="1110892"/>
                </a:cubicBezTo>
                <a:cubicBezTo>
                  <a:pt x="3634855" y="990337"/>
                  <a:pt x="4016992" y="815191"/>
                  <a:pt x="4217159" y="687812"/>
                </a:cubicBezTo>
                <a:cubicBezTo>
                  <a:pt x="4417326" y="560433"/>
                  <a:pt x="4562901" y="351165"/>
                  <a:pt x="4626591" y="346616"/>
                </a:cubicBezTo>
                <a:cubicBezTo>
                  <a:pt x="4744872" y="357989"/>
                  <a:pt x="5496067" y="-51443"/>
                  <a:pt x="5595582" y="5423"/>
                </a:cubicBezTo>
              </a:path>
            </a:pathLst>
          </a:custGeom>
          <a:noFill/>
          <a:ln w="50800" cap="flat" cmpd="sng" algn="ctr">
            <a:solidFill>
              <a:srgbClr val="00B0F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826820" y="2924944"/>
            <a:ext cx="1346844" cy="830997"/>
          </a:xfrm>
          <a:prstGeom prst="rect">
            <a:avLst/>
          </a:prstGeom>
          <a:noFill/>
        </p:spPr>
        <p:txBody>
          <a:bodyPr wrap="none" rtlCol="0">
            <a:spAutoFit/>
          </a:bodyPr>
          <a:lstStyle/>
          <a:p>
            <a:r>
              <a:rPr lang="fr-CH" sz="1600" dirty="0" smtClean="0">
                <a:solidFill>
                  <a:srgbClr val="00B0F0"/>
                </a:solidFill>
              </a:rPr>
              <a:t>CBL, </a:t>
            </a:r>
            <a:br>
              <a:rPr lang="fr-CH" sz="1600" dirty="0" smtClean="0">
                <a:solidFill>
                  <a:srgbClr val="00B0F0"/>
                </a:solidFill>
              </a:rPr>
            </a:br>
            <a:r>
              <a:rPr lang="fr-CH" sz="1600" dirty="0" smtClean="0">
                <a:solidFill>
                  <a:srgbClr val="00B0F0"/>
                </a:solidFill>
              </a:rPr>
              <a:t>micro-</a:t>
            </a:r>
            <a:r>
              <a:rPr lang="fr-CH" sz="1600" dirty="0" err="1" smtClean="0">
                <a:solidFill>
                  <a:srgbClr val="00B0F0"/>
                </a:solidFill>
              </a:rPr>
              <a:t>worlds</a:t>
            </a:r>
            <a:endParaRPr lang="fr-CH" sz="1600" dirty="0" smtClean="0">
              <a:solidFill>
                <a:srgbClr val="00B0F0"/>
              </a:solidFill>
            </a:endParaRPr>
          </a:p>
          <a:p>
            <a:r>
              <a:rPr lang="fr-CH" sz="1600" dirty="0" smtClean="0">
                <a:solidFill>
                  <a:srgbClr val="00B0F0"/>
                </a:solidFill>
              </a:rPr>
              <a:t>simulations</a:t>
            </a:r>
            <a:endParaRPr lang="en-US" sz="1600" dirty="0" smtClean="0">
              <a:solidFill>
                <a:srgbClr val="00B0F0"/>
              </a:solidFill>
            </a:endParaRPr>
          </a:p>
        </p:txBody>
      </p:sp>
      <p:sp>
        <p:nvSpPr>
          <p:cNvPr id="22" name="Freeform 21"/>
          <p:cNvSpPr/>
          <p:nvPr/>
        </p:nvSpPr>
        <p:spPr bwMode="auto">
          <a:xfrm>
            <a:off x="334422" y="3930555"/>
            <a:ext cx="8557146" cy="1719287"/>
          </a:xfrm>
          <a:custGeom>
            <a:avLst/>
            <a:gdLst>
              <a:gd name="connsiteX0" fmla="*/ 0 w 8557146"/>
              <a:gd name="connsiteY0" fmla="*/ 1651379 h 1719287"/>
              <a:gd name="connsiteX1" fmla="*/ 68239 w 8557146"/>
              <a:gd name="connsiteY1" fmla="*/ 1460311 h 1719287"/>
              <a:gd name="connsiteX2" fmla="*/ 81887 w 8557146"/>
              <a:gd name="connsiteY2" fmla="*/ 1405720 h 1719287"/>
              <a:gd name="connsiteX3" fmla="*/ 109182 w 8557146"/>
              <a:gd name="connsiteY3" fmla="*/ 1323833 h 1719287"/>
              <a:gd name="connsiteX4" fmla="*/ 122830 w 8557146"/>
              <a:gd name="connsiteY4" fmla="*/ 1269242 h 1719287"/>
              <a:gd name="connsiteX5" fmla="*/ 150126 w 8557146"/>
              <a:gd name="connsiteY5" fmla="*/ 1214651 h 1719287"/>
              <a:gd name="connsiteX6" fmla="*/ 177421 w 8557146"/>
              <a:gd name="connsiteY6" fmla="*/ 1132764 h 1719287"/>
              <a:gd name="connsiteX7" fmla="*/ 191069 w 8557146"/>
              <a:gd name="connsiteY7" fmla="*/ 1091821 h 1719287"/>
              <a:gd name="connsiteX8" fmla="*/ 232012 w 8557146"/>
              <a:gd name="connsiteY8" fmla="*/ 914400 h 1719287"/>
              <a:gd name="connsiteX9" fmla="*/ 259308 w 8557146"/>
              <a:gd name="connsiteY9" fmla="*/ 873457 h 1719287"/>
              <a:gd name="connsiteX10" fmla="*/ 313899 w 8557146"/>
              <a:gd name="connsiteY10" fmla="*/ 682388 h 1719287"/>
              <a:gd name="connsiteX11" fmla="*/ 354842 w 8557146"/>
              <a:gd name="connsiteY11" fmla="*/ 600502 h 1719287"/>
              <a:gd name="connsiteX12" fmla="*/ 382137 w 8557146"/>
              <a:gd name="connsiteY12" fmla="*/ 559558 h 1719287"/>
              <a:gd name="connsiteX13" fmla="*/ 409433 w 8557146"/>
              <a:gd name="connsiteY13" fmla="*/ 477672 h 1719287"/>
              <a:gd name="connsiteX14" fmla="*/ 423081 w 8557146"/>
              <a:gd name="connsiteY14" fmla="*/ 436729 h 1719287"/>
              <a:gd name="connsiteX15" fmla="*/ 436729 w 8557146"/>
              <a:gd name="connsiteY15" fmla="*/ 395785 h 1719287"/>
              <a:gd name="connsiteX16" fmla="*/ 450376 w 8557146"/>
              <a:gd name="connsiteY16" fmla="*/ 300251 h 1719287"/>
              <a:gd name="connsiteX17" fmla="*/ 464024 w 8557146"/>
              <a:gd name="connsiteY17" fmla="*/ 177421 h 1719287"/>
              <a:gd name="connsiteX18" fmla="*/ 477672 w 8557146"/>
              <a:gd name="connsiteY18" fmla="*/ 136478 h 1719287"/>
              <a:gd name="connsiteX19" fmla="*/ 504967 w 8557146"/>
              <a:gd name="connsiteY19" fmla="*/ 40944 h 1719287"/>
              <a:gd name="connsiteX20" fmla="*/ 532263 w 8557146"/>
              <a:gd name="connsiteY20" fmla="*/ 0 h 1719287"/>
              <a:gd name="connsiteX21" fmla="*/ 559558 w 8557146"/>
              <a:gd name="connsiteY21" fmla="*/ 40944 h 1719287"/>
              <a:gd name="connsiteX22" fmla="*/ 573206 w 8557146"/>
              <a:gd name="connsiteY22" fmla="*/ 81887 h 1719287"/>
              <a:gd name="connsiteX23" fmla="*/ 600502 w 8557146"/>
              <a:gd name="connsiteY23" fmla="*/ 191069 h 1719287"/>
              <a:gd name="connsiteX24" fmla="*/ 614149 w 8557146"/>
              <a:gd name="connsiteY24" fmla="*/ 272955 h 1719287"/>
              <a:gd name="connsiteX25" fmla="*/ 641445 w 8557146"/>
              <a:gd name="connsiteY25" fmla="*/ 354842 h 1719287"/>
              <a:gd name="connsiteX26" fmla="*/ 655093 w 8557146"/>
              <a:gd name="connsiteY26" fmla="*/ 395785 h 1719287"/>
              <a:gd name="connsiteX27" fmla="*/ 668740 w 8557146"/>
              <a:gd name="connsiteY27" fmla="*/ 464024 h 1719287"/>
              <a:gd name="connsiteX28" fmla="*/ 682388 w 8557146"/>
              <a:gd name="connsiteY28" fmla="*/ 504967 h 1719287"/>
              <a:gd name="connsiteX29" fmla="*/ 709684 w 8557146"/>
              <a:gd name="connsiteY29" fmla="*/ 614149 h 1719287"/>
              <a:gd name="connsiteX30" fmla="*/ 723331 w 8557146"/>
              <a:gd name="connsiteY30" fmla="*/ 682388 h 1719287"/>
              <a:gd name="connsiteX31" fmla="*/ 750627 w 8557146"/>
              <a:gd name="connsiteY31" fmla="*/ 764275 h 1719287"/>
              <a:gd name="connsiteX32" fmla="*/ 777923 w 8557146"/>
              <a:gd name="connsiteY32" fmla="*/ 859809 h 1719287"/>
              <a:gd name="connsiteX33" fmla="*/ 791570 w 8557146"/>
              <a:gd name="connsiteY33" fmla="*/ 914400 h 1719287"/>
              <a:gd name="connsiteX34" fmla="*/ 818866 w 8557146"/>
              <a:gd name="connsiteY34" fmla="*/ 996287 h 1719287"/>
              <a:gd name="connsiteX35" fmla="*/ 832514 w 8557146"/>
              <a:gd name="connsiteY35" fmla="*/ 1050878 h 1719287"/>
              <a:gd name="connsiteX36" fmla="*/ 873457 w 8557146"/>
              <a:gd name="connsiteY36" fmla="*/ 1173708 h 1719287"/>
              <a:gd name="connsiteX37" fmla="*/ 887105 w 8557146"/>
              <a:gd name="connsiteY37" fmla="*/ 1214651 h 1719287"/>
              <a:gd name="connsiteX38" fmla="*/ 900752 w 8557146"/>
              <a:gd name="connsiteY38" fmla="*/ 1269242 h 1719287"/>
              <a:gd name="connsiteX39" fmla="*/ 941696 w 8557146"/>
              <a:gd name="connsiteY39" fmla="*/ 1310185 h 1719287"/>
              <a:gd name="connsiteX40" fmla="*/ 1009934 w 8557146"/>
              <a:gd name="connsiteY40" fmla="*/ 1433015 h 1719287"/>
              <a:gd name="connsiteX41" fmla="*/ 1050878 w 8557146"/>
              <a:gd name="connsiteY41" fmla="*/ 1460311 h 1719287"/>
              <a:gd name="connsiteX42" fmla="*/ 1064526 w 8557146"/>
              <a:gd name="connsiteY42" fmla="*/ 1501254 h 1719287"/>
              <a:gd name="connsiteX43" fmla="*/ 1228299 w 8557146"/>
              <a:gd name="connsiteY43" fmla="*/ 1569493 h 1719287"/>
              <a:gd name="connsiteX44" fmla="*/ 1351129 w 8557146"/>
              <a:gd name="connsiteY44" fmla="*/ 1596788 h 1719287"/>
              <a:gd name="connsiteX45" fmla="*/ 1473958 w 8557146"/>
              <a:gd name="connsiteY45" fmla="*/ 1610436 h 1719287"/>
              <a:gd name="connsiteX46" fmla="*/ 2634018 w 8557146"/>
              <a:gd name="connsiteY46" fmla="*/ 1624084 h 1719287"/>
              <a:gd name="connsiteX47" fmla="*/ 2756848 w 8557146"/>
              <a:gd name="connsiteY47" fmla="*/ 1651379 h 1719287"/>
              <a:gd name="connsiteX48" fmla="*/ 3111690 w 8557146"/>
              <a:gd name="connsiteY48" fmla="*/ 1665027 h 1719287"/>
              <a:gd name="connsiteX49" fmla="*/ 4421875 w 8557146"/>
              <a:gd name="connsiteY49" fmla="*/ 1678675 h 1719287"/>
              <a:gd name="connsiteX50" fmla="*/ 4490114 w 8557146"/>
              <a:gd name="connsiteY50" fmla="*/ 1692323 h 1719287"/>
              <a:gd name="connsiteX51" fmla="*/ 5827594 w 8557146"/>
              <a:gd name="connsiteY51" fmla="*/ 1692323 h 1719287"/>
              <a:gd name="connsiteX52" fmla="*/ 5950424 w 8557146"/>
              <a:gd name="connsiteY52" fmla="*/ 1678675 h 1719287"/>
              <a:gd name="connsiteX53" fmla="*/ 6032311 w 8557146"/>
              <a:gd name="connsiteY53" fmla="*/ 1665027 h 1719287"/>
              <a:gd name="connsiteX54" fmla="*/ 6864824 w 8557146"/>
              <a:gd name="connsiteY54" fmla="*/ 1651379 h 1719287"/>
              <a:gd name="connsiteX55" fmla="*/ 7260609 w 8557146"/>
              <a:gd name="connsiteY55" fmla="*/ 1624084 h 1719287"/>
              <a:gd name="connsiteX56" fmla="*/ 7451678 w 8557146"/>
              <a:gd name="connsiteY56" fmla="*/ 1610436 h 1719287"/>
              <a:gd name="connsiteX57" fmla="*/ 7533564 w 8557146"/>
              <a:gd name="connsiteY57" fmla="*/ 1583141 h 1719287"/>
              <a:gd name="connsiteX58" fmla="*/ 7574508 w 8557146"/>
              <a:gd name="connsiteY58" fmla="*/ 1542197 h 1719287"/>
              <a:gd name="connsiteX59" fmla="*/ 7629099 w 8557146"/>
              <a:gd name="connsiteY59" fmla="*/ 1501254 h 1719287"/>
              <a:gd name="connsiteX60" fmla="*/ 7670042 w 8557146"/>
              <a:gd name="connsiteY60" fmla="*/ 1446663 h 1719287"/>
              <a:gd name="connsiteX61" fmla="*/ 7683690 w 8557146"/>
              <a:gd name="connsiteY61" fmla="*/ 1405720 h 1719287"/>
              <a:gd name="connsiteX62" fmla="*/ 7738281 w 8557146"/>
              <a:gd name="connsiteY62" fmla="*/ 1323833 h 1719287"/>
              <a:gd name="connsiteX63" fmla="*/ 7751929 w 8557146"/>
              <a:gd name="connsiteY63" fmla="*/ 1255594 h 1719287"/>
              <a:gd name="connsiteX64" fmla="*/ 7765576 w 8557146"/>
              <a:gd name="connsiteY64" fmla="*/ 1214651 h 1719287"/>
              <a:gd name="connsiteX65" fmla="*/ 7779224 w 8557146"/>
              <a:gd name="connsiteY65" fmla="*/ 1119117 h 1719287"/>
              <a:gd name="connsiteX66" fmla="*/ 7820167 w 8557146"/>
              <a:gd name="connsiteY66" fmla="*/ 1091821 h 1719287"/>
              <a:gd name="connsiteX67" fmla="*/ 7983940 w 8557146"/>
              <a:gd name="connsiteY67" fmla="*/ 1105469 h 1719287"/>
              <a:gd name="connsiteX68" fmla="*/ 8024884 w 8557146"/>
              <a:gd name="connsiteY68" fmla="*/ 1255594 h 1719287"/>
              <a:gd name="connsiteX69" fmla="*/ 8038531 w 8557146"/>
              <a:gd name="connsiteY69" fmla="*/ 1296538 h 1719287"/>
              <a:gd name="connsiteX70" fmla="*/ 8106770 w 8557146"/>
              <a:gd name="connsiteY70" fmla="*/ 1378424 h 1719287"/>
              <a:gd name="connsiteX71" fmla="*/ 8161361 w 8557146"/>
              <a:gd name="connsiteY71" fmla="*/ 1460311 h 1719287"/>
              <a:gd name="connsiteX72" fmla="*/ 8188657 w 8557146"/>
              <a:gd name="connsiteY72" fmla="*/ 1501254 h 1719287"/>
              <a:gd name="connsiteX73" fmla="*/ 8229600 w 8557146"/>
              <a:gd name="connsiteY73" fmla="*/ 1542197 h 1719287"/>
              <a:gd name="connsiteX74" fmla="*/ 8284191 w 8557146"/>
              <a:gd name="connsiteY74" fmla="*/ 1610436 h 1719287"/>
              <a:gd name="connsiteX75" fmla="*/ 8325134 w 8557146"/>
              <a:gd name="connsiteY75" fmla="*/ 1651379 h 1719287"/>
              <a:gd name="connsiteX76" fmla="*/ 8379726 w 8557146"/>
              <a:gd name="connsiteY76" fmla="*/ 1665027 h 1719287"/>
              <a:gd name="connsiteX77" fmla="*/ 8420669 w 8557146"/>
              <a:gd name="connsiteY77" fmla="*/ 1678675 h 1719287"/>
              <a:gd name="connsiteX78" fmla="*/ 8461612 w 8557146"/>
              <a:gd name="connsiteY78" fmla="*/ 1705970 h 1719287"/>
              <a:gd name="connsiteX79" fmla="*/ 8557146 w 8557146"/>
              <a:gd name="connsiteY79" fmla="*/ 1705970 h 17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557146" h="1719287">
                <a:moveTo>
                  <a:pt x="0" y="1651379"/>
                </a:moveTo>
                <a:cubicBezTo>
                  <a:pt x="34114" y="1566097"/>
                  <a:pt x="35776" y="1565816"/>
                  <a:pt x="68239" y="1460311"/>
                </a:cubicBezTo>
                <a:cubicBezTo>
                  <a:pt x="73755" y="1442383"/>
                  <a:pt x="76497" y="1423686"/>
                  <a:pt x="81887" y="1405720"/>
                </a:cubicBezTo>
                <a:cubicBezTo>
                  <a:pt x="90155" y="1378161"/>
                  <a:pt x="102204" y="1351746"/>
                  <a:pt x="109182" y="1323833"/>
                </a:cubicBezTo>
                <a:cubicBezTo>
                  <a:pt x="113731" y="1305636"/>
                  <a:pt x="116244" y="1286805"/>
                  <a:pt x="122830" y="1269242"/>
                </a:cubicBezTo>
                <a:cubicBezTo>
                  <a:pt x="129974" y="1250192"/>
                  <a:pt x="142570" y="1233541"/>
                  <a:pt x="150126" y="1214651"/>
                </a:cubicBezTo>
                <a:cubicBezTo>
                  <a:pt x="160812" y="1187937"/>
                  <a:pt x="168323" y="1160060"/>
                  <a:pt x="177421" y="1132764"/>
                </a:cubicBezTo>
                <a:lnTo>
                  <a:pt x="191069" y="1091821"/>
                </a:lnTo>
                <a:cubicBezTo>
                  <a:pt x="197361" y="1047780"/>
                  <a:pt x="204764" y="955271"/>
                  <a:pt x="232012" y="914400"/>
                </a:cubicBezTo>
                <a:lnTo>
                  <a:pt x="259308" y="873457"/>
                </a:lnTo>
                <a:cubicBezTo>
                  <a:pt x="262949" y="858893"/>
                  <a:pt x="298234" y="705886"/>
                  <a:pt x="313899" y="682388"/>
                </a:cubicBezTo>
                <a:cubicBezTo>
                  <a:pt x="392119" y="565056"/>
                  <a:pt x="298341" y="713505"/>
                  <a:pt x="354842" y="600502"/>
                </a:cubicBezTo>
                <a:cubicBezTo>
                  <a:pt x="362177" y="585831"/>
                  <a:pt x="375475" y="574547"/>
                  <a:pt x="382137" y="559558"/>
                </a:cubicBezTo>
                <a:cubicBezTo>
                  <a:pt x="393822" y="533266"/>
                  <a:pt x="400334" y="504967"/>
                  <a:pt x="409433" y="477672"/>
                </a:cubicBezTo>
                <a:lnTo>
                  <a:pt x="423081" y="436729"/>
                </a:lnTo>
                <a:lnTo>
                  <a:pt x="436729" y="395785"/>
                </a:lnTo>
                <a:cubicBezTo>
                  <a:pt x="441278" y="363940"/>
                  <a:pt x="446386" y="332171"/>
                  <a:pt x="450376" y="300251"/>
                </a:cubicBezTo>
                <a:cubicBezTo>
                  <a:pt x="455486" y="259374"/>
                  <a:pt x="457251" y="218056"/>
                  <a:pt x="464024" y="177421"/>
                </a:cubicBezTo>
                <a:cubicBezTo>
                  <a:pt x="466389" y="163231"/>
                  <a:pt x="473720" y="150310"/>
                  <a:pt x="477672" y="136478"/>
                </a:cubicBezTo>
                <a:cubicBezTo>
                  <a:pt x="483501" y="116078"/>
                  <a:pt x="494062" y="62754"/>
                  <a:pt x="504967" y="40944"/>
                </a:cubicBezTo>
                <a:cubicBezTo>
                  <a:pt x="512303" y="26273"/>
                  <a:pt x="523164" y="13648"/>
                  <a:pt x="532263" y="0"/>
                </a:cubicBezTo>
                <a:cubicBezTo>
                  <a:pt x="541361" y="13648"/>
                  <a:pt x="552223" y="26273"/>
                  <a:pt x="559558" y="40944"/>
                </a:cubicBezTo>
                <a:cubicBezTo>
                  <a:pt x="565992" y="53811"/>
                  <a:pt x="569421" y="68008"/>
                  <a:pt x="573206" y="81887"/>
                </a:cubicBezTo>
                <a:cubicBezTo>
                  <a:pt x="583077" y="118079"/>
                  <a:pt x="591403" y="154675"/>
                  <a:pt x="600502" y="191069"/>
                </a:cubicBezTo>
                <a:cubicBezTo>
                  <a:pt x="607214" y="217915"/>
                  <a:pt x="607438" y="246109"/>
                  <a:pt x="614149" y="272955"/>
                </a:cubicBezTo>
                <a:cubicBezTo>
                  <a:pt x="621127" y="300868"/>
                  <a:pt x="632346" y="327546"/>
                  <a:pt x="641445" y="354842"/>
                </a:cubicBezTo>
                <a:cubicBezTo>
                  <a:pt x="645994" y="368490"/>
                  <a:pt x="652272" y="381678"/>
                  <a:pt x="655093" y="395785"/>
                </a:cubicBezTo>
                <a:cubicBezTo>
                  <a:pt x="659642" y="418531"/>
                  <a:pt x="663114" y="441520"/>
                  <a:pt x="668740" y="464024"/>
                </a:cubicBezTo>
                <a:cubicBezTo>
                  <a:pt x="672229" y="477980"/>
                  <a:pt x="678603" y="491088"/>
                  <a:pt x="682388" y="504967"/>
                </a:cubicBezTo>
                <a:cubicBezTo>
                  <a:pt x="692259" y="541159"/>
                  <a:pt x="702327" y="577363"/>
                  <a:pt x="709684" y="614149"/>
                </a:cubicBezTo>
                <a:cubicBezTo>
                  <a:pt x="714233" y="636895"/>
                  <a:pt x="717228" y="660009"/>
                  <a:pt x="723331" y="682388"/>
                </a:cubicBezTo>
                <a:cubicBezTo>
                  <a:pt x="730901" y="710146"/>
                  <a:pt x="743649" y="736362"/>
                  <a:pt x="750627" y="764275"/>
                </a:cubicBezTo>
                <a:cubicBezTo>
                  <a:pt x="793306" y="934988"/>
                  <a:pt x="738754" y="722714"/>
                  <a:pt x="777923" y="859809"/>
                </a:cubicBezTo>
                <a:cubicBezTo>
                  <a:pt x="783076" y="877844"/>
                  <a:pt x="786180" y="896434"/>
                  <a:pt x="791570" y="914400"/>
                </a:cubicBezTo>
                <a:cubicBezTo>
                  <a:pt x="799838" y="941959"/>
                  <a:pt x="811888" y="968374"/>
                  <a:pt x="818866" y="996287"/>
                </a:cubicBezTo>
                <a:cubicBezTo>
                  <a:pt x="823415" y="1014484"/>
                  <a:pt x="827124" y="1032912"/>
                  <a:pt x="832514" y="1050878"/>
                </a:cubicBezTo>
                <a:cubicBezTo>
                  <a:pt x="832516" y="1050885"/>
                  <a:pt x="866632" y="1153234"/>
                  <a:pt x="873457" y="1173708"/>
                </a:cubicBezTo>
                <a:cubicBezTo>
                  <a:pt x="878006" y="1187356"/>
                  <a:pt x="883616" y="1200695"/>
                  <a:pt x="887105" y="1214651"/>
                </a:cubicBezTo>
                <a:cubicBezTo>
                  <a:pt x="891654" y="1232848"/>
                  <a:pt x="891446" y="1252956"/>
                  <a:pt x="900752" y="1269242"/>
                </a:cubicBezTo>
                <a:cubicBezTo>
                  <a:pt x="910328" y="1286000"/>
                  <a:pt x="928048" y="1296537"/>
                  <a:pt x="941696" y="1310185"/>
                </a:cubicBezTo>
                <a:cubicBezTo>
                  <a:pt x="955917" y="1352852"/>
                  <a:pt x="969707" y="1406197"/>
                  <a:pt x="1009934" y="1433015"/>
                </a:cubicBezTo>
                <a:lnTo>
                  <a:pt x="1050878" y="1460311"/>
                </a:lnTo>
                <a:cubicBezTo>
                  <a:pt x="1055427" y="1473959"/>
                  <a:pt x="1054354" y="1491082"/>
                  <a:pt x="1064526" y="1501254"/>
                </a:cubicBezTo>
                <a:cubicBezTo>
                  <a:pt x="1127473" y="1564201"/>
                  <a:pt x="1149451" y="1556352"/>
                  <a:pt x="1228299" y="1569493"/>
                </a:cubicBezTo>
                <a:cubicBezTo>
                  <a:pt x="1287172" y="1589118"/>
                  <a:pt x="1271060" y="1586112"/>
                  <a:pt x="1351129" y="1596788"/>
                </a:cubicBezTo>
                <a:cubicBezTo>
                  <a:pt x="1391963" y="1602232"/>
                  <a:pt x="1432772" y="1609560"/>
                  <a:pt x="1473958" y="1610436"/>
                </a:cubicBezTo>
                <a:lnTo>
                  <a:pt x="2634018" y="1624084"/>
                </a:lnTo>
                <a:cubicBezTo>
                  <a:pt x="2659951" y="1630567"/>
                  <a:pt x="2733488" y="1649872"/>
                  <a:pt x="2756848" y="1651379"/>
                </a:cubicBezTo>
                <a:cubicBezTo>
                  <a:pt x="2874971" y="1659000"/>
                  <a:pt x="2993338" y="1663087"/>
                  <a:pt x="3111690" y="1665027"/>
                </a:cubicBezTo>
                <a:lnTo>
                  <a:pt x="4421875" y="1678675"/>
                </a:lnTo>
                <a:cubicBezTo>
                  <a:pt x="4444621" y="1683224"/>
                  <a:pt x="4467150" y="1689043"/>
                  <a:pt x="4490114" y="1692323"/>
                </a:cubicBezTo>
                <a:cubicBezTo>
                  <a:pt x="4907149" y="1751899"/>
                  <a:pt x="5635521" y="1694481"/>
                  <a:pt x="5827594" y="1692323"/>
                </a:cubicBezTo>
                <a:cubicBezTo>
                  <a:pt x="5868537" y="1687774"/>
                  <a:pt x="5909590" y="1684120"/>
                  <a:pt x="5950424" y="1678675"/>
                </a:cubicBezTo>
                <a:cubicBezTo>
                  <a:pt x="5977853" y="1675018"/>
                  <a:pt x="6004651" y="1665853"/>
                  <a:pt x="6032311" y="1665027"/>
                </a:cubicBezTo>
                <a:cubicBezTo>
                  <a:pt x="6309729" y="1656746"/>
                  <a:pt x="6587320" y="1655928"/>
                  <a:pt x="6864824" y="1651379"/>
                </a:cubicBezTo>
                <a:cubicBezTo>
                  <a:pt x="7045758" y="1615194"/>
                  <a:pt x="6883788" y="1643917"/>
                  <a:pt x="7260609" y="1624084"/>
                </a:cubicBezTo>
                <a:cubicBezTo>
                  <a:pt x="7324373" y="1620728"/>
                  <a:pt x="7387988" y="1614985"/>
                  <a:pt x="7451678" y="1610436"/>
                </a:cubicBezTo>
                <a:cubicBezTo>
                  <a:pt x="7478973" y="1601338"/>
                  <a:pt x="7513219" y="1603486"/>
                  <a:pt x="7533564" y="1583141"/>
                </a:cubicBezTo>
                <a:cubicBezTo>
                  <a:pt x="7547212" y="1569493"/>
                  <a:pt x="7559853" y="1554758"/>
                  <a:pt x="7574508" y="1542197"/>
                </a:cubicBezTo>
                <a:cubicBezTo>
                  <a:pt x="7591778" y="1527394"/>
                  <a:pt x="7613015" y="1517338"/>
                  <a:pt x="7629099" y="1501254"/>
                </a:cubicBezTo>
                <a:cubicBezTo>
                  <a:pt x="7645183" y="1485170"/>
                  <a:pt x="7656394" y="1464860"/>
                  <a:pt x="7670042" y="1446663"/>
                </a:cubicBezTo>
                <a:cubicBezTo>
                  <a:pt x="7674591" y="1433015"/>
                  <a:pt x="7676704" y="1418296"/>
                  <a:pt x="7683690" y="1405720"/>
                </a:cubicBezTo>
                <a:cubicBezTo>
                  <a:pt x="7699622" y="1377043"/>
                  <a:pt x="7738281" y="1323833"/>
                  <a:pt x="7738281" y="1323833"/>
                </a:cubicBezTo>
                <a:cubicBezTo>
                  <a:pt x="7742830" y="1301087"/>
                  <a:pt x="7746303" y="1278098"/>
                  <a:pt x="7751929" y="1255594"/>
                </a:cubicBezTo>
                <a:cubicBezTo>
                  <a:pt x="7755418" y="1241638"/>
                  <a:pt x="7762755" y="1228757"/>
                  <a:pt x="7765576" y="1214651"/>
                </a:cubicBezTo>
                <a:cubicBezTo>
                  <a:pt x="7771885" y="1183108"/>
                  <a:pt x="7766159" y="1148512"/>
                  <a:pt x="7779224" y="1119117"/>
                </a:cubicBezTo>
                <a:cubicBezTo>
                  <a:pt x="7785886" y="1104128"/>
                  <a:pt x="7806519" y="1100920"/>
                  <a:pt x="7820167" y="1091821"/>
                </a:cubicBezTo>
                <a:cubicBezTo>
                  <a:pt x="7874758" y="1096370"/>
                  <a:pt x="7934943" y="1080971"/>
                  <a:pt x="7983940" y="1105469"/>
                </a:cubicBezTo>
                <a:cubicBezTo>
                  <a:pt x="8000671" y="1113834"/>
                  <a:pt x="8020025" y="1236159"/>
                  <a:pt x="8024884" y="1255594"/>
                </a:cubicBezTo>
                <a:cubicBezTo>
                  <a:pt x="8028373" y="1269551"/>
                  <a:pt x="8032097" y="1283671"/>
                  <a:pt x="8038531" y="1296538"/>
                </a:cubicBezTo>
                <a:cubicBezTo>
                  <a:pt x="8067790" y="1355056"/>
                  <a:pt x="8064517" y="1324098"/>
                  <a:pt x="8106770" y="1378424"/>
                </a:cubicBezTo>
                <a:cubicBezTo>
                  <a:pt x="8126910" y="1404319"/>
                  <a:pt x="8143164" y="1433015"/>
                  <a:pt x="8161361" y="1460311"/>
                </a:cubicBezTo>
                <a:cubicBezTo>
                  <a:pt x="8170460" y="1473959"/>
                  <a:pt x="8177059" y="1489656"/>
                  <a:pt x="8188657" y="1501254"/>
                </a:cubicBezTo>
                <a:lnTo>
                  <a:pt x="8229600" y="1542197"/>
                </a:lnTo>
                <a:cubicBezTo>
                  <a:pt x="8252005" y="1609412"/>
                  <a:pt x="8227208" y="1562950"/>
                  <a:pt x="8284191" y="1610436"/>
                </a:cubicBezTo>
                <a:cubicBezTo>
                  <a:pt x="8299018" y="1622792"/>
                  <a:pt x="8308376" y="1641803"/>
                  <a:pt x="8325134" y="1651379"/>
                </a:cubicBezTo>
                <a:cubicBezTo>
                  <a:pt x="8341420" y="1660685"/>
                  <a:pt x="8361690" y="1659874"/>
                  <a:pt x="8379726" y="1665027"/>
                </a:cubicBezTo>
                <a:cubicBezTo>
                  <a:pt x="8393558" y="1668979"/>
                  <a:pt x="8407802" y="1672241"/>
                  <a:pt x="8420669" y="1678675"/>
                </a:cubicBezTo>
                <a:cubicBezTo>
                  <a:pt x="8435340" y="1686010"/>
                  <a:pt x="8445528" y="1702753"/>
                  <a:pt x="8461612" y="1705970"/>
                </a:cubicBezTo>
                <a:cubicBezTo>
                  <a:pt x="8492838" y="1712215"/>
                  <a:pt x="8525301" y="1705970"/>
                  <a:pt x="8557146" y="1705970"/>
                </a:cubicBezTo>
              </a:path>
            </a:pathLst>
          </a:cu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604410" y="3592001"/>
            <a:ext cx="445956" cy="338554"/>
          </a:xfrm>
          <a:prstGeom prst="rect">
            <a:avLst/>
          </a:prstGeom>
          <a:noFill/>
        </p:spPr>
        <p:txBody>
          <a:bodyPr wrap="none" rtlCol="0">
            <a:spAutoFit/>
          </a:bodyPr>
          <a:lstStyle/>
          <a:p>
            <a:r>
              <a:rPr lang="fr-CH" sz="1600" dirty="0" smtClean="0">
                <a:solidFill>
                  <a:srgbClr val="7030A0"/>
                </a:solidFill>
              </a:rPr>
              <a:t>TV</a:t>
            </a:r>
            <a:endParaRPr lang="en-US" sz="1600" dirty="0" smtClean="0">
              <a:solidFill>
                <a:srgbClr val="7030A0"/>
              </a:solidFill>
            </a:endParaRPr>
          </a:p>
        </p:txBody>
      </p:sp>
      <p:sp>
        <p:nvSpPr>
          <p:cNvPr id="24" name="Freeform 23"/>
          <p:cNvSpPr/>
          <p:nvPr/>
        </p:nvSpPr>
        <p:spPr bwMode="auto">
          <a:xfrm>
            <a:off x="3089841" y="4021722"/>
            <a:ext cx="6018663" cy="1642099"/>
          </a:xfrm>
          <a:custGeom>
            <a:avLst/>
            <a:gdLst>
              <a:gd name="connsiteX0" fmla="*/ 0 w 6018663"/>
              <a:gd name="connsiteY0" fmla="*/ 1641179 h 1641179"/>
              <a:gd name="connsiteX1" fmla="*/ 122830 w 6018663"/>
              <a:gd name="connsiteY1" fmla="*/ 1613883 h 1641179"/>
              <a:gd name="connsiteX2" fmla="*/ 150125 w 6018663"/>
              <a:gd name="connsiteY2" fmla="*/ 1572940 h 1641179"/>
              <a:gd name="connsiteX3" fmla="*/ 191069 w 6018663"/>
              <a:gd name="connsiteY3" fmla="*/ 1545645 h 1641179"/>
              <a:gd name="connsiteX4" fmla="*/ 218364 w 6018663"/>
              <a:gd name="connsiteY4" fmla="*/ 1491054 h 1641179"/>
              <a:gd name="connsiteX5" fmla="*/ 245660 w 6018663"/>
              <a:gd name="connsiteY5" fmla="*/ 1450110 h 1641179"/>
              <a:gd name="connsiteX6" fmla="*/ 272955 w 6018663"/>
              <a:gd name="connsiteY6" fmla="*/ 1368224 h 1641179"/>
              <a:gd name="connsiteX7" fmla="*/ 286603 w 6018663"/>
              <a:gd name="connsiteY7" fmla="*/ 1327280 h 1641179"/>
              <a:gd name="connsiteX8" fmla="*/ 313898 w 6018663"/>
              <a:gd name="connsiteY8" fmla="*/ 1218098 h 1641179"/>
              <a:gd name="connsiteX9" fmla="*/ 327546 w 6018663"/>
              <a:gd name="connsiteY9" fmla="*/ 999734 h 1641179"/>
              <a:gd name="connsiteX10" fmla="*/ 341194 w 6018663"/>
              <a:gd name="connsiteY10" fmla="*/ 945143 h 1641179"/>
              <a:gd name="connsiteX11" fmla="*/ 368490 w 6018663"/>
              <a:gd name="connsiteY11" fmla="*/ 781370 h 1641179"/>
              <a:gd name="connsiteX12" fmla="*/ 409433 w 6018663"/>
              <a:gd name="connsiteY12" fmla="*/ 603949 h 1641179"/>
              <a:gd name="connsiteX13" fmla="*/ 436728 w 6018663"/>
              <a:gd name="connsiteY13" fmla="*/ 563006 h 1641179"/>
              <a:gd name="connsiteX14" fmla="*/ 450376 w 6018663"/>
              <a:gd name="connsiteY14" fmla="*/ 481119 h 1641179"/>
              <a:gd name="connsiteX15" fmla="*/ 477672 w 6018663"/>
              <a:gd name="connsiteY15" fmla="*/ 399233 h 1641179"/>
              <a:gd name="connsiteX16" fmla="*/ 518615 w 6018663"/>
              <a:gd name="connsiteY16" fmla="*/ 276403 h 1641179"/>
              <a:gd name="connsiteX17" fmla="*/ 545910 w 6018663"/>
              <a:gd name="connsiteY17" fmla="*/ 194516 h 1641179"/>
              <a:gd name="connsiteX18" fmla="*/ 586854 w 6018663"/>
              <a:gd name="connsiteY18" fmla="*/ 58039 h 1641179"/>
              <a:gd name="connsiteX19" fmla="*/ 627797 w 6018663"/>
              <a:gd name="connsiteY19" fmla="*/ 44391 h 1641179"/>
              <a:gd name="connsiteX20" fmla="*/ 641445 w 6018663"/>
              <a:gd name="connsiteY20" fmla="*/ 3448 h 1641179"/>
              <a:gd name="connsiteX21" fmla="*/ 736979 w 6018663"/>
              <a:gd name="connsiteY21" fmla="*/ 71686 h 1641179"/>
              <a:gd name="connsiteX22" fmla="*/ 818866 w 6018663"/>
              <a:gd name="connsiteY22" fmla="*/ 235459 h 1641179"/>
              <a:gd name="connsiteX23" fmla="*/ 832513 w 6018663"/>
              <a:gd name="connsiteY23" fmla="*/ 276403 h 1641179"/>
              <a:gd name="connsiteX24" fmla="*/ 846161 w 6018663"/>
              <a:gd name="connsiteY24" fmla="*/ 317346 h 1641179"/>
              <a:gd name="connsiteX25" fmla="*/ 859809 w 6018663"/>
              <a:gd name="connsiteY25" fmla="*/ 371937 h 1641179"/>
              <a:gd name="connsiteX26" fmla="*/ 873457 w 6018663"/>
              <a:gd name="connsiteY26" fmla="*/ 412880 h 1641179"/>
              <a:gd name="connsiteX27" fmla="*/ 887104 w 6018663"/>
              <a:gd name="connsiteY27" fmla="*/ 481119 h 1641179"/>
              <a:gd name="connsiteX28" fmla="*/ 914400 w 6018663"/>
              <a:gd name="connsiteY28" fmla="*/ 563006 h 1641179"/>
              <a:gd name="connsiteX29" fmla="*/ 941695 w 6018663"/>
              <a:gd name="connsiteY29" fmla="*/ 685836 h 1641179"/>
              <a:gd name="connsiteX30" fmla="*/ 955343 w 6018663"/>
              <a:gd name="connsiteY30" fmla="*/ 726779 h 1641179"/>
              <a:gd name="connsiteX31" fmla="*/ 968991 w 6018663"/>
              <a:gd name="connsiteY31" fmla="*/ 781370 h 1641179"/>
              <a:gd name="connsiteX32" fmla="*/ 996287 w 6018663"/>
              <a:gd name="connsiteY32" fmla="*/ 863257 h 1641179"/>
              <a:gd name="connsiteX33" fmla="*/ 1023582 w 6018663"/>
              <a:gd name="connsiteY33" fmla="*/ 904200 h 1641179"/>
              <a:gd name="connsiteX34" fmla="*/ 1050878 w 6018663"/>
              <a:gd name="connsiteY34" fmla="*/ 986086 h 1641179"/>
              <a:gd name="connsiteX35" fmla="*/ 1078173 w 6018663"/>
              <a:gd name="connsiteY35" fmla="*/ 1081621 h 1641179"/>
              <a:gd name="connsiteX36" fmla="*/ 1105469 w 6018663"/>
              <a:gd name="connsiteY36" fmla="*/ 1122564 h 1641179"/>
              <a:gd name="connsiteX37" fmla="*/ 1160060 w 6018663"/>
              <a:gd name="connsiteY37" fmla="*/ 1204451 h 1641179"/>
              <a:gd name="connsiteX38" fmla="*/ 1187355 w 6018663"/>
              <a:gd name="connsiteY38" fmla="*/ 1245394 h 1641179"/>
              <a:gd name="connsiteX39" fmla="*/ 1241946 w 6018663"/>
              <a:gd name="connsiteY39" fmla="*/ 1259042 h 1641179"/>
              <a:gd name="connsiteX40" fmla="*/ 1337481 w 6018663"/>
              <a:gd name="connsiteY40" fmla="*/ 1286337 h 1641179"/>
              <a:gd name="connsiteX41" fmla="*/ 1433015 w 6018663"/>
              <a:gd name="connsiteY41" fmla="*/ 1299985 h 1641179"/>
              <a:gd name="connsiteX42" fmla="*/ 1473958 w 6018663"/>
              <a:gd name="connsiteY42" fmla="*/ 1327280 h 1641179"/>
              <a:gd name="connsiteX43" fmla="*/ 1555845 w 6018663"/>
              <a:gd name="connsiteY43" fmla="*/ 1354576 h 1641179"/>
              <a:gd name="connsiteX44" fmla="*/ 1596788 w 6018663"/>
              <a:gd name="connsiteY44" fmla="*/ 1368224 h 1641179"/>
              <a:gd name="connsiteX45" fmla="*/ 1705970 w 6018663"/>
              <a:gd name="connsiteY45" fmla="*/ 1381871 h 1641179"/>
              <a:gd name="connsiteX46" fmla="*/ 1815152 w 6018663"/>
              <a:gd name="connsiteY46" fmla="*/ 1409167 h 1641179"/>
              <a:gd name="connsiteX47" fmla="*/ 1910687 w 6018663"/>
              <a:gd name="connsiteY47" fmla="*/ 1436462 h 1641179"/>
              <a:gd name="connsiteX48" fmla="*/ 2019869 w 6018663"/>
              <a:gd name="connsiteY48" fmla="*/ 1450110 h 1641179"/>
              <a:gd name="connsiteX49" fmla="*/ 2210937 w 6018663"/>
              <a:gd name="connsiteY49" fmla="*/ 1491054 h 1641179"/>
              <a:gd name="connsiteX50" fmla="*/ 2593075 w 6018663"/>
              <a:gd name="connsiteY50" fmla="*/ 1504701 h 1641179"/>
              <a:gd name="connsiteX51" fmla="*/ 3057098 w 6018663"/>
              <a:gd name="connsiteY51" fmla="*/ 1491054 h 1641179"/>
              <a:gd name="connsiteX52" fmla="*/ 3289110 w 6018663"/>
              <a:gd name="connsiteY52" fmla="*/ 1477406 h 1641179"/>
              <a:gd name="connsiteX53" fmla="*/ 5227093 w 6018663"/>
              <a:gd name="connsiteY53" fmla="*/ 1463758 h 1641179"/>
              <a:gd name="connsiteX54" fmla="*/ 6018663 w 6018663"/>
              <a:gd name="connsiteY54" fmla="*/ 1450110 h 1641179"/>
              <a:gd name="connsiteX0" fmla="*/ 0 w 6018663"/>
              <a:gd name="connsiteY0" fmla="*/ 1637965 h 1637965"/>
              <a:gd name="connsiteX1" fmla="*/ 122830 w 6018663"/>
              <a:gd name="connsiteY1" fmla="*/ 1610669 h 1637965"/>
              <a:gd name="connsiteX2" fmla="*/ 150125 w 6018663"/>
              <a:gd name="connsiteY2" fmla="*/ 1569726 h 1637965"/>
              <a:gd name="connsiteX3" fmla="*/ 191069 w 6018663"/>
              <a:gd name="connsiteY3" fmla="*/ 1542431 h 1637965"/>
              <a:gd name="connsiteX4" fmla="*/ 218364 w 6018663"/>
              <a:gd name="connsiteY4" fmla="*/ 1487840 h 1637965"/>
              <a:gd name="connsiteX5" fmla="*/ 245660 w 6018663"/>
              <a:gd name="connsiteY5" fmla="*/ 1446896 h 1637965"/>
              <a:gd name="connsiteX6" fmla="*/ 272955 w 6018663"/>
              <a:gd name="connsiteY6" fmla="*/ 1365010 h 1637965"/>
              <a:gd name="connsiteX7" fmla="*/ 286603 w 6018663"/>
              <a:gd name="connsiteY7" fmla="*/ 1324066 h 1637965"/>
              <a:gd name="connsiteX8" fmla="*/ 313898 w 6018663"/>
              <a:gd name="connsiteY8" fmla="*/ 1214884 h 1637965"/>
              <a:gd name="connsiteX9" fmla="*/ 327546 w 6018663"/>
              <a:gd name="connsiteY9" fmla="*/ 996520 h 1637965"/>
              <a:gd name="connsiteX10" fmla="*/ 341194 w 6018663"/>
              <a:gd name="connsiteY10" fmla="*/ 941929 h 1637965"/>
              <a:gd name="connsiteX11" fmla="*/ 368490 w 6018663"/>
              <a:gd name="connsiteY11" fmla="*/ 778156 h 1637965"/>
              <a:gd name="connsiteX12" fmla="*/ 409433 w 6018663"/>
              <a:gd name="connsiteY12" fmla="*/ 600735 h 1637965"/>
              <a:gd name="connsiteX13" fmla="*/ 436728 w 6018663"/>
              <a:gd name="connsiteY13" fmla="*/ 559792 h 1637965"/>
              <a:gd name="connsiteX14" fmla="*/ 450376 w 6018663"/>
              <a:gd name="connsiteY14" fmla="*/ 477905 h 1637965"/>
              <a:gd name="connsiteX15" fmla="*/ 477672 w 6018663"/>
              <a:gd name="connsiteY15" fmla="*/ 396019 h 1637965"/>
              <a:gd name="connsiteX16" fmla="*/ 518615 w 6018663"/>
              <a:gd name="connsiteY16" fmla="*/ 273189 h 1637965"/>
              <a:gd name="connsiteX17" fmla="*/ 545910 w 6018663"/>
              <a:gd name="connsiteY17" fmla="*/ 191302 h 1637965"/>
              <a:gd name="connsiteX18" fmla="*/ 586854 w 6018663"/>
              <a:gd name="connsiteY18" fmla="*/ 54825 h 1637965"/>
              <a:gd name="connsiteX19" fmla="*/ 627797 w 6018663"/>
              <a:gd name="connsiteY19" fmla="*/ 41177 h 1637965"/>
              <a:gd name="connsiteX20" fmla="*/ 641445 w 6018663"/>
              <a:gd name="connsiteY20" fmla="*/ 234 h 1637965"/>
              <a:gd name="connsiteX21" fmla="*/ 841754 w 6018663"/>
              <a:gd name="connsiteY21" fmla="*/ 30372 h 1637965"/>
              <a:gd name="connsiteX22" fmla="*/ 818866 w 6018663"/>
              <a:gd name="connsiteY22" fmla="*/ 232245 h 1637965"/>
              <a:gd name="connsiteX23" fmla="*/ 832513 w 6018663"/>
              <a:gd name="connsiteY23" fmla="*/ 273189 h 1637965"/>
              <a:gd name="connsiteX24" fmla="*/ 846161 w 6018663"/>
              <a:gd name="connsiteY24" fmla="*/ 314132 h 1637965"/>
              <a:gd name="connsiteX25" fmla="*/ 859809 w 6018663"/>
              <a:gd name="connsiteY25" fmla="*/ 368723 h 1637965"/>
              <a:gd name="connsiteX26" fmla="*/ 873457 w 6018663"/>
              <a:gd name="connsiteY26" fmla="*/ 409666 h 1637965"/>
              <a:gd name="connsiteX27" fmla="*/ 887104 w 6018663"/>
              <a:gd name="connsiteY27" fmla="*/ 477905 h 1637965"/>
              <a:gd name="connsiteX28" fmla="*/ 914400 w 6018663"/>
              <a:gd name="connsiteY28" fmla="*/ 559792 h 1637965"/>
              <a:gd name="connsiteX29" fmla="*/ 941695 w 6018663"/>
              <a:gd name="connsiteY29" fmla="*/ 682622 h 1637965"/>
              <a:gd name="connsiteX30" fmla="*/ 955343 w 6018663"/>
              <a:gd name="connsiteY30" fmla="*/ 723565 h 1637965"/>
              <a:gd name="connsiteX31" fmla="*/ 968991 w 6018663"/>
              <a:gd name="connsiteY31" fmla="*/ 778156 h 1637965"/>
              <a:gd name="connsiteX32" fmla="*/ 996287 w 6018663"/>
              <a:gd name="connsiteY32" fmla="*/ 860043 h 1637965"/>
              <a:gd name="connsiteX33" fmla="*/ 1023582 w 6018663"/>
              <a:gd name="connsiteY33" fmla="*/ 900986 h 1637965"/>
              <a:gd name="connsiteX34" fmla="*/ 1050878 w 6018663"/>
              <a:gd name="connsiteY34" fmla="*/ 982872 h 1637965"/>
              <a:gd name="connsiteX35" fmla="*/ 1078173 w 6018663"/>
              <a:gd name="connsiteY35" fmla="*/ 1078407 h 1637965"/>
              <a:gd name="connsiteX36" fmla="*/ 1105469 w 6018663"/>
              <a:gd name="connsiteY36" fmla="*/ 1119350 h 1637965"/>
              <a:gd name="connsiteX37" fmla="*/ 1160060 w 6018663"/>
              <a:gd name="connsiteY37" fmla="*/ 1201237 h 1637965"/>
              <a:gd name="connsiteX38" fmla="*/ 1187355 w 6018663"/>
              <a:gd name="connsiteY38" fmla="*/ 1242180 h 1637965"/>
              <a:gd name="connsiteX39" fmla="*/ 1241946 w 6018663"/>
              <a:gd name="connsiteY39" fmla="*/ 1255828 h 1637965"/>
              <a:gd name="connsiteX40" fmla="*/ 1337481 w 6018663"/>
              <a:gd name="connsiteY40" fmla="*/ 1283123 h 1637965"/>
              <a:gd name="connsiteX41" fmla="*/ 1433015 w 6018663"/>
              <a:gd name="connsiteY41" fmla="*/ 1296771 h 1637965"/>
              <a:gd name="connsiteX42" fmla="*/ 1473958 w 6018663"/>
              <a:gd name="connsiteY42" fmla="*/ 1324066 h 1637965"/>
              <a:gd name="connsiteX43" fmla="*/ 1555845 w 6018663"/>
              <a:gd name="connsiteY43" fmla="*/ 1351362 h 1637965"/>
              <a:gd name="connsiteX44" fmla="*/ 1596788 w 6018663"/>
              <a:gd name="connsiteY44" fmla="*/ 1365010 h 1637965"/>
              <a:gd name="connsiteX45" fmla="*/ 1705970 w 6018663"/>
              <a:gd name="connsiteY45" fmla="*/ 1378657 h 1637965"/>
              <a:gd name="connsiteX46" fmla="*/ 1815152 w 6018663"/>
              <a:gd name="connsiteY46" fmla="*/ 1405953 h 1637965"/>
              <a:gd name="connsiteX47" fmla="*/ 1910687 w 6018663"/>
              <a:gd name="connsiteY47" fmla="*/ 1433248 h 1637965"/>
              <a:gd name="connsiteX48" fmla="*/ 2019869 w 6018663"/>
              <a:gd name="connsiteY48" fmla="*/ 1446896 h 1637965"/>
              <a:gd name="connsiteX49" fmla="*/ 2210937 w 6018663"/>
              <a:gd name="connsiteY49" fmla="*/ 1487840 h 1637965"/>
              <a:gd name="connsiteX50" fmla="*/ 2593075 w 6018663"/>
              <a:gd name="connsiteY50" fmla="*/ 1501487 h 1637965"/>
              <a:gd name="connsiteX51" fmla="*/ 3057098 w 6018663"/>
              <a:gd name="connsiteY51" fmla="*/ 1487840 h 1637965"/>
              <a:gd name="connsiteX52" fmla="*/ 3289110 w 6018663"/>
              <a:gd name="connsiteY52" fmla="*/ 1474192 h 1637965"/>
              <a:gd name="connsiteX53" fmla="*/ 5227093 w 6018663"/>
              <a:gd name="connsiteY53" fmla="*/ 1460544 h 1637965"/>
              <a:gd name="connsiteX54" fmla="*/ 6018663 w 6018663"/>
              <a:gd name="connsiteY54" fmla="*/ 1446896 h 1637965"/>
              <a:gd name="connsiteX0" fmla="*/ 0 w 6018663"/>
              <a:gd name="connsiteY0" fmla="*/ 1637965 h 1637965"/>
              <a:gd name="connsiteX1" fmla="*/ 122830 w 6018663"/>
              <a:gd name="connsiteY1" fmla="*/ 1610669 h 1637965"/>
              <a:gd name="connsiteX2" fmla="*/ 150125 w 6018663"/>
              <a:gd name="connsiteY2" fmla="*/ 1569726 h 1637965"/>
              <a:gd name="connsiteX3" fmla="*/ 191069 w 6018663"/>
              <a:gd name="connsiteY3" fmla="*/ 1542431 h 1637965"/>
              <a:gd name="connsiteX4" fmla="*/ 218364 w 6018663"/>
              <a:gd name="connsiteY4" fmla="*/ 1487840 h 1637965"/>
              <a:gd name="connsiteX5" fmla="*/ 245660 w 6018663"/>
              <a:gd name="connsiteY5" fmla="*/ 1446896 h 1637965"/>
              <a:gd name="connsiteX6" fmla="*/ 272955 w 6018663"/>
              <a:gd name="connsiteY6" fmla="*/ 1365010 h 1637965"/>
              <a:gd name="connsiteX7" fmla="*/ 286603 w 6018663"/>
              <a:gd name="connsiteY7" fmla="*/ 1324066 h 1637965"/>
              <a:gd name="connsiteX8" fmla="*/ 313898 w 6018663"/>
              <a:gd name="connsiteY8" fmla="*/ 1214884 h 1637965"/>
              <a:gd name="connsiteX9" fmla="*/ 327546 w 6018663"/>
              <a:gd name="connsiteY9" fmla="*/ 996520 h 1637965"/>
              <a:gd name="connsiteX10" fmla="*/ 341194 w 6018663"/>
              <a:gd name="connsiteY10" fmla="*/ 941929 h 1637965"/>
              <a:gd name="connsiteX11" fmla="*/ 368490 w 6018663"/>
              <a:gd name="connsiteY11" fmla="*/ 778156 h 1637965"/>
              <a:gd name="connsiteX12" fmla="*/ 409433 w 6018663"/>
              <a:gd name="connsiteY12" fmla="*/ 600735 h 1637965"/>
              <a:gd name="connsiteX13" fmla="*/ 436728 w 6018663"/>
              <a:gd name="connsiteY13" fmla="*/ 559792 h 1637965"/>
              <a:gd name="connsiteX14" fmla="*/ 450376 w 6018663"/>
              <a:gd name="connsiteY14" fmla="*/ 477905 h 1637965"/>
              <a:gd name="connsiteX15" fmla="*/ 477672 w 6018663"/>
              <a:gd name="connsiteY15" fmla="*/ 396019 h 1637965"/>
              <a:gd name="connsiteX16" fmla="*/ 518615 w 6018663"/>
              <a:gd name="connsiteY16" fmla="*/ 273189 h 1637965"/>
              <a:gd name="connsiteX17" fmla="*/ 545910 w 6018663"/>
              <a:gd name="connsiteY17" fmla="*/ 191302 h 1637965"/>
              <a:gd name="connsiteX18" fmla="*/ 586854 w 6018663"/>
              <a:gd name="connsiteY18" fmla="*/ 54825 h 1637965"/>
              <a:gd name="connsiteX19" fmla="*/ 627797 w 6018663"/>
              <a:gd name="connsiteY19" fmla="*/ 41177 h 1637965"/>
              <a:gd name="connsiteX20" fmla="*/ 641445 w 6018663"/>
              <a:gd name="connsiteY20" fmla="*/ 234 h 1637965"/>
              <a:gd name="connsiteX21" fmla="*/ 841754 w 6018663"/>
              <a:gd name="connsiteY21" fmla="*/ 30372 h 1637965"/>
              <a:gd name="connsiteX22" fmla="*/ 818866 w 6018663"/>
              <a:gd name="connsiteY22" fmla="*/ 232245 h 1637965"/>
              <a:gd name="connsiteX23" fmla="*/ 846161 w 6018663"/>
              <a:gd name="connsiteY23" fmla="*/ 314132 h 1637965"/>
              <a:gd name="connsiteX24" fmla="*/ 859809 w 6018663"/>
              <a:gd name="connsiteY24" fmla="*/ 368723 h 1637965"/>
              <a:gd name="connsiteX25" fmla="*/ 873457 w 6018663"/>
              <a:gd name="connsiteY25" fmla="*/ 409666 h 1637965"/>
              <a:gd name="connsiteX26" fmla="*/ 887104 w 6018663"/>
              <a:gd name="connsiteY26" fmla="*/ 477905 h 1637965"/>
              <a:gd name="connsiteX27" fmla="*/ 914400 w 6018663"/>
              <a:gd name="connsiteY27" fmla="*/ 559792 h 1637965"/>
              <a:gd name="connsiteX28" fmla="*/ 941695 w 6018663"/>
              <a:gd name="connsiteY28" fmla="*/ 682622 h 1637965"/>
              <a:gd name="connsiteX29" fmla="*/ 955343 w 6018663"/>
              <a:gd name="connsiteY29" fmla="*/ 723565 h 1637965"/>
              <a:gd name="connsiteX30" fmla="*/ 968991 w 6018663"/>
              <a:gd name="connsiteY30" fmla="*/ 778156 h 1637965"/>
              <a:gd name="connsiteX31" fmla="*/ 996287 w 6018663"/>
              <a:gd name="connsiteY31" fmla="*/ 860043 h 1637965"/>
              <a:gd name="connsiteX32" fmla="*/ 1023582 w 6018663"/>
              <a:gd name="connsiteY32" fmla="*/ 900986 h 1637965"/>
              <a:gd name="connsiteX33" fmla="*/ 1050878 w 6018663"/>
              <a:gd name="connsiteY33" fmla="*/ 982872 h 1637965"/>
              <a:gd name="connsiteX34" fmla="*/ 1078173 w 6018663"/>
              <a:gd name="connsiteY34" fmla="*/ 1078407 h 1637965"/>
              <a:gd name="connsiteX35" fmla="*/ 1105469 w 6018663"/>
              <a:gd name="connsiteY35" fmla="*/ 1119350 h 1637965"/>
              <a:gd name="connsiteX36" fmla="*/ 1160060 w 6018663"/>
              <a:gd name="connsiteY36" fmla="*/ 1201237 h 1637965"/>
              <a:gd name="connsiteX37" fmla="*/ 1187355 w 6018663"/>
              <a:gd name="connsiteY37" fmla="*/ 1242180 h 1637965"/>
              <a:gd name="connsiteX38" fmla="*/ 1241946 w 6018663"/>
              <a:gd name="connsiteY38" fmla="*/ 1255828 h 1637965"/>
              <a:gd name="connsiteX39" fmla="*/ 1337481 w 6018663"/>
              <a:gd name="connsiteY39" fmla="*/ 1283123 h 1637965"/>
              <a:gd name="connsiteX40" fmla="*/ 1433015 w 6018663"/>
              <a:gd name="connsiteY40" fmla="*/ 1296771 h 1637965"/>
              <a:gd name="connsiteX41" fmla="*/ 1473958 w 6018663"/>
              <a:gd name="connsiteY41" fmla="*/ 1324066 h 1637965"/>
              <a:gd name="connsiteX42" fmla="*/ 1555845 w 6018663"/>
              <a:gd name="connsiteY42" fmla="*/ 1351362 h 1637965"/>
              <a:gd name="connsiteX43" fmla="*/ 1596788 w 6018663"/>
              <a:gd name="connsiteY43" fmla="*/ 1365010 h 1637965"/>
              <a:gd name="connsiteX44" fmla="*/ 1705970 w 6018663"/>
              <a:gd name="connsiteY44" fmla="*/ 1378657 h 1637965"/>
              <a:gd name="connsiteX45" fmla="*/ 1815152 w 6018663"/>
              <a:gd name="connsiteY45" fmla="*/ 1405953 h 1637965"/>
              <a:gd name="connsiteX46" fmla="*/ 1910687 w 6018663"/>
              <a:gd name="connsiteY46" fmla="*/ 1433248 h 1637965"/>
              <a:gd name="connsiteX47" fmla="*/ 2019869 w 6018663"/>
              <a:gd name="connsiteY47" fmla="*/ 1446896 h 1637965"/>
              <a:gd name="connsiteX48" fmla="*/ 2210937 w 6018663"/>
              <a:gd name="connsiteY48" fmla="*/ 1487840 h 1637965"/>
              <a:gd name="connsiteX49" fmla="*/ 2593075 w 6018663"/>
              <a:gd name="connsiteY49" fmla="*/ 1501487 h 1637965"/>
              <a:gd name="connsiteX50" fmla="*/ 3057098 w 6018663"/>
              <a:gd name="connsiteY50" fmla="*/ 1487840 h 1637965"/>
              <a:gd name="connsiteX51" fmla="*/ 3289110 w 6018663"/>
              <a:gd name="connsiteY51" fmla="*/ 1474192 h 1637965"/>
              <a:gd name="connsiteX52" fmla="*/ 5227093 w 6018663"/>
              <a:gd name="connsiteY52" fmla="*/ 1460544 h 1637965"/>
              <a:gd name="connsiteX53" fmla="*/ 6018663 w 6018663"/>
              <a:gd name="connsiteY53" fmla="*/ 1446896 h 1637965"/>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846161 w 6018663"/>
              <a:gd name="connsiteY22" fmla="*/ 319297 h 1643130"/>
              <a:gd name="connsiteX23" fmla="*/ 859809 w 6018663"/>
              <a:gd name="connsiteY23" fmla="*/ 373888 h 1643130"/>
              <a:gd name="connsiteX24" fmla="*/ 873457 w 6018663"/>
              <a:gd name="connsiteY24" fmla="*/ 414831 h 1643130"/>
              <a:gd name="connsiteX25" fmla="*/ 887104 w 6018663"/>
              <a:gd name="connsiteY25" fmla="*/ 483070 h 1643130"/>
              <a:gd name="connsiteX26" fmla="*/ 914400 w 6018663"/>
              <a:gd name="connsiteY26" fmla="*/ 564957 h 1643130"/>
              <a:gd name="connsiteX27" fmla="*/ 941695 w 6018663"/>
              <a:gd name="connsiteY27" fmla="*/ 687787 h 1643130"/>
              <a:gd name="connsiteX28" fmla="*/ 955343 w 6018663"/>
              <a:gd name="connsiteY28" fmla="*/ 728730 h 1643130"/>
              <a:gd name="connsiteX29" fmla="*/ 968991 w 6018663"/>
              <a:gd name="connsiteY29" fmla="*/ 783321 h 1643130"/>
              <a:gd name="connsiteX30" fmla="*/ 996287 w 6018663"/>
              <a:gd name="connsiteY30" fmla="*/ 865208 h 1643130"/>
              <a:gd name="connsiteX31" fmla="*/ 1023582 w 6018663"/>
              <a:gd name="connsiteY31" fmla="*/ 906151 h 1643130"/>
              <a:gd name="connsiteX32" fmla="*/ 1050878 w 6018663"/>
              <a:gd name="connsiteY32" fmla="*/ 988037 h 1643130"/>
              <a:gd name="connsiteX33" fmla="*/ 1078173 w 6018663"/>
              <a:gd name="connsiteY33" fmla="*/ 1083572 h 1643130"/>
              <a:gd name="connsiteX34" fmla="*/ 1105469 w 6018663"/>
              <a:gd name="connsiteY34" fmla="*/ 1124515 h 1643130"/>
              <a:gd name="connsiteX35" fmla="*/ 1160060 w 6018663"/>
              <a:gd name="connsiteY35" fmla="*/ 1206402 h 1643130"/>
              <a:gd name="connsiteX36" fmla="*/ 1187355 w 6018663"/>
              <a:gd name="connsiteY36" fmla="*/ 1247345 h 1643130"/>
              <a:gd name="connsiteX37" fmla="*/ 1241946 w 6018663"/>
              <a:gd name="connsiteY37" fmla="*/ 1260993 h 1643130"/>
              <a:gd name="connsiteX38" fmla="*/ 1337481 w 6018663"/>
              <a:gd name="connsiteY38" fmla="*/ 1288288 h 1643130"/>
              <a:gd name="connsiteX39" fmla="*/ 1433015 w 6018663"/>
              <a:gd name="connsiteY39" fmla="*/ 1301936 h 1643130"/>
              <a:gd name="connsiteX40" fmla="*/ 1473958 w 6018663"/>
              <a:gd name="connsiteY40" fmla="*/ 1329231 h 1643130"/>
              <a:gd name="connsiteX41" fmla="*/ 1555845 w 6018663"/>
              <a:gd name="connsiteY41" fmla="*/ 1356527 h 1643130"/>
              <a:gd name="connsiteX42" fmla="*/ 1596788 w 6018663"/>
              <a:gd name="connsiteY42" fmla="*/ 1370175 h 1643130"/>
              <a:gd name="connsiteX43" fmla="*/ 1705970 w 6018663"/>
              <a:gd name="connsiteY43" fmla="*/ 1383822 h 1643130"/>
              <a:gd name="connsiteX44" fmla="*/ 1815152 w 6018663"/>
              <a:gd name="connsiteY44" fmla="*/ 1411118 h 1643130"/>
              <a:gd name="connsiteX45" fmla="*/ 1910687 w 6018663"/>
              <a:gd name="connsiteY45" fmla="*/ 1438413 h 1643130"/>
              <a:gd name="connsiteX46" fmla="*/ 2019869 w 6018663"/>
              <a:gd name="connsiteY46" fmla="*/ 1452061 h 1643130"/>
              <a:gd name="connsiteX47" fmla="*/ 2210937 w 6018663"/>
              <a:gd name="connsiteY47" fmla="*/ 1493005 h 1643130"/>
              <a:gd name="connsiteX48" fmla="*/ 2593075 w 6018663"/>
              <a:gd name="connsiteY48" fmla="*/ 1506652 h 1643130"/>
              <a:gd name="connsiteX49" fmla="*/ 3057098 w 6018663"/>
              <a:gd name="connsiteY49" fmla="*/ 1493005 h 1643130"/>
              <a:gd name="connsiteX50" fmla="*/ 3289110 w 6018663"/>
              <a:gd name="connsiteY50" fmla="*/ 1479357 h 1643130"/>
              <a:gd name="connsiteX51" fmla="*/ 5227093 w 6018663"/>
              <a:gd name="connsiteY51" fmla="*/ 1465709 h 1643130"/>
              <a:gd name="connsiteX52" fmla="*/ 6018663 w 6018663"/>
              <a:gd name="connsiteY52"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846161 w 6018663"/>
              <a:gd name="connsiteY22" fmla="*/ 319297 h 1643130"/>
              <a:gd name="connsiteX23" fmla="*/ 873457 w 6018663"/>
              <a:gd name="connsiteY23" fmla="*/ 414831 h 1643130"/>
              <a:gd name="connsiteX24" fmla="*/ 887104 w 6018663"/>
              <a:gd name="connsiteY24" fmla="*/ 483070 h 1643130"/>
              <a:gd name="connsiteX25" fmla="*/ 914400 w 6018663"/>
              <a:gd name="connsiteY25" fmla="*/ 564957 h 1643130"/>
              <a:gd name="connsiteX26" fmla="*/ 941695 w 6018663"/>
              <a:gd name="connsiteY26" fmla="*/ 687787 h 1643130"/>
              <a:gd name="connsiteX27" fmla="*/ 955343 w 6018663"/>
              <a:gd name="connsiteY27" fmla="*/ 728730 h 1643130"/>
              <a:gd name="connsiteX28" fmla="*/ 968991 w 6018663"/>
              <a:gd name="connsiteY28" fmla="*/ 783321 h 1643130"/>
              <a:gd name="connsiteX29" fmla="*/ 996287 w 6018663"/>
              <a:gd name="connsiteY29" fmla="*/ 865208 h 1643130"/>
              <a:gd name="connsiteX30" fmla="*/ 1023582 w 6018663"/>
              <a:gd name="connsiteY30" fmla="*/ 906151 h 1643130"/>
              <a:gd name="connsiteX31" fmla="*/ 1050878 w 6018663"/>
              <a:gd name="connsiteY31" fmla="*/ 988037 h 1643130"/>
              <a:gd name="connsiteX32" fmla="*/ 1078173 w 6018663"/>
              <a:gd name="connsiteY32" fmla="*/ 1083572 h 1643130"/>
              <a:gd name="connsiteX33" fmla="*/ 1105469 w 6018663"/>
              <a:gd name="connsiteY33" fmla="*/ 1124515 h 1643130"/>
              <a:gd name="connsiteX34" fmla="*/ 1160060 w 6018663"/>
              <a:gd name="connsiteY34" fmla="*/ 1206402 h 1643130"/>
              <a:gd name="connsiteX35" fmla="*/ 1187355 w 6018663"/>
              <a:gd name="connsiteY35" fmla="*/ 1247345 h 1643130"/>
              <a:gd name="connsiteX36" fmla="*/ 1241946 w 6018663"/>
              <a:gd name="connsiteY36" fmla="*/ 1260993 h 1643130"/>
              <a:gd name="connsiteX37" fmla="*/ 1337481 w 6018663"/>
              <a:gd name="connsiteY37" fmla="*/ 1288288 h 1643130"/>
              <a:gd name="connsiteX38" fmla="*/ 1433015 w 6018663"/>
              <a:gd name="connsiteY38" fmla="*/ 1301936 h 1643130"/>
              <a:gd name="connsiteX39" fmla="*/ 1473958 w 6018663"/>
              <a:gd name="connsiteY39" fmla="*/ 1329231 h 1643130"/>
              <a:gd name="connsiteX40" fmla="*/ 1555845 w 6018663"/>
              <a:gd name="connsiteY40" fmla="*/ 1356527 h 1643130"/>
              <a:gd name="connsiteX41" fmla="*/ 1596788 w 6018663"/>
              <a:gd name="connsiteY41" fmla="*/ 1370175 h 1643130"/>
              <a:gd name="connsiteX42" fmla="*/ 1705970 w 6018663"/>
              <a:gd name="connsiteY42" fmla="*/ 1383822 h 1643130"/>
              <a:gd name="connsiteX43" fmla="*/ 1815152 w 6018663"/>
              <a:gd name="connsiteY43" fmla="*/ 1411118 h 1643130"/>
              <a:gd name="connsiteX44" fmla="*/ 1910687 w 6018663"/>
              <a:gd name="connsiteY44" fmla="*/ 1438413 h 1643130"/>
              <a:gd name="connsiteX45" fmla="*/ 2019869 w 6018663"/>
              <a:gd name="connsiteY45" fmla="*/ 1452061 h 1643130"/>
              <a:gd name="connsiteX46" fmla="*/ 2210937 w 6018663"/>
              <a:gd name="connsiteY46" fmla="*/ 1493005 h 1643130"/>
              <a:gd name="connsiteX47" fmla="*/ 2593075 w 6018663"/>
              <a:gd name="connsiteY47" fmla="*/ 1506652 h 1643130"/>
              <a:gd name="connsiteX48" fmla="*/ 3057098 w 6018663"/>
              <a:gd name="connsiteY48" fmla="*/ 1493005 h 1643130"/>
              <a:gd name="connsiteX49" fmla="*/ 3289110 w 6018663"/>
              <a:gd name="connsiteY49" fmla="*/ 1479357 h 1643130"/>
              <a:gd name="connsiteX50" fmla="*/ 5227093 w 6018663"/>
              <a:gd name="connsiteY50" fmla="*/ 1465709 h 1643130"/>
              <a:gd name="connsiteX51" fmla="*/ 6018663 w 6018663"/>
              <a:gd name="connsiteY51"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846161 w 6018663"/>
              <a:gd name="connsiteY22" fmla="*/ 319297 h 1643130"/>
              <a:gd name="connsiteX23" fmla="*/ 887104 w 6018663"/>
              <a:gd name="connsiteY23" fmla="*/ 483070 h 1643130"/>
              <a:gd name="connsiteX24" fmla="*/ 914400 w 6018663"/>
              <a:gd name="connsiteY24" fmla="*/ 564957 h 1643130"/>
              <a:gd name="connsiteX25" fmla="*/ 941695 w 6018663"/>
              <a:gd name="connsiteY25" fmla="*/ 687787 h 1643130"/>
              <a:gd name="connsiteX26" fmla="*/ 955343 w 6018663"/>
              <a:gd name="connsiteY26" fmla="*/ 728730 h 1643130"/>
              <a:gd name="connsiteX27" fmla="*/ 968991 w 6018663"/>
              <a:gd name="connsiteY27" fmla="*/ 783321 h 1643130"/>
              <a:gd name="connsiteX28" fmla="*/ 996287 w 6018663"/>
              <a:gd name="connsiteY28" fmla="*/ 865208 h 1643130"/>
              <a:gd name="connsiteX29" fmla="*/ 1023582 w 6018663"/>
              <a:gd name="connsiteY29" fmla="*/ 906151 h 1643130"/>
              <a:gd name="connsiteX30" fmla="*/ 1050878 w 6018663"/>
              <a:gd name="connsiteY30" fmla="*/ 988037 h 1643130"/>
              <a:gd name="connsiteX31" fmla="*/ 1078173 w 6018663"/>
              <a:gd name="connsiteY31" fmla="*/ 1083572 h 1643130"/>
              <a:gd name="connsiteX32" fmla="*/ 1105469 w 6018663"/>
              <a:gd name="connsiteY32" fmla="*/ 1124515 h 1643130"/>
              <a:gd name="connsiteX33" fmla="*/ 1160060 w 6018663"/>
              <a:gd name="connsiteY33" fmla="*/ 1206402 h 1643130"/>
              <a:gd name="connsiteX34" fmla="*/ 1187355 w 6018663"/>
              <a:gd name="connsiteY34" fmla="*/ 1247345 h 1643130"/>
              <a:gd name="connsiteX35" fmla="*/ 1241946 w 6018663"/>
              <a:gd name="connsiteY35" fmla="*/ 1260993 h 1643130"/>
              <a:gd name="connsiteX36" fmla="*/ 1337481 w 6018663"/>
              <a:gd name="connsiteY36" fmla="*/ 1288288 h 1643130"/>
              <a:gd name="connsiteX37" fmla="*/ 1433015 w 6018663"/>
              <a:gd name="connsiteY37" fmla="*/ 1301936 h 1643130"/>
              <a:gd name="connsiteX38" fmla="*/ 1473958 w 6018663"/>
              <a:gd name="connsiteY38" fmla="*/ 1329231 h 1643130"/>
              <a:gd name="connsiteX39" fmla="*/ 1555845 w 6018663"/>
              <a:gd name="connsiteY39" fmla="*/ 1356527 h 1643130"/>
              <a:gd name="connsiteX40" fmla="*/ 1596788 w 6018663"/>
              <a:gd name="connsiteY40" fmla="*/ 1370175 h 1643130"/>
              <a:gd name="connsiteX41" fmla="*/ 1705970 w 6018663"/>
              <a:gd name="connsiteY41" fmla="*/ 1383822 h 1643130"/>
              <a:gd name="connsiteX42" fmla="*/ 1815152 w 6018663"/>
              <a:gd name="connsiteY42" fmla="*/ 1411118 h 1643130"/>
              <a:gd name="connsiteX43" fmla="*/ 1910687 w 6018663"/>
              <a:gd name="connsiteY43" fmla="*/ 1438413 h 1643130"/>
              <a:gd name="connsiteX44" fmla="*/ 2019869 w 6018663"/>
              <a:gd name="connsiteY44" fmla="*/ 1452061 h 1643130"/>
              <a:gd name="connsiteX45" fmla="*/ 2210937 w 6018663"/>
              <a:gd name="connsiteY45" fmla="*/ 1493005 h 1643130"/>
              <a:gd name="connsiteX46" fmla="*/ 2593075 w 6018663"/>
              <a:gd name="connsiteY46" fmla="*/ 1506652 h 1643130"/>
              <a:gd name="connsiteX47" fmla="*/ 3057098 w 6018663"/>
              <a:gd name="connsiteY47" fmla="*/ 1493005 h 1643130"/>
              <a:gd name="connsiteX48" fmla="*/ 3289110 w 6018663"/>
              <a:gd name="connsiteY48" fmla="*/ 1479357 h 1643130"/>
              <a:gd name="connsiteX49" fmla="*/ 5227093 w 6018663"/>
              <a:gd name="connsiteY49" fmla="*/ 1465709 h 1643130"/>
              <a:gd name="connsiteX50" fmla="*/ 6018663 w 6018663"/>
              <a:gd name="connsiteY50"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846161 w 6018663"/>
              <a:gd name="connsiteY22" fmla="*/ 319297 h 1643130"/>
              <a:gd name="connsiteX23" fmla="*/ 914400 w 6018663"/>
              <a:gd name="connsiteY23" fmla="*/ 564957 h 1643130"/>
              <a:gd name="connsiteX24" fmla="*/ 941695 w 6018663"/>
              <a:gd name="connsiteY24" fmla="*/ 687787 h 1643130"/>
              <a:gd name="connsiteX25" fmla="*/ 955343 w 6018663"/>
              <a:gd name="connsiteY25" fmla="*/ 728730 h 1643130"/>
              <a:gd name="connsiteX26" fmla="*/ 968991 w 6018663"/>
              <a:gd name="connsiteY26" fmla="*/ 783321 h 1643130"/>
              <a:gd name="connsiteX27" fmla="*/ 996287 w 6018663"/>
              <a:gd name="connsiteY27" fmla="*/ 865208 h 1643130"/>
              <a:gd name="connsiteX28" fmla="*/ 1023582 w 6018663"/>
              <a:gd name="connsiteY28" fmla="*/ 906151 h 1643130"/>
              <a:gd name="connsiteX29" fmla="*/ 1050878 w 6018663"/>
              <a:gd name="connsiteY29" fmla="*/ 988037 h 1643130"/>
              <a:gd name="connsiteX30" fmla="*/ 1078173 w 6018663"/>
              <a:gd name="connsiteY30" fmla="*/ 1083572 h 1643130"/>
              <a:gd name="connsiteX31" fmla="*/ 1105469 w 6018663"/>
              <a:gd name="connsiteY31" fmla="*/ 1124515 h 1643130"/>
              <a:gd name="connsiteX32" fmla="*/ 1160060 w 6018663"/>
              <a:gd name="connsiteY32" fmla="*/ 1206402 h 1643130"/>
              <a:gd name="connsiteX33" fmla="*/ 1187355 w 6018663"/>
              <a:gd name="connsiteY33" fmla="*/ 1247345 h 1643130"/>
              <a:gd name="connsiteX34" fmla="*/ 1241946 w 6018663"/>
              <a:gd name="connsiteY34" fmla="*/ 1260993 h 1643130"/>
              <a:gd name="connsiteX35" fmla="*/ 1337481 w 6018663"/>
              <a:gd name="connsiteY35" fmla="*/ 1288288 h 1643130"/>
              <a:gd name="connsiteX36" fmla="*/ 1433015 w 6018663"/>
              <a:gd name="connsiteY36" fmla="*/ 1301936 h 1643130"/>
              <a:gd name="connsiteX37" fmla="*/ 1473958 w 6018663"/>
              <a:gd name="connsiteY37" fmla="*/ 1329231 h 1643130"/>
              <a:gd name="connsiteX38" fmla="*/ 1555845 w 6018663"/>
              <a:gd name="connsiteY38" fmla="*/ 1356527 h 1643130"/>
              <a:gd name="connsiteX39" fmla="*/ 1596788 w 6018663"/>
              <a:gd name="connsiteY39" fmla="*/ 1370175 h 1643130"/>
              <a:gd name="connsiteX40" fmla="*/ 1705970 w 6018663"/>
              <a:gd name="connsiteY40" fmla="*/ 1383822 h 1643130"/>
              <a:gd name="connsiteX41" fmla="*/ 1815152 w 6018663"/>
              <a:gd name="connsiteY41" fmla="*/ 1411118 h 1643130"/>
              <a:gd name="connsiteX42" fmla="*/ 1910687 w 6018663"/>
              <a:gd name="connsiteY42" fmla="*/ 1438413 h 1643130"/>
              <a:gd name="connsiteX43" fmla="*/ 2019869 w 6018663"/>
              <a:gd name="connsiteY43" fmla="*/ 1452061 h 1643130"/>
              <a:gd name="connsiteX44" fmla="*/ 2210937 w 6018663"/>
              <a:gd name="connsiteY44" fmla="*/ 1493005 h 1643130"/>
              <a:gd name="connsiteX45" fmla="*/ 2593075 w 6018663"/>
              <a:gd name="connsiteY45" fmla="*/ 1506652 h 1643130"/>
              <a:gd name="connsiteX46" fmla="*/ 3057098 w 6018663"/>
              <a:gd name="connsiteY46" fmla="*/ 1493005 h 1643130"/>
              <a:gd name="connsiteX47" fmla="*/ 3289110 w 6018663"/>
              <a:gd name="connsiteY47" fmla="*/ 1479357 h 1643130"/>
              <a:gd name="connsiteX48" fmla="*/ 5227093 w 6018663"/>
              <a:gd name="connsiteY48" fmla="*/ 1465709 h 1643130"/>
              <a:gd name="connsiteX49" fmla="*/ 6018663 w 6018663"/>
              <a:gd name="connsiteY49"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14400 w 6018663"/>
              <a:gd name="connsiteY23" fmla="*/ 564957 h 1643130"/>
              <a:gd name="connsiteX24" fmla="*/ 941695 w 6018663"/>
              <a:gd name="connsiteY24" fmla="*/ 687787 h 1643130"/>
              <a:gd name="connsiteX25" fmla="*/ 955343 w 6018663"/>
              <a:gd name="connsiteY25" fmla="*/ 728730 h 1643130"/>
              <a:gd name="connsiteX26" fmla="*/ 968991 w 6018663"/>
              <a:gd name="connsiteY26" fmla="*/ 783321 h 1643130"/>
              <a:gd name="connsiteX27" fmla="*/ 996287 w 6018663"/>
              <a:gd name="connsiteY27" fmla="*/ 865208 h 1643130"/>
              <a:gd name="connsiteX28" fmla="*/ 1023582 w 6018663"/>
              <a:gd name="connsiteY28" fmla="*/ 906151 h 1643130"/>
              <a:gd name="connsiteX29" fmla="*/ 1050878 w 6018663"/>
              <a:gd name="connsiteY29" fmla="*/ 988037 h 1643130"/>
              <a:gd name="connsiteX30" fmla="*/ 1078173 w 6018663"/>
              <a:gd name="connsiteY30" fmla="*/ 1083572 h 1643130"/>
              <a:gd name="connsiteX31" fmla="*/ 1105469 w 6018663"/>
              <a:gd name="connsiteY31" fmla="*/ 1124515 h 1643130"/>
              <a:gd name="connsiteX32" fmla="*/ 1160060 w 6018663"/>
              <a:gd name="connsiteY32" fmla="*/ 1206402 h 1643130"/>
              <a:gd name="connsiteX33" fmla="*/ 1187355 w 6018663"/>
              <a:gd name="connsiteY33" fmla="*/ 1247345 h 1643130"/>
              <a:gd name="connsiteX34" fmla="*/ 1241946 w 6018663"/>
              <a:gd name="connsiteY34" fmla="*/ 1260993 h 1643130"/>
              <a:gd name="connsiteX35" fmla="*/ 1337481 w 6018663"/>
              <a:gd name="connsiteY35" fmla="*/ 1288288 h 1643130"/>
              <a:gd name="connsiteX36" fmla="*/ 1433015 w 6018663"/>
              <a:gd name="connsiteY36" fmla="*/ 1301936 h 1643130"/>
              <a:gd name="connsiteX37" fmla="*/ 1473958 w 6018663"/>
              <a:gd name="connsiteY37" fmla="*/ 1329231 h 1643130"/>
              <a:gd name="connsiteX38" fmla="*/ 1555845 w 6018663"/>
              <a:gd name="connsiteY38" fmla="*/ 1356527 h 1643130"/>
              <a:gd name="connsiteX39" fmla="*/ 1596788 w 6018663"/>
              <a:gd name="connsiteY39" fmla="*/ 1370175 h 1643130"/>
              <a:gd name="connsiteX40" fmla="*/ 1705970 w 6018663"/>
              <a:gd name="connsiteY40" fmla="*/ 1383822 h 1643130"/>
              <a:gd name="connsiteX41" fmla="*/ 1815152 w 6018663"/>
              <a:gd name="connsiteY41" fmla="*/ 1411118 h 1643130"/>
              <a:gd name="connsiteX42" fmla="*/ 1910687 w 6018663"/>
              <a:gd name="connsiteY42" fmla="*/ 1438413 h 1643130"/>
              <a:gd name="connsiteX43" fmla="*/ 2019869 w 6018663"/>
              <a:gd name="connsiteY43" fmla="*/ 1452061 h 1643130"/>
              <a:gd name="connsiteX44" fmla="*/ 2210937 w 6018663"/>
              <a:gd name="connsiteY44" fmla="*/ 1493005 h 1643130"/>
              <a:gd name="connsiteX45" fmla="*/ 2593075 w 6018663"/>
              <a:gd name="connsiteY45" fmla="*/ 1506652 h 1643130"/>
              <a:gd name="connsiteX46" fmla="*/ 3057098 w 6018663"/>
              <a:gd name="connsiteY46" fmla="*/ 1493005 h 1643130"/>
              <a:gd name="connsiteX47" fmla="*/ 3289110 w 6018663"/>
              <a:gd name="connsiteY47" fmla="*/ 1479357 h 1643130"/>
              <a:gd name="connsiteX48" fmla="*/ 5227093 w 6018663"/>
              <a:gd name="connsiteY48" fmla="*/ 1465709 h 1643130"/>
              <a:gd name="connsiteX49" fmla="*/ 6018663 w 6018663"/>
              <a:gd name="connsiteY49"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14400 w 6018663"/>
              <a:gd name="connsiteY23" fmla="*/ 564957 h 1643130"/>
              <a:gd name="connsiteX24" fmla="*/ 941695 w 6018663"/>
              <a:gd name="connsiteY24" fmla="*/ 687787 h 1643130"/>
              <a:gd name="connsiteX25" fmla="*/ 955343 w 6018663"/>
              <a:gd name="connsiteY25" fmla="*/ 728730 h 1643130"/>
              <a:gd name="connsiteX26" fmla="*/ 996287 w 6018663"/>
              <a:gd name="connsiteY26" fmla="*/ 865208 h 1643130"/>
              <a:gd name="connsiteX27" fmla="*/ 1023582 w 6018663"/>
              <a:gd name="connsiteY27" fmla="*/ 906151 h 1643130"/>
              <a:gd name="connsiteX28" fmla="*/ 1050878 w 6018663"/>
              <a:gd name="connsiteY28" fmla="*/ 988037 h 1643130"/>
              <a:gd name="connsiteX29" fmla="*/ 1078173 w 6018663"/>
              <a:gd name="connsiteY29" fmla="*/ 1083572 h 1643130"/>
              <a:gd name="connsiteX30" fmla="*/ 1105469 w 6018663"/>
              <a:gd name="connsiteY30" fmla="*/ 1124515 h 1643130"/>
              <a:gd name="connsiteX31" fmla="*/ 1160060 w 6018663"/>
              <a:gd name="connsiteY31" fmla="*/ 1206402 h 1643130"/>
              <a:gd name="connsiteX32" fmla="*/ 1187355 w 6018663"/>
              <a:gd name="connsiteY32" fmla="*/ 1247345 h 1643130"/>
              <a:gd name="connsiteX33" fmla="*/ 1241946 w 6018663"/>
              <a:gd name="connsiteY33" fmla="*/ 1260993 h 1643130"/>
              <a:gd name="connsiteX34" fmla="*/ 1337481 w 6018663"/>
              <a:gd name="connsiteY34" fmla="*/ 1288288 h 1643130"/>
              <a:gd name="connsiteX35" fmla="*/ 1433015 w 6018663"/>
              <a:gd name="connsiteY35" fmla="*/ 1301936 h 1643130"/>
              <a:gd name="connsiteX36" fmla="*/ 1473958 w 6018663"/>
              <a:gd name="connsiteY36" fmla="*/ 1329231 h 1643130"/>
              <a:gd name="connsiteX37" fmla="*/ 1555845 w 6018663"/>
              <a:gd name="connsiteY37" fmla="*/ 1356527 h 1643130"/>
              <a:gd name="connsiteX38" fmla="*/ 1596788 w 6018663"/>
              <a:gd name="connsiteY38" fmla="*/ 1370175 h 1643130"/>
              <a:gd name="connsiteX39" fmla="*/ 1705970 w 6018663"/>
              <a:gd name="connsiteY39" fmla="*/ 1383822 h 1643130"/>
              <a:gd name="connsiteX40" fmla="*/ 1815152 w 6018663"/>
              <a:gd name="connsiteY40" fmla="*/ 1411118 h 1643130"/>
              <a:gd name="connsiteX41" fmla="*/ 1910687 w 6018663"/>
              <a:gd name="connsiteY41" fmla="*/ 1438413 h 1643130"/>
              <a:gd name="connsiteX42" fmla="*/ 2019869 w 6018663"/>
              <a:gd name="connsiteY42" fmla="*/ 1452061 h 1643130"/>
              <a:gd name="connsiteX43" fmla="*/ 2210937 w 6018663"/>
              <a:gd name="connsiteY43" fmla="*/ 1493005 h 1643130"/>
              <a:gd name="connsiteX44" fmla="*/ 2593075 w 6018663"/>
              <a:gd name="connsiteY44" fmla="*/ 1506652 h 1643130"/>
              <a:gd name="connsiteX45" fmla="*/ 3057098 w 6018663"/>
              <a:gd name="connsiteY45" fmla="*/ 1493005 h 1643130"/>
              <a:gd name="connsiteX46" fmla="*/ 3289110 w 6018663"/>
              <a:gd name="connsiteY46" fmla="*/ 1479357 h 1643130"/>
              <a:gd name="connsiteX47" fmla="*/ 5227093 w 6018663"/>
              <a:gd name="connsiteY47" fmla="*/ 1465709 h 1643130"/>
              <a:gd name="connsiteX48" fmla="*/ 6018663 w 6018663"/>
              <a:gd name="connsiteY48"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14400 w 6018663"/>
              <a:gd name="connsiteY23" fmla="*/ 564957 h 1643130"/>
              <a:gd name="connsiteX24" fmla="*/ 941695 w 6018663"/>
              <a:gd name="connsiteY24" fmla="*/ 687787 h 1643130"/>
              <a:gd name="connsiteX25" fmla="*/ 955343 w 6018663"/>
              <a:gd name="connsiteY25" fmla="*/ 728730 h 1643130"/>
              <a:gd name="connsiteX26" fmla="*/ 996287 w 6018663"/>
              <a:gd name="connsiteY26" fmla="*/ 865208 h 1643130"/>
              <a:gd name="connsiteX27" fmla="*/ 1050878 w 6018663"/>
              <a:gd name="connsiteY27" fmla="*/ 988037 h 1643130"/>
              <a:gd name="connsiteX28" fmla="*/ 1078173 w 6018663"/>
              <a:gd name="connsiteY28" fmla="*/ 1083572 h 1643130"/>
              <a:gd name="connsiteX29" fmla="*/ 1105469 w 6018663"/>
              <a:gd name="connsiteY29" fmla="*/ 1124515 h 1643130"/>
              <a:gd name="connsiteX30" fmla="*/ 1160060 w 6018663"/>
              <a:gd name="connsiteY30" fmla="*/ 1206402 h 1643130"/>
              <a:gd name="connsiteX31" fmla="*/ 1187355 w 6018663"/>
              <a:gd name="connsiteY31" fmla="*/ 1247345 h 1643130"/>
              <a:gd name="connsiteX32" fmla="*/ 1241946 w 6018663"/>
              <a:gd name="connsiteY32" fmla="*/ 1260993 h 1643130"/>
              <a:gd name="connsiteX33" fmla="*/ 1337481 w 6018663"/>
              <a:gd name="connsiteY33" fmla="*/ 1288288 h 1643130"/>
              <a:gd name="connsiteX34" fmla="*/ 1433015 w 6018663"/>
              <a:gd name="connsiteY34" fmla="*/ 1301936 h 1643130"/>
              <a:gd name="connsiteX35" fmla="*/ 1473958 w 6018663"/>
              <a:gd name="connsiteY35" fmla="*/ 1329231 h 1643130"/>
              <a:gd name="connsiteX36" fmla="*/ 1555845 w 6018663"/>
              <a:gd name="connsiteY36" fmla="*/ 1356527 h 1643130"/>
              <a:gd name="connsiteX37" fmla="*/ 1596788 w 6018663"/>
              <a:gd name="connsiteY37" fmla="*/ 1370175 h 1643130"/>
              <a:gd name="connsiteX38" fmla="*/ 1705970 w 6018663"/>
              <a:gd name="connsiteY38" fmla="*/ 1383822 h 1643130"/>
              <a:gd name="connsiteX39" fmla="*/ 1815152 w 6018663"/>
              <a:gd name="connsiteY39" fmla="*/ 1411118 h 1643130"/>
              <a:gd name="connsiteX40" fmla="*/ 1910687 w 6018663"/>
              <a:gd name="connsiteY40" fmla="*/ 1438413 h 1643130"/>
              <a:gd name="connsiteX41" fmla="*/ 2019869 w 6018663"/>
              <a:gd name="connsiteY41" fmla="*/ 1452061 h 1643130"/>
              <a:gd name="connsiteX42" fmla="*/ 2210937 w 6018663"/>
              <a:gd name="connsiteY42" fmla="*/ 1493005 h 1643130"/>
              <a:gd name="connsiteX43" fmla="*/ 2593075 w 6018663"/>
              <a:gd name="connsiteY43" fmla="*/ 1506652 h 1643130"/>
              <a:gd name="connsiteX44" fmla="*/ 3057098 w 6018663"/>
              <a:gd name="connsiteY44" fmla="*/ 1493005 h 1643130"/>
              <a:gd name="connsiteX45" fmla="*/ 3289110 w 6018663"/>
              <a:gd name="connsiteY45" fmla="*/ 1479357 h 1643130"/>
              <a:gd name="connsiteX46" fmla="*/ 5227093 w 6018663"/>
              <a:gd name="connsiteY46" fmla="*/ 1465709 h 1643130"/>
              <a:gd name="connsiteX47" fmla="*/ 6018663 w 6018663"/>
              <a:gd name="connsiteY47"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14400 w 6018663"/>
              <a:gd name="connsiteY23" fmla="*/ 564957 h 1643130"/>
              <a:gd name="connsiteX24" fmla="*/ 941695 w 6018663"/>
              <a:gd name="connsiteY24" fmla="*/ 687787 h 1643130"/>
              <a:gd name="connsiteX25" fmla="*/ 955343 w 6018663"/>
              <a:gd name="connsiteY25" fmla="*/ 728730 h 1643130"/>
              <a:gd name="connsiteX26" fmla="*/ 1050878 w 6018663"/>
              <a:gd name="connsiteY26" fmla="*/ 988037 h 1643130"/>
              <a:gd name="connsiteX27" fmla="*/ 1078173 w 6018663"/>
              <a:gd name="connsiteY27" fmla="*/ 1083572 h 1643130"/>
              <a:gd name="connsiteX28" fmla="*/ 1105469 w 6018663"/>
              <a:gd name="connsiteY28" fmla="*/ 1124515 h 1643130"/>
              <a:gd name="connsiteX29" fmla="*/ 1160060 w 6018663"/>
              <a:gd name="connsiteY29" fmla="*/ 1206402 h 1643130"/>
              <a:gd name="connsiteX30" fmla="*/ 1187355 w 6018663"/>
              <a:gd name="connsiteY30" fmla="*/ 1247345 h 1643130"/>
              <a:gd name="connsiteX31" fmla="*/ 1241946 w 6018663"/>
              <a:gd name="connsiteY31" fmla="*/ 1260993 h 1643130"/>
              <a:gd name="connsiteX32" fmla="*/ 1337481 w 6018663"/>
              <a:gd name="connsiteY32" fmla="*/ 1288288 h 1643130"/>
              <a:gd name="connsiteX33" fmla="*/ 1433015 w 6018663"/>
              <a:gd name="connsiteY33" fmla="*/ 1301936 h 1643130"/>
              <a:gd name="connsiteX34" fmla="*/ 1473958 w 6018663"/>
              <a:gd name="connsiteY34" fmla="*/ 1329231 h 1643130"/>
              <a:gd name="connsiteX35" fmla="*/ 1555845 w 6018663"/>
              <a:gd name="connsiteY35" fmla="*/ 1356527 h 1643130"/>
              <a:gd name="connsiteX36" fmla="*/ 1596788 w 6018663"/>
              <a:gd name="connsiteY36" fmla="*/ 1370175 h 1643130"/>
              <a:gd name="connsiteX37" fmla="*/ 1705970 w 6018663"/>
              <a:gd name="connsiteY37" fmla="*/ 1383822 h 1643130"/>
              <a:gd name="connsiteX38" fmla="*/ 1815152 w 6018663"/>
              <a:gd name="connsiteY38" fmla="*/ 1411118 h 1643130"/>
              <a:gd name="connsiteX39" fmla="*/ 1910687 w 6018663"/>
              <a:gd name="connsiteY39" fmla="*/ 1438413 h 1643130"/>
              <a:gd name="connsiteX40" fmla="*/ 2019869 w 6018663"/>
              <a:gd name="connsiteY40" fmla="*/ 1452061 h 1643130"/>
              <a:gd name="connsiteX41" fmla="*/ 2210937 w 6018663"/>
              <a:gd name="connsiteY41" fmla="*/ 1493005 h 1643130"/>
              <a:gd name="connsiteX42" fmla="*/ 2593075 w 6018663"/>
              <a:gd name="connsiteY42" fmla="*/ 1506652 h 1643130"/>
              <a:gd name="connsiteX43" fmla="*/ 3057098 w 6018663"/>
              <a:gd name="connsiteY43" fmla="*/ 1493005 h 1643130"/>
              <a:gd name="connsiteX44" fmla="*/ 3289110 w 6018663"/>
              <a:gd name="connsiteY44" fmla="*/ 1479357 h 1643130"/>
              <a:gd name="connsiteX45" fmla="*/ 5227093 w 6018663"/>
              <a:gd name="connsiteY45" fmla="*/ 1465709 h 1643130"/>
              <a:gd name="connsiteX46" fmla="*/ 6018663 w 6018663"/>
              <a:gd name="connsiteY46"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14400 w 6018663"/>
              <a:gd name="connsiteY23" fmla="*/ 564957 h 1643130"/>
              <a:gd name="connsiteX24" fmla="*/ 941695 w 6018663"/>
              <a:gd name="connsiteY24" fmla="*/ 687787 h 1643130"/>
              <a:gd name="connsiteX25" fmla="*/ 1050878 w 6018663"/>
              <a:gd name="connsiteY25" fmla="*/ 988037 h 1643130"/>
              <a:gd name="connsiteX26" fmla="*/ 1078173 w 6018663"/>
              <a:gd name="connsiteY26" fmla="*/ 1083572 h 1643130"/>
              <a:gd name="connsiteX27" fmla="*/ 1105469 w 6018663"/>
              <a:gd name="connsiteY27" fmla="*/ 1124515 h 1643130"/>
              <a:gd name="connsiteX28" fmla="*/ 1160060 w 6018663"/>
              <a:gd name="connsiteY28" fmla="*/ 1206402 h 1643130"/>
              <a:gd name="connsiteX29" fmla="*/ 1187355 w 6018663"/>
              <a:gd name="connsiteY29" fmla="*/ 1247345 h 1643130"/>
              <a:gd name="connsiteX30" fmla="*/ 1241946 w 6018663"/>
              <a:gd name="connsiteY30" fmla="*/ 1260993 h 1643130"/>
              <a:gd name="connsiteX31" fmla="*/ 1337481 w 6018663"/>
              <a:gd name="connsiteY31" fmla="*/ 1288288 h 1643130"/>
              <a:gd name="connsiteX32" fmla="*/ 1433015 w 6018663"/>
              <a:gd name="connsiteY32" fmla="*/ 1301936 h 1643130"/>
              <a:gd name="connsiteX33" fmla="*/ 1473958 w 6018663"/>
              <a:gd name="connsiteY33" fmla="*/ 1329231 h 1643130"/>
              <a:gd name="connsiteX34" fmla="*/ 1555845 w 6018663"/>
              <a:gd name="connsiteY34" fmla="*/ 1356527 h 1643130"/>
              <a:gd name="connsiteX35" fmla="*/ 1596788 w 6018663"/>
              <a:gd name="connsiteY35" fmla="*/ 1370175 h 1643130"/>
              <a:gd name="connsiteX36" fmla="*/ 1705970 w 6018663"/>
              <a:gd name="connsiteY36" fmla="*/ 1383822 h 1643130"/>
              <a:gd name="connsiteX37" fmla="*/ 1815152 w 6018663"/>
              <a:gd name="connsiteY37" fmla="*/ 1411118 h 1643130"/>
              <a:gd name="connsiteX38" fmla="*/ 1910687 w 6018663"/>
              <a:gd name="connsiteY38" fmla="*/ 1438413 h 1643130"/>
              <a:gd name="connsiteX39" fmla="*/ 2019869 w 6018663"/>
              <a:gd name="connsiteY39" fmla="*/ 1452061 h 1643130"/>
              <a:gd name="connsiteX40" fmla="*/ 2210937 w 6018663"/>
              <a:gd name="connsiteY40" fmla="*/ 1493005 h 1643130"/>
              <a:gd name="connsiteX41" fmla="*/ 2593075 w 6018663"/>
              <a:gd name="connsiteY41" fmla="*/ 1506652 h 1643130"/>
              <a:gd name="connsiteX42" fmla="*/ 3057098 w 6018663"/>
              <a:gd name="connsiteY42" fmla="*/ 1493005 h 1643130"/>
              <a:gd name="connsiteX43" fmla="*/ 3289110 w 6018663"/>
              <a:gd name="connsiteY43" fmla="*/ 1479357 h 1643130"/>
              <a:gd name="connsiteX44" fmla="*/ 5227093 w 6018663"/>
              <a:gd name="connsiteY44" fmla="*/ 1465709 h 1643130"/>
              <a:gd name="connsiteX45" fmla="*/ 6018663 w 6018663"/>
              <a:gd name="connsiteY45" fmla="*/ 1452061 h 1643130"/>
              <a:gd name="connsiteX0" fmla="*/ 0 w 6018663"/>
              <a:gd name="connsiteY0" fmla="*/ 1643130 h 1643130"/>
              <a:gd name="connsiteX1" fmla="*/ 122830 w 6018663"/>
              <a:gd name="connsiteY1" fmla="*/ 1615834 h 1643130"/>
              <a:gd name="connsiteX2" fmla="*/ 150125 w 6018663"/>
              <a:gd name="connsiteY2" fmla="*/ 1574891 h 1643130"/>
              <a:gd name="connsiteX3" fmla="*/ 191069 w 6018663"/>
              <a:gd name="connsiteY3" fmla="*/ 1547596 h 1643130"/>
              <a:gd name="connsiteX4" fmla="*/ 218364 w 6018663"/>
              <a:gd name="connsiteY4" fmla="*/ 1493005 h 1643130"/>
              <a:gd name="connsiteX5" fmla="*/ 245660 w 6018663"/>
              <a:gd name="connsiteY5" fmla="*/ 1452061 h 1643130"/>
              <a:gd name="connsiteX6" fmla="*/ 272955 w 6018663"/>
              <a:gd name="connsiteY6" fmla="*/ 1370175 h 1643130"/>
              <a:gd name="connsiteX7" fmla="*/ 286603 w 6018663"/>
              <a:gd name="connsiteY7" fmla="*/ 1329231 h 1643130"/>
              <a:gd name="connsiteX8" fmla="*/ 313898 w 6018663"/>
              <a:gd name="connsiteY8" fmla="*/ 1220049 h 1643130"/>
              <a:gd name="connsiteX9" fmla="*/ 327546 w 6018663"/>
              <a:gd name="connsiteY9" fmla="*/ 1001685 h 1643130"/>
              <a:gd name="connsiteX10" fmla="*/ 341194 w 6018663"/>
              <a:gd name="connsiteY10" fmla="*/ 947094 h 1643130"/>
              <a:gd name="connsiteX11" fmla="*/ 368490 w 6018663"/>
              <a:gd name="connsiteY11" fmla="*/ 783321 h 1643130"/>
              <a:gd name="connsiteX12" fmla="*/ 409433 w 6018663"/>
              <a:gd name="connsiteY12" fmla="*/ 605900 h 1643130"/>
              <a:gd name="connsiteX13" fmla="*/ 436728 w 6018663"/>
              <a:gd name="connsiteY13" fmla="*/ 564957 h 1643130"/>
              <a:gd name="connsiteX14" fmla="*/ 450376 w 6018663"/>
              <a:gd name="connsiteY14" fmla="*/ 483070 h 1643130"/>
              <a:gd name="connsiteX15" fmla="*/ 477672 w 6018663"/>
              <a:gd name="connsiteY15" fmla="*/ 401184 h 1643130"/>
              <a:gd name="connsiteX16" fmla="*/ 518615 w 6018663"/>
              <a:gd name="connsiteY16" fmla="*/ 278354 h 1643130"/>
              <a:gd name="connsiteX17" fmla="*/ 545910 w 6018663"/>
              <a:gd name="connsiteY17" fmla="*/ 196467 h 1643130"/>
              <a:gd name="connsiteX18" fmla="*/ 586854 w 6018663"/>
              <a:gd name="connsiteY18" fmla="*/ 59990 h 1643130"/>
              <a:gd name="connsiteX19" fmla="*/ 627797 w 6018663"/>
              <a:gd name="connsiteY19" fmla="*/ 46342 h 1643130"/>
              <a:gd name="connsiteX20" fmla="*/ 641445 w 6018663"/>
              <a:gd name="connsiteY20" fmla="*/ 5399 h 1643130"/>
              <a:gd name="connsiteX21" fmla="*/ 841754 w 6018663"/>
              <a:gd name="connsiteY21" fmla="*/ 35537 h 1643130"/>
              <a:gd name="connsiteX22" fmla="*/ 912836 w 6018663"/>
              <a:gd name="connsiteY22" fmla="*/ 319297 h 1643130"/>
              <a:gd name="connsiteX23" fmla="*/ 941695 w 6018663"/>
              <a:gd name="connsiteY23" fmla="*/ 687787 h 1643130"/>
              <a:gd name="connsiteX24" fmla="*/ 1050878 w 6018663"/>
              <a:gd name="connsiteY24" fmla="*/ 988037 h 1643130"/>
              <a:gd name="connsiteX25" fmla="*/ 1078173 w 6018663"/>
              <a:gd name="connsiteY25" fmla="*/ 1083572 h 1643130"/>
              <a:gd name="connsiteX26" fmla="*/ 1105469 w 6018663"/>
              <a:gd name="connsiteY26" fmla="*/ 1124515 h 1643130"/>
              <a:gd name="connsiteX27" fmla="*/ 1160060 w 6018663"/>
              <a:gd name="connsiteY27" fmla="*/ 1206402 h 1643130"/>
              <a:gd name="connsiteX28" fmla="*/ 1187355 w 6018663"/>
              <a:gd name="connsiteY28" fmla="*/ 1247345 h 1643130"/>
              <a:gd name="connsiteX29" fmla="*/ 1241946 w 6018663"/>
              <a:gd name="connsiteY29" fmla="*/ 1260993 h 1643130"/>
              <a:gd name="connsiteX30" fmla="*/ 1337481 w 6018663"/>
              <a:gd name="connsiteY30" fmla="*/ 1288288 h 1643130"/>
              <a:gd name="connsiteX31" fmla="*/ 1433015 w 6018663"/>
              <a:gd name="connsiteY31" fmla="*/ 1301936 h 1643130"/>
              <a:gd name="connsiteX32" fmla="*/ 1473958 w 6018663"/>
              <a:gd name="connsiteY32" fmla="*/ 1329231 h 1643130"/>
              <a:gd name="connsiteX33" fmla="*/ 1555845 w 6018663"/>
              <a:gd name="connsiteY33" fmla="*/ 1356527 h 1643130"/>
              <a:gd name="connsiteX34" fmla="*/ 1596788 w 6018663"/>
              <a:gd name="connsiteY34" fmla="*/ 1370175 h 1643130"/>
              <a:gd name="connsiteX35" fmla="*/ 1705970 w 6018663"/>
              <a:gd name="connsiteY35" fmla="*/ 1383822 h 1643130"/>
              <a:gd name="connsiteX36" fmla="*/ 1815152 w 6018663"/>
              <a:gd name="connsiteY36" fmla="*/ 1411118 h 1643130"/>
              <a:gd name="connsiteX37" fmla="*/ 1910687 w 6018663"/>
              <a:gd name="connsiteY37" fmla="*/ 1438413 h 1643130"/>
              <a:gd name="connsiteX38" fmla="*/ 2019869 w 6018663"/>
              <a:gd name="connsiteY38" fmla="*/ 1452061 h 1643130"/>
              <a:gd name="connsiteX39" fmla="*/ 2210937 w 6018663"/>
              <a:gd name="connsiteY39" fmla="*/ 1493005 h 1643130"/>
              <a:gd name="connsiteX40" fmla="*/ 2593075 w 6018663"/>
              <a:gd name="connsiteY40" fmla="*/ 1506652 h 1643130"/>
              <a:gd name="connsiteX41" fmla="*/ 3057098 w 6018663"/>
              <a:gd name="connsiteY41" fmla="*/ 1493005 h 1643130"/>
              <a:gd name="connsiteX42" fmla="*/ 3289110 w 6018663"/>
              <a:gd name="connsiteY42" fmla="*/ 1479357 h 1643130"/>
              <a:gd name="connsiteX43" fmla="*/ 5227093 w 6018663"/>
              <a:gd name="connsiteY43" fmla="*/ 1465709 h 1643130"/>
              <a:gd name="connsiteX44" fmla="*/ 6018663 w 6018663"/>
              <a:gd name="connsiteY44" fmla="*/ 1452061 h 1643130"/>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941695 w 6018663"/>
              <a:gd name="connsiteY23" fmla="*/ 686756 h 1642099"/>
              <a:gd name="connsiteX24" fmla="*/ 1050878 w 6018663"/>
              <a:gd name="connsiteY24" fmla="*/ 987006 h 1642099"/>
              <a:gd name="connsiteX25" fmla="*/ 1078173 w 6018663"/>
              <a:gd name="connsiteY25" fmla="*/ 1082541 h 1642099"/>
              <a:gd name="connsiteX26" fmla="*/ 1105469 w 6018663"/>
              <a:gd name="connsiteY26" fmla="*/ 1123484 h 1642099"/>
              <a:gd name="connsiteX27" fmla="*/ 1160060 w 6018663"/>
              <a:gd name="connsiteY27" fmla="*/ 1205371 h 1642099"/>
              <a:gd name="connsiteX28" fmla="*/ 1187355 w 6018663"/>
              <a:gd name="connsiteY28" fmla="*/ 1246314 h 1642099"/>
              <a:gd name="connsiteX29" fmla="*/ 1241946 w 6018663"/>
              <a:gd name="connsiteY29" fmla="*/ 1259962 h 1642099"/>
              <a:gd name="connsiteX30" fmla="*/ 1337481 w 6018663"/>
              <a:gd name="connsiteY30" fmla="*/ 1287257 h 1642099"/>
              <a:gd name="connsiteX31" fmla="*/ 1433015 w 6018663"/>
              <a:gd name="connsiteY31" fmla="*/ 1300905 h 1642099"/>
              <a:gd name="connsiteX32" fmla="*/ 1473958 w 6018663"/>
              <a:gd name="connsiteY32" fmla="*/ 1328200 h 1642099"/>
              <a:gd name="connsiteX33" fmla="*/ 1555845 w 6018663"/>
              <a:gd name="connsiteY33" fmla="*/ 1355496 h 1642099"/>
              <a:gd name="connsiteX34" fmla="*/ 1596788 w 6018663"/>
              <a:gd name="connsiteY34" fmla="*/ 1369144 h 1642099"/>
              <a:gd name="connsiteX35" fmla="*/ 1705970 w 6018663"/>
              <a:gd name="connsiteY35" fmla="*/ 1382791 h 1642099"/>
              <a:gd name="connsiteX36" fmla="*/ 1815152 w 6018663"/>
              <a:gd name="connsiteY36" fmla="*/ 1410087 h 1642099"/>
              <a:gd name="connsiteX37" fmla="*/ 1910687 w 6018663"/>
              <a:gd name="connsiteY37" fmla="*/ 1437382 h 1642099"/>
              <a:gd name="connsiteX38" fmla="*/ 2019869 w 6018663"/>
              <a:gd name="connsiteY38" fmla="*/ 1451030 h 1642099"/>
              <a:gd name="connsiteX39" fmla="*/ 2210937 w 6018663"/>
              <a:gd name="connsiteY39" fmla="*/ 1491974 h 1642099"/>
              <a:gd name="connsiteX40" fmla="*/ 2593075 w 6018663"/>
              <a:gd name="connsiteY40" fmla="*/ 1505621 h 1642099"/>
              <a:gd name="connsiteX41" fmla="*/ 3057098 w 6018663"/>
              <a:gd name="connsiteY41" fmla="*/ 1491974 h 1642099"/>
              <a:gd name="connsiteX42" fmla="*/ 3289110 w 6018663"/>
              <a:gd name="connsiteY42" fmla="*/ 1478326 h 1642099"/>
              <a:gd name="connsiteX43" fmla="*/ 5227093 w 6018663"/>
              <a:gd name="connsiteY43" fmla="*/ 1464678 h 1642099"/>
              <a:gd name="connsiteX44" fmla="*/ 6018663 w 6018663"/>
              <a:gd name="connsiteY44"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050878 w 6018663"/>
              <a:gd name="connsiteY24" fmla="*/ 987006 h 1642099"/>
              <a:gd name="connsiteX25" fmla="*/ 1078173 w 6018663"/>
              <a:gd name="connsiteY25" fmla="*/ 1082541 h 1642099"/>
              <a:gd name="connsiteX26" fmla="*/ 1105469 w 6018663"/>
              <a:gd name="connsiteY26" fmla="*/ 1123484 h 1642099"/>
              <a:gd name="connsiteX27" fmla="*/ 1160060 w 6018663"/>
              <a:gd name="connsiteY27" fmla="*/ 1205371 h 1642099"/>
              <a:gd name="connsiteX28" fmla="*/ 1187355 w 6018663"/>
              <a:gd name="connsiteY28" fmla="*/ 1246314 h 1642099"/>
              <a:gd name="connsiteX29" fmla="*/ 1241946 w 6018663"/>
              <a:gd name="connsiteY29" fmla="*/ 1259962 h 1642099"/>
              <a:gd name="connsiteX30" fmla="*/ 1337481 w 6018663"/>
              <a:gd name="connsiteY30" fmla="*/ 1287257 h 1642099"/>
              <a:gd name="connsiteX31" fmla="*/ 1433015 w 6018663"/>
              <a:gd name="connsiteY31" fmla="*/ 1300905 h 1642099"/>
              <a:gd name="connsiteX32" fmla="*/ 1473958 w 6018663"/>
              <a:gd name="connsiteY32" fmla="*/ 1328200 h 1642099"/>
              <a:gd name="connsiteX33" fmla="*/ 1555845 w 6018663"/>
              <a:gd name="connsiteY33" fmla="*/ 1355496 h 1642099"/>
              <a:gd name="connsiteX34" fmla="*/ 1596788 w 6018663"/>
              <a:gd name="connsiteY34" fmla="*/ 1369144 h 1642099"/>
              <a:gd name="connsiteX35" fmla="*/ 1705970 w 6018663"/>
              <a:gd name="connsiteY35" fmla="*/ 1382791 h 1642099"/>
              <a:gd name="connsiteX36" fmla="*/ 1815152 w 6018663"/>
              <a:gd name="connsiteY36" fmla="*/ 1410087 h 1642099"/>
              <a:gd name="connsiteX37" fmla="*/ 1910687 w 6018663"/>
              <a:gd name="connsiteY37" fmla="*/ 1437382 h 1642099"/>
              <a:gd name="connsiteX38" fmla="*/ 2019869 w 6018663"/>
              <a:gd name="connsiteY38" fmla="*/ 1451030 h 1642099"/>
              <a:gd name="connsiteX39" fmla="*/ 2210937 w 6018663"/>
              <a:gd name="connsiteY39" fmla="*/ 1491974 h 1642099"/>
              <a:gd name="connsiteX40" fmla="*/ 2593075 w 6018663"/>
              <a:gd name="connsiteY40" fmla="*/ 1505621 h 1642099"/>
              <a:gd name="connsiteX41" fmla="*/ 3057098 w 6018663"/>
              <a:gd name="connsiteY41" fmla="*/ 1491974 h 1642099"/>
              <a:gd name="connsiteX42" fmla="*/ 3289110 w 6018663"/>
              <a:gd name="connsiteY42" fmla="*/ 1478326 h 1642099"/>
              <a:gd name="connsiteX43" fmla="*/ 5227093 w 6018663"/>
              <a:gd name="connsiteY43" fmla="*/ 1464678 h 1642099"/>
              <a:gd name="connsiteX44" fmla="*/ 6018663 w 6018663"/>
              <a:gd name="connsiteY44"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078173 w 6018663"/>
              <a:gd name="connsiteY24" fmla="*/ 1082541 h 1642099"/>
              <a:gd name="connsiteX25" fmla="*/ 1105469 w 6018663"/>
              <a:gd name="connsiteY25" fmla="*/ 1123484 h 1642099"/>
              <a:gd name="connsiteX26" fmla="*/ 1160060 w 6018663"/>
              <a:gd name="connsiteY26" fmla="*/ 1205371 h 1642099"/>
              <a:gd name="connsiteX27" fmla="*/ 1187355 w 6018663"/>
              <a:gd name="connsiteY27" fmla="*/ 1246314 h 1642099"/>
              <a:gd name="connsiteX28" fmla="*/ 1241946 w 6018663"/>
              <a:gd name="connsiteY28" fmla="*/ 1259962 h 1642099"/>
              <a:gd name="connsiteX29" fmla="*/ 1337481 w 6018663"/>
              <a:gd name="connsiteY29" fmla="*/ 1287257 h 1642099"/>
              <a:gd name="connsiteX30" fmla="*/ 1433015 w 6018663"/>
              <a:gd name="connsiteY30" fmla="*/ 1300905 h 1642099"/>
              <a:gd name="connsiteX31" fmla="*/ 1473958 w 6018663"/>
              <a:gd name="connsiteY31" fmla="*/ 1328200 h 1642099"/>
              <a:gd name="connsiteX32" fmla="*/ 1555845 w 6018663"/>
              <a:gd name="connsiteY32" fmla="*/ 1355496 h 1642099"/>
              <a:gd name="connsiteX33" fmla="*/ 1596788 w 6018663"/>
              <a:gd name="connsiteY33" fmla="*/ 1369144 h 1642099"/>
              <a:gd name="connsiteX34" fmla="*/ 1705970 w 6018663"/>
              <a:gd name="connsiteY34" fmla="*/ 1382791 h 1642099"/>
              <a:gd name="connsiteX35" fmla="*/ 1815152 w 6018663"/>
              <a:gd name="connsiteY35" fmla="*/ 1410087 h 1642099"/>
              <a:gd name="connsiteX36" fmla="*/ 1910687 w 6018663"/>
              <a:gd name="connsiteY36" fmla="*/ 1437382 h 1642099"/>
              <a:gd name="connsiteX37" fmla="*/ 2019869 w 6018663"/>
              <a:gd name="connsiteY37" fmla="*/ 1451030 h 1642099"/>
              <a:gd name="connsiteX38" fmla="*/ 2210937 w 6018663"/>
              <a:gd name="connsiteY38" fmla="*/ 1491974 h 1642099"/>
              <a:gd name="connsiteX39" fmla="*/ 2593075 w 6018663"/>
              <a:gd name="connsiteY39" fmla="*/ 1505621 h 1642099"/>
              <a:gd name="connsiteX40" fmla="*/ 3057098 w 6018663"/>
              <a:gd name="connsiteY40" fmla="*/ 1491974 h 1642099"/>
              <a:gd name="connsiteX41" fmla="*/ 3289110 w 6018663"/>
              <a:gd name="connsiteY41" fmla="*/ 1478326 h 1642099"/>
              <a:gd name="connsiteX42" fmla="*/ 5227093 w 6018663"/>
              <a:gd name="connsiteY42" fmla="*/ 1464678 h 1642099"/>
              <a:gd name="connsiteX43" fmla="*/ 6018663 w 6018663"/>
              <a:gd name="connsiteY43"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078173 w 6018663"/>
              <a:gd name="connsiteY24" fmla="*/ 1082541 h 1642099"/>
              <a:gd name="connsiteX25" fmla="*/ 1160060 w 6018663"/>
              <a:gd name="connsiteY25" fmla="*/ 1205371 h 1642099"/>
              <a:gd name="connsiteX26" fmla="*/ 1187355 w 6018663"/>
              <a:gd name="connsiteY26" fmla="*/ 1246314 h 1642099"/>
              <a:gd name="connsiteX27" fmla="*/ 1241946 w 6018663"/>
              <a:gd name="connsiteY27" fmla="*/ 1259962 h 1642099"/>
              <a:gd name="connsiteX28" fmla="*/ 1337481 w 6018663"/>
              <a:gd name="connsiteY28" fmla="*/ 1287257 h 1642099"/>
              <a:gd name="connsiteX29" fmla="*/ 1433015 w 6018663"/>
              <a:gd name="connsiteY29" fmla="*/ 1300905 h 1642099"/>
              <a:gd name="connsiteX30" fmla="*/ 1473958 w 6018663"/>
              <a:gd name="connsiteY30" fmla="*/ 1328200 h 1642099"/>
              <a:gd name="connsiteX31" fmla="*/ 1555845 w 6018663"/>
              <a:gd name="connsiteY31" fmla="*/ 1355496 h 1642099"/>
              <a:gd name="connsiteX32" fmla="*/ 1596788 w 6018663"/>
              <a:gd name="connsiteY32" fmla="*/ 1369144 h 1642099"/>
              <a:gd name="connsiteX33" fmla="*/ 1705970 w 6018663"/>
              <a:gd name="connsiteY33" fmla="*/ 1382791 h 1642099"/>
              <a:gd name="connsiteX34" fmla="*/ 1815152 w 6018663"/>
              <a:gd name="connsiteY34" fmla="*/ 1410087 h 1642099"/>
              <a:gd name="connsiteX35" fmla="*/ 1910687 w 6018663"/>
              <a:gd name="connsiteY35" fmla="*/ 1437382 h 1642099"/>
              <a:gd name="connsiteX36" fmla="*/ 2019869 w 6018663"/>
              <a:gd name="connsiteY36" fmla="*/ 1451030 h 1642099"/>
              <a:gd name="connsiteX37" fmla="*/ 2210937 w 6018663"/>
              <a:gd name="connsiteY37" fmla="*/ 1491974 h 1642099"/>
              <a:gd name="connsiteX38" fmla="*/ 2593075 w 6018663"/>
              <a:gd name="connsiteY38" fmla="*/ 1505621 h 1642099"/>
              <a:gd name="connsiteX39" fmla="*/ 3057098 w 6018663"/>
              <a:gd name="connsiteY39" fmla="*/ 1491974 h 1642099"/>
              <a:gd name="connsiteX40" fmla="*/ 3289110 w 6018663"/>
              <a:gd name="connsiteY40" fmla="*/ 1478326 h 1642099"/>
              <a:gd name="connsiteX41" fmla="*/ 5227093 w 6018663"/>
              <a:gd name="connsiteY41" fmla="*/ 1464678 h 1642099"/>
              <a:gd name="connsiteX42" fmla="*/ 6018663 w 6018663"/>
              <a:gd name="connsiteY42"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160060 w 6018663"/>
              <a:gd name="connsiteY24" fmla="*/ 1205371 h 1642099"/>
              <a:gd name="connsiteX25" fmla="*/ 1187355 w 6018663"/>
              <a:gd name="connsiteY25" fmla="*/ 1246314 h 1642099"/>
              <a:gd name="connsiteX26" fmla="*/ 1241946 w 6018663"/>
              <a:gd name="connsiteY26" fmla="*/ 1259962 h 1642099"/>
              <a:gd name="connsiteX27" fmla="*/ 1337481 w 6018663"/>
              <a:gd name="connsiteY27" fmla="*/ 1287257 h 1642099"/>
              <a:gd name="connsiteX28" fmla="*/ 1433015 w 6018663"/>
              <a:gd name="connsiteY28" fmla="*/ 1300905 h 1642099"/>
              <a:gd name="connsiteX29" fmla="*/ 1473958 w 6018663"/>
              <a:gd name="connsiteY29" fmla="*/ 1328200 h 1642099"/>
              <a:gd name="connsiteX30" fmla="*/ 1555845 w 6018663"/>
              <a:gd name="connsiteY30" fmla="*/ 1355496 h 1642099"/>
              <a:gd name="connsiteX31" fmla="*/ 1596788 w 6018663"/>
              <a:gd name="connsiteY31" fmla="*/ 1369144 h 1642099"/>
              <a:gd name="connsiteX32" fmla="*/ 1705970 w 6018663"/>
              <a:gd name="connsiteY32" fmla="*/ 1382791 h 1642099"/>
              <a:gd name="connsiteX33" fmla="*/ 1815152 w 6018663"/>
              <a:gd name="connsiteY33" fmla="*/ 1410087 h 1642099"/>
              <a:gd name="connsiteX34" fmla="*/ 1910687 w 6018663"/>
              <a:gd name="connsiteY34" fmla="*/ 1437382 h 1642099"/>
              <a:gd name="connsiteX35" fmla="*/ 2019869 w 6018663"/>
              <a:gd name="connsiteY35" fmla="*/ 1451030 h 1642099"/>
              <a:gd name="connsiteX36" fmla="*/ 2210937 w 6018663"/>
              <a:gd name="connsiteY36" fmla="*/ 1491974 h 1642099"/>
              <a:gd name="connsiteX37" fmla="*/ 2593075 w 6018663"/>
              <a:gd name="connsiteY37" fmla="*/ 1505621 h 1642099"/>
              <a:gd name="connsiteX38" fmla="*/ 3057098 w 6018663"/>
              <a:gd name="connsiteY38" fmla="*/ 1491974 h 1642099"/>
              <a:gd name="connsiteX39" fmla="*/ 3289110 w 6018663"/>
              <a:gd name="connsiteY39" fmla="*/ 1478326 h 1642099"/>
              <a:gd name="connsiteX40" fmla="*/ 5227093 w 6018663"/>
              <a:gd name="connsiteY40" fmla="*/ 1464678 h 1642099"/>
              <a:gd name="connsiteX41" fmla="*/ 6018663 w 6018663"/>
              <a:gd name="connsiteY41"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187355 w 6018663"/>
              <a:gd name="connsiteY24" fmla="*/ 1246314 h 1642099"/>
              <a:gd name="connsiteX25" fmla="*/ 1241946 w 6018663"/>
              <a:gd name="connsiteY25" fmla="*/ 1259962 h 1642099"/>
              <a:gd name="connsiteX26" fmla="*/ 1337481 w 6018663"/>
              <a:gd name="connsiteY26" fmla="*/ 1287257 h 1642099"/>
              <a:gd name="connsiteX27" fmla="*/ 1433015 w 6018663"/>
              <a:gd name="connsiteY27" fmla="*/ 1300905 h 1642099"/>
              <a:gd name="connsiteX28" fmla="*/ 1473958 w 6018663"/>
              <a:gd name="connsiteY28" fmla="*/ 1328200 h 1642099"/>
              <a:gd name="connsiteX29" fmla="*/ 1555845 w 6018663"/>
              <a:gd name="connsiteY29" fmla="*/ 1355496 h 1642099"/>
              <a:gd name="connsiteX30" fmla="*/ 1596788 w 6018663"/>
              <a:gd name="connsiteY30" fmla="*/ 1369144 h 1642099"/>
              <a:gd name="connsiteX31" fmla="*/ 1705970 w 6018663"/>
              <a:gd name="connsiteY31" fmla="*/ 1382791 h 1642099"/>
              <a:gd name="connsiteX32" fmla="*/ 1815152 w 6018663"/>
              <a:gd name="connsiteY32" fmla="*/ 1410087 h 1642099"/>
              <a:gd name="connsiteX33" fmla="*/ 1910687 w 6018663"/>
              <a:gd name="connsiteY33" fmla="*/ 1437382 h 1642099"/>
              <a:gd name="connsiteX34" fmla="*/ 2019869 w 6018663"/>
              <a:gd name="connsiteY34" fmla="*/ 1451030 h 1642099"/>
              <a:gd name="connsiteX35" fmla="*/ 2210937 w 6018663"/>
              <a:gd name="connsiteY35" fmla="*/ 1491974 h 1642099"/>
              <a:gd name="connsiteX36" fmla="*/ 2593075 w 6018663"/>
              <a:gd name="connsiteY36" fmla="*/ 1505621 h 1642099"/>
              <a:gd name="connsiteX37" fmla="*/ 3057098 w 6018663"/>
              <a:gd name="connsiteY37" fmla="*/ 1491974 h 1642099"/>
              <a:gd name="connsiteX38" fmla="*/ 3289110 w 6018663"/>
              <a:gd name="connsiteY38" fmla="*/ 1478326 h 1642099"/>
              <a:gd name="connsiteX39" fmla="*/ 5227093 w 6018663"/>
              <a:gd name="connsiteY39" fmla="*/ 1464678 h 1642099"/>
              <a:gd name="connsiteX40" fmla="*/ 6018663 w 6018663"/>
              <a:gd name="connsiteY40"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241946 w 6018663"/>
              <a:gd name="connsiteY24" fmla="*/ 1259962 h 1642099"/>
              <a:gd name="connsiteX25" fmla="*/ 1337481 w 6018663"/>
              <a:gd name="connsiteY25" fmla="*/ 1287257 h 1642099"/>
              <a:gd name="connsiteX26" fmla="*/ 1433015 w 6018663"/>
              <a:gd name="connsiteY26" fmla="*/ 1300905 h 1642099"/>
              <a:gd name="connsiteX27" fmla="*/ 1473958 w 6018663"/>
              <a:gd name="connsiteY27" fmla="*/ 1328200 h 1642099"/>
              <a:gd name="connsiteX28" fmla="*/ 1555845 w 6018663"/>
              <a:gd name="connsiteY28" fmla="*/ 1355496 h 1642099"/>
              <a:gd name="connsiteX29" fmla="*/ 1596788 w 6018663"/>
              <a:gd name="connsiteY29" fmla="*/ 1369144 h 1642099"/>
              <a:gd name="connsiteX30" fmla="*/ 1705970 w 6018663"/>
              <a:gd name="connsiteY30" fmla="*/ 1382791 h 1642099"/>
              <a:gd name="connsiteX31" fmla="*/ 1815152 w 6018663"/>
              <a:gd name="connsiteY31" fmla="*/ 1410087 h 1642099"/>
              <a:gd name="connsiteX32" fmla="*/ 1910687 w 6018663"/>
              <a:gd name="connsiteY32" fmla="*/ 1437382 h 1642099"/>
              <a:gd name="connsiteX33" fmla="*/ 2019869 w 6018663"/>
              <a:gd name="connsiteY33" fmla="*/ 1451030 h 1642099"/>
              <a:gd name="connsiteX34" fmla="*/ 2210937 w 6018663"/>
              <a:gd name="connsiteY34" fmla="*/ 1491974 h 1642099"/>
              <a:gd name="connsiteX35" fmla="*/ 2593075 w 6018663"/>
              <a:gd name="connsiteY35" fmla="*/ 1505621 h 1642099"/>
              <a:gd name="connsiteX36" fmla="*/ 3057098 w 6018663"/>
              <a:gd name="connsiteY36" fmla="*/ 1491974 h 1642099"/>
              <a:gd name="connsiteX37" fmla="*/ 3289110 w 6018663"/>
              <a:gd name="connsiteY37" fmla="*/ 1478326 h 1642099"/>
              <a:gd name="connsiteX38" fmla="*/ 5227093 w 6018663"/>
              <a:gd name="connsiteY38" fmla="*/ 1464678 h 1642099"/>
              <a:gd name="connsiteX39" fmla="*/ 6018663 w 6018663"/>
              <a:gd name="connsiteY39"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337481 w 6018663"/>
              <a:gd name="connsiteY24" fmla="*/ 1287257 h 1642099"/>
              <a:gd name="connsiteX25" fmla="*/ 1433015 w 6018663"/>
              <a:gd name="connsiteY25" fmla="*/ 1300905 h 1642099"/>
              <a:gd name="connsiteX26" fmla="*/ 1473958 w 6018663"/>
              <a:gd name="connsiteY26" fmla="*/ 1328200 h 1642099"/>
              <a:gd name="connsiteX27" fmla="*/ 1555845 w 6018663"/>
              <a:gd name="connsiteY27" fmla="*/ 1355496 h 1642099"/>
              <a:gd name="connsiteX28" fmla="*/ 1596788 w 6018663"/>
              <a:gd name="connsiteY28" fmla="*/ 1369144 h 1642099"/>
              <a:gd name="connsiteX29" fmla="*/ 1705970 w 6018663"/>
              <a:gd name="connsiteY29" fmla="*/ 1382791 h 1642099"/>
              <a:gd name="connsiteX30" fmla="*/ 1815152 w 6018663"/>
              <a:gd name="connsiteY30" fmla="*/ 1410087 h 1642099"/>
              <a:gd name="connsiteX31" fmla="*/ 1910687 w 6018663"/>
              <a:gd name="connsiteY31" fmla="*/ 1437382 h 1642099"/>
              <a:gd name="connsiteX32" fmla="*/ 2019869 w 6018663"/>
              <a:gd name="connsiteY32" fmla="*/ 1451030 h 1642099"/>
              <a:gd name="connsiteX33" fmla="*/ 2210937 w 6018663"/>
              <a:gd name="connsiteY33" fmla="*/ 1491974 h 1642099"/>
              <a:gd name="connsiteX34" fmla="*/ 2593075 w 6018663"/>
              <a:gd name="connsiteY34" fmla="*/ 1505621 h 1642099"/>
              <a:gd name="connsiteX35" fmla="*/ 3057098 w 6018663"/>
              <a:gd name="connsiteY35" fmla="*/ 1491974 h 1642099"/>
              <a:gd name="connsiteX36" fmla="*/ 3289110 w 6018663"/>
              <a:gd name="connsiteY36" fmla="*/ 1478326 h 1642099"/>
              <a:gd name="connsiteX37" fmla="*/ 5227093 w 6018663"/>
              <a:gd name="connsiteY37" fmla="*/ 1464678 h 1642099"/>
              <a:gd name="connsiteX38" fmla="*/ 6018663 w 6018663"/>
              <a:gd name="connsiteY38" fmla="*/ 1451030 h 1642099"/>
              <a:gd name="connsiteX0" fmla="*/ 0 w 6018663"/>
              <a:gd name="connsiteY0" fmla="*/ 1642099 h 1642099"/>
              <a:gd name="connsiteX1" fmla="*/ 122830 w 6018663"/>
              <a:gd name="connsiteY1" fmla="*/ 1614803 h 1642099"/>
              <a:gd name="connsiteX2" fmla="*/ 150125 w 6018663"/>
              <a:gd name="connsiteY2" fmla="*/ 1573860 h 1642099"/>
              <a:gd name="connsiteX3" fmla="*/ 191069 w 6018663"/>
              <a:gd name="connsiteY3" fmla="*/ 1546565 h 1642099"/>
              <a:gd name="connsiteX4" fmla="*/ 218364 w 6018663"/>
              <a:gd name="connsiteY4" fmla="*/ 1491974 h 1642099"/>
              <a:gd name="connsiteX5" fmla="*/ 245660 w 6018663"/>
              <a:gd name="connsiteY5" fmla="*/ 1451030 h 1642099"/>
              <a:gd name="connsiteX6" fmla="*/ 272955 w 6018663"/>
              <a:gd name="connsiteY6" fmla="*/ 1369144 h 1642099"/>
              <a:gd name="connsiteX7" fmla="*/ 286603 w 6018663"/>
              <a:gd name="connsiteY7" fmla="*/ 1328200 h 1642099"/>
              <a:gd name="connsiteX8" fmla="*/ 313898 w 6018663"/>
              <a:gd name="connsiteY8" fmla="*/ 1219018 h 1642099"/>
              <a:gd name="connsiteX9" fmla="*/ 327546 w 6018663"/>
              <a:gd name="connsiteY9" fmla="*/ 1000654 h 1642099"/>
              <a:gd name="connsiteX10" fmla="*/ 341194 w 6018663"/>
              <a:gd name="connsiteY10" fmla="*/ 946063 h 1642099"/>
              <a:gd name="connsiteX11" fmla="*/ 368490 w 6018663"/>
              <a:gd name="connsiteY11" fmla="*/ 782290 h 1642099"/>
              <a:gd name="connsiteX12" fmla="*/ 409433 w 6018663"/>
              <a:gd name="connsiteY12" fmla="*/ 604869 h 1642099"/>
              <a:gd name="connsiteX13" fmla="*/ 436728 w 6018663"/>
              <a:gd name="connsiteY13" fmla="*/ 563926 h 1642099"/>
              <a:gd name="connsiteX14" fmla="*/ 450376 w 6018663"/>
              <a:gd name="connsiteY14" fmla="*/ 482039 h 1642099"/>
              <a:gd name="connsiteX15" fmla="*/ 477672 w 6018663"/>
              <a:gd name="connsiteY15" fmla="*/ 400153 h 1642099"/>
              <a:gd name="connsiteX16" fmla="*/ 518615 w 6018663"/>
              <a:gd name="connsiteY16" fmla="*/ 277323 h 1642099"/>
              <a:gd name="connsiteX17" fmla="*/ 545910 w 6018663"/>
              <a:gd name="connsiteY17" fmla="*/ 195436 h 1642099"/>
              <a:gd name="connsiteX18" fmla="*/ 586854 w 6018663"/>
              <a:gd name="connsiteY18" fmla="*/ 58959 h 1642099"/>
              <a:gd name="connsiteX19" fmla="*/ 627797 w 6018663"/>
              <a:gd name="connsiteY19" fmla="*/ 45311 h 1642099"/>
              <a:gd name="connsiteX20" fmla="*/ 641445 w 6018663"/>
              <a:gd name="connsiteY20" fmla="*/ 4368 h 1642099"/>
              <a:gd name="connsiteX21" fmla="*/ 841754 w 6018663"/>
              <a:gd name="connsiteY21" fmla="*/ 34506 h 1642099"/>
              <a:gd name="connsiteX22" fmla="*/ 1046186 w 6018663"/>
              <a:gd name="connsiteY22" fmla="*/ 299216 h 1642099"/>
              <a:gd name="connsiteX23" fmla="*/ 1198870 w 6018663"/>
              <a:gd name="connsiteY23" fmla="*/ 734381 h 1642099"/>
              <a:gd name="connsiteX24" fmla="*/ 1366056 w 6018663"/>
              <a:gd name="connsiteY24" fmla="*/ 1134857 h 1642099"/>
              <a:gd name="connsiteX25" fmla="*/ 1433015 w 6018663"/>
              <a:gd name="connsiteY25" fmla="*/ 1300905 h 1642099"/>
              <a:gd name="connsiteX26" fmla="*/ 1473958 w 6018663"/>
              <a:gd name="connsiteY26" fmla="*/ 1328200 h 1642099"/>
              <a:gd name="connsiteX27" fmla="*/ 1555845 w 6018663"/>
              <a:gd name="connsiteY27" fmla="*/ 1355496 h 1642099"/>
              <a:gd name="connsiteX28" fmla="*/ 1596788 w 6018663"/>
              <a:gd name="connsiteY28" fmla="*/ 1369144 h 1642099"/>
              <a:gd name="connsiteX29" fmla="*/ 1705970 w 6018663"/>
              <a:gd name="connsiteY29" fmla="*/ 1382791 h 1642099"/>
              <a:gd name="connsiteX30" fmla="*/ 1815152 w 6018663"/>
              <a:gd name="connsiteY30" fmla="*/ 1410087 h 1642099"/>
              <a:gd name="connsiteX31" fmla="*/ 1910687 w 6018663"/>
              <a:gd name="connsiteY31" fmla="*/ 1437382 h 1642099"/>
              <a:gd name="connsiteX32" fmla="*/ 2019869 w 6018663"/>
              <a:gd name="connsiteY32" fmla="*/ 1451030 h 1642099"/>
              <a:gd name="connsiteX33" fmla="*/ 2210937 w 6018663"/>
              <a:gd name="connsiteY33" fmla="*/ 1491974 h 1642099"/>
              <a:gd name="connsiteX34" fmla="*/ 2593075 w 6018663"/>
              <a:gd name="connsiteY34" fmla="*/ 1505621 h 1642099"/>
              <a:gd name="connsiteX35" fmla="*/ 3057098 w 6018663"/>
              <a:gd name="connsiteY35" fmla="*/ 1491974 h 1642099"/>
              <a:gd name="connsiteX36" fmla="*/ 3289110 w 6018663"/>
              <a:gd name="connsiteY36" fmla="*/ 1478326 h 1642099"/>
              <a:gd name="connsiteX37" fmla="*/ 5227093 w 6018663"/>
              <a:gd name="connsiteY37" fmla="*/ 1464678 h 1642099"/>
              <a:gd name="connsiteX38" fmla="*/ 6018663 w 6018663"/>
              <a:gd name="connsiteY38" fmla="*/ 1451030 h 16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18663" h="1642099">
                <a:moveTo>
                  <a:pt x="0" y="1642099"/>
                </a:moveTo>
                <a:cubicBezTo>
                  <a:pt x="839" y="1641959"/>
                  <a:pt x="105147" y="1628950"/>
                  <a:pt x="122830" y="1614803"/>
                </a:cubicBezTo>
                <a:cubicBezTo>
                  <a:pt x="135638" y="1604556"/>
                  <a:pt x="138527" y="1585458"/>
                  <a:pt x="150125" y="1573860"/>
                </a:cubicBezTo>
                <a:cubicBezTo>
                  <a:pt x="161724" y="1562262"/>
                  <a:pt x="177421" y="1555663"/>
                  <a:pt x="191069" y="1546565"/>
                </a:cubicBezTo>
                <a:cubicBezTo>
                  <a:pt x="200167" y="1528368"/>
                  <a:pt x="208270" y="1509638"/>
                  <a:pt x="218364" y="1491974"/>
                </a:cubicBezTo>
                <a:cubicBezTo>
                  <a:pt x="226502" y="1477732"/>
                  <a:pt x="238998" y="1466019"/>
                  <a:pt x="245660" y="1451030"/>
                </a:cubicBezTo>
                <a:cubicBezTo>
                  <a:pt x="257345" y="1424738"/>
                  <a:pt x="263857" y="1396439"/>
                  <a:pt x="272955" y="1369144"/>
                </a:cubicBezTo>
                <a:cubicBezTo>
                  <a:pt x="277504" y="1355496"/>
                  <a:pt x="283114" y="1342157"/>
                  <a:pt x="286603" y="1328200"/>
                </a:cubicBezTo>
                <a:lnTo>
                  <a:pt x="313898" y="1219018"/>
                </a:lnTo>
                <a:cubicBezTo>
                  <a:pt x="318447" y="1146230"/>
                  <a:pt x="320289" y="1073222"/>
                  <a:pt x="327546" y="1000654"/>
                </a:cubicBezTo>
                <a:cubicBezTo>
                  <a:pt x="329412" y="981990"/>
                  <a:pt x="338342" y="964602"/>
                  <a:pt x="341194" y="946063"/>
                </a:cubicBezTo>
                <a:cubicBezTo>
                  <a:pt x="367314" y="776286"/>
                  <a:pt x="338014" y="873716"/>
                  <a:pt x="368490" y="782290"/>
                </a:cubicBezTo>
                <a:cubicBezTo>
                  <a:pt x="374782" y="738242"/>
                  <a:pt x="382182" y="645746"/>
                  <a:pt x="409433" y="604869"/>
                </a:cubicBezTo>
                <a:lnTo>
                  <a:pt x="436728" y="563926"/>
                </a:lnTo>
                <a:cubicBezTo>
                  <a:pt x="441277" y="536630"/>
                  <a:pt x="443664" y="508885"/>
                  <a:pt x="450376" y="482039"/>
                </a:cubicBezTo>
                <a:cubicBezTo>
                  <a:pt x="457354" y="454126"/>
                  <a:pt x="468574" y="427448"/>
                  <a:pt x="477672" y="400153"/>
                </a:cubicBezTo>
                <a:lnTo>
                  <a:pt x="518615" y="277323"/>
                </a:lnTo>
                <a:cubicBezTo>
                  <a:pt x="518618" y="277313"/>
                  <a:pt x="545907" y="195447"/>
                  <a:pt x="545910" y="195436"/>
                </a:cubicBezTo>
                <a:cubicBezTo>
                  <a:pt x="550782" y="175947"/>
                  <a:pt x="577792" y="61980"/>
                  <a:pt x="586854" y="58959"/>
                </a:cubicBezTo>
                <a:lnTo>
                  <a:pt x="627797" y="45311"/>
                </a:lnTo>
                <a:cubicBezTo>
                  <a:pt x="632346" y="31663"/>
                  <a:pt x="605786" y="6169"/>
                  <a:pt x="641445" y="4368"/>
                </a:cubicBezTo>
                <a:cubicBezTo>
                  <a:pt x="677104" y="2567"/>
                  <a:pt x="774297" y="-14635"/>
                  <a:pt x="841754" y="34506"/>
                </a:cubicBezTo>
                <a:cubicBezTo>
                  <a:pt x="909211" y="83647"/>
                  <a:pt x="986667" y="182570"/>
                  <a:pt x="1046186" y="299216"/>
                </a:cubicBezTo>
                <a:cubicBezTo>
                  <a:pt x="1105705" y="415862"/>
                  <a:pt x="1145558" y="595108"/>
                  <a:pt x="1198870" y="734381"/>
                </a:cubicBezTo>
                <a:cubicBezTo>
                  <a:pt x="1252182" y="873654"/>
                  <a:pt x="1327032" y="1040436"/>
                  <a:pt x="1366056" y="1134857"/>
                </a:cubicBezTo>
                <a:cubicBezTo>
                  <a:pt x="1405080" y="1229278"/>
                  <a:pt x="1401170" y="1296356"/>
                  <a:pt x="1433015" y="1300905"/>
                </a:cubicBezTo>
                <a:cubicBezTo>
                  <a:pt x="1446663" y="1310003"/>
                  <a:pt x="1458969" y="1321538"/>
                  <a:pt x="1473958" y="1328200"/>
                </a:cubicBezTo>
                <a:cubicBezTo>
                  <a:pt x="1500250" y="1339885"/>
                  <a:pt x="1528549" y="1346397"/>
                  <a:pt x="1555845" y="1355496"/>
                </a:cubicBezTo>
                <a:cubicBezTo>
                  <a:pt x="1569493" y="1360045"/>
                  <a:pt x="1582513" y="1367360"/>
                  <a:pt x="1596788" y="1369144"/>
                </a:cubicBezTo>
                <a:lnTo>
                  <a:pt x="1705970" y="1382791"/>
                </a:lnTo>
                <a:cubicBezTo>
                  <a:pt x="1799560" y="1413988"/>
                  <a:pt x="1683400" y="1377148"/>
                  <a:pt x="1815152" y="1410087"/>
                </a:cubicBezTo>
                <a:cubicBezTo>
                  <a:pt x="1880065" y="1426316"/>
                  <a:pt x="1834087" y="1424616"/>
                  <a:pt x="1910687" y="1437382"/>
                </a:cubicBezTo>
                <a:cubicBezTo>
                  <a:pt x="1946865" y="1443412"/>
                  <a:pt x="1983820" y="1444271"/>
                  <a:pt x="2019869" y="1451030"/>
                </a:cubicBezTo>
                <a:cubicBezTo>
                  <a:pt x="2086883" y="1463595"/>
                  <a:pt x="2142954" y="1487975"/>
                  <a:pt x="2210937" y="1491974"/>
                </a:cubicBezTo>
                <a:cubicBezTo>
                  <a:pt x="2338178" y="1499459"/>
                  <a:pt x="2465696" y="1501072"/>
                  <a:pt x="2593075" y="1505621"/>
                </a:cubicBezTo>
                <a:lnTo>
                  <a:pt x="3057098" y="1491974"/>
                </a:lnTo>
                <a:cubicBezTo>
                  <a:pt x="3134510" y="1488938"/>
                  <a:pt x="3211645" y="1479300"/>
                  <a:pt x="3289110" y="1478326"/>
                </a:cubicBezTo>
                <a:lnTo>
                  <a:pt x="5227093" y="1464678"/>
                </a:lnTo>
                <a:cubicBezTo>
                  <a:pt x="5745621" y="1446159"/>
                  <a:pt x="5481770" y="1451030"/>
                  <a:pt x="6018663" y="1451030"/>
                </a:cubicBezTo>
              </a:path>
            </a:pathLst>
          </a:custGeom>
          <a:noFill/>
          <a:ln w="50800" cap="flat" cmpd="sng" algn="ctr">
            <a:solidFill>
              <a:srgbClr val="FF99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C000"/>
              </a:solidFill>
              <a:effectLst/>
              <a:latin typeface="Arial" charset="0"/>
            </a:endParaRPr>
          </a:p>
        </p:txBody>
      </p:sp>
      <p:sp>
        <p:nvSpPr>
          <p:cNvPr id="25" name="TextBox 24"/>
          <p:cNvSpPr txBox="1"/>
          <p:nvPr/>
        </p:nvSpPr>
        <p:spPr>
          <a:xfrm>
            <a:off x="3038139" y="3592001"/>
            <a:ext cx="1119217" cy="584775"/>
          </a:xfrm>
          <a:prstGeom prst="rect">
            <a:avLst/>
          </a:prstGeom>
          <a:noFill/>
        </p:spPr>
        <p:txBody>
          <a:bodyPr wrap="none" rtlCol="0">
            <a:spAutoFit/>
          </a:bodyPr>
          <a:lstStyle/>
          <a:p>
            <a:r>
              <a:rPr lang="fr-CH" sz="1600" dirty="0" smtClean="0">
                <a:solidFill>
                  <a:srgbClr val="FFC000"/>
                </a:solidFill>
              </a:rPr>
              <a:t>Intelligent </a:t>
            </a:r>
            <a:br>
              <a:rPr lang="fr-CH" sz="1600" dirty="0" smtClean="0">
                <a:solidFill>
                  <a:srgbClr val="FFC000"/>
                </a:solidFill>
              </a:rPr>
            </a:br>
            <a:r>
              <a:rPr lang="fr-CH" sz="1600" dirty="0" err="1" smtClean="0">
                <a:solidFill>
                  <a:srgbClr val="FFC000"/>
                </a:solidFill>
              </a:rPr>
              <a:t>tutoring</a:t>
            </a:r>
            <a:endParaRPr lang="en-US" sz="1600" dirty="0" smtClean="0">
              <a:solidFill>
                <a:srgbClr val="FFC000"/>
              </a:solidFill>
            </a:endParaRPr>
          </a:p>
        </p:txBody>
      </p:sp>
      <p:sp>
        <p:nvSpPr>
          <p:cNvPr id="26" name="Freeform 25"/>
          <p:cNvSpPr/>
          <p:nvPr/>
        </p:nvSpPr>
        <p:spPr bwMode="auto">
          <a:xfrm>
            <a:off x="5152006" y="2636911"/>
            <a:ext cx="175036" cy="3013261"/>
          </a:xfrm>
          <a:custGeom>
            <a:avLst/>
            <a:gdLst>
              <a:gd name="connsiteX0" fmla="*/ 27371 w 286964"/>
              <a:gd name="connsiteY0" fmla="*/ 3302758 h 3302758"/>
              <a:gd name="connsiteX1" fmla="*/ 76 w 286964"/>
              <a:gd name="connsiteY1" fmla="*/ 1705970 h 3302758"/>
              <a:gd name="connsiteX2" fmla="*/ 27371 w 286964"/>
              <a:gd name="connsiteY2" fmla="*/ 968991 h 3302758"/>
              <a:gd name="connsiteX3" fmla="*/ 68315 w 286964"/>
              <a:gd name="connsiteY3" fmla="*/ 0 h 3302758"/>
              <a:gd name="connsiteX4" fmla="*/ 109258 w 286964"/>
              <a:gd name="connsiteY4" fmla="*/ 286603 h 3302758"/>
              <a:gd name="connsiteX5" fmla="*/ 122906 w 286964"/>
              <a:gd name="connsiteY5" fmla="*/ 368489 h 3302758"/>
              <a:gd name="connsiteX6" fmla="*/ 136553 w 286964"/>
              <a:gd name="connsiteY6" fmla="*/ 641445 h 3302758"/>
              <a:gd name="connsiteX7" fmla="*/ 150201 w 286964"/>
              <a:gd name="connsiteY7" fmla="*/ 682388 h 3302758"/>
              <a:gd name="connsiteX8" fmla="*/ 136553 w 286964"/>
              <a:gd name="connsiteY8" fmla="*/ 859809 h 3302758"/>
              <a:gd name="connsiteX9" fmla="*/ 163849 w 286964"/>
              <a:gd name="connsiteY9" fmla="*/ 1869743 h 3302758"/>
              <a:gd name="connsiteX10" fmla="*/ 177497 w 286964"/>
              <a:gd name="connsiteY10" fmla="*/ 1951630 h 3302758"/>
              <a:gd name="connsiteX11" fmla="*/ 191145 w 286964"/>
              <a:gd name="connsiteY11" fmla="*/ 2047164 h 3302758"/>
              <a:gd name="connsiteX12" fmla="*/ 204792 w 286964"/>
              <a:gd name="connsiteY12" fmla="*/ 2388358 h 3302758"/>
              <a:gd name="connsiteX13" fmla="*/ 218440 w 286964"/>
              <a:gd name="connsiteY13" fmla="*/ 2442949 h 3302758"/>
              <a:gd name="connsiteX14" fmla="*/ 245736 w 286964"/>
              <a:gd name="connsiteY14" fmla="*/ 2961564 h 3302758"/>
              <a:gd name="connsiteX15" fmla="*/ 259383 w 286964"/>
              <a:gd name="connsiteY15" fmla="*/ 3111689 h 3302758"/>
              <a:gd name="connsiteX16" fmla="*/ 273031 w 286964"/>
              <a:gd name="connsiteY16" fmla="*/ 3179928 h 3302758"/>
              <a:gd name="connsiteX17" fmla="*/ 286679 w 286964"/>
              <a:gd name="connsiteY17" fmla="*/ 3261815 h 3302758"/>
              <a:gd name="connsiteX18" fmla="*/ 286679 w 286964"/>
              <a:gd name="connsiteY18" fmla="*/ 3275463 h 33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64" h="3302758">
                <a:moveTo>
                  <a:pt x="27371" y="3302758"/>
                </a:moveTo>
                <a:cubicBezTo>
                  <a:pt x="13982" y="2753792"/>
                  <a:pt x="76" y="2269509"/>
                  <a:pt x="76" y="1705970"/>
                </a:cubicBezTo>
                <a:cubicBezTo>
                  <a:pt x="76" y="1206638"/>
                  <a:pt x="-2844" y="1271155"/>
                  <a:pt x="27371" y="968991"/>
                </a:cubicBezTo>
                <a:cubicBezTo>
                  <a:pt x="60589" y="254814"/>
                  <a:pt x="47677" y="577842"/>
                  <a:pt x="68315" y="0"/>
                </a:cubicBezTo>
                <a:cubicBezTo>
                  <a:pt x="113059" y="134238"/>
                  <a:pt x="51486" y="-60022"/>
                  <a:pt x="109258" y="286603"/>
                </a:cubicBezTo>
                <a:lnTo>
                  <a:pt x="122906" y="368489"/>
                </a:lnTo>
                <a:cubicBezTo>
                  <a:pt x="127455" y="459474"/>
                  <a:pt x="128661" y="550688"/>
                  <a:pt x="136553" y="641445"/>
                </a:cubicBezTo>
                <a:cubicBezTo>
                  <a:pt x="137799" y="655777"/>
                  <a:pt x="150201" y="668002"/>
                  <a:pt x="150201" y="682388"/>
                </a:cubicBezTo>
                <a:cubicBezTo>
                  <a:pt x="150201" y="741703"/>
                  <a:pt x="141102" y="800669"/>
                  <a:pt x="136553" y="859809"/>
                </a:cubicBezTo>
                <a:cubicBezTo>
                  <a:pt x="139895" y="1046976"/>
                  <a:pt x="139855" y="1581825"/>
                  <a:pt x="163849" y="1869743"/>
                </a:cubicBezTo>
                <a:cubicBezTo>
                  <a:pt x="166147" y="1897320"/>
                  <a:pt x="173289" y="1924280"/>
                  <a:pt x="177497" y="1951630"/>
                </a:cubicBezTo>
                <a:cubicBezTo>
                  <a:pt x="182388" y="1983424"/>
                  <a:pt x="186596" y="2015319"/>
                  <a:pt x="191145" y="2047164"/>
                </a:cubicBezTo>
                <a:cubicBezTo>
                  <a:pt x="195694" y="2160895"/>
                  <a:pt x="196961" y="2274805"/>
                  <a:pt x="204792" y="2388358"/>
                </a:cubicBezTo>
                <a:cubicBezTo>
                  <a:pt x="206083" y="2407071"/>
                  <a:pt x="217428" y="2424219"/>
                  <a:pt x="218440" y="2442949"/>
                </a:cubicBezTo>
                <a:cubicBezTo>
                  <a:pt x="248204" y="2993578"/>
                  <a:pt x="200252" y="2734145"/>
                  <a:pt x="245736" y="2961564"/>
                </a:cubicBezTo>
                <a:cubicBezTo>
                  <a:pt x="250285" y="3011606"/>
                  <a:pt x="253151" y="3061829"/>
                  <a:pt x="259383" y="3111689"/>
                </a:cubicBezTo>
                <a:cubicBezTo>
                  <a:pt x="262260" y="3134707"/>
                  <a:pt x="268881" y="3157105"/>
                  <a:pt x="273031" y="3179928"/>
                </a:cubicBezTo>
                <a:cubicBezTo>
                  <a:pt x="277981" y="3207154"/>
                  <a:pt x="282766" y="3234421"/>
                  <a:pt x="286679" y="3261815"/>
                </a:cubicBezTo>
                <a:cubicBezTo>
                  <a:pt x="287322" y="3266319"/>
                  <a:pt x="286679" y="3270914"/>
                  <a:pt x="286679" y="3275463"/>
                </a:cubicBezTo>
              </a:path>
            </a:pathLst>
          </a:custGeom>
          <a:noFill/>
          <a:ln w="38100" cap="flat" cmpd="sng" algn="ctr">
            <a:solidFill>
              <a:srgbClr val="002060"/>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Freeform 26"/>
          <p:cNvSpPr/>
          <p:nvPr/>
        </p:nvSpPr>
        <p:spPr bwMode="auto">
          <a:xfrm>
            <a:off x="7589176" y="2407215"/>
            <a:ext cx="1613404" cy="3316891"/>
          </a:xfrm>
          <a:custGeom>
            <a:avLst/>
            <a:gdLst>
              <a:gd name="connsiteX0" fmla="*/ 27371 w 286964"/>
              <a:gd name="connsiteY0" fmla="*/ 3302758 h 3302758"/>
              <a:gd name="connsiteX1" fmla="*/ 76 w 286964"/>
              <a:gd name="connsiteY1" fmla="*/ 1705970 h 3302758"/>
              <a:gd name="connsiteX2" fmla="*/ 27371 w 286964"/>
              <a:gd name="connsiteY2" fmla="*/ 968991 h 3302758"/>
              <a:gd name="connsiteX3" fmla="*/ 68315 w 286964"/>
              <a:gd name="connsiteY3" fmla="*/ 0 h 3302758"/>
              <a:gd name="connsiteX4" fmla="*/ 109258 w 286964"/>
              <a:gd name="connsiteY4" fmla="*/ 286603 h 3302758"/>
              <a:gd name="connsiteX5" fmla="*/ 122906 w 286964"/>
              <a:gd name="connsiteY5" fmla="*/ 368489 h 3302758"/>
              <a:gd name="connsiteX6" fmla="*/ 136553 w 286964"/>
              <a:gd name="connsiteY6" fmla="*/ 641445 h 3302758"/>
              <a:gd name="connsiteX7" fmla="*/ 150201 w 286964"/>
              <a:gd name="connsiteY7" fmla="*/ 682388 h 3302758"/>
              <a:gd name="connsiteX8" fmla="*/ 136553 w 286964"/>
              <a:gd name="connsiteY8" fmla="*/ 859809 h 3302758"/>
              <a:gd name="connsiteX9" fmla="*/ 163849 w 286964"/>
              <a:gd name="connsiteY9" fmla="*/ 1869743 h 3302758"/>
              <a:gd name="connsiteX10" fmla="*/ 177497 w 286964"/>
              <a:gd name="connsiteY10" fmla="*/ 1951630 h 3302758"/>
              <a:gd name="connsiteX11" fmla="*/ 191145 w 286964"/>
              <a:gd name="connsiteY11" fmla="*/ 2047164 h 3302758"/>
              <a:gd name="connsiteX12" fmla="*/ 204792 w 286964"/>
              <a:gd name="connsiteY12" fmla="*/ 2388358 h 3302758"/>
              <a:gd name="connsiteX13" fmla="*/ 218440 w 286964"/>
              <a:gd name="connsiteY13" fmla="*/ 2442949 h 3302758"/>
              <a:gd name="connsiteX14" fmla="*/ 245736 w 286964"/>
              <a:gd name="connsiteY14" fmla="*/ 2961564 h 3302758"/>
              <a:gd name="connsiteX15" fmla="*/ 259383 w 286964"/>
              <a:gd name="connsiteY15" fmla="*/ 3111689 h 3302758"/>
              <a:gd name="connsiteX16" fmla="*/ 273031 w 286964"/>
              <a:gd name="connsiteY16" fmla="*/ 3179928 h 3302758"/>
              <a:gd name="connsiteX17" fmla="*/ 286679 w 286964"/>
              <a:gd name="connsiteY17" fmla="*/ 3261815 h 3302758"/>
              <a:gd name="connsiteX18" fmla="*/ 286679 w 286964"/>
              <a:gd name="connsiteY18" fmla="*/ 3275463 h 3302758"/>
              <a:gd name="connsiteX0" fmla="*/ 6444 w 295742"/>
              <a:gd name="connsiteY0" fmla="*/ 3375958 h 3375958"/>
              <a:gd name="connsiteX1" fmla="*/ 8854 w 295742"/>
              <a:gd name="connsiteY1" fmla="*/ 1705970 h 3375958"/>
              <a:gd name="connsiteX2" fmla="*/ 36149 w 295742"/>
              <a:gd name="connsiteY2" fmla="*/ 968991 h 3375958"/>
              <a:gd name="connsiteX3" fmla="*/ 77093 w 295742"/>
              <a:gd name="connsiteY3" fmla="*/ 0 h 3375958"/>
              <a:gd name="connsiteX4" fmla="*/ 118036 w 295742"/>
              <a:gd name="connsiteY4" fmla="*/ 286603 h 3375958"/>
              <a:gd name="connsiteX5" fmla="*/ 131684 w 295742"/>
              <a:gd name="connsiteY5" fmla="*/ 368489 h 3375958"/>
              <a:gd name="connsiteX6" fmla="*/ 145331 w 295742"/>
              <a:gd name="connsiteY6" fmla="*/ 641445 h 3375958"/>
              <a:gd name="connsiteX7" fmla="*/ 158979 w 295742"/>
              <a:gd name="connsiteY7" fmla="*/ 682388 h 3375958"/>
              <a:gd name="connsiteX8" fmla="*/ 145331 w 295742"/>
              <a:gd name="connsiteY8" fmla="*/ 859809 h 3375958"/>
              <a:gd name="connsiteX9" fmla="*/ 172627 w 295742"/>
              <a:gd name="connsiteY9" fmla="*/ 1869743 h 3375958"/>
              <a:gd name="connsiteX10" fmla="*/ 186275 w 295742"/>
              <a:gd name="connsiteY10" fmla="*/ 1951630 h 3375958"/>
              <a:gd name="connsiteX11" fmla="*/ 199923 w 295742"/>
              <a:gd name="connsiteY11" fmla="*/ 2047164 h 3375958"/>
              <a:gd name="connsiteX12" fmla="*/ 213570 w 295742"/>
              <a:gd name="connsiteY12" fmla="*/ 2388358 h 3375958"/>
              <a:gd name="connsiteX13" fmla="*/ 227218 w 295742"/>
              <a:gd name="connsiteY13" fmla="*/ 2442949 h 3375958"/>
              <a:gd name="connsiteX14" fmla="*/ 254514 w 295742"/>
              <a:gd name="connsiteY14" fmla="*/ 2961564 h 3375958"/>
              <a:gd name="connsiteX15" fmla="*/ 268161 w 295742"/>
              <a:gd name="connsiteY15" fmla="*/ 3111689 h 3375958"/>
              <a:gd name="connsiteX16" fmla="*/ 281809 w 295742"/>
              <a:gd name="connsiteY16" fmla="*/ 3179928 h 3375958"/>
              <a:gd name="connsiteX17" fmla="*/ 295457 w 295742"/>
              <a:gd name="connsiteY17" fmla="*/ 3261815 h 3375958"/>
              <a:gd name="connsiteX18" fmla="*/ 295457 w 295742"/>
              <a:gd name="connsiteY18" fmla="*/ 3275463 h 3375958"/>
              <a:gd name="connsiteX0" fmla="*/ 0 w 289298"/>
              <a:gd name="connsiteY0" fmla="*/ 3375958 h 3375958"/>
              <a:gd name="connsiteX1" fmla="*/ 2410 w 289298"/>
              <a:gd name="connsiteY1" fmla="*/ 1705970 h 3375958"/>
              <a:gd name="connsiteX2" fmla="*/ 29705 w 289298"/>
              <a:gd name="connsiteY2" fmla="*/ 968991 h 3375958"/>
              <a:gd name="connsiteX3" fmla="*/ 70649 w 289298"/>
              <a:gd name="connsiteY3" fmla="*/ 0 h 3375958"/>
              <a:gd name="connsiteX4" fmla="*/ 111592 w 289298"/>
              <a:gd name="connsiteY4" fmla="*/ 286603 h 3375958"/>
              <a:gd name="connsiteX5" fmla="*/ 125240 w 289298"/>
              <a:gd name="connsiteY5" fmla="*/ 368489 h 3375958"/>
              <a:gd name="connsiteX6" fmla="*/ 138887 w 289298"/>
              <a:gd name="connsiteY6" fmla="*/ 641445 h 3375958"/>
              <a:gd name="connsiteX7" fmla="*/ 152535 w 289298"/>
              <a:gd name="connsiteY7" fmla="*/ 682388 h 3375958"/>
              <a:gd name="connsiteX8" fmla="*/ 138887 w 289298"/>
              <a:gd name="connsiteY8" fmla="*/ 859809 h 3375958"/>
              <a:gd name="connsiteX9" fmla="*/ 166183 w 289298"/>
              <a:gd name="connsiteY9" fmla="*/ 1869743 h 3375958"/>
              <a:gd name="connsiteX10" fmla="*/ 179831 w 289298"/>
              <a:gd name="connsiteY10" fmla="*/ 1951630 h 3375958"/>
              <a:gd name="connsiteX11" fmla="*/ 193479 w 289298"/>
              <a:gd name="connsiteY11" fmla="*/ 2047164 h 3375958"/>
              <a:gd name="connsiteX12" fmla="*/ 207126 w 289298"/>
              <a:gd name="connsiteY12" fmla="*/ 2388358 h 3375958"/>
              <a:gd name="connsiteX13" fmla="*/ 220774 w 289298"/>
              <a:gd name="connsiteY13" fmla="*/ 2442949 h 3375958"/>
              <a:gd name="connsiteX14" fmla="*/ 248070 w 289298"/>
              <a:gd name="connsiteY14" fmla="*/ 2961564 h 3375958"/>
              <a:gd name="connsiteX15" fmla="*/ 261717 w 289298"/>
              <a:gd name="connsiteY15" fmla="*/ 3111689 h 3375958"/>
              <a:gd name="connsiteX16" fmla="*/ 275365 w 289298"/>
              <a:gd name="connsiteY16" fmla="*/ 3179928 h 3375958"/>
              <a:gd name="connsiteX17" fmla="*/ 289013 w 289298"/>
              <a:gd name="connsiteY17" fmla="*/ 3261815 h 3375958"/>
              <a:gd name="connsiteX18" fmla="*/ 289013 w 289298"/>
              <a:gd name="connsiteY18" fmla="*/ 3275463 h 3375958"/>
              <a:gd name="connsiteX0" fmla="*/ 0 w 289298"/>
              <a:gd name="connsiteY0" fmla="*/ 3375958 h 3375958"/>
              <a:gd name="connsiteX1" fmla="*/ 20511 w 289298"/>
              <a:gd name="connsiteY1" fmla="*/ 1637999 h 3375958"/>
              <a:gd name="connsiteX2" fmla="*/ 29705 w 289298"/>
              <a:gd name="connsiteY2" fmla="*/ 968991 h 3375958"/>
              <a:gd name="connsiteX3" fmla="*/ 70649 w 289298"/>
              <a:gd name="connsiteY3" fmla="*/ 0 h 3375958"/>
              <a:gd name="connsiteX4" fmla="*/ 111592 w 289298"/>
              <a:gd name="connsiteY4" fmla="*/ 286603 h 3375958"/>
              <a:gd name="connsiteX5" fmla="*/ 125240 w 289298"/>
              <a:gd name="connsiteY5" fmla="*/ 368489 h 3375958"/>
              <a:gd name="connsiteX6" fmla="*/ 138887 w 289298"/>
              <a:gd name="connsiteY6" fmla="*/ 641445 h 3375958"/>
              <a:gd name="connsiteX7" fmla="*/ 152535 w 289298"/>
              <a:gd name="connsiteY7" fmla="*/ 682388 h 3375958"/>
              <a:gd name="connsiteX8" fmla="*/ 138887 w 289298"/>
              <a:gd name="connsiteY8" fmla="*/ 859809 h 3375958"/>
              <a:gd name="connsiteX9" fmla="*/ 166183 w 289298"/>
              <a:gd name="connsiteY9" fmla="*/ 1869743 h 3375958"/>
              <a:gd name="connsiteX10" fmla="*/ 179831 w 289298"/>
              <a:gd name="connsiteY10" fmla="*/ 1951630 h 3375958"/>
              <a:gd name="connsiteX11" fmla="*/ 193479 w 289298"/>
              <a:gd name="connsiteY11" fmla="*/ 2047164 h 3375958"/>
              <a:gd name="connsiteX12" fmla="*/ 207126 w 289298"/>
              <a:gd name="connsiteY12" fmla="*/ 2388358 h 3375958"/>
              <a:gd name="connsiteX13" fmla="*/ 220774 w 289298"/>
              <a:gd name="connsiteY13" fmla="*/ 2442949 h 3375958"/>
              <a:gd name="connsiteX14" fmla="*/ 248070 w 289298"/>
              <a:gd name="connsiteY14" fmla="*/ 2961564 h 3375958"/>
              <a:gd name="connsiteX15" fmla="*/ 261717 w 289298"/>
              <a:gd name="connsiteY15" fmla="*/ 3111689 h 3375958"/>
              <a:gd name="connsiteX16" fmla="*/ 275365 w 289298"/>
              <a:gd name="connsiteY16" fmla="*/ 3179928 h 3375958"/>
              <a:gd name="connsiteX17" fmla="*/ 289013 w 289298"/>
              <a:gd name="connsiteY17" fmla="*/ 3261815 h 3375958"/>
              <a:gd name="connsiteX18" fmla="*/ 289013 w 289298"/>
              <a:gd name="connsiteY18" fmla="*/ 3275463 h 3375958"/>
              <a:gd name="connsiteX0" fmla="*/ 0 w 289298"/>
              <a:gd name="connsiteY0" fmla="*/ 3375958 h 3375958"/>
              <a:gd name="connsiteX1" fmla="*/ 20511 w 289298"/>
              <a:gd name="connsiteY1" fmla="*/ 1637999 h 3375958"/>
              <a:gd name="connsiteX2" fmla="*/ 29705 w 289298"/>
              <a:gd name="connsiteY2" fmla="*/ 968991 h 3375958"/>
              <a:gd name="connsiteX3" fmla="*/ 70649 w 289298"/>
              <a:gd name="connsiteY3" fmla="*/ 0 h 3375958"/>
              <a:gd name="connsiteX4" fmla="*/ 111592 w 289298"/>
              <a:gd name="connsiteY4" fmla="*/ 286603 h 3375958"/>
              <a:gd name="connsiteX5" fmla="*/ 125240 w 289298"/>
              <a:gd name="connsiteY5" fmla="*/ 368489 h 3375958"/>
              <a:gd name="connsiteX6" fmla="*/ 138887 w 289298"/>
              <a:gd name="connsiteY6" fmla="*/ 641445 h 3375958"/>
              <a:gd name="connsiteX7" fmla="*/ 152535 w 289298"/>
              <a:gd name="connsiteY7" fmla="*/ 682388 h 3375958"/>
              <a:gd name="connsiteX8" fmla="*/ 138887 w 289298"/>
              <a:gd name="connsiteY8" fmla="*/ 859809 h 3375958"/>
              <a:gd name="connsiteX9" fmla="*/ 166183 w 289298"/>
              <a:gd name="connsiteY9" fmla="*/ 1869743 h 3375958"/>
              <a:gd name="connsiteX10" fmla="*/ 179831 w 289298"/>
              <a:gd name="connsiteY10" fmla="*/ 1951630 h 3375958"/>
              <a:gd name="connsiteX11" fmla="*/ 193479 w 289298"/>
              <a:gd name="connsiteY11" fmla="*/ 2047164 h 3375958"/>
              <a:gd name="connsiteX12" fmla="*/ 207126 w 289298"/>
              <a:gd name="connsiteY12" fmla="*/ 2388358 h 3375958"/>
              <a:gd name="connsiteX13" fmla="*/ 220774 w 289298"/>
              <a:gd name="connsiteY13" fmla="*/ 2442949 h 3375958"/>
              <a:gd name="connsiteX14" fmla="*/ 248070 w 289298"/>
              <a:gd name="connsiteY14" fmla="*/ 2961564 h 3375958"/>
              <a:gd name="connsiteX15" fmla="*/ 261717 w 289298"/>
              <a:gd name="connsiteY15" fmla="*/ 3111689 h 3375958"/>
              <a:gd name="connsiteX16" fmla="*/ 275365 w 289298"/>
              <a:gd name="connsiteY16" fmla="*/ 3179928 h 3375958"/>
              <a:gd name="connsiteX17" fmla="*/ 289013 w 289298"/>
              <a:gd name="connsiteY17" fmla="*/ 3261815 h 3375958"/>
              <a:gd name="connsiteX18" fmla="*/ 289013 w 289298"/>
              <a:gd name="connsiteY18"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25240 w 289298"/>
              <a:gd name="connsiteY4" fmla="*/ 368489 h 3375958"/>
              <a:gd name="connsiteX5" fmla="*/ 138887 w 289298"/>
              <a:gd name="connsiteY5" fmla="*/ 641445 h 3375958"/>
              <a:gd name="connsiteX6" fmla="*/ 152535 w 289298"/>
              <a:gd name="connsiteY6" fmla="*/ 682388 h 3375958"/>
              <a:gd name="connsiteX7" fmla="*/ 138887 w 289298"/>
              <a:gd name="connsiteY7" fmla="*/ 859809 h 3375958"/>
              <a:gd name="connsiteX8" fmla="*/ 166183 w 289298"/>
              <a:gd name="connsiteY8" fmla="*/ 1869743 h 3375958"/>
              <a:gd name="connsiteX9" fmla="*/ 179831 w 289298"/>
              <a:gd name="connsiteY9" fmla="*/ 1951630 h 3375958"/>
              <a:gd name="connsiteX10" fmla="*/ 193479 w 289298"/>
              <a:gd name="connsiteY10" fmla="*/ 2047164 h 3375958"/>
              <a:gd name="connsiteX11" fmla="*/ 207126 w 289298"/>
              <a:gd name="connsiteY11" fmla="*/ 2388358 h 3375958"/>
              <a:gd name="connsiteX12" fmla="*/ 220774 w 289298"/>
              <a:gd name="connsiteY12" fmla="*/ 2442949 h 3375958"/>
              <a:gd name="connsiteX13" fmla="*/ 248070 w 289298"/>
              <a:gd name="connsiteY13" fmla="*/ 2961564 h 3375958"/>
              <a:gd name="connsiteX14" fmla="*/ 261717 w 289298"/>
              <a:gd name="connsiteY14" fmla="*/ 3111689 h 3375958"/>
              <a:gd name="connsiteX15" fmla="*/ 275365 w 289298"/>
              <a:gd name="connsiteY15" fmla="*/ 3179928 h 3375958"/>
              <a:gd name="connsiteX16" fmla="*/ 289013 w 289298"/>
              <a:gd name="connsiteY16" fmla="*/ 3261815 h 3375958"/>
              <a:gd name="connsiteX17" fmla="*/ 289013 w 289298"/>
              <a:gd name="connsiteY17"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641445 h 3375958"/>
              <a:gd name="connsiteX5" fmla="*/ 152535 w 289298"/>
              <a:gd name="connsiteY5" fmla="*/ 682388 h 3375958"/>
              <a:gd name="connsiteX6" fmla="*/ 138887 w 289298"/>
              <a:gd name="connsiteY6" fmla="*/ 859809 h 3375958"/>
              <a:gd name="connsiteX7" fmla="*/ 166183 w 289298"/>
              <a:gd name="connsiteY7" fmla="*/ 1869743 h 3375958"/>
              <a:gd name="connsiteX8" fmla="*/ 179831 w 289298"/>
              <a:gd name="connsiteY8" fmla="*/ 1951630 h 3375958"/>
              <a:gd name="connsiteX9" fmla="*/ 193479 w 289298"/>
              <a:gd name="connsiteY9" fmla="*/ 2047164 h 3375958"/>
              <a:gd name="connsiteX10" fmla="*/ 207126 w 289298"/>
              <a:gd name="connsiteY10" fmla="*/ 2388358 h 3375958"/>
              <a:gd name="connsiteX11" fmla="*/ 220774 w 289298"/>
              <a:gd name="connsiteY11" fmla="*/ 2442949 h 3375958"/>
              <a:gd name="connsiteX12" fmla="*/ 248070 w 289298"/>
              <a:gd name="connsiteY12" fmla="*/ 2961564 h 3375958"/>
              <a:gd name="connsiteX13" fmla="*/ 261717 w 289298"/>
              <a:gd name="connsiteY13" fmla="*/ 3111689 h 3375958"/>
              <a:gd name="connsiteX14" fmla="*/ 275365 w 289298"/>
              <a:gd name="connsiteY14" fmla="*/ 3179928 h 3375958"/>
              <a:gd name="connsiteX15" fmla="*/ 289013 w 289298"/>
              <a:gd name="connsiteY15" fmla="*/ 3261815 h 3375958"/>
              <a:gd name="connsiteX16" fmla="*/ 289013 w 289298"/>
              <a:gd name="connsiteY16"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52535 w 289298"/>
              <a:gd name="connsiteY4" fmla="*/ 682388 h 3375958"/>
              <a:gd name="connsiteX5" fmla="*/ 138887 w 289298"/>
              <a:gd name="connsiteY5" fmla="*/ 859809 h 3375958"/>
              <a:gd name="connsiteX6" fmla="*/ 166183 w 289298"/>
              <a:gd name="connsiteY6" fmla="*/ 1869743 h 3375958"/>
              <a:gd name="connsiteX7" fmla="*/ 179831 w 289298"/>
              <a:gd name="connsiteY7" fmla="*/ 1951630 h 3375958"/>
              <a:gd name="connsiteX8" fmla="*/ 193479 w 289298"/>
              <a:gd name="connsiteY8" fmla="*/ 2047164 h 3375958"/>
              <a:gd name="connsiteX9" fmla="*/ 207126 w 289298"/>
              <a:gd name="connsiteY9" fmla="*/ 2388358 h 3375958"/>
              <a:gd name="connsiteX10" fmla="*/ 220774 w 289298"/>
              <a:gd name="connsiteY10" fmla="*/ 2442949 h 3375958"/>
              <a:gd name="connsiteX11" fmla="*/ 248070 w 289298"/>
              <a:gd name="connsiteY11" fmla="*/ 2961564 h 3375958"/>
              <a:gd name="connsiteX12" fmla="*/ 261717 w 289298"/>
              <a:gd name="connsiteY12" fmla="*/ 3111689 h 3375958"/>
              <a:gd name="connsiteX13" fmla="*/ 275365 w 289298"/>
              <a:gd name="connsiteY13" fmla="*/ 3179928 h 3375958"/>
              <a:gd name="connsiteX14" fmla="*/ 289013 w 289298"/>
              <a:gd name="connsiteY14" fmla="*/ 3261815 h 3375958"/>
              <a:gd name="connsiteX15" fmla="*/ 289013 w 289298"/>
              <a:gd name="connsiteY15"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20774 w 289298"/>
              <a:gd name="connsiteY9" fmla="*/ 2442949 h 3375958"/>
              <a:gd name="connsiteX10" fmla="*/ 248070 w 289298"/>
              <a:gd name="connsiteY10" fmla="*/ 2961564 h 3375958"/>
              <a:gd name="connsiteX11" fmla="*/ 261717 w 289298"/>
              <a:gd name="connsiteY11" fmla="*/ 3111689 h 3375958"/>
              <a:gd name="connsiteX12" fmla="*/ 275365 w 289298"/>
              <a:gd name="connsiteY12" fmla="*/ 3179928 h 3375958"/>
              <a:gd name="connsiteX13" fmla="*/ 289013 w 289298"/>
              <a:gd name="connsiteY13" fmla="*/ 3261815 h 3375958"/>
              <a:gd name="connsiteX14" fmla="*/ 289013 w 289298"/>
              <a:gd name="connsiteY14"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48070 w 289298"/>
              <a:gd name="connsiteY9" fmla="*/ 2961564 h 3375958"/>
              <a:gd name="connsiteX10" fmla="*/ 261717 w 289298"/>
              <a:gd name="connsiteY10" fmla="*/ 3111689 h 3375958"/>
              <a:gd name="connsiteX11" fmla="*/ 275365 w 289298"/>
              <a:gd name="connsiteY11" fmla="*/ 3179928 h 3375958"/>
              <a:gd name="connsiteX12" fmla="*/ 289013 w 289298"/>
              <a:gd name="connsiteY12" fmla="*/ 3261815 h 3375958"/>
              <a:gd name="connsiteX13" fmla="*/ 289013 w 289298"/>
              <a:gd name="connsiteY13"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48070 w 289298"/>
              <a:gd name="connsiteY9" fmla="*/ 2961564 h 3375958"/>
              <a:gd name="connsiteX10" fmla="*/ 275365 w 289298"/>
              <a:gd name="connsiteY10" fmla="*/ 3179928 h 3375958"/>
              <a:gd name="connsiteX11" fmla="*/ 289013 w 289298"/>
              <a:gd name="connsiteY11" fmla="*/ 3261815 h 3375958"/>
              <a:gd name="connsiteX12" fmla="*/ 289013 w 289298"/>
              <a:gd name="connsiteY12"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48070 w 289298"/>
              <a:gd name="connsiteY9" fmla="*/ 2961564 h 3375958"/>
              <a:gd name="connsiteX10" fmla="*/ 276290 w 289298"/>
              <a:gd name="connsiteY10" fmla="*/ 3179928 h 3375958"/>
              <a:gd name="connsiteX11" fmla="*/ 289013 w 289298"/>
              <a:gd name="connsiteY11" fmla="*/ 3261815 h 3375958"/>
              <a:gd name="connsiteX12" fmla="*/ 289013 w 289298"/>
              <a:gd name="connsiteY12"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48070 w 289298"/>
              <a:gd name="connsiteY9" fmla="*/ 2961564 h 3375958"/>
              <a:gd name="connsiteX10" fmla="*/ 289013 w 289298"/>
              <a:gd name="connsiteY10" fmla="*/ 3261815 h 3375958"/>
              <a:gd name="connsiteX11" fmla="*/ 289013 w 289298"/>
              <a:gd name="connsiteY11" fmla="*/ 3275463 h 3375958"/>
              <a:gd name="connsiteX0" fmla="*/ 0 w 289298"/>
              <a:gd name="connsiteY0" fmla="*/ 3375958 h 3375958"/>
              <a:gd name="connsiteX1" fmla="*/ 20511 w 289298"/>
              <a:gd name="connsiteY1" fmla="*/ 1637999 h 3375958"/>
              <a:gd name="connsiteX2" fmla="*/ 70649 w 289298"/>
              <a:gd name="connsiteY2" fmla="*/ 0 h 3375958"/>
              <a:gd name="connsiteX3" fmla="*/ 111592 w 289298"/>
              <a:gd name="connsiteY3" fmla="*/ 286603 h 3375958"/>
              <a:gd name="connsiteX4" fmla="*/ 138887 w 289298"/>
              <a:gd name="connsiteY4" fmla="*/ 859809 h 3375958"/>
              <a:gd name="connsiteX5" fmla="*/ 166183 w 289298"/>
              <a:gd name="connsiteY5" fmla="*/ 1869743 h 3375958"/>
              <a:gd name="connsiteX6" fmla="*/ 179831 w 289298"/>
              <a:gd name="connsiteY6" fmla="*/ 1951630 h 3375958"/>
              <a:gd name="connsiteX7" fmla="*/ 193479 w 289298"/>
              <a:gd name="connsiteY7" fmla="*/ 2047164 h 3375958"/>
              <a:gd name="connsiteX8" fmla="*/ 207126 w 289298"/>
              <a:gd name="connsiteY8" fmla="*/ 2388358 h 3375958"/>
              <a:gd name="connsiteX9" fmla="*/ 289013 w 289298"/>
              <a:gd name="connsiteY9" fmla="*/ 3261815 h 3375958"/>
              <a:gd name="connsiteX10" fmla="*/ 289013 w 289298"/>
              <a:gd name="connsiteY10" fmla="*/ 3275463 h 3375958"/>
              <a:gd name="connsiteX0" fmla="*/ 0 w 289042"/>
              <a:gd name="connsiteY0" fmla="*/ 3375958 h 3375958"/>
              <a:gd name="connsiteX1" fmla="*/ 20511 w 289042"/>
              <a:gd name="connsiteY1" fmla="*/ 1637999 h 3375958"/>
              <a:gd name="connsiteX2" fmla="*/ 70649 w 289042"/>
              <a:gd name="connsiteY2" fmla="*/ 0 h 3375958"/>
              <a:gd name="connsiteX3" fmla="*/ 111592 w 289042"/>
              <a:gd name="connsiteY3" fmla="*/ 286603 h 3375958"/>
              <a:gd name="connsiteX4" fmla="*/ 138887 w 289042"/>
              <a:gd name="connsiteY4" fmla="*/ 859809 h 3375958"/>
              <a:gd name="connsiteX5" fmla="*/ 166183 w 289042"/>
              <a:gd name="connsiteY5" fmla="*/ 1869743 h 3375958"/>
              <a:gd name="connsiteX6" fmla="*/ 179831 w 289042"/>
              <a:gd name="connsiteY6" fmla="*/ 1951630 h 3375958"/>
              <a:gd name="connsiteX7" fmla="*/ 193479 w 289042"/>
              <a:gd name="connsiteY7" fmla="*/ 2047164 h 3375958"/>
              <a:gd name="connsiteX8" fmla="*/ 207126 w 289042"/>
              <a:gd name="connsiteY8" fmla="*/ 2388358 h 3375958"/>
              <a:gd name="connsiteX9" fmla="*/ 289013 w 289042"/>
              <a:gd name="connsiteY9" fmla="*/ 3261815 h 3375958"/>
              <a:gd name="connsiteX10" fmla="*/ 279457 w 289042"/>
              <a:gd name="connsiteY10" fmla="*/ 2570504 h 3375958"/>
              <a:gd name="connsiteX0" fmla="*/ 0 w 289013"/>
              <a:gd name="connsiteY0" fmla="*/ 3375958 h 3375958"/>
              <a:gd name="connsiteX1" fmla="*/ 20511 w 289013"/>
              <a:gd name="connsiteY1" fmla="*/ 1637999 h 3375958"/>
              <a:gd name="connsiteX2" fmla="*/ 70649 w 289013"/>
              <a:gd name="connsiteY2" fmla="*/ 0 h 3375958"/>
              <a:gd name="connsiteX3" fmla="*/ 111592 w 289013"/>
              <a:gd name="connsiteY3" fmla="*/ 286603 h 3375958"/>
              <a:gd name="connsiteX4" fmla="*/ 138887 w 289013"/>
              <a:gd name="connsiteY4" fmla="*/ 859809 h 3375958"/>
              <a:gd name="connsiteX5" fmla="*/ 166183 w 289013"/>
              <a:gd name="connsiteY5" fmla="*/ 1869743 h 3375958"/>
              <a:gd name="connsiteX6" fmla="*/ 179831 w 289013"/>
              <a:gd name="connsiteY6" fmla="*/ 1951630 h 3375958"/>
              <a:gd name="connsiteX7" fmla="*/ 193479 w 289013"/>
              <a:gd name="connsiteY7" fmla="*/ 2047164 h 3375958"/>
              <a:gd name="connsiteX8" fmla="*/ 207126 w 289013"/>
              <a:gd name="connsiteY8" fmla="*/ 2388358 h 3375958"/>
              <a:gd name="connsiteX9" fmla="*/ 289013 w 289013"/>
              <a:gd name="connsiteY9" fmla="*/ 3261815 h 3375958"/>
              <a:gd name="connsiteX0" fmla="*/ 0 w 207126"/>
              <a:gd name="connsiteY0" fmla="*/ 3375958 h 3375958"/>
              <a:gd name="connsiteX1" fmla="*/ 20511 w 207126"/>
              <a:gd name="connsiteY1" fmla="*/ 1637999 h 3375958"/>
              <a:gd name="connsiteX2" fmla="*/ 70649 w 207126"/>
              <a:gd name="connsiteY2" fmla="*/ 0 h 3375958"/>
              <a:gd name="connsiteX3" fmla="*/ 111592 w 207126"/>
              <a:gd name="connsiteY3" fmla="*/ 286603 h 3375958"/>
              <a:gd name="connsiteX4" fmla="*/ 138887 w 207126"/>
              <a:gd name="connsiteY4" fmla="*/ 859809 h 3375958"/>
              <a:gd name="connsiteX5" fmla="*/ 166183 w 207126"/>
              <a:gd name="connsiteY5" fmla="*/ 1869743 h 3375958"/>
              <a:gd name="connsiteX6" fmla="*/ 179831 w 207126"/>
              <a:gd name="connsiteY6" fmla="*/ 1951630 h 3375958"/>
              <a:gd name="connsiteX7" fmla="*/ 193479 w 207126"/>
              <a:gd name="connsiteY7" fmla="*/ 2047164 h 3375958"/>
              <a:gd name="connsiteX8" fmla="*/ 207126 w 207126"/>
              <a:gd name="connsiteY8" fmla="*/ 2388358 h 3375958"/>
              <a:gd name="connsiteX0" fmla="*/ 0 w 207126"/>
              <a:gd name="connsiteY0" fmla="*/ 3375958 h 3375958"/>
              <a:gd name="connsiteX1" fmla="*/ 20511 w 207126"/>
              <a:gd name="connsiteY1" fmla="*/ 1637999 h 3375958"/>
              <a:gd name="connsiteX2" fmla="*/ 70649 w 207126"/>
              <a:gd name="connsiteY2" fmla="*/ 0 h 3375958"/>
              <a:gd name="connsiteX3" fmla="*/ 111592 w 207126"/>
              <a:gd name="connsiteY3" fmla="*/ 286603 h 3375958"/>
              <a:gd name="connsiteX4" fmla="*/ 138887 w 207126"/>
              <a:gd name="connsiteY4" fmla="*/ 859809 h 3375958"/>
              <a:gd name="connsiteX5" fmla="*/ 195469 w 207126"/>
              <a:gd name="connsiteY5" fmla="*/ 1505109 h 3375958"/>
              <a:gd name="connsiteX6" fmla="*/ 179831 w 207126"/>
              <a:gd name="connsiteY6" fmla="*/ 1951630 h 3375958"/>
              <a:gd name="connsiteX7" fmla="*/ 193479 w 207126"/>
              <a:gd name="connsiteY7" fmla="*/ 2047164 h 3375958"/>
              <a:gd name="connsiteX8" fmla="*/ 207126 w 207126"/>
              <a:gd name="connsiteY8" fmla="*/ 2388358 h 3375958"/>
              <a:gd name="connsiteX0" fmla="*/ 0 w 207126"/>
              <a:gd name="connsiteY0" fmla="*/ 3375958 h 3375958"/>
              <a:gd name="connsiteX1" fmla="*/ 20511 w 207126"/>
              <a:gd name="connsiteY1" fmla="*/ 1637999 h 3375958"/>
              <a:gd name="connsiteX2" fmla="*/ 70649 w 207126"/>
              <a:gd name="connsiteY2" fmla="*/ 0 h 3375958"/>
              <a:gd name="connsiteX3" fmla="*/ 111592 w 207126"/>
              <a:gd name="connsiteY3" fmla="*/ 286603 h 3375958"/>
              <a:gd name="connsiteX4" fmla="*/ 138887 w 207126"/>
              <a:gd name="connsiteY4" fmla="*/ 859809 h 3375958"/>
              <a:gd name="connsiteX5" fmla="*/ 195469 w 207126"/>
              <a:gd name="connsiteY5" fmla="*/ 1505109 h 3375958"/>
              <a:gd name="connsiteX6" fmla="*/ 193479 w 207126"/>
              <a:gd name="connsiteY6" fmla="*/ 2047164 h 3375958"/>
              <a:gd name="connsiteX7" fmla="*/ 207126 w 207126"/>
              <a:gd name="connsiteY7" fmla="*/ 2388358 h 3375958"/>
              <a:gd name="connsiteX0" fmla="*/ 0 w 207126"/>
              <a:gd name="connsiteY0" fmla="*/ 3375958 h 3375958"/>
              <a:gd name="connsiteX1" fmla="*/ 20511 w 207126"/>
              <a:gd name="connsiteY1" fmla="*/ 1637999 h 3375958"/>
              <a:gd name="connsiteX2" fmla="*/ 70649 w 207126"/>
              <a:gd name="connsiteY2" fmla="*/ 0 h 3375958"/>
              <a:gd name="connsiteX3" fmla="*/ 111592 w 207126"/>
              <a:gd name="connsiteY3" fmla="*/ 286603 h 3375958"/>
              <a:gd name="connsiteX4" fmla="*/ 138887 w 207126"/>
              <a:gd name="connsiteY4" fmla="*/ 859809 h 3375958"/>
              <a:gd name="connsiteX5" fmla="*/ 195469 w 207126"/>
              <a:gd name="connsiteY5" fmla="*/ 1505109 h 3375958"/>
              <a:gd name="connsiteX6" fmla="*/ 207126 w 207126"/>
              <a:gd name="connsiteY6" fmla="*/ 2388358 h 3375958"/>
              <a:gd name="connsiteX0" fmla="*/ 0 w 195469"/>
              <a:gd name="connsiteY0" fmla="*/ 3375958 h 3375958"/>
              <a:gd name="connsiteX1" fmla="*/ 20511 w 195469"/>
              <a:gd name="connsiteY1" fmla="*/ 1637999 h 3375958"/>
              <a:gd name="connsiteX2" fmla="*/ 70649 w 195469"/>
              <a:gd name="connsiteY2" fmla="*/ 0 h 3375958"/>
              <a:gd name="connsiteX3" fmla="*/ 111592 w 195469"/>
              <a:gd name="connsiteY3" fmla="*/ 286603 h 3375958"/>
              <a:gd name="connsiteX4" fmla="*/ 138887 w 195469"/>
              <a:gd name="connsiteY4" fmla="*/ 859809 h 3375958"/>
              <a:gd name="connsiteX5" fmla="*/ 195469 w 195469"/>
              <a:gd name="connsiteY5" fmla="*/ 1505109 h 3375958"/>
              <a:gd name="connsiteX0" fmla="*/ 0 w 214890"/>
              <a:gd name="connsiteY0" fmla="*/ 3375958 h 3375958"/>
              <a:gd name="connsiteX1" fmla="*/ 20511 w 214890"/>
              <a:gd name="connsiteY1" fmla="*/ 1637999 h 3375958"/>
              <a:gd name="connsiteX2" fmla="*/ 70649 w 214890"/>
              <a:gd name="connsiteY2" fmla="*/ 0 h 3375958"/>
              <a:gd name="connsiteX3" fmla="*/ 111592 w 214890"/>
              <a:gd name="connsiteY3" fmla="*/ 286603 h 3375958"/>
              <a:gd name="connsiteX4" fmla="*/ 138887 w 214890"/>
              <a:gd name="connsiteY4" fmla="*/ 859809 h 3375958"/>
              <a:gd name="connsiteX5" fmla="*/ 214890 w 214890"/>
              <a:gd name="connsiteY5" fmla="*/ 1664853 h 337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90" h="3375958">
                <a:moveTo>
                  <a:pt x="0" y="3375958"/>
                </a:moveTo>
                <a:cubicBezTo>
                  <a:pt x="7033" y="2779935"/>
                  <a:pt x="8736" y="2200659"/>
                  <a:pt x="20511" y="1637999"/>
                </a:cubicBezTo>
                <a:cubicBezTo>
                  <a:pt x="32286" y="1075339"/>
                  <a:pt x="55469" y="225233"/>
                  <a:pt x="70649" y="0"/>
                </a:cubicBezTo>
                <a:cubicBezTo>
                  <a:pt x="115393" y="134238"/>
                  <a:pt x="53820" y="-60022"/>
                  <a:pt x="111592" y="286603"/>
                </a:cubicBezTo>
                <a:lnTo>
                  <a:pt x="138887" y="859809"/>
                </a:lnTo>
                <a:cubicBezTo>
                  <a:pt x="142229" y="1046976"/>
                  <a:pt x="203517" y="1410095"/>
                  <a:pt x="214890" y="1664853"/>
                </a:cubicBezTo>
              </a:path>
            </a:pathLst>
          </a:custGeom>
          <a:noFill/>
          <a:ln w="38100" cap="flat" cmpd="sng" algn="ctr">
            <a:solidFill>
              <a:srgbClr val="002060"/>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4736070" y="1916832"/>
            <a:ext cx="818942" cy="584775"/>
          </a:xfrm>
          <a:prstGeom prst="rect">
            <a:avLst/>
          </a:prstGeom>
          <a:noFill/>
        </p:spPr>
        <p:txBody>
          <a:bodyPr wrap="none" rtlCol="0">
            <a:spAutoFit/>
          </a:bodyPr>
          <a:lstStyle/>
          <a:p>
            <a:r>
              <a:rPr lang="fr-CH" sz="1600" dirty="0" smtClean="0">
                <a:solidFill>
                  <a:schemeClr val="accent6"/>
                </a:solidFill>
              </a:rPr>
              <a:t>Virtual </a:t>
            </a:r>
          </a:p>
          <a:p>
            <a:r>
              <a:rPr lang="fr-CH" sz="1600" dirty="0" smtClean="0">
                <a:solidFill>
                  <a:schemeClr val="accent6"/>
                </a:solidFill>
              </a:rPr>
              <a:t>Env. I</a:t>
            </a:r>
            <a:endParaRPr lang="en-US" sz="1600" dirty="0" smtClean="0">
              <a:solidFill>
                <a:schemeClr val="accent6"/>
              </a:solidFill>
            </a:endParaRPr>
          </a:p>
        </p:txBody>
      </p:sp>
      <p:sp>
        <p:nvSpPr>
          <p:cNvPr id="30" name="Freeform 29"/>
          <p:cNvSpPr/>
          <p:nvPr/>
        </p:nvSpPr>
        <p:spPr bwMode="auto">
          <a:xfrm>
            <a:off x="6203084" y="2636912"/>
            <a:ext cx="175036" cy="3013261"/>
          </a:xfrm>
          <a:custGeom>
            <a:avLst/>
            <a:gdLst>
              <a:gd name="connsiteX0" fmla="*/ 27371 w 286964"/>
              <a:gd name="connsiteY0" fmla="*/ 3302758 h 3302758"/>
              <a:gd name="connsiteX1" fmla="*/ 76 w 286964"/>
              <a:gd name="connsiteY1" fmla="*/ 1705970 h 3302758"/>
              <a:gd name="connsiteX2" fmla="*/ 27371 w 286964"/>
              <a:gd name="connsiteY2" fmla="*/ 968991 h 3302758"/>
              <a:gd name="connsiteX3" fmla="*/ 68315 w 286964"/>
              <a:gd name="connsiteY3" fmla="*/ 0 h 3302758"/>
              <a:gd name="connsiteX4" fmla="*/ 109258 w 286964"/>
              <a:gd name="connsiteY4" fmla="*/ 286603 h 3302758"/>
              <a:gd name="connsiteX5" fmla="*/ 122906 w 286964"/>
              <a:gd name="connsiteY5" fmla="*/ 368489 h 3302758"/>
              <a:gd name="connsiteX6" fmla="*/ 136553 w 286964"/>
              <a:gd name="connsiteY6" fmla="*/ 641445 h 3302758"/>
              <a:gd name="connsiteX7" fmla="*/ 150201 w 286964"/>
              <a:gd name="connsiteY7" fmla="*/ 682388 h 3302758"/>
              <a:gd name="connsiteX8" fmla="*/ 136553 w 286964"/>
              <a:gd name="connsiteY8" fmla="*/ 859809 h 3302758"/>
              <a:gd name="connsiteX9" fmla="*/ 163849 w 286964"/>
              <a:gd name="connsiteY9" fmla="*/ 1869743 h 3302758"/>
              <a:gd name="connsiteX10" fmla="*/ 177497 w 286964"/>
              <a:gd name="connsiteY10" fmla="*/ 1951630 h 3302758"/>
              <a:gd name="connsiteX11" fmla="*/ 191145 w 286964"/>
              <a:gd name="connsiteY11" fmla="*/ 2047164 h 3302758"/>
              <a:gd name="connsiteX12" fmla="*/ 204792 w 286964"/>
              <a:gd name="connsiteY12" fmla="*/ 2388358 h 3302758"/>
              <a:gd name="connsiteX13" fmla="*/ 218440 w 286964"/>
              <a:gd name="connsiteY13" fmla="*/ 2442949 h 3302758"/>
              <a:gd name="connsiteX14" fmla="*/ 245736 w 286964"/>
              <a:gd name="connsiteY14" fmla="*/ 2961564 h 3302758"/>
              <a:gd name="connsiteX15" fmla="*/ 259383 w 286964"/>
              <a:gd name="connsiteY15" fmla="*/ 3111689 h 3302758"/>
              <a:gd name="connsiteX16" fmla="*/ 273031 w 286964"/>
              <a:gd name="connsiteY16" fmla="*/ 3179928 h 3302758"/>
              <a:gd name="connsiteX17" fmla="*/ 286679 w 286964"/>
              <a:gd name="connsiteY17" fmla="*/ 3261815 h 3302758"/>
              <a:gd name="connsiteX18" fmla="*/ 286679 w 286964"/>
              <a:gd name="connsiteY18" fmla="*/ 3275463 h 33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64" h="3302758">
                <a:moveTo>
                  <a:pt x="27371" y="3302758"/>
                </a:moveTo>
                <a:cubicBezTo>
                  <a:pt x="13982" y="2753792"/>
                  <a:pt x="76" y="2269509"/>
                  <a:pt x="76" y="1705970"/>
                </a:cubicBezTo>
                <a:cubicBezTo>
                  <a:pt x="76" y="1206638"/>
                  <a:pt x="-2844" y="1271155"/>
                  <a:pt x="27371" y="968991"/>
                </a:cubicBezTo>
                <a:cubicBezTo>
                  <a:pt x="60589" y="254814"/>
                  <a:pt x="47677" y="577842"/>
                  <a:pt x="68315" y="0"/>
                </a:cubicBezTo>
                <a:cubicBezTo>
                  <a:pt x="113059" y="134238"/>
                  <a:pt x="51486" y="-60022"/>
                  <a:pt x="109258" y="286603"/>
                </a:cubicBezTo>
                <a:lnTo>
                  <a:pt x="122906" y="368489"/>
                </a:lnTo>
                <a:cubicBezTo>
                  <a:pt x="127455" y="459474"/>
                  <a:pt x="128661" y="550688"/>
                  <a:pt x="136553" y="641445"/>
                </a:cubicBezTo>
                <a:cubicBezTo>
                  <a:pt x="137799" y="655777"/>
                  <a:pt x="150201" y="668002"/>
                  <a:pt x="150201" y="682388"/>
                </a:cubicBezTo>
                <a:cubicBezTo>
                  <a:pt x="150201" y="741703"/>
                  <a:pt x="141102" y="800669"/>
                  <a:pt x="136553" y="859809"/>
                </a:cubicBezTo>
                <a:cubicBezTo>
                  <a:pt x="139895" y="1046976"/>
                  <a:pt x="139855" y="1581825"/>
                  <a:pt x="163849" y="1869743"/>
                </a:cubicBezTo>
                <a:cubicBezTo>
                  <a:pt x="166147" y="1897320"/>
                  <a:pt x="173289" y="1924280"/>
                  <a:pt x="177497" y="1951630"/>
                </a:cubicBezTo>
                <a:cubicBezTo>
                  <a:pt x="182388" y="1983424"/>
                  <a:pt x="186596" y="2015319"/>
                  <a:pt x="191145" y="2047164"/>
                </a:cubicBezTo>
                <a:cubicBezTo>
                  <a:pt x="195694" y="2160895"/>
                  <a:pt x="196961" y="2274805"/>
                  <a:pt x="204792" y="2388358"/>
                </a:cubicBezTo>
                <a:cubicBezTo>
                  <a:pt x="206083" y="2407071"/>
                  <a:pt x="217428" y="2424219"/>
                  <a:pt x="218440" y="2442949"/>
                </a:cubicBezTo>
                <a:cubicBezTo>
                  <a:pt x="248204" y="2993578"/>
                  <a:pt x="200252" y="2734145"/>
                  <a:pt x="245736" y="2961564"/>
                </a:cubicBezTo>
                <a:cubicBezTo>
                  <a:pt x="250285" y="3011606"/>
                  <a:pt x="253151" y="3061829"/>
                  <a:pt x="259383" y="3111689"/>
                </a:cubicBezTo>
                <a:cubicBezTo>
                  <a:pt x="262260" y="3134707"/>
                  <a:pt x="268881" y="3157105"/>
                  <a:pt x="273031" y="3179928"/>
                </a:cubicBezTo>
                <a:cubicBezTo>
                  <a:pt x="277981" y="3207154"/>
                  <a:pt x="282766" y="3234421"/>
                  <a:pt x="286679" y="3261815"/>
                </a:cubicBezTo>
                <a:cubicBezTo>
                  <a:pt x="287322" y="3266319"/>
                  <a:pt x="286679" y="3270914"/>
                  <a:pt x="286679" y="3275463"/>
                </a:cubicBezTo>
              </a:path>
            </a:pathLst>
          </a:custGeom>
          <a:noFill/>
          <a:ln w="38100" cap="flat" cmpd="sng" algn="ctr">
            <a:solidFill>
              <a:srgbClr val="002060"/>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5528158" y="2124145"/>
            <a:ext cx="818942" cy="584775"/>
          </a:xfrm>
          <a:prstGeom prst="rect">
            <a:avLst/>
          </a:prstGeom>
          <a:noFill/>
        </p:spPr>
        <p:txBody>
          <a:bodyPr wrap="none" rtlCol="0">
            <a:spAutoFit/>
          </a:bodyPr>
          <a:lstStyle/>
          <a:p>
            <a:r>
              <a:rPr lang="fr-CH" sz="1600" dirty="0" smtClean="0">
                <a:solidFill>
                  <a:schemeClr val="accent6"/>
                </a:solidFill>
              </a:rPr>
              <a:t>Virtual </a:t>
            </a:r>
          </a:p>
          <a:p>
            <a:r>
              <a:rPr lang="fr-CH" sz="1600" dirty="0" smtClean="0">
                <a:solidFill>
                  <a:schemeClr val="accent6"/>
                </a:solidFill>
              </a:rPr>
              <a:t>Env. II</a:t>
            </a:r>
            <a:endParaRPr lang="en-US" sz="1600" dirty="0" smtClean="0">
              <a:solidFill>
                <a:schemeClr val="accent6"/>
              </a:solidFill>
            </a:endParaRPr>
          </a:p>
        </p:txBody>
      </p:sp>
      <p:sp>
        <p:nvSpPr>
          <p:cNvPr id="32" name="TextBox 31"/>
          <p:cNvSpPr txBox="1"/>
          <p:nvPr/>
        </p:nvSpPr>
        <p:spPr>
          <a:xfrm>
            <a:off x="7007904" y="2076699"/>
            <a:ext cx="1003801" cy="338554"/>
          </a:xfrm>
          <a:prstGeom prst="rect">
            <a:avLst/>
          </a:prstGeom>
          <a:noFill/>
        </p:spPr>
        <p:txBody>
          <a:bodyPr wrap="none" rtlCol="0">
            <a:spAutoFit/>
          </a:bodyPr>
          <a:lstStyle/>
          <a:p>
            <a:r>
              <a:rPr lang="fr-CH" sz="1600" dirty="0" err="1" smtClean="0">
                <a:solidFill>
                  <a:schemeClr val="accent6"/>
                </a:solidFill>
              </a:rPr>
              <a:t>Analytics</a:t>
            </a:r>
            <a:endParaRPr lang="en-US" sz="1600" dirty="0" smtClean="0">
              <a:solidFill>
                <a:schemeClr val="accent6"/>
              </a:solidFill>
            </a:endParaRPr>
          </a:p>
        </p:txBody>
      </p:sp>
      <p:sp>
        <p:nvSpPr>
          <p:cNvPr id="33" name="TextBox 32"/>
          <p:cNvSpPr txBox="1"/>
          <p:nvPr/>
        </p:nvSpPr>
        <p:spPr>
          <a:xfrm>
            <a:off x="7574864" y="2407215"/>
            <a:ext cx="926857" cy="338554"/>
          </a:xfrm>
          <a:prstGeom prst="rect">
            <a:avLst/>
          </a:prstGeom>
          <a:noFill/>
        </p:spPr>
        <p:txBody>
          <a:bodyPr wrap="none" rtlCol="0">
            <a:spAutoFit/>
          </a:bodyPr>
          <a:lstStyle/>
          <a:p>
            <a:r>
              <a:rPr lang="fr-CH" sz="1600" dirty="0" err="1" smtClean="0">
                <a:solidFill>
                  <a:srgbClr val="FFC000"/>
                </a:solidFill>
              </a:rPr>
              <a:t>MOOCs</a:t>
            </a:r>
            <a:endParaRPr lang="en-US" sz="1600" dirty="0" smtClean="0">
              <a:solidFill>
                <a:srgbClr val="FFC000"/>
              </a:solidFill>
            </a:endParaRPr>
          </a:p>
        </p:txBody>
      </p:sp>
      <p:sp>
        <p:nvSpPr>
          <p:cNvPr id="34" name="Freeform 33"/>
          <p:cNvSpPr/>
          <p:nvPr/>
        </p:nvSpPr>
        <p:spPr bwMode="auto">
          <a:xfrm>
            <a:off x="6532104" y="2636912"/>
            <a:ext cx="175036" cy="3013261"/>
          </a:xfrm>
          <a:custGeom>
            <a:avLst/>
            <a:gdLst>
              <a:gd name="connsiteX0" fmla="*/ 27371 w 286964"/>
              <a:gd name="connsiteY0" fmla="*/ 3302758 h 3302758"/>
              <a:gd name="connsiteX1" fmla="*/ 76 w 286964"/>
              <a:gd name="connsiteY1" fmla="*/ 1705970 h 3302758"/>
              <a:gd name="connsiteX2" fmla="*/ 27371 w 286964"/>
              <a:gd name="connsiteY2" fmla="*/ 968991 h 3302758"/>
              <a:gd name="connsiteX3" fmla="*/ 68315 w 286964"/>
              <a:gd name="connsiteY3" fmla="*/ 0 h 3302758"/>
              <a:gd name="connsiteX4" fmla="*/ 109258 w 286964"/>
              <a:gd name="connsiteY4" fmla="*/ 286603 h 3302758"/>
              <a:gd name="connsiteX5" fmla="*/ 122906 w 286964"/>
              <a:gd name="connsiteY5" fmla="*/ 368489 h 3302758"/>
              <a:gd name="connsiteX6" fmla="*/ 136553 w 286964"/>
              <a:gd name="connsiteY6" fmla="*/ 641445 h 3302758"/>
              <a:gd name="connsiteX7" fmla="*/ 150201 w 286964"/>
              <a:gd name="connsiteY7" fmla="*/ 682388 h 3302758"/>
              <a:gd name="connsiteX8" fmla="*/ 136553 w 286964"/>
              <a:gd name="connsiteY8" fmla="*/ 859809 h 3302758"/>
              <a:gd name="connsiteX9" fmla="*/ 163849 w 286964"/>
              <a:gd name="connsiteY9" fmla="*/ 1869743 h 3302758"/>
              <a:gd name="connsiteX10" fmla="*/ 177497 w 286964"/>
              <a:gd name="connsiteY10" fmla="*/ 1951630 h 3302758"/>
              <a:gd name="connsiteX11" fmla="*/ 191145 w 286964"/>
              <a:gd name="connsiteY11" fmla="*/ 2047164 h 3302758"/>
              <a:gd name="connsiteX12" fmla="*/ 204792 w 286964"/>
              <a:gd name="connsiteY12" fmla="*/ 2388358 h 3302758"/>
              <a:gd name="connsiteX13" fmla="*/ 218440 w 286964"/>
              <a:gd name="connsiteY13" fmla="*/ 2442949 h 3302758"/>
              <a:gd name="connsiteX14" fmla="*/ 245736 w 286964"/>
              <a:gd name="connsiteY14" fmla="*/ 2961564 h 3302758"/>
              <a:gd name="connsiteX15" fmla="*/ 259383 w 286964"/>
              <a:gd name="connsiteY15" fmla="*/ 3111689 h 3302758"/>
              <a:gd name="connsiteX16" fmla="*/ 273031 w 286964"/>
              <a:gd name="connsiteY16" fmla="*/ 3179928 h 3302758"/>
              <a:gd name="connsiteX17" fmla="*/ 286679 w 286964"/>
              <a:gd name="connsiteY17" fmla="*/ 3261815 h 3302758"/>
              <a:gd name="connsiteX18" fmla="*/ 286679 w 286964"/>
              <a:gd name="connsiteY18" fmla="*/ 3275463 h 33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64" h="3302758">
                <a:moveTo>
                  <a:pt x="27371" y="3302758"/>
                </a:moveTo>
                <a:cubicBezTo>
                  <a:pt x="13982" y="2753792"/>
                  <a:pt x="76" y="2269509"/>
                  <a:pt x="76" y="1705970"/>
                </a:cubicBezTo>
                <a:cubicBezTo>
                  <a:pt x="76" y="1206638"/>
                  <a:pt x="-2844" y="1271155"/>
                  <a:pt x="27371" y="968991"/>
                </a:cubicBezTo>
                <a:cubicBezTo>
                  <a:pt x="60589" y="254814"/>
                  <a:pt x="47677" y="577842"/>
                  <a:pt x="68315" y="0"/>
                </a:cubicBezTo>
                <a:cubicBezTo>
                  <a:pt x="113059" y="134238"/>
                  <a:pt x="51486" y="-60022"/>
                  <a:pt x="109258" y="286603"/>
                </a:cubicBezTo>
                <a:lnTo>
                  <a:pt x="122906" y="368489"/>
                </a:lnTo>
                <a:cubicBezTo>
                  <a:pt x="127455" y="459474"/>
                  <a:pt x="128661" y="550688"/>
                  <a:pt x="136553" y="641445"/>
                </a:cubicBezTo>
                <a:cubicBezTo>
                  <a:pt x="137799" y="655777"/>
                  <a:pt x="150201" y="668002"/>
                  <a:pt x="150201" y="682388"/>
                </a:cubicBezTo>
                <a:cubicBezTo>
                  <a:pt x="150201" y="741703"/>
                  <a:pt x="141102" y="800669"/>
                  <a:pt x="136553" y="859809"/>
                </a:cubicBezTo>
                <a:cubicBezTo>
                  <a:pt x="139895" y="1046976"/>
                  <a:pt x="139855" y="1581825"/>
                  <a:pt x="163849" y="1869743"/>
                </a:cubicBezTo>
                <a:cubicBezTo>
                  <a:pt x="166147" y="1897320"/>
                  <a:pt x="173289" y="1924280"/>
                  <a:pt x="177497" y="1951630"/>
                </a:cubicBezTo>
                <a:cubicBezTo>
                  <a:pt x="182388" y="1983424"/>
                  <a:pt x="186596" y="2015319"/>
                  <a:pt x="191145" y="2047164"/>
                </a:cubicBezTo>
                <a:cubicBezTo>
                  <a:pt x="195694" y="2160895"/>
                  <a:pt x="196961" y="2274805"/>
                  <a:pt x="204792" y="2388358"/>
                </a:cubicBezTo>
                <a:cubicBezTo>
                  <a:pt x="206083" y="2407071"/>
                  <a:pt x="217428" y="2424219"/>
                  <a:pt x="218440" y="2442949"/>
                </a:cubicBezTo>
                <a:cubicBezTo>
                  <a:pt x="248204" y="2993578"/>
                  <a:pt x="200252" y="2734145"/>
                  <a:pt x="245736" y="2961564"/>
                </a:cubicBezTo>
                <a:cubicBezTo>
                  <a:pt x="250285" y="3011606"/>
                  <a:pt x="253151" y="3061829"/>
                  <a:pt x="259383" y="3111689"/>
                </a:cubicBezTo>
                <a:cubicBezTo>
                  <a:pt x="262260" y="3134707"/>
                  <a:pt x="268881" y="3157105"/>
                  <a:pt x="273031" y="3179928"/>
                </a:cubicBezTo>
                <a:cubicBezTo>
                  <a:pt x="277981" y="3207154"/>
                  <a:pt x="282766" y="3234421"/>
                  <a:pt x="286679" y="3261815"/>
                </a:cubicBezTo>
                <a:cubicBezTo>
                  <a:pt x="287322" y="3266319"/>
                  <a:pt x="286679" y="3270914"/>
                  <a:pt x="286679" y="3275463"/>
                </a:cubicBezTo>
              </a:path>
            </a:pathLst>
          </a:custGeom>
          <a:noFill/>
          <a:ln w="38100" cap="flat" cmpd="sng" algn="ctr">
            <a:solidFill>
              <a:srgbClr val="002060"/>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6299674" y="2209219"/>
            <a:ext cx="628698" cy="338554"/>
          </a:xfrm>
          <a:prstGeom prst="rect">
            <a:avLst/>
          </a:prstGeom>
          <a:noFill/>
        </p:spPr>
        <p:txBody>
          <a:bodyPr wrap="none" rtlCol="0">
            <a:spAutoFit/>
          </a:bodyPr>
          <a:lstStyle/>
          <a:p>
            <a:r>
              <a:rPr lang="fr-CH" sz="1600" dirty="0" smtClean="0">
                <a:solidFill>
                  <a:schemeClr val="accent6"/>
                </a:solidFill>
              </a:rPr>
              <a:t>OER</a:t>
            </a:r>
            <a:endParaRPr lang="en-US" sz="1600" dirty="0" smtClean="0">
              <a:solidFill>
                <a:schemeClr val="accent6"/>
              </a:solidFill>
            </a:endParaRPr>
          </a:p>
        </p:txBody>
      </p:sp>
      <p:sp>
        <p:nvSpPr>
          <p:cNvPr id="37" name="Freeform 36"/>
          <p:cNvSpPr/>
          <p:nvPr/>
        </p:nvSpPr>
        <p:spPr bwMode="auto">
          <a:xfrm>
            <a:off x="2094983" y="4157789"/>
            <a:ext cx="6441744" cy="1519680"/>
          </a:xfrm>
          <a:custGeom>
            <a:avLst/>
            <a:gdLst>
              <a:gd name="connsiteX0" fmla="*/ 0 w 6441744"/>
              <a:gd name="connsiteY0" fmla="*/ 1610436 h 1610436"/>
              <a:gd name="connsiteX1" fmla="*/ 54591 w 6441744"/>
              <a:gd name="connsiteY1" fmla="*/ 1460310 h 1610436"/>
              <a:gd name="connsiteX2" fmla="*/ 68239 w 6441744"/>
              <a:gd name="connsiteY2" fmla="*/ 1378424 h 1610436"/>
              <a:gd name="connsiteX3" fmla="*/ 81887 w 6441744"/>
              <a:gd name="connsiteY3" fmla="*/ 1323833 h 1610436"/>
              <a:gd name="connsiteX4" fmla="*/ 109182 w 6441744"/>
              <a:gd name="connsiteY4" fmla="*/ 1132764 h 1610436"/>
              <a:gd name="connsiteX5" fmla="*/ 163773 w 6441744"/>
              <a:gd name="connsiteY5" fmla="*/ 996286 h 1610436"/>
              <a:gd name="connsiteX6" fmla="*/ 191069 w 6441744"/>
              <a:gd name="connsiteY6" fmla="*/ 887104 h 1610436"/>
              <a:gd name="connsiteX7" fmla="*/ 204717 w 6441744"/>
              <a:gd name="connsiteY7" fmla="*/ 846161 h 1610436"/>
              <a:gd name="connsiteX8" fmla="*/ 259308 w 6441744"/>
              <a:gd name="connsiteY8" fmla="*/ 655092 h 1610436"/>
              <a:gd name="connsiteX9" fmla="*/ 313899 w 6441744"/>
              <a:gd name="connsiteY9" fmla="*/ 573206 h 1610436"/>
              <a:gd name="connsiteX10" fmla="*/ 354842 w 6441744"/>
              <a:gd name="connsiteY10" fmla="*/ 545910 h 1610436"/>
              <a:gd name="connsiteX11" fmla="*/ 423081 w 6441744"/>
              <a:gd name="connsiteY11" fmla="*/ 464024 h 1610436"/>
              <a:gd name="connsiteX12" fmla="*/ 450376 w 6441744"/>
              <a:gd name="connsiteY12" fmla="*/ 423080 h 1610436"/>
              <a:gd name="connsiteX13" fmla="*/ 532263 w 6441744"/>
              <a:gd name="connsiteY13" fmla="*/ 354842 h 1610436"/>
              <a:gd name="connsiteX14" fmla="*/ 586854 w 6441744"/>
              <a:gd name="connsiteY14" fmla="*/ 341194 h 1610436"/>
              <a:gd name="connsiteX15" fmla="*/ 750627 w 6441744"/>
              <a:gd name="connsiteY15" fmla="*/ 313898 h 1610436"/>
              <a:gd name="connsiteX16" fmla="*/ 928048 w 6441744"/>
              <a:gd name="connsiteY16" fmla="*/ 327546 h 1610436"/>
              <a:gd name="connsiteX17" fmla="*/ 1078173 w 6441744"/>
              <a:gd name="connsiteY17" fmla="*/ 368489 h 1610436"/>
              <a:gd name="connsiteX18" fmla="*/ 1132765 w 6441744"/>
              <a:gd name="connsiteY18" fmla="*/ 436728 h 1610436"/>
              <a:gd name="connsiteX19" fmla="*/ 1201003 w 6441744"/>
              <a:gd name="connsiteY19" fmla="*/ 532263 h 1610436"/>
              <a:gd name="connsiteX20" fmla="*/ 1241947 w 6441744"/>
              <a:gd name="connsiteY20" fmla="*/ 559558 h 1610436"/>
              <a:gd name="connsiteX21" fmla="*/ 1269242 w 6441744"/>
              <a:gd name="connsiteY21" fmla="*/ 614149 h 1610436"/>
              <a:gd name="connsiteX22" fmla="*/ 1310185 w 6441744"/>
              <a:gd name="connsiteY22" fmla="*/ 641445 h 1610436"/>
              <a:gd name="connsiteX23" fmla="*/ 1364776 w 6441744"/>
              <a:gd name="connsiteY23" fmla="*/ 723331 h 1610436"/>
              <a:gd name="connsiteX24" fmla="*/ 1364776 w 6441744"/>
              <a:gd name="connsiteY24" fmla="*/ 723331 h 1610436"/>
              <a:gd name="connsiteX25" fmla="*/ 1446663 w 6441744"/>
              <a:gd name="connsiteY25" fmla="*/ 859809 h 1610436"/>
              <a:gd name="connsiteX26" fmla="*/ 1473959 w 6441744"/>
              <a:gd name="connsiteY26" fmla="*/ 900752 h 1610436"/>
              <a:gd name="connsiteX27" fmla="*/ 1514902 w 6441744"/>
              <a:gd name="connsiteY27" fmla="*/ 941695 h 1610436"/>
              <a:gd name="connsiteX28" fmla="*/ 1583141 w 6441744"/>
              <a:gd name="connsiteY28" fmla="*/ 1009934 h 1610436"/>
              <a:gd name="connsiteX29" fmla="*/ 1637732 w 6441744"/>
              <a:gd name="connsiteY29" fmla="*/ 1091821 h 1610436"/>
              <a:gd name="connsiteX30" fmla="*/ 1651379 w 6441744"/>
              <a:gd name="connsiteY30" fmla="*/ 1132764 h 1610436"/>
              <a:gd name="connsiteX31" fmla="*/ 1705970 w 6441744"/>
              <a:gd name="connsiteY31" fmla="*/ 1214651 h 1610436"/>
              <a:gd name="connsiteX32" fmla="*/ 1733266 w 6441744"/>
              <a:gd name="connsiteY32" fmla="*/ 1255594 h 1610436"/>
              <a:gd name="connsiteX33" fmla="*/ 1828800 w 6441744"/>
              <a:gd name="connsiteY33" fmla="*/ 1310185 h 1610436"/>
              <a:gd name="connsiteX34" fmla="*/ 1883391 w 6441744"/>
              <a:gd name="connsiteY34" fmla="*/ 1323833 h 1610436"/>
              <a:gd name="connsiteX35" fmla="*/ 1965278 w 6441744"/>
              <a:gd name="connsiteY35" fmla="*/ 1337480 h 1610436"/>
              <a:gd name="connsiteX36" fmla="*/ 2538484 w 6441744"/>
              <a:gd name="connsiteY36" fmla="*/ 1364776 h 1610436"/>
              <a:gd name="connsiteX37" fmla="*/ 2620370 w 6441744"/>
              <a:gd name="connsiteY37" fmla="*/ 1378424 h 1610436"/>
              <a:gd name="connsiteX38" fmla="*/ 4694830 w 6441744"/>
              <a:gd name="connsiteY38" fmla="*/ 1392071 h 1610436"/>
              <a:gd name="connsiteX39" fmla="*/ 4885899 w 6441744"/>
              <a:gd name="connsiteY39" fmla="*/ 1378424 h 1610436"/>
              <a:gd name="connsiteX40" fmla="*/ 5008729 w 6441744"/>
              <a:gd name="connsiteY40" fmla="*/ 1351128 h 1610436"/>
              <a:gd name="connsiteX41" fmla="*/ 5063320 w 6441744"/>
              <a:gd name="connsiteY41" fmla="*/ 1337480 h 1610436"/>
              <a:gd name="connsiteX42" fmla="*/ 5145206 w 6441744"/>
              <a:gd name="connsiteY42" fmla="*/ 1310185 h 1610436"/>
              <a:gd name="connsiteX43" fmla="*/ 5186150 w 6441744"/>
              <a:gd name="connsiteY43" fmla="*/ 1296537 h 1610436"/>
              <a:gd name="connsiteX44" fmla="*/ 5308979 w 6441744"/>
              <a:gd name="connsiteY44" fmla="*/ 1214651 h 1610436"/>
              <a:gd name="connsiteX45" fmla="*/ 5349923 w 6441744"/>
              <a:gd name="connsiteY45" fmla="*/ 1187355 h 1610436"/>
              <a:gd name="connsiteX46" fmla="*/ 5390866 w 6441744"/>
              <a:gd name="connsiteY46" fmla="*/ 1160060 h 1610436"/>
              <a:gd name="connsiteX47" fmla="*/ 5445457 w 6441744"/>
              <a:gd name="connsiteY47" fmla="*/ 1078173 h 1610436"/>
              <a:gd name="connsiteX48" fmla="*/ 5513696 w 6441744"/>
              <a:gd name="connsiteY48" fmla="*/ 955343 h 1610436"/>
              <a:gd name="connsiteX49" fmla="*/ 5568287 w 6441744"/>
              <a:gd name="connsiteY49" fmla="*/ 873457 h 1610436"/>
              <a:gd name="connsiteX50" fmla="*/ 5609230 w 6441744"/>
              <a:gd name="connsiteY50" fmla="*/ 846161 h 1610436"/>
              <a:gd name="connsiteX51" fmla="*/ 5663821 w 6441744"/>
              <a:gd name="connsiteY51" fmla="*/ 777922 h 1610436"/>
              <a:gd name="connsiteX52" fmla="*/ 5677469 w 6441744"/>
              <a:gd name="connsiteY52" fmla="*/ 736979 h 1610436"/>
              <a:gd name="connsiteX53" fmla="*/ 5704765 w 6441744"/>
              <a:gd name="connsiteY53" fmla="*/ 696036 h 1610436"/>
              <a:gd name="connsiteX54" fmla="*/ 5718412 w 6441744"/>
              <a:gd name="connsiteY54" fmla="*/ 655092 h 1610436"/>
              <a:gd name="connsiteX55" fmla="*/ 5800299 w 6441744"/>
              <a:gd name="connsiteY55" fmla="*/ 600501 h 1610436"/>
              <a:gd name="connsiteX56" fmla="*/ 5841242 w 6441744"/>
              <a:gd name="connsiteY56" fmla="*/ 518615 h 1610436"/>
              <a:gd name="connsiteX57" fmla="*/ 5923129 w 6441744"/>
              <a:gd name="connsiteY57" fmla="*/ 464024 h 1610436"/>
              <a:gd name="connsiteX58" fmla="*/ 5950424 w 6441744"/>
              <a:gd name="connsiteY58" fmla="*/ 423080 h 1610436"/>
              <a:gd name="connsiteX59" fmla="*/ 5991368 w 6441744"/>
              <a:gd name="connsiteY59" fmla="*/ 409433 h 1610436"/>
              <a:gd name="connsiteX60" fmla="*/ 6005015 w 6441744"/>
              <a:gd name="connsiteY60" fmla="*/ 368489 h 1610436"/>
              <a:gd name="connsiteX61" fmla="*/ 6045959 w 6441744"/>
              <a:gd name="connsiteY61" fmla="*/ 341194 h 1610436"/>
              <a:gd name="connsiteX62" fmla="*/ 6127845 w 6441744"/>
              <a:gd name="connsiteY62" fmla="*/ 259307 h 1610436"/>
              <a:gd name="connsiteX63" fmla="*/ 6155141 w 6441744"/>
              <a:gd name="connsiteY63" fmla="*/ 218364 h 1610436"/>
              <a:gd name="connsiteX64" fmla="*/ 6196084 w 6441744"/>
              <a:gd name="connsiteY64" fmla="*/ 191068 h 1610436"/>
              <a:gd name="connsiteX65" fmla="*/ 6223379 w 6441744"/>
              <a:gd name="connsiteY65" fmla="*/ 150125 h 1610436"/>
              <a:gd name="connsiteX66" fmla="*/ 6264323 w 6441744"/>
              <a:gd name="connsiteY66" fmla="*/ 136477 h 1610436"/>
              <a:gd name="connsiteX67" fmla="*/ 6277970 w 6441744"/>
              <a:gd name="connsiteY67" fmla="*/ 95534 h 1610436"/>
              <a:gd name="connsiteX68" fmla="*/ 6318914 w 6441744"/>
              <a:gd name="connsiteY68" fmla="*/ 81886 h 1610436"/>
              <a:gd name="connsiteX69" fmla="*/ 6400800 w 6441744"/>
              <a:gd name="connsiteY69" fmla="*/ 27295 h 1610436"/>
              <a:gd name="connsiteX70" fmla="*/ 6441744 w 6441744"/>
              <a:gd name="connsiteY70"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441744" h="1610436">
                <a:moveTo>
                  <a:pt x="0" y="1610436"/>
                </a:moveTo>
                <a:cubicBezTo>
                  <a:pt x="12408" y="1579416"/>
                  <a:pt x="49584" y="1490353"/>
                  <a:pt x="54591" y="1460310"/>
                </a:cubicBezTo>
                <a:cubicBezTo>
                  <a:pt x="59140" y="1433015"/>
                  <a:pt x="62812" y="1405558"/>
                  <a:pt x="68239" y="1378424"/>
                </a:cubicBezTo>
                <a:cubicBezTo>
                  <a:pt x="71918" y="1360031"/>
                  <a:pt x="78803" y="1342335"/>
                  <a:pt x="81887" y="1323833"/>
                </a:cubicBezTo>
                <a:cubicBezTo>
                  <a:pt x="89963" y="1275377"/>
                  <a:pt x="96299" y="1184296"/>
                  <a:pt x="109182" y="1132764"/>
                </a:cubicBezTo>
                <a:cubicBezTo>
                  <a:pt x="165974" y="905592"/>
                  <a:pt x="107303" y="1165695"/>
                  <a:pt x="163773" y="996286"/>
                </a:cubicBezTo>
                <a:cubicBezTo>
                  <a:pt x="175636" y="960697"/>
                  <a:pt x="179206" y="922693"/>
                  <a:pt x="191069" y="887104"/>
                </a:cubicBezTo>
                <a:cubicBezTo>
                  <a:pt x="195618" y="873456"/>
                  <a:pt x="200932" y="860040"/>
                  <a:pt x="204717" y="846161"/>
                </a:cubicBezTo>
                <a:cubicBezTo>
                  <a:pt x="208918" y="830758"/>
                  <a:pt x="243214" y="679234"/>
                  <a:pt x="259308" y="655092"/>
                </a:cubicBezTo>
                <a:cubicBezTo>
                  <a:pt x="277505" y="627797"/>
                  <a:pt x="286604" y="591403"/>
                  <a:pt x="313899" y="573206"/>
                </a:cubicBezTo>
                <a:lnTo>
                  <a:pt x="354842" y="545910"/>
                </a:lnTo>
                <a:cubicBezTo>
                  <a:pt x="422621" y="444244"/>
                  <a:pt x="335502" y="569121"/>
                  <a:pt x="423081" y="464024"/>
                </a:cubicBezTo>
                <a:cubicBezTo>
                  <a:pt x="433582" y="451423"/>
                  <a:pt x="439875" y="435681"/>
                  <a:pt x="450376" y="423080"/>
                </a:cubicBezTo>
                <a:cubicBezTo>
                  <a:pt x="468593" y="401220"/>
                  <a:pt x="504431" y="366770"/>
                  <a:pt x="532263" y="354842"/>
                </a:cubicBezTo>
                <a:cubicBezTo>
                  <a:pt x="549503" y="347453"/>
                  <a:pt x="568418" y="344651"/>
                  <a:pt x="586854" y="341194"/>
                </a:cubicBezTo>
                <a:cubicBezTo>
                  <a:pt x="641250" y="330995"/>
                  <a:pt x="750627" y="313898"/>
                  <a:pt x="750627" y="313898"/>
                </a:cubicBezTo>
                <a:cubicBezTo>
                  <a:pt x="809767" y="318447"/>
                  <a:pt x="869329" y="319157"/>
                  <a:pt x="928048" y="327546"/>
                </a:cubicBezTo>
                <a:cubicBezTo>
                  <a:pt x="981913" y="335241"/>
                  <a:pt x="1028206" y="351834"/>
                  <a:pt x="1078173" y="368489"/>
                </a:cubicBezTo>
                <a:cubicBezTo>
                  <a:pt x="1147193" y="414502"/>
                  <a:pt x="1099805" y="370807"/>
                  <a:pt x="1132765" y="436728"/>
                </a:cubicBezTo>
                <a:cubicBezTo>
                  <a:pt x="1140514" y="452226"/>
                  <a:pt x="1194822" y="526082"/>
                  <a:pt x="1201003" y="532263"/>
                </a:cubicBezTo>
                <a:cubicBezTo>
                  <a:pt x="1212601" y="543861"/>
                  <a:pt x="1228299" y="550460"/>
                  <a:pt x="1241947" y="559558"/>
                </a:cubicBezTo>
                <a:cubicBezTo>
                  <a:pt x="1251045" y="577755"/>
                  <a:pt x="1256218" y="598520"/>
                  <a:pt x="1269242" y="614149"/>
                </a:cubicBezTo>
                <a:cubicBezTo>
                  <a:pt x="1279743" y="626750"/>
                  <a:pt x="1299384" y="629101"/>
                  <a:pt x="1310185" y="641445"/>
                </a:cubicBezTo>
                <a:cubicBezTo>
                  <a:pt x="1331787" y="666133"/>
                  <a:pt x="1346579" y="696036"/>
                  <a:pt x="1364776" y="723331"/>
                </a:cubicBezTo>
                <a:lnTo>
                  <a:pt x="1364776" y="723331"/>
                </a:lnTo>
                <a:cubicBezTo>
                  <a:pt x="1406742" y="807261"/>
                  <a:pt x="1380789" y="760998"/>
                  <a:pt x="1446663" y="859809"/>
                </a:cubicBezTo>
                <a:cubicBezTo>
                  <a:pt x="1455762" y="873457"/>
                  <a:pt x="1462361" y="889154"/>
                  <a:pt x="1473959" y="900752"/>
                </a:cubicBezTo>
                <a:cubicBezTo>
                  <a:pt x="1487607" y="914400"/>
                  <a:pt x="1502546" y="926868"/>
                  <a:pt x="1514902" y="941695"/>
                </a:cubicBezTo>
                <a:cubicBezTo>
                  <a:pt x="1571767" y="1009934"/>
                  <a:pt x="1508077" y="959893"/>
                  <a:pt x="1583141" y="1009934"/>
                </a:cubicBezTo>
                <a:cubicBezTo>
                  <a:pt x="1615590" y="1107286"/>
                  <a:pt x="1569578" y="989590"/>
                  <a:pt x="1637732" y="1091821"/>
                </a:cubicBezTo>
                <a:cubicBezTo>
                  <a:pt x="1645712" y="1103791"/>
                  <a:pt x="1644393" y="1120188"/>
                  <a:pt x="1651379" y="1132764"/>
                </a:cubicBezTo>
                <a:cubicBezTo>
                  <a:pt x="1667310" y="1161441"/>
                  <a:pt x="1687773" y="1187355"/>
                  <a:pt x="1705970" y="1214651"/>
                </a:cubicBezTo>
                <a:cubicBezTo>
                  <a:pt x="1715069" y="1228299"/>
                  <a:pt x="1719618" y="1246496"/>
                  <a:pt x="1733266" y="1255594"/>
                </a:cubicBezTo>
                <a:cubicBezTo>
                  <a:pt x="1767204" y="1278219"/>
                  <a:pt x="1789224" y="1295344"/>
                  <a:pt x="1828800" y="1310185"/>
                </a:cubicBezTo>
                <a:cubicBezTo>
                  <a:pt x="1846363" y="1316771"/>
                  <a:pt x="1864998" y="1320155"/>
                  <a:pt x="1883391" y="1323833"/>
                </a:cubicBezTo>
                <a:cubicBezTo>
                  <a:pt x="1910526" y="1329260"/>
                  <a:pt x="1937982" y="1332931"/>
                  <a:pt x="1965278" y="1337480"/>
                </a:cubicBezTo>
                <a:cubicBezTo>
                  <a:pt x="2177476" y="1408214"/>
                  <a:pt x="1956260" y="1338899"/>
                  <a:pt x="2538484" y="1364776"/>
                </a:cubicBezTo>
                <a:cubicBezTo>
                  <a:pt x="2566129" y="1366005"/>
                  <a:pt x="2592700" y="1378074"/>
                  <a:pt x="2620370" y="1378424"/>
                </a:cubicBezTo>
                <a:lnTo>
                  <a:pt x="4694830" y="1392071"/>
                </a:lnTo>
                <a:cubicBezTo>
                  <a:pt x="4758520" y="1387522"/>
                  <a:pt x="4822364" y="1384777"/>
                  <a:pt x="4885899" y="1378424"/>
                </a:cubicBezTo>
                <a:cubicBezTo>
                  <a:pt x="4980623" y="1368952"/>
                  <a:pt x="4942237" y="1370126"/>
                  <a:pt x="5008729" y="1351128"/>
                </a:cubicBezTo>
                <a:cubicBezTo>
                  <a:pt x="5026764" y="1345975"/>
                  <a:pt x="5045354" y="1342870"/>
                  <a:pt x="5063320" y="1337480"/>
                </a:cubicBezTo>
                <a:cubicBezTo>
                  <a:pt x="5090878" y="1329213"/>
                  <a:pt x="5117911" y="1319283"/>
                  <a:pt x="5145206" y="1310185"/>
                </a:cubicBezTo>
                <a:cubicBezTo>
                  <a:pt x="5158854" y="1305636"/>
                  <a:pt x="5174180" y="1304517"/>
                  <a:pt x="5186150" y="1296537"/>
                </a:cubicBezTo>
                <a:lnTo>
                  <a:pt x="5308979" y="1214651"/>
                </a:lnTo>
                <a:lnTo>
                  <a:pt x="5349923" y="1187355"/>
                </a:lnTo>
                <a:lnTo>
                  <a:pt x="5390866" y="1160060"/>
                </a:lnTo>
                <a:cubicBezTo>
                  <a:pt x="5409063" y="1132764"/>
                  <a:pt x="5435083" y="1109295"/>
                  <a:pt x="5445457" y="1078173"/>
                </a:cubicBezTo>
                <a:cubicBezTo>
                  <a:pt x="5469479" y="1006108"/>
                  <a:pt x="5451125" y="1049200"/>
                  <a:pt x="5513696" y="955343"/>
                </a:cubicBezTo>
                <a:lnTo>
                  <a:pt x="5568287" y="873457"/>
                </a:lnTo>
                <a:lnTo>
                  <a:pt x="5609230" y="846161"/>
                </a:lnTo>
                <a:cubicBezTo>
                  <a:pt x="5643535" y="743250"/>
                  <a:pt x="5593270" y="866111"/>
                  <a:pt x="5663821" y="777922"/>
                </a:cubicBezTo>
                <a:cubicBezTo>
                  <a:pt x="5672808" y="766688"/>
                  <a:pt x="5671035" y="749846"/>
                  <a:pt x="5677469" y="736979"/>
                </a:cubicBezTo>
                <a:cubicBezTo>
                  <a:pt x="5684805" y="722308"/>
                  <a:pt x="5695666" y="709684"/>
                  <a:pt x="5704765" y="696036"/>
                </a:cubicBezTo>
                <a:cubicBezTo>
                  <a:pt x="5709314" y="682388"/>
                  <a:pt x="5708240" y="665265"/>
                  <a:pt x="5718412" y="655092"/>
                </a:cubicBezTo>
                <a:cubicBezTo>
                  <a:pt x="5741609" y="631895"/>
                  <a:pt x="5800299" y="600501"/>
                  <a:pt x="5800299" y="600501"/>
                </a:cubicBezTo>
                <a:cubicBezTo>
                  <a:pt x="5810034" y="571297"/>
                  <a:pt x="5816343" y="540402"/>
                  <a:pt x="5841242" y="518615"/>
                </a:cubicBezTo>
                <a:cubicBezTo>
                  <a:pt x="5865930" y="497013"/>
                  <a:pt x="5923129" y="464024"/>
                  <a:pt x="5923129" y="464024"/>
                </a:cubicBezTo>
                <a:cubicBezTo>
                  <a:pt x="5932227" y="450376"/>
                  <a:pt x="5937616" y="433327"/>
                  <a:pt x="5950424" y="423080"/>
                </a:cubicBezTo>
                <a:cubicBezTo>
                  <a:pt x="5961658" y="414093"/>
                  <a:pt x="5981195" y="419606"/>
                  <a:pt x="5991368" y="409433"/>
                </a:cubicBezTo>
                <a:cubicBezTo>
                  <a:pt x="6001541" y="399260"/>
                  <a:pt x="5996028" y="379723"/>
                  <a:pt x="6005015" y="368489"/>
                </a:cubicBezTo>
                <a:cubicBezTo>
                  <a:pt x="6015262" y="355681"/>
                  <a:pt x="6033699" y="352091"/>
                  <a:pt x="6045959" y="341194"/>
                </a:cubicBezTo>
                <a:cubicBezTo>
                  <a:pt x="6074810" y="315548"/>
                  <a:pt x="6106432" y="291425"/>
                  <a:pt x="6127845" y="259307"/>
                </a:cubicBezTo>
                <a:cubicBezTo>
                  <a:pt x="6136944" y="245659"/>
                  <a:pt x="6143543" y="229962"/>
                  <a:pt x="6155141" y="218364"/>
                </a:cubicBezTo>
                <a:cubicBezTo>
                  <a:pt x="6166739" y="206766"/>
                  <a:pt x="6182436" y="200167"/>
                  <a:pt x="6196084" y="191068"/>
                </a:cubicBezTo>
                <a:cubicBezTo>
                  <a:pt x="6205182" y="177420"/>
                  <a:pt x="6210571" y="160371"/>
                  <a:pt x="6223379" y="150125"/>
                </a:cubicBezTo>
                <a:cubicBezTo>
                  <a:pt x="6234613" y="141138"/>
                  <a:pt x="6254150" y="146650"/>
                  <a:pt x="6264323" y="136477"/>
                </a:cubicBezTo>
                <a:cubicBezTo>
                  <a:pt x="6274495" y="126305"/>
                  <a:pt x="6267798" y="105706"/>
                  <a:pt x="6277970" y="95534"/>
                </a:cubicBezTo>
                <a:cubicBezTo>
                  <a:pt x="6288143" y="85361"/>
                  <a:pt x="6306338" y="88873"/>
                  <a:pt x="6318914" y="81886"/>
                </a:cubicBezTo>
                <a:cubicBezTo>
                  <a:pt x="6347591" y="65954"/>
                  <a:pt x="6373505" y="45492"/>
                  <a:pt x="6400800" y="27295"/>
                </a:cubicBezTo>
                <a:lnTo>
                  <a:pt x="6441744" y="0"/>
                </a:lnTo>
              </a:path>
            </a:pathLst>
          </a:custGeom>
          <a:noFill/>
          <a:ln w="50800" cap="flat" cmpd="sng" algn="ctr">
            <a:solidFill>
              <a:srgbClr val="0066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273887" y="3865402"/>
            <a:ext cx="800219" cy="584775"/>
          </a:xfrm>
          <a:prstGeom prst="rect">
            <a:avLst/>
          </a:prstGeom>
          <a:noFill/>
        </p:spPr>
        <p:txBody>
          <a:bodyPr wrap="none" rtlCol="0">
            <a:spAutoFit/>
          </a:bodyPr>
          <a:lstStyle/>
          <a:p>
            <a:r>
              <a:rPr lang="fr-CH" sz="1600" dirty="0" err="1" smtClean="0">
                <a:solidFill>
                  <a:srgbClr val="006600"/>
                </a:solidFill>
              </a:rPr>
              <a:t>Edu</a:t>
            </a:r>
            <a:endParaRPr lang="fr-CH" sz="1600" dirty="0" smtClean="0">
              <a:solidFill>
                <a:srgbClr val="006600"/>
              </a:solidFill>
            </a:endParaRPr>
          </a:p>
          <a:p>
            <a:r>
              <a:rPr lang="fr-CH" sz="1600" dirty="0" err="1" smtClean="0">
                <a:solidFill>
                  <a:srgbClr val="006600"/>
                </a:solidFill>
              </a:rPr>
              <a:t>games</a:t>
            </a:r>
            <a:endParaRPr lang="en-US" sz="1600" dirty="0" smtClean="0">
              <a:solidFill>
                <a:srgbClr val="006600"/>
              </a:solidFill>
            </a:endParaRPr>
          </a:p>
        </p:txBody>
      </p:sp>
      <p:sp>
        <p:nvSpPr>
          <p:cNvPr id="39" name="Freeform 38"/>
          <p:cNvSpPr/>
          <p:nvPr/>
        </p:nvSpPr>
        <p:spPr bwMode="auto">
          <a:xfrm>
            <a:off x="3795875" y="2564481"/>
            <a:ext cx="5411972" cy="2996347"/>
          </a:xfrm>
          <a:custGeom>
            <a:avLst/>
            <a:gdLst>
              <a:gd name="connsiteX0" fmla="*/ 0 w 5411972"/>
              <a:gd name="connsiteY0" fmla="*/ 2328531 h 2328531"/>
              <a:gd name="connsiteX1" fmla="*/ 53163 w 5411972"/>
              <a:gd name="connsiteY1" fmla="*/ 2275368 h 2328531"/>
              <a:gd name="connsiteX2" fmla="*/ 106326 w 5411972"/>
              <a:gd name="connsiteY2" fmla="*/ 2211573 h 2328531"/>
              <a:gd name="connsiteX3" fmla="*/ 170121 w 5411972"/>
              <a:gd name="connsiteY3" fmla="*/ 2169043 h 2328531"/>
              <a:gd name="connsiteX4" fmla="*/ 233917 w 5411972"/>
              <a:gd name="connsiteY4" fmla="*/ 2083982 h 2328531"/>
              <a:gd name="connsiteX5" fmla="*/ 308344 w 5411972"/>
              <a:gd name="connsiteY5" fmla="*/ 2041452 h 2328531"/>
              <a:gd name="connsiteX6" fmla="*/ 393405 w 5411972"/>
              <a:gd name="connsiteY6" fmla="*/ 1998922 h 2328531"/>
              <a:gd name="connsiteX7" fmla="*/ 467833 w 5411972"/>
              <a:gd name="connsiteY7" fmla="*/ 1956391 h 2328531"/>
              <a:gd name="connsiteX8" fmla="*/ 520996 w 5411972"/>
              <a:gd name="connsiteY8" fmla="*/ 1924494 h 2328531"/>
              <a:gd name="connsiteX9" fmla="*/ 584791 w 5411972"/>
              <a:gd name="connsiteY9" fmla="*/ 1892596 h 2328531"/>
              <a:gd name="connsiteX10" fmla="*/ 627321 w 5411972"/>
              <a:gd name="connsiteY10" fmla="*/ 1828801 h 2328531"/>
              <a:gd name="connsiteX11" fmla="*/ 680484 w 5411972"/>
              <a:gd name="connsiteY11" fmla="*/ 1786270 h 2328531"/>
              <a:gd name="connsiteX12" fmla="*/ 712382 w 5411972"/>
              <a:gd name="connsiteY12" fmla="*/ 1765005 h 2328531"/>
              <a:gd name="connsiteX13" fmla="*/ 776177 w 5411972"/>
              <a:gd name="connsiteY13" fmla="*/ 1701210 h 2328531"/>
              <a:gd name="connsiteX14" fmla="*/ 839972 w 5411972"/>
              <a:gd name="connsiteY14" fmla="*/ 1658680 h 2328531"/>
              <a:gd name="connsiteX15" fmla="*/ 935665 w 5411972"/>
              <a:gd name="connsiteY15" fmla="*/ 1584252 h 2328531"/>
              <a:gd name="connsiteX16" fmla="*/ 967563 w 5411972"/>
              <a:gd name="connsiteY16" fmla="*/ 1552354 h 2328531"/>
              <a:gd name="connsiteX17" fmla="*/ 1063256 w 5411972"/>
              <a:gd name="connsiteY17" fmla="*/ 1488559 h 2328531"/>
              <a:gd name="connsiteX18" fmla="*/ 1137684 w 5411972"/>
              <a:gd name="connsiteY18" fmla="*/ 1456661 h 2328531"/>
              <a:gd name="connsiteX19" fmla="*/ 1169582 w 5411972"/>
              <a:gd name="connsiteY19" fmla="*/ 1424763 h 2328531"/>
              <a:gd name="connsiteX20" fmla="*/ 1265275 w 5411972"/>
              <a:gd name="connsiteY20" fmla="*/ 1360968 h 2328531"/>
              <a:gd name="connsiteX21" fmla="*/ 1329070 w 5411972"/>
              <a:gd name="connsiteY21" fmla="*/ 1318438 h 2328531"/>
              <a:gd name="connsiteX22" fmla="*/ 1360968 w 5411972"/>
              <a:gd name="connsiteY22" fmla="*/ 1297173 h 2328531"/>
              <a:gd name="connsiteX23" fmla="*/ 1392865 w 5411972"/>
              <a:gd name="connsiteY23" fmla="*/ 1286540 h 2328531"/>
              <a:gd name="connsiteX24" fmla="*/ 1435396 w 5411972"/>
              <a:gd name="connsiteY24" fmla="*/ 1265275 h 2328531"/>
              <a:gd name="connsiteX25" fmla="*/ 1477926 w 5411972"/>
              <a:gd name="connsiteY25" fmla="*/ 1254643 h 2328531"/>
              <a:gd name="connsiteX26" fmla="*/ 1520456 w 5411972"/>
              <a:gd name="connsiteY26" fmla="*/ 1233377 h 2328531"/>
              <a:gd name="connsiteX27" fmla="*/ 1562986 w 5411972"/>
              <a:gd name="connsiteY27" fmla="*/ 1222745 h 2328531"/>
              <a:gd name="connsiteX28" fmla="*/ 1594884 w 5411972"/>
              <a:gd name="connsiteY28" fmla="*/ 1201480 h 2328531"/>
              <a:gd name="connsiteX29" fmla="*/ 1637414 w 5411972"/>
              <a:gd name="connsiteY29" fmla="*/ 1180215 h 2328531"/>
              <a:gd name="connsiteX30" fmla="*/ 1701210 w 5411972"/>
              <a:gd name="connsiteY30" fmla="*/ 1158950 h 2328531"/>
              <a:gd name="connsiteX31" fmla="*/ 1733107 w 5411972"/>
              <a:gd name="connsiteY31" fmla="*/ 1148317 h 2328531"/>
              <a:gd name="connsiteX32" fmla="*/ 1796903 w 5411972"/>
              <a:gd name="connsiteY32" fmla="*/ 1105787 h 2328531"/>
              <a:gd name="connsiteX33" fmla="*/ 1871330 w 5411972"/>
              <a:gd name="connsiteY33" fmla="*/ 1073889 h 2328531"/>
              <a:gd name="connsiteX34" fmla="*/ 1892596 w 5411972"/>
              <a:gd name="connsiteY34" fmla="*/ 1052624 h 2328531"/>
              <a:gd name="connsiteX35" fmla="*/ 1924493 w 5411972"/>
              <a:gd name="connsiteY35" fmla="*/ 1041991 h 2328531"/>
              <a:gd name="connsiteX36" fmla="*/ 1967024 w 5411972"/>
              <a:gd name="connsiteY36" fmla="*/ 1020726 h 2328531"/>
              <a:gd name="connsiteX37" fmla="*/ 2041451 w 5411972"/>
              <a:gd name="connsiteY37" fmla="*/ 999461 h 2328531"/>
              <a:gd name="connsiteX38" fmla="*/ 2073349 w 5411972"/>
              <a:gd name="connsiteY38" fmla="*/ 988829 h 2328531"/>
              <a:gd name="connsiteX39" fmla="*/ 2222205 w 5411972"/>
              <a:gd name="connsiteY39" fmla="*/ 935666 h 2328531"/>
              <a:gd name="connsiteX40" fmla="*/ 2296633 w 5411972"/>
              <a:gd name="connsiteY40" fmla="*/ 903768 h 2328531"/>
              <a:gd name="connsiteX41" fmla="*/ 2371061 w 5411972"/>
              <a:gd name="connsiteY41" fmla="*/ 861238 h 2328531"/>
              <a:gd name="connsiteX42" fmla="*/ 2402958 w 5411972"/>
              <a:gd name="connsiteY42" fmla="*/ 839973 h 2328531"/>
              <a:gd name="connsiteX43" fmla="*/ 2509284 w 5411972"/>
              <a:gd name="connsiteY43" fmla="*/ 808075 h 2328531"/>
              <a:gd name="connsiteX44" fmla="*/ 2573079 w 5411972"/>
              <a:gd name="connsiteY44" fmla="*/ 776177 h 2328531"/>
              <a:gd name="connsiteX45" fmla="*/ 2647507 w 5411972"/>
              <a:gd name="connsiteY45" fmla="*/ 744280 h 2328531"/>
              <a:gd name="connsiteX46" fmla="*/ 2711303 w 5411972"/>
              <a:gd name="connsiteY46" fmla="*/ 712382 h 2328531"/>
              <a:gd name="connsiteX47" fmla="*/ 2743200 w 5411972"/>
              <a:gd name="connsiteY47" fmla="*/ 691117 h 2328531"/>
              <a:gd name="connsiteX48" fmla="*/ 2775098 w 5411972"/>
              <a:gd name="connsiteY48" fmla="*/ 680484 h 2328531"/>
              <a:gd name="connsiteX49" fmla="*/ 2817628 w 5411972"/>
              <a:gd name="connsiteY49" fmla="*/ 659219 h 2328531"/>
              <a:gd name="connsiteX50" fmla="*/ 2892056 w 5411972"/>
              <a:gd name="connsiteY50" fmla="*/ 637954 h 2328531"/>
              <a:gd name="connsiteX51" fmla="*/ 2977117 w 5411972"/>
              <a:gd name="connsiteY51" fmla="*/ 606056 h 2328531"/>
              <a:gd name="connsiteX52" fmla="*/ 3083442 w 5411972"/>
              <a:gd name="connsiteY52" fmla="*/ 552894 h 2328531"/>
              <a:gd name="connsiteX53" fmla="*/ 3157870 w 5411972"/>
              <a:gd name="connsiteY53" fmla="*/ 510363 h 2328531"/>
              <a:gd name="connsiteX54" fmla="*/ 3189768 w 5411972"/>
              <a:gd name="connsiteY54" fmla="*/ 499731 h 2328531"/>
              <a:gd name="connsiteX55" fmla="*/ 3306726 w 5411972"/>
              <a:gd name="connsiteY55" fmla="*/ 446568 h 2328531"/>
              <a:gd name="connsiteX56" fmla="*/ 3381154 w 5411972"/>
              <a:gd name="connsiteY56" fmla="*/ 404038 h 2328531"/>
              <a:gd name="connsiteX57" fmla="*/ 3466214 w 5411972"/>
              <a:gd name="connsiteY57" fmla="*/ 382773 h 2328531"/>
              <a:gd name="connsiteX58" fmla="*/ 3561907 w 5411972"/>
              <a:gd name="connsiteY58" fmla="*/ 329610 h 2328531"/>
              <a:gd name="connsiteX59" fmla="*/ 3668233 w 5411972"/>
              <a:gd name="connsiteY59" fmla="*/ 297712 h 2328531"/>
              <a:gd name="connsiteX60" fmla="*/ 3700130 w 5411972"/>
              <a:gd name="connsiteY60" fmla="*/ 276447 h 2328531"/>
              <a:gd name="connsiteX61" fmla="*/ 3817089 w 5411972"/>
              <a:gd name="connsiteY61" fmla="*/ 244550 h 2328531"/>
              <a:gd name="connsiteX62" fmla="*/ 3912782 w 5411972"/>
              <a:gd name="connsiteY62" fmla="*/ 223284 h 2328531"/>
              <a:gd name="connsiteX63" fmla="*/ 4008475 w 5411972"/>
              <a:gd name="connsiteY63" fmla="*/ 191387 h 2328531"/>
              <a:gd name="connsiteX64" fmla="*/ 4040372 w 5411972"/>
              <a:gd name="connsiteY64" fmla="*/ 180754 h 2328531"/>
              <a:gd name="connsiteX65" fmla="*/ 4082903 w 5411972"/>
              <a:gd name="connsiteY65" fmla="*/ 170122 h 2328531"/>
              <a:gd name="connsiteX66" fmla="*/ 4114800 w 5411972"/>
              <a:gd name="connsiteY66" fmla="*/ 159489 h 2328531"/>
              <a:gd name="connsiteX67" fmla="*/ 4242391 w 5411972"/>
              <a:gd name="connsiteY67" fmla="*/ 138224 h 2328531"/>
              <a:gd name="connsiteX68" fmla="*/ 4359349 w 5411972"/>
              <a:gd name="connsiteY68" fmla="*/ 106326 h 2328531"/>
              <a:gd name="connsiteX69" fmla="*/ 4412512 w 5411972"/>
              <a:gd name="connsiteY69" fmla="*/ 95694 h 2328531"/>
              <a:gd name="connsiteX70" fmla="*/ 4508205 w 5411972"/>
              <a:gd name="connsiteY70" fmla="*/ 85061 h 2328531"/>
              <a:gd name="connsiteX71" fmla="*/ 4561368 w 5411972"/>
              <a:gd name="connsiteY71" fmla="*/ 63796 h 2328531"/>
              <a:gd name="connsiteX72" fmla="*/ 4795284 w 5411972"/>
              <a:gd name="connsiteY72" fmla="*/ 42531 h 2328531"/>
              <a:gd name="connsiteX73" fmla="*/ 5007935 w 5411972"/>
              <a:gd name="connsiteY73" fmla="*/ 21266 h 2328531"/>
              <a:gd name="connsiteX74" fmla="*/ 5103628 w 5411972"/>
              <a:gd name="connsiteY74" fmla="*/ 10633 h 2328531"/>
              <a:gd name="connsiteX75" fmla="*/ 5411972 w 5411972"/>
              <a:gd name="connsiteY75" fmla="*/ 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411972" h="2328531">
                <a:moveTo>
                  <a:pt x="0" y="2328531"/>
                </a:moveTo>
                <a:cubicBezTo>
                  <a:pt x="17721" y="2310810"/>
                  <a:pt x="36305" y="2293912"/>
                  <a:pt x="53163" y="2275368"/>
                </a:cubicBezTo>
                <a:cubicBezTo>
                  <a:pt x="71783" y="2254886"/>
                  <a:pt x="85844" y="2230193"/>
                  <a:pt x="106326" y="2211573"/>
                </a:cubicBezTo>
                <a:cubicBezTo>
                  <a:pt x="125237" y="2194381"/>
                  <a:pt x="170121" y="2169043"/>
                  <a:pt x="170121" y="2169043"/>
                </a:cubicBezTo>
                <a:cubicBezTo>
                  <a:pt x="185961" y="2145282"/>
                  <a:pt x="215393" y="2099138"/>
                  <a:pt x="233917" y="2083982"/>
                </a:cubicBezTo>
                <a:cubicBezTo>
                  <a:pt x="256032" y="2065888"/>
                  <a:pt x="284237" y="2056793"/>
                  <a:pt x="308344" y="2041452"/>
                </a:cubicBezTo>
                <a:cubicBezTo>
                  <a:pt x="378511" y="1996800"/>
                  <a:pt x="320534" y="2017139"/>
                  <a:pt x="393405" y="1998922"/>
                </a:cubicBezTo>
                <a:cubicBezTo>
                  <a:pt x="460234" y="1954368"/>
                  <a:pt x="386904" y="2001351"/>
                  <a:pt x="467833" y="1956391"/>
                </a:cubicBezTo>
                <a:cubicBezTo>
                  <a:pt x="485898" y="1946355"/>
                  <a:pt x="502512" y="1933736"/>
                  <a:pt x="520996" y="1924494"/>
                </a:cubicBezTo>
                <a:cubicBezTo>
                  <a:pt x="609033" y="1880475"/>
                  <a:pt x="493379" y="1953536"/>
                  <a:pt x="584791" y="1892596"/>
                </a:cubicBezTo>
                <a:cubicBezTo>
                  <a:pt x="598968" y="1871331"/>
                  <a:pt x="606056" y="1842978"/>
                  <a:pt x="627321" y="1828801"/>
                </a:cubicBezTo>
                <a:cubicBezTo>
                  <a:pt x="725499" y="1763350"/>
                  <a:pt x="604731" y="1846873"/>
                  <a:pt x="680484" y="1786270"/>
                </a:cubicBezTo>
                <a:cubicBezTo>
                  <a:pt x="690463" y="1778287"/>
                  <a:pt x="702831" y="1773495"/>
                  <a:pt x="712382" y="1765005"/>
                </a:cubicBezTo>
                <a:cubicBezTo>
                  <a:pt x="734859" y="1745025"/>
                  <a:pt x="751155" y="1717892"/>
                  <a:pt x="776177" y="1701210"/>
                </a:cubicBezTo>
                <a:cubicBezTo>
                  <a:pt x="797442" y="1687033"/>
                  <a:pt x="821900" y="1676752"/>
                  <a:pt x="839972" y="1658680"/>
                </a:cubicBezTo>
                <a:cubicBezTo>
                  <a:pt x="911693" y="1586959"/>
                  <a:pt x="875237" y="1604394"/>
                  <a:pt x="935665" y="1584252"/>
                </a:cubicBezTo>
                <a:cubicBezTo>
                  <a:pt x="946298" y="1573619"/>
                  <a:pt x="956146" y="1562140"/>
                  <a:pt x="967563" y="1552354"/>
                </a:cubicBezTo>
                <a:cubicBezTo>
                  <a:pt x="992497" y="1530981"/>
                  <a:pt x="1034697" y="1502838"/>
                  <a:pt x="1063256" y="1488559"/>
                </a:cubicBezTo>
                <a:cubicBezTo>
                  <a:pt x="1109529" y="1465423"/>
                  <a:pt x="1086065" y="1493532"/>
                  <a:pt x="1137684" y="1456661"/>
                </a:cubicBezTo>
                <a:cubicBezTo>
                  <a:pt x="1149920" y="1447921"/>
                  <a:pt x="1157713" y="1433995"/>
                  <a:pt x="1169582" y="1424763"/>
                </a:cubicBezTo>
                <a:cubicBezTo>
                  <a:pt x="1169592" y="1424755"/>
                  <a:pt x="1249321" y="1371604"/>
                  <a:pt x="1265275" y="1360968"/>
                </a:cubicBezTo>
                <a:lnTo>
                  <a:pt x="1329070" y="1318438"/>
                </a:lnTo>
                <a:cubicBezTo>
                  <a:pt x="1339703" y="1311350"/>
                  <a:pt x="1348845" y="1301214"/>
                  <a:pt x="1360968" y="1297173"/>
                </a:cubicBezTo>
                <a:cubicBezTo>
                  <a:pt x="1371600" y="1293629"/>
                  <a:pt x="1382564" y="1290955"/>
                  <a:pt x="1392865" y="1286540"/>
                </a:cubicBezTo>
                <a:cubicBezTo>
                  <a:pt x="1407434" y="1280296"/>
                  <a:pt x="1420555" y="1270840"/>
                  <a:pt x="1435396" y="1265275"/>
                </a:cubicBezTo>
                <a:cubicBezTo>
                  <a:pt x="1449079" y="1260144"/>
                  <a:pt x="1463749" y="1258187"/>
                  <a:pt x="1477926" y="1254643"/>
                </a:cubicBezTo>
                <a:cubicBezTo>
                  <a:pt x="1492103" y="1247554"/>
                  <a:pt x="1505615" y="1238942"/>
                  <a:pt x="1520456" y="1233377"/>
                </a:cubicBezTo>
                <a:cubicBezTo>
                  <a:pt x="1534138" y="1228246"/>
                  <a:pt x="1549555" y="1228501"/>
                  <a:pt x="1562986" y="1222745"/>
                </a:cubicBezTo>
                <a:cubicBezTo>
                  <a:pt x="1574732" y="1217711"/>
                  <a:pt x="1583789" y="1207820"/>
                  <a:pt x="1594884" y="1201480"/>
                </a:cubicBezTo>
                <a:cubicBezTo>
                  <a:pt x="1608646" y="1193616"/>
                  <a:pt x="1622698" y="1186101"/>
                  <a:pt x="1637414" y="1180215"/>
                </a:cubicBezTo>
                <a:cubicBezTo>
                  <a:pt x="1658226" y="1171890"/>
                  <a:pt x="1679945" y="1166039"/>
                  <a:pt x="1701210" y="1158950"/>
                </a:cubicBezTo>
                <a:cubicBezTo>
                  <a:pt x="1711842" y="1155406"/>
                  <a:pt x="1723782" y="1154534"/>
                  <a:pt x="1733107" y="1148317"/>
                </a:cubicBezTo>
                <a:cubicBezTo>
                  <a:pt x="1754372" y="1134140"/>
                  <a:pt x="1772657" y="1113869"/>
                  <a:pt x="1796903" y="1105787"/>
                </a:cubicBezTo>
                <a:cubicBezTo>
                  <a:pt x="1825255" y="1096336"/>
                  <a:pt x="1845054" y="1091406"/>
                  <a:pt x="1871330" y="1073889"/>
                </a:cubicBezTo>
                <a:cubicBezTo>
                  <a:pt x="1879671" y="1068328"/>
                  <a:pt x="1884000" y="1057782"/>
                  <a:pt x="1892596" y="1052624"/>
                </a:cubicBezTo>
                <a:cubicBezTo>
                  <a:pt x="1902206" y="1046858"/>
                  <a:pt x="1914192" y="1046406"/>
                  <a:pt x="1924493" y="1041991"/>
                </a:cubicBezTo>
                <a:cubicBezTo>
                  <a:pt x="1939062" y="1035747"/>
                  <a:pt x="1952455" y="1026970"/>
                  <a:pt x="1967024" y="1020726"/>
                </a:cubicBezTo>
                <a:cubicBezTo>
                  <a:pt x="1992511" y="1009803"/>
                  <a:pt x="2014481" y="1007167"/>
                  <a:pt x="2041451" y="999461"/>
                </a:cubicBezTo>
                <a:cubicBezTo>
                  <a:pt x="2052228" y="996382"/>
                  <a:pt x="2063146" y="993467"/>
                  <a:pt x="2073349" y="988829"/>
                </a:cubicBezTo>
                <a:cubicBezTo>
                  <a:pt x="2194170" y="933911"/>
                  <a:pt x="2115935" y="953377"/>
                  <a:pt x="2222205" y="935666"/>
                </a:cubicBezTo>
                <a:cubicBezTo>
                  <a:pt x="2338321" y="858257"/>
                  <a:pt x="2159304" y="972434"/>
                  <a:pt x="2296633" y="903768"/>
                </a:cubicBezTo>
                <a:cubicBezTo>
                  <a:pt x="2425358" y="839404"/>
                  <a:pt x="2273507" y="893754"/>
                  <a:pt x="2371061" y="861238"/>
                </a:cubicBezTo>
                <a:cubicBezTo>
                  <a:pt x="2381693" y="854150"/>
                  <a:pt x="2391281" y="845163"/>
                  <a:pt x="2402958" y="839973"/>
                </a:cubicBezTo>
                <a:cubicBezTo>
                  <a:pt x="2436236" y="825183"/>
                  <a:pt x="2473940" y="816911"/>
                  <a:pt x="2509284" y="808075"/>
                </a:cubicBezTo>
                <a:cubicBezTo>
                  <a:pt x="2600700" y="747132"/>
                  <a:pt x="2485038" y="820198"/>
                  <a:pt x="2573079" y="776177"/>
                </a:cubicBezTo>
                <a:cubicBezTo>
                  <a:pt x="2646501" y="739465"/>
                  <a:pt x="2558999" y="766406"/>
                  <a:pt x="2647507" y="744280"/>
                </a:cubicBezTo>
                <a:cubicBezTo>
                  <a:pt x="2738927" y="683335"/>
                  <a:pt x="2623257" y="756406"/>
                  <a:pt x="2711303" y="712382"/>
                </a:cubicBezTo>
                <a:cubicBezTo>
                  <a:pt x="2722732" y="706667"/>
                  <a:pt x="2731771" y="696832"/>
                  <a:pt x="2743200" y="691117"/>
                </a:cubicBezTo>
                <a:cubicBezTo>
                  <a:pt x="2753225" y="686105"/>
                  <a:pt x="2764796" y="684899"/>
                  <a:pt x="2775098" y="680484"/>
                </a:cubicBezTo>
                <a:cubicBezTo>
                  <a:pt x="2789666" y="674240"/>
                  <a:pt x="2803060" y="665463"/>
                  <a:pt x="2817628" y="659219"/>
                </a:cubicBezTo>
                <a:cubicBezTo>
                  <a:pt x="2838977" y="650069"/>
                  <a:pt x="2870482" y="643348"/>
                  <a:pt x="2892056" y="637954"/>
                </a:cubicBezTo>
                <a:cubicBezTo>
                  <a:pt x="2973830" y="583439"/>
                  <a:pt x="2862154" y="652041"/>
                  <a:pt x="2977117" y="606056"/>
                </a:cubicBezTo>
                <a:cubicBezTo>
                  <a:pt x="3013908" y="591340"/>
                  <a:pt x="3050472" y="574874"/>
                  <a:pt x="3083442" y="552894"/>
                </a:cubicBezTo>
                <a:cubicBezTo>
                  <a:pt x="3115473" y="531541"/>
                  <a:pt x="3120104" y="526549"/>
                  <a:pt x="3157870" y="510363"/>
                </a:cubicBezTo>
                <a:cubicBezTo>
                  <a:pt x="3168172" y="505948"/>
                  <a:pt x="3179135" y="503275"/>
                  <a:pt x="3189768" y="499731"/>
                </a:cubicBezTo>
                <a:cubicBezTo>
                  <a:pt x="3253684" y="457119"/>
                  <a:pt x="3193530" y="493733"/>
                  <a:pt x="3306726" y="446568"/>
                </a:cubicBezTo>
                <a:cubicBezTo>
                  <a:pt x="3418553" y="399973"/>
                  <a:pt x="3289414" y="449909"/>
                  <a:pt x="3381154" y="404038"/>
                </a:cubicBezTo>
                <a:cubicBezTo>
                  <a:pt x="3402954" y="393138"/>
                  <a:pt x="3445987" y="386818"/>
                  <a:pt x="3466214" y="382773"/>
                </a:cubicBezTo>
                <a:cubicBezTo>
                  <a:pt x="3513672" y="347179"/>
                  <a:pt x="3503428" y="349103"/>
                  <a:pt x="3561907" y="329610"/>
                </a:cubicBezTo>
                <a:cubicBezTo>
                  <a:pt x="3591622" y="319705"/>
                  <a:pt x="3643589" y="314142"/>
                  <a:pt x="3668233" y="297712"/>
                </a:cubicBezTo>
                <a:cubicBezTo>
                  <a:pt x="3678865" y="290624"/>
                  <a:pt x="3688453" y="281637"/>
                  <a:pt x="3700130" y="276447"/>
                </a:cubicBezTo>
                <a:cubicBezTo>
                  <a:pt x="3749924" y="254317"/>
                  <a:pt x="3767057" y="255668"/>
                  <a:pt x="3817089" y="244550"/>
                </a:cubicBezTo>
                <a:cubicBezTo>
                  <a:pt x="3952294" y="214505"/>
                  <a:pt x="3752361" y="255369"/>
                  <a:pt x="3912782" y="223284"/>
                </a:cubicBezTo>
                <a:cubicBezTo>
                  <a:pt x="3983530" y="187910"/>
                  <a:pt x="3926026" y="211999"/>
                  <a:pt x="4008475" y="191387"/>
                </a:cubicBezTo>
                <a:cubicBezTo>
                  <a:pt x="4019348" y="188669"/>
                  <a:pt x="4029596" y="183833"/>
                  <a:pt x="4040372" y="180754"/>
                </a:cubicBezTo>
                <a:cubicBezTo>
                  <a:pt x="4054423" y="176739"/>
                  <a:pt x="4068852" y="174137"/>
                  <a:pt x="4082903" y="170122"/>
                </a:cubicBezTo>
                <a:cubicBezTo>
                  <a:pt x="4093679" y="167043"/>
                  <a:pt x="4103927" y="162207"/>
                  <a:pt x="4114800" y="159489"/>
                </a:cubicBezTo>
                <a:cubicBezTo>
                  <a:pt x="4156263" y="149123"/>
                  <a:pt x="4200375" y="144226"/>
                  <a:pt x="4242391" y="138224"/>
                </a:cubicBezTo>
                <a:cubicBezTo>
                  <a:pt x="4278654" y="127863"/>
                  <a:pt x="4321360" y="114768"/>
                  <a:pt x="4359349" y="106326"/>
                </a:cubicBezTo>
                <a:cubicBezTo>
                  <a:pt x="4376991" y="102406"/>
                  <a:pt x="4394622" y="98250"/>
                  <a:pt x="4412512" y="95694"/>
                </a:cubicBezTo>
                <a:cubicBezTo>
                  <a:pt x="4444283" y="91155"/>
                  <a:pt x="4476307" y="88605"/>
                  <a:pt x="4508205" y="85061"/>
                </a:cubicBezTo>
                <a:cubicBezTo>
                  <a:pt x="4525926" y="77973"/>
                  <a:pt x="4542653" y="67539"/>
                  <a:pt x="4561368" y="63796"/>
                </a:cubicBezTo>
                <a:cubicBezTo>
                  <a:pt x="4583476" y="59374"/>
                  <a:pt x="4783988" y="43590"/>
                  <a:pt x="4795284" y="42531"/>
                </a:cubicBezTo>
                <a:lnTo>
                  <a:pt x="5007935" y="21266"/>
                </a:lnTo>
                <a:cubicBezTo>
                  <a:pt x="5039833" y="17722"/>
                  <a:pt x="5071586" y="12464"/>
                  <a:pt x="5103628" y="10633"/>
                </a:cubicBezTo>
                <a:cubicBezTo>
                  <a:pt x="5296840" y="-408"/>
                  <a:pt x="5298680" y="1"/>
                  <a:pt x="5411972" y="1"/>
                </a:cubicBezTo>
              </a:path>
            </a:pathLst>
          </a:custGeom>
          <a:noFill/>
          <a:ln w="50800" cap="flat" cmpd="sng" algn="ctr">
            <a:solidFill>
              <a:schemeClr val="bg2">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8239365" y="2025606"/>
            <a:ext cx="970137" cy="584775"/>
          </a:xfrm>
          <a:prstGeom prst="rect">
            <a:avLst/>
          </a:prstGeom>
          <a:noFill/>
        </p:spPr>
        <p:txBody>
          <a:bodyPr wrap="none" rtlCol="0">
            <a:spAutoFit/>
          </a:bodyPr>
          <a:lstStyle/>
          <a:p>
            <a:r>
              <a:rPr lang="fr-CH" sz="1600" dirty="0" smtClean="0">
                <a:solidFill>
                  <a:schemeClr val="bg2">
                    <a:lumMod val="75000"/>
                  </a:schemeClr>
                </a:solidFill>
              </a:rPr>
              <a:t>Non-</a:t>
            </a:r>
            <a:r>
              <a:rPr lang="fr-CH" sz="1600" dirty="0" err="1" smtClean="0">
                <a:solidFill>
                  <a:schemeClr val="bg2">
                    <a:lumMod val="75000"/>
                  </a:schemeClr>
                </a:solidFill>
              </a:rPr>
              <a:t>edu</a:t>
            </a:r>
            <a:endParaRPr lang="fr-CH" sz="1600" dirty="0" smtClean="0">
              <a:solidFill>
                <a:schemeClr val="bg2">
                  <a:lumMod val="75000"/>
                </a:schemeClr>
              </a:solidFill>
            </a:endParaRPr>
          </a:p>
          <a:p>
            <a:r>
              <a:rPr lang="fr-CH" sz="1600" dirty="0" err="1" smtClean="0">
                <a:solidFill>
                  <a:schemeClr val="bg2">
                    <a:lumMod val="75000"/>
                  </a:schemeClr>
                </a:solidFill>
              </a:rPr>
              <a:t>tools</a:t>
            </a:r>
            <a:endParaRPr lang="en-US" sz="1600" dirty="0" smtClean="0">
              <a:solidFill>
                <a:schemeClr val="bg2">
                  <a:lumMod val="75000"/>
                </a:schemeClr>
              </a:solidFill>
            </a:endParaRPr>
          </a:p>
        </p:txBody>
      </p:sp>
      <p:sp>
        <p:nvSpPr>
          <p:cNvPr id="41" name="Freeform 40"/>
          <p:cNvSpPr/>
          <p:nvPr/>
        </p:nvSpPr>
        <p:spPr bwMode="auto">
          <a:xfrm>
            <a:off x="4381500" y="4076700"/>
            <a:ext cx="4800600" cy="1533525"/>
          </a:xfrm>
          <a:custGeom>
            <a:avLst/>
            <a:gdLst>
              <a:gd name="connsiteX0" fmla="*/ 0 w 4800600"/>
              <a:gd name="connsiteY0" fmla="*/ 1533525 h 1533525"/>
              <a:gd name="connsiteX1" fmla="*/ 28575 w 4800600"/>
              <a:gd name="connsiteY1" fmla="*/ 1485900 h 1533525"/>
              <a:gd name="connsiteX2" fmla="*/ 57150 w 4800600"/>
              <a:gd name="connsiteY2" fmla="*/ 1390650 h 1533525"/>
              <a:gd name="connsiteX3" fmla="*/ 76200 w 4800600"/>
              <a:gd name="connsiteY3" fmla="*/ 1333500 h 1533525"/>
              <a:gd name="connsiteX4" fmla="*/ 95250 w 4800600"/>
              <a:gd name="connsiteY4" fmla="*/ 1266825 h 1533525"/>
              <a:gd name="connsiteX5" fmla="*/ 104775 w 4800600"/>
              <a:gd name="connsiteY5" fmla="*/ 1171575 h 1533525"/>
              <a:gd name="connsiteX6" fmla="*/ 133350 w 4800600"/>
              <a:gd name="connsiteY6" fmla="*/ 1085850 h 1533525"/>
              <a:gd name="connsiteX7" fmla="*/ 142875 w 4800600"/>
              <a:gd name="connsiteY7" fmla="*/ 1047750 h 1533525"/>
              <a:gd name="connsiteX8" fmla="*/ 180975 w 4800600"/>
              <a:gd name="connsiteY8" fmla="*/ 990600 h 1533525"/>
              <a:gd name="connsiteX9" fmla="*/ 200025 w 4800600"/>
              <a:gd name="connsiteY9" fmla="*/ 962025 h 1533525"/>
              <a:gd name="connsiteX10" fmla="*/ 219075 w 4800600"/>
              <a:gd name="connsiteY10" fmla="*/ 895350 h 1533525"/>
              <a:gd name="connsiteX11" fmla="*/ 238125 w 4800600"/>
              <a:gd name="connsiteY11" fmla="*/ 838200 h 1533525"/>
              <a:gd name="connsiteX12" fmla="*/ 247650 w 4800600"/>
              <a:gd name="connsiteY12" fmla="*/ 752475 h 1533525"/>
              <a:gd name="connsiteX13" fmla="*/ 257175 w 4800600"/>
              <a:gd name="connsiteY13" fmla="*/ 571500 h 1533525"/>
              <a:gd name="connsiteX14" fmla="*/ 276225 w 4800600"/>
              <a:gd name="connsiteY14" fmla="*/ 485775 h 1533525"/>
              <a:gd name="connsiteX15" fmla="*/ 304800 w 4800600"/>
              <a:gd name="connsiteY15" fmla="*/ 390525 h 1533525"/>
              <a:gd name="connsiteX16" fmla="*/ 314325 w 4800600"/>
              <a:gd name="connsiteY16" fmla="*/ 361950 h 1533525"/>
              <a:gd name="connsiteX17" fmla="*/ 323850 w 4800600"/>
              <a:gd name="connsiteY17" fmla="*/ 333375 h 1533525"/>
              <a:gd name="connsiteX18" fmla="*/ 342900 w 4800600"/>
              <a:gd name="connsiteY18" fmla="*/ 304800 h 1533525"/>
              <a:gd name="connsiteX19" fmla="*/ 352425 w 4800600"/>
              <a:gd name="connsiteY19" fmla="*/ 276225 h 1533525"/>
              <a:gd name="connsiteX20" fmla="*/ 400050 w 4800600"/>
              <a:gd name="connsiteY20" fmla="*/ 219075 h 1533525"/>
              <a:gd name="connsiteX21" fmla="*/ 419100 w 4800600"/>
              <a:gd name="connsiteY21" fmla="*/ 161925 h 1533525"/>
              <a:gd name="connsiteX22" fmla="*/ 466725 w 4800600"/>
              <a:gd name="connsiteY22" fmla="*/ 76200 h 1533525"/>
              <a:gd name="connsiteX23" fmla="*/ 533400 w 4800600"/>
              <a:gd name="connsiteY23" fmla="*/ 38100 h 1533525"/>
              <a:gd name="connsiteX24" fmla="*/ 561975 w 4800600"/>
              <a:gd name="connsiteY24" fmla="*/ 19050 h 1533525"/>
              <a:gd name="connsiteX25" fmla="*/ 609600 w 4800600"/>
              <a:gd name="connsiteY25" fmla="*/ 9525 h 1533525"/>
              <a:gd name="connsiteX26" fmla="*/ 638175 w 4800600"/>
              <a:gd name="connsiteY26" fmla="*/ 0 h 1533525"/>
              <a:gd name="connsiteX27" fmla="*/ 809625 w 4800600"/>
              <a:gd name="connsiteY27" fmla="*/ 9525 h 1533525"/>
              <a:gd name="connsiteX28" fmla="*/ 838200 w 4800600"/>
              <a:gd name="connsiteY28" fmla="*/ 19050 h 1533525"/>
              <a:gd name="connsiteX29" fmla="*/ 904875 w 4800600"/>
              <a:gd name="connsiteY29" fmla="*/ 38100 h 1533525"/>
              <a:gd name="connsiteX30" fmla="*/ 933450 w 4800600"/>
              <a:gd name="connsiteY30" fmla="*/ 57150 h 1533525"/>
              <a:gd name="connsiteX31" fmla="*/ 962025 w 4800600"/>
              <a:gd name="connsiteY31" fmla="*/ 66675 h 1533525"/>
              <a:gd name="connsiteX32" fmla="*/ 990600 w 4800600"/>
              <a:gd name="connsiteY32" fmla="*/ 85725 h 1533525"/>
              <a:gd name="connsiteX33" fmla="*/ 1047750 w 4800600"/>
              <a:gd name="connsiteY33" fmla="*/ 114300 h 1533525"/>
              <a:gd name="connsiteX34" fmla="*/ 1085850 w 4800600"/>
              <a:gd name="connsiteY34" fmla="*/ 161925 h 1533525"/>
              <a:gd name="connsiteX35" fmla="*/ 1143000 w 4800600"/>
              <a:gd name="connsiteY35" fmla="*/ 209550 h 1533525"/>
              <a:gd name="connsiteX36" fmla="*/ 1181100 w 4800600"/>
              <a:gd name="connsiteY36" fmla="*/ 266700 h 1533525"/>
              <a:gd name="connsiteX37" fmla="*/ 1200150 w 4800600"/>
              <a:gd name="connsiteY37" fmla="*/ 295275 h 1533525"/>
              <a:gd name="connsiteX38" fmla="*/ 1228725 w 4800600"/>
              <a:gd name="connsiteY38" fmla="*/ 323850 h 1533525"/>
              <a:gd name="connsiteX39" fmla="*/ 1238250 w 4800600"/>
              <a:gd name="connsiteY39" fmla="*/ 352425 h 1533525"/>
              <a:gd name="connsiteX40" fmla="*/ 1266825 w 4800600"/>
              <a:gd name="connsiteY40" fmla="*/ 381000 h 1533525"/>
              <a:gd name="connsiteX41" fmla="*/ 1285875 w 4800600"/>
              <a:gd name="connsiteY41" fmla="*/ 409575 h 1533525"/>
              <a:gd name="connsiteX42" fmla="*/ 1295400 w 4800600"/>
              <a:gd name="connsiteY42" fmla="*/ 457200 h 1533525"/>
              <a:gd name="connsiteX43" fmla="*/ 1371600 w 4800600"/>
              <a:gd name="connsiteY43" fmla="*/ 542925 h 1533525"/>
              <a:gd name="connsiteX44" fmla="*/ 1390650 w 4800600"/>
              <a:gd name="connsiteY44" fmla="*/ 571500 h 1533525"/>
              <a:gd name="connsiteX45" fmla="*/ 1447800 w 4800600"/>
              <a:gd name="connsiteY45" fmla="*/ 619125 h 1533525"/>
              <a:gd name="connsiteX46" fmla="*/ 1485900 w 4800600"/>
              <a:gd name="connsiteY46" fmla="*/ 628650 h 1533525"/>
              <a:gd name="connsiteX47" fmla="*/ 1733550 w 4800600"/>
              <a:gd name="connsiteY47" fmla="*/ 638175 h 1533525"/>
              <a:gd name="connsiteX48" fmla="*/ 1847850 w 4800600"/>
              <a:gd name="connsiteY48" fmla="*/ 647700 h 1533525"/>
              <a:gd name="connsiteX49" fmla="*/ 1876425 w 4800600"/>
              <a:gd name="connsiteY49" fmla="*/ 657225 h 1533525"/>
              <a:gd name="connsiteX50" fmla="*/ 2000250 w 4800600"/>
              <a:gd name="connsiteY50" fmla="*/ 666750 h 1533525"/>
              <a:gd name="connsiteX51" fmla="*/ 2724150 w 4800600"/>
              <a:gd name="connsiteY51" fmla="*/ 676275 h 1533525"/>
              <a:gd name="connsiteX52" fmla="*/ 3590925 w 4800600"/>
              <a:gd name="connsiteY52" fmla="*/ 666750 h 1533525"/>
              <a:gd name="connsiteX53" fmla="*/ 3657600 w 4800600"/>
              <a:gd name="connsiteY53" fmla="*/ 657225 h 1533525"/>
              <a:gd name="connsiteX54" fmla="*/ 4248150 w 4800600"/>
              <a:gd name="connsiteY54" fmla="*/ 647700 h 1533525"/>
              <a:gd name="connsiteX55" fmla="*/ 4562475 w 4800600"/>
              <a:gd name="connsiteY55" fmla="*/ 638175 h 1533525"/>
              <a:gd name="connsiteX56" fmla="*/ 4800600 w 4800600"/>
              <a:gd name="connsiteY56" fmla="*/ 62865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0600" h="1533525">
                <a:moveTo>
                  <a:pt x="0" y="1533525"/>
                </a:moveTo>
                <a:cubicBezTo>
                  <a:pt x="9525" y="1517650"/>
                  <a:pt x="20914" y="1502754"/>
                  <a:pt x="28575" y="1485900"/>
                </a:cubicBezTo>
                <a:cubicBezTo>
                  <a:pt x="48384" y="1442319"/>
                  <a:pt x="44958" y="1431289"/>
                  <a:pt x="57150" y="1390650"/>
                </a:cubicBezTo>
                <a:cubicBezTo>
                  <a:pt x="62920" y="1371416"/>
                  <a:pt x="71330" y="1352981"/>
                  <a:pt x="76200" y="1333500"/>
                </a:cubicBezTo>
                <a:cubicBezTo>
                  <a:pt x="88160" y="1285660"/>
                  <a:pt x="81585" y="1307819"/>
                  <a:pt x="95250" y="1266825"/>
                </a:cubicBezTo>
                <a:cubicBezTo>
                  <a:pt x="98425" y="1235075"/>
                  <a:pt x="98895" y="1202937"/>
                  <a:pt x="104775" y="1171575"/>
                </a:cubicBezTo>
                <a:cubicBezTo>
                  <a:pt x="111919" y="1133475"/>
                  <a:pt x="125016" y="1119188"/>
                  <a:pt x="133350" y="1085850"/>
                </a:cubicBezTo>
                <a:cubicBezTo>
                  <a:pt x="136525" y="1073150"/>
                  <a:pt x="137021" y="1059459"/>
                  <a:pt x="142875" y="1047750"/>
                </a:cubicBezTo>
                <a:cubicBezTo>
                  <a:pt x="153114" y="1027272"/>
                  <a:pt x="168275" y="1009650"/>
                  <a:pt x="180975" y="990600"/>
                </a:cubicBezTo>
                <a:cubicBezTo>
                  <a:pt x="187325" y="981075"/>
                  <a:pt x="196405" y="972885"/>
                  <a:pt x="200025" y="962025"/>
                </a:cubicBezTo>
                <a:cubicBezTo>
                  <a:pt x="232036" y="865993"/>
                  <a:pt x="183195" y="1014951"/>
                  <a:pt x="219075" y="895350"/>
                </a:cubicBezTo>
                <a:cubicBezTo>
                  <a:pt x="224845" y="876116"/>
                  <a:pt x="238125" y="838200"/>
                  <a:pt x="238125" y="838200"/>
                </a:cubicBezTo>
                <a:cubicBezTo>
                  <a:pt x="241300" y="809625"/>
                  <a:pt x="245602" y="781153"/>
                  <a:pt x="247650" y="752475"/>
                </a:cubicBezTo>
                <a:cubicBezTo>
                  <a:pt x="251954" y="692220"/>
                  <a:pt x="252358" y="631716"/>
                  <a:pt x="257175" y="571500"/>
                </a:cubicBezTo>
                <a:cubicBezTo>
                  <a:pt x="261950" y="511814"/>
                  <a:pt x="263920" y="528841"/>
                  <a:pt x="276225" y="485775"/>
                </a:cubicBezTo>
                <a:cubicBezTo>
                  <a:pt x="305015" y="385008"/>
                  <a:pt x="259529" y="526338"/>
                  <a:pt x="304800" y="390525"/>
                </a:cubicBezTo>
                <a:lnTo>
                  <a:pt x="314325" y="361950"/>
                </a:lnTo>
                <a:cubicBezTo>
                  <a:pt x="317500" y="352425"/>
                  <a:pt x="318281" y="341729"/>
                  <a:pt x="323850" y="333375"/>
                </a:cubicBezTo>
                <a:cubicBezTo>
                  <a:pt x="330200" y="323850"/>
                  <a:pt x="337780" y="315039"/>
                  <a:pt x="342900" y="304800"/>
                </a:cubicBezTo>
                <a:cubicBezTo>
                  <a:pt x="347390" y="295820"/>
                  <a:pt x="347935" y="285205"/>
                  <a:pt x="352425" y="276225"/>
                </a:cubicBezTo>
                <a:cubicBezTo>
                  <a:pt x="365686" y="249703"/>
                  <a:pt x="378984" y="240141"/>
                  <a:pt x="400050" y="219075"/>
                </a:cubicBezTo>
                <a:lnTo>
                  <a:pt x="419100" y="161925"/>
                </a:lnTo>
                <a:cubicBezTo>
                  <a:pt x="429026" y="132148"/>
                  <a:pt x="438652" y="94915"/>
                  <a:pt x="466725" y="76200"/>
                </a:cubicBezTo>
                <a:cubicBezTo>
                  <a:pt x="536343" y="29788"/>
                  <a:pt x="448807" y="86439"/>
                  <a:pt x="533400" y="38100"/>
                </a:cubicBezTo>
                <a:cubicBezTo>
                  <a:pt x="543339" y="32420"/>
                  <a:pt x="551256" y="23070"/>
                  <a:pt x="561975" y="19050"/>
                </a:cubicBezTo>
                <a:cubicBezTo>
                  <a:pt x="577134" y="13366"/>
                  <a:pt x="593894" y="13452"/>
                  <a:pt x="609600" y="9525"/>
                </a:cubicBezTo>
                <a:cubicBezTo>
                  <a:pt x="619340" y="7090"/>
                  <a:pt x="628650" y="3175"/>
                  <a:pt x="638175" y="0"/>
                </a:cubicBezTo>
                <a:cubicBezTo>
                  <a:pt x="695325" y="3175"/>
                  <a:pt x="752645" y="4098"/>
                  <a:pt x="809625" y="9525"/>
                </a:cubicBezTo>
                <a:cubicBezTo>
                  <a:pt x="819620" y="10477"/>
                  <a:pt x="828546" y="16292"/>
                  <a:pt x="838200" y="19050"/>
                </a:cubicBezTo>
                <a:cubicBezTo>
                  <a:pt x="852442" y="23119"/>
                  <a:pt x="889650" y="30487"/>
                  <a:pt x="904875" y="38100"/>
                </a:cubicBezTo>
                <a:cubicBezTo>
                  <a:pt x="915114" y="43220"/>
                  <a:pt x="923211" y="52030"/>
                  <a:pt x="933450" y="57150"/>
                </a:cubicBezTo>
                <a:cubicBezTo>
                  <a:pt x="942430" y="61640"/>
                  <a:pt x="953045" y="62185"/>
                  <a:pt x="962025" y="66675"/>
                </a:cubicBezTo>
                <a:cubicBezTo>
                  <a:pt x="972264" y="71795"/>
                  <a:pt x="980361" y="80605"/>
                  <a:pt x="990600" y="85725"/>
                </a:cubicBezTo>
                <a:cubicBezTo>
                  <a:pt x="1069470" y="125160"/>
                  <a:pt x="965858" y="59705"/>
                  <a:pt x="1047750" y="114300"/>
                </a:cubicBezTo>
                <a:cubicBezTo>
                  <a:pt x="1066293" y="169930"/>
                  <a:pt x="1042766" y="118841"/>
                  <a:pt x="1085850" y="161925"/>
                </a:cubicBezTo>
                <a:cubicBezTo>
                  <a:pt x="1139702" y="215777"/>
                  <a:pt x="1061263" y="168682"/>
                  <a:pt x="1143000" y="209550"/>
                </a:cubicBezTo>
                <a:lnTo>
                  <a:pt x="1181100" y="266700"/>
                </a:lnTo>
                <a:cubicBezTo>
                  <a:pt x="1187450" y="276225"/>
                  <a:pt x="1192055" y="287180"/>
                  <a:pt x="1200150" y="295275"/>
                </a:cubicBezTo>
                <a:lnTo>
                  <a:pt x="1228725" y="323850"/>
                </a:lnTo>
                <a:cubicBezTo>
                  <a:pt x="1231900" y="333375"/>
                  <a:pt x="1232681" y="344071"/>
                  <a:pt x="1238250" y="352425"/>
                </a:cubicBezTo>
                <a:cubicBezTo>
                  <a:pt x="1245722" y="363633"/>
                  <a:pt x="1258201" y="370652"/>
                  <a:pt x="1266825" y="381000"/>
                </a:cubicBezTo>
                <a:cubicBezTo>
                  <a:pt x="1274154" y="389794"/>
                  <a:pt x="1279525" y="400050"/>
                  <a:pt x="1285875" y="409575"/>
                </a:cubicBezTo>
                <a:cubicBezTo>
                  <a:pt x="1289050" y="425450"/>
                  <a:pt x="1289716" y="442041"/>
                  <a:pt x="1295400" y="457200"/>
                </a:cubicBezTo>
                <a:cubicBezTo>
                  <a:pt x="1307282" y="488884"/>
                  <a:pt x="1358395" y="523117"/>
                  <a:pt x="1371600" y="542925"/>
                </a:cubicBezTo>
                <a:cubicBezTo>
                  <a:pt x="1377950" y="552450"/>
                  <a:pt x="1383321" y="562706"/>
                  <a:pt x="1390650" y="571500"/>
                </a:cubicBezTo>
                <a:cubicBezTo>
                  <a:pt x="1403364" y="586757"/>
                  <a:pt x="1428375" y="610800"/>
                  <a:pt x="1447800" y="619125"/>
                </a:cubicBezTo>
                <a:cubicBezTo>
                  <a:pt x="1459832" y="624282"/>
                  <a:pt x="1472838" y="627779"/>
                  <a:pt x="1485900" y="628650"/>
                </a:cubicBezTo>
                <a:cubicBezTo>
                  <a:pt x="1568328" y="634145"/>
                  <a:pt x="1651000" y="635000"/>
                  <a:pt x="1733550" y="638175"/>
                </a:cubicBezTo>
                <a:cubicBezTo>
                  <a:pt x="1771650" y="641350"/>
                  <a:pt x="1809953" y="642647"/>
                  <a:pt x="1847850" y="647700"/>
                </a:cubicBezTo>
                <a:cubicBezTo>
                  <a:pt x="1857802" y="649027"/>
                  <a:pt x="1866462" y="655980"/>
                  <a:pt x="1876425" y="657225"/>
                </a:cubicBezTo>
                <a:cubicBezTo>
                  <a:pt x="1917502" y="662360"/>
                  <a:pt x="1958864" y="665820"/>
                  <a:pt x="2000250" y="666750"/>
                </a:cubicBezTo>
                <a:lnTo>
                  <a:pt x="2724150" y="676275"/>
                </a:lnTo>
                <a:lnTo>
                  <a:pt x="3590925" y="666750"/>
                </a:lnTo>
                <a:cubicBezTo>
                  <a:pt x="3613371" y="666292"/>
                  <a:pt x="3635159" y="657875"/>
                  <a:pt x="3657600" y="657225"/>
                </a:cubicBezTo>
                <a:cubicBezTo>
                  <a:pt x="3854393" y="651521"/>
                  <a:pt x="4051318" y="651844"/>
                  <a:pt x="4248150" y="647700"/>
                </a:cubicBezTo>
                <a:lnTo>
                  <a:pt x="4562475" y="638175"/>
                </a:lnTo>
                <a:cubicBezTo>
                  <a:pt x="4836306" y="628217"/>
                  <a:pt x="4694642" y="628650"/>
                  <a:pt x="4800600" y="628650"/>
                </a:cubicBezTo>
              </a:path>
            </a:pathLst>
          </a:custGeom>
          <a:noFill/>
          <a:ln w="50800" cap="flat" cmpd="sng" algn="ctr">
            <a:solidFill>
              <a:srgbClr val="FF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TextBox 41"/>
          <p:cNvSpPr txBox="1"/>
          <p:nvPr/>
        </p:nvSpPr>
        <p:spPr>
          <a:xfrm>
            <a:off x="4644008" y="3789040"/>
            <a:ext cx="729687" cy="338554"/>
          </a:xfrm>
          <a:prstGeom prst="rect">
            <a:avLst/>
          </a:prstGeom>
          <a:noFill/>
        </p:spPr>
        <p:txBody>
          <a:bodyPr wrap="none" rtlCol="0">
            <a:spAutoFit/>
          </a:bodyPr>
          <a:lstStyle/>
          <a:p>
            <a:r>
              <a:rPr lang="fr-CH" sz="1600" dirty="0" smtClean="0">
                <a:solidFill>
                  <a:srgbClr val="FF00FF"/>
                </a:solidFill>
              </a:rPr>
              <a:t>CSCL</a:t>
            </a:r>
            <a:endParaRPr lang="en-US" sz="1600" dirty="0" smtClean="0">
              <a:solidFill>
                <a:srgbClr val="FF00FF"/>
              </a:solidFill>
            </a:endParaRPr>
          </a:p>
        </p:txBody>
      </p:sp>
      <p:sp>
        <p:nvSpPr>
          <p:cNvPr id="3" name="Freeform 2"/>
          <p:cNvSpPr/>
          <p:nvPr/>
        </p:nvSpPr>
        <p:spPr bwMode="auto">
          <a:xfrm>
            <a:off x="7611926" y="2801476"/>
            <a:ext cx="1580519" cy="2884760"/>
          </a:xfrm>
          <a:custGeom>
            <a:avLst/>
            <a:gdLst>
              <a:gd name="connsiteX0" fmla="*/ 0 w 1580519"/>
              <a:gd name="connsiteY0" fmla="*/ 2884760 h 2884760"/>
              <a:gd name="connsiteX1" fmla="*/ 42389 w 1580519"/>
              <a:gd name="connsiteY1" fmla="*/ 2842370 h 2884760"/>
              <a:gd name="connsiteX2" fmla="*/ 54500 w 1580519"/>
              <a:gd name="connsiteY2" fmla="*/ 2824203 h 2884760"/>
              <a:gd name="connsiteX3" fmla="*/ 84779 w 1580519"/>
              <a:gd name="connsiteY3" fmla="*/ 2787870 h 2884760"/>
              <a:gd name="connsiteX4" fmla="*/ 90834 w 1580519"/>
              <a:gd name="connsiteY4" fmla="*/ 2763647 h 2884760"/>
              <a:gd name="connsiteX5" fmla="*/ 102946 w 1580519"/>
              <a:gd name="connsiteY5" fmla="*/ 2745480 h 2884760"/>
              <a:gd name="connsiteX6" fmla="*/ 109001 w 1580519"/>
              <a:gd name="connsiteY6" fmla="*/ 2727313 h 2884760"/>
              <a:gd name="connsiteX7" fmla="*/ 133224 w 1580519"/>
              <a:gd name="connsiteY7" fmla="*/ 2690980 h 2884760"/>
              <a:gd name="connsiteX8" fmla="*/ 145335 w 1580519"/>
              <a:gd name="connsiteY8" fmla="*/ 2666757 h 2884760"/>
              <a:gd name="connsiteX9" fmla="*/ 157446 w 1580519"/>
              <a:gd name="connsiteY9" fmla="*/ 2612256 h 2884760"/>
              <a:gd name="connsiteX10" fmla="*/ 181669 w 1580519"/>
              <a:gd name="connsiteY10" fmla="*/ 2581978 h 2884760"/>
              <a:gd name="connsiteX11" fmla="*/ 199836 w 1580519"/>
              <a:gd name="connsiteY11" fmla="*/ 2545645 h 2884760"/>
              <a:gd name="connsiteX12" fmla="*/ 218002 w 1580519"/>
              <a:gd name="connsiteY12" fmla="*/ 2515366 h 2884760"/>
              <a:gd name="connsiteX13" fmla="*/ 230114 w 1580519"/>
              <a:gd name="connsiteY13" fmla="*/ 2479033 h 2884760"/>
              <a:gd name="connsiteX14" fmla="*/ 236169 w 1580519"/>
              <a:gd name="connsiteY14" fmla="*/ 2454810 h 2884760"/>
              <a:gd name="connsiteX15" fmla="*/ 242225 w 1580519"/>
              <a:gd name="connsiteY15" fmla="*/ 2424532 h 2884760"/>
              <a:gd name="connsiteX16" fmla="*/ 248281 w 1580519"/>
              <a:gd name="connsiteY16" fmla="*/ 2406365 h 2884760"/>
              <a:gd name="connsiteX17" fmla="*/ 266448 w 1580519"/>
              <a:gd name="connsiteY17" fmla="*/ 2357920 h 2884760"/>
              <a:gd name="connsiteX18" fmla="*/ 260392 w 1580519"/>
              <a:gd name="connsiteY18" fmla="*/ 2206529 h 2884760"/>
              <a:gd name="connsiteX19" fmla="*/ 248281 w 1580519"/>
              <a:gd name="connsiteY19" fmla="*/ 2164140 h 2884760"/>
              <a:gd name="connsiteX20" fmla="*/ 236169 w 1580519"/>
              <a:gd name="connsiteY20" fmla="*/ 2103584 h 2884760"/>
              <a:gd name="connsiteX21" fmla="*/ 224058 w 1580519"/>
              <a:gd name="connsiteY21" fmla="*/ 2079361 h 2884760"/>
              <a:gd name="connsiteX22" fmla="*/ 218002 w 1580519"/>
              <a:gd name="connsiteY22" fmla="*/ 2000638 h 2884760"/>
              <a:gd name="connsiteX23" fmla="*/ 211947 w 1580519"/>
              <a:gd name="connsiteY23" fmla="*/ 1976415 h 2884760"/>
              <a:gd name="connsiteX24" fmla="*/ 205891 w 1580519"/>
              <a:gd name="connsiteY24" fmla="*/ 1897692 h 2884760"/>
              <a:gd name="connsiteX25" fmla="*/ 211947 w 1580519"/>
              <a:gd name="connsiteY25" fmla="*/ 1673634 h 2884760"/>
              <a:gd name="connsiteX26" fmla="*/ 218002 w 1580519"/>
              <a:gd name="connsiteY26" fmla="*/ 1649411 h 2884760"/>
              <a:gd name="connsiteX27" fmla="*/ 230114 w 1580519"/>
              <a:gd name="connsiteY27" fmla="*/ 1631245 h 2884760"/>
              <a:gd name="connsiteX28" fmla="*/ 242225 w 1580519"/>
              <a:gd name="connsiteY28" fmla="*/ 1564633 h 2884760"/>
              <a:gd name="connsiteX29" fmla="*/ 248281 w 1580519"/>
              <a:gd name="connsiteY29" fmla="*/ 1540410 h 2884760"/>
              <a:gd name="connsiteX30" fmla="*/ 260392 w 1580519"/>
              <a:gd name="connsiteY30" fmla="*/ 1455631 h 2884760"/>
              <a:gd name="connsiteX31" fmla="*/ 272503 w 1580519"/>
              <a:gd name="connsiteY31" fmla="*/ 1437464 h 2884760"/>
              <a:gd name="connsiteX32" fmla="*/ 278559 w 1580519"/>
              <a:gd name="connsiteY32" fmla="*/ 1401131 h 2884760"/>
              <a:gd name="connsiteX33" fmla="*/ 260392 w 1580519"/>
              <a:gd name="connsiteY33" fmla="*/ 1213406 h 2884760"/>
              <a:gd name="connsiteX34" fmla="*/ 260392 w 1580519"/>
              <a:gd name="connsiteY34" fmla="*/ 916680 h 2884760"/>
              <a:gd name="connsiteX35" fmla="*/ 284614 w 1580519"/>
              <a:gd name="connsiteY35" fmla="*/ 844013 h 2884760"/>
              <a:gd name="connsiteX36" fmla="*/ 290670 w 1580519"/>
              <a:gd name="connsiteY36" fmla="*/ 819790 h 2884760"/>
              <a:gd name="connsiteX37" fmla="*/ 302781 w 1580519"/>
              <a:gd name="connsiteY37" fmla="*/ 783456 h 2884760"/>
              <a:gd name="connsiteX38" fmla="*/ 308837 w 1580519"/>
              <a:gd name="connsiteY38" fmla="*/ 759234 h 2884760"/>
              <a:gd name="connsiteX39" fmla="*/ 320948 w 1580519"/>
              <a:gd name="connsiteY39" fmla="*/ 741067 h 2884760"/>
              <a:gd name="connsiteX40" fmla="*/ 339115 w 1580519"/>
              <a:gd name="connsiteY40" fmla="*/ 353507 h 2884760"/>
              <a:gd name="connsiteX41" fmla="*/ 351226 w 1580519"/>
              <a:gd name="connsiteY41" fmla="*/ 311117 h 2884760"/>
              <a:gd name="connsiteX42" fmla="*/ 357282 w 1580519"/>
              <a:gd name="connsiteY42" fmla="*/ 280839 h 2884760"/>
              <a:gd name="connsiteX43" fmla="*/ 363338 w 1580519"/>
              <a:gd name="connsiteY43" fmla="*/ 262672 h 2884760"/>
              <a:gd name="connsiteX44" fmla="*/ 375449 w 1580519"/>
              <a:gd name="connsiteY44" fmla="*/ 220283 h 2884760"/>
              <a:gd name="connsiteX45" fmla="*/ 381504 w 1580519"/>
              <a:gd name="connsiteY45" fmla="*/ 183949 h 2884760"/>
              <a:gd name="connsiteX46" fmla="*/ 387560 w 1580519"/>
              <a:gd name="connsiteY46" fmla="*/ 165782 h 2884760"/>
              <a:gd name="connsiteX47" fmla="*/ 399671 w 1580519"/>
              <a:gd name="connsiteY47" fmla="*/ 87059 h 2884760"/>
              <a:gd name="connsiteX48" fmla="*/ 405727 w 1580519"/>
              <a:gd name="connsiteY48" fmla="*/ 68892 h 2884760"/>
              <a:gd name="connsiteX49" fmla="*/ 423894 w 1580519"/>
              <a:gd name="connsiteY49" fmla="*/ 20447 h 2884760"/>
              <a:gd name="connsiteX50" fmla="*/ 454172 w 1580519"/>
              <a:gd name="connsiteY50" fmla="*/ 8336 h 2884760"/>
              <a:gd name="connsiteX51" fmla="*/ 484450 w 1580519"/>
              <a:gd name="connsiteY51" fmla="*/ 44670 h 2884760"/>
              <a:gd name="connsiteX52" fmla="*/ 520784 w 1580519"/>
              <a:gd name="connsiteY52" fmla="*/ 81003 h 2884760"/>
              <a:gd name="connsiteX53" fmla="*/ 605563 w 1580519"/>
              <a:gd name="connsiteY53" fmla="*/ 135504 h 2884760"/>
              <a:gd name="connsiteX54" fmla="*/ 617674 w 1580519"/>
              <a:gd name="connsiteY54" fmla="*/ 153671 h 2884760"/>
              <a:gd name="connsiteX55" fmla="*/ 690342 w 1580519"/>
              <a:gd name="connsiteY55" fmla="*/ 208172 h 2884760"/>
              <a:gd name="connsiteX56" fmla="*/ 738787 w 1580519"/>
              <a:gd name="connsiteY56" fmla="*/ 262672 h 2884760"/>
              <a:gd name="connsiteX57" fmla="*/ 763009 w 1580519"/>
              <a:gd name="connsiteY57" fmla="*/ 299006 h 2884760"/>
              <a:gd name="connsiteX58" fmla="*/ 799343 w 1580519"/>
              <a:gd name="connsiteY58" fmla="*/ 329284 h 2884760"/>
              <a:gd name="connsiteX59" fmla="*/ 811454 w 1580519"/>
              <a:gd name="connsiteY59" fmla="*/ 347451 h 2884760"/>
              <a:gd name="connsiteX60" fmla="*/ 829621 w 1580519"/>
              <a:gd name="connsiteY60" fmla="*/ 359562 h 2884760"/>
              <a:gd name="connsiteX61" fmla="*/ 847788 w 1580519"/>
              <a:gd name="connsiteY61" fmla="*/ 377729 h 2884760"/>
              <a:gd name="connsiteX62" fmla="*/ 859899 w 1580519"/>
              <a:gd name="connsiteY62" fmla="*/ 401952 h 2884760"/>
              <a:gd name="connsiteX63" fmla="*/ 878066 w 1580519"/>
              <a:gd name="connsiteY63" fmla="*/ 414063 h 2884760"/>
              <a:gd name="connsiteX64" fmla="*/ 902289 w 1580519"/>
              <a:gd name="connsiteY64" fmla="*/ 444341 h 2884760"/>
              <a:gd name="connsiteX65" fmla="*/ 926511 w 1580519"/>
              <a:gd name="connsiteY65" fmla="*/ 468564 h 2884760"/>
              <a:gd name="connsiteX66" fmla="*/ 956789 w 1580519"/>
              <a:gd name="connsiteY66" fmla="*/ 523064 h 2884760"/>
              <a:gd name="connsiteX67" fmla="*/ 962845 w 1580519"/>
              <a:gd name="connsiteY67" fmla="*/ 565454 h 2884760"/>
              <a:gd name="connsiteX68" fmla="*/ 981012 w 1580519"/>
              <a:gd name="connsiteY68" fmla="*/ 595732 h 2884760"/>
              <a:gd name="connsiteX69" fmla="*/ 993123 w 1580519"/>
              <a:gd name="connsiteY69" fmla="*/ 619954 h 2884760"/>
              <a:gd name="connsiteX70" fmla="*/ 1005234 w 1580519"/>
              <a:gd name="connsiteY70" fmla="*/ 668399 h 2884760"/>
              <a:gd name="connsiteX71" fmla="*/ 1035512 w 1580519"/>
              <a:gd name="connsiteY71" fmla="*/ 728956 h 2884760"/>
              <a:gd name="connsiteX72" fmla="*/ 1041568 w 1580519"/>
              <a:gd name="connsiteY72" fmla="*/ 759234 h 2884760"/>
              <a:gd name="connsiteX73" fmla="*/ 1071846 w 1580519"/>
              <a:gd name="connsiteY73" fmla="*/ 813735 h 2884760"/>
              <a:gd name="connsiteX74" fmla="*/ 1077902 w 1580519"/>
              <a:gd name="connsiteY74" fmla="*/ 844013 h 2884760"/>
              <a:gd name="connsiteX75" fmla="*/ 1096069 w 1580519"/>
              <a:gd name="connsiteY75" fmla="*/ 886402 h 2884760"/>
              <a:gd name="connsiteX76" fmla="*/ 1102124 w 1580519"/>
              <a:gd name="connsiteY76" fmla="*/ 916680 h 2884760"/>
              <a:gd name="connsiteX77" fmla="*/ 1120291 w 1580519"/>
              <a:gd name="connsiteY77" fmla="*/ 940903 h 2884760"/>
              <a:gd name="connsiteX78" fmla="*/ 1132402 w 1580519"/>
              <a:gd name="connsiteY78" fmla="*/ 959070 h 2884760"/>
              <a:gd name="connsiteX79" fmla="*/ 1168736 w 1580519"/>
              <a:gd name="connsiteY79" fmla="*/ 1031737 h 2884760"/>
              <a:gd name="connsiteX80" fmla="*/ 1180848 w 1580519"/>
              <a:gd name="connsiteY80" fmla="*/ 1055960 h 2884760"/>
              <a:gd name="connsiteX81" fmla="*/ 1199014 w 1580519"/>
              <a:gd name="connsiteY81" fmla="*/ 1104405 h 2884760"/>
              <a:gd name="connsiteX82" fmla="*/ 1211126 w 1580519"/>
              <a:gd name="connsiteY82" fmla="*/ 1122572 h 2884760"/>
              <a:gd name="connsiteX83" fmla="*/ 1229293 w 1580519"/>
              <a:gd name="connsiteY83" fmla="*/ 1171017 h 2884760"/>
              <a:gd name="connsiteX84" fmla="*/ 1235348 w 1580519"/>
              <a:gd name="connsiteY84" fmla="*/ 1195239 h 2884760"/>
              <a:gd name="connsiteX85" fmla="*/ 1259571 w 1580519"/>
              <a:gd name="connsiteY85" fmla="*/ 1231573 h 2884760"/>
              <a:gd name="connsiteX86" fmla="*/ 1271682 w 1580519"/>
              <a:gd name="connsiteY86" fmla="*/ 1255796 h 2884760"/>
              <a:gd name="connsiteX87" fmla="*/ 1277738 w 1580519"/>
              <a:gd name="connsiteY87" fmla="*/ 1273962 h 2884760"/>
              <a:gd name="connsiteX88" fmla="*/ 1308016 w 1580519"/>
              <a:gd name="connsiteY88" fmla="*/ 1316352 h 2884760"/>
              <a:gd name="connsiteX89" fmla="*/ 1326183 w 1580519"/>
              <a:gd name="connsiteY89" fmla="*/ 1364797 h 2884760"/>
              <a:gd name="connsiteX90" fmla="*/ 1344349 w 1580519"/>
              <a:gd name="connsiteY90" fmla="*/ 1413242 h 2884760"/>
              <a:gd name="connsiteX91" fmla="*/ 1362516 w 1580519"/>
              <a:gd name="connsiteY91" fmla="*/ 1431409 h 2884760"/>
              <a:gd name="connsiteX92" fmla="*/ 1368572 w 1580519"/>
              <a:gd name="connsiteY92" fmla="*/ 1449576 h 2884760"/>
              <a:gd name="connsiteX93" fmla="*/ 1398850 w 1580519"/>
              <a:gd name="connsiteY93" fmla="*/ 1485909 h 2884760"/>
              <a:gd name="connsiteX94" fmla="*/ 1423073 w 1580519"/>
              <a:gd name="connsiteY94" fmla="*/ 1504076 h 2884760"/>
              <a:gd name="connsiteX95" fmla="*/ 1435184 w 1580519"/>
              <a:gd name="connsiteY95" fmla="*/ 1516188 h 2884760"/>
              <a:gd name="connsiteX96" fmla="*/ 1465462 w 1580519"/>
              <a:gd name="connsiteY96" fmla="*/ 1528299 h 2884760"/>
              <a:gd name="connsiteX97" fmla="*/ 1507851 w 1580519"/>
              <a:gd name="connsiteY97" fmla="*/ 1546466 h 2884760"/>
              <a:gd name="connsiteX98" fmla="*/ 1532074 w 1580519"/>
              <a:gd name="connsiteY98" fmla="*/ 1564633 h 2884760"/>
              <a:gd name="connsiteX99" fmla="*/ 1568408 w 1580519"/>
              <a:gd name="connsiteY99" fmla="*/ 1582799 h 2884760"/>
              <a:gd name="connsiteX100" fmla="*/ 1580519 w 1580519"/>
              <a:gd name="connsiteY100" fmla="*/ 1588855 h 28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80519" h="2884760">
                <a:moveTo>
                  <a:pt x="0" y="2884760"/>
                </a:moveTo>
                <a:cubicBezTo>
                  <a:pt x="14130" y="2870630"/>
                  <a:pt x="31305" y="2858997"/>
                  <a:pt x="42389" y="2842370"/>
                </a:cubicBezTo>
                <a:cubicBezTo>
                  <a:pt x="46426" y="2836314"/>
                  <a:pt x="49841" y="2829794"/>
                  <a:pt x="54500" y="2824203"/>
                </a:cubicBezTo>
                <a:cubicBezTo>
                  <a:pt x="93362" y="2777569"/>
                  <a:pt x="54702" y="2832983"/>
                  <a:pt x="84779" y="2787870"/>
                </a:cubicBezTo>
                <a:cubicBezTo>
                  <a:pt x="86797" y="2779796"/>
                  <a:pt x="87556" y="2771297"/>
                  <a:pt x="90834" y="2763647"/>
                </a:cubicBezTo>
                <a:cubicBezTo>
                  <a:pt x="93701" y="2756957"/>
                  <a:pt x="99691" y="2751990"/>
                  <a:pt x="102946" y="2745480"/>
                </a:cubicBezTo>
                <a:cubicBezTo>
                  <a:pt x="105801" y="2739771"/>
                  <a:pt x="105901" y="2732893"/>
                  <a:pt x="109001" y="2727313"/>
                </a:cubicBezTo>
                <a:cubicBezTo>
                  <a:pt x="116070" y="2714589"/>
                  <a:pt x="126715" y="2703999"/>
                  <a:pt x="133224" y="2690980"/>
                </a:cubicBezTo>
                <a:lnTo>
                  <a:pt x="145335" y="2666757"/>
                </a:lnTo>
                <a:cubicBezTo>
                  <a:pt x="146411" y="2661375"/>
                  <a:pt x="154242" y="2619733"/>
                  <a:pt x="157446" y="2612256"/>
                </a:cubicBezTo>
                <a:cubicBezTo>
                  <a:pt x="163174" y="2598889"/>
                  <a:pt x="171903" y="2591744"/>
                  <a:pt x="181669" y="2581978"/>
                </a:cubicBezTo>
                <a:cubicBezTo>
                  <a:pt x="196888" y="2536315"/>
                  <a:pt x="176358" y="2592600"/>
                  <a:pt x="199836" y="2545645"/>
                </a:cubicBezTo>
                <a:cubicBezTo>
                  <a:pt x="215561" y="2514196"/>
                  <a:pt x="194343" y="2539027"/>
                  <a:pt x="218002" y="2515366"/>
                </a:cubicBezTo>
                <a:cubicBezTo>
                  <a:pt x="222039" y="2503255"/>
                  <a:pt x="227018" y="2491418"/>
                  <a:pt x="230114" y="2479033"/>
                </a:cubicBezTo>
                <a:cubicBezTo>
                  <a:pt x="232132" y="2470959"/>
                  <a:pt x="234364" y="2462935"/>
                  <a:pt x="236169" y="2454810"/>
                </a:cubicBezTo>
                <a:cubicBezTo>
                  <a:pt x="238402" y="2444763"/>
                  <a:pt x="239729" y="2434517"/>
                  <a:pt x="242225" y="2424532"/>
                </a:cubicBezTo>
                <a:cubicBezTo>
                  <a:pt x="243773" y="2418339"/>
                  <a:pt x="246733" y="2412558"/>
                  <a:pt x="248281" y="2406365"/>
                </a:cubicBezTo>
                <a:cubicBezTo>
                  <a:pt x="258757" y="2364460"/>
                  <a:pt x="246509" y="2387826"/>
                  <a:pt x="266448" y="2357920"/>
                </a:cubicBezTo>
                <a:cubicBezTo>
                  <a:pt x="264429" y="2307456"/>
                  <a:pt x="263867" y="2256913"/>
                  <a:pt x="260392" y="2206529"/>
                </a:cubicBezTo>
                <a:cubicBezTo>
                  <a:pt x="259074" y="2187416"/>
                  <a:pt x="252146" y="2181534"/>
                  <a:pt x="248281" y="2164140"/>
                </a:cubicBezTo>
                <a:cubicBezTo>
                  <a:pt x="244475" y="2147012"/>
                  <a:pt x="242751" y="2121135"/>
                  <a:pt x="236169" y="2103584"/>
                </a:cubicBezTo>
                <a:cubicBezTo>
                  <a:pt x="232999" y="2095131"/>
                  <a:pt x="228095" y="2087435"/>
                  <a:pt x="224058" y="2079361"/>
                </a:cubicBezTo>
                <a:cubicBezTo>
                  <a:pt x="222039" y="2053120"/>
                  <a:pt x="221077" y="2026776"/>
                  <a:pt x="218002" y="2000638"/>
                </a:cubicBezTo>
                <a:cubicBezTo>
                  <a:pt x="217030" y="1992372"/>
                  <a:pt x="212919" y="1984681"/>
                  <a:pt x="211947" y="1976415"/>
                </a:cubicBezTo>
                <a:cubicBezTo>
                  <a:pt x="208872" y="1950277"/>
                  <a:pt x="207910" y="1923933"/>
                  <a:pt x="205891" y="1897692"/>
                </a:cubicBezTo>
                <a:cubicBezTo>
                  <a:pt x="207910" y="1823006"/>
                  <a:pt x="208307" y="1748259"/>
                  <a:pt x="211947" y="1673634"/>
                </a:cubicBezTo>
                <a:cubicBezTo>
                  <a:pt x="212352" y="1665321"/>
                  <a:pt x="214723" y="1657061"/>
                  <a:pt x="218002" y="1649411"/>
                </a:cubicBezTo>
                <a:cubicBezTo>
                  <a:pt x="220869" y="1642722"/>
                  <a:pt x="226077" y="1637300"/>
                  <a:pt x="230114" y="1631245"/>
                </a:cubicBezTo>
                <a:cubicBezTo>
                  <a:pt x="234498" y="1604939"/>
                  <a:pt x="236580" y="1590034"/>
                  <a:pt x="242225" y="1564633"/>
                </a:cubicBezTo>
                <a:cubicBezTo>
                  <a:pt x="244031" y="1556508"/>
                  <a:pt x="246262" y="1548484"/>
                  <a:pt x="248281" y="1540410"/>
                </a:cubicBezTo>
                <a:cubicBezTo>
                  <a:pt x="248917" y="1535322"/>
                  <a:pt x="256898" y="1466113"/>
                  <a:pt x="260392" y="1455631"/>
                </a:cubicBezTo>
                <a:cubicBezTo>
                  <a:pt x="262693" y="1448727"/>
                  <a:pt x="268466" y="1443520"/>
                  <a:pt x="272503" y="1437464"/>
                </a:cubicBezTo>
                <a:cubicBezTo>
                  <a:pt x="274522" y="1425353"/>
                  <a:pt x="278968" y="1413402"/>
                  <a:pt x="278559" y="1401131"/>
                </a:cubicBezTo>
                <a:cubicBezTo>
                  <a:pt x="275669" y="1314410"/>
                  <a:pt x="270268" y="1282534"/>
                  <a:pt x="260392" y="1213406"/>
                </a:cubicBezTo>
                <a:cubicBezTo>
                  <a:pt x="254426" y="1100062"/>
                  <a:pt x="247890" y="1038573"/>
                  <a:pt x="260392" y="916680"/>
                </a:cubicBezTo>
                <a:cubicBezTo>
                  <a:pt x="263197" y="889332"/>
                  <a:pt x="278298" y="869278"/>
                  <a:pt x="284614" y="844013"/>
                </a:cubicBezTo>
                <a:cubicBezTo>
                  <a:pt x="286633" y="835939"/>
                  <a:pt x="288278" y="827762"/>
                  <a:pt x="290670" y="819790"/>
                </a:cubicBezTo>
                <a:cubicBezTo>
                  <a:pt x="294338" y="807562"/>
                  <a:pt x="299684" y="795841"/>
                  <a:pt x="302781" y="783456"/>
                </a:cubicBezTo>
                <a:cubicBezTo>
                  <a:pt x="304800" y="775382"/>
                  <a:pt x="305559" y="766884"/>
                  <a:pt x="308837" y="759234"/>
                </a:cubicBezTo>
                <a:cubicBezTo>
                  <a:pt x="311704" y="752545"/>
                  <a:pt x="316911" y="747123"/>
                  <a:pt x="320948" y="741067"/>
                </a:cubicBezTo>
                <a:cubicBezTo>
                  <a:pt x="346580" y="497555"/>
                  <a:pt x="322754" y="754322"/>
                  <a:pt x="339115" y="353507"/>
                </a:cubicBezTo>
                <a:cubicBezTo>
                  <a:pt x="339667" y="339976"/>
                  <a:pt x="347948" y="324230"/>
                  <a:pt x="351226" y="311117"/>
                </a:cubicBezTo>
                <a:cubicBezTo>
                  <a:pt x="353722" y="301132"/>
                  <a:pt x="354786" y="290824"/>
                  <a:pt x="357282" y="280839"/>
                </a:cubicBezTo>
                <a:cubicBezTo>
                  <a:pt x="358830" y="274646"/>
                  <a:pt x="361504" y="268786"/>
                  <a:pt x="363338" y="262672"/>
                </a:cubicBezTo>
                <a:cubicBezTo>
                  <a:pt x="367561" y="248597"/>
                  <a:pt x="372145" y="234602"/>
                  <a:pt x="375449" y="220283"/>
                </a:cubicBezTo>
                <a:cubicBezTo>
                  <a:pt x="378210" y="208319"/>
                  <a:pt x="378841" y="195935"/>
                  <a:pt x="381504" y="183949"/>
                </a:cubicBezTo>
                <a:cubicBezTo>
                  <a:pt x="382889" y="177718"/>
                  <a:pt x="386175" y="172013"/>
                  <a:pt x="387560" y="165782"/>
                </a:cubicBezTo>
                <a:cubicBezTo>
                  <a:pt x="397573" y="120728"/>
                  <a:pt x="390008" y="135374"/>
                  <a:pt x="399671" y="87059"/>
                </a:cubicBezTo>
                <a:cubicBezTo>
                  <a:pt x="400923" y="80800"/>
                  <a:pt x="404179" y="75085"/>
                  <a:pt x="405727" y="68892"/>
                </a:cubicBezTo>
                <a:cubicBezTo>
                  <a:pt x="416204" y="26987"/>
                  <a:pt x="403957" y="50353"/>
                  <a:pt x="423894" y="20447"/>
                </a:cubicBezTo>
                <a:cubicBezTo>
                  <a:pt x="430481" y="682"/>
                  <a:pt x="426494" y="-7480"/>
                  <a:pt x="454172" y="8336"/>
                </a:cubicBezTo>
                <a:cubicBezTo>
                  <a:pt x="472879" y="19026"/>
                  <a:pt x="471503" y="30105"/>
                  <a:pt x="484450" y="44670"/>
                </a:cubicBezTo>
                <a:cubicBezTo>
                  <a:pt x="495829" y="57471"/>
                  <a:pt x="506752" y="71181"/>
                  <a:pt x="520784" y="81003"/>
                </a:cubicBezTo>
                <a:cubicBezTo>
                  <a:pt x="588735" y="128570"/>
                  <a:pt x="559302" y="112374"/>
                  <a:pt x="605563" y="135504"/>
                </a:cubicBezTo>
                <a:cubicBezTo>
                  <a:pt x="609600" y="141560"/>
                  <a:pt x="612528" y="148525"/>
                  <a:pt x="617674" y="153671"/>
                </a:cubicBezTo>
                <a:cubicBezTo>
                  <a:pt x="639413" y="175410"/>
                  <a:pt x="667392" y="188091"/>
                  <a:pt x="690342" y="208172"/>
                </a:cubicBezTo>
                <a:cubicBezTo>
                  <a:pt x="708436" y="224004"/>
                  <a:pt x="724713" y="243320"/>
                  <a:pt x="738787" y="262672"/>
                </a:cubicBezTo>
                <a:cubicBezTo>
                  <a:pt x="747348" y="274444"/>
                  <a:pt x="750898" y="290932"/>
                  <a:pt x="763009" y="299006"/>
                </a:cubicBezTo>
                <a:cubicBezTo>
                  <a:pt x="780872" y="310914"/>
                  <a:pt x="784772" y="311799"/>
                  <a:pt x="799343" y="329284"/>
                </a:cubicBezTo>
                <a:cubicBezTo>
                  <a:pt x="804002" y="334875"/>
                  <a:pt x="806308" y="342305"/>
                  <a:pt x="811454" y="347451"/>
                </a:cubicBezTo>
                <a:cubicBezTo>
                  <a:pt x="816600" y="352597"/>
                  <a:pt x="824030" y="354903"/>
                  <a:pt x="829621" y="359562"/>
                </a:cubicBezTo>
                <a:cubicBezTo>
                  <a:pt x="836200" y="365045"/>
                  <a:pt x="841732" y="371673"/>
                  <a:pt x="847788" y="377729"/>
                </a:cubicBezTo>
                <a:cubicBezTo>
                  <a:pt x="851825" y="385803"/>
                  <a:pt x="854120" y="395017"/>
                  <a:pt x="859899" y="401952"/>
                </a:cubicBezTo>
                <a:cubicBezTo>
                  <a:pt x="864558" y="407543"/>
                  <a:pt x="872920" y="408917"/>
                  <a:pt x="878066" y="414063"/>
                </a:cubicBezTo>
                <a:cubicBezTo>
                  <a:pt x="887205" y="423202"/>
                  <a:pt x="893702" y="434681"/>
                  <a:pt x="902289" y="444341"/>
                </a:cubicBezTo>
                <a:cubicBezTo>
                  <a:pt x="909875" y="452875"/>
                  <a:pt x="919501" y="459551"/>
                  <a:pt x="926511" y="468564"/>
                </a:cubicBezTo>
                <a:cubicBezTo>
                  <a:pt x="937157" y="482252"/>
                  <a:pt x="948744" y="506975"/>
                  <a:pt x="956789" y="523064"/>
                </a:cubicBezTo>
                <a:cubicBezTo>
                  <a:pt x="958808" y="537194"/>
                  <a:pt x="958331" y="551913"/>
                  <a:pt x="962845" y="565454"/>
                </a:cubicBezTo>
                <a:cubicBezTo>
                  <a:pt x="966567" y="576620"/>
                  <a:pt x="975296" y="585443"/>
                  <a:pt x="981012" y="595732"/>
                </a:cubicBezTo>
                <a:cubicBezTo>
                  <a:pt x="985396" y="603623"/>
                  <a:pt x="990268" y="611390"/>
                  <a:pt x="993123" y="619954"/>
                </a:cubicBezTo>
                <a:cubicBezTo>
                  <a:pt x="998387" y="635745"/>
                  <a:pt x="997790" y="653511"/>
                  <a:pt x="1005234" y="668399"/>
                </a:cubicBezTo>
                <a:lnTo>
                  <a:pt x="1035512" y="728956"/>
                </a:lnTo>
                <a:cubicBezTo>
                  <a:pt x="1037531" y="739049"/>
                  <a:pt x="1038051" y="749561"/>
                  <a:pt x="1041568" y="759234"/>
                </a:cubicBezTo>
                <a:cubicBezTo>
                  <a:pt x="1050137" y="782797"/>
                  <a:pt x="1059132" y="794664"/>
                  <a:pt x="1071846" y="813735"/>
                </a:cubicBezTo>
                <a:cubicBezTo>
                  <a:pt x="1073865" y="823828"/>
                  <a:pt x="1074647" y="834249"/>
                  <a:pt x="1077902" y="844013"/>
                </a:cubicBezTo>
                <a:cubicBezTo>
                  <a:pt x="1095228" y="895990"/>
                  <a:pt x="1085489" y="844082"/>
                  <a:pt x="1096069" y="886402"/>
                </a:cubicBezTo>
                <a:cubicBezTo>
                  <a:pt x="1098565" y="896387"/>
                  <a:pt x="1097944" y="907275"/>
                  <a:pt x="1102124" y="916680"/>
                </a:cubicBezTo>
                <a:cubicBezTo>
                  <a:pt x="1106223" y="925903"/>
                  <a:pt x="1114425" y="932690"/>
                  <a:pt x="1120291" y="940903"/>
                </a:cubicBezTo>
                <a:cubicBezTo>
                  <a:pt x="1124521" y="946825"/>
                  <a:pt x="1128977" y="952648"/>
                  <a:pt x="1132402" y="959070"/>
                </a:cubicBezTo>
                <a:cubicBezTo>
                  <a:pt x="1145146" y="982965"/>
                  <a:pt x="1156625" y="1007515"/>
                  <a:pt x="1168736" y="1031737"/>
                </a:cubicBezTo>
                <a:cubicBezTo>
                  <a:pt x="1172773" y="1039811"/>
                  <a:pt x="1177994" y="1047396"/>
                  <a:pt x="1180848" y="1055960"/>
                </a:cubicBezTo>
                <a:cubicBezTo>
                  <a:pt x="1186089" y="1071685"/>
                  <a:pt x="1191772" y="1089921"/>
                  <a:pt x="1199014" y="1104405"/>
                </a:cubicBezTo>
                <a:cubicBezTo>
                  <a:pt x="1202269" y="1110915"/>
                  <a:pt x="1207871" y="1116062"/>
                  <a:pt x="1211126" y="1122572"/>
                </a:cubicBezTo>
                <a:cubicBezTo>
                  <a:pt x="1215389" y="1131098"/>
                  <a:pt x="1225800" y="1158792"/>
                  <a:pt x="1229293" y="1171017"/>
                </a:cubicBezTo>
                <a:cubicBezTo>
                  <a:pt x="1231579" y="1179019"/>
                  <a:pt x="1231626" y="1187795"/>
                  <a:pt x="1235348" y="1195239"/>
                </a:cubicBezTo>
                <a:cubicBezTo>
                  <a:pt x="1241858" y="1208258"/>
                  <a:pt x="1253062" y="1218554"/>
                  <a:pt x="1259571" y="1231573"/>
                </a:cubicBezTo>
                <a:cubicBezTo>
                  <a:pt x="1263608" y="1239647"/>
                  <a:pt x="1268126" y="1247499"/>
                  <a:pt x="1271682" y="1255796"/>
                </a:cubicBezTo>
                <a:cubicBezTo>
                  <a:pt x="1274196" y="1261663"/>
                  <a:pt x="1274883" y="1268253"/>
                  <a:pt x="1277738" y="1273962"/>
                </a:cubicBezTo>
                <a:cubicBezTo>
                  <a:pt x="1282166" y="1282819"/>
                  <a:pt x="1303900" y="1310864"/>
                  <a:pt x="1308016" y="1316352"/>
                </a:cubicBezTo>
                <a:cubicBezTo>
                  <a:pt x="1319180" y="1361012"/>
                  <a:pt x="1307182" y="1320460"/>
                  <a:pt x="1326183" y="1364797"/>
                </a:cubicBezTo>
                <a:cubicBezTo>
                  <a:pt x="1333871" y="1382737"/>
                  <a:pt x="1332939" y="1394986"/>
                  <a:pt x="1344349" y="1413242"/>
                </a:cubicBezTo>
                <a:cubicBezTo>
                  <a:pt x="1348888" y="1420504"/>
                  <a:pt x="1356460" y="1425353"/>
                  <a:pt x="1362516" y="1431409"/>
                </a:cubicBezTo>
                <a:cubicBezTo>
                  <a:pt x="1364535" y="1437465"/>
                  <a:pt x="1365717" y="1443867"/>
                  <a:pt x="1368572" y="1449576"/>
                </a:cubicBezTo>
                <a:cubicBezTo>
                  <a:pt x="1375581" y="1463594"/>
                  <a:pt x="1387129" y="1475863"/>
                  <a:pt x="1398850" y="1485909"/>
                </a:cubicBezTo>
                <a:cubicBezTo>
                  <a:pt x="1406513" y="1492477"/>
                  <a:pt x="1415320" y="1497615"/>
                  <a:pt x="1423073" y="1504076"/>
                </a:cubicBezTo>
                <a:cubicBezTo>
                  <a:pt x="1427459" y="1507731"/>
                  <a:pt x="1430227" y="1513355"/>
                  <a:pt x="1435184" y="1516188"/>
                </a:cubicBezTo>
                <a:cubicBezTo>
                  <a:pt x="1444622" y="1521581"/>
                  <a:pt x="1455739" y="1523438"/>
                  <a:pt x="1465462" y="1528299"/>
                </a:cubicBezTo>
                <a:cubicBezTo>
                  <a:pt x="1507283" y="1549209"/>
                  <a:pt x="1457438" y="1533862"/>
                  <a:pt x="1507851" y="1546466"/>
                </a:cubicBezTo>
                <a:cubicBezTo>
                  <a:pt x="1515925" y="1552522"/>
                  <a:pt x="1523419" y="1559440"/>
                  <a:pt x="1532074" y="1564633"/>
                </a:cubicBezTo>
                <a:cubicBezTo>
                  <a:pt x="1543685" y="1571599"/>
                  <a:pt x="1556297" y="1576743"/>
                  <a:pt x="1568408" y="1582799"/>
                </a:cubicBezTo>
                <a:lnTo>
                  <a:pt x="1580519" y="1588855"/>
                </a:lnTo>
              </a:path>
            </a:pathLst>
          </a:custGeom>
          <a:noFill/>
          <a:ln w="50800" cap="flat" cmpd="sng" algn="ctr">
            <a:solidFill>
              <a:srgbClr val="FFC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18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7934603" y="5842463"/>
            <a:ext cx="870751" cy="461665"/>
          </a:xfrm>
          <a:prstGeom prst="rect">
            <a:avLst/>
          </a:prstGeom>
          <a:solidFill>
            <a:srgbClr val="FFFF99"/>
          </a:solidFill>
        </p:spPr>
        <p:txBody>
          <a:bodyPr wrap="none" rtlCol="0">
            <a:spAutoFit/>
          </a:bodyPr>
          <a:lstStyle/>
          <a:p>
            <a:r>
              <a:rPr lang="fr-CH" sz="2400" dirty="0" smtClean="0"/>
              <a:t>2015</a:t>
            </a:r>
            <a:endParaRPr lang="en-US" sz="2400" dirty="0" smtClean="0"/>
          </a:p>
        </p:txBody>
      </p:sp>
      <p:sp>
        <p:nvSpPr>
          <p:cNvPr id="44" name="Title 1"/>
          <p:cNvSpPr txBox="1">
            <a:spLocks/>
          </p:cNvSpPr>
          <p:nvPr/>
        </p:nvSpPr>
        <p:spPr>
          <a:xfrm>
            <a:off x="42556" y="2332"/>
            <a:ext cx="9101444" cy="490537"/>
          </a:xfrm>
          <a:prstGeom prst="rect">
            <a:avLst/>
          </a:prstGeom>
          <a:solidFill>
            <a:schemeClr val="accent5"/>
          </a:solidFill>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fr-CH" kern="0" dirty="0" smtClean="0"/>
              <a:t>E-learning - A slow </a:t>
            </a:r>
            <a:r>
              <a:rPr lang="fr-CH" kern="0" dirty="0" err="1" smtClean="0"/>
              <a:t>history</a:t>
            </a:r>
            <a:r>
              <a:rPr lang="fr-CH" kern="0" dirty="0" smtClean="0"/>
              <a:t> of innovation &amp; change</a:t>
            </a:r>
            <a:endParaRPr lang="fr-CH" kern="0" dirty="0"/>
          </a:p>
        </p:txBody>
      </p:sp>
      <p:sp>
        <p:nvSpPr>
          <p:cNvPr id="45" name="Content Placeholder 2"/>
          <p:cNvSpPr txBox="1">
            <a:spLocks/>
          </p:cNvSpPr>
          <p:nvPr/>
        </p:nvSpPr>
        <p:spPr>
          <a:xfrm>
            <a:off x="305614" y="631593"/>
            <a:ext cx="8585954" cy="1224235"/>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defTabSz="914400">
              <a:buNone/>
            </a:pPr>
            <a:r>
              <a:rPr lang="fr-CH" kern="0" dirty="0" smtClean="0"/>
              <a:t>«</a:t>
            </a:r>
            <a:r>
              <a:rPr lang="fr-CH" kern="0" dirty="0" err="1" smtClean="0"/>
              <a:t>Big</a:t>
            </a:r>
            <a:r>
              <a:rPr lang="fr-CH" kern="0" dirty="0" smtClean="0"/>
              <a:t> inventions» about </a:t>
            </a:r>
            <a:r>
              <a:rPr lang="fr-CH" kern="0" dirty="0" err="1" smtClean="0"/>
              <a:t>every</a:t>
            </a:r>
            <a:r>
              <a:rPr lang="fr-CH" kern="0" dirty="0" smtClean="0"/>
              <a:t> 10 </a:t>
            </a:r>
            <a:r>
              <a:rPr lang="fr-CH" kern="0" dirty="0" err="1" smtClean="0"/>
              <a:t>years</a:t>
            </a:r>
            <a:endParaRPr lang="fr-CH" kern="0" dirty="0" smtClean="0"/>
          </a:p>
          <a:p>
            <a:pPr lvl="1" indent="-342900" defTabSz="914400"/>
            <a:r>
              <a:rPr lang="fr-CH" kern="0" dirty="0" smtClean="0"/>
              <a:t>New administrative structures are </a:t>
            </a:r>
            <a:r>
              <a:rPr lang="fr-CH" kern="0" dirty="0" err="1" smtClean="0"/>
              <a:t>created</a:t>
            </a:r>
            <a:r>
              <a:rPr lang="fr-CH" kern="0" dirty="0" smtClean="0"/>
              <a:t>, no communication</a:t>
            </a:r>
          </a:p>
          <a:p>
            <a:pPr lvl="1" indent="-342900" defTabSz="914400"/>
            <a:r>
              <a:rPr lang="fr-CH" kern="0" dirty="0" smtClean="0"/>
              <a:t>New people enter the </a:t>
            </a:r>
            <a:r>
              <a:rPr lang="fr-CH" kern="0" dirty="0" err="1" smtClean="0"/>
              <a:t>game</a:t>
            </a:r>
            <a:r>
              <a:rPr lang="fr-CH" kern="0" dirty="0" smtClean="0"/>
              <a:t>, no </a:t>
            </a:r>
            <a:r>
              <a:rPr lang="fr-CH" kern="0" dirty="0" err="1" smtClean="0"/>
              <a:t>understanding</a:t>
            </a:r>
            <a:r>
              <a:rPr lang="fr-CH" kern="0" dirty="0" smtClean="0"/>
              <a:t> of basic </a:t>
            </a:r>
            <a:r>
              <a:rPr lang="fr-CH" kern="0" dirty="0" err="1" smtClean="0"/>
              <a:t>principles</a:t>
            </a:r>
            <a:endParaRPr lang="fr-CH" kern="0" dirty="0"/>
          </a:p>
        </p:txBody>
      </p:sp>
      <p:sp>
        <p:nvSpPr>
          <p:cNvPr id="2" name="TextBox 1"/>
          <p:cNvSpPr txBox="1"/>
          <p:nvPr/>
        </p:nvSpPr>
        <p:spPr>
          <a:xfrm>
            <a:off x="274410" y="2102816"/>
            <a:ext cx="2358979" cy="461665"/>
          </a:xfrm>
          <a:prstGeom prst="rect">
            <a:avLst/>
          </a:prstGeom>
          <a:solidFill>
            <a:srgbClr val="FF00FF"/>
          </a:solidFill>
        </p:spPr>
        <p:txBody>
          <a:bodyPr wrap="none" rtlCol="0">
            <a:spAutoFit/>
          </a:bodyPr>
          <a:lstStyle/>
          <a:p>
            <a:r>
              <a:rPr lang="fr-CH" sz="2400" dirty="0" smtClean="0"/>
              <a:t>A </a:t>
            </a:r>
            <a:r>
              <a:rPr lang="fr-CH" sz="2400" dirty="0" err="1" smtClean="0"/>
              <a:t>huge</a:t>
            </a:r>
            <a:r>
              <a:rPr lang="fr-CH" sz="2400" dirty="0" smtClean="0"/>
              <a:t> </a:t>
            </a:r>
            <a:r>
              <a:rPr lang="fr-CH" sz="2400" dirty="0" err="1" smtClean="0"/>
              <a:t>diversity</a:t>
            </a:r>
            <a:endParaRPr lang="en-US" sz="2400" dirty="0" smtClean="0"/>
          </a:p>
        </p:txBody>
      </p:sp>
    </p:spTree>
    <p:extLst>
      <p:ext uri="{BB962C8B-B14F-4D97-AF65-F5344CB8AC3E}">
        <p14:creationId xmlns:p14="http://schemas.microsoft.com/office/powerpoint/2010/main" val="3339635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6F1D20-91FF-4020-B7F7-17BEDA0EC52E}" type="slidenum">
              <a:rPr lang="fr-CH" sz="1800" smtClean="0"/>
              <a:pPr>
                <a:defRPr/>
              </a:pPr>
              <a:t>16</a:t>
            </a:fld>
            <a:endParaRPr lang="fr-CH" sz="1800" dirty="0"/>
          </a:p>
        </p:txBody>
      </p:sp>
      <p:sp>
        <p:nvSpPr>
          <p:cNvPr id="5" name="TextBox 4"/>
          <p:cNvSpPr txBox="1">
            <a:spLocks noChangeArrowheads="1"/>
          </p:cNvSpPr>
          <p:nvPr/>
        </p:nvSpPr>
        <p:spPr bwMode="auto">
          <a:xfrm>
            <a:off x="28296" y="-39656"/>
            <a:ext cx="9115704" cy="830997"/>
          </a:xfrm>
          <a:prstGeom prst="rect">
            <a:avLst/>
          </a:prstGeom>
          <a:solidFill>
            <a:schemeClr val="accent5"/>
          </a:solidFill>
          <a:ln w="12700" cap="rnd">
            <a:solidFill>
              <a:schemeClr val="accent2"/>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CH" altLang="en-US" sz="2400" dirty="0" smtClean="0"/>
              <a:t>Change </a:t>
            </a:r>
            <a:r>
              <a:rPr lang="fr-CH" altLang="en-US" sz="2400" dirty="0" err="1" smtClean="0"/>
              <a:t>is</a:t>
            </a:r>
            <a:r>
              <a:rPr lang="fr-CH" altLang="en-US" sz="2400" dirty="0" smtClean="0"/>
              <a:t> </a:t>
            </a:r>
            <a:r>
              <a:rPr lang="fr-CH" altLang="en-US" sz="2400" dirty="0" err="1" smtClean="0"/>
              <a:t>usually</a:t>
            </a:r>
            <a:r>
              <a:rPr lang="fr-CH" altLang="en-US" sz="2400" dirty="0" smtClean="0"/>
              <a:t> </a:t>
            </a:r>
            <a:r>
              <a:rPr lang="fr-CH" altLang="en-US" sz="2400" dirty="0" err="1" smtClean="0"/>
              <a:t>very</a:t>
            </a:r>
            <a:r>
              <a:rPr lang="fr-CH" altLang="en-US" sz="2400" dirty="0" smtClean="0"/>
              <a:t> slow, </a:t>
            </a:r>
            <a:r>
              <a:rPr lang="fr-CH" altLang="en-US" sz="2400" dirty="0" err="1" smtClean="0"/>
              <a:t>sometimes</a:t>
            </a:r>
            <a:r>
              <a:rPr lang="fr-CH" altLang="en-US" sz="2400" dirty="0" smtClean="0"/>
              <a:t> </a:t>
            </a:r>
            <a:r>
              <a:rPr lang="fr-CH" altLang="en-US" sz="2400" dirty="0" err="1" smtClean="0"/>
              <a:t>it</a:t>
            </a:r>
            <a:r>
              <a:rPr lang="fr-CH" altLang="en-US" sz="2400" dirty="0" smtClean="0"/>
              <a:t> </a:t>
            </a:r>
            <a:r>
              <a:rPr lang="fr-CH" altLang="en-US" sz="2400" dirty="0" err="1" smtClean="0"/>
              <a:t>appears</a:t>
            </a:r>
            <a:r>
              <a:rPr lang="fr-CH" altLang="en-US" sz="2400" dirty="0" smtClean="0"/>
              <a:t> to </a:t>
            </a:r>
            <a:r>
              <a:rPr lang="fr-CH" altLang="en-US" sz="2400" dirty="0" err="1" smtClean="0"/>
              <a:t>be</a:t>
            </a:r>
            <a:r>
              <a:rPr lang="fr-CH" altLang="en-US" sz="2400" dirty="0" smtClean="0"/>
              <a:t> </a:t>
            </a:r>
            <a:r>
              <a:rPr lang="fr-CH" altLang="en-US" sz="2400" dirty="0" err="1" smtClean="0"/>
              <a:t>fast</a:t>
            </a:r>
            <a:endParaRPr lang="fr-CH" altLang="en-US" sz="2400" dirty="0" smtClean="0"/>
          </a:p>
          <a:p>
            <a:r>
              <a:rPr lang="fr-CH" altLang="en-US" sz="2400" dirty="0" smtClean="0"/>
              <a:t>The </a:t>
            </a:r>
            <a:r>
              <a:rPr lang="fr-CH" altLang="en-US" sz="2400" dirty="0" err="1" smtClean="0"/>
              <a:t>xMOOCs</a:t>
            </a:r>
            <a:r>
              <a:rPr lang="fr-CH" altLang="en-US" sz="2400" dirty="0" smtClean="0"/>
              <a:t> «tsunami» bundles </a:t>
            </a:r>
            <a:r>
              <a:rPr lang="fr-CH" altLang="en-US" sz="2400" dirty="0" err="1" smtClean="0"/>
              <a:t>other</a:t>
            </a:r>
            <a:r>
              <a:rPr lang="fr-CH" altLang="en-US" sz="2400" dirty="0" smtClean="0"/>
              <a:t> </a:t>
            </a:r>
            <a:r>
              <a:rPr lang="fr-CH" altLang="en-US" sz="2400" dirty="0" err="1" smtClean="0"/>
              <a:t>stuff</a:t>
            </a:r>
            <a:r>
              <a:rPr lang="fr-CH" altLang="en-US" sz="2400" dirty="0" smtClean="0"/>
              <a:t>…</a:t>
            </a:r>
            <a:endParaRPr lang="en-US" altLang="en-US" sz="2400" dirty="0"/>
          </a:p>
        </p:txBody>
      </p:sp>
      <p:sp>
        <p:nvSpPr>
          <p:cNvPr id="6" name="TextBox 5"/>
          <p:cNvSpPr txBox="1"/>
          <p:nvPr/>
        </p:nvSpPr>
        <p:spPr>
          <a:xfrm>
            <a:off x="4164762" y="5230751"/>
            <a:ext cx="2351926" cy="646331"/>
          </a:xfrm>
          <a:prstGeom prst="rect">
            <a:avLst/>
          </a:prstGeom>
          <a:solidFill>
            <a:srgbClr val="FFFF99"/>
          </a:solidFill>
        </p:spPr>
        <p:txBody>
          <a:bodyPr wrap="none" rtlCol="0">
            <a:spAutoFit/>
          </a:bodyPr>
          <a:lstStyle/>
          <a:p>
            <a:r>
              <a:rPr lang="fr-CH" dirty="0" err="1" smtClean="0"/>
              <a:t>cMOOCs</a:t>
            </a:r>
            <a:r>
              <a:rPr lang="fr-CH" dirty="0" smtClean="0"/>
              <a:t> </a:t>
            </a:r>
            <a:br>
              <a:rPr lang="fr-CH" dirty="0" smtClean="0"/>
            </a:br>
            <a:r>
              <a:rPr lang="fr-CH" dirty="0" smtClean="0"/>
              <a:t>(</a:t>
            </a:r>
            <a:r>
              <a:rPr lang="fr-CH" dirty="0" err="1" smtClean="0"/>
              <a:t>Downes</a:t>
            </a:r>
            <a:r>
              <a:rPr lang="fr-CH" dirty="0" smtClean="0"/>
              <a:t> &amp; Siemens)</a:t>
            </a:r>
            <a:endParaRPr lang="en-US" dirty="0" smtClean="0"/>
          </a:p>
        </p:txBody>
      </p:sp>
      <p:sp>
        <p:nvSpPr>
          <p:cNvPr id="7" name="TextBox 6"/>
          <p:cNvSpPr txBox="1"/>
          <p:nvPr/>
        </p:nvSpPr>
        <p:spPr>
          <a:xfrm>
            <a:off x="7597820" y="3423598"/>
            <a:ext cx="1133644" cy="369332"/>
          </a:xfrm>
          <a:prstGeom prst="rect">
            <a:avLst/>
          </a:prstGeom>
          <a:solidFill>
            <a:srgbClr val="FFFF99"/>
          </a:solidFill>
        </p:spPr>
        <p:txBody>
          <a:bodyPr wrap="none" rtlCol="0">
            <a:spAutoFit/>
          </a:bodyPr>
          <a:lstStyle/>
          <a:p>
            <a:r>
              <a:rPr lang="fr-CH" dirty="0" err="1" smtClean="0"/>
              <a:t>xMOOCs</a:t>
            </a:r>
            <a:endParaRPr lang="en-US" dirty="0" smtClean="0"/>
          </a:p>
        </p:txBody>
      </p:sp>
      <p:sp>
        <p:nvSpPr>
          <p:cNvPr id="10" name="TextBox 9"/>
          <p:cNvSpPr txBox="1"/>
          <p:nvPr/>
        </p:nvSpPr>
        <p:spPr>
          <a:xfrm>
            <a:off x="3707904" y="1592334"/>
            <a:ext cx="2035557" cy="369332"/>
          </a:xfrm>
          <a:prstGeom prst="rect">
            <a:avLst/>
          </a:prstGeom>
          <a:solidFill>
            <a:srgbClr val="FFFF99"/>
          </a:solidFill>
        </p:spPr>
        <p:txBody>
          <a:bodyPr wrap="none" rtlCol="0">
            <a:spAutoFit/>
          </a:bodyPr>
          <a:lstStyle/>
          <a:p>
            <a:r>
              <a:rPr lang="fr-CH" dirty="0" smtClean="0"/>
              <a:t>Podcasts (iTunes)</a:t>
            </a:r>
          </a:p>
        </p:txBody>
      </p:sp>
      <p:sp>
        <p:nvSpPr>
          <p:cNvPr id="11" name="TextBox 10"/>
          <p:cNvSpPr txBox="1"/>
          <p:nvPr/>
        </p:nvSpPr>
        <p:spPr>
          <a:xfrm>
            <a:off x="4087908" y="2943815"/>
            <a:ext cx="2300630" cy="646331"/>
          </a:xfrm>
          <a:prstGeom prst="rect">
            <a:avLst/>
          </a:prstGeom>
          <a:solidFill>
            <a:srgbClr val="FFCCCC"/>
          </a:solidFill>
        </p:spPr>
        <p:txBody>
          <a:bodyPr wrap="none" rtlCol="0">
            <a:spAutoFit/>
          </a:bodyPr>
          <a:lstStyle/>
          <a:p>
            <a:r>
              <a:rPr lang="fr-CH" dirty="0" smtClean="0"/>
              <a:t>Khan </a:t>
            </a:r>
            <a:r>
              <a:rPr lang="fr-CH" dirty="0" err="1" smtClean="0"/>
              <a:t>academy</a:t>
            </a:r>
            <a:endParaRPr lang="fr-CH" dirty="0" smtClean="0"/>
          </a:p>
          <a:p>
            <a:r>
              <a:rPr lang="fr-CH" dirty="0" smtClean="0"/>
              <a:t>(cool </a:t>
            </a:r>
            <a:r>
              <a:rPr lang="fr-CH" dirty="0" err="1" smtClean="0"/>
              <a:t>videos</a:t>
            </a:r>
            <a:r>
              <a:rPr lang="fr-CH" dirty="0" smtClean="0"/>
              <a:t> for kids)</a:t>
            </a:r>
            <a:endParaRPr lang="en-US" dirty="0" smtClean="0"/>
          </a:p>
        </p:txBody>
      </p:sp>
      <p:sp>
        <p:nvSpPr>
          <p:cNvPr id="12" name="TextBox 11"/>
          <p:cNvSpPr txBox="1"/>
          <p:nvPr/>
        </p:nvSpPr>
        <p:spPr>
          <a:xfrm>
            <a:off x="3529985" y="3883121"/>
            <a:ext cx="3044423" cy="646331"/>
          </a:xfrm>
          <a:prstGeom prst="rect">
            <a:avLst/>
          </a:prstGeom>
          <a:solidFill>
            <a:srgbClr val="FFFF99"/>
          </a:solidFill>
        </p:spPr>
        <p:txBody>
          <a:bodyPr wrap="none" rtlCol="0">
            <a:spAutoFit/>
          </a:bodyPr>
          <a:lstStyle/>
          <a:p>
            <a:r>
              <a:rPr lang="fr-CH" dirty="0" smtClean="0"/>
              <a:t>Rapid e-learning</a:t>
            </a:r>
          </a:p>
          <a:p>
            <a:r>
              <a:rPr lang="fr-CH" dirty="0" smtClean="0"/>
              <a:t>(short </a:t>
            </a:r>
            <a:r>
              <a:rPr lang="fr-CH" dirty="0" err="1" smtClean="0"/>
              <a:t>videos</a:t>
            </a:r>
            <a:r>
              <a:rPr lang="fr-CH" dirty="0" smtClean="0"/>
              <a:t> for </a:t>
            </a:r>
            <a:r>
              <a:rPr lang="fr-CH" dirty="0" err="1" smtClean="0"/>
              <a:t>grown.ups</a:t>
            </a:r>
            <a:r>
              <a:rPr lang="fr-CH" dirty="0" smtClean="0"/>
              <a:t>)</a:t>
            </a:r>
            <a:endParaRPr lang="en-US" dirty="0" smtClean="0"/>
          </a:p>
        </p:txBody>
      </p:sp>
      <p:sp>
        <p:nvSpPr>
          <p:cNvPr id="13" name="TextBox 12"/>
          <p:cNvSpPr txBox="1"/>
          <p:nvPr/>
        </p:nvSpPr>
        <p:spPr>
          <a:xfrm>
            <a:off x="891098" y="2583929"/>
            <a:ext cx="1745029" cy="369332"/>
          </a:xfrm>
          <a:prstGeom prst="rect">
            <a:avLst/>
          </a:prstGeom>
          <a:solidFill>
            <a:srgbClr val="FFCCCC"/>
          </a:solidFill>
        </p:spPr>
        <p:txBody>
          <a:bodyPr wrap="none" rtlCol="0">
            <a:spAutoFit/>
          </a:bodyPr>
          <a:lstStyle/>
          <a:p>
            <a:r>
              <a:rPr lang="fr-CH" dirty="0" err="1" smtClean="0"/>
              <a:t>Educational</a:t>
            </a:r>
            <a:r>
              <a:rPr lang="fr-CH" dirty="0" smtClean="0"/>
              <a:t> TV</a:t>
            </a:r>
            <a:endParaRPr lang="en-US" dirty="0" smtClean="0"/>
          </a:p>
        </p:txBody>
      </p:sp>
      <p:sp>
        <p:nvSpPr>
          <p:cNvPr id="14" name="TextBox 13"/>
          <p:cNvSpPr txBox="1"/>
          <p:nvPr/>
        </p:nvSpPr>
        <p:spPr>
          <a:xfrm>
            <a:off x="3727768" y="2316351"/>
            <a:ext cx="1479957" cy="369332"/>
          </a:xfrm>
          <a:prstGeom prst="rect">
            <a:avLst/>
          </a:prstGeom>
          <a:solidFill>
            <a:srgbClr val="FFFF99"/>
          </a:solidFill>
        </p:spPr>
        <p:txBody>
          <a:bodyPr wrap="none" rtlCol="0">
            <a:spAutoFit/>
          </a:bodyPr>
          <a:lstStyle/>
          <a:p>
            <a:r>
              <a:rPr lang="fr-CH" dirty="0" err="1" smtClean="0"/>
              <a:t>Teleteaching</a:t>
            </a:r>
            <a:endParaRPr lang="en-US" dirty="0" smtClean="0"/>
          </a:p>
        </p:txBody>
      </p:sp>
      <p:sp>
        <p:nvSpPr>
          <p:cNvPr id="15" name="TextBox 14"/>
          <p:cNvSpPr txBox="1"/>
          <p:nvPr/>
        </p:nvSpPr>
        <p:spPr>
          <a:xfrm>
            <a:off x="1265588" y="3254191"/>
            <a:ext cx="2595582" cy="646331"/>
          </a:xfrm>
          <a:prstGeom prst="rect">
            <a:avLst/>
          </a:prstGeom>
          <a:solidFill>
            <a:srgbClr val="FFCCCC"/>
          </a:solidFill>
        </p:spPr>
        <p:txBody>
          <a:bodyPr wrap="none" rtlCol="0">
            <a:spAutoFit/>
          </a:bodyPr>
          <a:lstStyle/>
          <a:p>
            <a:r>
              <a:rPr lang="fr-CH" dirty="0" smtClean="0"/>
              <a:t>Computer </a:t>
            </a:r>
            <a:r>
              <a:rPr lang="fr-CH" dirty="0" err="1" smtClean="0"/>
              <a:t>quizzing</a:t>
            </a:r>
            <a:endParaRPr lang="fr-CH" dirty="0" smtClean="0"/>
          </a:p>
          <a:p>
            <a:r>
              <a:rPr lang="fr-CH" dirty="0" smtClean="0"/>
              <a:t>(automate </a:t>
            </a:r>
            <a:r>
              <a:rPr lang="fr-CH" dirty="0" err="1" smtClean="0"/>
              <a:t>assessment</a:t>
            </a:r>
            <a:r>
              <a:rPr lang="fr-CH" dirty="0" smtClean="0"/>
              <a:t>)</a:t>
            </a:r>
            <a:endParaRPr lang="en-US" dirty="0" smtClean="0"/>
          </a:p>
        </p:txBody>
      </p:sp>
      <p:sp>
        <p:nvSpPr>
          <p:cNvPr id="16" name="TextBox 15"/>
          <p:cNvSpPr txBox="1"/>
          <p:nvPr/>
        </p:nvSpPr>
        <p:spPr>
          <a:xfrm>
            <a:off x="3752508" y="4630915"/>
            <a:ext cx="2775119" cy="369332"/>
          </a:xfrm>
          <a:prstGeom prst="rect">
            <a:avLst/>
          </a:prstGeom>
          <a:solidFill>
            <a:srgbClr val="FFCCCC"/>
          </a:solidFill>
        </p:spPr>
        <p:txBody>
          <a:bodyPr wrap="none" rtlCol="0">
            <a:spAutoFit/>
          </a:bodyPr>
          <a:lstStyle/>
          <a:p>
            <a:r>
              <a:rPr lang="fr-CH" dirty="0" smtClean="0"/>
              <a:t>Peer-to-</a:t>
            </a:r>
            <a:r>
              <a:rPr lang="fr-CH" dirty="0" err="1" smtClean="0"/>
              <a:t>peer</a:t>
            </a:r>
            <a:r>
              <a:rPr lang="fr-CH" dirty="0" smtClean="0"/>
              <a:t> </a:t>
            </a:r>
            <a:r>
              <a:rPr lang="fr-CH" dirty="0" err="1" smtClean="0"/>
              <a:t>assessment</a:t>
            </a:r>
            <a:endParaRPr lang="en-US" dirty="0" smtClean="0"/>
          </a:p>
        </p:txBody>
      </p:sp>
      <p:sp>
        <p:nvSpPr>
          <p:cNvPr id="17" name="TextBox 16"/>
          <p:cNvSpPr txBox="1"/>
          <p:nvPr/>
        </p:nvSpPr>
        <p:spPr>
          <a:xfrm>
            <a:off x="1497042" y="5507750"/>
            <a:ext cx="2210862" cy="369332"/>
          </a:xfrm>
          <a:prstGeom prst="rect">
            <a:avLst/>
          </a:prstGeom>
          <a:solidFill>
            <a:srgbClr val="FFFF99"/>
          </a:solidFill>
        </p:spPr>
        <p:txBody>
          <a:bodyPr wrap="none" rtlCol="0">
            <a:spAutoFit/>
          </a:bodyPr>
          <a:lstStyle/>
          <a:p>
            <a:r>
              <a:rPr lang="fr-CH" dirty="0" smtClean="0"/>
              <a:t>Online </a:t>
            </a:r>
            <a:r>
              <a:rPr lang="fr-CH" dirty="0" err="1" smtClean="0"/>
              <a:t>communities</a:t>
            </a:r>
            <a:endParaRPr lang="en-US" dirty="0" smtClean="0"/>
          </a:p>
        </p:txBody>
      </p:sp>
      <p:cxnSp>
        <p:nvCxnSpPr>
          <p:cNvPr id="19" name="Straight Arrow Connector 18"/>
          <p:cNvCxnSpPr>
            <a:stCxn id="13" idx="3"/>
            <a:endCxn id="14" idx="1"/>
          </p:cNvCxnSpPr>
          <p:nvPr/>
        </p:nvCxnSpPr>
        <p:spPr bwMode="auto">
          <a:xfrm flipV="1">
            <a:off x="2636127" y="2501017"/>
            <a:ext cx="1091641" cy="2675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a:stCxn id="14" idx="3"/>
            <a:endCxn id="7" idx="1"/>
          </p:cNvCxnSpPr>
          <p:nvPr/>
        </p:nvCxnSpPr>
        <p:spPr bwMode="auto">
          <a:xfrm>
            <a:off x="5207725" y="2501017"/>
            <a:ext cx="2390095" cy="11072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a:stCxn id="13" idx="3"/>
            <a:endCxn id="11" idx="1"/>
          </p:cNvCxnSpPr>
          <p:nvPr/>
        </p:nvCxnSpPr>
        <p:spPr bwMode="auto">
          <a:xfrm>
            <a:off x="2636127" y="2768595"/>
            <a:ext cx="1451781" cy="4983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a:stCxn id="11" idx="3"/>
            <a:endCxn id="7" idx="1"/>
          </p:cNvCxnSpPr>
          <p:nvPr/>
        </p:nvCxnSpPr>
        <p:spPr bwMode="auto">
          <a:xfrm>
            <a:off x="6388538" y="3266981"/>
            <a:ext cx="1209282" cy="3412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p:cNvCxnSpPr>
            <a:stCxn id="10" idx="3"/>
            <a:endCxn id="7" idx="1"/>
          </p:cNvCxnSpPr>
          <p:nvPr/>
        </p:nvCxnSpPr>
        <p:spPr bwMode="auto">
          <a:xfrm>
            <a:off x="5743461" y="1777000"/>
            <a:ext cx="1854359" cy="18312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a:stCxn id="15" idx="3"/>
            <a:endCxn id="7" idx="1"/>
          </p:cNvCxnSpPr>
          <p:nvPr/>
        </p:nvCxnSpPr>
        <p:spPr bwMode="auto">
          <a:xfrm>
            <a:off x="3861170" y="3577357"/>
            <a:ext cx="3736650" cy="309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a:stCxn id="12" idx="3"/>
            <a:endCxn id="7" idx="1"/>
          </p:cNvCxnSpPr>
          <p:nvPr/>
        </p:nvCxnSpPr>
        <p:spPr bwMode="auto">
          <a:xfrm flipV="1">
            <a:off x="6574408" y="3608264"/>
            <a:ext cx="1023412" cy="5980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p:cNvCxnSpPr>
            <a:stCxn id="16" idx="3"/>
            <a:endCxn id="7" idx="1"/>
          </p:cNvCxnSpPr>
          <p:nvPr/>
        </p:nvCxnSpPr>
        <p:spPr bwMode="auto">
          <a:xfrm flipV="1">
            <a:off x="6527627" y="3608264"/>
            <a:ext cx="1070193" cy="12073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p:cNvCxnSpPr>
            <a:stCxn id="17" idx="3"/>
            <a:endCxn id="6" idx="1"/>
          </p:cNvCxnSpPr>
          <p:nvPr/>
        </p:nvCxnSpPr>
        <p:spPr bwMode="auto">
          <a:xfrm flipV="1">
            <a:off x="3707904" y="5553917"/>
            <a:ext cx="456858" cy="1384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Straight Arrow Connector 37"/>
          <p:cNvCxnSpPr>
            <a:stCxn id="6" idx="3"/>
            <a:endCxn id="7" idx="1"/>
          </p:cNvCxnSpPr>
          <p:nvPr/>
        </p:nvCxnSpPr>
        <p:spPr bwMode="auto">
          <a:xfrm flipV="1">
            <a:off x="6516688" y="3608264"/>
            <a:ext cx="1081132" cy="19456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6" name="TextBox 45"/>
          <p:cNvSpPr txBox="1"/>
          <p:nvPr/>
        </p:nvSpPr>
        <p:spPr>
          <a:xfrm>
            <a:off x="924208" y="4816834"/>
            <a:ext cx="2416046" cy="369332"/>
          </a:xfrm>
          <a:prstGeom prst="rect">
            <a:avLst/>
          </a:prstGeom>
          <a:solidFill>
            <a:srgbClr val="FFFF99"/>
          </a:solidFill>
        </p:spPr>
        <p:txBody>
          <a:bodyPr wrap="none" rtlCol="0">
            <a:spAutoFit/>
          </a:bodyPr>
          <a:lstStyle/>
          <a:p>
            <a:r>
              <a:rPr lang="fr-CH" dirty="0" smtClean="0"/>
              <a:t>Collaborative </a:t>
            </a:r>
            <a:r>
              <a:rPr lang="fr-CH" dirty="0" err="1" smtClean="0"/>
              <a:t>learning</a:t>
            </a:r>
            <a:endParaRPr lang="en-US" dirty="0" smtClean="0"/>
          </a:p>
        </p:txBody>
      </p:sp>
      <p:cxnSp>
        <p:nvCxnSpPr>
          <p:cNvPr id="48" name="Straight Arrow Connector 47"/>
          <p:cNvCxnSpPr>
            <a:stCxn id="46" idx="3"/>
            <a:endCxn id="16" idx="1"/>
          </p:cNvCxnSpPr>
          <p:nvPr/>
        </p:nvCxnSpPr>
        <p:spPr bwMode="auto">
          <a:xfrm flipV="1">
            <a:off x="3340254" y="4815581"/>
            <a:ext cx="412254" cy="1859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0" name="Straight Arrow Connector 49"/>
          <p:cNvCxnSpPr>
            <a:stCxn id="46" idx="3"/>
            <a:endCxn id="6" idx="1"/>
          </p:cNvCxnSpPr>
          <p:nvPr/>
        </p:nvCxnSpPr>
        <p:spPr bwMode="auto">
          <a:xfrm>
            <a:off x="3340254" y="5001500"/>
            <a:ext cx="824508" cy="5524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a:off x="251520" y="6150918"/>
            <a:ext cx="8496944" cy="143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6" name="TextBox 55"/>
          <p:cNvSpPr txBox="1"/>
          <p:nvPr/>
        </p:nvSpPr>
        <p:spPr>
          <a:xfrm>
            <a:off x="4104185" y="6202689"/>
            <a:ext cx="697627" cy="369332"/>
          </a:xfrm>
          <a:prstGeom prst="rect">
            <a:avLst/>
          </a:prstGeom>
          <a:solidFill>
            <a:srgbClr val="FFFF99"/>
          </a:solidFill>
        </p:spPr>
        <p:txBody>
          <a:bodyPr wrap="none" rtlCol="0">
            <a:spAutoFit/>
          </a:bodyPr>
          <a:lstStyle/>
          <a:p>
            <a:r>
              <a:rPr lang="fr-CH" dirty="0" smtClean="0"/>
              <a:t>2008</a:t>
            </a:r>
            <a:endParaRPr lang="en-US" dirty="0" smtClean="0"/>
          </a:p>
        </p:txBody>
      </p:sp>
      <p:sp>
        <p:nvSpPr>
          <p:cNvPr id="59" name="TextBox 58"/>
          <p:cNvSpPr txBox="1"/>
          <p:nvPr/>
        </p:nvSpPr>
        <p:spPr>
          <a:xfrm>
            <a:off x="81856" y="1679971"/>
            <a:ext cx="2467342" cy="646331"/>
          </a:xfrm>
          <a:prstGeom prst="rect">
            <a:avLst/>
          </a:prstGeom>
          <a:solidFill>
            <a:srgbClr val="FFFF99"/>
          </a:solidFill>
        </p:spPr>
        <p:txBody>
          <a:bodyPr wrap="none" rtlCol="0">
            <a:spAutoFit/>
          </a:bodyPr>
          <a:lstStyle/>
          <a:p>
            <a:r>
              <a:rPr lang="fr-CH" dirty="0" err="1" smtClean="0"/>
              <a:t>Educational</a:t>
            </a:r>
            <a:r>
              <a:rPr lang="fr-CH" dirty="0" smtClean="0"/>
              <a:t> broadcast</a:t>
            </a:r>
          </a:p>
          <a:p>
            <a:r>
              <a:rPr lang="fr-CH" dirty="0" smtClean="0"/>
              <a:t>(Edison ‘20)</a:t>
            </a:r>
            <a:endParaRPr lang="en-US" dirty="0" smtClean="0"/>
          </a:p>
        </p:txBody>
      </p:sp>
      <p:sp>
        <p:nvSpPr>
          <p:cNvPr id="67" name="TextBox 66"/>
          <p:cNvSpPr txBox="1"/>
          <p:nvPr/>
        </p:nvSpPr>
        <p:spPr>
          <a:xfrm>
            <a:off x="3181947" y="898742"/>
            <a:ext cx="3788217" cy="369332"/>
          </a:xfrm>
          <a:prstGeom prst="rect">
            <a:avLst/>
          </a:prstGeom>
          <a:solidFill>
            <a:srgbClr val="FFCCCC"/>
          </a:solidFill>
        </p:spPr>
        <p:txBody>
          <a:bodyPr wrap="none" rtlCol="0">
            <a:spAutoFit/>
          </a:bodyPr>
          <a:lstStyle/>
          <a:p>
            <a:r>
              <a:rPr lang="fr-CH" dirty="0" smtClean="0"/>
              <a:t>Open </a:t>
            </a:r>
            <a:r>
              <a:rPr lang="fr-CH" dirty="0" err="1" smtClean="0"/>
              <a:t>educational</a:t>
            </a:r>
            <a:r>
              <a:rPr lang="fr-CH" dirty="0" smtClean="0"/>
              <a:t> </a:t>
            </a:r>
            <a:r>
              <a:rPr lang="fr-CH" dirty="0" err="1" smtClean="0"/>
              <a:t>resources</a:t>
            </a:r>
            <a:r>
              <a:rPr lang="fr-CH" dirty="0" smtClean="0"/>
              <a:t> (OER)</a:t>
            </a:r>
            <a:endParaRPr lang="en-US" dirty="0" smtClean="0"/>
          </a:p>
        </p:txBody>
      </p:sp>
      <p:cxnSp>
        <p:nvCxnSpPr>
          <p:cNvPr id="69" name="Straight Arrow Connector 68"/>
          <p:cNvCxnSpPr>
            <a:stCxn id="67" idx="3"/>
            <a:endCxn id="7" idx="1"/>
          </p:cNvCxnSpPr>
          <p:nvPr/>
        </p:nvCxnSpPr>
        <p:spPr bwMode="auto">
          <a:xfrm>
            <a:off x="6970164" y="1083408"/>
            <a:ext cx="627656" cy="2524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1" name="TextBox 70"/>
          <p:cNvSpPr txBox="1"/>
          <p:nvPr/>
        </p:nvSpPr>
        <p:spPr>
          <a:xfrm>
            <a:off x="226581" y="6239377"/>
            <a:ext cx="697627" cy="369332"/>
          </a:xfrm>
          <a:prstGeom prst="rect">
            <a:avLst/>
          </a:prstGeom>
          <a:solidFill>
            <a:srgbClr val="FFFF99"/>
          </a:solidFill>
        </p:spPr>
        <p:txBody>
          <a:bodyPr wrap="none" rtlCol="0">
            <a:spAutoFit/>
          </a:bodyPr>
          <a:lstStyle/>
          <a:p>
            <a:r>
              <a:rPr lang="fr-CH" dirty="0" smtClean="0"/>
              <a:t>1920</a:t>
            </a:r>
            <a:endParaRPr lang="en-US" dirty="0" smtClean="0"/>
          </a:p>
        </p:txBody>
      </p:sp>
      <p:sp>
        <p:nvSpPr>
          <p:cNvPr id="72" name="TextBox 71"/>
          <p:cNvSpPr txBox="1"/>
          <p:nvPr/>
        </p:nvSpPr>
        <p:spPr>
          <a:xfrm>
            <a:off x="7467015" y="6228020"/>
            <a:ext cx="697627" cy="369332"/>
          </a:xfrm>
          <a:prstGeom prst="rect">
            <a:avLst/>
          </a:prstGeom>
          <a:solidFill>
            <a:srgbClr val="FFFF99"/>
          </a:solidFill>
        </p:spPr>
        <p:txBody>
          <a:bodyPr wrap="none" rtlCol="0">
            <a:spAutoFit/>
          </a:bodyPr>
          <a:lstStyle/>
          <a:p>
            <a:r>
              <a:rPr lang="fr-CH" dirty="0" smtClean="0"/>
              <a:t>2012</a:t>
            </a:r>
            <a:endParaRPr lang="en-US" dirty="0" smtClean="0"/>
          </a:p>
        </p:txBody>
      </p:sp>
      <p:cxnSp>
        <p:nvCxnSpPr>
          <p:cNvPr id="74" name="Straight Arrow Connector 73"/>
          <p:cNvCxnSpPr>
            <a:stCxn id="59" idx="2"/>
            <a:endCxn id="13" idx="0"/>
          </p:cNvCxnSpPr>
          <p:nvPr/>
        </p:nvCxnSpPr>
        <p:spPr bwMode="auto">
          <a:xfrm>
            <a:off x="1315527" y="2326302"/>
            <a:ext cx="448086" cy="2576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a:stCxn id="7" idx="2"/>
          </p:cNvCxnSpPr>
          <p:nvPr/>
        </p:nvCxnSpPr>
        <p:spPr bwMode="auto">
          <a:xfrm>
            <a:off x="8164642" y="3792930"/>
            <a:ext cx="583822" cy="527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a:stCxn id="7" idx="0"/>
          </p:cNvCxnSpPr>
          <p:nvPr/>
        </p:nvCxnSpPr>
        <p:spPr bwMode="auto">
          <a:xfrm flipV="1">
            <a:off x="8164642" y="2852936"/>
            <a:ext cx="566822" cy="570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54008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83968" y="1196752"/>
            <a:ext cx="4176836" cy="3456384"/>
          </a:xfrm>
        </p:spPr>
        <p:txBody>
          <a:bodyPr/>
          <a:lstStyle/>
          <a:p>
            <a:r>
              <a:rPr lang="en-US" sz="6000" dirty="0" smtClean="0"/>
              <a:t>What is education ?</a:t>
            </a:r>
            <a:endParaRPr lang="en-US" sz="6000" dirty="0"/>
          </a:p>
        </p:txBody>
      </p:sp>
      <p:sp>
        <p:nvSpPr>
          <p:cNvPr id="4" name="Slide Number Placeholder 3"/>
          <p:cNvSpPr>
            <a:spLocks noGrp="1"/>
          </p:cNvSpPr>
          <p:nvPr>
            <p:ph type="sldNum" sz="quarter" idx="4294967295"/>
          </p:nvPr>
        </p:nvSpPr>
        <p:spPr>
          <a:xfrm>
            <a:off x="7010400" y="6381750"/>
            <a:ext cx="2133600" cy="287338"/>
          </a:xfrm>
        </p:spPr>
        <p:txBody>
          <a:bodyPr/>
          <a:lstStyle/>
          <a:p>
            <a:pPr>
              <a:defRPr/>
            </a:pPr>
            <a:fld id="{E46F1D20-91FF-4020-B7F7-17BEDA0EC52E}" type="slidenum">
              <a:rPr lang="fr-CH" smtClean="0"/>
              <a:pPr>
                <a:defRPr/>
              </a:pPr>
              <a:t>17</a:t>
            </a:fld>
            <a:endParaRPr lang="fr-CH"/>
          </a:p>
        </p:txBody>
      </p:sp>
      <p:sp>
        <p:nvSpPr>
          <p:cNvPr id="5" name="Title 5"/>
          <p:cNvSpPr txBox="1">
            <a:spLocks/>
          </p:cNvSpPr>
          <p:nvPr/>
        </p:nvSpPr>
        <p:spPr bwMode="auto">
          <a:xfrm>
            <a:off x="1115616" y="1340768"/>
            <a:ext cx="2520280"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20000" kern="0" dirty="0"/>
              <a:t>3</a:t>
            </a:r>
            <a:r>
              <a:rPr lang="en-US" sz="20000" kern="0" dirty="0" smtClean="0"/>
              <a:t>.</a:t>
            </a:r>
            <a:endParaRPr lang="en-US" sz="20000" kern="0" dirty="0"/>
          </a:p>
        </p:txBody>
      </p:sp>
    </p:spTree>
    <p:extLst>
      <p:ext uri="{BB962C8B-B14F-4D97-AF65-F5344CB8AC3E}">
        <p14:creationId xmlns:p14="http://schemas.microsoft.com/office/powerpoint/2010/main" val="355813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4"/>
            <a:ext cx="9144000" cy="490537"/>
          </a:xfrm>
          <a:solidFill>
            <a:schemeClr val="accent5"/>
          </a:solidFill>
        </p:spPr>
        <p:txBody>
          <a:bodyPr/>
          <a:lstStyle/>
          <a:p>
            <a:r>
              <a:rPr lang="en-US" dirty="0" smtClean="0"/>
              <a:t>First principles: what is good education ?</a:t>
            </a:r>
            <a:endParaRPr lang="en-US" dirty="0"/>
          </a:p>
        </p:txBody>
      </p:sp>
      <p:sp>
        <p:nvSpPr>
          <p:cNvPr id="3" name="Content Placeholder 2"/>
          <p:cNvSpPr>
            <a:spLocks noGrp="1"/>
          </p:cNvSpPr>
          <p:nvPr>
            <p:ph idx="1"/>
          </p:nvPr>
        </p:nvSpPr>
        <p:spPr/>
        <p:txBody>
          <a:bodyPr/>
          <a:lstStyle/>
          <a:p>
            <a:pPr>
              <a:buFont typeface="+mj-lt"/>
              <a:buAutoNum type="arabicPeriod"/>
            </a:pPr>
            <a:r>
              <a:rPr lang="en-US" dirty="0"/>
              <a:t>The demonstration principle</a:t>
            </a:r>
          </a:p>
          <a:p>
            <a:pPr lvl="1"/>
            <a:r>
              <a:rPr lang="en-US" dirty="0"/>
              <a:t>Learning is promoted when learners </a:t>
            </a:r>
            <a:r>
              <a:rPr lang="en-US" dirty="0">
                <a:solidFill>
                  <a:srgbClr val="C00000"/>
                </a:solidFill>
              </a:rPr>
              <a:t>observe a demonstration</a:t>
            </a:r>
          </a:p>
          <a:p>
            <a:pPr>
              <a:buFont typeface="+mj-lt"/>
              <a:buAutoNum type="arabicPeriod"/>
            </a:pPr>
            <a:r>
              <a:rPr lang="en-US" dirty="0"/>
              <a:t>The application principle</a:t>
            </a:r>
          </a:p>
          <a:p>
            <a:pPr lvl="1"/>
            <a:r>
              <a:rPr lang="en-US" dirty="0"/>
              <a:t>Learning is promoted when learners </a:t>
            </a:r>
            <a:r>
              <a:rPr lang="en-US" dirty="0">
                <a:solidFill>
                  <a:srgbClr val="C00000"/>
                </a:solidFill>
              </a:rPr>
              <a:t>apply the new knowledge</a:t>
            </a:r>
          </a:p>
          <a:p>
            <a:pPr>
              <a:buFont typeface="+mj-lt"/>
              <a:buAutoNum type="arabicPeriod"/>
            </a:pPr>
            <a:r>
              <a:rPr lang="en-US" dirty="0"/>
              <a:t>The activation principle</a:t>
            </a:r>
          </a:p>
          <a:p>
            <a:pPr lvl="1"/>
            <a:r>
              <a:rPr lang="en-US" dirty="0"/>
              <a:t>Learning is promoted when learners </a:t>
            </a:r>
            <a:r>
              <a:rPr lang="en-US" dirty="0">
                <a:solidFill>
                  <a:srgbClr val="C00000"/>
                </a:solidFill>
              </a:rPr>
              <a:t>activate prior knowledge </a:t>
            </a:r>
            <a:r>
              <a:rPr lang="en-US" dirty="0"/>
              <a:t>or experience</a:t>
            </a:r>
          </a:p>
          <a:p>
            <a:pPr>
              <a:buFont typeface="+mj-lt"/>
              <a:buAutoNum type="arabicPeriod"/>
            </a:pPr>
            <a:r>
              <a:rPr lang="en-US" dirty="0"/>
              <a:t>The integration principle:</a:t>
            </a:r>
          </a:p>
          <a:p>
            <a:pPr lvl="1"/>
            <a:r>
              <a:rPr lang="en-US" dirty="0"/>
              <a:t>Learning is promoted when learners </a:t>
            </a:r>
            <a:r>
              <a:rPr lang="en-US" dirty="0">
                <a:solidFill>
                  <a:srgbClr val="C00000"/>
                </a:solidFill>
              </a:rPr>
              <a:t>integrate</a:t>
            </a:r>
            <a:r>
              <a:rPr lang="en-US" dirty="0"/>
              <a:t> their new knowledge into their </a:t>
            </a:r>
            <a:r>
              <a:rPr lang="en-US" dirty="0">
                <a:solidFill>
                  <a:srgbClr val="C00000"/>
                </a:solidFill>
              </a:rPr>
              <a:t>everyday world</a:t>
            </a:r>
          </a:p>
          <a:p>
            <a:pPr>
              <a:buFont typeface="+mj-lt"/>
              <a:buAutoNum type="arabicPeriod"/>
            </a:pPr>
            <a:r>
              <a:rPr lang="en-US" dirty="0"/>
              <a:t>The task-centered principle</a:t>
            </a:r>
          </a:p>
          <a:p>
            <a:pPr lvl="1"/>
            <a:r>
              <a:rPr lang="en-US" dirty="0"/>
              <a:t>Learning is promoted when learners </a:t>
            </a:r>
            <a:r>
              <a:rPr lang="en-US" dirty="0">
                <a:solidFill>
                  <a:srgbClr val="C00000"/>
                </a:solidFill>
              </a:rPr>
              <a:t>engage </a:t>
            </a:r>
            <a:r>
              <a:rPr lang="en-US" dirty="0" smtClean="0">
                <a:solidFill>
                  <a:srgbClr val="C00000"/>
                </a:solidFill>
              </a:rPr>
              <a:t>in tasks</a:t>
            </a:r>
            <a:r>
              <a:rPr lang="en-US" dirty="0" smtClean="0"/>
              <a:t> that lead to something</a:t>
            </a:r>
          </a:p>
          <a:p>
            <a:pPr marL="457200" lvl="1" indent="0">
              <a:buNone/>
            </a:pPr>
            <a:r>
              <a:rPr lang="en-US" dirty="0">
                <a:hlinkClick r:id="rId2"/>
              </a:rPr>
              <a:t>http://</a:t>
            </a:r>
            <a:r>
              <a:rPr lang="en-US" dirty="0" smtClean="0">
                <a:hlinkClick r:id="rId2"/>
              </a:rPr>
              <a:t>mdavidmerrill.com/Papers/firstprinciplesbymerrill.pdf</a:t>
            </a:r>
            <a:r>
              <a:rPr lang="en-US" dirty="0" smtClean="0"/>
              <a:t> </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18</a:t>
            </a:fld>
            <a:endParaRPr lang="fr-CH"/>
          </a:p>
        </p:txBody>
      </p:sp>
      <p:sp>
        <p:nvSpPr>
          <p:cNvPr id="7" name="TextBox 6"/>
          <p:cNvSpPr txBox="1"/>
          <p:nvPr/>
        </p:nvSpPr>
        <p:spPr>
          <a:xfrm rot="1327100">
            <a:off x="6513639" y="605780"/>
            <a:ext cx="2444900" cy="461665"/>
          </a:xfrm>
          <a:prstGeom prst="rect">
            <a:avLst/>
          </a:prstGeom>
          <a:solidFill>
            <a:srgbClr val="FFFF99"/>
          </a:solidFill>
        </p:spPr>
        <p:txBody>
          <a:bodyPr wrap="none" rtlCol="0">
            <a:spAutoFit/>
          </a:bodyPr>
          <a:lstStyle/>
          <a:p>
            <a:r>
              <a:rPr lang="fr-CH" sz="2400" dirty="0" err="1" smtClean="0"/>
              <a:t>Connect</a:t>
            </a:r>
            <a:r>
              <a:rPr lang="fr-CH" sz="2400" dirty="0" smtClean="0"/>
              <a:t> &amp; </a:t>
            </a:r>
            <a:r>
              <a:rPr lang="fr-CH" sz="2400" dirty="0" err="1" smtClean="0"/>
              <a:t>apply</a:t>
            </a:r>
            <a:endParaRPr lang="en-US" sz="2400" dirty="0" smtClean="0"/>
          </a:p>
        </p:txBody>
      </p:sp>
    </p:spTree>
    <p:extLst>
      <p:ext uri="{BB962C8B-B14F-4D97-AF65-F5344CB8AC3E}">
        <p14:creationId xmlns:p14="http://schemas.microsoft.com/office/powerpoint/2010/main" val="378315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24"/>
            <a:ext cx="9144000" cy="490537"/>
          </a:xfrm>
          <a:solidFill>
            <a:schemeClr val="accent5"/>
          </a:solidFill>
        </p:spPr>
        <p:txBody>
          <a:bodyPr/>
          <a:lstStyle/>
          <a:p>
            <a:r>
              <a:rPr lang="en-US" dirty="0" smtClean="0"/>
              <a:t>The e-learning challenge</a:t>
            </a:r>
            <a:endParaRPr lang="en-US" dirty="0"/>
          </a:p>
        </p:txBody>
      </p:sp>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5" name="Footer Placeholder 4"/>
          <p:cNvSpPr>
            <a:spLocks noGrp="1"/>
          </p:cNvSpPr>
          <p:nvPr>
            <p:ph type="ftr" sz="quarter" idx="11"/>
          </p:nvPr>
        </p:nvSpPr>
        <p:spPr/>
        <p:txBody>
          <a:bodyPr/>
          <a:lstStyle/>
          <a:p>
            <a:pPr>
              <a:defRPr/>
            </a:pPr>
            <a:r>
              <a:rPr lang="fr-CH" smtClean="0"/>
              <a:t>http://edutechwiki.unige.ch/en/</a:t>
            </a:r>
            <a:endParaRPr lang="fr-CH"/>
          </a:p>
        </p:txBody>
      </p:sp>
      <p:sp>
        <p:nvSpPr>
          <p:cNvPr id="6" name="Slide Number Placeholder 5"/>
          <p:cNvSpPr>
            <a:spLocks noGrp="1"/>
          </p:cNvSpPr>
          <p:nvPr>
            <p:ph type="sldNum" sz="quarter" idx="12"/>
          </p:nvPr>
        </p:nvSpPr>
        <p:spPr>
          <a:xfrm>
            <a:off x="6534985" y="6363577"/>
            <a:ext cx="2133600" cy="287338"/>
          </a:xfrm>
        </p:spPr>
        <p:txBody>
          <a:bodyPr/>
          <a:lstStyle/>
          <a:p>
            <a:pPr>
              <a:defRPr/>
            </a:pPr>
            <a:fld id="{C7851461-C778-4029-A1FB-1C0EFE28086D}" type="slidenum">
              <a:rPr lang="fr-CH" smtClean="0"/>
              <a:pPr>
                <a:defRPr/>
              </a:pPr>
              <a:t>19</a:t>
            </a:fld>
            <a:endParaRPr lang="fr-CH"/>
          </a:p>
        </p:txBody>
      </p:sp>
      <p:cxnSp>
        <p:nvCxnSpPr>
          <p:cNvPr id="8" name="Straight Connector 7"/>
          <p:cNvCxnSpPr/>
          <p:nvPr/>
        </p:nvCxnSpPr>
        <p:spPr bwMode="auto">
          <a:xfrm>
            <a:off x="1547664" y="1124744"/>
            <a:ext cx="0" cy="4392488"/>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0" name="Straight Connector 9"/>
          <p:cNvCxnSpPr/>
          <p:nvPr/>
        </p:nvCxnSpPr>
        <p:spPr bwMode="auto">
          <a:xfrm>
            <a:off x="1547664" y="5517232"/>
            <a:ext cx="5688632"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7" name="TextBox 16"/>
          <p:cNvSpPr txBox="1"/>
          <p:nvPr/>
        </p:nvSpPr>
        <p:spPr>
          <a:xfrm>
            <a:off x="1895193" y="5549381"/>
            <a:ext cx="490840" cy="338554"/>
          </a:xfrm>
          <a:prstGeom prst="rect">
            <a:avLst/>
          </a:prstGeom>
          <a:noFill/>
        </p:spPr>
        <p:txBody>
          <a:bodyPr wrap="none" rtlCol="0">
            <a:spAutoFit/>
          </a:bodyPr>
          <a:lstStyle/>
          <a:p>
            <a:r>
              <a:rPr lang="fr-CH" sz="1600" dirty="0" err="1" smtClean="0"/>
              <a:t>low</a:t>
            </a:r>
            <a:endParaRPr lang="en-US" sz="1600" dirty="0" smtClean="0"/>
          </a:p>
        </p:txBody>
      </p:sp>
      <p:sp>
        <p:nvSpPr>
          <p:cNvPr id="18" name="TextBox 17"/>
          <p:cNvSpPr txBox="1"/>
          <p:nvPr/>
        </p:nvSpPr>
        <p:spPr>
          <a:xfrm>
            <a:off x="6687828" y="5579980"/>
            <a:ext cx="570990" cy="338554"/>
          </a:xfrm>
          <a:prstGeom prst="rect">
            <a:avLst/>
          </a:prstGeom>
          <a:noFill/>
        </p:spPr>
        <p:txBody>
          <a:bodyPr wrap="none" rtlCol="0">
            <a:spAutoFit/>
          </a:bodyPr>
          <a:lstStyle/>
          <a:p>
            <a:r>
              <a:rPr lang="en-US" sz="1600" dirty="0" smtClean="0"/>
              <a:t>high</a:t>
            </a:r>
          </a:p>
        </p:txBody>
      </p:sp>
      <p:sp>
        <p:nvSpPr>
          <p:cNvPr id="3" name="TextBox 2"/>
          <p:cNvSpPr txBox="1"/>
          <p:nvPr/>
        </p:nvSpPr>
        <p:spPr>
          <a:xfrm>
            <a:off x="7452320" y="5517232"/>
            <a:ext cx="1026243" cy="584775"/>
          </a:xfrm>
          <a:prstGeom prst="rect">
            <a:avLst/>
          </a:prstGeom>
          <a:solidFill>
            <a:srgbClr val="CCFFFF"/>
          </a:solidFill>
        </p:spPr>
        <p:txBody>
          <a:bodyPr wrap="none" rtlCol="0">
            <a:spAutoFit/>
          </a:bodyPr>
          <a:lstStyle/>
          <a:p>
            <a:r>
              <a:rPr lang="fr-CH" sz="1600" dirty="0" err="1" smtClean="0"/>
              <a:t>Richness</a:t>
            </a:r>
            <a:endParaRPr lang="fr-CH" sz="1600" dirty="0" smtClean="0"/>
          </a:p>
          <a:p>
            <a:r>
              <a:rPr lang="fr-CH" sz="1600" dirty="0" smtClean="0"/>
              <a:t>&amp; </a:t>
            </a:r>
            <a:r>
              <a:rPr lang="fr-CH" sz="1600" dirty="0" err="1" smtClean="0"/>
              <a:t>quality</a:t>
            </a:r>
            <a:endParaRPr lang="en-US" sz="1600" dirty="0" smtClean="0"/>
          </a:p>
        </p:txBody>
      </p:sp>
      <p:sp>
        <p:nvSpPr>
          <p:cNvPr id="7" name="TextBox 6"/>
          <p:cNvSpPr txBox="1"/>
          <p:nvPr/>
        </p:nvSpPr>
        <p:spPr>
          <a:xfrm>
            <a:off x="157525" y="697615"/>
            <a:ext cx="1438214" cy="338554"/>
          </a:xfrm>
          <a:prstGeom prst="rect">
            <a:avLst/>
          </a:prstGeom>
          <a:solidFill>
            <a:srgbClr val="CCFFFF"/>
          </a:solidFill>
        </p:spPr>
        <p:txBody>
          <a:bodyPr wrap="none" rtlCol="0">
            <a:spAutoFit/>
          </a:bodyPr>
          <a:lstStyle/>
          <a:p>
            <a:r>
              <a:rPr lang="fr-CH" sz="1600" dirty="0" smtClean="0"/>
              <a:t>N participants</a:t>
            </a:r>
            <a:endParaRPr lang="en-US" sz="1600" dirty="0" smtClean="0"/>
          </a:p>
        </p:txBody>
      </p:sp>
      <p:sp>
        <p:nvSpPr>
          <p:cNvPr id="9" name="TextBox 8"/>
          <p:cNvSpPr txBox="1"/>
          <p:nvPr/>
        </p:nvSpPr>
        <p:spPr>
          <a:xfrm>
            <a:off x="2050384" y="1604479"/>
            <a:ext cx="1029449" cy="338554"/>
          </a:xfrm>
          <a:prstGeom prst="rect">
            <a:avLst/>
          </a:prstGeom>
          <a:solidFill>
            <a:srgbClr val="FFFF99"/>
          </a:solidFill>
        </p:spPr>
        <p:txBody>
          <a:bodyPr wrap="none" rtlCol="0">
            <a:spAutoFit/>
          </a:bodyPr>
          <a:lstStyle/>
          <a:p>
            <a:r>
              <a:rPr lang="fr-CH" sz="1600" dirty="0" err="1" smtClean="0"/>
              <a:t>xMOOCs</a:t>
            </a:r>
            <a:endParaRPr lang="en-US" sz="1600" dirty="0" smtClean="0"/>
          </a:p>
        </p:txBody>
      </p:sp>
      <p:sp>
        <p:nvSpPr>
          <p:cNvPr id="11" name="TextBox 10"/>
          <p:cNvSpPr txBox="1"/>
          <p:nvPr/>
        </p:nvSpPr>
        <p:spPr>
          <a:xfrm>
            <a:off x="2062254" y="2216944"/>
            <a:ext cx="1130118" cy="338554"/>
          </a:xfrm>
          <a:prstGeom prst="rect">
            <a:avLst/>
          </a:prstGeom>
          <a:solidFill>
            <a:srgbClr val="FFFF99"/>
          </a:solidFill>
        </p:spPr>
        <p:txBody>
          <a:bodyPr wrap="none" rtlCol="0">
            <a:spAutoFit/>
          </a:bodyPr>
          <a:lstStyle/>
          <a:p>
            <a:r>
              <a:rPr lang="fr-CH" sz="1600" dirty="0" err="1" smtClean="0"/>
              <a:t>TextBooks</a:t>
            </a:r>
            <a:endParaRPr lang="en-US" sz="1600" dirty="0" smtClean="0"/>
          </a:p>
        </p:txBody>
      </p:sp>
      <p:sp>
        <p:nvSpPr>
          <p:cNvPr id="14" name="TextBox 13"/>
          <p:cNvSpPr txBox="1"/>
          <p:nvPr/>
        </p:nvSpPr>
        <p:spPr>
          <a:xfrm>
            <a:off x="4338966" y="2803819"/>
            <a:ext cx="1494320" cy="830997"/>
          </a:xfrm>
          <a:prstGeom prst="rect">
            <a:avLst/>
          </a:prstGeom>
          <a:solidFill>
            <a:srgbClr val="FFFF99"/>
          </a:solidFill>
        </p:spPr>
        <p:txBody>
          <a:bodyPr wrap="none" rtlCol="0">
            <a:spAutoFit/>
          </a:bodyPr>
          <a:lstStyle/>
          <a:p>
            <a:r>
              <a:rPr lang="fr-CH" sz="1600" dirty="0" err="1" smtClean="0"/>
              <a:t>Dist</a:t>
            </a:r>
            <a:r>
              <a:rPr lang="fr-CH" sz="1600" dirty="0" smtClean="0"/>
              <a:t>. </a:t>
            </a:r>
            <a:r>
              <a:rPr lang="fr-CH" sz="1600" dirty="0" err="1"/>
              <a:t>e</a:t>
            </a:r>
            <a:r>
              <a:rPr lang="fr-CH" sz="1600" dirty="0" err="1" smtClean="0"/>
              <a:t>learning</a:t>
            </a:r>
            <a:endParaRPr lang="fr-CH" sz="1600" dirty="0" smtClean="0"/>
          </a:p>
          <a:p>
            <a:r>
              <a:rPr lang="fr-CH" sz="1600" dirty="0" err="1"/>
              <a:t>w</a:t>
            </a:r>
            <a:r>
              <a:rPr lang="fr-CH" sz="1600" dirty="0" err="1" smtClean="0"/>
              <a:t>ith</a:t>
            </a:r>
            <a:r>
              <a:rPr lang="fr-CH" sz="1600" dirty="0" smtClean="0"/>
              <a:t> </a:t>
            </a:r>
            <a:r>
              <a:rPr lang="fr-CH" sz="1600" dirty="0" err="1" smtClean="0"/>
              <a:t>activites</a:t>
            </a:r>
            <a:r>
              <a:rPr lang="fr-CH" sz="1600" dirty="0"/>
              <a:t/>
            </a:r>
            <a:br>
              <a:rPr lang="fr-CH" sz="1600" dirty="0"/>
            </a:br>
            <a:r>
              <a:rPr lang="fr-CH" sz="1600" dirty="0" smtClean="0"/>
              <a:t>&amp; </a:t>
            </a:r>
            <a:r>
              <a:rPr lang="fr-CH" sz="1600" dirty="0" err="1" smtClean="0"/>
              <a:t>tutoring</a:t>
            </a:r>
            <a:endParaRPr lang="en-US" sz="1600" dirty="0" smtClean="0"/>
          </a:p>
        </p:txBody>
      </p:sp>
      <p:sp>
        <p:nvSpPr>
          <p:cNvPr id="15" name="TextBox 14"/>
          <p:cNvSpPr txBox="1"/>
          <p:nvPr/>
        </p:nvSpPr>
        <p:spPr>
          <a:xfrm>
            <a:off x="2062254" y="2677785"/>
            <a:ext cx="1300356" cy="830997"/>
          </a:xfrm>
          <a:prstGeom prst="rect">
            <a:avLst/>
          </a:prstGeom>
          <a:solidFill>
            <a:srgbClr val="FFFF99"/>
          </a:solidFill>
        </p:spPr>
        <p:txBody>
          <a:bodyPr wrap="none" rtlCol="0">
            <a:spAutoFit/>
          </a:bodyPr>
          <a:lstStyle/>
          <a:p>
            <a:r>
              <a:rPr lang="fr-CH" sz="1600" dirty="0" smtClean="0"/>
              <a:t>Distance</a:t>
            </a:r>
            <a:br>
              <a:rPr lang="fr-CH" sz="1600" dirty="0" smtClean="0"/>
            </a:br>
            <a:r>
              <a:rPr lang="fr-CH" sz="1600" dirty="0" smtClean="0"/>
              <a:t>E-learning</a:t>
            </a:r>
          </a:p>
          <a:p>
            <a:r>
              <a:rPr lang="fr-CH" sz="1600" dirty="0" err="1"/>
              <a:t>w</a:t>
            </a:r>
            <a:r>
              <a:rPr lang="fr-CH" sz="1600" dirty="0" err="1" smtClean="0"/>
              <a:t>ith</a:t>
            </a:r>
            <a:r>
              <a:rPr lang="fr-CH" sz="1600" dirty="0" smtClean="0"/>
              <a:t> </a:t>
            </a:r>
            <a:r>
              <a:rPr lang="fr-CH" sz="1600" dirty="0" err="1" smtClean="0"/>
              <a:t>quizzes</a:t>
            </a:r>
            <a:endParaRPr lang="en-US" sz="1600" dirty="0" smtClean="0"/>
          </a:p>
        </p:txBody>
      </p:sp>
      <p:sp>
        <p:nvSpPr>
          <p:cNvPr id="19" name="TextBox 18"/>
          <p:cNvSpPr txBox="1"/>
          <p:nvPr/>
        </p:nvSpPr>
        <p:spPr>
          <a:xfrm>
            <a:off x="4361570" y="3938065"/>
            <a:ext cx="1391728" cy="830997"/>
          </a:xfrm>
          <a:prstGeom prst="rect">
            <a:avLst/>
          </a:prstGeom>
          <a:solidFill>
            <a:srgbClr val="FFFF99"/>
          </a:solidFill>
        </p:spPr>
        <p:txBody>
          <a:bodyPr wrap="none" rtlCol="0">
            <a:spAutoFit/>
          </a:bodyPr>
          <a:lstStyle/>
          <a:p>
            <a:r>
              <a:rPr lang="fr-CH" sz="1600" dirty="0" smtClean="0"/>
              <a:t>Teacher-</a:t>
            </a:r>
            <a:r>
              <a:rPr lang="fr-CH" sz="1600" dirty="0" err="1" smtClean="0"/>
              <a:t>led</a:t>
            </a:r>
            <a:endParaRPr lang="fr-CH" sz="1600" dirty="0" smtClean="0"/>
          </a:p>
          <a:p>
            <a:r>
              <a:rPr lang="fr-CH" sz="1600" dirty="0" smtClean="0"/>
              <a:t>E-learning </a:t>
            </a:r>
            <a:br>
              <a:rPr lang="fr-CH" sz="1600" dirty="0" smtClean="0"/>
            </a:br>
            <a:r>
              <a:rPr lang="fr-CH" sz="1600" dirty="0" err="1" smtClean="0"/>
              <a:t>with</a:t>
            </a:r>
            <a:r>
              <a:rPr lang="fr-CH" sz="1600" dirty="0" smtClean="0"/>
              <a:t> </a:t>
            </a:r>
            <a:r>
              <a:rPr lang="fr-CH" sz="1600" dirty="0" err="1" smtClean="0"/>
              <a:t>activities</a:t>
            </a:r>
            <a:endParaRPr lang="en-US" sz="1600" dirty="0" smtClean="0"/>
          </a:p>
        </p:txBody>
      </p:sp>
      <p:sp>
        <p:nvSpPr>
          <p:cNvPr id="20" name="TextBox 19"/>
          <p:cNvSpPr txBox="1"/>
          <p:nvPr/>
        </p:nvSpPr>
        <p:spPr>
          <a:xfrm>
            <a:off x="5803454" y="4600699"/>
            <a:ext cx="934871" cy="584775"/>
          </a:xfrm>
          <a:prstGeom prst="rect">
            <a:avLst/>
          </a:prstGeom>
          <a:solidFill>
            <a:srgbClr val="FFFF99"/>
          </a:solidFill>
        </p:spPr>
        <p:txBody>
          <a:bodyPr wrap="none" rtlCol="0">
            <a:spAutoFit/>
          </a:bodyPr>
          <a:lstStyle/>
          <a:p>
            <a:r>
              <a:rPr lang="fr-CH" sz="1600" dirty="0" err="1" smtClean="0"/>
              <a:t>Blended</a:t>
            </a:r>
            <a:endParaRPr lang="fr-CH" sz="1600" dirty="0" smtClean="0"/>
          </a:p>
          <a:p>
            <a:r>
              <a:rPr lang="fr-CH" sz="1600" dirty="0" err="1" smtClean="0"/>
              <a:t>learning</a:t>
            </a:r>
            <a:endParaRPr lang="en-US" sz="1600" dirty="0" smtClean="0"/>
          </a:p>
        </p:txBody>
      </p:sp>
      <p:sp>
        <p:nvSpPr>
          <p:cNvPr id="21" name="TextBox 20"/>
          <p:cNvSpPr txBox="1"/>
          <p:nvPr/>
        </p:nvSpPr>
        <p:spPr>
          <a:xfrm>
            <a:off x="592622" y="2149983"/>
            <a:ext cx="937351" cy="338554"/>
          </a:xfrm>
          <a:prstGeom prst="rect">
            <a:avLst/>
          </a:prstGeom>
          <a:noFill/>
        </p:spPr>
        <p:txBody>
          <a:bodyPr wrap="square" rtlCol="0">
            <a:spAutoFit/>
          </a:bodyPr>
          <a:lstStyle/>
          <a:p>
            <a:pPr algn="r"/>
            <a:r>
              <a:rPr lang="fr-CH" sz="1600" dirty="0" smtClean="0"/>
              <a:t>10000</a:t>
            </a:r>
            <a:endParaRPr lang="en-US" sz="1600" dirty="0" smtClean="0"/>
          </a:p>
        </p:txBody>
      </p:sp>
      <p:sp>
        <p:nvSpPr>
          <p:cNvPr id="22" name="TextBox 21"/>
          <p:cNvSpPr txBox="1"/>
          <p:nvPr/>
        </p:nvSpPr>
        <p:spPr>
          <a:xfrm>
            <a:off x="592622" y="5126049"/>
            <a:ext cx="937351" cy="338554"/>
          </a:xfrm>
          <a:prstGeom prst="rect">
            <a:avLst/>
          </a:prstGeom>
          <a:noFill/>
        </p:spPr>
        <p:txBody>
          <a:bodyPr wrap="square" rtlCol="0">
            <a:spAutoFit/>
          </a:bodyPr>
          <a:lstStyle/>
          <a:p>
            <a:pPr algn="r"/>
            <a:r>
              <a:rPr lang="fr-CH" sz="1600" dirty="0" smtClean="0"/>
              <a:t>10</a:t>
            </a:r>
            <a:endParaRPr lang="en-US" sz="1600" dirty="0" smtClean="0"/>
          </a:p>
        </p:txBody>
      </p:sp>
      <p:sp>
        <p:nvSpPr>
          <p:cNvPr id="23" name="TextBox 22"/>
          <p:cNvSpPr txBox="1"/>
          <p:nvPr/>
        </p:nvSpPr>
        <p:spPr>
          <a:xfrm>
            <a:off x="592622" y="3142005"/>
            <a:ext cx="937351" cy="338554"/>
          </a:xfrm>
          <a:prstGeom prst="rect">
            <a:avLst/>
          </a:prstGeom>
          <a:noFill/>
        </p:spPr>
        <p:txBody>
          <a:bodyPr wrap="square" rtlCol="0">
            <a:spAutoFit/>
          </a:bodyPr>
          <a:lstStyle/>
          <a:p>
            <a:pPr algn="r"/>
            <a:r>
              <a:rPr lang="fr-CH" sz="1600" dirty="0" smtClean="0"/>
              <a:t>1000</a:t>
            </a:r>
            <a:endParaRPr lang="en-US" sz="1600" dirty="0" smtClean="0"/>
          </a:p>
        </p:txBody>
      </p:sp>
      <p:sp>
        <p:nvSpPr>
          <p:cNvPr id="24" name="TextBox 23"/>
          <p:cNvSpPr txBox="1"/>
          <p:nvPr/>
        </p:nvSpPr>
        <p:spPr>
          <a:xfrm>
            <a:off x="592622" y="4134027"/>
            <a:ext cx="937351" cy="338554"/>
          </a:xfrm>
          <a:prstGeom prst="rect">
            <a:avLst/>
          </a:prstGeom>
          <a:noFill/>
        </p:spPr>
        <p:txBody>
          <a:bodyPr wrap="square" rtlCol="0">
            <a:spAutoFit/>
          </a:bodyPr>
          <a:lstStyle/>
          <a:p>
            <a:pPr algn="r"/>
            <a:r>
              <a:rPr lang="fr-CH" sz="1600" dirty="0" smtClean="0"/>
              <a:t>100</a:t>
            </a:r>
            <a:endParaRPr lang="en-US" sz="1600" dirty="0" smtClean="0"/>
          </a:p>
        </p:txBody>
      </p:sp>
      <p:sp>
        <p:nvSpPr>
          <p:cNvPr id="25" name="TextBox 24"/>
          <p:cNvSpPr txBox="1"/>
          <p:nvPr/>
        </p:nvSpPr>
        <p:spPr>
          <a:xfrm>
            <a:off x="592622" y="1157961"/>
            <a:ext cx="937351" cy="338554"/>
          </a:xfrm>
          <a:prstGeom prst="rect">
            <a:avLst/>
          </a:prstGeom>
          <a:noFill/>
        </p:spPr>
        <p:txBody>
          <a:bodyPr wrap="square" rtlCol="0">
            <a:spAutoFit/>
          </a:bodyPr>
          <a:lstStyle/>
          <a:p>
            <a:pPr algn="r"/>
            <a:r>
              <a:rPr lang="fr-CH" sz="1600" dirty="0" smtClean="0"/>
              <a:t>100’000</a:t>
            </a:r>
            <a:endParaRPr lang="en-US" sz="1600" dirty="0" smtClean="0"/>
          </a:p>
        </p:txBody>
      </p:sp>
      <p:sp>
        <p:nvSpPr>
          <p:cNvPr id="26" name="TextBox 25"/>
          <p:cNvSpPr txBox="1"/>
          <p:nvPr/>
        </p:nvSpPr>
        <p:spPr>
          <a:xfrm>
            <a:off x="1763617" y="1135009"/>
            <a:ext cx="806118" cy="338554"/>
          </a:xfrm>
          <a:prstGeom prst="rect">
            <a:avLst/>
          </a:prstGeom>
          <a:solidFill>
            <a:srgbClr val="FFFF99"/>
          </a:solidFill>
        </p:spPr>
        <p:txBody>
          <a:bodyPr wrap="none" rtlCol="0">
            <a:spAutoFit/>
          </a:bodyPr>
          <a:lstStyle/>
          <a:p>
            <a:r>
              <a:rPr lang="fr-CH" sz="1600" dirty="0" err="1" smtClean="0"/>
              <a:t>Videos</a:t>
            </a:r>
            <a:endParaRPr lang="en-US" sz="1600" dirty="0" smtClean="0"/>
          </a:p>
        </p:txBody>
      </p:sp>
      <p:grpSp>
        <p:nvGrpSpPr>
          <p:cNvPr id="37" name="Group 36"/>
          <p:cNvGrpSpPr/>
          <p:nvPr/>
        </p:nvGrpSpPr>
        <p:grpSpPr>
          <a:xfrm>
            <a:off x="3204594" y="2018946"/>
            <a:ext cx="779796" cy="461665"/>
            <a:chOff x="3864212" y="2636912"/>
            <a:chExt cx="779796" cy="461665"/>
          </a:xfrm>
        </p:grpSpPr>
        <p:cxnSp>
          <p:nvCxnSpPr>
            <p:cNvPr id="38" name="Straight Arrow Connector 37"/>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9" name="TextBox 38"/>
            <p:cNvSpPr txBox="1"/>
            <p:nvPr/>
          </p:nvSpPr>
          <p:spPr>
            <a:xfrm>
              <a:off x="4071796" y="2636912"/>
              <a:ext cx="356188" cy="461665"/>
            </a:xfrm>
            <a:prstGeom prst="rect">
              <a:avLst/>
            </a:prstGeom>
            <a:noFill/>
          </p:spPr>
          <p:txBody>
            <a:bodyPr wrap="none" rtlCol="0">
              <a:spAutoFit/>
            </a:bodyPr>
            <a:lstStyle/>
            <a:p>
              <a:r>
                <a:rPr lang="fr-CH" sz="2400" dirty="0" smtClean="0"/>
                <a:t>?</a:t>
              </a:r>
              <a:endParaRPr lang="en-US" sz="2400" dirty="0" smtClean="0"/>
            </a:p>
          </p:txBody>
        </p:sp>
      </p:grpSp>
      <p:grpSp>
        <p:nvGrpSpPr>
          <p:cNvPr id="40" name="Group 39"/>
          <p:cNvGrpSpPr/>
          <p:nvPr/>
        </p:nvGrpSpPr>
        <p:grpSpPr>
          <a:xfrm>
            <a:off x="3079833" y="1373490"/>
            <a:ext cx="779796" cy="461665"/>
            <a:chOff x="3864212" y="2592861"/>
            <a:chExt cx="779796" cy="461665"/>
          </a:xfrm>
        </p:grpSpPr>
        <p:cxnSp>
          <p:nvCxnSpPr>
            <p:cNvPr id="41" name="Straight Arrow Connector 40"/>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2" name="TextBox 41"/>
            <p:cNvSpPr txBox="1"/>
            <p:nvPr/>
          </p:nvSpPr>
          <p:spPr>
            <a:xfrm>
              <a:off x="4023798" y="2592861"/>
              <a:ext cx="356188" cy="461665"/>
            </a:xfrm>
            <a:prstGeom prst="rect">
              <a:avLst/>
            </a:prstGeom>
            <a:noFill/>
          </p:spPr>
          <p:txBody>
            <a:bodyPr wrap="none" rtlCol="0">
              <a:spAutoFit/>
            </a:bodyPr>
            <a:lstStyle/>
            <a:p>
              <a:r>
                <a:rPr lang="fr-CH" sz="2400" dirty="0" smtClean="0"/>
                <a:t>?</a:t>
              </a:r>
              <a:endParaRPr lang="en-US" sz="2400" dirty="0" smtClean="0"/>
            </a:p>
          </p:txBody>
        </p:sp>
      </p:grpSp>
      <p:grpSp>
        <p:nvGrpSpPr>
          <p:cNvPr id="43" name="Group 42"/>
          <p:cNvGrpSpPr/>
          <p:nvPr/>
        </p:nvGrpSpPr>
        <p:grpSpPr>
          <a:xfrm>
            <a:off x="5832243" y="2877316"/>
            <a:ext cx="779796" cy="461665"/>
            <a:chOff x="3864212" y="2636912"/>
            <a:chExt cx="779796" cy="461665"/>
          </a:xfrm>
        </p:grpSpPr>
        <p:cxnSp>
          <p:nvCxnSpPr>
            <p:cNvPr id="44" name="Straight Arrow Connector 43"/>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5" name="TextBox 44"/>
            <p:cNvSpPr txBox="1"/>
            <p:nvPr/>
          </p:nvSpPr>
          <p:spPr>
            <a:xfrm>
              <a:off x="4071796" y="2636912"/>
              <a:ext cx="356188" cy="461665"/>
            </a:xfrm>
            <a:prstGeom prst="rect">
              <a:avLst/>
            </a:prstGeom>
            <a:noFill/>
          </p:spPr>
          <p:txBody>
            <a:bodyPr wrap="none" rtlCol="0">
              <a:spAutoFit/>
            </a:bodyPr>
            <a:lstStyle/>
            <a:p>
              <a:r>
                <a:rPr lang="fr-CH" sz="2400" dirty="0" smtClean="0"/>
                <a:t>?</a:t>
              </a:r>
              <a:endParaRPr lang="en-US" sz="2400" dirty="0" smtClean="0"/>
            </a:p>
          </p:txBody>
        </p:sp>
      </p:grpSp>
      <p:grpSp>
        <p:nvGrpSpPr>
          <p:cNvPr id="46" name="Group 45"/>
          <p:cNvGrpSpPr/>
          <p:nvPr/>
        </p:nvGrpSpPr>
        <p:grpSpPr>
          <a:xfrm>
            <a:off x="5755189" y="3822635"/>
            <a:ext cx="779796" cy="461665"/>
            <a:chOff x="3864212" y="2636912"/>
            <a:chExt cx="779796" cy="461665"/>
          </a:xfrm>
        </p:grpSpPr>
        <p:cxnSp>
          <p:nvCxnSpPr>
            <p:cNvPr id="47" name="Straight Arrow Connector 46"/>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8" name="TextBox 47"/>
            <p:cNvSpPr txBox="1"/>
            <p:nvPr/>
          </p:nvSpPr>
          <p:spPr>
            <a:xfrm>
              <a:off x="4071796" y="2636912"/>
              <a:ext cx="356188" cy="461665"/>
            </a:xfrm>
            <a:prstGeom prst="rect">
              <a:avLst/>
            </a:prstGeom>
            <a:noFill/>
          </p:spPr>
          <p:txBody>
            <a:bodyPr wrap="none" rtlCol="0">
              <a:spAutoFit/>
            </a:bodyPr>
            <a:lstStyle/>
            <a:p>
              <a:r>
                <a:rPr lang="fr-CH" sz="2400" dirty="0" smtClean="0"/>
                <a:t>?</a:t>
              </a:r>
              <a:endParaRPr lang="en-US" sz="2400" dirty="0" smtClean="0"/>
            </a:p>
          </p:txBody>
        </p:sp>
      </p:grpSp>
      <p:grpSp>
        <p:nvGrpSpPr>
          <p:cNvPr id="49" name="Group 48"/>
          <p:cNvGrpSpPr/>
          <p:nvPr/>
        </p:nvGrpSpPr>
        <p:grpSpPr>
          <a:xfrm>
            <a:off x="6744532" y="4529603"/>
            <a:ext cx="779796" cy="461665"/>
            <a:chOff x="3864212" y="2636912"/>
            <a:chExt cx="779796" cy="461665"/>
          </a:xfrm>
        </p:grpSpPr>
        <p:cxnSp>
          <p:nvCxnSpPr>
            <p:cNvPr id="50" name="Straight Arrow Connector 49"/>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1" name="TextBox 50"/>
            <p:cNvSpPr txBox="1"/>
            <p:nvPr/>
          </p:nvSpPr>
          <p:spPr>
            <a:xfrm>
              <a:off x="4071796" y="2636912"/>
              <a:ext cx="356188" cy="461665"/>
            </a:xfrm>
            <a:prstGeom prst="rect">
              <a:avLst/>
            </a:prstGeom>
            <a:noFill/>
          </p:spPr>
          <p:txBody>
            <a:bodyPr wrap="none" rtlCol="0">
              <a:spAutoFit/>
            </a:bodyPr>
            <a:lstStyle/>
            <a:p>
              <a:r>
                <a:rPr lang="fr-CH" sz="2400" dirty="0" smtClean="0"/>
                <a:t>?</a:t>
              </a:r>
              <a:endParaRPr lang="en-US" sz="2400" dirty="0" smtClean="0"/>
            </a:p>
          </p:txBody>
        </p:sp>
      </p:grpSp>
      <p:sp>
        <p:nvSpPr>
          <p:cNvPr id="52" name="TextBox 51"/>
          <p:cNvSpPr txBox="1"/>
          <p:nvPr/>
        </p:nvSpPr>
        <p:spPr>
          <a:xfrm>
            <a:off x="4354537" y="4823527"/>
            <a:ext cx="1164101" cy="584775"/>
          </a:xfrm>
          <a:prstGeom prst="rect">
            <a:avLst/>
          </a:prstGeom>
          <a:solidFill>
            <a:srgbClr val="FFFF99"/>
          </a:solidFill>
        </p:spPr>
        <p:txBody>
          <a:bodyPr wrap="none" rtlCol="0">
            <a:spAutoFit/>
          </a:bodyPr>
          <a:lstStyle/>
          <a:p>
            <a:r>
              <a:rPr lang="fr-CH" sz="1600" dirty="0" err="1" smtClean="0"/>
              <a:t>Classroom</a:t>
            </a:r>
            <a:endParaRPr lang="fr-CH" sz="1600" dirty="0" smtClean="0"/>
          </a:p>
          <a:p>
            <a:r>
              <a:rPr lang="fr-CH" sz="1600" dirty="0" err="1" smtClean="0"/>
              <a:t>learning</a:t>
            </a:r>
            <a:endParaRPr lang="en-US" sz="1600" dirty="0" smtClean="0"/>
          </a:p>
        </p:txBody>
      </p:sp>
      <p:grpSp>
        <p:nvGrpSpPr>
          <p:cNvPr id="53" name="Group 52"/>
          <p:cNvGrpSpPr/>
          <p:nvPr/>
        </p:nvGrpSpPr>
        <p:grpSpPr>
          <a:xfrm>
            <a:off x="5491093" y="4981720"/>
            <a:ext cx="779796" cy="461665"/>
            <a:chOff x="3864212" y="2636912"/>
            <a:chExt cx="779796" cy="461665"/>
          </a:xfrm>
        </p:grpSpPr>
        <p:cxnSp>
          <p:nvCxnSpPr>
            <p:cNvPr id="54" name="Straight Arrow Connector 53"/>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5" name="TextBox 54"/>
            <p:cNvSpPr txBox="1"/>
            <p:nvPr/>
          </p:nvSpPr>
          <p:spPr>
            <a:xfrm>
              <a:off x="4071796" y="2636912"/>
              <a:ext cx="356188" cy="461665"/>
            </a:xfrm>
            <a:prstGeom prst="rect">
              <a:avLst/>
            </a:prstGeom>
            <a:noFill/>
          </p:spPr>
          <p:txBody>
            <a:bodyPr wrap="none" rtlCol="0">
              <a:spAutoFit/>
            </a:bodyPr>
            <a:lstStyle/>
            <a:p>
              <a:r>
                <a:rPr lang="fr-CH" sz="2400" dirty="0" smtClean="0"/>
                <a:t>?</a:t>
              </a:r>
              <a:endParaRPr lang="en-US" sz="2400" dirty="0" smtClean="0"/>
            </a:p>
          </p:txBody>
        </p:sp>
      </p:grpSp>
      <p:grpSp>
        <p:nvGrpSpPr>
          <p:cNvPr id="56" name="Group 55"/>
          <p:cNvGrpSpPr/>
          <p:nvPr/>
        </p:nvGrpSpPr>
        <p:grpSpPr>
          <a:xfrm>
            <a:off x="3336349" y="2599469"/>
            <a:ext cx="779796" cy="461665"/>
            <a:chOff x="3864212" y="2636912"/>
            <a:chExt cx="779796" cy="461665"/>
          </a:xfrm>
        </p:grpSpPr>
        <p:cxnSp>
          <p:nvCxnSpPr>
            <p:cNvPr id="57" name="Straight Arrow Connector 56"/>
            <p:cNvCxnSpPr/>
            <p:nvPr/>
          </p:nvCxnSpPr>
          <p:spPr bwMode="auto">
            <a:xfrm flipV="1">
              <a:off x="3864212" y="3016008"/>
              <a:ext cx="779796" cy="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8" name="TextBox 57"/>
            <p:cNvSpPr txBox="1"/>
            <p:nvPr/>
          </p:nvSpPr>
          <p:spPr>
            <a:xfrm>
              <a:off x="4071796" y="2636912"/>
              <a:ext cx="184731" cy="461665"/>
            </a:xfrm>
            <a:prstGeom prst="rect">
              <a:avLst/>
            </a:prstGeom>
            <a:noFill/>
          </p:spPr>
          <p:txBody>
            <a:bodyPr wrap="none" rtlCol="0">
              <a:spAutoFit/>
            </a:bodyPr>
            <a:lstStyle/>
            <a:p>
              <a:endParaRPr lang="en-US" sz="2400" dirty="0" smtClean="0"/>
            </a:p>
          </p:txBody>
        </p:sp>
      </p:grpSp>
      <p:sp>
        <p:nvSpPr>
          <p:cNvPr id="59" name="Cloud 58"/>
          <p:cNvSpPr/>
          <p:nvPr/>
        </p:nvSpPr>
        <p:spPr bwMode="auto">
          <a:xfrm>
            <a:off x="5309016" y="737880"/>
            <a:ext cx="3286200" cy="2111719"/>
          </a:xfrm>
          <a:prstGeom prst="cloud">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CH" dirty="0" err="1" smtClean="0"/>
              <a:t>Find</a:t>
            </a:r>
            <a:r>
              <a:rPr lang="fr-CH" dirty="0" smtClean="0"/>
              <a:t> good </a:t>
            </a:r>
            <a:r>
              <a:rPr lang="fr-CH" dirty="0" err="1" smtClean="0"/>
              <a:t>strategies</a:t>
            </a:r>
            <a:r>
              <a:rPr lang="fr-CH" dirty="0" smtClean="0"/>
              <a:t> and </a:t>
            </a:r>
            <a:r>
              <a:rPr lang="fr-CH" dirty="0" err="1" smtClean="0"/>
              <a:t>tactics</a:t>
            </a:r>
            <a:r>
              <a:rPr lang="fr-CH" dirty="0" smtClean="0"/>
              <a:t> to </a:t>
            </a:r>
            <a:r>
              <a:rPr lang="fr-CH" dirty="0" err="1" smtClean="0"/>
              <a:t>achieve</a:t>
            </a:r>
            <a:r>
              <a:rPr lang="fr-CH" dirty="0" smtClean="0"/>
              <a:t> </a:t>
            </a:r>
            <a:r>
              <a:rPr lang="fr-CH" dirty="0" err="1" smtClean="0"/>
              <a:t>quality</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36800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83968" y="1196752"/>
            <a:ext cx="4176836" cy="3456384"/>
          </a:xfrm>
        </p:spPr>
        <p:txBody>
          <a:bodyPr/>
          <a:lstStyle/>
          <a:p>
            <a:r>
              <a:rPr lang="en-US" sz="6000" dirty="0" smtClean="0"/>
              <a:t>What is</a:t>
            </a:r>
            <a:br>
              <a:rPr lang="en-US" sz="6000" dirty="0" smtClean="0"/>
            </a:br>
            <a:r>
              <a:rPr lang="en-US" sz="6000" dirty="0" smtClean="0"/>
              <a:t>e-learning ?</a:t>
            </a:r>
            <a:endParaRPr lang="en-US" sz="6000" dirty="0"/>
          </a:p>
        </p:txBody>
      </p:sp>
      <p:sp>
        <p:nvSpPr>
          <p:cNvPr id="4" name="Slide Number Placeholder 3"/>
          <p:cNvSpPr>
            <a:spLocks noGrp="1"/>
          </p:cNvSpPr>
          <p:nvPr>
            <p:ph type="sldNum" sz="quarter" idx="4294967295"/>
          </p:nvPr>
        </p:nvSpPr>
        <p:spPr>
          <a:xfrm>
            <a:off x="7010400" y="6381750"/>
            <a:ext cx="2133600" cy="287338"/>
          </a:xfrm>
        </p:spPr>
        <p:txBody>
          <a:bodyPr/>
          <a:lstStyle/>
          <a:p>
            <a:pPr>
              <a:defRPr/>
            </a:pPr>
            <a:fld id="{E46F1D20-91FF-4020-B7F7-17BEDA0EC52E}" type="slidenum">
              <a:rPr lang="fr-CH" smtClean="0"/>
              <a:pPr>
                <a:defRPr/>
              </a:pPr>
              <a:t>2</a:t>
            </a:fld>
            <a:endParaRPr lang="fr-CH"/>
          </a:p>
        </p:txBody>
      </p:sp>
      <p:sp>
        <p:nvSpPr>
          <p:cNvPr id="5" name="Title 5"/>
          <p:cNvSpPr txBox="1">
            <a:spLocks/>
          </p:cNvSpPr>
          <p:nvPr/>
        </p:nvSpPr>
        <p:spPr bwMode="auto">
          <a:xfrm>
            <a:off x="1115616" y="1340768"/>
            <a:ext cx="2520280"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20000" kern="0" dirty="0" smtClean="0"/>
              <a:t>1.</a:t>
            </a:r>
            <a:endParaRPr lang="en-US" sz="20000" kern="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5" name="Footer Placeholder 4"/>
          <p:cNvSpPr>
            <a:spLocks noGrp="1"/>
          </p:cNvSpPr>
          <p:nvPr>
            <p:ph type="ftr" sz="quarter" idx="11"/>
          </p:nvPr>
        </p:nvSpPr>
        <p:spPr/>
        <p:txBody>
          <a:bodyPr/>
          <a:lstStyle/>
          <a:p>
            <a:pPr>
              <a:defRPr/>
            </a:pPr>
            <a:r>
              <a:rPr lang="fr-CH" smtClean="0"/>
              <a:t>http://edutechwiki.unige.ch/en/</a:t>
            </a:r>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20</a:t>
            </a:fld>
            <a:endParaRPr lang="fr-CH"/>
          </a:p>
        </p:txBody>
      </p:sp>
      <p:sp>
        <p:nvSpPr>
          <p:cNvPr id="8" name="Title 5"/>
          <p:cNvSpPr txBox="1">
            <a:spLocks/>
          </p:cNvSpPr>
          <p:nvPr/>
        </p:nvSpPr>
        <p:spPr bwMode="auto">
          <a:xfrm>
            <a:off x="590245" y="1412776"/>
            <a:ext cx="6769124" cy="21602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4000" kern="0" dirty="0" smtClean="0"/>
              <a:t>Invest in instructional design:</a:t>
            </a:r>
          </a:p>
          <a:p>
            <a:pPr marL="857250" indent="-857250" defTabSz="914400">
              <a:buFont typeface="Arial" panose="020B0604020202020204" pitchFamily="34" charset="0"/>
              <a:buChar char="•"/>
            </a:pPr>
            <a:r>
              <a:rPr lang="fr-CH" sz="4000" kern="0" dirty="0" err="1" smtClean="0"/>
              <a:t>Strategies</a:t>
            </a:r>
            <a:r>
              <a:rPr lang="fr-CH" sz="4000" kern="0" dirty="0" smtClean="0"/>
              <a:t> </a:t>
            </a:r>
          </a:p>
          <a:p>
            <a:pPr marL="857250" indent="-857250" defTabSz="914400">
              <a:buFont typeface="Arial" panose="020B0604020202020204" pitchFamily="34" charset="0"/>
              <a:buChar char="•"/>
            </a:pPr>
            <a:r>
              <a:rPr lang="fr-CH" sz="4000" kern="0" dirty="0" err="1"/>
              <a:t>T</a:t>
            </a:r>
            <a:r>
              <a:rPr lang="fr-CH" sz="4000" kern="0" dirty="0" err="1" smtClean="0"/>
              <a:t>actics</a:t>
            </a:r>
            <a:endParaRPr lang="en-US" sz="4000" kern="0" dirty="0"/>
          </a:p>
        </p:txBody>
      </p:sp>
      <p:sp>
        <p:nvSpPr>
          <p:cNvPr id="9" name="TextBox 8"/>
          <p:cNvSpPr txBox="1"/>
          <p:nvPr/>
        </p:nvSpPr>
        <p:spPr>
          <a:xfrm rot="2919345">
            <a:off x="7140213" y="2528791"/>
            <a:ext cx="1263487" cy="461665"/>
          </a:xfrm>
          <a:prstGeom prst="rect">
            <a:avLst/>
          </a:prstGeom>
          <a:solidFill>
            <a:srgbClr val="FFFF99"/>
          </a:solidFill>
        </p:spPr>
        <p:txBody>
          <a:bodyPr wrap="none" rtlCol="0">
            <a:spAutoFit/>
          </a:bodyPr>
          <a:lstStyle/>
          <a:p>
            <a:r>
              <a:rPr lang="fr-CH" sz="2400" dirty="0" err="1" smtClean="0"/>
              <a:t>Discuss</a:t>
            </a:r>
            <a:endParaRPr lang="en-US" sz="2400" dirty="0" smtClean="0"/>
          </a:p>
        </p:txBody>
      </p:sp>
      <p:sp>
        <p:nvSpPr>
          <p:cNvPr id="10" name="TextBox 9"/>
          <p:cNvSpPr txBox="1"/>
          <p:nvPr/>
        </p:nvSpPr>
        <p:spPr>
          <a:xfrm rot="2553684">
            <a:off x="7391933" y="1597204"/>
            <a:ext cx="938077" cy="461665"/>
          </a:xfrm>
          <a:prstGeom prst="rect">
            <a:avLst/>
          </a:prstGeom>
          <a:solidFill>
            <a:srgbClr val="FFFF99"/>
          </a:solidFill>
        </p:spPr>
        <p:txBody>
          <a:bodyPr wrap="none" rtlCol="0">
            <a:spAutoFit/>
          </a:bodyPr>
          <a:lstStyle/>
          <a:p>
            <a:r>
              <a:rPr lang="fr-CH" sz="2400" dirty="0" err="1" smtClean="0"/>
              <a:t>Think</a:t>
            </a:r>
            <a:endParaRPr lang="en-US" sz="2400" dirty="0" smtClean="0"/>
          </a:p>
        </p:txBody>
      </p:sp>
      <p:sp>
        <p:nvSpPr>
          <p:cNvPr id="11" name="TextBox 10"/>
          <p:cNvSpPr txBox="1"/>
          <p:nvPr/>
        </p:nvSpPr>
        <p:spPr>
          <a:xfrm>
            <a:off x="645920" y="3781393"/>
            <a:ext cx="7721986" cy="1200329"/>
          </a:xfrm>
          <a:prstGeom prst="rect">
            <a:avLst/>
          </a:prstGeom>
          <a:noFill/>
        </p:spPr>
        <p:txBody>
          <a:bodyPr wrap="none" rtlCol="0">
            <a:spAutoFit/>
          </a:bodyPr>
          <a:lstStyle/>
          <a:p>
            <a:r>
              <a:rPr lang="fr-CH" sz="4800" b="1" dirty="0" err="1" smtClean="0">
                <a:solidFill>
                  <a:srgbClr val="FF0000"/>
                </a:solidFill>
              </a:rPr>
              <a:t>Create</a:t>
            </a:r>
            <a:r>
              <a:rPr lang="fr-CH" sz="4800" b="1" dirty="0" smtClean="0">
                <a:solidFill>
                  <a:srgbClr val="FF0000"/>
                </a:solidFill>
              </a:rPr>
              <a:t> </a:t>
            </a:r>
            <a:r>
              <a:rPr lang="fr-CH" sz="4800" b="1" dirty="0" err="1" smtClean="0">
                <a:solidFill>
                  <a:srgbClr val="FF0000"/>
                </a:solidFill>
              </a:rPr>
              <a:t>learning</a:t>
            </a:r>
            <a:r>
              <a:rPr lang="fr-CH" sz="4800" b="1" dirty="0" smtClean="0">
                <a:solidFill>
                  <a:srgbClr val="FF0000"/>
                </a:solidFill>
              </a:rPr>
              <a:t> scenarios</a:t>
            </a:r>
          </a:p>
          <a:p>
            <a:r>
              <a:rPr lang="fr-CH" sz="2400" b="1" dirty="0" smtClean="0">
                <a:solidFill>
                  <a:schemeClr val="accent2"/>
                </a:solidFill>
              </a:rPr>
              <a:t>(</a:t>
            </a:r>
            <a:r>
              <a:rPr lang="fr-CH" sz="2400" b="1" dirty="0" err="1" smtClean="0">
                <a:solidFill>
                  <a:schemeClr val="accent2"/>
                </a:solidFill>
              </a:rPr>
              <a:t>evaluate</a:t>
            </a:r>
            <a:r>
              <a:rPr lang="fr-CH" sz="2400" b="1" dirty="0" smtClean="0">
                <a:solidFill>
                  <a:schemeClr val="accent2"/>
                </a:solidFill>
              </a:rPr>
              <a:t> and </a:t>
            </a:r>
            <a:r>
              <a:rPr lang="fr-CH" sz="2400" b="1" dirty="0" err="1" smtClean="0">
                <a:solidFill>
                  <a:schemeClr val="accent2"/>
                </a:solidFill>
              </a:rPr>
              <a:t>redesign</a:t>
            </a:r>
            <a:r>
              <a:rPr lang="fr-CH" sz="2400" b="1" dirty="0" smtClean="0">
                <a:solidFill>
                  <a:schemeClr val="accent2"/>
                </a:solidFill>
              </a:rPr>
              <a:t>)</a:t>
            </a:r>
            <a:endParaRPr lang="en-US" sz="2400" b="1" dirty="0" smtClean="0">
              <a:solidFill>
                <a:schemeClr val="accent2"/>
              </a:solidFill>
            </a:endParaRPr>
          </a:p>
        </p:txBody>
      </p:sp>
      <p:sp>
        <p:nvSpPr>
          <p:cNvPr id="12" name="Title 1"/>
          <p:cNvSpPr>
            <a:spLocks noGrp="1"/>
          </p:cNvSpPr>
          <p:nvPr>
            <p:ph type="title"/>
          </p:nvPr>
        </p:nvSpPr>
        <p:spPr>
          <a:xfrm>
            <a:off x="0" y="-36024"/>
            <a:ext cx="9144000" cy="490537"/>
          </a:xfrm>
          <a:solidFill>
            <a:schemeClr val="accent5"/>
          </a:solidFill>
        </p:spPr>
        <p:txBody>
          <a:bodyPr/>
          <a:lstStyle/>
          <a:p>
            <a:r>
              <a:rPr lang="en-US" dirty="0" smtClean="0"/>
              <a:t>Answering the e-learning challenge</a:t>
            </a:r>
            <a:endParaRPr lang="en-US" dirty="0"/>
          </a:p>
        </p:txBody>
      </p:sp>
      <p:sp>
        <p:nvSpPr>
          <p:cNvPr id="13" name="TextBox 12"/>
          <p:cNvSpPr txBox="1"/>
          <p:nvPr/>
        </p:nvSpPr>
        <p:spPr>
          <a:xfrm>
            <a:off x="683568" y="5341226"/>
            <a:ext cx="6797054" cy="461665"/>
          </a:xfrm>
          <a:prstGeom prst="rect">
            <a:avLst/>
          </a:prstGeom>
          <a:solidFill>
            <a:schemeClr val="bg1"/>
          </a:solidFill>
        </p:spPr>
        <p:txBody>
          <a:bodyPr wrap="none" rtlCol="0">
            <a:spAutoFit/>
          </a:bodyPr>
          <a:lstStyle/>
          <a:p>
            <a:pPr marL="342900" indent="-342900">
              <a:buFont typeface="Arial" panose="020B0604020202020204" pitchFamily="34" charset="0"/>
              <a:buChar char="•"/>
            </a:pPr>
            <a:r>
              <a:rPr lang="fr-CH" sz="2400" dirty="0" smtClean="0"/>
              <a:t>Respect </a:t>
            </a:r>
            <a:r>
              <a:rPr lang="fr-CH" sz="2400" dirty="0" err="1" smtClean="0"/>
              <a:t>diversity</a:t>
            </a:r>
            <a:r>
              <a:rPr lang="fr-CH" sz="2400" dirty="0" smtClean="0"/>
              <a:t> (</a:t>
            </a:r>
            <a:r>
              <a:rPr lang="fr-CH" sz="2400" dirty="0" err="1" smtClean="0"/>
              <a:t>both</a:t>
            </a:r>
            <a:r>
              <a:rPr lang="fr-CH" sz="2400" dirty="0" smtClean="0"/>
              <a:t> </a:t>
            </a:r>
            <a:r>
              <a:rPr lang="fr-CH" sz="2400" dirty="0" err="1" smtClean="0"/>
              <a:t>educational</a:t>
            </a:r>
            <a:r>
              <a:rPr lang="fr-CH" sz="2400" dirty="0" smtClean="0"/>
              <a:t> &amp; cultural)</a:t>
            </a:r>
            <a:endParaRPr lang="en-US" sz="2400" dirty="0" smtClean="0"/>
          </a:p>
        </p:txBody>
      </p:sp>
    </p:spTree>
    <p:extLst>
      <p:ext uri="{BB962C8B-B14F-4D97-AF65-F5344CB8AC3E}">
        <p14:creationId xmlns:p14="http://schemas.microsoft.com/office/powerpoint/2010/main" val="2380738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a:xfrm>
            <a:off x="6948264" y="6551612"/>
            <a:ext cx="2133600" cy="287338"/>
          </a:xfrm>
        </p:spPr>
        <p:txBody>
          <a:bodyPr/>
          <a:lstStyle/>
          <a:p>
            <a:pPr>
              <a:defRPr/>
            </a:pPr>
            <a:fld id="{C7851461-C778-4029-A1FB-1C0EFE28086D}" type="slidenum">
              <a:rPr lang="fr-CH" smtClean="0"/>
              <a:pPr>
                <a:defRPr/>
              </a:pPr>
              <a:t>21</a:t>
            </a:fld>
            <a:endParaRPr lang="fr-CH"/>
          </a:p>
        </p:txBody>
      </p:sp>
      <p:pic>
        <p:nvPicPr>
          <p:cNvPr id="33794" name="Picture 2" descr="File:Compendiumld-editor-ac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26636"/>
            <a:ext cx="5040560" cy="41773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0" y="-36024"/>
            <a:ext cx="9144000" cy="490537"/>
          </a:xfrm>
          <a:solidFill>
            <a:schemeClr val="accent5"/>
          </a:solidFill>
        </p:spPr>
        <p:txBody>
          <a:bodyPr/>
          <a:lstStyle/>
          <a:p>
            <a:r>
              <a:rPr lang="en-US" dirty="0" smtClean="0"/>
              <a:t>Educational scenarios</a:t>
            </a:r>
            <a:endParaRPr lang="en-US" dirty="0"/>
          </a:p>
        </p:txBody>
      </p:sp>
      <p:sp>
        <p:nvSpPr>
          <p:cNvPr id="7" name="TextBox 6"/>
          <p:cNvSpPr txBox="1"/>
          <p:nvPr/>
        </p:nvSpPr>
        <p:spPr>
          <a:xfrm>
            <a:off x="4355976" y="775076"/>
            <a:ext cx="4160113" cy="830997"/>
          </a:xfrm>
          <a:prstGeom prst="rect">
            <a:avLst/>
          </a:prstGeom>
          <a:solidFill>
            <a:srgbClr val="FFFF99"/>
          </a:solidFill>
        </p:spPr>
        <p:txBody>
          <a:bodyPr wrap="none" rtlCol="0">
            <a:spAutoFit/>
          </a:bodyPr>
          <a:lstStyle/>
          <a:p>
            <a:pPr marL="342900" indent="-342900">
              <a:buFont typeface="Arial" panose="020B0604020202020204" pitchFamily="34" charset="0"/>
              <a:buChar char="•"/>
            </a:pPr>
            <a:r>
              <a:rPr lang="fr-CH" sz="2400" dirty="0" err="1" smtClean="0"/>
              <a:t>Who</a:t>
            </a:r>
            <a:r>
              <a:rPr lang="fr-CH" sz="2400" dirty="0" smtClean="0"/>
              <a:t> </a:t>
            </a:r>
            <a:r>
              <a:rPr lang="fr-CH" sz="2400" dirty="0" err="1" smtClean="0"/>
              <a:t>does</a:t>
            </a:r>
            <a:r>
              <a:rPr lang="fr-CH" sz="2400" dirty="0" smtClean="0"/>
              <a:t> </a:t>
            </a:r>
            <a:r>
              <a:rPr lang="fr-CH" sz="2400" dirty="0" err="1" smtClean="0"/>
              <a:t>what</a:t>
            </a:r>
            <a:r>
              <a:rPr lang="fr-CH" sz="2400" dirty="0"/>
              <a:t> </a:t>
            </a:r>
            <a:r>
              <a:rPr lang="fr-CH" sz="2400" dirty="0" smtClean="0"/>
              <a:t>and </a:t>
            </a:r>
            <a:r>
              <a:rPr lang="fr-CH" sz="2400" dirty="0" err="1" smtClean="0"/>
              <a:t>when</a:t>
            </a:r>
            <a:r>
              <a:rPr lang="fr-CH" sz="2400" dirty="0" smtClean="0"/>
              <a:t>,</a:t>
            </a:r>
          </a:p>
          <a:p>
            <a:pPr marL="342900" indent="-342900">
              <a:buFont typeface="Arial" panose="020B0604020202020204" pitchFamily="34" charset="0"/>
              <a:buChar char="•"/>
            </a:pPr>
            <a:r>
              <a:rPr lang="fr-CH" sz="2400" dirty="0" err="1" smtClean="0"/>
              <a:t>using</a:t>
            </a:r>
            <a:r>
              <a:rPr lang="fr-CH" sz="2400" dirty="0" smtClean="0"/>
              <a:t> </a:t>
            </a:r>
            <a:r>
              <a:rPr lang="fr-CH" sz="2400" dirty="0" err="1" smtClean="0"/>
              <a:t>tools</a:t>
            </a:r>
            <a:r>
              <a:rPr lang="fr-CH" sz="2400" dirty="0" smtClean="0"/>
              <a:t> and </a:t>
            </a:r>
            <a:r>
              <a:rPr lang="fr-CH" sz="2400" dirty="0" err="1" smtClean="0"/>
              <a:t>resources</a:t>
            </a:r>
            <a:endParaRPr lang="fr-CH" sz="2400" dirty="0" smtClean="0"/>
          </a:p>
        </p:txBody>
      </p:sp>
      <p:sp>
        <p:nvSpPr>
          <p:cNvPr id="9" name="TextBox 8"/>
          <p:cNvSpPr txBox="1"/>
          <p:nvPr/>
        </p:nvSpPr>
        <p:spPr>
          <a:xfrm>
            <a:off x="395536" y="732282"/>
            <a:ext cx="2818400" cy="830997"/>
          </a:xfrm>
          <a:prstGeom prst="rect">
            <a:avLst/>
          </a:prstGeom>
          <a:solidFill>
            <a:schemeClr val="accent5"/>
          </a:solidFill>
        </p:spPr>
        <p:txBody>
          <a:bodyPr wrap="none" rtlCol="0">
            <a:spAutoFit/>
          </a:bodyPr>
          <a:lstStyle/>
          <a:p>
            <a:r>
              <a:rPr lang="fr-CH" sz="2400" dirty="0" err="1" smtClean="0"/>
              <a:t>Strategies</a:t>
            </a:r>
            <a:r>
              <a:rPr lang="fr-CH" sz="2400" dirty="0" smtClean="0"/>
              <a:t> &amp; </a:t>
            </a:r>
            <a:r>
              <a:rPr lang="fr-CH" sz="2400" dirty="0" err="1" smtClean="0"/>
              <a:t>tactics</a:t>
            </a:r>
            <a:endParaRPr lang="fr-CH" sz="2400" dirty="0" smtClean="0"/>
          </a:p>
          <a:p>
            <a:r>
              <a:rPr lang="fr-CH" sz="2400" dirty="0" smtClean="0"/>
              <a:t>made </a:t>
            </a:r>
            <a:r>
              <a:rPr lang="fr-CH" sz="2400" dirty="0" err="1" smtClean="0"/>
              <a:t>operational</a:t>
            </a:r>
            <a:endParaRPr lang="fr-CH" sz="2400" dirty="0"/>
          </a:p>
        </p:txBody>
      </p:sp>
      <p:sp>
        <p:nvSpPr>
          <p:cNvPr id="10" name="TextBox 9"/>
          <p:cNvSpPr txBox="1"/>
          <p:nvPr/>
        </p:nvSpPr>
        <p:spPr>
          <a:xfrm>
            <a:off x="3306724" y="6320779"/>
            <a:ext cx="4708340" cy="461665"/>
          </a:xfrm>
          <a:prstGeom prst="rect">
            <a:avLst/>
          </a:prstGeom>
          <a:solidFill>
            <a:schemeClr val="bg1"/>
          </a:solidFill>
        </p:spPr>
        <p:txBody>
          <a:bodyPr wrap="none" rtlCol="0">
            <a:spAutoFit/>
          </a:bodyPr>
          <a:lstStyle/>
          <a:p>
            <a:r>
              <a:rPr lang="fr-CH" sz="2400" dirty="0" smtClean="0"/>
              <a:t>… </a:t>
            </a:r>
            <a:r>
              <a:rPr lang="fr-CH" sz="2400" dirty="0" err="1" smtClean="0"/>
              <a:t>also</a:t>
            </a:r>
            <a:r>
              <a:rPr lang="fr-CH" sz="2400" dirty="0" smtClean="0"/>
              <a:t> </a:t>
            </a:r>
            <a:r>
              <a:rPr lang="fr-CH" sz="2400" dirty="0" err="1" smtClean="0"/>
              <a:t>called</a:t>
            </a:r>
            <a:r>
              <a:rPr lang="fr-CH" sz="2400" dirty="0" smtClean="0"/>
              <a:t> «</a:t>
            </a:r>
            <a:r>
              <a:rPr lang="fr-CH" sz="2400" dirty="0" err="1" smtClean="0"/>
              <a:t>learning</a:t>
            </a:r>
            <a:r>
              <a:rPr lang="fr-CH" sz="2400" dirty="0" smtClean="0"/>
              <a:t> designs»</a:t>
            </a:r>
            <a:endParaRPr lang="en-US" sz="2400" dirty="0" smtClean="0"/>
          </a:p>
        </p:txBody>
      </p:sp>
    </p:spTree>
    <p:extLst>
      <p:ext uri="{BB962C8B-B14F-4D97-AF65-F5344CB8AC3E}">
        <p14:creationId xmlns:p14="http://schemas.microsoft.com/office/powerpoint/2010/main" val="427231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731527342"/>
              </p:ext>
            </p:extLst>
          </p:nvPr>
        </p:nvGraphicFramePr>
        <p:xfrm>
          <a:off x="254000" y="-17463"/>
          <a:ext cx="8677275" cy="6996113"/>
        </p:xfrm>
        <a:graphic>
          <a:graphicData uri="http://schemas.openxmlformats.org/presentationml/2006/ole">
            <mc:AlternateContent xmlns:mc="http://schemas.openxmlformats.org/markup-compatibility/2006">
              <mc:Choice xmlns:v="urn:schemas-microsoft-com:vml" Requires="v">
                <p:oleObj spid="_x0000_s32835" name="Document" r:id="rId3" imgW="5792195" imgH="4668953" progId="Word.Document.12">
                  <p:embed/>
                </p:oleObj>
              </mc:Choice>
              <mc:Fallback>
                <p:oleObj name="Document" r:id="rId3" imgW="5792195" imgH="4668953" progId="Word.Document.12">
                  <p:embed/>
                  <p:pic>
                    <p:nvPicPr>
                      <p:cNvPr id="0" name="Picture 13"/>
                      <p:cNvPicPr>
                        <a:picLocks noChangeAspect="1" noChangeArrowheads="1"/>
                      </p:cNvPicPr>
                      <p:nvPr/>
                    </p:nvPicPr>
                    <p:blipFill>
                      <a:blip r:embed="rId4"/>
                      <a:srcRect/>
                      <a:stretch>
                        <a:fillRect/>
                      </a:stretch>
                    </p:blipFill>
                    <p:spPr bwMode="auto">
                      <a:xfrm>
                        <a:off x="254000" y="-17463"/>
                        <a:ext cx="8677275" cy="699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bwMode="auto">
          <a:xfrm>
            <a:off x="1187624" y="3573016"/>
            <a:ext cx="2808312" cy="1728192"/>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Left-Right Arrow 5"/>
          <p:cNvSpPr/>
          <p:nvPr/>
        </p:nvSpPr>
        <p:spPr bwMode="auto">
          <a:xfrm>
            <a:off x="3347864" y="116632"/>
            <a:ext cx="504056" cy="216024"/>
          </a:xfrm>
          <a:prstGeom prst="leftRightArrow">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Left-Right Arrow 7"/>
          <p:cNvSpPr/>
          <p:nvPr/>
        </p:nvSpPr>
        <p:spPr bwMode="auto">
          <a:xfrm>
            <a:off x="5796136" y="116632"/>
            <a:ext cx="504056" cy="216024"/>
          </a:xfrm>
          <a:prstGeom prst="leftRightArrow">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rot="16200000">
            <a:off x="-3215784" y="3219178"/>
            <a:ext cx="6893234" cy="400110"/>
          </a:xfrm>
          <a:prstGeom prst="rect">
            <a:avLst/>
          </a:prstGeom>
          <a:solidFill>
            <a:srgbClr val="FFFF99"/>
          </a:solidFill>
        </p:spPr>
        <p:txBody>
          <a:bodyPr wrap="none" rtlCol="0">
            <a:spAutoFit/>
          </a:bodyPr>
          <a:lstStyle/>
          <a:p>
            <a:r>
              <a:rPr lang="fr-CH" sz="2000" dirty="0" err="1" smtClean="0"/>
              <a:t>Strategies</a:t>
            </a:r>
            <a:r>
              <a:rPr lang="fr-CH" sz="2000" dirty="0" smtClean="0"/>
              <a:t> and </a:t>
            </a:r>
            <a:r>
              <a:rPr lang="fr-CH" sz="2000" dirty="0" err="1" smtClean="0"/>
              <a:t>technology</a:t>
            </a:r>
            <a:r>
              <a:rPr lang="fr-CH" sz="2000" dirty="0" smtClean="0"/>
              <a:t> must fit </a:t>
            </a:r>
            <a:r>
              <a:rPr lang="fr-CH" sz="2000" dirty="0" err="1" smtClean="0"/>
              <a:t>learning</a:t>
            </a:r>
            <a:r>
              <a:rPr lang="fr-CH" sz="2000" dirty="0" smtClean="0"/>
              <a:t> types and goals</a:t>
            </a:r>
            <a:endParaRPr lang="en-US" sz="2000" dirty="0" smtClean="0"/>
          </a:p>
        </p:txBody>
      </p:sp>
      <p:sp>
        <p:nvSpPr>
          <p:cNvPr id="10" name="Oval 9"/>
          <p:cNvSpPr/>
          <p:nvPr/>
        </p:nvSpPr>
        <p:spPr bwMode="auto">
          <a:xfrm>
            <a:off x="1331640" y="260648"/>
            <a:ext cx="2592288" cy="1224136"/>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23</a:t>
            </a:fld>
            <a:endParaRPr lang="fr-CH"/>
          </a:p>
        </p:txBody>
      </p:sp>
      <p:sp>
        <p:nvSpPr>
          <p:cNvPr id="8" name="TextBox 7"/>
          <p:cNvSpPr txBox="1"/>
          <p:nvPr/>
        </p:nvSpPr>
        <p:spPr>
          <a:xfrm>
            <a:off x="27800" y="14246"/>
            <a:ext cx="9080704" cy="461665"/>
          </a:xfrm>
          <a:prstGeom prst="rect">
            <a:avLst/>
          </a:prstGeom>
          <a:solidFill>
            <a:schemeClr val="accent5"/>
          </a:solidFill>
        </p:spPr>
        <p:txBody>
          <a:bodyPr wrap="square" rtlCol="0">
            <a:spAutoFit/>
          </a:bodyPr>
          <a:lstStyle/>
          <a:p>
            <a:r>
              <a:rPr lang="fr-CH" sz="2400" dirty="0" err="1" smtClean="0"/>
              <a:t>Example</a:t>
            </a:r>
            <a:r>
              <a:rPr lang="fr-CH" sz="2400" dirty="0" smtClean="0"/>
              <a:t>: A </a:t>
            </a:r>
            <a:r>
              <a:rPr lang="fr-CH" sz="2400" dirty="0" err="1" smtClean="0"/>
              <a:t>strategy</a:t>
            </a:r>
            <a:r>
              <a:rPr lang="fr-CH" sz="2400" dirty="0" smtClean="0"/>
              <a:t> for </a:t>
            </a:r>
            <a:r>
              <a:rPr lang="fr-CH" sz="2400" dirty="0" err="1" smtClean="0"/>
              <a:t>facts</a:t>
            </a:r>
            <a:r>
              <a:rPr lang="fr-CH" sz="2400" dirty="0" smtClean="0"/>
              <a:t> </a:t>
            </a:r>
            <a:r>
              <a:rPr lang="fr-CH" sz="2400" dirty="0"/>
              <a:t>and simple </a:t>
            </a:r>
            <a:r>
              <a:rPr lang="fr-CH" sz="2400" dirty="0" err="1"/>
              <a:t>procedure</a:t>
            </a:r>
            <a:r>
              <a:rPr lang="fr-CH" sz="2400" dirty="0"/>
              <a:t> </a:t>
            </a:r>
            <a:r>
              <a:rPr lang="fr-CH" sz="2400" dirty="0" err="1" smtClean="0"/>
              <a:t>learning</a:t>
            </a:r>
            <a:endParaRPr lang="fr-CH" sz="2400" dirty="0" smtClean="0"/>
          </a:p>
        </p:txBody>
      </p:sp>
      <p:sp>
        <p:nvSpPr>
          <p:cNvPr id="9" name="TextBox 8"/>
          <p:cNvSpPr txBox="1"/>
          <p:nvPr/>
        </p:nvSpPr>
        <p:spPr>
          <a:xfrm>
            <a:off x="27800" y="1043107"/>
            <a:ext cx="9180512" cy="5509200"/>
          </a:xfrm>
          <a:prstGeom prst="rect">
            <a:avLst/>
          </a:prstGeom>
          <a:solidFill>
            <a:schemeClr val="accent3">
              <a:lumMod val="95000"/>
            </a:schemeClr>
          </a:solidFill>
        </p:spPr>
        <p:txBody>
          <a:bodyPr wrap="square" rtlCol="0">
            <a:spAutoFit/>
          </a:bodyPr>
          <a:lstStyle/>
          <a:p>
            <a:pPr marL="342900" indent="-342900">
              <a:buFont typeface="+mj-lt"/>
              <a:buAutoNum type="arabicPeriod"/>
            </a:pPr>
            <a:r>
              <a:rPr lang="en-US" sz="1600" dirty="0">
                <a:solidFill>
                  <a:srgbClr val="FF0000"/>
                </a:solidFill>
              </a:rPr>
              <a:t>Gain </a:t>
            </a:r>
            <a:r>
              <a:rPr lang="en-US" sz="1600" dirty="0" smtClean="0">
                <a:solidFill>
                  <a:srgbClr val="FF0000"/>
                </a:solidFill>
              </a:rPr>
              <a:t>attention</a:t>
            </a:r>
            <a:r>
              <a:rPr lang="en-US" sz="1600" dirty="0">
                <a:solidFill>
                  <a:srgbClr val="FF0000"/>
                </a:solidFill>
              </a:rPr>
              <a:t> </a:t>
            </a:r>
            <a:r>
              <a:rPr lang="en-US" sz="1600" dirty="0" smtClean="0"/>
              <a:t>(ground the lesson, motivate)</a:t>
            </a:r>
            <a:endParaRPr lang="en-US" sz="1600" dirty="0"/>
          </a:p>
          <a:p>
            <a:pPr marL="742950" lvl="1" indent="-285750">
              <a:buFont typeface="Arial" panose="020B0604020202020204" pitchFamily="34" charset="0"/>
              <a:buChar char="•"/>
            </a:pPr>
            <a:r>
              <a:rPr lang="en-US" sz="1600" dirty="0"/>
              <a:t>P</a:t>
            </a:r>
            <a:r>
              <a:rPr lang="en-US" sz="1600" dirty="0" smtClean="0"/>
              <a:t>resent </a:t>
            </a:r>
            <a:r>
              <a:rPr lang="en-US" sz="1600" dirty="0"/>
              <a:t>a good problem, a new situation, use a multimedia advertisement, ask </a:t>
            </a:r>
            <a:r>
              <a:rPr lang="en-US" sz="1600" dirty="0" smtClean="0"/>
              <a:t>questions… </a:t>
            </a:r>
            <a:endParaRPr lang="en-US" sz="1600" dirty="0"/>
          </a:p>
          <a:p>
            <a:pPr marL="342900" indent="-342900">
              <a:buFont typeface="+mj-lt"/>
              <a:buAutoNum type="arabicPeriod"/>
            </a:pPr>
            <a:r>
              <a:rPr lang="en-US" sz="1600" dirty="0" smtClean="0">
                <a:solidFill>
                  <a:srgbClr val="FF0000"/>
                </a:solidFill>
              </a:rPr>
              <a:t>Describe</a:t>
            </a:r>
            <a:r>
              <a:rPr lang="en-US" sz="1600" dirty="0" smtClean="0"/>
              <a:t> </a:t>
            </a:r>
            <a:r>
              <a:rPr lang="en-US" sz="1600" dirty="0"/>
              <a:t>the </a:t>
            </a:r>
            <a:r>
              <a:rPr lang="en-US" sz="1600" dirty="0" smtClean="0">
                <a:solidFill>
                  <a:srgbClr val="FF0000"/>
                </a:solidFill>
              </a:rPr>
              <a:t>goal</a:t>
            </a:r>
            <a:r>
              <a:rPr lang="en-US" sz="1600" dirty="0"/>
              <a:t> </a:t>
            </a:r>
            <a:r>
              <a:rPr lang="en-US" sz="1600" dirty="0" smtClean="0"/>
              <a:t>(frame the information, create expectancies)</a:t>
            </a:r>
            <a:endParaRPr lang="en-US" sz="1600" dirty="0"/>
          </a:p>
          <a:p>
            <a:pPr marL="742950" lvl="1" indent="-285750">
              <a:buFont typeface="Arial" panose="020B0604020202020204" pitchFamily="34" charset="0"/>
              <a:buChar char="•"/>
            </a:pPr>
            <a:r>
              <a:rPr lang="en-US" sz="1600" dirty="0"/>
              <a:t>S</a:t>
            </a:r>
            <a:r>
              <a:rPr lang="en-US" sz="1600" dirty="0" smtClean="0"/>
              <a:t>tate </a:t>
            </a:r>
            <a:r>
              <a:rPr lang="en-US" sz="1600" dirty="0"/>
              <a:t>what </a:t>
            </a:r>
            <a:r>
              <a:rPr lang="en-US" sz="1600" dirty="0" smtClean="0"/>
              <a:t>will </a:t>
            </a:r>
            <a:r>
              <a:rPr lang="en-US" sz="1600" dirty="0"/>
              <a:t>be </a:t>
            </a:r>
            <a:r>
              <a:rPr lang="en-US" sz="1600" dirty="0" smtClean="0"/>
              <a:t>accomplished, how knowledge can be used, </a:t>
            </a:r>
            <a:r>
              <a:rPr lang="en-US" sz="1600" dirty="0"/>
              <a:t>give a </a:t>
            </a:r>
            <a:r>
              <a:rPr lang="en-US" sz="1600" dirty="0" smtClean="0"/>
              <a:t>demonstration,... </a:t>
            </a:r>
            <a:endParaRPr lang="en-US" sz="1600" dirty="0"/>
          </a:p>
          <a:p>
            <a:pPr marL="342900" indent="-342900">
              <a:buFont typeface="+mj-lt"/>
              <a:buAutoNum type="arabicPeriod"/>
            </a:pPr>
            <a:r>
              <a:rPr lang="en-US" sz="1600" dirty="0" smtClean="0">
                <a:solidFill>
                  <a:srgbClr val="FF0000"/>
                </a:solidFill>
              </a:rPr>
              <a:t>Stimulate</a:t>
            </a:r>
            <a:r>
              <a:rPr lang="en-US" sz="1600" dirty="0" smtClean="0"/>
              <a:t> </a:t>
            </a:r>
            <a:r>
              <a:rPr lang="en-US" sz="1600" dirty="0">
                <a:solidFill>
                  <a:srgbClr val="FF0000"/>
                </a:solidFill>
              </a:rPr>
              <a:t>recall</a:t>
            </a:r>
            <a:r>
              <a:rPr lang="en-US" sz="1600" dirty="0"/>
              <a:t> of prior knowledge </a:t>
            </a:r>
            <a:r>
              <a:rPr lang="en-US" sz="1600" dirty="0" smtClean="0"/>
              <a:t>(help connecting)</a:t>
            </a:r>
            <a:endParaRPr lang="en-US" sz="1600" dirty="0"/>
          </a:p>
          <a:p>
            <a:pPr marL="742950" lvl="1" indent="-285750">
              <a:buFont typeface="Arial" panose="020B0604020202020204" pitchFamily="34" charset="0"/>
              <a:buChar char="•"/>
            </a:pPr>
            <a:r>
              <a:rPr lang="en-US" sz="1600" dirty="0" smtClean="0"/>
              <a:t>… facts</a:t>
            </a:r>
            <a:r>
              <a:rPr lang="en-US" sz="1600" dirty="0"/>
              <a:t>, rules, procedures or </a:t>
            </a:r>
            <a:r>
              <a:rPr lang="en-US" sz="1600" dirty="0" smtClean="0"/>
              <a:t>skills </a:t>
            </a:r>
            <a:r>
              <a:rPr lang="en-US" sz="1600" dirty="0"/>
              <a:t>relevant to the current lesson </a:t>
            </a:r>
            <a:r>
              <a:rPr lang="en-US" sz="1600" dirty="0" smtClean="0"/>
              <a:t>…. </a:t>
            </a:r>
          </a:p>
          <a:p>
            <a:pPr marL="342900" indent="-342900">
              <a:buFont typeface="+mj-lt"/>
              <a:buAutoNum type="arabicPeriod"/>
            </a:pPr>
            <a:r>
              <a:rPr lang="en-US" sz="1600" dirty="0" smtClean="0">
                <a:solidFill>
                  <a:srgbClr val="FF0000"/>
                </a:solidFill>
              </a:rPr>
              <a:t>Present</a:t>
            </a:r>
            <a:r>
              <a:rPr lang="en-US" sz="1600" dirty="0" smtClean="0"/>
              <a:t> the material to be learned </a:t>
            </a:r>
          </a:p>
          <a:p>
            <a:pPr marL="742950" lvl="1" indent="-285750">
              <a:buFont typeface="Arial" panose="020B0604020202020204" pitchFamily="34" charset="0"/>
              <a:buChar char="•"/>
            </a:pPr>
            <a:r>
              <a:rPr lang="en-US" sz="1600" dirty="0" smtClean="0"/>
              <a:t>e.g</a:t>
            </a:r>
            <a:r>
              <a:rPr lang="en-US" sz="1600" dirty="0"/>
              <a:t>. text, graphics, simulations, figures, pictures, sound, etc. Chunk </a:t>
            </a:r>
            <a:r>
              <a:rPr lang="en-US" sz="1600" dirty="0" smtClean="0"/>
              <a:t>information</a:t>
            </a:r>
          </a:p>
          <a:p>
            <a:pPr marL="342900" indent="-342900">
              <a:buFont typeface="+mj-lt"/>
              <a:buAutoNum type="arabicPeriod"/>
            </a:pPr>
            <a:r>
              <a:rPr lang="en-US" sz="1600" dirty="0" smtClean="0">
                <a:solidFill>
                  <a:srgbClr val="FF0000"/>
                </a:solidFill>
              </a:rPr>
              <a:t>Provide</a:t>
            </a:r>
            <a:r>
              <a:rPr lang="en-US" sz="1600" dirty="0" smtClean="0"/>
              <a:t> </a:t>
            </a:r>
            <a:r>
              <a:rPr lang="en-US" sz="1600" dirty="0" smtClean="0">
                <a:solidFill>
                  <a:srgbClr val="FF0000"/>
                </a:solidFill>
              </a:rPr>
              <a:t>guidance</a:t>
            </a:r>
            <a:r>
              <a:rPr lang="en-US" sz="1600" dirty="0" smtClean="0"/>
              <a:t> for learning </a:t>
            </a:r>
          </a:p>
          <a:p>
            <a:pPr marL="742950" lvl="1" indent="-285750">
              <a:buFont typeface="Arial" panose="020B0604020202020204" pitchFamily="34" charset="0"/>
              <a:buChar char="•"/>
            </a:pPr>
            <a:r>
              <a:rPr lang="en-US" sz="1600" dirty="0"/>
              <a:t>P</a:t>
            </a:r>
            <a:r>
              <a:rPr lang="en-US" sz="1600" dirty="0" smtClean="0"/>
              <a:t>resentation </a:t>
            </a:r>
            <a:r>
              <a:rPr lang="en-US" sz="1600" dirty="0"/>
              <a:t>of content is different from instructions on how to learn. Use of different channel (e.g. side-boxes) </a:t>
            </a:r>
          </a:p>
          <a:p>
            <a:pPr marL="342900" indent="-342900">
              <a:buFont typeface="+mj-lt"/>
              <a:buAutoNum type="arabicPeriod"/>
            </a:pPr>
            <a:r>
              <a:rPr lang="en-US" sz="1600" dirty="0">
                <a:solidFill>
                  <a:srgbClr val="FF0000"/>
                </a:solidFill>
              </a:rPr>
              <a:t>Elicit</a:t>
            </a:r>
            <a:r>
              <a:rPr lang="en-US" sz="1600" dirty="0"/>
              <a:t> performance "</a:t>
            </a:r>
            <a:r>
              <a:rPr lang="en-US" sz="1600" dirty="0">
                <a:solidFill>
                  <a:srgbClr val="FF0000"/>
                </a:solidFill>
              </a:rPr>
              <a:t>practice</a:t>
            </a:r>
            <a:r>
              <a:rPr lang="en-US" sz="1600" dirty="0"/>
              <a:t>" </a:t>
            </a:r>
          </a:p>
          <a:p>
            <a:pPr marL="742950" lvl="1" indent="-285750">
              <a:buFont typeface="Arial" panose="020B0604020202020204" pitchFamily="34" charset="0"/>
              <a:buChar char="•"/>
            </a:pPr>
            <a:r>
              <a:rPr lang="en-US" sz="1600" dirty="0"/>
              <a:t>L</a:t>
            </a:r>
            <a:r>
              <a:rPr lang="en-US" sz="1600" dirty="0" smtClean="0"/>
              <a:t>et </a:t>
            </a:r>
            <a:r>
              <a:rPr lang="en-US" sz="1600" dirty="0"/>
              <a:t>the learner do something with </a:t>
            </a:r>
            <a:r>
              <a:rPr lang="en-US" sz="1600" dirty="0" smtClean="0"/>
              <a:t>the knowledge, </a:t>
            </a:r>
            <a:r>
              <a:rPr lang="en-US" sz="1600" dirty="0"/>
              <a:t>practice skills or apply knowledge. At least use MCQ's. </a:t>
            </a:r>
          </a:p>
          <a:p>
            <a:pPr marL="342900" indent="-342900">
              <a:buFont typeface="+mj-lt"/>
              <a:buAutoNum type="arabicPeriod"/>
            </a:pPr>
            <a:r>
              <a:rPr lang="en-US" sz="1600" dirty="0">
                <a:solidFill>
                  <a:srgbClr val="FF0000"/>
                </a:solidFill>
              </a:rPr>
              <a:t>Provide</a:t>
            </a:r>
            <a:r>
              <a:rPr lang="en-US" sz="1600" dirty="0"/>
              <a:t> </a:t>
            </a:r>
            <a:r>
              <a:rPr lang="en-US" sz="1600" dirty="0">
                <a:solidFill>
                  <a:srgbClr val="FF0000"/>
                </a:solidFill>
              </a:rPr>
              <a:t>informative feedback </a:t>
            </a:r>
            <a:r>
              <a:rPr lang="en-US" sz="1600" dirty="0"/>
              <a:t>, </a:t>
            </a:r>
          </a:p>
          <a:p>
            <a:pPr marL="742950" lvl="1" indent="-285750">
              <a:buFont typeface="Arial" panose="020B0604020202020204" pitchFamily="34" charset="0"/>
              <a:buChar char="•"/>
            </a:pPr>
            <a:r>
              <a:rPr lang="en-US" sz="1600" dirty="0"/>
              <a:t>show correctness of the trainee's response, analyze learner's behavior, maybe present a good (step-by-step) solution of the problem </a:t>
            </a:r>
          </a:p>
          <a:p>
            <a:pPr marL="342900" indent="-342900">
              <a:buFont typeface="+mj-lt"/>
              <a:buAutoNum type="arabicPeriod"/>
            </a:pPr>
            <a:r>
              <a:rPr lang="en-US" sz="1600" dirty="0">
                <a:solidFill>
                  <a:srgbClr val="FF0000"/>
                </a:solidFill>
              </a:rPr>
              <a:t>Assess</a:t>
            </a:r>
            <a:r>
              <a:rPr lang="en-US" sz="1600" dirty="0"/>
              <a:t> </a:t>
            </a:r>
            <a:r>
              <a:rPr lang="en-US" sz="1600" dirty="0" smtClean="0"/>
              <a:t>performance, test </a:t>
            </a:r>
            <a:r>
              <a:rPr lang="en-US" sz="1600" dirty="0"/>
              <a:t>if the lesson has been learned. </a:t>
            </a:r>
            <a:endParaRPr lang="en-US" sz="1600" dirty="0" smtClean="0"/>
          </a:p>
          <a:p>
            <a:pPr marL="800100" lvl="1" indent="-342900">
              <a:buFont typeface="Arial" panose="020B0604020202020204" pitchFamily="34" charset="0"/>
              <a:buChar char="•"/>
            </a:pPr>
            <a:r>
              <a:rPr lang="en-US" sz="1600" dirty="0" smtClean="0"/>
              <a:t>Also provide general </a:t>
            </a:r>
            <a:r>
              <a:rPr lang="en-US" sz="1600" dirty="0"/>
              <a:t>progress information </a:t>
            </a:r>
          </a:p>
          <a:p>
            <a:pPr marL="342900" indent="-342900">
              <a:buFont typeface="+mj-lt"/>
              <a:buAutoNum type="arabicPeriod"/>
            </a:pPr>
            <a:r>
              <a:rPr lang="en-US" sz="1600" dirty="0">
                <a:solidFill>
                  <a:srgbClr val="FF0000"/>
                </a:solidFill>
              </a:rPr>
              <a:t>Enhance</a:t>
            </a:r>
            <a:r>
              <a:rPr lang="en-US" sz="1600" dirty="0"/>
              <a:t> retention and </a:t>
            </a:r>
            <a:r>
              <a:rPr lang="en-US" sz="1600" dirty="0">
                <a:solidFill>
                  <a:srgbClr val="FF0000"/>
                </a:solidFill>
              </a:rPr>
              <a:t>transfer</a:t>
            </a:r>
            <a:r>
              <a:rPr lang="en-US" sz="1600" dirty="0"/>
              <a:t> : </a:t>
            </a:r>
          </a:p>
          <a:p>
            <a:pPr marL="742950" lvl="1" indent="-285750">
              <a:buFont typeface="Arial" panose="020B0604020202020204" pitchFamily="34" charset="0"/>
              <a:buChar char="•"/>
            </a:pPr>
            <a:r>
              <a:rPr lang="en-US" sz="1600" dirty="0"/>
              <a:t>e.g. inform the learner about similar problem situations, provide additional practice. Put the learner in a transfer situation</a:t>
            </a:r>
            <a:r>
              <a:rPr lang="en-US" sz="1600" dirty="0" smtClean="0"/>
              <a:t>... </a:t>
            </a:r>
          </a:p>
        </p:txBody>
      </p:sp>
      <p:sp>
        <p:nvSpPr>
          <p:cNvPr id="10" name="TextBox 9"/>
          <p:cNvSpPr txBox="1"/>
          <p:nvPr/>
        </p:nvSpPr>
        <p:spPr>
          <a:xfrm>
            <a:off x="0" y="581442"/>
            <a:ext cx="4479111" cy="461665"/>
          </a:xfrm>
          <a:prstGeom prst="rect">
            <a:avLst/>
          </a:prstGeom>
          <a:solidFill>
            <a:srgbClr val="FFFF99"/>
          </a:solidFill>
        </p:spPr>
        <p:txBody>
          <a:bodyPr wrap="none" rtlCol="0">
            <a:spAutoFit/>
          </a:bodyPr>
          <a:lstStyle/>
          <a:p>
            <a:r>
              <a:rPr lang="fr-CH" sz="2400" dirty="0"/>
              <a:t>9 </a:t>
            </a:r>
            <a:r>
              <a:rPr lang="fr-CH" sz="2400" dirty="0" err="1"/>
              <a:t>events</a:t>
            </a:r>
            <a:r>
              <a:rPr lang="fr-CH" sz="2400" dirty="0"/>
              <a:t> of instruction (Gagné) </a:t>
            </a:r>
            <a:endParaRPr lang="en-US" sz="2400" dirty="0"/>
          </a:p>
        </p:txBody>
      </p:sp>
    </p:spTree>
    <p:extLst>
      <p:ext uri="{BB962C8B-B14F-4D97-AF65-F5344CB8AC3E}">
        <p14:creationId xmlns:p14="http://schemas.microsoft.com/office/powerpoint/2010/main" val="3224277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ircular Arrow 91"/>
          <p:cNvSpPr/>
          <p:nvPr/>
        </p:nvSpPr>
        <p:spPr bwMode="auto">
          <a:xfrm flipH="1" flipV="1">
            <a:off x="827584" y="1409926"/>
            <a:ext cx="3000396" cy="3000396"/>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TextBox 18"/>
          <p:cNvSpPr txBox="1">
            <a:spLocks noChangeArrowheads="1"/>
          </p:cNvSpPr>
          <p:nvPr/>
        </p:nvSpPr>
        <p:spPr bwMode="auto">
          <a:xfrm>
            <a:off x="0" y="0"/>
            <a:ext cx="9144000" cy="461665"/>
          </a:xfrm>
          <a:prstGeom prst="rect">
            <a:avLst/>
          </a:prstGeom>
          <a:solidFill>
            <a:schemeClr val="accent5"/>
          </a:solidFill>
          <a:ln w="12700" cap="rnd">
            <a:solidFill>
              <a:schemeClr val="accent2"/>
            </a:solidFill>
            <a:miter lim="800000"/>
            <a:headEnd/>
            <a:tailEnd/>
          </a:ln>
        </p:spPr>
        <p:txBody>
          <a:bodyPr wrap="square">
            <a:spAutoFit/>
          </a:bodyPr>
          <a:lstStyle/>
          <a:p>
            <a:r>
              <a:rPr lang="en-US" sz="2400" dirty="0" err="1" smtClean="0"/>
              <a:t>Exemple</a:t>
            </a:r>
            <a:r>
              <a:rPr lang="en-US" sz="2400" dirty="0" smtClean="0"/>
              <a:t>: Project-oriented </a:t>
            </a:r>
            <a:r>
              <a:rPr lang="fr-CH" sz="2400" dirty="0" err="1" smtClean="0"/>
              <a:t>learning</a:t>
            </a:r>
            <a:r>
              <a:rPr lang="fr-CH" sz="2400" dirty="0" smtClean="0"/>
              <a:t> → </a:t>
            </a:r>
            <a:r>
              <a:rPr lang="fr-CH" sz="2400" dirty="0" err="1" smtClean="0"/>
              <a:t>principles</a:t>
            </a:r>
            <a:endParaRPr lang="en-US" sz="2400" dirty="0"/>
          </a:p>
        </p:txBody>
      </p:sp>
      <p:sp>
        <p:nvSpPr>
          <p:cNvPr id="63" name="Rounded Rectangle 62"/>
          <p:cNvSpPr/>
          <p:nvPr/>
        </p:nvSpPr>
        <p:spPr bwMode="auto">
          <a:xfrm>
            <a:off x="5595590" y="3429000"/>
            <a:ext cx="2672846" cy="237626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6" name="Slide Number Placeholder 5"/>
          <p:cNvSpPr>
            <a:spLocks noGrp="1"/>
          </p:cNvSpPr>
          <p:nvPr>
            <p:ph type="sldNum" sz="quarter" idx="12"/>
          </p:nvPr>
        </p:nvSpPr>
        <p:spPr>
          <a:xfrm>
            <a:off x="6891378" y="6381328"/>
            <a:ext cx="2133600" cy="287338"/>
          </a:xfrm>
        </p:spPr>
        <p:txBody>
          <a:bodyPr/>
          <a:lstStyle/>
          <a:p>
            <a:fld id="{AF2C15A3-92F7-479C-8016-7D825F0E5345}" type="slidenum">
              <a:rPr lang="fr-CH" smtClean="0"/>
              <a:pPr/>
              <a:t>24</a:t>
            </a:fld>
            <a:endParaRPr lang="fr-CH" dirty="0"/>
          </a:p>
        </p:txBody>
      </p:sp>
      <p:grpSp>
        <p:nvGrpSpPr>
          <p:cNvPr id="67" name="Group 9"/>
          <p:cNvGrpSpPr>
            <a:grpSpLocks noChangeAspect="1"/>
          </p:cNvGrpSpPr>
          <p:nvPr/>
        </p:nvGrpSpPr>
        <p:grpSpPr bwMode="auto">
          <a:xfrm>
            <a:off x="5797549" y="3477419"/>
            <a:ext cx="2246313" cy="2255837"/>
            <a:chOff x="1824" y="633"/>
            <a:chExt cx="2834" cy="2849"/>
          </a:xfrm>
        </p:grpSpPr>
        <p:sp>
          <p:nvSpPr>
            <p:cNvPr id="68" name="Puzzle3"/>
            <p:cNvSpPr>
              <a:spLocks noChangeAspect="1"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9" name="Puzzle2"/>
            <p:cNvSpPr>
              <a:spLocks noChangeAspect="1"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 name="Puzzle4"/>
            <p:cNvSpPr>
              <a:spLocks noChangeAspect="1"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 name="Puzzle1"/>
            <p:cNvSpPr>
              <a:spLocks noChangeAspect="1"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72" name="Cloud"/>
          <p:cNvSpPr>
            <a:spLocks noChangeAspect="1" noEditPoints="1" noChangeArrowheads="1"/>
          </p:cNvSpPr>
          <p:nvPr/>
        </p:nvSpPr>
        <p:spPr bwMode="auto">
          <a:xfrm>
            <a:off x="5343849" y="888426"/>
            <a:ext cx="2093913" cy="1085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r>
              <a:rPr lang="en-US" sz="1800" dirty="0">
                <a:solidFill>
                  <a:schemeClr val="tx1"/>
                </a:solidFill>
                <a:latin typeface="Arial" charset="0"/>
              </a:rPr>
              <a:t>External resources</a:t>
            </a:r>
          </a:p>
        </p:txBody>
      </p:sp>
      <p:sp>
        <p:nvSpPr>
          <p:cNvPr id="74" name="Text Box 33"/>
          <p:cNvSpPr txBox="1">
            <a:spLocks noChangeArrowheads="1"/>
          </p:cNvSpPr>
          <p:nvPr/>
        </p:nvSpPr>
        <p:spPr bwMode="auto">
          <a:xfrm>
            <a:off x="1571610" y="2494625"/>
            <a:ext cx="1651000" cy="830997"/>
          </a:xfrm>
          <a:prstGeom prst="rect">
            <a:avLst/>
          </a:prstGeom>
          <a:noFill/>
          <a:ln w="38100" algn="ctr">
            <a:noFill/>
            <a:prstDash val="sysDot"/>
            <a:miter lim="800000"/>
            <a:headEnd/>
            <a:tailEnd/>
          </a:ln>
          <a:effectLst/>
        </p:spPr>
        <p:txBody>
          <a:bodyPr>
            <a:spAutoFit/>
          </a:bodyPr>
          <a:lstStyle/>
          <a:p>
            <a:r>
              <a:rPr lang="en-US" sz="1600" dirty="0">
                <a:solidFill>
                  <a:srgbClr val="FF0000"/>
                </a:solidFill>
                <a:latin typeface="Arial" charset="0"/>
              </a:rPr>
              <a:t>The </a:t>
            </a:r>
            <a:r>
              <a:rPr lang="en-US" sz="1600" dirty="0" smtClean="0">
                <a:solidFill>
                  <a:srgbClr val="FF0000"/>
                </a:solidFill>
                <a:latin typeface="Arial" charset="0"/>
              </a:rPr>
              <a:t>learning-by-producing cycle</a:t>
            </a:r>
            <a:endParaRPr lang="en-US" sz="1600" dirty="0">
              <a:solidFill>
                <a:srgbClr val="FF0000"/>
              </a:solidFill>
              <a:latin typeface="Arial" charset="0"/>
            </a:endParaRPr>
          </a:p>
        </p:txBody>
      </p:sp>
      <p:sp>
        <p:nvSpPr>
          <p:cNvPr id="79" name="TextBox 78"/>
          <p:cNvSpPr txBox="1"/>
          <p:nvPr/>
        </p:nvSpPr>
        <p:spPr>
          <a:xfrm>
            <a:off x="5689332" y="3142709"/>
            <a:ext cx="1402948" cy="646331"/>
          </a:xfrm>
          <a:prstGeom prst="rect">
            <a:avLst/>
          </a:prstGeom>
          <a:noFill/>
        </p:spPr>
        <p:txBody>
          <a:bodyPr wrap="none" rtlCol="0">
            <a:spAutoFit/>
          </a:bodyPr>
          <a:lstStyle/>
          <a:p>
            <a:r>
              <a:rPr lang="en-US" dirty="0" smtClean="0"/>
              <a:t>Learner</a:t>
            </a:r>
            <a:br>
              <a:rPr lang="en-US" dirty="0" smtClean="0"/>
            </a:br>
            <a:r>
              <a:rPr lang="en-US" dirty="0" smtClean="0"/>
              <a:t>Productions</a:t>
            </a:r>
            <a:endParaRPr lang="en-US" dirty="0"/>
          </a:p>
        </p:txBody>
      </p:sp>
      <p:sp>
        <p:nvSpPr>
          <p:cNvPr id="85" name="Circular Arrow 84"/>
          <p:cNvSpPr/>
          <p:nvPr/>
        </p:nvSpPr>
        <p:spPr bwMode="auto">
          <a:xfrm>
            <a:off x="755576" y="1265910"/>
            <a:ext cx="3000396" cy="3000396"/>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 name="Text Box 16"/>
          <p:cNvSpPr txBox="1">
            <a:spLocks noChangeArrowheads="1"/>
          </p:cNvSpPr>
          <p:nvPr/>
        </p:nvSpPr>
        <p:spPr bwMode="auto">
          <a:xfrm>
            <a:off x="539552" y="2057998"/>
            <a:ext cx="1106464"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l"/>
            <a:r>
              <a:rPr lang="en-US" sz="1800" dirty="0" smtClean="0">
                <a:solidFill>
                  <a:schemeClr val="tx1"/>
                </a:solidFill>
              </a:rPr>
              <a:t>Discuss</a:t>
            </a:r>
            <a:endParaRPr lang="en-US" sz="1800" dirty="0">
              <a:solidFill>
                <a:schemeClr val="tx1"/>
              </a:solidFill>
            </a:endParaRPr>
          </a:p>
        </p:txBody>
      </p:sp>
      <p:sp>
        <p:nvSpPr>
          <p:cNvPr id="87" name="Text Box 15"/>
          <p:cNvSpPr txBox="1">
            <a:spLocks noChangeArrowheads="1"/>
          </p:cNvSpPr>
          <p:nvPr/>
        </p:nvSpPr>
        <p:spPr bwMode="auto">
          <a:xfrm>
            <a:off x="3059832" y="1913982"/>
            <a:ext cx="944555" cy="3667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l"/>
            <a:r>
              <a:rPr lang="en-US" sz="1800" dirty="0">
                <a:solidFill>
                  <a:schemeClr val="tx1"/>
                </a:solidFill>
              </a:rPr>
              <a:t>Read</a:t>
            </a:r>
          </a:p>
        </p:txBody>
      </p:sp>
      <p:sp>
        <p:nvSpPr>
          <p:cNvPr id="88" name="Text Box 14"/>
          <p:cNvSpPr txBox="1">
            <a:spLocks noChangeArrowheads="1"/>
          </p:cNvSpPr>
          <p:nvPr/>
        </p:nvSpPr>
        <p:spPr bwMode="auto">
          <a:xfrm>
            <a:off x="1907704" y="3930206"/>
            <a:ext cx="1296144"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l"/>
            <a:r>
              <a:rPr lang="en-US" sz="1800" dirty="0" smtClean="0">
                <a:solidFill>
                  <a:schemeClr val="tx1"/>
                </a:solidFill>
              </a:rPr>
              <a:t>Produce/</a:t>
            </a:r>
            <a:br>
              <a:rPr lang="en-US" sz="1800" dirty="0" smtClean="0">
                <a:solidFill>
                  <a:schemeClr val="tx1"/>
                </a:solidFill>
              </a:rPr>
            </a:br>
            <a:r>
              <a:rPr lang="en-US" sz="1800" dirty="0" smtClean="0">
                <a:solidFill>
                  <a:schemeClr val="tx1"/>
                </a:solidFill>
              </a:rPr>
              <a:t>write</a:t>
            </a:r>
            <a:endParaRPr lang="en-US" sz="1800" dirty="0">
              <a:solidFill>
                <a:schemeClr val="tx1"/>
              </a:solidFill>
            </a:endParaRPr>
          </a:p>
        </p:txBody>
      </p:sp>
      <p:sp>
        <p:nvSpPr>
          <p:cNvPr id="89" name="AutoShape 50"/>
          <p:cNvSpPr>
            <a:spLocks noChangeArrowheads="1"/>
          </p:cNvSpPr>
          <p:nvPr/>
        </p:nvSpPr>
        <p:spPr bwMode="auto">
          <a:xfrm>
            <a:off x="3933202" y="2556308"/>
            <a:ext cx="1214438" cy="485775"/>
          </a:xfrm>
          <a:prstGeom prst="leftRightArrow">
            <a:avLst>
              <a:gd name="adj1" fmla="val 50000"/>
              <a:gd name="adj2" fmla="val 50000"/>
            </a:avLst>
          </a:prstGeom>
          <a:noFill/>
          <a:ln w="38100" algn="ctr">
            <a:solidFill>
              <a:schemeClr val="tx1"/>
            </a:solidFill>
            <a:miter lim="800000"/>
            <a:headEnd/>
            <a:tailEnd/>
          </a:ln>
          <a:effectLst/>
        </p:spPr>
        <p:txBody>
          <a:bodyPr wrap="none" anchor="ctr">
            <a:spAutoFit/>
          </a:bodyPr>
          <a:lstStyle/>
          <a:p>
            <a:endParaRPr lang="en-US"/>
          </a:p>
        </p:txBody>
      </p:sp>
      <p:sp>
        <p:nvSpPr>
          <p:cNvPr id="91" name="Rectangle 90"/>
          <p:cNvSpPr/>
          <p:nvPr/>
        </p:nvSpPr>
        <p:spPr bwMode="auto">
          <a:xfrm>
            <a:off x="5292080" y="833862"/>
            <a:ext cx="3168352" cy="5331442"/>
          </a:xfrm>
          <a:prstGeom prst="rect">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3851920" y="4455808"/>
            <a:ext cx="1385316" cy="461665"/>
          </a:xfrm>
          <a:prstGeom prst="rect">
            <a:avLst/>
          </a:prstGeom>
          <a:solidFill>
            <a:srgbClr val="FF00FF"/>
          </a:solidFill>
        </p:spPr>
        <p:txBody>
          <a:bodyPr wrap="none" rtlCol="0">
            <a:spAutoFit/>
          </a:bodyPr>
          <a:lstStyle/>
          <a:p>
            <a:r>
              <a:rPr lang="en-US" sz="2400" dirty="0" smtClean="0"/>
              <a:t>Learning</a:t>
            </a:r>
          </a:p>
        </p:txBody>
      </p:sp>
      <p:sp>
        <p:nvSpPr>
          <p:cNvPr id="23" name="Down Arrow 22"/>
          <p:cNvSpPr/>
          <p:nvPr/>
        </p:nvSpPr>
        <p:spPr bwMode="auto">
          <a:xfrm>
            <a:off x="4177381" y="3142709"/>
            <a:ext cx="789238" cy="1178436"/>
          </a:xfrm>
          <a:prstGeom prst="downArrow">
            <a:avLst/>
          </a:prstGeom>
          <a:noFill/>
          <a:ln w="3810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88256" y="5252204"/>
            <a:ext cx="3024336" cy="1600438"/>
          </a:xfrm>
          <a:prstGeom prst="rect">
            <a:avLst/>
          </a:prstGeom>
          <a:solidFill>
            <a:srgbClr val="FFFF99"/>
          </a:solidFill>
        </p:spPr>
        <p:txBody>
          <a:bodyPr wrap="square" rtlCol="0">
            <a:spAutoFit/>
          </a:bodyPr>
          <a:lstStyle/>
          <a:p>
            <a:r>
              <a:rPr lang="en-US" sz="1400" dirty="0">
                <a:hlinkClick r:id="rId3" tooltip="Inquiry-based learning"/>
              </a:rPr>
              <a:t>Includes:</a:t>
            </a:r>
          </a:p>
          <a:p>
            <a:r>
              <a:rPr lang="en-US" sz="1400" dirty="0" smtClean="0">
                <a:hlinkClick r:id="rId3" tooltip="Inquiry-based learning"/>
              </a:rPr>
              <a:t>inquiry-based learning</a:t>
            </a:r>
            <a:r>
              <a:rPr lang="en-US" sz="1400" dirty="0" smtClean="0"/>
              <a:t> (IBL) </a:t>
            </a:r>
          </a:p>
          <a:p>
            <a:r>
              <a:rPr lang="en-US" sz="1400" dirty="0" smtClean="0">
                <a:hlinkClick r:id="rId4" tooltip="Problem-based learning"/>
              </a:rPr>
              <a:t>problem-based learning</a:t>
            </a:r>
            <a:r>
              <a:rPr lang="en-US" sz="1400" dirty="0" smtClean="0"/>
              <a:t> (</a:t>
            </a:r>
            <a:r>
              <a:rPr lang="en-US" sz="1400" dirty="0" err="1" smtClean="0"/>
              <a:t>PrBL</a:t>
            </a:r>
            <a:r>
              <a:rPr lang="en-US" sz="1400" dirty="0" smtClean="0"/>
              <a:t>)</a:t>
            </a:r>
          </a:p>
          <a:p>
            <a:r>
              <a:rPr lang="en-US" sz="1400" dirty="0" smtClean="0">
                <a:hlinkClick r:id="rId5" tooltip="Project-based learning"/>
              </a:rPr>
              <a:t>project-based learning</a:t>
            </a:r>
            <a:r>
              <a:rPr lang="en-US" sz="1400" dirty="0" smtClean="0"/>
              <a:t> (PBL)</a:t>
            </a:r>
          </a:p>
          <a:p>
            <a:r>
              <a:rPr lang="en-US" sz="1400" dirty="0" smtClean="0">
                <a:hlinkClick r:id="rId6" tooltip="Project-methodology-based learning"/>
              </a:rPr>
              <a:t>project-methodology-based learning</a:t>
            </a:r>
            <a:r>
              <a:rPr lang="en-US" sz="1400" dirty="0" smtClean="0"/>
              <a:t> </a:t>
            </a:r>
          </a:p>
          <a:p>
            <a:r>
              <a:rPr lang="en-US" sz="1400" dirty="0" smtClean="0">
                <a:hlinkClick r:id="rId7" tooltip="Case-based learning"/>
              </a:rPr>
              <a:t>case-based learning</a:t>
            </a:r>
            <a:r>
              <a:rPr lang="en-US" sz="1400" dirty="0" smtClean="0"/>
              <a:t> (CBL)</a:t>
            </a:r>
          </a:p>
          <a:p>
            <a:r>
              <a:rPr lang="en-US" sz="1400" dirty="0" smtClean="0"/>
              <a:t>…….</a:t>
            </a:r>
          </a:p>
        </p:txBody>
      </p:sp>
      <p:sp>
        <p:nvSpPr>
          <p:cNvPr id="27" name="Cloud"/>
          <p:cNvSpPr>
            <a:spLocks noChangeAspect="1" noEditPoints="1" noChangeArrowheads="1"/>
          </p:cNvSpPr>
          <p:nvPr/>
        </p:nvSpPr>
        <p:spPr bwMode="auto">
          <a:xfrm>
            <a:off x="6270897" y="1956833"/>
            <a:ext cx="2093913" cy="1085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tx1"/>
                </a:solidFill>
                <a:latin typeface="Arial" charset="0"/>
              </a:rPr>
              <a:t>Learning</a:t>
            </a:r>
          </a:p>
          <a:p>
            <a:r>
              <a:rPr lang="fr-CH" sz="1800" dirty="0" err="1" smtClean="0">
                <a:solidFill>
                  <a:schemeClr val="tx1"/>
                </a:solidFill>
                <a:latin typeface="Arial" charset="0"/>
              </a:rPr>
              <a:t>materials</a:t>
            </a:r>
            <a:endParaRPr lang="en-US" sz="18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25</a:t>
            </a:fld>
            <a:endParaRPr lang="fr-CH"/>
          </a:p>
        </p:txBody>
      </p:sp>
      <p:sp>
        <p:nvSpPr>
          <p:cNvPr id="8" name="Rectangle 7"/>
          <p:cNvSpPr>
            <a:spLocks noGrp="1" noChangeArrowheads="1"/>
          </p:cNvSpPr>
          <p:nvPr/>
        </p:nvSpPr>
        <p:spPr bwMode="auto">
          <a:xfrm>
            <a:off x="35496" y="769621"/>
            <a:ext cx="5868144" cy="541338"/>
          </a:xfrm>
          <a:prstGeom prst="rect">
            <a:avLst/>
          </a:prstGeom>
          <a:solidFill>
            <a:srgbClr val="FFFF99"/>
          </a:solidFill>
          <a:ln>
            <a:noFill/>
          </a:ln>
          <a:effectLs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r>
              <a:rPr lang="en-US" altLang="en-US" sz="2800" dirty="0" smtClean="0"/>
              <a:t>Ex.: Inquiry Based Learning </a:t>
            </a:r>
            <a:r>
              <a:rPr lang="en-US" altLang="en-US" sz="2800" dirty="0"/>
              <a:t>design</a:t>
            </a:r>
          </a:p>
        </p:txBody>
      </p:sp>
      <p:sp>
        <p:nvSpPr>
          <p:cNvPr id="9" name="Rectangle 8"/>
          <p:cNvSpPr>
            <a:spLocks noGrp="1" noChangeArrowheads="1"/>
          </p:cNvSpPr>
          <p:nvPr/>
        </p:nvSpPr>
        <p:spPr bwMode="auto">
          <a:xfrm>
            <a:off x="643731" y="17653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Elicit questions </a:t>
            </a:r>
          </a:p>
          <a:p>
            <a:r>
              <a:rPr lang="en-US" altLang="en-US"/>
              <a:t>Experiment, observe, </a:t>
            </a:r>
            <a:br>
              <a:rPr lang="en-US" altLang="en-US"/>
            </a:br>
            <a:r>
              <a:rPr lang="en-US" altLang="en-US"/>
              <a:t>read.</a:t>
            </a:r>
          </a:p>
          <a:p>
            <a:r>
              <a:rPr lang="en-US" altLang="en-US"/>
              <a:t>Compose Q &amp; A</a:t>
            </a:r>
          </a:p>
          <a:p>
            <a:r>
              <a:rPr lang="en-US" altLang="en-US"/>
              <a:t>Present / Discuss</a:t>
            </a:r>
          </a:p>
          <a:p>
            <a:r>
              <a:rPr lang="en-US" altLang="en-US"/>
              <a:t>Reframe </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869" y="1993900"/>
            <a:ext cx="3014662"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Freeform 10"/>
          <p:cNvSpPr>
            <a:spLocks/>
          </p:cNvSpPr>
          <p:nvPr/>
        </p:nvSpPr>
        <p:spPr bwMode="auto">
          <a:xfrm>
            <a:off x="1481931" y="1196752"/>
            <a:ext cx="4170189" cy="3768948"/>
          </a:xfrm>
          <a:custGeom>
            <a:avLst/>
            <a:gdLst>
              <a:gd name="T0" fmla="*/ 1104 w 3048"/>
              <a:gd name="T1" fmla="*/ 2328 h 2424"/>
              <a:gd name="T2" fmla="*/ 2688 w 3048"/>
              <a:gd name="T3" fmla="*/ 2088 h 2424"/>
              <a:gd name="T4" fmla="*/ 2688 w 3048"/>
              <a:gd name="T5" fmla="*/ 312 h 2424"/>
              <a:gd name="T6" fmla="*/ 528 w 3048"/>
              <a:gd name="T7" fmla="*/ 216 h 2424"/>
              <a:gd name="T8" fmla="*/ 0 w 3048"/>
              <a:gd name="T9" fmla="*/ 552 h 2424"/>
            </a:gdLst>
            <a:ahLst/>
            <a:cxnLst>
              <a:cxn ang="0">
                <a:pos x="T0" y="T1"/>
              </a:cxn>
              <a:cxn ang="0">
                <a:pos x="T2" y="T3"/>
              </a:cxn>
              <a:cxn ang="0">
                <a:pos x="T4" y="T5"/>
              </a:cxn>
              <a:cxn ang="0">
                <a:pos x="T6" y="T7"/>
              </a:cxn>
              <a:cxn ang="0">
                <a:pos x="T8" y="T9"/>
              </a:cxn>
            </a:cxnLst>
            <a:rect l="0" t="0" r="r" b="b"/>
            <a:pathLst>
              <a:path w="3048" h="2424">
                <a:moveTo>
                  <a:pt x="1104" y="2328"/>
                </a:moveTo>
                <a:cubicBezTo>
                  <a:pt x="1764" y="2376"/>
                  <a:pt x="2424" y="2424"/>
                  <a:pt x="2688" y="2088"/>
                </a:cubicBezTo>
                <a:cubicBezTo>
                  <a:pt x="2952" y="1752"/>
                  <a:pt x="3048" y="624"/>
                  <a:pt x="2688" y="312"/>
                </a:cubicBezTo>
                <a:cubicBezTo>
                  <a:pt x="2328" y="0"/>
                  <a:pt x="976" y="176"/>
                  <a:pt x="528" y="216"/>
                </a:cubicBezTo>
                <a:cubicBezTo>
                  <a:pt x="80" y="256"/>
                  <a:pt x="40" y="404"/>
                  <a:pt x="0" y="552"/>
                </a:cubicBezTo>
              </a:path>
            </a:pathLst>
          </a:custGeom>
          <a:noFill/>
          <a:ln w="38100" cmpd="sng">
            <a:solidFill>
              <a:schemeClr val="tx2"/>
            </a:solidFill>
            <a:round/>
            <a:headEnd/>
            <a:tailEnd type="triangle" w="lg" len="lg"/>
          </a:ln>
          <a:extLst>
            <a:ext uri="{909E8E84-426E-40DD-AFC4-6F175D3DCCD1}">
              <a14:hiddenFill xmlns:a14="http://schemas.microsoft.com/office/drawing/2010/main">
                <a:solidFill>
                  <a:schemeClr val="accent1"/>
                </a:solidFill>
              </a14:hiddenFill>
            </a:ext>
          </a:extLst>
        </p:spPr>
        <p:txBody>
          <a:bodyPr wrap="none" anchor="ctr"/>
          <a:ls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a:lstStyle>
          <a:p>
            <a:endParaRPr lang="en-US"/>
          </a:p>
        </p:txBody>
      </p:sp>
      <p:sp>
        <p:nvSpPr>
          <p:cNvPr id="12" name="Rectangle 11"/>
          <p:cNvSpPr>
            <a:spLocks noChangeArrowheads="1"/>
          </p:cNvSpPr>
          <p:nvPr/>
        </p:nvSpPr>
        <p:spPr bwMode="auto">
          <a:xfrm>
            <a:off x="3082131" y="4965700"/>
            <a:ext cx="5486400"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a:lstStyle>
          <a:p>
            <a:pPr eaLnBrk="1" hangingPunct="1">
              <a:spcBef>
                <a:spcPct val="20000"/>
              </a:spcBef>
              <a:buClr>
                <a:schemeClr val="hlink"/>
              </a:buClr>
              <a:buSzPct val="55000"/>
              <a:buFont typeface="Wingdings" panose="05000000000000000000" pitchFamily="2" charset="2"/>
              <a:buNone/>
            </a:pPr>
            <a:r>
              <a:rPr lang="en-US" altLang="en-US" sz="1600">
                <a:solidFill>
                  <a:srgbClr val="000000"/>
                </a:solidFill>
                <a:latin typeface="Helvetica" panose="020B0604020202020204" pitchFamily="34" charset="0"/>
              </a:rPr>
              <a:t>The crucial difference between current formulations of inquiry and the traditional  "scientific method" is the explicit  recognition that inquiry is cyclic and nonlinear.»</a:t>
            </a:r>
          </a:p>
          <a:p>
            <a:pPr lvl="1" algn="r" eaLnBrk="1" hangingPunct="1">
              <a:spcBef>
                <a:spcPct val="20000"/>
              </a:spcBef>
              <a:buClr>
                <a:schemeClr val="hlink"/>
              </a:buClr>
              <a:buSzPct val="55000"/>
              <a:buFont typeface="Wingdings" panose="05000000000000000000" pitchFamily="2" charset="2"/>
              <a:buChar char="n"/>
            </a:pPr>
            <a:r>
              <a:rPr lang="en-US" altLang="en-US" sz="1600">
                <a:solidFill>
                  <a:srgbClr val="000000"/>
                </a:solidFill>
                <a:latin typeface="Helvetica" panose="020B0604020202020204" pitchFamily="34" charset="0"/>
              </a:rPr>
              <a:t>Sandoval 2004p. 216</a:t>
            </a:r>
          </a:p>
        </p:txBody>
      </p:sp>
      <p:sp>
        <p:nvSpPr>
          <p:cNvPr id="13" name="TextBox 12"/>
          <p:cNvSpPr txBox="1"/>
          <p:nvPr/>
        </p:nvSpPr>
        <p:spPr>
          <a:xfrm>
            <a:off x="643731" y="6217642"/>
            <a:ext cx="5743880" cy="307777"/>
          </a:xfrm>
          <a:prstGeom prst="rect">
            <a:avLst/>
          </a:prstGeom>
          <a:noFill/>
        </p:spPr>
        <p:txBody>
          <a:bodyPr wrap="none" rtlCol="0">
            <a:spAutoFit/>
          </a:bodyPr>
          <a:lstStyle/>
          <a:p>
            <a:r>
              <a:rPr lang="en-US" sz="1400" dirty="0">
                <a:hlinkClick r:id="rId3"/>
              </a:rPr>
              <a:t>http://tecfa.unige.ch/perso/lombardf/publications/maastrich-14-16XI07</a:t>
            </a:r>
            <a:r>
              <a:rPr lang="en-US" sz="1400" dirty="0" smtClean="0">
                <a:hlinkClick r:id="rId3"/>
              </a:rPr>
              <a:t>/</a:t>
            </a:r>
            <a:r>
              <a:rPr lang="en-US" sz="1400" dirty="0" smtClean="0"/>
              <a:t> </a:t>
            </a:r>
          </a:p>
        </p:txBody>
      </p:sp>
      <p:sp>
        <p:nvSpPr>
          <p:cNvPr id="14" name="TextBox 18"/>
          <p:cNvSpPr txBox="1">
            <a:spLocks noChangeArrowheads="1"/>
          </p:cNvSpPr>
          <p:nvPr/>
        </p:nvSpPr>
        <p:spPr bwMode="auto">
          <a:xfrm>
            <a:off x="0" y="0"/>
            <a:ext cx="9144000" cy="461665"/>
          </a:xfrm>
          <a:prstGeom prst="rect">
            <a:avLst/>
          </a:prstGeom>
          <a:solidFill>
            <a:schemeClr val="accent5"/>
          </a:solidFill>
          <a:ln w="12700" cap="rnd">
            <a:solidFill>
              <a:schemeClr val="accent2"/>
            </a:solidFill>
            <a:miter lim="800000"/>
            <a:headEnd/>
            <a:tailEnd/>
          </a:ln>
        </p:spPr>
        <p:txBody>
          <a:bodyPr wrap="square">
            <a:spAutoFit/>
          </a:bodyPr>
          <a:lstStyle/>
          <a:p>
            <a:r>
              <a:rPr lang="fr-CH" sz="2400" dirty="0" smtClean="0"/>
              <a:t>Project-</a:t>
            </a:r>
            <a:r>
              <a:rPr lang="fr-CH" sz="2400" dirty="0" err="1" smtClean="0"/>
              <a:t>oriented</a:t>
            </a:r>
            <a:r>
              <a:rPr lang="fr-CH" sz="2400" dirty="0" smtClean="0"/>
              <a:t> </a:t>
            </a:r>
            <a:r>
              <a:rPr lang="fr-CH" sz="2400" dirty="0" err="1" smtClean="0"/>
              <a:t>learning</a:t>
            </a:r>
            <a:r>
              <a:rPr lang="fr-CH" sz="2400" dirty="0" smtClean="0"/>
              <a:t> </a:t>
            </a:r>
            <a:r>
              <a:rPr lang="fr-CH" sz="2400" dirty="0" err="1" smtClean="0"/>
              <a:t>requires</a:t>
            </a:r>
            <a:r>
              <a:rPr lang="fr-CH" sz="2400" dirty="0" smtClean="0"/>
              <a:t> </a:t>
            </a:r>
            <a:r>
              <a:rPr lang="fr-CH" sz="2400" dirty="0" err="1" smtClean="0"/>
              <a:t>learning</a:t>
            </a:r>
            <a:r>
              <a:rPr lang="fr-CH" sz="2400" dirty="0" smtClean="0"/>
              <a:t> design (story </a:t>
            </a:r>
            <a:r>
              <a:rPr lang="fr-CH" sz="2400" dirty="0" err="1" smtClean="0"/>
              <a:t>boarding</a:t>
            </a:r>
            <a:r>
              <a:rPr lang="fr-CH" sz="2400" dirty="0" smtClean="0"/>
              <a:t>)</a:t>
            </a:r>
            <a:endParaRPr lang="en-US" sz="2400" dirty="0"/>
          </a:p>
        </p:txBody>
      </p:sp>
    </p:spTree>
    <p:extLst>
      <p:ext uri="{BB962C8B-B14F-4D97-AF65-F5344CB8AC3E}">
        <p14:creationId xmlns:p14="http://schemas.microsoft.com/office/powerpoint/2010/main" val="3648514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96000"/>
            <a:ext cx="914400" cy="914400"/>
          </a:xfrm>
          <a:prstGeom prst="rect">
            <a:avLst/>
          </a:prstGeom>
        </p:spPr>
        <p:txBody>
          <a:bodyPr wrap="square" rtlCol="0" anchor="ctr">
            <a:spAutoFit/>
          </a:bodyPr>
          <a:lstStyle/>
          <a:p>
            <a:pPr algn="ctr"/>
            <a:endParaRPr lang="fr-FR" dirty="0" smtClean="0">
              <a:solidFill>
                <a:schemeClr val="tx1"/>
              </a:solidFill>
            </a:endParaRPr>
          </a:p>
        </p:txBody>
      </p:sp>
      <p:graphicFrame>
        <p:nvGraphicFramePr>
          <p:cNvPr id="12" name="Graphique 11"/>
          <p:cNvGraphicFramePr/>
          <p:nvPr>
            <p:extLst>
              <p:ext uri="{D42A27DB-BD31-4B8C-83A1-F6EECF244321}">
                <p14:modId xmlns:p14="http://schemas.microsoft.com/office/powerpoint/2010/main" val="302149786"/>
              </p:ext>
            </p:extLst>
          </p:nvPr>
        </p:nvGraphicFramePr>
        <p:xfrm>
          <a:off x="18255"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8153400" y="2144784"/>
            <a:ext cx="717682" cy="3159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400" b="1" dirty="0"/>
              <a:t>22.4%</a:t>
            </a:r>
          </a:p>
        </p:txBody>
      </p:sp>
      <p:sp>
        <p:nvSpPr>
          <p:cNvPr id="14" name="ZoneTexte 13"/>
          <p:cNvSpPr txBox="1"/>
          <p:nvPr/>
        </p:nvSpPr>
        <p:spPr>
          <a:xfrm>
            <a:off x="8153400" y="3200400"/>
            <a:ext cx="717682" cy="3159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400" b="1" dirty="0"/>
              <a:t>34.1%</a:t>
            </a:r>
          </a:p>
        </p:txBody>
      </p:sp>
      <p:sp>
        <p:nvSpPr>
          <p:cNvPr id="15" name="ZoneTexte 14"/>
          <p:cNvSpPr txBox="1"/>
          <p:nvPr/>
        </p:nvSpPr>
        <p:spPr>
          <a:xfrm>
            <a:off x="8153400" y="4354584"/>
            <a:ext cx="717682" cy="3159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400" b="1" dirty="0"/>
              <a:t>30.5%</a:t>
            </a:r>
          </a:p>
        </p:txBody>
      </p:sp>
      <p:sp>
        <p:nvSpPr>
          <p:cNvPr id="16" name="ZoneTexte 15"/>
          <p:cNvSpPr txBox="1"/>
          <p:nvPr/>
        </p:nvSpPr>
        <p:spPr>
          <a:xfrm>
            <a:off x="8153400" y="5181600"/>
            <a:ext cx="717682" cy="3159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400" b="1" dirty="0"/>
              <a:t>13.0%</a:t>
            </a:r>
          </a:p>
        </p:txBody>
      </p:sp>
      <p:sp>
        <p:nvSpPr>
          <p:cNvPr id="2" name="TextBox 1"/>
          <p:cNvSpPr txBox="1"/>
          <p:nvPr/>
        </p:nvSpPr>
        <p:spPr>
          <a:xfrm>
            <a:off x="18255" y="19168"/>
            <a:ext cx="9344225" cy="461665"/>
          </a:xfrm>
          <a:prstGeom prst="rect">
            <a:avLst/>
          </a:prstGeom>
          <a:solidFill>
            <a:schemeClr val="accent5"/>
          </a:solidFill>
        </p:spPr>
        <p:txBody>
          <a:bodyPr wrap="none" rtlCol="0">
            <a:spAutoFit/>
          </a:bodyPr>
          <a:lstStyle/>
          <a:p>
            <a:r>
              <a:rPr lang="fr-FR" sz="2400" dirty="0" err="1" smtClean="0"/>
              <a:t>Some</a:t>
            </a:r>
            <a:r>
              <a:rPr lang="fr-FR" sz="2400" dirty="0" smtClean="0"/>
              <a:t> </a:t>
            </a:r>
            <a:r>
              <a:rPr lang="fr-FR" sz="2400" dirty="0" err="1" smtClean="0"/>
              <a:t>strategies</a:t>
            </a:r>
            <a:r>
              <a:rPr lang="fr-FR" sz="2400" dirty="0" smtClean="0"/>
              <a:t> </a:t>
            </a:r>
            <a:r>
              <a:rPr lang="fr-FR" sz="2400" dirty="0" err="1" smtClean="0"/>
              <a:t>take</a:t>
            </a:r>
            <a:r>
              <a:rPr lang="fr-FR" sz="2400" dirty="0" smtClean="0"/>
              <a:t> time- </a:t>
            </a:r>
            <a:r>
              <a:rPr lang="fr-FR" sz="2400" dirty="0" err="1"/>
              <a:t>Inquiry-based</a:t>
            </a:r>
            <a:r>
              <a:rPr lang="fr-FR" sz="2400" dirty="0"/>
              <a:t> </a:t>
            </a:r>
            <a:r>
              <a:rPr lang="fr-FR" sz="2400" dirty="0" err="1"/>
              <a:t>learning</a:t>
            </a:r>
            <a:r>
              <a:rPr lang="fr-FR" sz="2400" dirty="0"/>
              <a:t> (Lombard, 2012)</a:t>
            </a:r>
            <a:endParaRPr lang="en-US" sz="2400" dirty="0" smtClean="0"/>
          </a:p>
        </p:txBody>
      </p:sp>
      <p:sp>
        <p:nvSpPr>
          <p:cNvPr id="3" name="TextBox 2"/>
          <p:cNvSpPr txBox="1"/>
          <p:nvPr/>
        </p:nvSpPr>
        <p:spPr>
          <a:xfrm>
            <a:off x="0" y="620311"/>
            <a:ext cx="8329524" cy="461665"/>
          </a:xfrm>
          <a:prstGeom prst="rect">
            <a:avLst/>
          </a:prstGeom>
          <a:solidFill>
            <a:srgbClr val="FFFF99"/>
          </a:solidFill>
        </p:spPr>
        <p:txBody>
          <a:bodyPr wrap="none" rtlCol="0">
            <a:spAutoFit/>
          </a:bodyPr>
          <a:lstStyle/>
          <a:p>
            <a:r>
              <a:rPr lang="fr-CH" sz="2400" dirty="0" smtClean="0"/>
              <a:t>It </a:t>
            </a:r>
            <a:r>
              <a:rPr lang="fr-CH" sz="2400" dirty="0" err="1" smtClean="0"/>
              <a:t>takes</a:t>
            </a:r>
            <a:r>
              <a:rPr lang="fr-CH" sz="2400" dirty="0" smtClean="0"/>
              <a:t> about 3 </a:t>
            </a:r>
            <a:r>
              <a:rPr lang="fr-CH" sz="2400" dirty="0" err="1" smtClean="0"/>
              <a:t>month</a:t>
            </a:r>
            <a:r>
              <a:rPr lang="fr-CH" sz="2400" dirty="0" smtClean="0"/>
              <a:t> </a:t>
            </a:r>
            <a:r>
              <a:rPr lang="fr-CH" sz="2400" dirty="0" err="1" smtClean="0"/>
              <a:t>before</a:t>
            </a:r>
            <a:r>
              <a:rPr lang="fr-CH" sz="2400" dirty="0" smtClean="0"/>
              <a:t> </a:t>
            </a:r>
            <a:r>
              <a:rPr lang="fr-CH" sz="2400" dirty="0" err="1" smtClean="0"/>
              <a:t>there</a:t>
            </a:r>
            <a:r>
              <a:rPr lang="fr-CH" sz="2400" dirty="0" smtClean="0"/>
              <a:t> </a:t>
            </a:r>
            <a:r>
              <a:rPr lang="fr-CH" sz="2400" dirty="0" err="1" smtClean="0"/>
              <a:t>is</a:t>
            </a:r>
            <a:r>
              <a:rPr lang="fr-CH" sz="2400" dirty="0" smtClean="0"/>
              <a:t> </a:t>
            </a:r>
            <a:r>
              <a:rPr lang="fr-CH" sz="2400" dirty="0" err="1" smtClean="0"/>
              <a:t>some</a:t>
            </a:r>
            <a:r>
              <a:rPr lang="fr-CH" sz="2400" dirty="0" smtClean="0"/>
              <a:t> </a:t>
            </a:r>
            <a:r>
              <a:rPr lang="fr-CH" sz="2400" dirty="0" err="1" smtClean="0"/>
              <a:t>deep</a:t>
            </a:r>
            <a:r>
              <a:rPr lang="fr-CH" sz="2400" dirty="0" smtClean="0"/>
              <a:t> </a:t>
            </a:r>
            <a:r>
              <a:rPr lang="fr-CH" sz="2400" dirty="0" err="1" smtClean="0"/>
              <a:t>learning</a:t>
            </a:r>
            <a:r>
              <a:rPr lang="fr-CH" sz="2400" dirty="0" smtClean="0"/>
              <a:t> !!</a:t>
            </a:r>
            <a:endParaRPr lang="en-US" sz="2400" dirty="0" smtClean="0"/>
          </a:p>
        </p:txBody>
      </p:sp>
    </p:spTree>
    <p:extLst>
      <p:ext uri="{BB962C8B-B14F-4D97-AF65-F5344CB8AC3E}">
        <p14:creationId xmlns:p14="http://schemas.microsoft.com/office/powerpoint/2010/main" val="2983818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27</a:t>
            </a:fld>
            <a:endParaRPr lang="fr-CH"/>
          </a:p>
        </p:txBody>
      </p:sp>
      <p:sp>
        <p:nvSpPr>
          <p:cNvPr id="7" name="Title 1"/>
          <p:cNvSpPr>
            <a:spLocks noGrp="1"/>
          </p:cNvSpPr>
          <p:nvPr>
            <p:ph type="title"/>
          </p:nvPr>
        </p:nvSpPr>
        <p:spPr>
          <a:xfrm>
            <a:off x="22911" y="6328"/>
            <a:ext cx="8229600" cy="490537"/>
          </a:xfrm>
          <a:solidFill>
            <a:schemeClr val="accent5"/>
          </a:solidFill>
        </p:spPr>
        <p:txBody>
          <a:bodyPr/>
          <a:lstStyle/>
          <a:p>
            <a:r>
              <a:rPr lang="en-US" dirty="0" smtClean="0"/>
              <a:t>Back to tools</a:t>
            </a:r>
            <a:endParaRPr lang="en-US" dirty="0"/>
          </a:p>
        </p:txBody>
      </p:sp>
      <p:sp>
        <p:nvSpPr>
          <p:cNvPr id="8" name="Date Placeholder 3"/>
          <p:cNvSpPr txBox="1">
            <a:spLocks/>
          </p:cNvSpPr>
          <p:nvPr/>
        </p:nvSpPr>
        <p:spPr bwMode="auto">
          <a:xfrm>
            <a:off x="493713"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defTabSz="457200" rtl="0" eaLnBrk="1" fontAlgn="base" hangingPunct="1">
              <a:lnSpc>
                <a:spcPct val="93000"/>
              </a:lnSpc>
              <a:spcBef>
                <a:spcPct val="0"/>
              </a:spcBef>
              <a:spcAft>
                <a:spcPct val="0"/>
              </a:spcAft>
              <a:buClr>
                <a:srgbClr val="000000"/>
              </a:buClr>
              <a:buSzPct val="100000"/>
              <a:buFont typeface="Times New Roman" pitchFamily="18" charset="0"/>
              <a:buNone/>
              <a:defRPr sz="1400" kern="1200">
                <a:solidFill>
                  <a:srgbClr val="000000"/>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0A82005-6352-4A83-A869-D0471D38F7BF}" type="datetime1">
              <a:rPr lang="fr-CH" smtClean="0"/>
              <a:pPr/>
              <a:t>02.11.2014</a:t>
            </a:fld>
            <a:endParaRPr lang="fr-CH"/>
          </a:p>
        </p:txBody>
      </p:sp>
      <p:sp>
        <p:nvSpPr>
          <p:cNvPr id="10" name="Slide Number Placeholder 5"/>
          <p:cNvSpPr txBox="1">
            <a:spLocks/>
          </p:cNvSpPr>
          <p:nvPr/>
        </p:nvSpPr>
        <p:spPr bwMode="auto">
          <a:xfrm>
            <a:off x="6516688"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defTabSz="457200" rtl="0" eaLnBrk="1" fontAlgn="base" hangingPunct="1">
              <a:lnSpc>
                <a:spcPct val="93000"/>
              </a:lnSpc>
              <a:spcBef>
                <a:spcPct val="0"/>
              </a:spcBef>
              <a:spcAft>
                <a:spcPct val="0"/>
              </a:spcAft>
              <a:buClr>
                <a:srgbClr val="000000"/>
              </a:buClr>
              <a:buSzPct val="100000"/>
              <a:buFont typeface="Times New Roman" pitchFamily="18" charset="0"/>
              <a:buNone/>
              <a:defRPr sz="1400" kern="1200">
                <a:solidFill>
                  <a:srgbClr val="000000"/>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AF2C15A3-92F7-479C-8016-7D825F0E5345}" type="slidenum">
              <a:rPr lang="fr-CH" smtClean="0"/>
              <a:pPr/>
              <a:t>27</a:t>
            </a:fld>
            <a:endParaRPr lang="fr-CH"/>
          </a:p>
        </p:txBody>
      </p:sp>
      <p:sp>
        <p:nvSpPr>
          <p:cNvPr id="16" name="Rectangle 40"/>
          <p:cNvSpPr>
            <a:spLocks noChangeArrowheads="1"/>
          </p:cNvSpPr>
          <p:nvPr/>
        </p:nvSpPr>
        <p:spPr bwMode="auto">
          <a:xfrm>
            <a:off x="285720" y="1785926"/>
            <a:ext cx="2305050" cy="3887788"/>
          </a:xfrm>
          <a:prstGeom prst="rect">
            <a:avLst/>
          </a:prstGeom>
          <a:solidFill>
            <a:srgbClr val="FFFFFF"/>
          </a:solidFill>
          <a:ln w="25400" algn="ctr">
            <a:solidFill>
              <a:schemeClr val="tx1"/>
            </a:solidFill>
            <a:miter lim="800000"/>
            <a:headEnd/>
            <a:tailEnd/>
          </a:ln>
          <a:effectLst/>
        </p:spPr>
        <p:txBody>
          <a:bodyPr wrap="none" lIns="0" tIns="0" rIns="0" bIns="0" anchor="ctr">
            <a:spAutoFit/>
          </a:bodyPr>
          <a:lstStyle/>
          <a:p>
            <a:endParaRPr lang="en-US"/>
          </a:p>
        </p:txBody>
      </p:sp>
      <p:sp>
        <p:nvSpPr>
          <p:cNvPr id="17" name="Text Box 12"/>
          <p:cNvSpPr txBox="1">
            <a:spLocks noChangeArrowheads="1"/>
          </p:cNvSpPr>
          <p:nvPr/>
        </p:nvSpPr>
        <p:spPr bwMode="auto">
          <a:xfrm>
            <a:off x="501620" y="1930389"/>
            <a:ext cx="1295400" cy="18716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lstStyle/>
          <a:p>
            <a:pPr>
              <a:buFontTx/>
              <a:buNone/>
            </a:pPr>
            <a:r>
              <a:rPr lang="en-US" sz="1800" dirty="0"/>
              <a:t>Scenario 1</a:t>
            </a:r>
          </a:p>
          <a:p>
            <a:endParaRPr lang="en-US" sz="1800" dirty="0"/>
          </a:p>
          <a:p>
            <a:endParaRPr lang="en-US" sz="1800" dirty="0"/>
          </a:p>
          <a:p>
            <a:pPr>
              <a:buFontTx/>
              <a:buNone/>
            </a:pPr>
            <a:endParaRPr lang="en-US" sz="1800" dirty="0"/>
          </a:p>
        </p:txBody>
      </p:sp>
      <p:sp>
        <p:nvSpPr>
          <p:cNvPr id="18" name="Text Box 13"/>
          <p:cNvSpPr txBox="1">
            <a:spLocks noChangeArrowheads="1"/>
          </p:cNvSpPr>
          <p:nvPr/>
        </p:nvSpPr>
        <p:spPr bwMode="auto">
          <a:xfrm>
            <a:off x="501620" y="4017951"/>
            <a:ext cx="1295400" cy="15128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spAutoFit/>
          </a:bodyPr>
          <a:lstStyle/>
          <a:p>
            <a:pPr>
              <a:buFontTx/>
              <a:buNone/>
            </a:pPr>
            <a:r>
              <a:rPr lang="en-US" sz="1800"/>
              <a:t>Scenario 2</a:t>
            </a:r>
          </a:p>
          <a:p>
            <a:endParaRPr lang="en-US" sz="1800"/>
          </a:p>
          <a:p>
            <a:endParaRPr lang="en-US" sz="1800"/>
          </a:p>
          <a:p>
            <a:endParaRPr lang="en-US" sz="1800"/>
          </a:p>
        </p:txBody>
      </p:sp>
      <p:sp>
        <p:nvSpPr>
          <p:cNvPr id="19" name="Text Box 14"/>
          <p:cNvSpPr txBox="1">
            <a:spLocks noChangeArrowheads="1"/>
          </p:cNvSpPr>
          <p:nvPr/>
        </p:nvSpPr>
        <p:spPr bwMode="auto">
          <a:xfrm>
            <a:off x="1366807" y="4810114"/>
            <a:ext cx="2017713" cy="2746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Activity ..</a:t>
            </a:r>
          </a:p>
        </p:txBody>
      </p:sp>
      <p:sp>
        <p:nvSpPr>
          <p:cNvPr id="20" name="Text Box 8"/>
          <p:cNvSpPr txBox="1">
            <a:spLocks noChangeArrowheads="1"/>
          </p:cNvSpPr>
          <p:nvPr/>
        </p:nvSpPr>
        <p:spPr bwMode="auto">
          <a:xfrm>
            <a:off x="1582707" y="2289164"/>
            <a:ext cx="2160588" cy="2746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Activity 1</a:t>
            </a:r>
          </a:p>
        </p:txBody>
      </p:sp>
      <p:sp>
        <p:nvSpPr>
          <p:cNvPr id="21" name="Text Box 10"/>
          <p:cNvSpPr txBox="1">
            <a:spLocks noChangeArrowheads="1"/>
          </p:cNvSpPr>
          <p:nvPr/>
        </p:nvSpPr>
        <p:spPr bwMode="auto">
          <a:xfrm>
            <a:off x="1582707" y="3370251"/>
            <a:ext cx="1584325" cy="2746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Activity 3</a:t>
            </a:r>
          </a:p>
        </p:txBody>
      </p:sp>
      <p:sp>
        <p:nvSpPr>
          <p:cNvPr id="22" name="Text Box 9"/>
          <p:cNvSpPr txBox="1">
            <a:spLocks noChangeArrowheads="1"/>
          </p:cNvSpPr>
          <p:nvPr/>
        </p:nvSpPr>
        <p:spPr bwMode="auto">
          <a:xfrm>
            <a:off x="1582707" y="2803602"/>
            <a:ext cx="2160588" cy="2746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0" tIns="0" rIns="0" bIns="0">
            <a:spAutoFit/>
          </a:bodyPr>
          <a:lstStyle/>
          <a:p>
            <a:pPr>
              <a:buFontTx/>
              <a:buNone/>
            </a:pPr>
            <a:r>
              <a:rPr lang="en-US" sz="1800">
                <a:solidFill>
                  <a:schemeClr val="tx1"/>
                </a:solidFill>
              </a:rPr>
              <a:t>Activity 2</a:t>
            </a:r>
          </a:p>
        </p:txBody>
      </p:sp>
      <p:sp>
        <p:nvSpPr>
          <p:cNvPr id="23" name="Text Box 11"/>
          <p:cNvSpPr txBox="1">
            <a:spLocks noChangeArrowheads="1"/>
          </p:cNvSpPr>
          <p:nvPr/>
        </p:nvSpPr>
        <p:spPr bwMode="auto">
          <a:xfrm>
            <a:off x="1582707" y="4378314"/>
            <a:ext cx="1657350" cy="2746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Activity 4</a:t>
            </a:r>
          </a:p>
        </p:txBody>
      </p:sp>
      <p:sp>
        <p:nvSpPr>
          <p:cNvPr id="24" name="Text Box 15"/>
          <p:cNvSpPr txBox="1">
            <a:spLocks noChangeArrowheads="1"/>
          </p:cNvSpPr>
          <p:nvPr/>
        </p:nvSpPr>
        <p:spPr bwMode="auto">
          <a:xfrm>
            <a:off x="4822795" y="3081326"/>
            <a:ext cx="936625" cy="274638"/>
          </a:xfrm>
          <a:prstGeom prst="rect">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Tool 1</a:t>
            </a:r>
          </a:p>
        </p:txBody>
      </p:sp>
      <p:sp>
        <p:nvSpPr>
          <p:cNvPr id="25" name="Text Box 17"/>
          <p:cNvSpPr txBox="1">
            <a:spLocks noChangeArrowheads="1"/>
          </p:cNvSpPr>
          <p:nvPr/>
        </p:nvSpPr>
        <p:spPr bwMode="auto">
          <a:xfrm>
            <a:off x="4822795" y="3730614"/>
            <a:ext cx="936625" cy="274637"/>
          </a:xfrm>
          <a:prstGeom prst="rect">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Tool 2</a:t>
            </a:r>
          </a:p>
        </p:txBody>
      </p:sp>
      <p:sp>
        <p:nvSpPr>
          <p:cNvPr id="26" name="Text Box 18"/>
          <p:cNvSpPr txBox="1">
            <a:spLocks noChangeArrowheads="1"/>
          </p:cNvSpPr>
          <p:nvPr/>
        </p:nvSpPr>
        <p:spPr bwMode="auto">
          <a:xfrm>
            <a:off x="4822795" y="4449751"/>
            <a:ext cx="863600" cy="274638"/>
          </a:xfrm>
          <a:prstGeom prst="rect">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a:solidFill>
                  <a:schemeClr val="tx1"/>
                </a:solidFill>
              </a:rPr>
              <a:t>Tool 3</a:t>
            </a:r>
          </a:p>
        </p:txBody>
      </p:sp>
      <p:sp>
        <p:nvSpPr>
          <p:cNvPr id="27" name="Text Box 19"/>
          <p:cNvSpPr txBox="1">
            <a:spLocks noChangeArrowheads="1"/>
          </p:cNvSpPr>
          <p:nvPr/>
        </p:nvSpPr>
        <p:spPr bwMode="auto">
          <a:xfrm>
            <a:off x="4066535" y="1457408"/>
            <a:ext cx="2160587" cy="553998"/>
          </a:xfrm>
          <a:prstGeom prst="rect">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spAutoFit/>
          </a:bodyPr>
          <a:lstStyle/>
          <a:p>
            <a:pPr>
              <a:buFontTx/>
              <a:buNone/>
            </a:pPr>
            <a:r>
              <a:rPr lang="en-US" sz="1800" dirty="0">
                <a:solidFill>
                  <a:schemeClr val="tx1"/>
                </a:solidFill>
              </a:rPr>
              <a:t>+ </a:t>
            </a:r>
            <a:r>
              <a:rPr lang="en-US" sz="1800" dirty="0" smtClean="0">
                <a:solidFill>
                  <a:schemeClr val="tx1"/>
                </a:solidFill>
              </a:rPr>
              <a:t>Coordination / management </a:t>
            </a:r>
            <a:r>
              <a:rPr lang="en-US" sz="1800" dirty="0">
                <a:solidFill>
                  <a:schemeClr val="tx1"/>
                </a:solidFill>
              </a:rPr>
              <a:t>tools</a:t>
            </a:r>
          </a:p>
        </p:txBody>
      </p:sp>
      <p:cxnSp>
        <p:nvCxnSpPr>
          <p:cNvPr id="28" name="AutoShape 20"/>
          <p:cNvCxnSpPr>
            <a:cxnSpLocks noChangeShapeType="1"/>
            <a:stCxn id="20" idx="3"/>
          </p:cNvCxnSpPr>
          <p:nvPr/>
        </p:nvCxnSpPr>
        <p:spPr bwMode="auto">
          <a:xfrm>
            <a:off x="3743295" y="2427276"/>
            <a:ext cx="1511300" cy="798513"/>
          </a:xfrm>
          <a:prstGeom prst="bentConnector3">
            <a:avLst>
              <a:gd name="adj1" fmla="val 70481"/>
            </a:avLst>
          </a:prstGeom>
          <a:noFill/>
          <a:ln w="9525">
            <a:noFill/>
            <a:miter lim="800000"/>
            <a:headEnd type="triangle" w="med" len="med"/>
            <a:tailEnd type="triangle" w="med" len="med"/>
          </a:ln>
          <a:effectLst/>
        </p:spPr>
      </p:cxnSp>
      <p:cxnSp>
        <p:nvCxnSpPr>
          <p:cNvPr id="29" name="AutoShape 21"/>
          <p:cNvCxnSpPr>
            <a:cxnSpLocks noChangeShapeType="1"/>
            <a:stCxn id="23" idx="3"/>
            <a:endCxn id="26" idx="1"/>
          </p:cNvCxnSpPr>
          <p:nvPr/>
        </p:nvCxnSpPr>
        <p:spPr bwMode="auto">
          <a:xfrm>
            <a:off x="3240057" y="4516426"/>
            <a:ext cx="1582738" cy="71438"/>
          </a:xfrm>
          <a:prstGeom prst="bentConnector3">
            <a:avLst>
              <a:gd name="adj1" fmla="val 49949"/>
            </a:avLst>
          </a:prstGeom>
          <a:noFill/>
          <a:ln w="9525">
            <a:noFill/>
            <a:miter lim="800000"/>
            <a:headEnd type="triangle" w="med" len="med"/>
            <a:tailEnd type="triangle" w="med" len="med"/>
          </a:ln>
          <a:effectLst/>
        </p:spPr>
      </p:cxnSp>
      <p:cxnSp>
        <p:nvCxnSpPr>
          <p:cNvPr id="30" name="AutoShape 23"/>
          <p:cNvCxnSpPr>
            <a:cxnSpLocks noChangeShapeType="1"/>
            <a:stCxn id="19" idx="3"/>
            <a:endCxn id="25" idx="1"/>
          </p:cNvCxnSpPr>
          <p:nvPr/>
        </p:nvCxnSpPr>
        <p:spPr bwMode="auto">
          <a:xfrm flipV="1">
            <a:off x="3384520" y="3868726"/>
            <a:ext cx="1438275" cy="1079500"/>
          </a:xfrm>
          <a:prstGeom prst="bentConnector3">
            <a:avLst>
              <a:gd name="adj1" fmla="val 49889"/>
            </a:avLst>
          </a:prstGeom>
          <a:noFill/>
          <a:ln w="9525">
            <a:solidFill>
              <a:schemeClr val="tx1"/>
            </a:solidFill>
            <a:miter lim="800000"/>
            <a:headEnd/>
            <a:tailEnd/>
          </a:ln>
          <a:effectLst/>
        </p:spPr>
      </p:cxnSp>
      <p:cxnSp>
        <p:nvCxnSpPr>
          <p:cNvPr id="31" name="AutoShape 24"/>
          <p:cNvCxnSpPr>
            <a:cxnSpLocks noChangeShapeType="1"/>
            <a:stCxn id="23" idx="3"/>
            <a:endCxn id="26" idx="1"/>
          </p:cNvCxnSpPr>
          <p:nvPr/>
        </p:nvCxnSpPr>
        <p:spPr bwMode="auto">
          <a:xfrm>
            <a:off x="3240057" y="4516426"/>
            <a:ext cx="1582738" cy="71438"/>
          </a:xfrm>
          <a:prstGeom prst="bentConnector3">
            <a:avLst>
              <a:gd name="adj1" fmla="val 49949"/>
            </a:avLst>
          </a:prstGeom>
          <a:noFill/>
          <a:ln w="9525">
            <a:noFill/>
            <a:miter lim="800000"/>
            <a:headEnd/>
            <a:tailEnd/>
          </a:ln>
          <a:effectLst/>
        </p:spPr>
      </p:cxnSp>
      <p:cxnSp>
        <p:nvCxnSpPr>
          <p:cNvPr id="32" name="AutoShape 25"/>
          <p:cNvCxnSpPr>
            <a:cxnSpLocks noChangeShapeType="1"/>
            <a:stCxn id="22" idx="3"/>
            <a:endCxn id="24" idx="1"/>
          </p:cNvCxnSpPr>
          <p:nvPr/>
        </p:nvCxnSpPr>
        <p:spPr bwMode="auto">
          <a:xfrm>
            <a:off x="3743295" y="2940921"/>
            <a:ext cx="1079500" cy="277724"/>
          </a:xfrm>
          <a:prstGeom prst="bentConnector3">
            <a:avLst>
              <a:gd name="adj1" fmla="val 50000"/>
            </a:avLst>
          </a:prstGeom>
          <a:noFill/>
          <a:ln w="25400">
            <a:solidFill>
              <a:schemeClr val="tx1"/>
            </a:solidFill>
            <a:miter lim="800000"/>
            <a:headEnd/>
            <a:tailEnd/>
          </a:ln>
          <a:effectLst/>
        </p:spPr>
      </p:cxnSp>
      <p:cxnSp>
        <p:nvCxnSpPr>
          <p:cNvPr id="33" name="AutoShape 26"/>
          <p:cNvCxnSpPr>
            <a:cxnSpLocks noChangeShapeType="1"/>
            <a:stCxn id="20" idx="3"/>
            <a:endCxn id="25" idx="1"/>
          </p:cNvCxnSpPr>
          <p:nvPr/>
        </p:nvCxnSpPr>
        <p:spPr bwMode="auto">
          <a:xfrm>
            <a:off x="3743295" y="2427276"/>
            <a:ext cx="1079500" cy="1441450"/>
          </a:xfrm>
          <a:prstGeom prst="bentConnector3">
            <a:avLst>
              <a:gd name="adj1" fmla="val 49852"/>
            </a:avLst>
          </a:prstGeom>
          <a:noFill/>
          <a:ln w="25400">
            <a:solidFill>
              <a:schemeClr val="tx1"/>
            </a:solidFill>
            <a:miter lim="800000"/>
            <a:headEnd/>
            <a:tailEnd/>
          </a:ln>
          <a:effectLst/>
        </p:spPr>
      </p:cxnSp>
      <p:cxnSp>
        <p:nvCxnSpPr>
          <p:cNvPr id="34" name="AutoShape 27"/>
          <p:cNvCxnSpPr>
            <a:cxnSpLocks noChangeShapeType="1"/>
            <a:stCxn id="21" idx="3"/>
            <a:endCxn id="26" idx="1"/>
          </p:cNvCxnSpPr>
          <p:nvPr/>
        </p:nvCxnSpPr>
        <p:spPr bwMode="auto">
          <a:xfrm>
            <a:off x="3167032" y="3508364"/>
            <a:ext cx="1655763" cy="1079500"/>
          </a:xfrm>
          <a:prstGeom prst="bentConnector3">
            <a:avLst>
              <a:gd name="adj1" fmla="val 49954"/>
            </a:avLst>
          </a:prstGeom>
          <a:noFill/>
          <a:ln w="25400">
            <a:solidFill>
              <a:schemeClr val="tx1"/>
            </a:solidFill>
            <a:miter lim="800000"/>
            <a:headEnd/>
            <a:tailEnd/>
          </a:ln>
          <a:effectLst/>
        </p:spPr>
      </p:cxnSp>
      <p:cxnSp>
        <p:nvCxnSpPr>
          <p:cNvPr id="35" name="AutoShape 33"/>
          <p:cNvCxnSpPr>
            <a:cxnSpLocks noChangeShapeType="1"/>
            <a:stCxn id="24" idx="3"/>
            <a:endCxn id="40" idx="1"/>
          </p:cNvCxnSpPr>
          <p:nvPr/>
        </p:nvCxnSpPr>
        <p:spPr bwMode="auto">
          <a:xfrm>
            <a:off x="5759420" y="3218645"/>
            <a:ext cx="1010683" cy="96416"/>
          </a:xfrm>
          <a:prstGeom prst="bentConnector3">
            <a:avLst>
              <a:gd name="adj1" fmla="val 50000"/>
            </a:avLst>
          </a:prstGeom>
          <a:noFill/>
          <a:ln w="25400">
            <a:solidFill>
              <a:schemeClr val="tx1"/>
            </a:solidFill>
            <a:miter lim="800000"/>
            <a:headEnd/>
            <a:tailEnd/>
          </a:ln>
          <a:effectLst/>
        </p:spPr>
      </p:cxnSp>
      <p:cxnSp>
        <p:nvCxnSpPr>
          <p:cNvPr id="36" name="AutoShape 34"/>
          <p:cNvCxnSpPr>
            <a:cxnSpLocks noChangeShapeType="1"/>
            <a:stCxn id="25" idx="3"/>
            <a:endCxn id="41" idx="1"/>
          </p:cNvCxnSpPr>
          <p:nvPr/>
        </p:nvCxnSpPr>
        <p:spPr bwMode="auto">
          <a:xfrm>
            <a:off x="5759420" y="3867933"/>
            <a:ext cx="1170034" cy="27000"/>
          </a:xfrm>
          <a:prstGeom prst="bentConnector3">
            <a:avLst>
              <a:gd name="adj1" fmla="val 50000"/>
            </a:avLst>
          </a:prstGeom>
          <a:noFill/>
          <a:ln w="25400">
            <a:solidFill>
              <a:schemeClr val="tx1"/>
            </a:solidFill>
            <a:miter lim="800000"/>
            <a:headEnd/>
            <a:tailEnd/>
          </a:ln>
          <a:effectLst/>
        </p:spPr>
      </p:cxnSp>
      <p:cxnSp>
        <p:nvCxnSpPr>
          <p:cNvPr id="37" name="AutoShape 35"/>
          <p:cNvCxnSpPr>
            <a:cxnSpLocks noChangeShapeType="1"/>
            <a:stCxn id="26" idx="3"/>
            <a:endCxn id="42" idx="1"/>
          </p:cNvCxnSpPr>
          <p:nvPr/>
        </p:nvCxnSpPr>
        <p:spPr bwMode="auto">
          <a:xfrm flipV="1">
            <a:off x="5686395" y="4537875"/>
            <a:ext cx="1171621" cy="49195"/>
          </a:xfrm>
          <a:prstGeom prst="bentConnector3">
            <a:avLst>
              <a:gd name="adj1" fmla="val 50000"/>
            </a:avLst>
          </a:prstGeom>
          <a:noFill/>
          <a:ln w="25400">
            <a:solidFill>
              <a:schemeClr val="tx1"/>
            </a:solidFill>
            <a:miter lim="800000"/>
            <a:headEnd/>
            <a:tailEnd/>
          </a:ln>
          <a:effectLst/>
        </p:spPr>
      </p:cxnSp>
      <p:sp>
        <p:nvSpPr>
          <p:cNvPr id="38" name="Text Box 38"/>
          <p:cNvSpPr txBox="1">
            <a:spLocks noChangeArrowheads="1"/>
          </p:cNvSpPr>
          <p:nvPr/>
        </p:nvSpPr>
        <p:spPr bwMode="auto">
          <a:xfrm>
            <a:off x="6715140" y="2143116"/>
            <a:ext cx="1517650" cy="292737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lstStyle/>
          <a:p>
            <a:pPr algn="ctr">
              <a:buFontTx/>
              <a:buNone/>
            </a:pPr>
            <a:r>
              <a:rPr lang="en-US" sz="1800" dirty="0">
                <a:solidFill>
                  <a:schemeClr val="tx1"/>
                </a:solidFill>
              </a:rPr>
              <a:t>Project &amp; </a:t>
            </a:r>
          </a:p>
          <a:p>
            <a:pPr algn="ctr">
              <a:buFontTx/>
              <a:buNone/>
            </a:pPr>
            <a:r>
              <a:rPr lang="en-US" sz="1800" dirty="0">
                <a:solidFill>
                  <a:schemeClr val="tx1"/>
                </a:solidFill>
              </a:rPr>
              <a:t>intermediary</a:t>
            </a:r>
            <a:br>
              <a:rPr lang="en-US" sz="1800" dirty="0">
                <a:solidFill>
                  <a:schemeClr val="tx1"/>
                </a:solidFill>
              </a:rPr>
            </a:br>
            <a:r>
              <a:rPr lang="en-US" sz="1800" dirty="0">
                <a:solidFill>
                  <a:schemeClr val="tx1"/>
                </a:solidFill>
              </a:rPr>
              <a:t>Products</a:t>
            </a:r>
          </a:p>
        </p:txBody>
      </p:sp>
      <p:cxnSp>
        <p:nvCxnSpPr>
          <p:cNvPr id="39" name="AutoShape 41"/>
          <p:cNvCxnSpPr>
            <a:cxnSpLocks noChangeShapeType="1"/>
            <a:stCxn id="19" idx="3"/>
            <a:endCxn id="24" idx="1"/>
          </p:cNvCxnSpPr>
          <p:nvPr/>
        </p:nvCxnSpPr>
        <p:spPr bwMode="auto">
          <a:xfrm flipV="1">
            <a:off x="3384520" y="3219439"/>
            <a:ext cx="1438275" cy="1728787"/>
          </a:xfrm>
          <a:prstGeom prst="bentConnector3">
            <a:avLst>
              <a:gd name="adj1" fmla="val 49889"/>
            </a:avLst>
          </a:prstGeom>
          <a:noFill/>
          <a:ln w="25400">
            <a:solidFill>
              <a:schemeClr val="tx1"/>
            </a:solidFill>
            <a:miter lim="800000"/>
            <a:headEnd/>
            <a:tailEnd/>
          </a:ln>
          <a:effectLst/>
        </p:spPr>
      </p:cxnSp>
      <p:sp>
        <p:nvSpPr>
          <p:cNvPr id="40" name="Text Box 28"/>
          <p:cNvSpPr txBox="1">
            <a:spLocks noChangeArrowheads="1"/>
          </p:cNvSpPr>
          <p:nvPr/>
        </p:nvSpPr>
        <p:spPr bwMode="auto">
          <a:xfrm>
            <a:off x="6770103" y="3063442"/>
            <a:ext cx="1150937" cy="50323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tIns="0" rIns="0" bIns="0"/>
          <a:lstStyle/>
          <a:p>
            <a:pPr>
              <a:buFontTx/>
              <a:buNone/>
            </a:pPr>
            <a:r>
              <a:rPr lang="en-US" sz="1800"/>
              <a:t>Product 1</a:t>
            </a:r>
          </a:p>
        </p:txBody>
      </p:sp>
      <p:sp>
        <p:nvSpPr>
          <p:cNvPr id="41" name="Text Box 31"/>
          <p:cNvSpPr txBox="1">
            <a:spLocks noChangeArrowheads="1"/>
          </p:cNvSpPr>
          <p:nvPr/>
        </p:nvSpPr>
        <p:spPr bwMode="auto">
          <a:xfrm>
            <a:off x="6929454" y="3643314"/>
            <a:ext cx="1150937" cy="50323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tIns="0" rIns="0" bIns="0"/>
          <a:lstStyle/>
          <a:p>
            <a:pPr>
              <a:buFontTx/>
              <a:buNone/>
            </a:pPr>
            <a:r>
              <a:rPr lang="en-US" sz="1800"/>
              <a:t>Product 2</a:t>
            </a:r>
          </a:p>
        </p:txBody>
      </p:sp>
      <p:sp>
        <p:nvSpPr>
          <p:cNvPr id="42" name="Text Box 32"/>
          <p:cNvSpPr txBox="1">
            <a:spLocks noChangeArrowheads="1"/>
          </p:cNvSpPr>
          <p:nvPr/>
        </p:nvSpPr>
        <p:spPr bwMode="auto">
          <a:xfrm>
            <a:off x="6858016" y="4286256"/>
            <a:ext cx="1150937" cy="50323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tIns="0" rIns="0" bIns="0"/>
          <a:lstStyle/>
          <a:p>
            <a:pPr>
              <a:buFontTx/>
              <a:buNone/>
            </a:pPr>
            <a:r>
              <a:rPr lang="en-US" sz="1800"/>
              <a:t>Product 3</a:t>
            </a:r>
          </a:p>
        </p:txBody>
      </p:sp>
      <p:sp>
        <p:nvSpPr>
          <p:cNvPr id="44" name="TextBox 43"/>
          <p:cNvSpPr txBox="1"/>
          <p:nvPr/>
        </p:nvSpPr>
        <p:spPr>
          <a:xfrm>
            <a:off x="3929058" y="5286388"/>
            <a:ext cx="3357586" cy="1323439"/>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CH" sz="1600" dirty="0" smtClean="0"/>
              <a:t>(</a:t>
            </a:r>
            <a:r>
              <a:rPr lang="en-US" sz="1600" dirty="0" smtClean="0"/>
              <a:t>News engine, blog, wiki, file upload, links manager, albums, glossary tool,  calendar, forum, </a:t>
            </a:r>
          </a:p>
          <a:p>
            <a:r>
              <a:rPr lang="en-US" sz="1600" dirty="0" smtClean="0"/>
              <a:t>IM, project mgmt, databases, professional software, …)</a:t>
            </a:r>
            <a:endParaRPr lang="en-US" sz="1600" dirty="0"/>
          </a:p>
        </p:txBody>
      </p:sp>
      <p:cxnSp>
        <p:nvCxnSpPr>
          <p:cNvPr id="45" name="Straight Arrow Connector 44"/>
          <p:cNvCxnSpPr/>
          <p:nvPr/>
        </p:nvCxnSpPr>
        <p:spPr bwMode="auto">
          <a:xfrm rot="5400000" flipH="1" flipV="1">
            <a:off x="5214942" y="5072074"/>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TextBox 1"/>
          <p:cNvSpPr txBox="1"/>
          <p:nvPr/>
        </p:nvSpPr>
        <p:spPr>
          <a:xfrm>
            <a:off x="51854" y="765164"/>
            <a:ext cx="8606843" cy="461665"/>
          </a:xfrm>
          <a:prstGeom prst="rect">
            <a:avLst/>
          </a:prstGeom>
          <a:solidFill>
            <a:srgbClr val="FFFF99"/>
          </a:solidFill>
        </p:spPr>
        <p:txBody>
          <a:bodyPr wrap="none" rtlCol="0">
            <a:spAutoFit/>
          </a:bodyPr>
          <a:lstStyle/>
          <a:p>
            <a:r>
              <a:rPr lang="en-US" sz="2400" dirty="0"/>
              <a:t>Activities are supported by tools and should lead to “products”</a:t>
            </a:r>
            <a:endParaRPr lang="en-US" sz="2400" dirty="0" smtClean="0"/>
          </a:p>
        </p:txBody>
      </p:sp>
    </p:spTree>
    <p:extLst>
      <p:ext uri="{BB962C8B-B14F-4D97-AF65-F5344CB8AC3E}">
        <p14:creationId xmlns:p14="http://schemas.microsoft.com/office/powerpoint/2010/main" val="39421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28</a:t>
            </a:fld>
            <a:endParaRPr lang="fr-CH"/>
          </a:p>
        </p:txBody>
      </p:sp>
      <p:sp>
        <p:nvSpPr>
          <p:cNvPr id="7" name="TextBox 6"/>
          <p:cNvSpPr txBox="1"/>
          <p:nvPr/>
        </p:nvSpPr>
        <p:spPr>
          <a:xfrm>
            <a:off x="2987824" y="980728"/>
            <a:ext cx="2480166" cy="461665"/>
          </a:xfrm>
          <a:prstGeom prst="rect">
            <a:avLst/>
          </a:prstGeom>
          <a:solidFill>
            <a:srgbClr val="FFFF99"/>
          </a:solidFill>
        </p:spPr>
        <p:txBody>
          <a:bodyPr wrap="none" rtlCol="0">
            <a:spAutoFit/>
          </a:bodyPr>
          <a:lstStyle/>
          <a:p>
            <a:r>
              <a:rPr lang="fr-CH" sz="2400" dirty="0" smtClean="0"/>
              <a:t>Good e-learning:</a:t>
            </a:r>
            <a:endParaRPr lang="en-US" sz="2400" dirty="0" smtClean="0"/>
          </a:p>
        </p:txBody>
      </p:sp>
      <p:sp>
        <p:nvSpPr>
          <p:cNvPr id="8" name="TextBox 7"/>
          <p:cNvSpPr txBox="1"/>
          <p:nvPr/>
        </p:nvSpPr>
        <p:spPr>
          <a:xfrm>
            <a:off x="1193364" y="1691094"/>
            <a:ext cx="6691255" cy="1200329"/>
          </a:xfrm>
          <a:prstGeom prst="rect">
            <a:avLst/>
          </a:prstGeom>
          <a:solidFill>
            <a:schemeClr val="accent2">
              <a:lumMod val="20000"/>
              <a:lumOff val="80000"/>
            </a:schemeClr>
          </a:solidFill>
        </p:spPr>
        <p:txBody>
          <a:bodyPr wrap="none" rtlCol="0">
            <a:spAutoFit/>
          </a:bodyPr>
          <a:lstStyle/>
          <a:p>
            <a:r>
              <a:rPr lang="fr-CH" sz="2400" dirty="0" smtClean="0"/>
              <a:t>….. uses an </a:t>
            </a:r>
            <a:r>
              <a:rPr lang="fr-CH" sz="2400" dirty="0" err="1" smtClean="0"/>
              <a:t>appropriate</a:t>
            </a:r>
            <a:r>
              <a:rPr lang="fr-CH" sz="2400" dirty="0" smtClean="0"/>
              <a:t> </a:t>
            </a:r>
            <a:r>
              <a:rPr lang="fr-CH" sz="2400" dirty="0" err="1" smtClean="0"/>
              <a:t>pedagogical</a:t>
            </a:r>
            <a:r>
              <a:rPr lang="fr-CH" sz="2400" dirty="0" smtClean="0"/>
              <a:t> </a:t>
            </a:r>
            <a:r>
              <a:rPr lang="fr-CH" sz="2400" dirty="0" err="1" smtClean="0">
                <a:solidFill>
                  <a:srgbClr val="FF0000"/>
                </a:solidFill>
              </a:rPr>
              <a:t>strategy</a:t>
            </a:r>
            <a:r>
              <a:rPr lang="fr-CH" sz="2400" dirty="0" smtClean="0"/>
              <a:t> </a:t>
            </a:r>
            <a:br>
              <a:rPr lang="fr-CH" sz="2400" dirty="0" smtClean="0"/>
            </a:br>
            <a:r>
              <a:rPr lang="fr-CH" sz="2400" dirty="0" err="1" smtClean="0"/>
              <a:t>aligned</a:t>
            </a:r>
            <a:r>
              <a:rPr lang="fr-CH" sz="2400" dirty="0" smtClean="0"/>
              <a:t> </a:t>
            </a:r>
            <a:r>
              <a:rPr lang="fr-CH" sz="2400" dirty="0" err="1" smtClean="0"/>
              <a:t>with</a:t>
            </a:r>
            <a:r>
              <a:rPr lang="fr-CH" sz="2400" dirty="0" smtClean="0"/>
              <a:t> goals, </a:t>
            </a:r>
            <a:r>
              <a:rPr lang="fr-CH" sz="2400" dirty="0" err="1" smtClean="0"/>
              <a:t>means</a:t>
            </a:r>
            <a:r>
              <a:rPr lang="fr-CH" sz="2400" dirty="0" smtClean="0"/>
              <a:t> and </a:t>
            </a:r>
            <a:r>
              <a:rPr lang="fr-CH" sz="2400" dirty="0" err="1" smtClean="0"/>
              <a:t>other</a:t>
            </a:r>
            <a:r>
              <a:rPr lang="fr-CH" sz="2400" dirty="0" smtClean="0"/>
              <a:t> </a:t>
            </a:r>
            <a:r>
              <a:rPr lang="fr-CH" sz="2400" dirty="0" err="1" smtClean="0"/>
              <a:t>constraints</a:t>
            </a:r>
            <a:endParaRPr lang="fr-CH" sz="2400" dirty="0" smtClean="0"/>
          </a:p>
          <a:p>
            <a:r>
              <a:rPr lang="fr-CH" sz="2400" dirty="0" smtClean="0"/>
              <a:t>….. </a:t>
            </a:r>
            <a:r>
              <a:rPr lang="fr-CH" sz="2400" dirty="0" err="1"/>
              <a:t>c</a:t>
            </a:r>
            <a:r>
              <a:rPr lang="fr-CH" sz="2400" dirty="0" err="1" smtClean="0"/>
              <a:t>reates</a:t>
            </a:r>
            <a:r>
              <a:rPr lang="fr-CH" sz="2400" dirty="0" smtClean="0"/>
              <a:t> </a:t>
            </a:r>
            <a:r>
              <a:rPr lang="fr-CH" sz="2400" dirty="0" smtClean="0">
                <a:solidFill>
                  <a:srgbClr val="FF0000"/>
                </a:solidFill>
              </a:rPr>
              <a:t>active</a:t>
            </a:r>
            <a:r>
              <a:rPr lang="fr-CH" sz="2400" dirty="0" smtClean="0"/>
              <a:t> </a:t>
            </a:r>
            <a:r>
              <a:rPr lang="fr-CH" sz="2400" dirty="0" err="1" smtClean="0"/>
              <a:t>learning</a:t>
            </a:r>
            <a:r>
              <a:rPr lang="fr-CH" sz="2400" dirty="0" smtClean="0"/>
              <a:t> and </a:t>
            </a:r>
            <a:r>
              <a:rPr lang="fr-CH" sz="2400" dirty="0">
                <a:solidFill>
                  <a:srgbClr val="FF0000"/>
                </a:solidFill>
              </a:rPr>
              <a:t>active</a:t>
            </a:r>
            <a:r>
              <a:rPr lang="fr-CH" sz="2400" dirty="0" smtClean="0"/>
              <a:t> </a:t>
            </a:r>
            <a:r>
              <a:rPr lang="fr-CH" sz="2400" dirty="0" err="1" smtClean="0"/>
              <a:t>learners</a:t>
            </a:r>
            <a:endParaRPr lang="fr-CH" sz="2400" dirty="0" smtClean="0"/>
          </a:p>
        </p:txBody>
      </p:sp>
      <p:sp>
        <p:nvSpPr>
          <p:cNvPr id="9" name="TextBox 8"/>
          <p:cNvSpPr txBox="1"/>
          <p:nvPr/>
        </p:nvSpPr>
        <p:spPr>
          <a:xfrm>
            <a:off x="2339752" y="3861048"/>
            <a:ext cx="4055919" cy="461665"/>
          </a:xfrm>
          <a:prstGeom prst="rect">
            <a:avLst/>
          </a:prstGeom>
          <a:solidFill>
            <a:srgbClr val="FFFF99"/>
          </a:solidFill>
        </p:spPr>
        <p:txBody>
          <a:bodyPr wrap="none" rtlCol="0">
            <a:spAutoFit/>
          </a:bodyPr>
          <a:lstStyle/>
          <a:p>
            <a:r>
              <a:rPr lang="fr-CH" sz="2400" dirty="0" smtClean="0"/>
              <a:t>Good e-learning </a:t>
            </a:r>
            <a:r>
              <a:rPr lang="fr-CH" sz="2400" dirty="0" err="1" smtClean="0"/>
              <a:t>technology</a:t>
            </a:r>
            <a:r>
              <a:rPr lang="fr-CH" sz="2400" dirty="0" smtClean="0"/>
              <a:t>:</a:t>
            </a:r>
            <a:endParaRPr lang="en-US" sz="2400" dirty="0" smtClean="0"/>
          </a:p>
        </p:txBody>
      </p:sp>
      <p:sp>
        <p:nvSpPr>
          <p:cNvPr id="10" name="TextBox 9"/>
          <p:cNvSpPr txBox="1"/>
          <p:nvPr/>
        </p:nvSpPr>
        <p:spPr>
          <a:xfrm>
            <a:off x="1562838" y="4659734"/>
            <a:ext cx="5888150" cy="830997"/>
          </a:xfrm>
          <a:prstGeom prst="rect">
            <a:avLst/>
          </a:prstGeom>
          <a:solidFill>
            <a:schemeClr val="accent6">
              <a:lumMod val="20000"/>
              <a:lumOff val="80000"/>
            </a:schemeClr>
          </a:solidFill>
        </p:spPr>
        <p:txBody>
          <a:bodyPr wrap="none" rtlCol="0">
            <a:spAutoFit/>
          </a:bodyPr>
          <a:lstStyle/>
          <a:p>
            <a:r>
              <a:rPr lang="fr-CH" sz="2400" dirty="0" smtClean="0"/>
              <a:t>Supports </a:t>
            </a:r>
            <a:r>
              <a:rPr lang="fr-CH" sz="2400" dirty="0" err="1" smtClean="0"/>
              <a:t>planned</a:t>
            </a:r>
            <a:r>
              <a:rPr lang="fr-CH" sz="2400" dirty="0" smtClean="0"/>
              <a:t> (and </a:t>
            </a:r>
            <a:r>
              <a:rPr lang="fr-CH" sz="2400" dirty="0" err="1" smtClean="0"/>
              <a:t>unplanned</a:t>
            </a:r>
            <a:r>
              <a:rPr lang="fr-CH" sz="2400" dirty="0" smtClean="0"/>
              <a:t>) </a:t>
            </a:r>
            <a:r>
              <a:rPr lang="fr-CH" sz="2400" dirty="0" err="1" smtClean="0">
                <a:solidFill>
                  <a:srgbClr val="FF0000"/>
                </a:solidFill>
              </a:rPr>
              <a:t>tactics</a:t>
            </a:r>
            <a:endParaRPr lang="fr-CH" sz="2400" dirty="0" smtClean="0">
              <a:solidFill>
                <a:srgbClr val="FF0000"/>
              </a:solidFill>
            </a:endParaRPr>
          </a:p>
          <a:p>
            <a:r>
              <a:rPr lang="fr-CH" sz="2400" dirty="0" err="1">
                <a:solidFill>
                  <a:srgbClr val="FF0000"/>
                </a:solidFill>
              </a:rPr>
              <a:t>w</a:t>
            </a:r>
            <a:r>
              <a:rPr lang="fr-CH" sz="2400" dirty="0" err="1" smtClean="0">
                <a:solidFill>
                  <a:srgbClr val="FF0000"/>
                </a:solidFill>
              </a:rPr>
              <a:t>ith</a:t>
            </a:r>
            <a:r>
              <a:rPr lang="fr-CH" sz="2400" dirty="0" smtClean="0">
                <a:solidFill>
                  <a:srgbClr val="FF0000"/>
                </a:solidFill>
              </a:rPr>
              <a:t> </a:t>
            </a:r>
            <a:r>
              <a:rPr lang="fr-CH" sz="2400" dirty="0" err="1" smtClean="0">
                <a:solidFill>
                  <a:srgbClr val="FF0000"/>
                </a:solidFill>
              </a:rPr>
              <a:t>appropriate</a:t>
            </a:r>
            <a:r>
              <a:rPr lang="fr-CH" sz="2400" dirty="0" smtClean="0">
                <a:solidFill>
                  <a:srgbClr val="FF0000"/>
                </a:solidFill>
              </a:rPr>
              <a:t> </a:t>
            </a:r>
            <a:r>
              <a:rPr lang="fr-CH" sz="2400" dirty="0" err="1" smtClean="0">
                <a:solidFill>
                  <a:srgbClr val="FF0000"/>
                </a:solidFill>
              </a:rPr>
              <a:t>tools</a:t>
            </a:r>
            <a:endParaRPr lang="en-US" sz="2400" dirty="0" smtClean="0">
              <a:solidFill>
                <a:srgbClr val="FF0000"/>
              </a:solidFill>
            </a:endParaRPr>
          </a:p>
        </p:txBody>
      </p:sp>
    </p:spTree>
    <p:extLst>
      <p:ext uri="{BB962C8B-B14F-4D97-AF65-F5344CB8AC3E}">
        <p14:creationId xmlns:p14="http://schemas.microsoft.com/office/powerpoint/2010/main" val="997893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39952" y="620688"/>
            <a:ext cx="4176836" cy="5040560"/>
          </a:xfrm>
        </p:spPr>
        <p:txBody>
          <a:bodyPr/>
          <a:lstStyle/>
          <a:p>
            <a:r>
              <a:rPr lang="en-US" sz="6000" dirty="0" smtClean="0"/>
              <a:t>Do we have good data about educational strategies ?</a:t>
            </a:r>
            <a:endParaRPr lang="en-US" sz="6000" dirty="0"/>
          </a:p>
        </p:txBody>
      </p:sp>
      <p:sp>
        <p:nvSpPr>
          <p:cNvPr id="4" name="Slide Number Placeholder 3"/>
          <p:cNvSpPr>
            <a:spLocks noGrp="1"/>
          </p:cNvSpPr>
          <p:nvPr>
            <p:ph type="sldNum" sz="quarter" idx="4294967295"/>
          </p:nvPr>
        </p:nvSpPr>
        <p:spPr>
          <a:xfrm>
            <a:off x="7010400" y="6381750"/>
            <a:ext cx="2133600" cy="287338"/>
          </a:xfrm>
        </p:spPr>
        <p:txBody>
          <a:bodyPr/>
          <a:lstStyle/>
          <a:p>
            <a:pPr>
              <a:defRPr/>
            </a:pPr>
            <a:fld id="{E46F1D20-91FF-4020-B7F7-17BEDA0EC52E}" type="slidenum">
              <a:rPr lang="fr-CH" smtClean="0"/>
              <a:pPr>
                <a:defRPr/>
              </a:pPr>
              <a:t>29</a:t>
            </a:fld>
            <a:endParaRPr lang="fr-CH"/>
          </a:p>
        </p:txBody>
      </p:sp>
      <p:sp>
        <p:nvSpPr>
          <p:cNvPr id="5" name="Title 5"/>
          <p:cNvSpPr txBox="1">
            <a:spLocks/>
          </p:cNvSpPr>
          <p:nvPr/>
        </p:nvSpPr>
        <p:spPr bwMode="auto">
          <a:xfrm>
            <a:off x="1115616" y="1340768"/>
            <a:ext cx="2520280"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20000" kern="0" dirty="0"/>
              <a:t>5</a:t>
            </a:r>
            <a:r>
              <a:rPr lang="en-US" sz="20000" kern="0" dirty="0" smtClean="0"/>
              <a:t>.</a:t>
            </a:r>
            <a:endParaRPr lang="en-US" sz="20000" kern="0" dirty="0"/>
          </a:p>
        </p:txBody>
      </p:sp>
    </p:spTree>
    <p:extLst>
      <p:ext uri="{BB962C8B-B14F-4D97-AF65-F5344CB8AC3E}">
        <p14:creationId xmlns:p14="http://schemas.microsoft.com/office/powerpoint/2010/main" val="121998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3</a:t>
            </a:fld>
            <a:endParaRPr lang="fr-CH"/>
          </a:p>
        </p:txBody>
      </p:sp>
      <p:sp>
        <p:nvSpPr>
          <p:cNvPr id="7" name="TextBox 6"/>
          <p:cNvSpPr txBox="1"/>
          <p:nvPr/>
        </p:nvSpPr>
        <p:spPr>
          <a:xfrm>
            <a:off x="-1722" y="16937"/>
            <a:ext cx="9143999" cy="461665"/>
          </a:xfrm>
          <a:prstGeom prst="rect">
            <a:avLst/>
          </a:prstGeom>
          <a:solidFill>
            <a:schemeClr val="accent5"/>
          </a:solidFill>
        </p:spPr>
        <p:txBody>
          <a:bodyPr wrap="square" rtlCol="0">
            <a:spAutoFit/>
          </a:bodyPr>
          <a:lstStyle/>
          <a:p>
            <a:r>
              <a:rPr lang="fr-CH" sz="2400" dirty="0"/>
              <a:t>E-learning </a:t>
            </a:r>
            <a:r>
              <a:rPr lang="fr-CH" sz="2400" dirty="0" err="1" smtClean="0"/>
              <a:t>includes</a:t>
            </a:r>
            <a:r>
              <a:rPr lang="fr-CH" sz="2400" dirty="0" smtClean="0"/>
              <a:t>: </a:t>
            </a:r>
          </a:p>
        </p:txBody>
      </p:sp>
      <p:sp>
        <p:nvSpPr>
          <p:cNvPr id="8" name="Oval 7"/>
          <p:cNvSpPr/>
          <p:nvPr/>
        </p:nvSpPr>
        <p:spPr bwMode="auto">
          <a:xfrm>
            <a:off x="3564124" y="2722461"/>
            <a:ext cx="1872208"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smtClean="0"/>
              <a:t>e</a:t>
            </a:r>
            <a:r>
              <a:rPr kumimoji="0" lang="fr-CH" sz="1800" b="0" i="0" u="none" strike="noStrike" cap="none" normalizeH="0" baseline="0" dirty="0" smtClean="0">
                <a:ln>
                  <a:noFill/>
                </a:ln>
                <a:solidFill>
                  <a:schemeClr val="tx1"/>
                </a:solidFill>
                <a:effectLst/>
                <a:latin typeface="Arial" charset="0"/>
              </a:rPr>
              <a:t>-Learning</a:t>
            </a:r>
            <a:endParaRPr kumimoji="0" lang="en-US" sz="1800"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6804248" y="3246484"/>
            <a:ext cx="1728192" cy="1008112"/>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800" b="0" i="0" u="none" strike="noStrike" cap="none" normalizeH="0" baseline="0" dirty="0" err="1" smtClean="0">
                <a:ln>
                  <a:noFill/>
                </a:ln>
                <a:solidFill>
                  <a:schemeClr val="tx1"/>
                </a:solidFill>
                <a:effectLst/>
                <a:latin typeface="Arial" charset="0"/>
              </a:rPr>
              <a:t>Automated</a:t>
            </a:r>
            <a:r>
              <a:rPr kumimoji="0" lang="fr-CH" sz="1800" b="0" i="0" u="none" strike="noStrike" cap="none" normalizeH="0" baseline="0" dirty="0" smtClean="0">
                <a:ln>
                  <a:noFill/>
                </a:ln>
                <a:solidFill>
                  <a:schemeClr val="tx1"/>
                </a:solidFill>
                <a:effectLst/>
                <a:latin typeface="Arial" charset="0"/>
              </a:rPr>
              <a:t> </a:t>
            </a:r>
            <a:r>
              <a:rPr kumimoji="0" lang="fr-CH" sz="1800" b="0" i="0" u="none" strike="noStrike" cap="none" normalizeH="0" baseline="0" dirty="0" err="1" smtClean="0">
                <a:ln>
                  <a:noFill/>
                </a:ln>
                <a:solidFill>
                  <a:schemeClr val="tx1"/>
                </a:solidFill>
                <a:effectLst/>
                <a:latin typeface="Arial" charset="0"/>
              </a:rPr>
              <a:t>assessment</a:t>
            </a:r>
            <a:endParaRPr kumimoji="0" lang="en-US" sz="1800" b="0" i="0" u="none" strike="noStrike" cap="none" normalizeH="0" baseline="0" dirty="0" smtClean="0">
              <a:ln>
                <a:noFill/>
              </a:ln>
              <a:solidFill>
                <a:schemeClr val="tx1"/>
              </a:solidFill>
              <a:effectLst/>
              <a:latin typeface="Arial" charset="0"/>
            </a:endParaRPr>
          </a:p>
        </p:txBody>
      </p:sp>
      <p:sp>
        <p:nvSpPr>
          <p:cNvPr id="10" name="Oval 9"/>
          <p:cNvSpPr/>
          <p:nvPr/>
        </p:nvSpPr>
        <p:spPr bwMode="auto">
          <a:xfrm>
            <a:off x="3059832" y="4797152"/>
            <a:ext cx="2160712" cy="1465312"/>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smtClean="0"/>
              <a:t>Simulations and </a:t>
            </a:r>
            <a:r>
              <a:rPr lang="fr-CH" dirty="0" err="1" smtClean="0"/>
              <a:t>educational</a:t>
            </a:r>
            <a:r>
              <a:rPr lang="fr-CH" dirty="0" smtClean="0"/>
              <a:t> </a:t>
            </a:r>
            <a:r>
              <a:rPr lang="fr-CH" dirty="0" err="1" smtClean="0"/>
              <a:t>games</a:t>
            </a:r>
            <a:endParaRPr kumimoji="0" lang="en-US" sz="1800" b="0" i="0" u="none" strike="noStrike" cap="none" normalizeH="0" baseline="0" dirty="0" smtClean="0">
              <a:ln>
                <a:noFill/>
              </a:ln>
              <a:solidFill>
                <a:schemeClr val="tx1"/>
              </a:solidFill>
              <a:effectLst/>
              <a:latin typeface="Arial" charset="0"/>
            </a:endParaRPr>
          </a:p>
        </p:txBody>
      </p:sp>
      <p:sp>
        <p:nvSpPr>
          <p:cNvPr id="11" name="Oval 10"/>
          <p:cNvSpPr/>
          <p:nvPr/>
        </p:nvSpPr>
        <p:spPr bwMode="auto">
          <a:xfrm>
            <a:off x="5620951" y="4509120"/>
            <a:ext cx="1872208"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err="1" smtClean="0"/>
              <a:t>Teleteaching</a:t>
            </a:r>
            <a:r>
              <a:rPr lang="fr-CH" dirty="0" smtClean="0"/>
              <a:t> </a:t>
            </a:r>
            <a:r>
              <a:rPr lang="fr-CH" dirty="0" err="1" smtClean="0"/>
              <a:t>through</a:t>
            </a:r>
            <a:r>
              <a:rPr lang="fr-CH" dirty="0" smtClean="0"/>
              <a:t> </a:t>
            </a:r>
            <a:r>
              <a:rPr lang="fr-CH" dirty="0" err="1" smtClean="0"/>
              <a:t>videos</a:t>
            </a:r>
            <a:endParaRPr kumimoji="0" lang="en-US" sz="18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1291509" y="3854440"/>
            <a:ext cx="1872208"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smtClean="0"/>
              <a:t>Interactive </a:t>
            </a:r>
            <a:r>
              <a:rPr lang="fr-CH" dirty="0" err="1" smtClean="0"/>
              <a:t>multimedia</a:t>
            </a:r>
            <a:endParaRPr kumimoji="0" lang="en-US" sz="18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1907704" y="1168994"/>
            <a:ext cx="2016224"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smtClean="0"/>
              <a:t>Online course management</a:t>
            </a:r>
            <a:endParaRPr kumimoji="0" lang="en-US" sz="18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4396815" y="1053490"/>
            <a:ext cx="2160240"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err="1" smtClean="0"/>
              <a:t>Knowledge</a:t>
            </a:r>
            <a:r>
              <a:rPr lang="fr-CH" dirty="0" smtClean="0"/>
              <a:t> </a:t>
            </a:r>
            <a:r>
              <a:rPr lang="fr-CH" dirty="0" err="1" smtClean="0"/>
              <a:t>creation</a:t>
            </a:r>
            <a:endParaRPr kumimoji="0" lang="en-US" sz="18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6557054" y="1756205"/>
            <a:ext cx="2093233" cy="1180057"/>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smtClean="0"/>
              <a:t>Collaboration &amp; Online </a:t>
            </a:r>
            <a:r>
              <a:rPr lang="fr-CH" dirty="0" err="1" smtClean="0"/>
              <a:t>tutoring</a:t>
            </a:r>
            <a:endParaRPr kumimoji="0" lang="en-US" sz="18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899592" y="2567942"/>
            <a:ext cx="1872208" cy="115212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err="1" smtClean="0"/>
              <a:t>Electronic</a:t>
            </a:r>
            <a:r>
              <a:rPr lang="fr-CH" dirty="0" smtClean="0"/>
              <a:t> books</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Connector 18"/>
          <p:cNvCxnSpPr>
            <a:stCxn id="8" idx="1"/>
            <a:endCxn id="14" idx="5"/>
          </p:cNvCxnSpPr>
          <p:nvPr/>
        </p:nvCxnSpPr>
        <p:spPr bwMode="auto">
          <a:xfrm flipH="1" flipV="1">
            <a:off x="3628659" y="2152397"/>
            <a:ext cx="209644" cy="7387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8" idx="2"/>
            <a:endCxn id="17" idx="6"/>
          </p:cNvCxnSpPr>
          <p:nvPr/>
        </p:nvCxnSpPr>
        <p:spPr bwMode="auto">
          <a:xfrm flipH="1" flipV="1">
            <a:off x="2771800" y="3144006"/>
            <a:ext cx="792324" cy="1545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8" idx="3"/>
            <a:endCxn id="13" idx="7"/>
          </p:cNvCxnSpPr>
          <p:nvPr/>
        </p:nvCxnSpPr>
        <p:spPr bwMode="auto">
          <a:xfrm flipH="1">
            <a:off x="2889538" y="3705864"/>
            <a:ext cx="948765" cy="3173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8" idx="4"/>
            <a:endCxn id="10" idx="0"/>
          </p:cNvCxnSpPr>
          <p:nvPr/>
        </p:nvCxnSpPr>
        <p:spPr bwMode="auto">
          <a:xfrm flipH="1">
            <a:off x="4140188" y="3874589"/>
            <a:ext cx="360040" cy="9225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8" idx="5"/>
            <a:endCxn id="11" idx="1"/>
          </p:cNvCxnSpPr>
          <p:nvPr/>
        </p:nvCxnSpPr>
        <p:spPr bwMode="auto">
          <a:xfrm>
            <a:off x="5162153" y="3705864"/>
            <a:ext cx="732977" cy="9719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8" idx="6"/>
            <a:endCxn id="9" idx="2"/>
          </p:cNvCxnSpPr>
          <p:nvPr/>
        </p:nvCxnSpPr>
        <p:spPr bwMode="auto">
          <a:xfrm>
            <a:off x="5436332" y="3298525"/>
            <a:ext cx="1367916" cy="4520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16" idx="2"/>
            <a:endCxn id="8" idx="7"/>
          </p:cNvCxnSpPr>
          <p:nvPr/>
        </p:nvCxnSpPr>
        <p:spPr bwMode="auto">
          <a:xfrm flipH="1">
            <a:off x="5162153" y="2346234"/>
            <a:ext cx="1394901" cy="5449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8" idx="0"/>
            <a:endCxn id="15" idx="3"/>
          </p:cNvCxnSpPr>
          <p:nvPr/>
        </p:nvCxnSpPr>
        <p:spPr bwMode="auto">
          <a:xfrm flipV="1">
            <a:off x="4500228" y="2036893"/>
            <a:ext cx="212947" cy="6855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p:cNvSpPr txBox="1"/>
          <p:nvPr/>
        </p:nvSpPr>
        <p:spPr>
          <a:xfrm>
            <a:off x="5815029" y="6031631"/>
            <a:ext cx="2717411" cy="461665"/>
          </a:xfrm>
          <a:prstGeom prst="rect">
            <a:avLst/>
          </a:prstGeom>
          <a:noFill/>
        </p:spPr>
        <p:txBody>
          <a:bodyPr wrap="none" rtlCol="0">
            <a:spAutoFit/>
          </a:bodyPr>
          <a:lstStyle/>
          <a:p>
            <a:r>
              <a:rPr lang="fr-CH" sz="2400" dirty="0" smtClean="0"/>
              <a:t>… and </a:t>
            </a:r>
            <a:r>
              <a:rPr lang="fr-CH" sz="2400" dirty="0" err="1" smtClean="0"/>
              <a:t>much</a:t>
            </a:r>
            <a:r>
              <a:rPr lang="fr-CH" sz="2400" dirty="0" smtClean="0"/>
              <a:t> more</a:t>
            </a:r>
            <a:endParaRPr lang="en-US" sz="2400" dirty="0" smtClean="0"/>
          </a:p>
        </p:txBody>
      </p:sp>
    </p:spTree>
    <p:extLst>
      <p:ext uri="{BB962C8B-B14F-4D97-AF65-F5344CB8AC3E}">
        <p14:creationId xmlns:p14="http://schemas.microsoft.com/office/powerpoint/2010/main" val="199179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30</a:t>
            </a:fld>
            <a:endParaRPr lang="fr-CH"/>
          </a:p>
        </p:txBody>
      </p:sp>
      <p:sp>
        <p:nvSpPr>
          <p:cNvPr id="5" name="TextBox 18"/>
          <p:cNvSpPr txBox="1">
            <a:spLocks noChangeArrowheads="1"/>
          </p:cNvSpPr>
          <p:nvPr/>
        </p:nvSpPr>
        <p:spPr bwMode="auto">
          <a:xfrm>
            <a:off x="1" y="0"/>
            <a:ext cx="2928926" cy="861774"/>
          </a:xfrm>
          <a:prstGeom prst="rect">
            <a:avLst/>
          </a:prstGeom>
          <a:solidFill>
            <a:schemeClr val="accent5"/>
          </a:solidFill>
          <a:ln w="12700" cap="rnd">
            <a:solidFill>
              <a:schemeClr val="accent2"/>
            </a:solidFill>
            <a:miter lim="800000"/>
            <a:headEnd/>
            <a:tailEnd/>
          </a:ln>
        </p:spPr>
        <p:txBody>
          <a:bodyPr wrap="square">
            <a:spAutoFit/>
          </a:bodyPr>
          <a:lstStyle/>
          <a:p>
            <a:r>
              <a:rPr lang="en-US" sz="3600" dirty="0" smtClean="0"/>
              <a:t>Meta studies </a:t>
            </a:r>
            <a:r>
              <a:rPr lang="en-US" sz="1400" dirty="0" smtClean="0"/>
              <a:t>(studies about studies)</a:t>
            </a:r>
            <a:endParaRPr lang="en-US" sz="1400" dirty="0"/>
          </a:p>
        </p:txBody>
      </p:sp>
      <p:sp>
        <p:nvSpPr>
          <p:cNvPr id="7" name="TextBox 6"/>
          <p:cNvSpPr txBox="1"/>
          <p:nvPr/>
        </p:nvSpPr>
        <p:spPr>
          <a:xfrm>
            <a:off x="179512" y="6237312"/>
            <a:ext cx="8108310" cy="461665"/>
          </a:xfrm>
          <a:prstGeom prst="rect">
            <a:avLst/>
          </a:prstGeom>
          <a:solidFill>
            <a:srgbClr val="FFFF99"/>
          </a:solidFill>
        </p:spPr>
        <p:txBody>
          <a:bodyPr wrap="none" rtlCol="0">
            <a:spAutoFit/>
          </a:bodyPr>
          <a:lstStyle/>
          <a:p>
            <a:r>
              <a:rPr lang="en-US" sz="2400" dirty="0" smtClean="0"/>
              <a:t>Interesting, but meta studies do not control all variables …</a:t>
            </a: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44" y="908720"/>
            <a:ext cx="3286125" cy="352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4569599"/>
            <a:ext cx="3888432" cy="1169551"/>
          </a:xfrm>
          <a:prstGeom prst="rect">
            <a:avLst/>
          </a:prstGeom>
        </p:spPr>
        <p:txBody>
          <a:bodyPr wrap="square">
            <a:spAutoFit/>
          </a:bodyPr>
          <a:lstStyle/>
          <a:p>
            <a:r>
              <a:rPr lang="en-US" sz="1400" dirty="0"/>
              <a:t>Experimental and Quasi-Experimental Studies of Inquiry-Based Science Teaching : A Meta-Analysis, (</a:t>
            </a:r>
            <a:r>
              <a:rPr lang="en-US" sz="1400" dirty="0" err="1"/>
              <a:t>Furtak</a:t>
            </a:r>
            <a:r>
              <a:rPr lang="en-US" sz="1400" dirty="0"/>
              <a:t> et al. 2002</a:t>
            </a:r>
            <a:r>
              <a:rPr lang="en-US" sz="1400" dirty="0" smtClean="0"/>
              <a:t>): </a:t>
            </a:r>
            <a:r>
              <a:rPr lang="en-US" sz="1400" dirty="0" smtClean="0">
                <a:solidFill>
                  <a:srgbClr val="FF0000"/>
                </a:solidFill>
              </a:rPr>
              <a:t>Teacher-guided inquiry works better than “open inquiry” or “traditional” pedagogy</a:t>
            </a:r>
            <a:endParaRPr lang="en-US" sz="1400" dirty="0">
              <a:solidFill>
                <a:srgbClr val="FF0000"/>
              </a:solidFill>
            </a:endParaRPr>
          </a:p>
        </p:txBody>
      </p:sp>
      <p:sp>
        <p:nvSpPr>
          <p:cNvPr id="3" name="Rectangle 2"/>
          <p:cNvSpPr/>
          <p:nvPr/>
        </p:nvSpPr>
        <p:spPr>
          <a:xfrm>
            <a:off x="4033639" y="476672"/>
            <a:ext cx="4572000" cy="2585323"/>
          </a:xfrm>
          <a:prstGeom prst="rect">
            <a:avLst/>
          </a:prstGeom>
          <a:solidFill>
            <a:srgbClr val="FFFF99"/>
          </a:solidFill>
          <a:ln>
            <a:solidFill>
              <a:schemeClr val="tx1"/>
            </a:solidFill>
          </a:ln>
        </p:spPr>
        <p:txBody>
          <a:bodyPr>
            <a:spAutoFit/>
          </a:bodyPr>
          <a:lstStyle/>
          <a:p>
            <a:r>
              <a:rPr lang="en-US" dirty="0"/>
              <a:t>In a review of literature, we identified 300+ articles whose descriptions related to video games and academic achievement. We found </a:t>
            </a:r>
            <a:r>
              <a:rPr lang="en-US" dirty="0">
                <a:solidFill>
                  <a:srgbClr val="FF0000"/>
                </a:solidFill>
              </a:rPr>
              <a:t>some evidence for the effects of video games on language learning, history, and physical education</a:t>
            </a:r>
            <a:r>
              <a:rPr lang="en-US" dirty="0"/>
              <a:t> (specifically </a:t>
            </a:r>
            <a:r>
              <a:rPr lang="en-US" dirty="0" err="1"/>
              <a:t>exergames</a:t>
            </a:r>
            <a:r>
              <a:rPr lang="en-US" dirty="0"/>
              <a:t>), but </a:t>
            </a:r>
            <a:r>
              <a:rPr lang="en-US" dirty="0">
                <a:solidFill>
                  <a:srgbClr val="FF0000"/>
                </a:solidFill>
              </a:rPr>
              <a:t>little support for the academic value of video games in science and math. </a:t>
            </a:r>
            <a:r>
              <a:rPr lang="en-US" dirty="0"/>
              <a:t>(Young et al., 2012)</a:t>
            </a:r>
          </a:p>
        </p:txBody>
      </p:sp>
      <p:sp>
        <p:nvSpPr>
          <p:cNvPr id="6" name="Rectangle 5"/>
          <p:cNvSpPr/>
          <p:nvPr/>
        </p:nvSpPr>
        <p:spPr>
          <a:xfrm>
            <a:off x="4034710" y="3302982"/>
            <a:ext cx="5001785" cy="2862322"/>
          </a:xfrm>
          <a:prstGeom prst="rect">
            <a:avLst/>
          </a:prstGeom>
          <a:solidFill>
            <a:schemeClr val="accent5"/>
          </a:solidFill>
        </p:spPr>
        <p:txBody>
          <a:bodyPr wrap="square">
            <a:spAutoFit/>
          </a:bodyPr>
          <a:lstStyle/>
          <a:p>
            <a:r>
              <a:rPr lang="en-US" dirty="0"/>
              <a:t>After a half-century of advocacy associated with instruction using minimal guidance, it appears that there is no body of research supporting the technique. In so far as there is any evidence from controlled studies, it almost </a:t>
            </a:r>
            <a:r>
              <a:rPr lang="en-US" dirty="0">
                <a:solidFill>
                  <a:srgbClr val="FF0000"/>
                </a:solidFill>
              </a:rPr>
              <a:t>uniformly supports direct, strong instructional guidance rather than </a:t>
            </a:r>
            <a:r>
              <a:rPr lang="en-US" dirty="0" smtClean="0">
                <a:solidFill>
                  <a:srgbClr val="FF0000"/>
                </a:solidFill>
              </a:rPr>
              <a:t>constructivist-based minimal </a:t>
            </a:r>
            <a:r>
              <a:rPr lang="en-US" dirty="0">
                <a:solidFill>
                  <a:srgbClr val="FF0000"/>
                </a:solidFill>
              </a:rPr>
              <a:t>guidance </a:t>
            </a:r>
            <a:r>
              <a:rPr lang="en-US" dirty="0"/>
              <a:t>during the instruction of novice to intermediate learners</a:t>
            </a:r>
            <a:r>
              <a:rPr lang="en-US" dirty="0" smtClean="0"/>
              <a:t>.</a:t>
            </a:r>
            <a:br>
              <a:rPr lang="en-US" dirty="0" smtClean="0"/>
            </a:br>
            <a:r>
              <a:rPr lang="en-US" dirty="0" smtClean="0"/>
              <a:t> </a:t>
            </a:r>
            <a:r>
              <a:rPr lang="en-US" dirty="0"/>
              <a:t>(Literature review, </a:t>
            </a:r>
            <a:r>
              <a:rPr lang="en-US" dirty="0" err="1"/>
              <a:t>Kirschner</a:t>
            </a:r>
            <a:r>
              <a:rPr lang="en-US" dirty="0"/>
              <a:t> et al., 2006)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011DF9-7510-4650-A278-7DE1CB63941F}" type="datetime1">
              <a:rPr lang="fr-CH" smtClean="0"/>
              <a:pPr>
                <a:defRPr/>
              </a:pPr>
              <a:t>02.11.2014</a:t>
            </a:fld>
            <a:endParaRPr lang="fr-CH"/>
          </a:p>
        </p:txBody>
      </p:sp>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31</a:t>
            </a:fld>
            <a:endParaRPr lang="fr-CH"/>
          </a:p>
        </p:txBody>
      </p:sp>
      <p:sp>
        <p:nvSpPr>
          <p:cNvPr id="5" name="TextBox 4"/>
          <p:cNvSpPr txBox="1"/>
          <p:nvPr/>
        </p:nvSpPr>
        <p:spPr>
          <a:xfrm>
            <a:off x="0" y="0"/>
            <a:ext cx="9144000" cy="461665"/>
          </a:xfrm>
          <a:prstGeom prst="rect">
            <a:avLst/>
          </a:prstGeom>
          <a:solidFill>
            <a:schemeClr val="accent5"/>
          </a:solidFill>
        </p:spPr>
        <p:txBody>
          <a:bodyPr wrap="square" rtlCol="0">
            <a:spAutoFit/>
          </a:bodyPr>
          <a:lstStyle/>
          <a:p>
            <a:r>
              <a:rPr lang="en-US" sz="2400" dirty="0" smtClean="0"/>
              <a:t>The bottom line from many meta studies:</a:t>
            </a:r>
          </a:p>
        </p:txBody>
      </p:sp>
      <p:sp>
        <p:nvSpPr>
          <p:cNvPr id="6" name="TextBox 5"/>
          <p:cNvSpPr txBox="1"/>
          <p:nvPr/>
        </p:nvSpPr>
        <p:spPr>
          <a:xfrm>
            <a:off x="323528" y="1091116"/>
            <a:ext cx="3509294" cy="461665"/>
          </a:xfrm>
          <a:prstGeom prst="rect">
            <a:avLst/>
          </a:prstGeom>
          <a:solidFill>
            <a:srgbClr val="FFFF99"/>
          </a:solidFill>
        </p:spPr>
        <p:txBody>
          <a:bodyPr wrap="none" rtlCol="0">
            <a:spAutoFit/>
          </a:bodyPr>
          <a:lstStyle/>
          <a:p>
            <a:r>
              <a:rPr lang="en-US" sz="2400" dirty="0" smtClean="0"/>
              <a:t>Learners need guidance</a:t>
            </a:r>
          </a:p>
        </p:txBody>
      </p:sp>
      <p:sp>
        <p:nvSpPr>
          <p:cNvPr id="7" name="TextBox 6"/>
          <p:cNvSpPr txBox="1"/>
          <p:nvPr/>
        </p:nvSpPr>
        <p:spPr>
          <a:xfrm>
            <a:off x="323528" y="3212976"/>
            <a:ext cx="4724370" cy="461665"/>
          </a:xfrm>
          <a:prstGeom prst="rect">
            <a:avLst/>
          </a:prstGeom>
          <a:solidFill>
            <a:srgbClr val="FFFF99"/>
          </a:solidFill>
        </p:spPr>
        <p:txBody>
          <a:bodyPr wrap="none" rtlCol="0">
            <a:spAutoFit/>
          </a:bodyPr>
          <a:lstStyle/>
          <a:p>
            <a:r>
              <a:rPr lang="en-US" sz="2400" dirty="0" smtClean="0"/>
              <a:t>Learners need (formal) challenge</a:t>
            </a:r>
          </a:p>
        </p:txBody>
      </p:sp>
      <p:sp>
        <p:nvSpPr>
          <p:cNvPr id="8" name="TextBox 7"/>
          <p:cNvSpPr txBox="1"/>
          <p:nvPr/>
        </p:nvSpPr>
        <p:spPr>
          <a:xfrm>
            <a:off x="323528" y="4149080"/>
            <a:ext cx="6293711" cy="461665"/>
          </a:xfrm>
          <a:prstGeom prst="rect">
            <a:avLst/>
          </a:prstGeom>
          <a:solidFill>
            <a:srgbClr val="FFFF99"/>
          </a:solidFill>
        </p:spPr>
        <p:txBody>
          <a:bodyPr wrap="none" rtlCol="0">
            <a:spAutoFit/>
          </a:bodyPr>
          <a:lstStyle/>
          <a:p>
            <a:r>
              <a:rPr lang="en-US" sz="2400" dirty="0" smtClean="0"/>
              <a:t>Quality is more important than type of design</a:t>
            </a:r>
          </a:p>
        </p:txBody>
      </p:sp>
      <p:sp>
        <p:nvSpPr>
          <p:cNvPr id="9" name="Right Brace 8"/>
          <p:cNvSpPr/>
          <p:nvPr/>
        </p:nvSpPr>
        <p:spPr bwMode="auto">
          <a:xfrm>
            <a:off x="6372200" y="980728"/>
            <a:ext cx="864096" cy="3744416"/>
          </a:xfrm>
          <a:prstGeom prst="rightBrac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420368" y="2068106"/>
            <a:ext cx="1598864" cy="1569660"/>
          </a:xfrm>
          <a:prstGeom prst="rect">
            <a:avLst/>
          </a:prstGeom>
          <a:solidFill>
            <a:schemeClr val="accent5"/>
          </a:solidFill>
        </p:spPr>
        <p:txBody>
          <a:bodyPr wrap="square" rtlCol="0">
            <a:spAutoFit/>
          </a:bodyPr>
          <a:lstStyle/>
          <a:p>
            <a:r>
              <a:rPr lang="en-US" sz="2400" dirty="0" smtClean="0"/>
              <a:t>Education is </a:t>
            </a:r>
            <a:r>
              <a:rPr lang="en-US" sz="2400" dirty="0" smtClean="0">
                <a:solidFill>
                  <a:srgbClr val="FF0000"/>
                </a:solidFill>
              </a:rPr>
              <a:t>design</a:t>
            </a:r>
            <a:r>
              <a:rPr lang="en-US" sz="2400" dirty="0" smtClean="0"/>
              <a:t> for learning</a:t>
            </a:r>
          </a:p>
        </p:txBody>
      </p:sp>
      <p:sp>
        <p:nvSpPr>
          <p:cNvPr id="11" name="TextBox 10"/>
          <p:cNvSpPr txBox="1"/>
          <p:nvPr/>
        </p:nvSpPr>
        <p:spPr>
          <a:xfrm>
            <a:off x="323528" y="2020833"/>
            <a:ext cx="5447325" cy="461665"/>
          </a:xfrm>
          <a:prstGeom prst="rect">
            <a:avLst/>
          </a:prstGeom>
          <a:solidFill>
            <a:srgbClr val="FFFF99"/>
          </a:solidFill>
        </p:spPr>
        <p:txBody>
          <a:bodyPr wrap="none" rtlCol="0">
            <a:spAutoFit/>
          </a:bodyPr>
          <a:lstStyle/>
          <a:p>
            <a:r>
              <a:rPr lang="en-US" sz="2400" dirty="0" smtClean="0"/>
              <a:t>Ambitious strategies require “scripting”</a:t>
            </a:r>
          </a:p>
        </p:txBody>
      </p:sp>
      <p:sp>
        <p:nvSpPr>
          <p:cNvPr id="3" name="TextBox 2"/>
          <p:cNvSpPr txBox="1"/>
          <p:nvPr/>
        </p:nvSpPr>
        <p:spPr>
          <a:xfrm>
            <a:off x="251520" y="5805264"/>
            <a:ext cx="7920880" cy="923330"/>
          </a:xfrm>
          <a:prstGeom prst="rect">
            <a:avLst/>
          </a:prstGeom>
          <a:solidFill>
            <a:schemeClr val="bg1"/>
          </a:solidFill>
        </p:spPr>
        <p:txBody>
          <a:bodyPr wrap="square" rtlCol="0">
            <a:spAutoFit/>
          </a:bodyPr>
          <a:lstStyle/>
          <a:p>
            <a:r>
              <a:rPr lang="fr-CH" dirty="0" err="1" smtClean="0"/>
              <a:t>We</a:t>
            </a:r>
            <a:r>
              <a:rPr lang="fr-CH" dirty="0" smtClean="0"/>
              <a:t> </a:t>
            </a:r>
            <a:r>
              <a:rPr lang="fr-CH" dirty="0" err="1" smtClean="0"/>
              <a:t>can</a:t>
            </a:r>
            <a:r>
              <a:rPr lang="fr-CH" dirty="0" smtClean="0"/>
              <a:t> and must do </a:t>
            </a:r>
            <a:r>
              <a:rPr lang="fr-CH" dirty="0" err="1" smtClean="0"/>
              <a:t>evidence-based</a:t>
            </a:r>
            <a:r>
              <a:rPr lang="fr-CH" dirty="0" smtClean="0"/>
              <a:t> e-learning design,</a:t>
            </a:r>
            <a:br>
              <a:rPr lang="fr-CH" dirty="0" smtClean="0"/>
            </a:br>
            <a:r>
              <a:rPr lang="fr-CH" dirty="0" smtClean="0"/>
              <a:t>but </a:t>
            </a:r>
            <a:r>
              <a:rPr lang="fr-CH" dirty="0" err="1" smtClean="0"/>
              <a:t>each</a:t>
            </a:r>
            <a:r>
              <a:rPr lang="fr-CH" dirty="0" smtClean="0"/>
              <a:t> </a:t>
            </a:r>
            <a:r>
              <a:rPr lang="fr-CH" dirty="0" err="1" smtClean="0"/>
              <a:t>gooddesign</a:t>
            </a:r>
            <a:r>
              <a:rPr lang="fr-CH" dirty="0" smtClean="0"/>
              <a:t> </a:t>
            </a:r>
            <a:r>
              <a:rPr lang="fr-CH" dirty="0" err="1" smtClean="0"/>
              <a:t>is</a:t>
            </a:r>
            <a:r>
              <a:rPr lang="fr-CH" dirty="0" smtClean="0"/>
              <a:t> a </a:t>
            </a:r>
            <a:r>
              <a:rPr lang="fr-CH" dirty="0" err="1" smtClean="0"/>
              <a:t>result</a:t>
            </a:r>
            <a:r>
              <a:rPr lang="fr-CH" dirty="0" smtClean="0"/>
              <a:t> of «art» </a:t>
            </a:r>
            <a:r>
              <a:rPr lang="fr-CH" dirty="0" err="1" smtClean="0"/>
              <a:t>created</a:t>
            </a:r>
            <a:r>
              <a:rPr lang="fr-CH" dirty="0" smtClean="0"/>
              <a:t> in and for a </a:t>
            </a:r>
            <a:r>
              <a:rPr lang="fr-CH" dirty="0" err="1" smtClean="0"/>
              <a:t>specific</a:t>
            </a:r>
            <a:r>
              <a:rPr lang="fr-CH" dirty="0" smtClean="0"/>
              <a:t> </a:t>
            </a:r>
            <a:r>
              <a:rPr lang="fr-CH" dirty="0" err="1" smtClean="0"/>
              <a:t>context</a:t>
            </a:r>
            <a:r>
              <a:rPr lang="fr-CH" dirty="0" smtClean="0"/>
              <a:t>.</a:t>
            </a:r>
          </a:p>
          <a:p>
            <a:r>
              <a:rPr lang="fr-CH" dirty="0" smtClean="0"/>
              <a:t>Education </a:t>
            </a:r>
            <a:r>
              <a:rPr lang="fr-CH" i="1" dirty="0" smtClean="0"/>
              <a:t>science</a:t>
            </a:r>
            <a:r>
              <a:rPr lang="fr-CH" dirty="0" smtClean="0"/>
              <a:t> </a:t>
            </a:r>
            <a:r>
              <a:rPr lang="fr-CH" dirty="0" err="1" smtClean="0"/>
              <a:t>only</a:t>
            </a:r>
            <a:r>
              <a:rPr lang="fr-CH" dirty="0" smtClean="0"/>
              <a:t> </a:t>
            </a:r>
            <a:r>
              <a:rPr lang="fr-CH" dirty="0" err="1" smtClean="0"/>
              <a:t>can</a:t>
            </a:r>
            <a:r>
              <a:rPr lang="fr-CH" dirty="0" smtClean="0"/>
              <a:t> look at fragments, not the </a:t>
            </a:r>
            <a:r>
              <a:rPr lang="fr-CH" dirty="0" err="1" smtClean="0"/>
              <a:t>whole</a:t>
            </a:r>
            <a:r>
              <a:rPr lang="fr-CH" dirty="0" smtClean="0"/>
              <a:t> ….</a:t>
            </a:r>
            <a:endParaRPr lang="en-US" dirty="0" smtClean="0"/>
          </a:p>
        </p:txBody>
      </p:sp>
    </p:spTree>
    <p:extLst>
      <p:ext uri="{BB962C8B-B14F-4D97-AF65-F5344CB8AC3E}">
        <p14:creationId xmlns:p14="http://schemas.microsoft.com/office/powerpoint/2010/main" val="502140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32</a:t>
            </a:fld>
            <a:endParaRPr lang="fr-CH"/>
          </a:p>
        </p:txBody>
      </p:sp>
      <p:sp>
        <p:nvSpPr>
          <p:cNvPr id="5" name="TextBox 18"/>
          <p:cNvSpPr txBox="1">
            <a:spLocks noChangeArrowheads="1"/>
          </p:cNvSpPr>
          <p:nvPr/>
        </p:nvSpPr>
        <p:spPr bwMode="auto">
          <a:xfrm>
            <a:off x="0" y="32134"/>
            <a:ext cx="9144000" cy="461665"/>
          </a:xfrm>
          <a:prstGeom prst="rect">
            <a:avLst/>
          </a:prstGeom>
          <a:solidFill>
            <a:schemeClr val="accent5"/>
          </a:solidFill>
          <a:ln w="12700" cap="rnd">
            <a:solidFill>
              <a:schemeClr val="accent2"/>
            </a:solidFill>
            <a:miter lim="800000"/>
            <a:headEnd/>
            <a:tailEnd/>
          </a:ln>
        </p:spPr>
        <p:txBody>
          <a:bodyPr wrap="square">
            <a:spAutoFit/>
          </a:bodyPr>
          <a:lstStyle/>
          <a:p>
            <a:r>
              <a:rPr lang="en-US" sz="2400" dirty="0" smtClean="0"/>
              <a:t>Large scale comparisons between techno-pedagogical designs ?</a:t>
            </a:r>
            <a:endParaRPr lang="en-US" sz="2400" dirty="0"/>
          </a:p>
        </p:txBody>
      </p:sp>
      <p:sp>
        <p:nvSpPr>
          <p:cNvPr id="6" name="TextBox 5"/>
          <p:cNvSpPr txBox="1"/>
          <p:nvPr/>
        </p:nvSpPr>
        <p:spPr>
          <a:xfrm>
            <a:off x="107504" y="836712"/>
            <a:ext cx="3672408" cy="5262979"/>
          </a:xfrm>
          <a:prstGeom prst="rect">
            <a:avLst/>
          </a:prstGeom>
          <a:solidFill>
            <a:schemeClr val="accent5"/>
          </a:solidFill>
        </p:spPr>
        <p:txBody>
          <a:bodyPr wrap="square" rtlCol="0">
            <a:spAutoFit/>
          </a:bodyPr>
          <a:lstStyle/>
          <a:p>
            <a:r>
              <a:rPr lang="en-US" sz="2400" dirty="0" smtClean="0"/>
              <a:t>None, only indirect unreliable comparisons:</a:t>
            </a:r>
          </a:p>
          <a:p>
            <a:endParaRPr lang="en-US" sz="2400" dirty="0" smtClean="0"/>
          </a:p>
          <a:p>
            <a:pPr>
              <a:buFont typeface="Arial" pitchFamily="34" charset="0"/>
              <a:buChar char="•"/>
            </a:pPr>
            <a:r>
              <a:rPr lang="en-US" sz="2400" dirty="0" smtClean="0"/>
              <a:t> Scandinavian countries vs. others in PISA tests</a:t>
            </a:r>
          </a:p>
          <a:p>
            <a:pPr>
              <a:buFont typeface="Arial" pitchFamily="34" charset="0"/>
              <a:buChar char="•"/>
            </a:pPr>
            <a:endParaRPr lang="en-US" sz="2400" dirty="0" smtClean="0"/>
          </a:p>
          <a:p>
            <a:pPr>
              <a:buFont typeface="Arial" pitchFamily="34" charset="0"/>
              <a:buChar char="•"/>
            </a:pPr>
            <a:r>
              <a:rPr lang="en-US" sz="2400" dirty="0" smtClean="0"/>
              <a:t> 1970’s “Follow Through” (disadvantaged primary school children) $600M implementation / $30M evaluation study</a:t>
            </a:r>
            <a:r>
              <a:rPr lang="en-US" sz="2400" dirty="0"/>
              <a:t>:</a:t>
            </a:r>
            <a:endParaRPr lang="en-US" sz="2400" dirty="0" smtClean="0"/>
          </a:p>
          <a:p>
            <a:r>
              <a:rPr lang="fr-CH" sz="2400" dirty="0" err="1" smtClean="0">
                <a:solidFill>
                  <a:srgbClr val="FF0000"/>
                </a:solidFill>
              </a:rPr>
              <a:t>Students</a:t>
            </a:r>
            <a:r>
              <a:rPr lang="fr-CH" sz="2400" dirty="0" smtClean="0">
                <a:solidFill>
                  <a:srgbClr val="FF0000"/>
                </a:solidFill>
              </a:rPr>
              <a:t> </a:t>
            </a:r>
            <a:r>
              <a:rPr lang="fr-CH" sz="2400" dirty="0" err="1" smtClean="0">
                <a:solidFill>
                  <a:srgbClr val="FF0000"/>
                </a:solidFill>
              </a:rPr>
              <a:t>from</a:t>
            </a:r>
            <a:r>
              <a:rPr lang="fr-CH" sz="2400" dirty="0" smtClean="0">
                <a:solidFill>
                  <a:srgbClr val="FF0000"/>
                </a:solidFill>
              </a:rPr>
              <a:t> </a:t>
            </a:r>
            <a:r>
              <a:rPr lang="fr-CH" sz="2400" dirty="0" err="1" smtClean="0">
                <a:solidFill>
                  <a:srgbClr val="FF0000"/>
                </a:solidFill>
              </a:rPr>
              <a:t>difficult</a:t>
            </a:r>
            <a:r>
              <a:rPr lang="fr-CH" sz="2400" dirty="0" smtClean="0">
                <a:solidFill>
                  <a:srgbClr val="FF0000"/>
                </a:solidFill>
              </a:rPr>
              <a:t> backgrounds </a:t>
            </a:r>
            <a:r>
              <a:rPr lang="fr-CH" sz="2400" dirty="0" err="1" smtClean="0">
                <a:solidFill>
                  <a:srgbClr val="FF0000"/>
                </a:solidFill>
              </a:rPr>
              <a:t>need</a:t>
            </a:r>
            <a:r>
              <a:rPr lang="fr-CH" sz="2400" dirty="0" smtClean="0">
                <a:solidFill>
                  <a:srgbClr val="FF0000"/>
                </a:solidFill>
              </a:rPr>
              <a:t> simple </a:t>
            </a:r>
            <a:r>
              <a:rPr lang="fr-CH" sz="2400" dirty="0" err="1" smtClean="0">
                <a:solidFill>
                  <a:srgbClr val="FF0000"/>
                </a:solidFill>
              </a:rPr>
              <a:t>structured</a:t>
            </a:r>
            <a:r>
              <a:rPr lang="fr-CH" sz="2400" dirty="0" smtClean="0">
                <a:solidFill>
                  <a:srgbClr val="FF0000"/>
                </a:solidFill>
              </a:rPr>
              <a:t> </a:t>
            </a:r>
            <a:r>
              <a:rPr lang="fr-CH" sz="2400" dirty="0" err="1" smtClean="0">
                <a:solidFill>
                  <a:srgbClr val="FF0000"/>
                </a:solidFill>
              </a:rPr>
              <a:t>pedagogy</a:t>
            </a:r>
            <a:endParaRPr lang="en-US" sz="2400" dirty="0" smtClean="0">
              <a:solidFill>
                <a:srgbClr val="FF0000"/>
              </a:solidFill>
            </a:endParaRPr>
          </a:p>
        </p:txBody>
      </p:sp>
      <p:pic>
        <p:nvPicPr>
          <p:cNvPr id="33794" name="Picture 2"/>
          <p:cNvPicPr>
            <a:picLocks noChangeAspect="1" noChangeArrowheads="1"/>
          </p:cNvPicPr>
          <p:nvPr/>
        </p:nvPicPr>
        <p:blipFill>
          <a:blip r:embed="rId2" cstate="print"/>
          <a:srcRect/>
          <a:stretch>
            <a:fillRect/>
          </a:stretch>
        </p:blipFill>
        <p:spPr bwMode="auto">
          <a:xfrm>
            <a:off x="3911600" y="692696"/>
            <a:ext cx="5210175" cy="5019675"/>
          </a:xfrm>
          <a:prstGeom prst="rect">
            <a:avLst/>
          </a:prstGeom>
          <a:noFill/>
          <a:ln w="9525">
            <a:noFill/>
            <a:miter lim="800000"/>
            <a:headEnd/>
            <a:tailEnd/>
          </a:ln>
          <a:effectLst/>
        </p:spPr>
      </p:pic>
      <p:sp>
        <p:nvSpPr>
          <p:cNvPr id="7" name="TextBox 6"/>
          <p:cNvSpPr txBox="1"/>
          <p:nvPr/>
        </p:nvSpPr>
        <p:spPr>
          <a:xfrm>
            <a:off x="6489777" y="5791914"/>
            <a:ext cx="2541017" cy="307777"/>
          </a:xfrm>
          <a:prstGeom prst="rect">
            <a:avLst/>
          </a:prstGeom>
          <a:solidFill>
            <a:schemeClr val="bg1"/>
          </a:solidFill>
        </p:spPr>
        <p:txBody>
          <a:bodyPr wrap="none" rtlCol="0">
            <a:spAutoFit/>
          </a:bodyPr>
          <a:lstStyle/>
          <a:p>
            <a:r>
              <a:rPr lang="fr-CH" sz="1400" dirty="0" smtClean="0"/>
              <a:t>Becker &amp; Engelmann, 1980’s</a:t>
            </a:r>
            <a:endParaRPr lang="en-US" sz="1400" dirty="0" smtClean="0"/>
          </a:p>
        </p:txBody>
      </p:sp>
      <p:sp>
        <p:nvSpPr>
          <p:cNvPr id="2" name="TextBox 1"/>
          <p:cNvSpPr txBox="1"/>
          <p:nvPr/>
        </p:nvSpPr>
        <p:spPr>
          <a:xfrm>
            <a:off x="2051720" y="6309320"/>
            <a:ext cx="5352747" cy="461665"/>
          </a:xfrm>
          <a:prstGeom prst="rect">
            <a:avLst/>
          </a:prstGeom>
          <a:solidFill>
            <a:srgbClr val="FFFF99"/>
          </a:solidFill>
        </p:spPr>
        <p:txBody>
          <a:bodyPr wrap="none" rtlCol="0">
            <a:spAutoFit/>
          </a:bodyPr>
          <a:lstStyle/>
          <a:p>
            <a:r>
              <a:rPr lang="fr-CH" sz="2400" dirty="0" smtClean="0"/>
              <a:t>Good practice </a:t>
            </a:r>
            <a:r>
              <a:rPr lang="fr-CH" sz="2400" dirty="0" err="1" smtClean="0"/>
              <a:t>seems</a:t>
            </a:r>
            <a:r>
              <a:rPr lang="fr-CH" sz="2400" dirty="0" smtClean="0"/>
              <a:t> to </a:t>
            </a:r>
            <a:r>
              <a:rPr lang="fr-CH" sz="2400" dirty="0" err="1" smtClean="0"/>
              <a:t>be</a:t>
            </a:r>
            <a:r>
              <a:rPr lang="fr-CH" sz="2400" dirty="0" smtClean="0"/>
              <a:t> </a:t>
            </a:r>
            <a:r>
              <a:rPr lang="fr-CH" sz="2400" dirty="0" err="1" smtClean="0"/>
              <a:t>contextual</a:t>
            </a:r>
            <a:endParaRPr lang="en-U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635896" y="620688"/>
            <a:ext cx="4680892" cy="5040560"/>
          </a:xfrm>
        </p:spPr>
        <p:txBody>
          <a:bodyPr/>
          <a:lstStyle/>
          <a:p>
            <a:r>
              <a:rPr lang="en-US" sz="6000" dirty="0"/>
              <a:t>E-learning = A chance for </a:t>
            </a:r>
            <a:r>
              <a:rPr lang="en-US" sz="6000" dirty="0" smtClean="0"/>
              <a:t>pedagogic change ?</a:t>
            </a:r>
            <a:endParaRPr lang="en-US" sz="6000" dirty="0"/>
          </a:p>
        </p:txBody>
      </p:sp>
      <p:sp>
        <p:nvSpPr>
          <p:cNvPr id="4" name="Slide Number Placeholder 3"/>
          <p:cNvSpPr>
            <a:spLocks noGrp="1"/>
          </p:cNvSpPr>
          <p:nvPr>
            <p:ph type="sldNum" sz="quarter" idx="4294967295"/>
          </p:nvPr>
        </p:nvSpPr>
        <p:spPr>
          <a:xfrm>
            <a:off x="7010400" y="6381750"/>
            <a:ext cx="2133600" cy="287338"/>
          </a:xfrm>
        </p:spPr>
        <p:txBody>
          <a:bodyPr/>
          <a:lstStyle/>
          <a:p>
            <a:pPr>
              <a:defRPr/>
            </a:pPr>
            <a:fld id="{E46F1D20-91FF-4020-B7F7-17BEDA0EC52E}" type="slidenum">
              <a:rPr lang="fr-CH" smtClean="0"/>
              <a:pPr>
                <a:defRPr/>
              </a:pPr>
              <a:t>33</a:t>
            </a:fld>
            <a:endParaRPr lang="fr-CH"/>
          </a:p>
        </p:txBody>
      </p:sp>
      <p:sp>
        <p:nvSpPr>
          <p:cNvPr id="5" name="Title 5"/>
          <p:cNvSpPr txBox="1">
            <a:spLocks/>
          </p:cNvSpPr>
          <p:nvPr/>
        </p:nvSpPr>
        <p:spPr bwMode="auto">
          <a:xfrm>
            <a:off x="1115616" y="1340768"/>
            <a:ext cx="2520280"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20000" kern="0" dirty="0"/>
              <a:t>5</a:t>
            </a:r>
            <a:r>
              <a:rPr lang="en-US" sz="20000" kern="0" dirty="0" smtClean="0"/>
              <a:t>.</a:t>
            </a:r>
            <a:endParaRPr lang="en-US" sz="20000" kern="0" dirty="0"/>
          </a:p>
        </p:txBody>
      </p:sp>
    </p:spTree>
    <p:extLst>
      <p:ext uri="{BB962C8B-B14F-4D97-AF65-F5344CB8AC3E}">
        <p14:creationId xmlns:p14="http://schemas.microsoft.com/office/powerpoint/2010/main" val="3118229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57256"/>
          </a:xfrm>
          <a:solidFill>
            <a:schemeClr val="accent5"/>
          </a:solidFill>
        </p:spPr>
        <p:txBody>
          <a:bodyPr/>
          <a:lstStyle/>
          <a:p>
            <a:r>
              <a:rPr lang="en-US" dirty="0" smtClean="0"/>
              <a:t>Innovation in schools ?</a:t>
            </a:r>
            <a:br>
              <a:rPr lang="en-US" dirty="0" smtClean="0"/>
            </a:br>
            <a:r>
              <a:rPr lang="en-US" dirty="0" err="1" smtClean="0"/>
              <a:t>Burkhardt</a:t>
            </a:r>
            <a:r>
              <a:rPr lang="en-US" dirty="0" smtClean="0"/>
              <a:t> and </a:t>
            </a:r>
            <a:r>
              <a:rPr lang="en-US" dirty="0" err="1" smtClean="0"/>
              <a:t>Schoenfeld</a:t>
            </a:r>
            <a:r>
              <a:rPr lang="en-US" dirty="0" smtClean="0"/>
              <a:t>, Educational Researcher (2003)</a:t>
            </a:r>
            <a:endParaRPr lang="en-US" dirty="0"/>
          </a:p>
        </p:txBody>
      </p:sp>
      <p:sp>
        <p:nvSpPr>
          <p:cNvPr id="6" name="Content Placeholder 5"/>
          <p:cNvSpPr>
            <a:spLocks noGrp="1"/>
          </p:cNvSpPr>
          <p:nvPr>
            <p:ph idx="1"/>
          </p:nvPr>
        </p:nvSpPr>
        <p:spPr>
          <a:xfrm>
            <a:off x="179512" y="1124744"/>
            <a:ext cx="8856984" cy="5400600"/>
          </a:xfrm>
        </p:spPr>
        <p:txBody>
          <a:bodyPr/>
          <a:lstStyle/>
          <a:p>
            <a:r>
              <a:rPr lang="en-US" b="1" dirty="0" smtClean="0"/>
              <a:t>Model 1: </a:t>
            </a:r>
            <a:r>
              <a:rPr lang="en-US" b="1" strike="sngStrike" dirty="0" smtClean="0">
                <a:solidFill>
                  <a:srgbClr val="C00000"/>
                </a:solidFill>
              </a:rPr>
              <a:t>Teachers read research and implement it in their classrooms</a:t>
            </a:r>
            <a:r>
              <a:rPr lang="en-US" b="1" dirty="0" smtClean="0">
                <a:solidFill>
                  <a:srgbClr val="C00000"/>
                </a:solidFill>
              </a:rPr>
              <a:t>: </a:t>
            </a:r>
            <a:r>
              <a:rPr lang="en-US" dirty="0" smtClean="0"/>
              <a:t>teachers neither have time nor skills</a:t>
            </a:r>
          </a:p>
          <a:p>
            <a:r>
              <a:rPr lang="en-US" b="1" dirty="0" smtClean="0"/>
              <a:t>Model 2: </a:t>
            </a:r>
            <a:r>
              <a:rPr lang="en-US" b="1" strike="sngStrike" dirty="0" smtClean="0">
                <a:solidFill>
                  <a:srgbClr val="C00000"/>
                </a:solidFill>
              </a:rPr>
              <a:t>Summary guides</a:t>
            </a:r>
            <a:r>
              <a:rPr lang="en-US" dirty="0" smtClean="0"/>
              <a:t>: not explicit, not enough</a:t>
            </a:r>
          </a:p>
          <a:p>
            <a:r>
              <a:rPr lang="en-US" b="1" dirty="0" smtClean="0"/>
              <a:t>Model 3: </a:t>
            </a:r>
            <a:r>
              <a:rPr lang="en-US" b="1" dirty="0" smtClean="0">
                <a:solidFill>
                  <a:srgbClr val="00B050"/>
                </a:solidFill>
              </a:rPr>
              <a:t>General professional development</a:t>
            </a:r>
            <a:r>
              <a:rPr lang="en-US" dirty="0" smtClean="0"/>
              <a:t>: Long-term professional development for teachers can be effective. (Briars, 2001; Briars &amp; Resnick, 2000). </a:t>
            </a:r>
          </a:p>
          <a:p>
            <a:r>
              <a:rPr lang="en-US" b="1" dirty="0" smtClean="0"/>
              <a:t>Model 4: </a:t>
            </a:r>
            <a:r>
              <a:rPr lang="en-US" b="1" strike="sngStrike" dirty="0" smtClean="0">
                <a:solidFill>
                  <a:srgbClr val="C00000"/>
                </a:solidFill>
              </a:rPr>
              <a:t>The policy route: </a:t>
            </a:r>
            <a:r>
              <a:rPr lang="en-US" strike="sngStrike" dirty="0" smtClean="0">
                <a:solidFill>
                  <a:srgbClr val="C00000"/>
                </a:solidFill>
              </a:rPr>
              <a:t> </a:t>
            </a:r>
            <a:r>
              <a:rPr lang="en-US" dirty="0" smtClean="0"/>
              <a:t>diagnosis of causes is speculative, uses not effective time scales, etc. (Dillon, 2003). </a:t>
            </a:r>
          </a:p>
          <a:p>
            <a:r>
              <a:rPr lang="en-US" b="1" dirty="0" smtClean="0"/>
              <a:t>Model 5: </a:t>
            </a:r>
            <a:r>
              <a:rPr lang="en-US" b="1" dirty="0" smtClean="0">
                <a:solidFill>
                  <a:srgbClr val="00B050"/>
                </a:solidFill>
              </a:rPr>
              <a:t>The long route</a:t>
            </a:r>
            <a:r>
              <a:rPr lang="en-US" b="1" dirty="0" smtClean="0"/>
              <a:t>: </a:t>
            </a:r>
            <a:r>
              <a:rPr lang="en-US" dirty="0" smtClean="0"/>
              <a:t>takes 25 years or more: productive dialectic between educational research and practice. </a:t>
            </a:r>
          </a:p>
          <a:p>
            <a:r>
              <a:rPr lang="en-US" b="1" dirty="0" smtClean="0"/>
              <a:t>Model 6: </a:t>
            </a:r>
            <a:r>
              <a:rPr lang="en-US" b="1" strike="sngStrike" dirty="0" smtClean="0">
                <a:solidFill>
                  <a:srgbClr val="C00000"/>
                </a:solidFill>
              </a:rPr>
              <a:t>Design experiments</a:t>
            </a:r>
            <a:r>
              <a:rPr lang="en-US" b="1" dirty="0" smtClean="0"/>
              <a:t>: </a:t>
            </a:r>
            <a:r>
              <a:rPr lang="en-US" dirty="0" smtClean="0"/>
              <a:t>Work, but can’t be scaled</a:t>
            </a:r>
          </a:p>
        </p:txBody>
      </p:sp>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34</a:t>
            </a:fld>
            <a:endParaRPr lang="fr-CH"/>
          </a:p>
        </p:txBody>
      </p:sp>
      <p:sp>
        <p:nvSpPr>
          <p:cNvPr id="2" name="TextBox 1"/>
          <p:cNvSpPr txBox="1"/>
          <p:nvPr/>
        </p:nvSpPr>
        <p:spPr>
          <a:xfrm>
            <a:off x="1115616" y="5883429"/>
            <a:ext cx="7817974" cy="461665"/>
          </a:xfrm>
          <a:prstGeom prst="rect">
            <a:avLst/>
          </a:prstGeom>
          <a:solidFill>
            <a:srgbClr val="FFFF99"/>
          </a:solidFill>
        </p:spPr>
        <p:txBody>
          <a:bodyPr wrap="none" rtlCol="0">
            <a:spAutoFit/>
          </a:bodyPr>
          <a:lstStyle/>
          <a:p>
            <a:r>
              <a:rPr lang="fr-CH" sz="2400" dirty="0" smtClean="0"/>
              <a:t>Time </a:t>
            </a:r>
            <a:r>
              <a:rPr lang="fr-CH" sz="2400" dirty="0" err="1" smtClean="0"/>
              <a:t>needed</a:t>
            </a:r>
            <a:r>
              <a:rPr lang="fr-CH" sz="2400" dirty="0" smtClean="0"/>
              <a:t> for </a:t>
            </a:r>
            <a:r>
              <a:rPr lang="fr-CH" sz="2400" dirty="0" err="1" smtClean="0"/>
              <a:t>school-wide</a:t>
            </a:r>
            <a:r>
              <a:rPr lang="fr-CH" sz="2400" dirty="0" smtClean="0"/>
              <a:t> change= 25 </a:t>
            </a:r>
            <a:r>
              <a:rPr lang="fr-CH" sz="2400" dirty="0" err="1" smtClean="0"/>
              <a:t>years</a:t>
            </a:r>
            <a:r>
              <a:rPr lang="fr-CH" sz="2400" dirty="0" smtClean="0"/>
              <a:t> or more</a:t>
            </a: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35</a:t>
            </a:fld>
            <a:endParaRPr lang="fr-CH"/>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5430"/>
            <a:ext cx="9144000" cy="3787140"/>
          </a:xfrm>
          <a:prstGeom prst="rect">
            <a:avLst/>
          </a:prstGeom>
        </p:spPr>
      </p:pic>
      <p:sp>
        <p:nvSpPr>
          <p:cNvPr id="8" name="TextBox 7"/>
          <p:cNvSpPr txBox="1"/>
          <p:nvPr/>
        </p:nvSpPr>
        <p:spPr>
          <a:xfrm>
            <a:off x="6056665" y="5445224"/>
            <a:ext cx="256999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http://wave.umww.com/</a:t>
            </a:r>
            <a:endParaRPr lang="en-US" dirty="0" smtClean="0"/>
          </a:p>
        </p:txBody>
      </p:sp>
      <p:sp>
        <p:nvSpPr>
          <p:cNvPr id="9" name="TextBox 8"/>
          <p:cNvSpPr txBox="1"/>
          <p:nvPr/>
        </p:nvSpPr>
        <p:spPr>
          <a:xfrm>
            <a:off x="367442" y="968236"/>
            <a:ext cx="7966719" cy="830997"/>
          </a:xfrm>
          <a:prstGeom prst="rect">
            <a:avLst/>
          </a:prstGeom>
          <a:solidFill>
            <a:srgbClr val="FFFF99"/>
          </a:solidFill>
        </p:spPr>
        <p:txBody>
          <a:bodyPr wrap="square" rtlCol="0">
            <a:spAutoFit/>
          </a:bodyPr>
          <a:lstStyle/>
          <a:p>
            <a:r>
              <a:rPr lang="en-US" sz="2400" dirty="0" smtClean="0"/>
              <a:t>Penetration of active social tool use is on the rise (blog writing, video creation, profile create, visiting forums)</a:t>
            </a:r>
          </a:p>
        </p:txBody>
      </p:sp>
      <p:sp>
        <p:nvSpPr>
          <p:cNvPr id="10" name="Title 4"/>
          <p:cNvSpPr>
            <a:spLocks noGrp="1"/>
          </p:cNvSpPr>
          <p:nvPr>
            <p:ph type="title"/>
          </p:nvPr>
        </p:nvSpPr>
        <p:spPr>
          <a:xfrm>
            <a:off x="34281" y="-60135"/>
            <a:ext cx="9144000" cy="622992"/>
          </a:xfrm>
          <a:solidFill>
            <a:schemeClr val="accent5"/>
          </a:solidFill>
        </p:spPr>
        <p:txBody>
          <a:bodyPr/>
          <a:lstStyle/>
          <a:p>
            <a:r>
              <a:rPr lang="fr-CH" dirty="0" smtClean="0"/>
              <a:t>The Net </a:t>
            </a:r>
            <a:r>
              <a:rPr lang="fr-CH" dirty="0" err="1" smtClean="0"/>
              <a:t>generation</a:t>
            </a:r>
            <a:r>
              <a:rPr lang="fr-CH" dirty="0" smtClean="0"/>
              <a:t> </a:t>
            </a:r>
            <a:r>
              <a:rPr lang="fr-CH" dirty="0"/>
              <a:t>(</a:t>
            </a:r>
            <a:r>
              <a:rPr lang="fr-CH" dirty="0" smtClean="0"/>
              <a:t>I)</a:t>
            </a:r>
            <a:endParaRPr lang="en-US" dirty="0"/>
          </a:p>
        </p:txBody>
      </p:sp>
      <p:sp>
        <p:nvSpPr>
          <p:cNvPr id="2" name="TextBox 1"/>
          <p:cNvSpPr txBox="1"/>
          <p:nvPr/>
        </p:nvSpPr>
        <p:spPr>
          <a:xfrm>
            <a:off x="611560" y="5733256"/>
            <a:ext cx="2031967" cy="461665"/>
          </a:xfrm>
          <a:prstGeom prst="rect">
            <a:avLst/>
          </a:prstGeom>
          <a:solidFill>
            <a:srgbClr val="FFFF99"/>
          </a:solidFill>
        </p:spPr>
        <p:txBody>
          <a:bodyPr wrap="none" rtlCol="0">
            <a:spAutoFit/>
          </a:bodyPr>
          <a:lstStyle/>
          <a:p>
            <a:r>
              <a:rPr lang="fr-CH" sz="2400" dirty="0" err="1" smtClean="0"/>
              <a:t>However</a:t>
            </a:r>
            <a:r>
              <a:rPr lang="fr-CH" sz="2400" dirty="0" smtClean="0"/>
              <a:t>, …..</a:t>
            </a:r>
            <a:endParaRPr lang="en-US" sz="2400" dirty="0" smtClean="0"/>
          </a:p>
        </p:txBody>
      </p:sp>
      <p:sp>
        <p:nvSpPr>
          <p:cNvPr id="3" name="TextBox 2"/>
          <p:cNvSpPr txBox="1"/>
          <p:nvPr/>
        </p:nvSpPr>
        <p:spPr>
          <a:xfrm rot="1922302">
            <a:off x="7175603" y="411209"/>
            <a:ext cx="1963999" cy="461665"/>
          </a:xfrm>
          <a:prstGeom prst="rect">
            <a:avLst/>
          </a:prstGeom>
          <a:solidFill>
            <a:srgbClr val="FFFF99"/>
          </a:solidFill>
        </p:spPr>
        <p:txBody>
          <a:bodyPr wrap="none" rtlCol="0">
            <a:spAutoFit/>
          </a:bodyPr>
          <a:lstStyle/>
          <a:p>
            <a:r>
              <a:rPr lang="fr-CH" sz="2400" dirty="0" smtClean="0"/>
              <a:t>Good News !</a:t>
            </a:r>
            <a:endParaRPr lang="en-US" sz="2400" dirty="0" smtClean="0"/>
          </a:p>
        </p:txBody>
      </p:sp>
    </p:spTree>
    <p:extLst>
      <p:ext uri="{BB962C8B-B14F-4D97-AF65-F5344CB8AC3E}">
        <p14:creationId xmlns:p14="http://schemas.microsoft.com/office/powerpoint/2010/main" val="174890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5249" y="6309320"/>
            <a:ext cx="2133600" cy="339725"/>
          </a:xfrm>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a:xfrm>
            <a:off x="6588224" y="6309320"/>
            <a:ext cx="2133600" cy="287338"/>
          </a:xfrm>
        </p:spPr>
        <p:txBody>
          <a:bodyPr/>
          <a:lstStyle/>
          <a:p>
            <a:pPr>
              <a:defRPr/>
            </a:pPr>
            <a:fld id="{C7851461-C778-4029-A1FB-1C0EFE28086D}" type="slidenum">
              <a:rPr lang="fr-CH" smtClean="0"/>
              <a:pPr>
                <a:defRPr/>
              </a:pPr>
              <a:t>36</a:t>
            </a:fld>
            <a:endParaRPr lang="fr-CH"/>
          </a:p>
        </p:txBody>
      </p:sp>
      <p:sp>
        <p:nvSpPr>
          <p:cNvPr id="7" name="TextBox 6"/>
          <p:cNvSpPr txBox="1"/>
          <p:nvPr/>
        </p:nvSpPr>
        <p:spPr>
          <a:xfrm>
            <a:off x="179040" y="1052736"/>
            <a:ext cx="8857456" cy="461665"/>
          </a:xfrm>
          <a:prstGeom prst="rect">
            <a:avLst/>
          </a:prstGeom>
          <a:solidFill>
            <a:srgbClr val="FFFF99"/>
          </a:solidFill>
        </p:spPr>
        <p:txBody>
          <a:bodyPr wrap="square" rtlCol="0">
            <a:spAutoFit/>
          </a:bodyPr>
          <a:lstStyle/>
          <a:p>
            <a:r>
              <a:rPr lang="en-US" sz="2400" dirty="0" smtClean="0"/>
              <a:t>1% Rule: Only </a:t>
            </a:r>
            <a:r>
              <a:rPr lang="en-US" sz="2400" dirty="0" smtClean="0">
                <a:solidFill>
                  <a:srgbClr val="FF0000"/>
                </a:solidFill>
              </a:rPr>
              <a:t>1%</a:t>
            </a:r>
            <a:r>
              <a:rPr lang="en-US" sz="2400" dirty="0" smtClean="0"/>
              <a:t> of a </a:t>
            </a:r>
            <a:r>
              <a:rPr lang="en-US" sz="2400" dirty="0" smtClean="0">
                <a:solidFill>
                  <a:srgbClr val="FF0000"/>
                </a:solidFill>
              </a:rPr>
              <a:t>community</a:t>
            </a:r>
            <a:r>
              <a:rPr lang="en-US" sz="2400" dirty="0" smtClean="0"/>
              <a:t> web site’s users are </a:t>
            </a:r>
            <a:r>
              <a:rPr lang="en-US" sz="2400" dirty="0" smtClean="0">
                <a:solidFill>
                  <a:srgbClr val="FF0000"/>
                </a:solidFill>
              </a:rPr>
              <a:t>active</a:t>
            </a:r>
          </a:p>
        </p:txBody>
      </p:sp>
      <p:pic>
        <p:nvPicPr>
          <p:cNvPr id="33794" name="Picture 2" descr="http://upload.wikimedia.org/wikipedia/commons/thumb/8/89/1percentrule.svg/510px-1percentru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72" y="2012898"/>
            <a:ext cx="3336305" cy="3532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24339" y="4204281"/>
            <a:ext cx="4608512" cy="2031325"/>
          </a:xfrm>
          <a:prstGeom prst="rect">
            <a:avLst/>
          </a:prstGeom>
          <a:solidFill>
            <a:srgbClr val="FFFF99"/>
          </a:solidFill>
        </p:spPr>
        <p:txBody>
          <a:bodyPr wrap="square" rtlCol="0">
            <a:spAutoFit/>
          </a:bodyPr>
          <a:lstStyle/>
          <a:p>
            <a:r>
              <a:rPr lang="fr-CH" dirty="0" err="1" smtClean="0"/>
              <a:t>Wikipedia</a:t>
            </a:r>
            <a:r>
              <a:rPr lang="fr-CH" dirty="0" smtClean="0"/>
              <a:t> </a:t>
            </a:r>
            <a:r>
              <a:rPr lang="fr-CH" dirty="0" err="1" smtClean="0"/>
              <a:t>statistics</a:t>
            </a:r>
            <a:r>
              <a:rPr lang="fr-CH" dirty="0"/>
              <a:t> </a:t>
            </a:r>
            <a:r>
              <a:rPr lang="fr-CH" dirty="0" smtClean="0"/>
              <a:t>(</a:t>
            </a:r>
            <a:r>
              <a:rPr lang="fr-CH" dirty="0" err="1" smtClean="0"/>
              <a:t>feb</a:t>
            </a:r>
            <a:r>
              <a:rPr lang="fr-CH" dirty="0" smtClean="0"/>
              <a:t> 2014)</a:t>
            </a:r>
          </a:p>
          <a:p>
            <a:pPr marL="342900" indent="-342900">
              <a:buFont typeface="Arial" panose="020B0604020202020204" pitchFamily="34" charset="0"/>
              <a:buChar char="•"/>
            </a:pPr>
            <a:r>
              <a:rPr lang="en-US" dirty="0" smtClean="0"/>
              <a:t>18 </a:t>
            </a:r>
            <a:r>
              <a:rPr lang="en-US" dirty="0"/>
              <a:t>billion page </a:t>
            </a:r>
            <a:r>
              <a:rPr lang="en-US" dirty="0" smtClean="0"/>
              <a:t>views</a:t>
            </a:r>
          </a:p>
          <a:p>
            <a:pPr marL="342900" indent="-342900">
              <a:buFont typeface="Arial" panose="020B0604020202020204" pitchFamily="34" charset="0"/>
              <a:buChar char="•"/>
            </a:pPr>
            <a:r>
              <a:rPr lang="en-US" dirty="0" smtClean="0"/>
              <a:t>500 </a:t>
            </a:r>
            <a:r>
              <a:rPr lang="en-US" dirty="0"/>
              <a:t>million unique visitors each month</a:t>
            </a:r>
            <a:r>
              <a:rPr lang="en-US" dirty="0" smtClean="0"/>
              <a:t>.</a:t>
            </a:r>
            <a:r>
              <a:rPr lang="en-US" baseline="30000" dirty="0" smtClean="0"/>
              <a:t> </a:t>
            </a:r>
          </a:p>
          <a:p>
            <a:pPr marL="342900" indent="-342900">
              <a:buFont typeface="Arial" panose="020B0604020202020204" pitchFamily="34" charset="0"/>
              <a:buChar char="•"/>
            </a:pPr>
            <a:r>
              <a:rPr lang="en-US" dirty="0" smtClean="0"/>
              <a:t>22 </a:t>
            </a:r>
            <a:r>
              <a:rPr lang="en-US" dirty="0"/>
              <a:t>million </a:t>
            </a:r>
            <a:r>
              <a:rPr lang="en-US" dirty="0" smtClean="0"/>
              <a:t>accounts</a:t>
            </a:r>
          </a:p>
          <a:p>
            <a:pPr marL="342900" indent="-342900">
              <a:buFont typeface="Arial" panose="020B0604020202020204" pitchFamily="34" charset="0"/>
              <a:buChar char="•"/>
            </a:pPr>
            <a:r>
              <a:rPr lang="en-US" dirty="0" smtClean="0"/>
              <a:t>~70,000 </a:t>
            </a:r>
            <a:r>
              <a:rPr lang="en-US" dirty="0"/>
              <a:t>active </a:t>
            </a:r>
            <a:r>
              <a:rPr lang="en-US" dirty="0" smtClean="0"/>
              <a:t>editors </a:t>
            </a:r>
            <a:r>
              <a:rPr lang="en-US" dirty="0" smtClean="0">
                <a:solidFill>
                  <a:srgbClr val="FF0000"/>
                </a:solidFill>
              </a:rPr>
              <a:t>(0.01 %)</a:t>
            </a:r>
          </a:p>
          <a:p>
            <a:pPr marL="342900" indent="-342900">
              <a:buFont typeface="Arial" panose="020B0604020202020204" pitchFamily="34" charset="0"/>
              <a:buChar char="•"/>
            </a:pPr>
            <a:r>
              <a:rPr lang="fr-CH" dirty="0" smtClean="0"/>
              <a:t>~7000 do </a:t>
            </a:r>
            <a:r>
              <a:rPr lang="fr-CH" dirty="0" err="1" smtClean="0"/>
              <a:t>half</a:t>
            </a:r>
            <a:r>
              <a:rPr lang="fr-CH" dirty="0" smtClean="0"/>
              <a:t> of the content </a:t>
            </a:r>
            <a:r>
              <a:rPr lang="en-US" dirty="0">
                <a:solidFill>
                  <a:srgbClr val="FF0000"/>
                </a:solidFill>
              </a:rPr>
              <a:t>(</a:t>
            </a:r>
            <a:r>
              <a:rPr lang="en-US" dirty="0" smtClean="0">
                <a:solidFill>
                  <a:srgbClr val="FF0000"/>
                </a:solidFill>
              </a:rPr>
              <a:t>0.001 </a:t>
            </a:r>
            <a:r>
              <a:rPr lang="en-US" dirty="0">
                <a:solidFill>
                  <a:srgbClr val="FF0000"/>
                </a:solidFill>
              </a:rPr>
              <a:t>%)</a:t>
            </a:r>
            <a:endParaRPr lang="fr-CH" dirty="0" smtClean="0"/>
          </a:p>
          <a:p>
            <a:pPr marL="342900" indent="-342900">
              <a:buFont typeface="Arial" panose="020B0604020202020204" pitchFamily="34" charset="0"/>
              <a:buChar char="•"/>
            </a:pPr>
            <a:endParaRPr lang="fr-CH" dirty="0" smtClean="0"/>
          </a:p>
        </p:txBody>
      </p:sp>
      <p:sp>
        <p:nvSpPr>
          <p:cNvPr id="3" name="TextBox 2"/>
          <p:cNvSpPr txBox="1"/>
          <p:nvPr/>
        </p:nvSpPr>
        <p:spPr>
          <a:xfrm>
            <a:off x="4324339" y="2041508"/>
            <a:ext cx="4783693" cy="1969770"/>
          </a:xfrm>
          <a:prstGeom prst="rect">
            <a:avLst/>
          </a:prstGeom>
          <a:solidFill>
            <a:srgbClr val="FFFF99"/>
          </a:solidFill>
        </p:spPr>
        <p:txBody>
          <a:bodyPr wrap="square" rtlCol="0">
            <a:spAutoFit/>
          </a:bodyPr>
          <a:lstStyle/>
          <a:p>
            <a:r>
              <a:rPr lang="en-US" dirty="0" smtClean="0"/>
              <a:t>Variants: </a:t>
            </a:r>
            <a:r>
              <a:rPr lang="en-US" i="1" dirty="0" smtClean="0"/>
              <a:t>1-9-90 </a:t>
            </a:r>
            <a:r>
              <a:rPr lang="en-US" i="1" dirty="0"/>
              <a:t>rule</a:t>
            </a:r>
            <a:r>
              <a:rPr lang="en-US" dirty="0"/>
              <a:t> or </a:t>
            </a:r>
            <a:r>
              <a:rPr lang="en-US" i="1" dirty="0"/>
              <a:t>90–9–1 </a:t>
            </a:r>
            <a:r>
              <a:rPr lang="en-US" i="1" dirty="0" smtClean="0"/>
              <a:t>principle</a:t>
            </a:r>
            <a:r>
              <a:rPr lang="en-US" dirty="0" smtClean="0"/>
              <a:t>:</a:t>
            </a:r>
          </a:p>
          <a:p>
            <a:r>
              <a:rPr lang="en-US" dirty="0" smtClean="0"/>
              <a:t>Within a community: </a:t>
            </a:r>
          </a:p>
          <a:p>
            <a:pPr marL="285750" indent="-285750">
              <a:buFont typeface="Arial" panose="020B0604020202020204" pitchFamily="34" charset="0"/>
              <a:buChar char="•"/>
            </a:pPr>
            <a:r>
              <a:rPr lang="en-US" dirty="0" smtClean="0"/>
              <a:t>90</a:t>
            </a:r>
            <a:r>
              <a:rPr lang="en-US" dirty="0"/>
              <a:t>% </a:t>
            </a:r>
            <a:r>
              <a:rPr lang="en-US" dirty="0" smtClean="0"/>
              <a:t>only </a:t>
            </a:r>
            <a:r>
              <a:rPr lang="en-US" dirty="0"/>
              <a:t>view content, </a:t>
            </a:r>
            <a:endParaRPr lang="en-US" dirty="0" smtClean="0"/>
          </a:p>
          <a:p>
            <a:pPr marL="285750" indent="-285750">
              <a:buFont typeface="Arial" panose="020B0604020202020204" pitchFamily="34" charset="0"/>
              <a:buChar char="•"/>
            </a:pPr>
            <a:r>
              <a:rPr lang="en-US" dirty="0" smtClean="0"/>
              <a:t>9</a:t>
            </a:r>
            <a:r>
              <a:rPr lang="en-US" dirty="0"/>
              <a:t>% </a:t>
            </a:r>
            <a:r>
              <a:rPr lang="en-US" dirty="0" smtClean="0"/>
              <a:t>edit content</a:t>
            </a:r>
          </a:p>
          <a:p>
            <a:pPr marL="285750" indent="-285750">
              <a:buFont typeface="Arial" panose="020B0604020202020204" pitchFamily="34" charset="0"/>
              <a:buChar char="•"/>
            </a:pPr>
            <a:r>
              <a:rPr lang="en-US" dirty="0" smtClean="0">
                <a:solidFill>
                  <a:srgbClr val="FF0000"/>
                </a:solidFill>
              </a:rPr>
              <a:t>1</a:t>
            </a:r>
            <a:r>
              <a:rPr lang="en-US" dirty="0">
                <a:solidFill>
                  <a:srgbClr val="FF0000"/>
                </a:solidFill>
              </a:rPr>
              <a:t>%</a:t>
            </a:r>
            <a:r>
              <a:rPr lang="en-US" dirty="0"/>
              <a:t> </a:t>
            </a:r>
            <a:r>
              <a:rPr lang="en-US" dirty="0" smtClean="0"/>
              <a:t>actively </a:t>
            </a:r>
            <a:r>
              <a:rPr lang="en-US" dirty="0"/>
              <a:t>create new content</a:t>
            </a:r>
            <a:r>
              <a:rPr lang="en-US" dirty="0" smtClean="0"/>
              <a:t>.</a:t>
            </a:r>
          </a:p>
          <a:p>
            <a:pPr marL="285750" indent="-285750">
              <a:buFont typeface="Arial" panose="020B0604020202020204" pitchFamily="34" charset="0"/>
              <a:buChar char="•"/>
            </a:pPr>
            <a:endParaRPr lang="fr-CH" dirty="0" smtClean="0"/>
          </a:p>
          <a:p>
            <a:r>
              <a:rPr lang="en-US" sz="1400" dirty="0">
                <a:hlinkClick r:id="rId3"/>
              </a:rPr>
              <a:t>http://</a:t>
            </a:r>
            <a:r>
              <a:rPr lang="en-US" sz="1400" dirty="0" smtClean="0">
                <a:hlinkClick r:id="rId3"/>
              </a:rPr>
              <a:t>en.wikipedia.org/wiki/</a:t>
            </a:r>
            <a:r>
              <a:rPr lang="en-US" sz="1400" dirty="0">
                <a:hlinkClick r:id="rId3"/>
              </a:rPr>
              <a:t>1%_rule_(Internet_culture</a:t>
            </a:r>
            <a:r>
              <a:rPr lang="en-US" sz="1400" dirty="0" smtClean="0">
                <a:hlinkClick r:id="rId3"/>
              </a:rPr>
              <a:t>)</a:t>
            </a:r>
            <a:r>
              <a:rPr lang="en-US" sz="1400" dirty="0" smtClean="0"/>
              <a:t> </a:t>
            </a:r>
          </a:p>
        </p:txBody>
      </p:sp>
      <p:sp>
        <p:nvSpPr>
          <p:cNvPr id="11" name="Title 4"/>
          <p:cNvSpPr>
            <a:spLocks noGrp="1"/>
          </p:cNvSpPr>
          <p:nvPr>
            <p:ph type="title"/>
          </p:nvPr>
        </p:nvSpPr>
        <p:spPr>
          <a:xfrm>
            <a:off x="0" y="-22623"/>
            <a:ext cx="9180512" cy="622992"/>
          </a:xfrm>
          <a:solidFill>
            <a:schemeClr val="accent5"/>
          </a:solidFill>
        </p:spPr>
        <p:txBody>
          <a:bodyPr/>
          <a:lstStyle/>
          <a:p>
            <a:r>
              <a:rPr lang="fr-CH" dirty="0" smtClean="0"/>
              <a:t>The Net </a:t>
            </a:r>
            <a:r>
              <a:rPr lang="fr-CH" dirty="0" err="1" smtClean="0"/>
              <a:t>generation</a:t>
            </a:r>
            <a:r>
              <a:rPr lang="fr-CH" dirty="0" smtClean="0"/>
              <a:t> </a:t>
            </a:r>
            <a:r>
              <a:rPr lang="fr-CH" dirty="0"/>
              <a:t>(</a:t>
            </a:r>
            <a:r>
              <a:rPr lang="fr-CH" dirty="0" smtClean="0"/>
              <a:t>II) </a:t>
            </a:r>
            <a:endParaRPr lang="en-US" dirty="0"/>
          </a:p>
        </p:txBody>
      </p:sp>
    </p:spTree>
    <p:extLst>
      <p:ext uri="{BB962C8B-B14F-4D97-AF65-F5344CB8AC3E}">
        <p14:creationId xmlns:p14="http://schemas.microsoft.com/office/powerpoint/2010/main" val="4288045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37</a:t>
            </a:fld>
            <a:endParaRPr lang="fr-CH"/>
          </a:p>
        </p:txBody>
      </p:sp>
      <p:sp>
        <p:nvSpPr>
          <p:cNvPr id="8" name="TextBox 7"/>
          <p:cNvSpPr txBox="1"/>
          <p:nvPr/>
        </p:nvSpPr>
        <p:spPr>
          <a:xfrm>
            <a:off x="151557" y="1700808"/>
            <a:ext cx="5040560" cy="1938992"/>
          </a:xfrm>
          <a:prstGeom prst="rect">
            <a:avLst/>
          </a:prstGeom>
          <a:solidFill>
            <a:srgbClr val="FFFF99"/>
          </a:solidFill>
        </p:spPr>
        <p:txBody>
          <a:bodyPr wrap="square" rtlCol="0">
            <a:spAutoFit/>
          </a:bodyPr>
          <a:lstStyle/>
          <a:p>
            <a:r>
              <a:rPr lang="en-US" sz="2400" dirty="0" smtClean="0"/>
              <a:t>People can:</a:t>
            </a:r>
          </a:p>
          <a:p>
            <a:pPr marL="342900" indent="-342900">
              <a:buFont typeface="Arial" panose="020B0604020202020204" pitchFamily="34" charset="0"/>
              <a:buChar char="•"/>
            </a:pPr>
            <a:r>
              <a:rPr lang="en-US" sz="2400" dirty="0" smtClean="0"/>
              <a:t>… engage in digital conversation</a:t>
            </a:r>
          </a:p>
          <a:p>
            <a:pPr marL="342900" indent="-342900">
              <a:buFont typeface="Arial" panose="020B0604020202020204" pitchFamily="34" charset="0"/>
              <a:buChar char="•"/>
            </a:pPr>
            <a:r>
              <a:rPr lang="en-US" sz="2400" dirty="0" smtClean="0"/>
              <a:t>… create simple digital objects (messages, videos, posts, …)</a:t>
            </a:r>
          </a:p>
          <a:p>
            <a:pPr marL="342900" indent="-342900">
              <a:buFont typeface="Arial" panose="020B0604020202020204" pitchFamily="34" charset="0"/>
              <a:buChar char="•"/>
            </a:pPr>
            <a:r>
              <a:rPr lang="en-US" sz="2400" dirty="0" smtClean="0"/>
              <a:t>… exchange digital objects</a:t>
            </a:r>
          </a:p>
        </p:txBody>
      </p:sp>
      <p:sp>
        <p:nvSpPr>
          <p:cNvPr id="9" name="TextBox 8"/>
          <p:cNvSpPr txBox="1"/>
          <p:nvPr/>
        </p:nvSpPr>
        <p:spPr>
          <a:xfrm>
            <a:off x="282998" y="3933056"/>
            <a:ext cx="5029302" cy="1938992"/>
          </a:xfrm>
          <a:prstGeom prst="rect">
            <a:avLst/>
          </a:prstGeom>
          <a:solidFill>
            <a:srgbClr val="FFFF99"/>
          </a:solidFill>
        </p:spPr>
        <p:txBody>
          <a:bodyPr wrap="square" rtlCol="0">
            <a:spAutoFit/>
          </a:bodyPr>
          <a:lstStyle/>
          <a:p>
            <a:r>
              <a:rPr lang="en-US" sz="2400" dirty="0" smtClean="0"/>
              <a:t>People cannot:</a:t>
            </a:r>
          </a:p>
          <a:p>
            <a:pPr marL="342900" indent="-342900">
              <a:buFont typeface="Arial" panose="020B0604020202020204" pitchFamily="34" charset="0"/>
              <a:buChar char="•"/>
            </a:pPr>
            <a:r>
              <a:rPr lang="en-US" sz="2400" dirty="0" smtClean="0"/>
              <a:t>… use professional software</a:t>
            </a:r>
          </a:p>
          <a:p>
            <a:pPr marL="342900" indent="-342900">
              <a:buFont typeface="Arial" panose="020B0604020202020204" pitchFamily="34" charset="0"/>
              <a:buChar char="•"/>
            </a:pPr>
            <a:r>
              <a:rPr lang="en-US" sz="2400" dirty="0" smtClean="0"/>
              <a:t>… participate in knowledge creation environments</a:t>
            </a:r>
          </a:p>
          <a:p>
            <a:pPr marL="342900" indent="-342900">
              <a:buFont typeface="Arial" panose="020B0604020202020204" pitchFamily="34" charset="0"/>
              <a:buChar char="•"/>
            </a:pPr>
            <a:r>
              <a:rPr lang="fr-CH" sz="2400" dirty="0" smtClean="0"/>
              <a:t>… </a:t>
            </a:r>
            <a:r>
              <a:rPr lang="fr-CH" sz="2400" dirty="0" err="1" smtClean="0"/>
              <a:t>articulate</a:t>
            </a:r>
            <a:r>
              <a:rPr lang="fr-CH" sz="2400" dirty="0" smtClean="0"/>
              <a:t> scenarios</a:t>
            </a:r>
            <a:endParaRPr lang="en-US" sz="2400" dirty="0" smtClean="0"/>
          </a:p>
        </p:txBody>
      </p:sp>
      <p:sp>
        <p:nvSpPr>
          <p:cNvPr id="10" name="Right Brace 9"/>
          <p:cNvSpPr/>
          <p:nvPr/>
        </p:nvSpPr>
        <p:spPr bwMode="auto">
          <a:xfrm>
            <a:off x="5076056" y="1556792"/>
            <a:ext cx="648072" cy="4464496"/>
          </a:xfrm>
          <a:prstGeom prst="rightBrac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868144" y="1916832"/>
            <a:ext cx="2736304" cy="830997"/>
          </a:xfrm>
          <a:prstGeom prst="rect">
            <a:avLst/>
          </a:prstGeom>
          <a:solidFill>
            <a:schemeClr val="accent5"/>
          </a:solidFill>
        </p:spPr>
        <p:txBody>
          <a:bodyPr wrap="square" rtlCol="0">
            <a:spAutoFit/>
          </a:bodyPr>
          <a:lstStyle/>
          <a:p>
            <a:r>
              <a:rPr lang="en-US" sz="2400" dirty="0" smtClean="0"/>
              <a:t>Internet skills are </a:t>
            </a:r>
            <a:r>
              <a:rPr lang="en-US" sz="2400" dirty="0" smtClean="0">
                <a:solidFill>
                  <a:srgbClr val="FF0000"/>
                </a:solidFill>
              </a:rPr>
              <a:t>conversational</a:t>
            </a:r>
          </a:p>
        </p:txBody>
      </p:sp>
      <p:sp>
        <p:nvSpPr>
          <p:cNvPr id="12" name="TextBox 11"/>
          <p:cNvSpPr txBox="1"/>
          <p:nvPr/>
        </p:nvSpPr>
        <p:spPr>
          <a:xfrm>
            <a:off x="5940152" y="3910162"/>
            <a:ext cx="2736304" cy="2677656"/>
          </a:xfrm>
          <a:prstGeom prst="rect">
            <a:avLst/>
          </a:prstGeom>
          <a:solidFill>
            <a:schemeClr val="accent5"/>
          </a:solidFill>
        </p:spPr>
        <p:txBody>
          <a:bodyPr wrap="square" rtlCol="0">
            <a:spAutoFit/>
          </a:bodyPr>
          <a:lstStyle/>
          <a:p>
            <a:r>
              <a:rPr lang="en-US" sz="2400" dirty="0" smtClean="0"/>
              <a:t>Full </a:t>
            </a:r>
            <a:r>
              <a:rPr lang="en-US" sz="2400" dirty="0" smtClean="0">
                <a:solidFill>
                  <a:srgbClr val="FF0000"/>
                </a:solidFill>
              </a:rPr>
              <a:t>ICT </a:t>
            </a:r>
            <a:r>
              <a:rPr lang="en-US" sz="2400" dirty="0" smtClean="0"/>
              <a:t>and </a:t>
            </a:r>
            <a:r>
              <a:rPr lang="en-US" sz="2400" dirty="0">
                <a:solidFill>
                  <a:srgbClr val="FF0000"/>
                </a:solidFill>
              </a:rPr>
              <a:t>k</a:t>
            </a:r>
            <a:r>
              <a:rPr lang="en-US" sz="2400" dirty="0" smtClean="0">
                <a:solidFill>
                  <a:srgbClr val="FF0000"/>
                </a:solidFill>
              </a:rPr>
              <a:t>nowledge working skills </a:t>
            </a:r>
            <a:r>
              <a:rPr lang="en-US" sz="2400" dirty="0" smtClean="0"/>
              <a:t>must be taught </a:t>
            </a:r>
          </a:p>
          <a:p>
            <a:r>
              <a:rPr lang="en-US" sz="2400" dirty="0" smtClean="0"/>
              <a:t>(some of it can be </a:t>
            </a:r>
            <a:r>
              <a:rPr lang="en-US" sz="2400" dirty="0" smtClean="0">
                <a:solidFill>
                  <a:srgbClr val="FF0000"/>
                </a:solidFill>
              </a:rPr>
              <a:t>enforced</a:t>
            </a:r>
            <a:r>
              <a:rPr lang="en-US" sz="2400" dirty="0" smtClean="0"/>
              <a:t> in formal education !)</a:t>
            </a:r>
          </a:p>
        </p:txBody>
      </p:sp>
      <p:sp>
        <p:nvSpPr>
          <p:cNvPr id="13" name="Title 4"/>
          <p:cNvSpPr>
            <a:spLocks noGrp="1"/>
          </p:cNvSpPr>
          <p:nvPr>
            <p:ph type="title"/>
          </p:nvPr>
        </p:nvSpPr>
        <p:spPr>
          <a:xfrm>
            <a:off x="35496" y="0"/>
            <a:ext cx="9001000" cy="622992"/>
          </a:xfrm>
          <a:solidFill>
            <a:schemeClr val="accent5"/>
          </a:solidFill>
        </p:spPr>
        <p:txBody>
          <a:bodyPr/>
          <a:lstStyle/>
          <a:p>
            <a:r>
              <a:rPr lang="fr-CH" dirty="0" smtClean="0"/>
              <a:t>The Net </a:t>
            </a:r>
            <a:r>
              <a:rPr lang="fr-CH" dirty="0" err="1" smtClean="0"/>
              <a:t>generation</a:t>
            </a:r>
            <a:r>
              <a:rPr lang="fr-CH" dirty="0" smtClean="0"/>
              <a:t> </a:t>
            </a:r>
            <a:r>
              <a:rPr lang="fr-CH" dirty="0"/>
              <a:t>(</a:t>
            </a:r>
            <a:r>
              <a:rPr lang="fr-CH" dirty="0" smtClean="0"/>
              <a:t>III) </a:t>
            </a:r>
            <a:endParaRPr lang="en-US" dirty="0"/>
          </a:p>
        </p:txBody>
      </p:sp>
    </p:spTree>
    <p:extLst>
      <p:ext uri="{BB962C8B-B14F-4D97-AF65-F5344CB8AC3E}">
        <p14:creationId xmlns:p14="http://schemas.microsoft.com/office/powerpoint/2010/main" val="1879909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38</a:t>
            </a:fld>
            <a:endParaRPr lang="fr-CH"/>
          </a:p>
        </p:txBody>
      </p:sp>
      <p:sp>
        <p:nvSpPr>
          <p:cNvPr id="7" name="Title 4"/>
          <p:cNvSpPr>
            <a:spLocks noGrp="1"/>
          </p:cNvSpPr>
          <p:nvPr>
            <p:ph type="title"/>
          </p:nvPr>
        </p:nvSpPr>
        <p:spPr>
          <a:xfrm>
            <a:off x="35496" y="0"/>
            <a:ext cx="9001000" cy="622992"/>
          </a:xfrm>
          <a:solidFill>
            <a:schemeClr val="accent5"/>
          </a:solidFill>
        </p:spPr>
        <p:txBody>
          <a:bodyPr/>
          <a:lstStyle/>
          <a:p>
            <a:r>
              <a:rPr lang="fr-CH" dirty="0" smtClean="0"/>
              <a:t>The Net </a:t>
            </a:r>
            <a:r>
              <a:rPr lang="fr-CH" dirty="0" err="1" smtClean="0"/>
              <a:t>generation</a:t>
            </a:r>
            <a:r>
              <a:rPr lang="fr-CH" dirty="0" smtClean="0"/>
              <a:t> </a:t>
            </a:r>
            <a:r>
              <a:rPr lang="fr-CH" dirty="0"/>
              <a:t>(</a:t>
            </a:r>
            <a:r>
              <a:rPr lang="fr-CH" dirty="0" smtClean="0"/>
              <a:t>IV) </a:t>
            </a:r>
            <a:endParaRPr lang="en-US" dirty="0"/>
          </a:p>
        </p:txBody>
      </p:sp>
      <p:sp>
        <p:nvSpPr>
          <p:cNvPr id="8" name="TextBox 7"/>
          <p:cNvSpPr txBox="1"/>
          <p:nvPr/>
        </p:nvSpPr>
        <p:spPr>
          <a:xfrm>
            <a:off x="2699792" y="2204864"/>
            <a:ext cx="3384376" cy="2492990"/>
          </a:xfrm>
          <a:prstGeom prst="rect">
            <a:avLst/>
          </a:prstGeom>
          <a:solidFill>
            <a:schemeClr val="bg1"/>
          </a:solidFill>
        </p:spPr>
        <p:txBody>
          <a:bodyPr wrap="square" rtlCol="0">
            <a:spAutoFit/>
          </a:bodyPr>
          <a:lstStyle/>
          <a:p>
            <a:r>
              <a:rPr lang="fr-CH" sz="1200" dirty="0" err="1" smtClean="0"/>
              <a:t>Today’s</a:t>
            </a:r>
            <a:r>
              <a:rPr lang="fr-CH" sz="1200" dirty="0" smtClean="0"/>
              <a:t> </a:t>
            </a:r>
            <a:r>
              <a:rPr lang="fr-CH" sz="1200" dirty="0" err="1" smtClean="0"/>
              <a:t>teacher</a:t>
            </a:r>
            <a:r>
              <a:rPr lang="fr-CH" sz="1200" dirty="0" smtClean="0"/>
              <a:t> </a:t>
            </a:r>
            <a:r>
              <a:rPr lang="fr-CH" sz="1200" dirty="0" err="1" smtClean="0"/>
              <a:t>trainers</a:t>
            </a:r>
            <a:r>
              <a:rPr lang="fr-CH" sz="1200" dirty="0" smtClean="0"/>
              <a:t>: </a:t>
            </a:r>
          </a:p>
          <a:p>
            <a:pPr marL="342900" indent="-342900">
              <a:buFont typeface="Arial" panose="020B0604020202020204" pitchFamily="34" charset="0"/>
              <a:buChar char="•"/>
            </a:pPr>
            <a:r>
              <a:rPr lang="fr-CH" sz="1200" dirty="0" err="1" smtClean="0"/>
              <a:t>don’t</a:t>
            </a:r>
            <a:r>
              <a:rPr lang="fr-CH" sz="1200" dirty="0" smtClean="0"/>
              <a:t> know how to use </a:t>
            </a:r>
            <a:r>
              <a:rPr lang="fr-CH" sz="1200" dirty="0" err="1" smtClean="0"/>
              <a:t>technology</a:t>
            </a:r>
            <a:endParaRPr lang="fr-CH" sz="1200" dirty="0" smtClean="0"/>
          </a:p>
          <a:p>
            <a:pPr marL="342900" indent="-342900">
              <a:buFont typeface="Arial" panose="020B0604020202020204" pitchFamily="34" charset="0"/>
              <a:buChar char="•"/>
            </a:pPr>
            <a:r>
              <a:rPr lang="fr-CH" sz="1200" dirty="0"/>
              <a:t>h</a:t>
            </a:r>
            <a:r>
              <a:rPr lang="fr-CH" sz="1200" dirty="0" smtClean="0"/>
              <a:t>ave a </a:t>
            </a:r>
            <a:r>
              <a:rPr lang="fr-CH" sz="1200" dirty="0" err="1" smtClean="0"/>
              <a:t>poor</a:t>
            </a:r>
            <a:r>
              <a:rPr lang="fr-CH" sz="1200" dirty="0" smtClean="0"/>
              <a:t> </a:t>
            </a:r>
            <a:r>
              <a:rPr lang="fr-CH" sz="1200" dirty="0" err="1" smtClean="0"/>
              <a:t>understanding</a:t>
            </a:r>
            <a:r>
              <a:rPr lang="fr-CH" sz="1200" dirty="0" smtClean="0"/>
              <a:t> of </a:t>
            </a:r>
            <a:r>
              <a:rPr lang="fr-CH" sz="1200" dirty="0" err="1" smtClean="0"/>
              <a:t>general</a:t>
            </a:r>
            <a:r>
              <a:rPr lang="fr-CH" sz="1200" dirty="0" smtClean="0"/>
              <a:t> </a:t>
            </a:r>
            <a:r>
              <a:rPr lang="fr-CH" sz="1200" dirty="0" err="1" smtClean="0"/>
              <a:t>pedagogy</a:t>
            </a:r>
            <a:r>
              <a:rPr lang="fr-CH" sz="1200" dirty="0" smtClean="0"/>
              <a:t> (</a:t>
            </a:r>
            <a:r>
              <a:rPr lang="fr-CH" sz="1200" dirty="0" err="1" smtClean="0"/>
              <a:t>instructional</a:t>
            </a:r>
            <a:r>
              <a:rPr lang="fr-CH" sz="1200" dirty="0" smtClean="0"/>
              <a:t> design)</a:t>
            </a:r>
          </a:p>
          <a:p>
            <a:pPr marL="342900" indent="-342900">
              <a:buFont typeface="Arial" panose="020B0604020202020204" pitchFamily="34" charset="0"/>
              <a:buChar char="•"/>
            </a:pPr>
            <a:endParaRPr lang="fr-CH" sz="1200" dirty="0" smtClean="0"/>
          </a:p>
          <a:p>
            <a:r>
              <a:rPr lang="fr-CH" sz="1200" dirty="0" smtClean="0"/>
              <a:t>E-learning </a:t>
            </a:r>
            <a:r>
              <a:rPr lang="fr-CH" sz="1200" dirty="0" err="1" smtClean="0"/>
              <a:t>is</a:t>
            </a:r>
            <a:r>
              <a:rPr lang="fr-CH" sz="1200" dirty="0" smtClean="0"/>
              <a:t> hard</a:t>
            </a:r>
            <a:endParaRPr lang="fr-CH" sz="1200" dirty="0"/>
          </a:p>
          <a:p>
            <a:pPr marL="342900" indent="-342900">
              <a:buFont typeface="Arial" panose="020B0604020202020204" pitchFamily="34" charset="0"/>
              <a:buChar char="•"/>
            </a:pPr>
            <a:r>
              <a:rPr lang="fr-CH" sz="1200" dirty="0" smtClean="0"/>
              <a:t>Most </a:t>
            </a:r>
            <a:r>
              <a:rPr lang="fr-CH" sz="1200" dirty="0" err="1" smtClean="0"/>
              <a:t>young</a:t>
            </a:r>
            <a:r>
              <a:rPr lang="fr-CH" sz="1200" dirty="0" smtClean="0"/>
              <a:t> </a:t>
            </a:r>
            <a:r>
              <a:rPr lang="fr-CH" sz="1200" dirty="0" err="1" smtClean="0"/>
              <a:t>teachers</a:t>
            </a:r>
            <a:r>
              <a:rPr lang="fr-CH" sz="1200" dirty="0" smtClean="0"/>
              <a:t> </a:t>
            </a:r>
            <a:r>
              <a:rPr lang="fr-CH" sz="1200" dirty="0" err="1" smtClean="0"/>
              <a:t>cannot</a:t>
            </a:r>
            <a:r>
              <a:rPr lang="fr-CH" sz="1200" dirty="0" smtClean="0"/>
              <a:t> </a:t>
            </a:r>
            <a:r>
              <a:rPr lang="fr-CH" sz="1200" dirty="0" err="1" smtClean="0"/>
              <a:t>cope</a:t>
            </a:r>
            <a:endParaRPr lang="fr-CH" sz="1200" dirty="0" smtClean="0"/>
          </a:p>
          <a:p>
            <a:pPr marL="342900" indent="-342900">
              <a:buFont typeface="Arial" panose="020B0604020202020204" pitchFamily="34" charset="0"/>
              <a:buChar char="•"/>
            </a:pPr>
            <a:r>
              <a:rPr lang="fr-CH" sz="1200" dirty="0" smtClean="0"/>
              <a:t>Have to </a:t>
            </a:r>
            <a:r>
              <a:rPr lang="fr-CH" sz="1200" dirty="0" err="1" smtClean="0"/>
              <a:t>re-invent</a:t>
            </a:r>
            <a:r>
              <a:rPr lang="fr-CH" sz="1200" dirty="0" smtClean="0"/>
              <a:t> the </a:t>
            </a:r>
            <a:r>
              <a:rPr lang="fr-CH" sz="1200" dirty="0" err="1" smtClean="0"/>
              <a:t>whole</a:t>
            </a:r>
            <a:r>
              <a:rPr lang="fr-CH" sz="1200" dirty="0" smtClean="0"/>
              <a:t> </a:t>
            </a:r>
            <a:r>
              <a:rPr lang="fr-CH" sz="1200" dirty="0" err="1" smtClean="0"/>
              <a:t>wheel</a:t>
            </a:r>
            <a:endParaRPr lang="fr-CH" sz="1200" dirty="0"/>
          </a:p>
          <a:p>
            <a:pPr marL="342900" indent="-342900">
              <a:buFont typeface="Arial" panose="020B0604020202020204" pitchFamily="34" charset="0"/>
              <a:buChar char="•"/>
            </a:pPr>
            <a:r>
              <a:rPr lang="fr-CH" sz="1200" dirty="0" smtClean="0"/>
              <a:t>Infrastructure </a:t>
            </a:r>
            <a:r>
              <a:rPr lang="fr-CH" sz="1200" dirty="0" err="1" smtClean="0"/>
              <a:t>is</a:t>
            </a:r>
            <a:r>
              <a:rPr lang="fr-CH" sz="1200" dirty="0" smtClean="0"/>
              <a:t> </a:t>
            </a:r>
            <a:r>
              <a:rPr lang="fr-CH" sz="1200" dirty="0" err="1" smtClean="0"/>
              <a:t>bad</a:t>
            </a:r>
            <a:r>
              <a:rPr lang="fr-CH" sz="1200" dirty="0" smtClean="0"/>
              <a:t> (</a:t>
            </a:r>
            <a:r>
              <a:rPr lang="fr-CH" sz="1200" dirty="0" err="1" smtClean="0"/>
              <a:t>even</a:t>
            </a:r>
            <a:r>
              <a:rPr lang="fr-CH" sz="1200" dirty="0" smtClean="0"/>
              <a:t> in Canada)</a:t>
            </a:r>
          </a:p>
          <a:p>
            <a:pPr marL="342900" indent="-342900">
              <a:buFont typeface="Arial" panose="020B0604020202020204" pitchFamily="34" charset="0"/>
              <a:buChar char="•"/>
            </a:pPr>
            <a:endParaRPr lang="fr-CH" sz="1200" dirty="0" smtClean="0"/>
          </a:p>
          <a:p>
            <a:r>
              <a:rPr lang="fr-CH" sz="1200" dirty="0" err="1" smtClean="0"/>
              <a:t>However</a:t>
            </a:r>
            <a:endParaRPr lang="fr-CH" sz="1200" dirty="0" smtClean="0"/>
          </a:p>
          <a:p>
            <a:pPr marL="342900" indent="-342900">
              <a:buFont typeface="Arial" panose="020B0604020202020204" pitchFamily="34" charset="0"/>
              <a:buChar char="•"/>
            </a:pPr>
            <a:r>
              <a:rPr lang="fr-CH" sz="1200" dirty="0" smtClean="0"/>
              <a:t>E-learning </a:t>
            </a:r>
            <a:r>
              <a:rPr lang="fr-CH" sz="1200" dirty="0" err="1" smtClean="0"/>
              <a:t>does</a:t>
            </a:r>
            <a:r>
              <a:rPr lang="fr-CH" sz="1200" dirty="0" smtClean="0"/>
              <a:t> </a:t>
            </a:r>
            <a:r>
              <a:rPr lang="fr-CH" sz="1200" dirty="0" err="1" smtClean="0"/>
              <a:t>work</a:t>
            </a:r>
            <a:r>
              <a:rPr lang="fr-CH" sz="1200" dirty="0" smtClean="0"/>
              <a:t> all over the </a:t>
            </a:r>
            <a:r>
              <a:rPr lang="fr-CH" sz="1200" dirty="0" err="1" smtClean="0"/>
              <a:t>planet</a:t>
            </a:r>
            <a:endParaRPr lang="fr-CH" sz="1200" dirty="0" smtClean="0"/>
          </a:p>
          <a:p>
            <a:pPr marL="342900" indent="-342900">
              <a:buFont typeface="Arial" panose="020B0604020202020204" pitchFamily="34" charset="0"/>
              <a:buChar char="•"/>
            </a:pPr>
            <a:r>
              <a:rPr lang="fr-CH" sz="1200" dirty="0" err="1" smtClean="0"/>
              <a:t>Many</a:t>
            </a:r>
            <a:r>
              <a:rPr lang="fr-CH" sz="1200" dirty="0" smtClean="0"/>
              <a:t> </a:t>
            </a:r>
            <a:r>
              <a:rPr lang="fr-CH" sz="1200" dirty="0" err="1" smtClean="0"/>
              <a:t>interesting</a:t>
            </a:r>
            <a:r>
              <a:rPr lang="fr-CH" sz="1200" dirty="0" smtClean="0"/>
              <a:t> </a:t>
            </a:r>
            <a:r>
              <a:rPr lang="fr-CH" sz="1200" dirty="0" err="1" smtClean="0"/>
              <a:t>creations</a:t>
            </a:r>
            <a:endParaRPr lang="fr-CH" sz="1200" dirty="0"/>
          </a:p>
        </p:txBody>
      </p:sp>
    </p:spTree>
    <p:extLst>
      <p:ext uri="{BB962C8B-B14F-4D97-AF65-F5344CB8AC3E}">
        <p14:creationId xmlns:p14="http://schemas.microsoft.com/office/powerpoint/2010/main" val="442146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39</a:t>
            </a:fld>
            <a:endParaRPr lang="fr-CH"/>
          </a:p>
        </p:txBody>
      </p:sp>
      <p:sp>
        <p:nvSpPr>
          <p:cNvPr id="7" name="TextBox 6"/>
          <p:cNvSpPr txBox="1"/>
          <p:nvPr/>
        </p:nvSpPr>
        <p:spPr>
          <a:xfrm>
            <a:off x="664066" y="2060848"/>
            <a:ext cx="3985386" cy="461665"/>
          </a:xfrm>
          <a:prstGeom prst="rect">
            <a:avLst/>
          </a:prstGeom>
          <a:solidFill>
            <a:srgbClr val="FFFF99"/>
          </a:solidFill>
        </p:spPr>
        <p:txBody>
          <a:bodyPr wrap="none" rtlCol="0">
            <a:spAutoFit/>
          </a:bodyPr>
          <a:lstStyle/>
          <a:p>
            <a:r>
              <a:rPr lang="fr-CH" sz="2400" dirty="0" smtClean="0"/>
              <a:t>Intentions are not </a:t>
            </a:r>
            <a:r>
              <a:rPr lang="fr-CH" sz="2400" dirty="0" err="1" smtClean="0"/>
              <a:t>behaviors</a:t>
            </a:r>
            <a:endParaRPr lang="en-US" sz="2400" dirty="0" smtClean="0"/>
          </a:p>
        </p:txBody>
      </p:sp>
      <p:sp>
        <p:nvSpPr>
          <p:cNvPr id="8" name="TextBox 7"/>
          <p:cNvSpPr txBox="1"/>
          <p:nvPr/>
        </p:nvSpPr>
        <p:spPr>
          <a:xfrm>
            <a:off x="664066" y="2736713"/>
            <a:ext cx="4172937" cy="461665"/>
          </a:xfrm>
          <a:prstGeom prst="rect">
            <a:avLst/>
          </a:prstGeom>
          <a:solidFill>
            <a:srgbClr val="FFFF99"/>
          </a:solidFill>
        </p:spPr>
        <p:txBody>
          <a:bodyPr wrap="none" rtlCol="0">
            <a:spAutoFit/>
          </a:bodyPr>
          <a:lstStyle/>
          <a:p>
            <a:r>
              <a:rPr lang="fr-CH" sz="2400" dirty="0" smtClean="0"/>
              <a:t>Attitudes do not replace </a:t>
            </a:r>
            <a:r>
              <a:rPr lang="fr-CH" sz="2400" dirty="0" err="1" smtClean="0"/>
              <a:t>skills</a:t>
            </a:r>
            <a:endParaRPr lang="en-US" sz="2400" dirty="0" smtClean="0"/>
          </a:p>
        </p:txBody>
      </p:sp>
      <p:sp>
        <p:nvSpPr>
          <p:cNvPr id="9" name="TextBox 8"/>
          <p:cNvSpPr txBox="1"/>
          <p:nvPr/>
        </p:nvSpPr>
        <p:spPr>
          <a:xfrm>
            <a:off x="5940152" y="1199060"/>
            <a:ext cx="2880792" cy="4893647"/>
          </a:xfrm>
          <a:prstGeom prst="rect">
            <a:avLst/>
          </a:prstGeom>
          <a:solidFill>
            <a:schemeClr val="accent5"/>
          </a:solidFill>
        </p:spPr>
        <p:txBody>
          <a:bodyPr wrap="square" rtlCol="0">
            <a:spAutoFit/>
          </a:bodyPr>
          <a:lstStyle/>
          <a:p>
            <a:r>
              <a:rPr lang="fr-CH" sz="2400" dirty="0" smtClean="0"/>
              <a:t>Change </a:t>
            </a:r>
            <a:r>
              <a:rPr lang="fr-CH" sz="2400" dirty="0" err="1" smtClean="0"/>
              <a:t>will</a:t>
            </a:r>
            <a:r>
              <a:rPr lang="fr-CH" sz="2400" dirty="0" smtClean="0"/>
              <a:t> </a:t>
            </a:r>
            <a:r>
              <a:rPr lang="fr-CH" sz="2400" dirty="0" err="1" smtClean="0"/>
              <a:t>only</a:t>
            </a:r>
            <a:r>
              <a:rPr lang="fr-CH" sz="2400" dirty="0" smtClean="0"/>
              <a:t> </a:t>
            </a:r>
            <a:r>
              <a:rPr lang="fr-CH" sz="2400" dirty="0" err="1" smtClean="0"/>
              <a:t>happen</a:t>
            </a:r>
            <a:r>
              <a:rPr lang="fr-CH" sz="2400" dirty="0" smtClean="0"/>
              <a:t> if </a:t>
            </a:r>
            <a:r>
              <a:rPr lang="fr-CH" sz="2400" dirty="0" err="1" smtClean="0"/>
              <a:t>there</a:t>
            </a:r>
            <a:r>
              <a:rPr lang="fr-CH" sz="2400" dirty="0" smtClean="0"/>
              <a:t> </a:t>
            </a:r>
            <a:r>
              <a:rPr lang="fr-CH" sz="2400" dirty="0" err="1" smtClean="0"/>
              <a:t>is</a:t>
            </a:r>
            <a:r>
              <a:rPr lang="fr-CH" sz="2400" dirty="0" smtClean="0"/>
              <a:t> a massif effort to: </a:t>
            </a:r>
          </a:p>
          <a:p>
            <a:pPr marL="457200" indent="-457200">
              <a:buFont typeface="+mj-lt"/>
              <a:buAutoNum type="arabicPeriod"/>
            </a:pPr>
            <a:r>
              <a:rPr lang="fr-CH" sz="2400" dirty="0" err="1"/>
              <a:t>d</a:t>
            </a:r>
            <a:r>
              <a:rPr lang="fr-CH" sz="2400" dirty="0" err="1" smtClean="0"/>
              <a:t>iscuss</a:t>
            </a:r>
            <a:r>
              <a:rPr lang="fr-CH" sz="2400" dirty="0" smtClean="0"/>
              <a:t> </a:t>
            </a:r>
            <a:r>
              <a:rPr lang="fr-CH" sz="2400" dirty="0" err="1" smtClean="0"/>
              <a:t>educational</a:t>
            </a:r>
            <a:r>
              <a:rPr lang="fr-CH" sz="2400" dirty="0" smtClean="0"/>
              <a:t> goals</a:t>
            </a:r>
            <a:r>
              <a:rPr lang="fr-CH" sz="2400" dirty="0" smtClean="0"/>
              <a:t>,</a:t>
            </a:r>
          </a:p>
          <a:p>
            <a:pPr marL="457200" indent="-457200">
              <a:buFont typeface="+mj-lt"/>
              <a:buAutoNum type="arabicPeriod"/>
            </a:pPr>
            <a:r>
              <a:rPr lang="fr-CH" sz="2400" dirty="0" err="1"/>
              <a:t>a</a:t>
            </a:r>
            <a:r>
              <a:rPr lang="fr-CH" sz="2400" dirty="0" err="1" smtClean="0"/>
              <a:t>gree</a:t>
            </a:r>
            <a:r>
              <a:rPr lang="fr-CH" sz="2400" dirty="0" smtClean="0"/>
              <a:t> on a few </a:t>
            </a:r>
            <a:r>
              <a:rPr lang="fr-CH" sz="2400" dirty="0" err="1" smtClean="0"/>
              <a:t>fundamental</a:t>
            </a:r>
            <a:r>
              <a:rPr lang="fr-CH" sz="2400" dirty="0" smtClean="0"/>
              <a:t> </a:t>
            </a:r>
            <a:r>
              <a:rPr lang="fr-CH" sz="2400" dirty="0" err="1" smtClean="0"/>
              <a:t>principles</a:t>
            </a:r>
            <a:r>
              <a:rPr lang="fr-CH" sz="2400" dirty="0" smtClean="0"/>
              <a:t>,</a:t>
            </a:r>
            <a:endParaRPr lang="fr-CH" sz="2400" dirty="0" smtClean="0"/>
          </a:p>
          <a:p>
            <a:pPr marL="457200" indent="-457200">
              <a:buFont typeface="+mj-lt"/>
              <a:buAutoNum type="arabicPeriod"/>
            </a:pPr>
            <a:r>
              <a:rPr lang="fr-CH" sz="2400" dirty="0" err="1"/>
              <a:t>i</a:t>
            </a:r>
            <a:r>
              <a:rPr lang="fr-CH" sz="2400" dirty="0" err="1" smtClean="0"/>
              <a:t>dentify</a:t>
            </a:r>
            <a:r>
              <a:rPr lang="fr-CH" sz="2400" dirty="0" smtClean="0"/>
              <a:t> </a:t>
            </a:r>
            <a:r>
              <a:rPr lang="fr-CH" sz="2400" dirty="0" err="1" smtClean="0"/>
              <a:t>means</a:t>
            </a:r>
            <a:r>
              <a:rPr lang="fr-CH" sz="2400" dirty="0" smtClean="0"/>
              <a:t> and </a:t>
            </a:r>
            <a:r>
              <a:rPr lang="fr-CH" sz="2400" dirty="0" err="1" smtClean="0"/>
              <a:t>strategies</a:t>
            </a:r>
            <a:endParaRPr lang="fr-CH" sz="2400" dirty="0" smtClean="0"/>
          </a:p>
          <a:p>
            <a:pPr marL="457200" indent="-457200">
              <a:buFont typeface="+mj-lt"/>
              <a:buAutoNum type="arabicPeriod"/>
            </a:pPr>
            <a:r>
              <a:rPr lang="fr-CH" sz="2400" dirty="0" err="1" smtClean="0"/>
              <a:t>allow</a:t>
            </a:r>
            <a:r>
              <a:rPr lang="fr-CH" sz="2400" dirty="0" smtClean="0"/>
              <a:t> </a:t>
            </a:r>
            <a:r>
              <a:rPr lang="fr-CH" sz="2400" dirty="0" err="1" smtClean="0"/>
              <a:t>teachers</a:t>
            </a:r>
            <a:r>
              <a:rPr lang="fr-CH" sz="2400" dirty="0" smtClean="0"/>
              <a:t> to </a:t>
            </a:r>
            <a:r>
              <a:rPr lang="fr-CH" sz="2400" dirty="0" err="1" smtClean="0"/>
              <a:t>learn</a:t>
            </a:r>
            <a:endParaRPr lang="en-US" sz="2400" dirty="0" smtClean="0"/>
          </a:p>
        </p:txBody>
      </p:sp>
      <p:sp>
        <p:nvSpPr>
          <p:cNvPr id="10" name="TextBox 9"/>
          <p:cNvSpPr txBox="1"/>
          <p:nvPr/>
        </p:nvSpPr>
        <p:spPr>
          <a:xfrm>
            <a:off x="683568" y="5227295"/>
            <a:ext cx="5020733" cy="830997"/>
          </a:xfrm>
          <a:prstGeom prst="rect">
            <a:avLst/>
          </a:prstGeom>
          <a:solidFill>
            <a:srgbClr val="FFCCCC"/>
          </a:solidFill>
        </p:spPr>
        <p:txBody>
          <a:bodyPr wrap="none" rtlCol="0">
            <a:spAutoFit/>
          </a:bodyPr>
          <a:lstStyle/>
          <a:p>
            <a:r>
              <a:rPr lang="fr-CH" sz="2400" dirty="0" err="1" smtClean="0"/>
              <a:t>Troyan</a:t>
            </a:r>
            <a:r>
              <a:rPr lang="fr-CH" sz="2400" dirty="0" smtClean="0"/>
              <a:t> </a:t>
            </a:r>
            <a:r>
              <a:rPr lang="fr-CH" sz="2400" dirty="0" err="1" smtClean="0"/>
              <a:t>horses</a:t>
            </a:r>
            <a:r>
              <a:rPr lang="fr-CH" sz="2400" dirty="0" smtClean="0"/>
              <a:t> </a:t>
            </a:r>
            <a:r>
              <a:rPr lang="fr-CH" sz="2400" dirty="0" err="1" smtClean="0"/>
              <a:t>need</a:t>
            </a:r>
            <a:r>
              <a:rPr lang="fr-CH" sz="2400" dirty="0" smtClean="0"/>
              <a:t> people* </a:t>
            </a:r>
            <a:r>
              <a:rPr lang="fr-CH" sz="2400" dirty="0" err="1" smtClean="0"/>
              <a:t>inside</a:t>
            </a:r>
            <a:r>
              <a:rPr lang="fr-CH" sz="2400" dirty="0" smtClean="0"/>
              <a:t> </a:t>
            </a:r>
            <a:br>
              <a:rPr lang="fr-CH" sz="2400" dirty="0" smtClean="0"/>
            </a:br>
            <a:r>
              <a:rPr lang="fr-CH" sz="2400" dirty="0" smtClean="0"/>
              <a:t>… and </a:t>
            </a:r>
            <a:r>
              <a:rPr lang="fr-CH" sz="2400" dirty="0" err="1" smtClean="0"/>
              <a:t>that’s</a:t>
            </a:r>
            <a:r>
              <a:rPr lang="fr-CH" sz="2400" dirty="0" smtClean="0"/>
              <a:t> the </a:t>
            </a:r>
            <a:r>
              <a:rPr lang="fr-CH" sz="2400" dirty="0" err="1" smtClean="0"/>
              <a:t>bottleneck</a:t>
            </a:r>
            <a:r>
              <a:rPr lang="fr-CH" sz="2400" dirty="0" smtClean="0"/>
              <a:t> !!!</a:t>
            </a:r>
            <a:endParaRPr lang="en-US" sz="2400" dirty="0" smtClean="0"/>
          </a:p>
        </p:txBody>
      </p:sp>
      <p:sp>
        <p:nvSpPr>
          <p:cNvPr id="11" name="TextBox 10"/>
          <p:cNvSpPr txBox="1"/>
          <p:nvPr/>
        </p:nvSpPr>
        <p:spPr>
          <a:xfrm>
            <a:off x="-25309" y="15007"/>
            <a:ext cx="9169309" cy="461665"/>
          </a:xfrm>
          <a:prstGeom prst="rect">
            <a:avLst/>
          </a:prstGeom>
          <a:solidFill>
            <a:schemeClr val="accent5"/>
          </a:solidFill>
        </p:spPr>
        <p:txBody>
          <a:bodyPr wrap="square" rtlCol="0">
            <a:spAutoFit/>
          </a:bodyPr>
          <a:lstStyle/>
          <a:p>
            <a:r>
              <a:rPr lang="fr-CH" sz="2400" dirty="0" smtClean="0"/>
              <a:t>Conclusion</a:t>
            </a:r>
            <a:endParaRPr lang="en-US" sz="2400" dirty="0" smtClean="0"/>
          </a:p>
        </p:txBody>
      </p:sp>
      <p:sp>
        <p:nvSpPr>
          <p:cNvPr id="12" name="TextBox 11"/>
          <p:cNvSpPr txBox="1"/>
          <p:nvPr/>
        </p:nvSpPr>
        <p:spPr>
          <a:xfrm>
            <a:off x="664066" y="3437263"/>
            <a:ext cx="4140877" cy="461665"/>
          </a:xfrm>
          <a:prstGeom prst="rect">
            <a:avLst/>
          </a:prstGeom>
          <a:solidFill>
            <a:srgbClr val="FFFF99"/>
          </a:solidFill>
        </p:spPr>
        <p:txBody>
          <a:bodyPr wrap="none" rtlCol="0">
            <a:spAutoFit/>
          </a:bodyPr>
          <a:lstStyle/>
          <a:p>
            <a:r>
              <a:rPr lang="fr-CH" sz="2400" dirty="0" smtClean="0"/>
              <a:t>Good </a:t>
            </a:r>
            <a:r>
              <a:rPr lang="fr-CH" sz="2400" dirty="0" err="1" smtClean="0"/>
              <a:t>education</a:t>
            </a:r>
            <a:r>
              <a:rPr lang="fr-CH" sz="2400" dirty="0" smtClean="0"/>
              <a:t> </a:t>
            </a:r>
            <a:r>
              <a:rPr lang="fr-CH" sz="2400" dirty="0" err="1" smtClean="0"/>
              <a:t>is</a:t>
            </a:r>
            <a:r>
              <a:rPr lang="fr-CH" sz="2400" dirty="0" smtClean="0"/>
              <a:t> </a:t>
            </a:r>
            <a:r>
              <a:rPr lang="fr-CH" sz="2400" dirty="0" err="1" smtClean="0"/>
              <a:t>expensive</a:t>
            </a:r>
            <a:endParaRPr lang="en-US" sz="2400" dirty="0" smtClean="0"/>
          </a:p>
        </p:txBody>
      </p:sp>
      <p:sp>
        <p:nvSpPr>
          <p:cNvPr id="2" name="TextBox 1"/>
          <p:cNvSpPr txBox="1"/>
          <p:nvPr/>
        </p:nvSpPr>
        <p:spPr>
          <a:xfrm>
            <a:off x="664066" y="4190912"/>
            <a:ext cx="5101076" cy="461665"/>
          </a:xfrm>
          <a:prstGeom prst="rect">
            <a:avLst/>
          </a:prstGeom>
          <a:solidFill>
            <a:srgbClr val="FFFF99"/>
          </a:solidFill>
        </p:spPr>
        <p:txBody>
          <a:bodyPr wrap="none" rtlCol="0">
            <a:spAutoFit/>
          </a:bodyPr>
          <a:lstStyle/>
          <a:p>
            <a:r>
              <a:rPr lang="fr-CH" sz="2400" dirty="0" err="1" smtClean="0"/>
              <a:t>Pedagogy</a:t>
            </a:r>
            <a:r>
              <a:rPr lang="fr-CH" sz="2400" dirty="0" smtClean="0"/>
              <a:t> </a:t>
            </a:r>
            <a:r>
              <a:rPr lang="fr-CH" sz="2400" dirty="0" err="1" smtClean="0"/>
              <a:t>is</a:t>
            </a:r>
            <a:r>
              <a:rPr lang="fr-CH" sz="2400" dirty="0" smtClean="0"/>
              <a:t> </a:t>
            </a:r>
            <a:r>
              <a:rPr lang="fr-CH" sz="2400" dirty="0" err="1" smtClean="0"/>
              <a:t>contextualized</a:t>
            </a:r>
            <a:r>
              <a:rPr lang="fr-CH" sz="2400" dirty="0" smtClean="0"/>
              <a:t> design</a:t>
            </a:r>
            <a:endParaRPr lang="en-US" sz="2400" dirty="0" smtClean="0"/>
          </a:p>
        </p:txBody>
      </p:sp>
      <p:sp>
        <p:nvSpPr>
          <p:cNvPr id="3" name="TextBox 2"/>
          <p:cNvSpPr txBox="1"/>
          <p:nvPr/>
        </p:nvSpPr>
        <p:spPr>
          <a:xfrm>
            <a:off x="4307238" y="6043719"/>
            <a:ext cx="1478290" cy="307777"/>
          </a:xfrm>
          <a:prstGeom prst="rect">
            <a:avLst/>
          </a:prstGeom>
          <a:solidFill>
            <a:schemeClr val="bg1"/>
          </a:solidFill>
        </p:spPr>
        <p:txBody>
          <a:bodyPr wrap="none" rtlCol="0">
            <a:spAutoFit/>
          </a:bodyPr>
          <a:lstStyle/>
          <a:p>
            <a:r>
              <a:rPr lang="fr-CH" sz="1400" dirty="0" smtClean="0"/>
              <a:t>*</a:t>
            </a:r>
            <a:r>
              <a:rPr lang="fr-CH" sz="1400" dirty="0" err="1" smtClean="0"/>
              <a:t>that</a:t>
            </a:r>
            <a:r>
              <a:rPr lang="fr-CH" sz="1400" dirty="0" smtClean="0"/>
              <a:t> </a:t>
            </a:r>
            <a:r>
              <a:rPr lang="fr-CH" sz="1400" dirty="0" err="1" smtClean="0"/>
              <a:t>means</a:t>
            </a:r>
            <a:r>
              <a:rPr lang="fr-CH" sz="1400" dirty="0" smtClean="0"/>
              <a:t> </a:t>
            </a:r>
            <a:r>
              <a:rPr lang="fr-CH" sz="1400" dirty="0" err="1" smtClean="0"/>
              <a:t>you</a:t>
            </a:r>
            <a:endParaRPr lang="en-US" sz="1400" dirty="0" smtClean="0"/>
          </a:p>
        </p:txBody>
      </p:sp>
    </p:spTree>
    <p:extLst>
      <p:ext uri="{BB962C8B-B14F-4D97-AF65-F5344CB8AC3E}">
        <p14:creationId xmlns:p14="http://schemas.microsoft.com/office/powerpoint/2010/main" val="295879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4</a:t>
            </a:fld>
            <a:endParaRPr lang="fr-CH"/>
          </a:p>
        </p:txBody>
      </p:sp>
      <p:sp>
        <p:nvSpPr>
          <p:cNvPr id="7" name="Title 6"/>
          <p:cNvSpPr>
            <a:spLocks noGrp="1"/>
          </p:cNvSpPr>
          <p:nvPr>
            <p:ph type="title"/>
          </p:nvPr>
        </p:nvSpPr>
        <p:spPr>
          <a:xfrm>
            <a:off x="-3550" y="0"/>
            <a:ext cx="9147550" cy="490537"/>
          </a:xfrm>
          <a:solidFill>
            <a:schemeClr val="accent5"/>
          </a:solidFill>
        </p:spPr>
        <p:txBody>
          <a:bodyPr/>
          <a:lstStyle/>
          <a:p>
            <a:r>
              <a:rPr lang="fr-CH" dirty="0" smtClean="0"/>
              <a:t>E-learning </a:t>
            </a:r>
            <a:r>
              <a:rPr lang="fr-CH" dirty="0" err="1" smtClean="0"/>
              <a:t>is</a:t>
            </a:r>
            <a:r>
              <a:rPr lang="fr-CH" dirty="0" smtClean="0"/>
              <a:t>:</a:t>
            </a:r>
            <a:endParaRPr lang="fr-CH" dirty="0"/>
          </a:p>
        </p:txBody>
      </p:sp>
      <p:sp>
        <p:nvSpPr>
          <p:cNvPr id="8" name="TextBox 7"/>
          <p:cNvSpPr txBox="1"/>
          <p:nvPr/>
        </p:nvSpPr>
        <p:spPr>
          <a:xfrm>
            <a:off x="611560" y="1517033"/>
            <a:ext cx="2464136" cy="461665"/>
          </a:xfrm>
          <a:prstGeom prst="rect">
            <a:avLst/>
          </a:prstGeom>
          <a:solidFill>
            <a:srgbClr val="FFFF99"/>
          </a:solidFill>
        </p:spPr>
        <p:txBody>
          <a:bodyPr wrap="none" rtlCol="0">
            <a:spAutoFit/>
          </a:bodyPr>
          <a:lstStyle/>
          <a:p>
            <a:r>
              <a:rPr lang="fr-CH" sz="2400" dirty="0" smtClean="0"/>
              <a:t>Digital </a:t>
            </a:r>
            <a:r>
              <a:rPr lang="fr-CH" sz="2400" dirty="0" err="1" smtClean="0"/>
              <a:t>education</a:t>
            </a:r>
            <a:endParaRPr lang="fr-CH" sz="2400" dirty="0" smtClean="0"/>
          </a:p>
        </p:txBody>
      </p:sp>
      <p:sp>
        <p:nvSpPr>
          <p:cNvPr id="9" name="TextBox 8"/>
          <p:cNvSpPr txBox="1"/>
          <p:nvPr/>
        </p:nvSpPr>
        <p:spPr>
          <a:xfrm>
            <a:off x="594977" y="2133270"/>
            <a:ext cx="4384085" cy="461665"/>
          </a:xfrm>
          <a:prstGeom prst="rect">
            <a:avLst/>
          </a:prstGeom>
          <a:solidFill>
            <a:srgbClr val="FFFF99"/>
          </a:solidFill>
        </p:spPr>
        <p:txBody>
          <a:bodyPr wrap="none" rtlCol="0">
            <a:spAutoFit/>
          </a:bodyPr>
          <a:lstStyle/>
          <a:p>
            <a:r>
              <a:rPr lang="fr-CH" sz="2400" dirty="0" err="1" smtClean="0"/>
              <a:t>Technology-enhanced</a:t>
            </a:r>
            <a:r>
              <a:rPr lang="fr-CH" sz="2400" dirty="0" smtClean="0"/>
              <a:t> </a:t>
            </a:r>
            <a:r>
              <a:rPr lang="fr-CH" sz="2400" dirty="0" err="1" smtClean="0"/>
              <a:t>learning</a:t>
            </a:r>
            <a:endParaRPr lang="fr-CH" sz="2400" dirty="0" smtClean="0"/>
          </a:p>
        </p:txBody>
      </p:sp>
      <p:sp>
        <p:nvSpPr>
          <p:cNvPr id="11" name="TextBox 10"/>
          <p:cNvSpPr txBox="1"/>
          <p:nvPr/>
        </p:nvSpPr>
        <p:spPr>
          <a:xfrm>
            <a:off x="594977" y="2749507"/>
            <a:ext cx="2421689" cy="461665"/>
          </a:xfrm>
          <a:prstGeom prst="rect">
            <a:avLst/>
          </a:prstGeom>
          <a:solidFill>
            <a:srgbClr val="FFFF99"/>
          </a:solidFill>
        </p:spPr>
        <p:txBody>
          <a:bodyPr wrap="none" rtlCol="0">
            <a:spAutoFit/>
          </a:bodyPr>
          <a:lstStyle/>
          <a:p>
            <a:r>
              <a:rPr lang="fr-CH" sz="2400" dirty="0" smtClean="0"/>
              <a:t>ICT in </a:t>
            </a:r>
            <a:r>
              <a:rPr lang="fr-CH" sz="2400" dirty="0" err="1" smtClean="0"/>
              <a:t>education</a:t>
            </a:r>
            <a:endParaRPr lang="fr-CH" sz="2400" dirty="0" smtClean="0"/>
          </a:p>
        </p:txBody>
      </p:sp>
      <p:sp>
        <p:nvSpPr>
          <p:cNvPr id="12" name="TextBox 11"/>
          <p:cNvSpPr txBox="1"/>
          <p:nvPr/>
        </p:nvSpPr>
        <p:spPr>
          <a:xfrm>
            <a:off x="594977" y="3365743"/>
            <a:ext cx="3594254" cy="461665"/>
          </a:xfrm>
          <a:prstGeom prst="rect">
            <a:avLst/>
          </a:prstGeom>
          <a:solidFill>
            <a:srgbClr val="FFFF99"/>
          </a:solidFill>
        </p:spPr>
        <p:txBody>
          <a:bodyPr wrap="none" rtlCol="0">
            <a:spAutoFit/>
          </a:bodyPr>
          <a:lstStyle/>
          <a:p>
            <a:r>
              <a:rPr lang="fr-CH" sz="2400" dirty="0" smtClean="0"/>
              <a:t>Learning </a:t>
            </a:r>
            <a:r>
              <a:rPr lang="fr-CH" sz="2400" dirty="0" err="1" smtClean="0"/>
              <a:t>with</a:t>
            </a:r>
            <a:r>
              <a:rPr lang="fr-CH" sz="2400" dirty="0" smtClean="0"/>
              <a:t> </a:t>
            </a:r>
            <a:r>
              <a:rPr lang="en-US" sz="2400" dirty="0" smtClean="0"/>
              <a:t>technology</a:t>
            </a:r>
          </a:p>
        </p:txBody>
      </p:sp>
      <p:sp>
        <p:nvSpPr>
          <p:cNvPr id="13" name="TextBox 12"/>
          <p:cNvSpPr txBox="1"/>
          <p:nvPr/>
        </p:nvSpPr>
        <p:spPr>
          <a:xfrm>
            <a:off x="611560" y="4749758"/>
            <a:ext cx="3421129" cy="461665"/>
          </a:xfrm>
          <a:prstGeom prst="rect">
            <a:avLst/>
          </a:prstGeom>
          <a:solidFill>
            <a:srgbClr val="FFFF99"/>
          </a:solidFill>
        </p:spPr>
        <p:txBody>
          <a:bodyPr wrap="none" rtlCol="0">
            <a:spAutoFit/>
          </a:bodyPr>
          <a:lstStyle/>
          <a:p>
            <a:r>
              <a:rPr lang="fr-CH" sz="2400" dirty="0" err="1" smtClean="0"/>
              <a:t>Instructional</a:t>
            </a:r>
            <a:r>
              <a:rPr lang="fr-CH" sz="2400" dirty="0" smtClean="0"/>
              <a:t> </a:t>
            </a:r>
            <a:r>
              <a:rPr lang="fr-CH" sz="2400" dirty="0" err="1" smtClean="0"/>
              <a:t>technology</a:t>
            </a:r>
            <a:endParaRPr lang="fr-CH" sz="2400" dirty="0" smtClean="0"/>
          </a:p>
        </p:txBody>
      </p:sp>
      <p:sp>
        <p:nvSpPr>
          <p:cNvPr id="14" name="TextBox 13"/>
          <p:cNvSpPr txBox="1"/>
          <p:nvPr/>
        </p:nvSpPr>
        <p:spPr>
          <a:xfrm>
            <a:off x="613146" y="5341148"/>
            <a:ext cx="3371436" cy="461665"/>
          </a:xfrm>
          <a:prstGeom prst="rect">
            <a:avLst/>
          </a:prstGeom>
          <a:solidFill>
            <a:srgbClr val="FFFF99"/>
          </a:solidFill>
        </p:spPr>
        <p:txBody>
          <a:bodyPr wrap="none" rtlCol="0">
            <a:spAutoFit/>
          </a:bodyPr>
          <a:lstStyle/>
          <a:p>
            <a:r>
              <a:rPr lang="fr-CH" sz="2400" dirty="0" err="1" smtClean="0"/>
              <a:t>Educational</a:t>
            </a:r>
            <a:r>
              <a:rPr lang="fr-CH" sz="2400" dirty="0" smtClean="0"/>
              <a:t> </a:t>
            </a:r>
            <a:r>
              <a:rPr lang="fr-CH" sz="2400" dirty="0" err="1" smtClean="0"/>
              <a:t>technology</a:t>
            </a:r>
            <a:endParaRPr lang="fr-CH" sz="2400" dirty="0" smtClean="0"/>
          </a:p>
        </p:txBody>
      </p:sp>
      <p:sp>
        <p:nvSpPr>
          <p:cNvPr id="15" name="Right Brace 14"/>
          <p:cNvSpPr/>
          <p:nvPr/>
        </p:nvSpPr>
        <p:spPr bwMode="auto">
          <a:xfrm>
            <a:off x="5292080" y="1268760"/>
            <a:ext cx="216024" cy="2888270"/>
          </a:xfrm>
          <a:prstGeom prst="rightBrace">
            <a:avLst/>
          </a:prstGeom>
          <a:noFill/>
          <a:ln w="349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6012160" y="2102238"/>
            <a:ext cx="2494112" cy="1200329"/>
          </a:xfrm>
          <a:prstGeom prst="rect">
            <a:avLst/>
          </a:prstGeom>
          <a:solidFill>
            <a:schemeClr val="accent5"/>
          </a:solidFill>
        </p:spPr>
        <p:txBody>
          <a:bodyPr wrap="square" rtlCol="0">
            <a:spAutoFit/>
          </a:bodyPr>
          <a:lstStyle/>
          <a:p>
            <a:r>
              <a:rPr lang="en-US" sz="2400" dirty="0" smtClean="0"/>
              <a:t>Other words to talk about the same </a:t>
            </a:r>
            <a:r>
              <a:rPr lang="en-US" sz="2400" dirty="0" err="1" smtClean="0"/>
              <a:t>subjet</a:t>
            </a:r>
            <a:r>
              <a:rPr lang="en-US" sz="2400" dirty="0" smtClean="0"/>
              <a:t> …</a:t>
            </a:r>
          </a:p>
        </p:txBody>
      </p:sp>
      <p:sp>
        <p:nvSpPr>
          <p:cNvPr id="18" name="Right Brace 17"/>
          <p:cNvSpPr/>
          <p:nvPr/>
        </p:nvSpPr>
        <p:spPr bwMode="auto">
          <a:xfrm>
            <a:off x="5220072" y="4509120"/>
            <a:ext cx="432048" cy="1440160"/>
          </a:xfrm>
          <a:prstGeom prst="rightBrace">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6012160" y="4576918"/>
            <a:ext cx="2494112" cy="1200329"/>
          </a:xfrm>
          <a:prstGeom prst="rect">
            <a:avLst/>
          </a:prstGeom>
          <a:solidFill>
            <a:schemeClr val="accent2">
              <a:lumMod val="20000"/>
              <a:lumOff val="80000"/>
            </a:schemeClr>
          </a:solidFill>
        </p:spPr>
        <p:txBody>
          <a:bodyPr wrap="square" rtlCol="0">
            <a:spAutoFit/>
          </a:bodyPr>
          <a:lstStyle/>
          <a:p>
            <a:r>
              <a:rPr lang="en-US" sz="2400" dirty="0" smtClean="0"/>
              <a:t>Academic fields of research &amp; study</a:t>
            </a:r>
          </a:p>
        </p:txBody>
      </p:sp>
    </p:spTree>
    <p:extLst>
      <p:ext uri="{BB962C8B-B14F-4D97-AF65-F5344CB8AC3E}">
        <p14:creationId xmlns:p14="http://schemas.microsoft.com/office/powerpoint/2010/main" val="3661207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44080" y="5733256"/>
            <a:ext cx="5472608" cy="288032"/>
          </a:xfrm>
        </p:spPr>
        <p:txBody>
          <a:bodyPr/>
          <a:lstStyle/>
          <a:p>
            <a:pPr algn="l">
              <a:defRPr/>
            </a:pPr>
            <a:r>
              <a:rPr lang="fr-CH" sz="2400" dirty="0" smtClean="0"/>
              <a:t>http://edutechwiki.unige.ch/ </a:t>
            </a:r>
            <a:endParaRPr lang="fr-CH" sz="2400" dirty="0"/>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40</a:t>
            </a:fld>
            <a:endParaRPr lang="fr-CH"/>
          </a:p>
        </p:txBody>
      </p:sp>
      <p:sp>
        <p:nvSpPr>
          <p:cNvPr id="8" name="Title 5"/>
          <p:cNvSpPr txBox="1">
            <a:spLocks/>
          </p:cNvSpPr>
          <p:nvPr/>
        </p:nvSpPr>
        <p:spPr bwMode="auto">
          <a:xfrm>
            <a:off x="899592" y="260648"/>
            <a:ext cx="4680892" cy="5040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en-US" sz="6000" kern="0" dirty="0" smtClean="0"/>
              <a:t>Thank you for listening</a:t>
            </a:r>
          </a:p>
          <a:p>
            <a:pPr defTabSz="914400"/>
            <a:endParaRPr lang="fr-CH" sz="6000" kern="0" dirty="0"/>
          </a:p>
          <a:p>
            <a:pPr defTabSz="914400"/>
            <a:r>
              <a:rPr lang="fr-CH" sz="6000" kern="0" dirty="0" smtClean="0"/>
              <a:t>Questions ?</a:t>
            </a:r>
          </a:p>
          <a:p>
            <a:pPr defTabSz="914400"/>
            <a:r>
              <a:rPr lang="fr-CH" sz="6000" kern="0" dirty="0" err="1" smtClean="0"/>
              <a:t>Comments</a:t>
            </a:r>
            <a:r>
              <a:rPr lang="fr-CH" sz="6000" kern="0" dirty="0" smtClean="0"/>
              <a:t> ?</a:t>
            </a:r>
            <a:endParaRPr lang="en-US" sz="6000" kern="0" dirty="0"/>
          </a:p>
        </p:txBody>
      </p:sp>
    </p:spTree>
    <p:extLst>
      <p:ext uri="{BB962C8B-B14F-4D97-AF65-F5344CB8AC3E}">
        <p14:creationId xmlns:p14="http://schemas.microsoft.com/office/powerpoint/2010/main" val="157853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800" dirty="0" smtClean="0"/>
              <a:t>Cognitive </a:t>
            </a:r>
            <a:r>
              <a:rPr lang="en-GB" sz="2800" dirty="0"/>
              <a:t>tools for learning, computer-assisted language learning, </a:t>
            </a:r>
            <a:r>
              <a:rPr lang="en-GB" sz="2800" dirty="0" smtClean="0"/>
              <a:t>computer-based </a:t>
            </a:r>
            <a:r>
              <a:rPr lang="en-GB" sz="2800" dirty="0"/>
              <a:t>assessment systems, computer-based training, computer-mediated communications, computer-supported collaborative learning, distributed learning environments, electronic performance support systems, interactive learning environments, interactive multimedia systems, interactive simulations and games, intelligent agents on the Internet, intelligent tutoring systems, </a:t>
            </a:r>
            <a:r>
              <a:rPr lang="en-GB" sz="2800" dirty="0" err="1"/>
              <a:t>microworlds</a:t>
            </a:r>
            <a:r>
              <a:rPr lang="en-GB" sz="2800" dirty="0"/>
              <a:t>,  virtual reality based learning </a:t>
            </a:r>
            <a:r>
              <a:rPr lang="en-GB" sz="2800" dirty="0" smtClean="0"/>
              <a:t>systems, MOOCs, ….</a:t>
            </a:r>
            <a:endParaRPr lang="en-US" sz="2800" dirty="0"/>
          </a:p>
        </p:txBody>
      </p:sp>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5</a:t>
            </a:fld>
            <a:endParaRPr lang="fr-CH"/>
          </a:p>
        </p:txBody>
      </p:sp>
      <p:sp>
        <p:nvSpPr>
          <p:cNvPr id="8" name="TextBox 7"/>
          <p:cNvSpPr txBox="1"/>
          <p:nvPr/>
        </p:nvSpPr>
        <p:spPr>
          <a:xfrm>
            <a:off x="-1722" y="16937"/>
            <a:ext cx="9143999" cy="461665"/>
          </a:xfrm>
          <a:prstGeom prst="rect">
            <a:avLst/>
          </a:prstGeom>
          <a:solidFill>
            <a:schemeClr val="accent5"/>
          </a:solidFill>
        </p:spPr>
        <p:txBody>
          <a:bodyPr wrap="square" rtlCol="0">
            <a:spAutoFit/>
          </a:bodyPr>
          <a:lstStyle/>
          <a:p>
            <a:r>
              <a:rPr lang="fr-CH" sz="2400" dirty="0"/>
              <a:t>E-learning </a:t>
            </a:r>
            <a:r>
              <a:rPr lang="fr-CH" sz="2400" dirty="0" err="1" smtClean="0"/>
              <a:t>is</a:t>
            </a:r>
            <a:r>
              <a:rPr lang="fr-CH" sz="2400" dirty="0" smtClean="0"/>
              <a:t> </a:t>
            </a:r>
            <a:r>
              <a:rPr lang="fr-CH" sz="2400" dirty="0" err="1"/>
              <a:t>m</a:t>
            </a:r>
            <a:r>
              <a:rPr lang="fr-CH" sz="2400" dirty="0" err="1" smtClean="0"/>
              <a:t>any</a:t>
            </a:r>
            <a:r>
              <a:rPr lang="fr-CH" sz="2400" dirty="0" smtClean="0"/>
              <a:t> </a:t>
            </a:r>
            <a:r>
              <a:rPr lang="fr-CH" sz="2400" dirty="0" err="1" smtClean="0"/>
              <a:t>things</a:t>
            </a:r>
            <a:r>
              <a:rPr lang="fr-CH" sz="2400" dirty="0" smtClean="0"/>
              <a:t> (</a:t>
            </a:r>
            <a:r>
              <a:rPr lang="fr-CH" sz="2400" dirty="0" err="1" smtClean="0"/>
              <a:t>again</a:t>
            </a:r>
            <a:r>
              <a:rPr lang="fr-CH" sz="2400" dirty="0" smtClean="0"/>
              <a:t>):</a:t>
            </a:r>
          </a:p>
        </p:txBody>
      </p:sp>
      <p:sp>
        <p:nvSpPr>
          <p:cNvPr id="2" name="TextBox 1"/>
          <p:cNvSpPr txBox="1"/>
          <p:nvPr/>
        </p:nvSpPr>
        <p:spPr>
          <a:xfrm rot="20305188">
            <a:off x="2449944" y="3963773"/>
            <a:ext cx="3387466" cy="461665"/>
          </a:xfrm>
          <a:prstGeom prst="rect">
            <a:avLst/>
          </a:prstGeom>
          <a:solidFill>
            <a:srgbClr val="FFFF99">
              <a:alpha val="80000"/>
            </a:srgbClr>
          </a:solidFill>
        </p:spPr>
        <p:txBody>
          <a:bodyPr wrap="none" rtlCol="0">
            <a:spAutoFit/>
          </a:bodyPr>
          <a:lstStyle/>
          <a:p>
            <a:r>
              <a:rPr lang="fr-CH" sz="2400" dirty="0" err="1" smtClean="0">
                <a:solidFill>
                  <a:srgbClr val="FF0000"/>
                </a:solidFill>
              </a:rPr>
              <a:t>Dozens</a:t>
            </a:r>
            <a:r>
              <a:rPr lang="fr-CH" sz="2400" dirty="0" smtClean="0">
                <a:solidFill>
                  <a:srgbClr val="FF0000"/>
                </a:solidFill>
              </a:rPr>
              <a:t> of technologies</a:t>
            </a:r>
            <a:endParaRPr lang="en-US" sz="2400" dirty="0" smtClean="0">
              <a:solidFill>
                <a:srgbClr val="FF0000"/>
              </a:solidFill>
            </a:endParaRPr>
          </a:p>
        </p:txBody>
      </p:sp>
      <p:sp>
        <p:nvSpPr>
          <p:cNvPr id="7" name="TextBox 6"/>
          <p:cNvSpPr txBox="1"/>
          <p:nvPr/>
        </p:nvSpPr>
        <p:spPr>
          <a:xfrm rot="20377684">
            <a:off x="2130551" y="2208369"/>
            <a:ext cx="4653838" cy="461665"/>
          </a:xfrm>
          <a:prstGeom prst="rect">
            <a:avLst/>
          </a:prstGeom>
          <a:solidFill>
            <a:srgbClr val="FFFF99">
              <a:alpha val="80000"/>
            </a:srgbClr>
          </a:solidFill>
        </p:spPr>
        <p:txBody>
          <a:bodyPr wrap="none" rtlCol="0">
            <a:spAutoFit/>
          </a:bodyPr>
          <a:lstStyle/>
          <a:p>
            <a:r>
              <a:rPr lang="fr-CH" sz="2400" dirty="0" err="1" smtClean="0">
                <a:solidFill>
                  <a:srgbClr val="FF0000"/>
                </a:solidFill>
              </a:rPr>
              <a:t>Dozens</a:t>
            </a:r>
            <a:r>
              <a:rPr lang="fr-CH" sz="2400" dirty="0" smtClean="0">
                <a:solidFill>
                  <a:srgbClr val="FF0000"/>
                </a:solidFill>
              </a:rPr>
              <a:t> of </a:t>
            </a:r>
            <a:r>
              <a:rPr lang="fr-CH" sz="2400" dirty="0" err="1" smtClean="0">
                <a:solidFill>
                  <a:srgbClr val="FF0000"/>
                </a:solidFill>
              </a:rPr>
              <a:t>educational</a:t>
            </a:r>
            <a:r>
              <a:rPr lang="fr-CH" sz="2400" dirty="0" smtClean="0">
                <a:solidFill>
                  <a:srgbClr val="FF0000"/>
                </a:solidFill>
              </a:rPr>
              <a:t> </a:t>
            </a:r>
            <a:r>
              <a:rPr lang="fr-CH" sz="2400" dirty="0" err="1" smtClean="0">
                <a:solidFill>
                  <a:srgbClr val="FF0000"/>
                </a:solidFill>
              </a:rPr>
              <a:t>strategies</a:t>
            </a:r>
            <a:endParaRPr lang="en-US" sz="2400" dirty="0" smtClean="0">
              <a:solidFill>
                <a:srgbClr val="FF0000"/>
              </a:solidFill>
            </a:endParaRPr>
          </a:p>
        </p:txBody>
      </p:sp>
    </p:spTree>
    <p:extLst>
      <p:ext uri="{BB962C8B-B14F-4D97-AF65-F5344CB8AC3E}">
        <p14:creationId xmlns:p14="http://schemas.microsoft.com/office/powerpoint/2010/main" val="310502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EBB9D3A-3955-486D-8330-A3897CABB9D6}" type="datetime1">
              <a:rPr lang="fr-CH" smtClean="0"/>
              <a:pPr>
                <a:defRPr/>
              </a:pPr>
              <a:t>02.11.2014</a:t>
            </a:fld>
            <a:endParaRPr lang="fr-CH"/>
          </a:p>
        </p:txBody>
      </p:sp>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6</a:t>
            </a:fld>
            <a:endParaRPr lang="fr-CH"/>
          </a:p>
        </p:txBody>
      </p:sp>
      <p:sp>
        <p:nvSpPr>
          <p:cNvPr id="7" name="TextBox 6"/>
          <p:cNvSpPr txBox="1"/>
          <p:nvPr/>
        </p:nvSpPr>
        <p:spPr>
          <a:xfrm>
            <a:off x="-1722" y="16937"/>
            <a:ext cx="9143999" cy="461665"/>
          </a:xfrm>
          <a:prstGeom prst="rect">
            <a:avLst/>
          </a:prstGeom>
          <a:solidFill>
            <a:schemeClr val="accent5"/>
          </a:solidFill>
        </p:spPr>
        <p:txBody>
          <a:bodyPr wrap="square" rtlCol="0">
            <a:spAutoFit/>
          </a:bodyPr>
          <a:lstStyle/>
          <a:p>
            <a:r>
              <a:rPr lang="fr-CH" sz="2400" dirty="0"/>
              <a:t>E-learning </a:t>
            </a:r>
            <a:r>
              <a:rPr lang="fr-CH" sz="2400" dirty="0" err="1" smtClean="0"/>
              <a:t>example</a:t>
            </a:r>
            <a:r>
              <a:rPr lang="fr-CH" sz="2400" dirty="0" smtClean="0"/>
              <a:t> #1: </a:t>
            </a:r>
          </a:p>
        </p:txBody>
      </p:sp>
      <p:sp>
        <p:nvSpPr>
          <p:cNvPr id="3" name="TextBox 2"/>
          <p:cNvSpPr txBox="1"/>
          <p:nvPr/>
        </p:nvSpPr>
        <p:spPr>
          <a:xfrm>
            <a:off x="5436096" y="784022"/>
            <a:ext cx="3528391" cy="5355312"/>
          </a:xfrm>
          <a:prstGeom prst="rect">
            <a:avLst/>
          </a:prstGeom>
          <a:solidFill>
            <a:srgbClr val="FFFF99"/>
          </a:solidFill>
        </p:spPr>
        <p:txBody>
          <a:bodyPr wrap="square" rtlCol="0">
            <a:spAutoFit/>
          </a:bodyPr>
          <a:lstStyle/>
          <a:p>
            <a:r>
              <a:rPr lang="fr-CH" b="1" dirty="0" smtClean="0"/>
              <a:t>The design:</a:t>
            </a:r>
          </a:p>
          <a:p>
            <a:pPr marL="285750" indent="-285750">
              <a:buFont typeface="Arial" panose="020B0604020202020204" pitchFamily="34" charset="0"/>
              <a:buChar char="•"/>
            </a:pPr>
            <a:r>
              <a:rPr lang="en-US" b="1" dirty="0" smtClean="0"/>
              <a:t>Kids use </a:t>
            </a:r>
            <a:r>
              <a:rPr lang="en-US" b="1" u="sng" dirty="0" err="1" smtClean="0">
                <a:solidFill>
                  <a:srgbClr val="FFFF99"/>
                </a:solidFill>
              </a:rPr>
              <a:t>Tumo</a:t>
            </a:r>
            <a:r>
              <a:rPr lang="en-US" b="1" dirty="0" smtClean="0"/>
              <a:t> World, a </a:t>
            </a:r>
            <a:r>
              <a:rPr lang="en-US" b="1" dirty="0" smtClean="0">
                <a:solidFill>
                  <a:srgbClr val="FF0000"/>
                </a:solidFill>
              </a:rPr>
              <a:t>virtual learning world</a:t>
            </a:r>
            <a:r>
              <a:rPr lang="en-US" b="1" dirty="0" smtClean="0"/>
              <a:t> </a:t>
            </a:r>
          </a:p>
          <a:p>
            <a:pPr marL="285750" indent="-285750">
              <a:buFont typeface="Arial" panose="020B0604020202020204" pitchFamily="34" charset="0"/>
              <a:buChar char="•"/>
            </a:pPr>
            <a:r>
              <a:rPr lang="en-US" b="1" dirty="0" smtClean="0"/>
              <a:t>… a </a:t>
            </a:r>
            <a:r>
              <a:rPr lang="en-US" b="1" dirty="0"/>
              <a:t>virtual territory, </a:t>
            </a:r>
            <a:r>
              <a:rPr lang="en-US" b="1" dirty="0" smtClean="0"/>
              <a:t>where </a:t>
            </a:r>
            <a:r>
              <a:rPr lang="en-US" b="1" dirty="0"/>
              <a:t>each </a:t>
            </a:r>
            <a:r>
              <a:rPr lang="en-US" b="1" dirty="0" err="1" smtClean="0"/>
              <a:t>kids’s</a:t>
            </a:r>
            <a:r>
              <a:rPr lang="en-US" b="1" dirty="0" smtClean="0"/>
              <a:t> </a:t>
            </a:r>
            <a:r>
              <a:rPr lang="en-US" b="1" dirty="0"/>
              <a:t>avatar </a:t>
            </a:r>
            <a:r>
              <a:rPr lang="en-US" b="1" dirty="0">
                <a:solidFill>
                  <a:srgbClr val="FF0000"/>
                </a:solidFill>
              </a:rPr>
              <a:t>explores</a:t>
            </a:r>
            <a:r>
              <a:rPr lang="en-US" b="1" dirty="0"/>
              <a:t> a landscape of </a:t>
            </a:r>
            <a:r>
              <a:rPr lang="en-US" b="1" dirty="0" smtClean="0">
                <a:solidFill>
                  <a:srgbClr val="FF0000"/>
                </a:solidFill>
              </a:rPr>
              <a:t>learning.</a:t>
            </a:r>
            <a:endParaRPr lang="en-US" b="1" dirty="0" smtClean="0"/>
          </a:p>
          <a:p>
            <a:pPr marL="285750" indent="-285750">
              <a:buFont typeface="Arial" panose="020B0604020202020204" pitchFamily="34" charset="0"/>
              <a:buChar char="•"/>
            </a:pPr>
            <a:r>
              <a:rPr lang="fr-CH" b="1" dirty="0" smtClean="0"/>
              <a:t>Places </a:t>
            </a:r>
            <a:r>
              <a:rPr lang="fr-CH" b="1" dirty="0" err="1" smtClean="0"/>
              <a:t>hold</a:t>
            </a:r>
            <a:r>
              <a:rPr lang="fr-CH" b="1" dirty="0" smtClean="0"/>
              <a:t> </a:t>
            </a:r>
            <a:r>
              <a:rPr lang="en-US" b="1" dirty="0" smtClean="0">
                <a:solidFill>
                  <a:srgbClr val="FF0000"/>
                </a:solidFill>
              </a:rPr>
              <a:t>learning activities.</a:t>
            </a:r>
            <a:endParaRPr lang="en-US" b="1" dirty="0"/>
          </a:p>
          <a:p>
            <a:pPr marL="285750" indent="-285750">
              <a:buFont typeface="Arial" panose="020B0604020202020204" pitchFamily="34" charset="0"/>
              <a:buChar char="•"/>
            </a:pPr>
            <a:r>
              <a:rPr lang="en-US" b="1" dirty="0" smtClean="0"/>
              <a:t>Each </a:t>
            </a:r>
            <a:r>
              <a:rPr lang="en-US" b="1" dirty="0" smtClean="0">
                <a:solidFill>
                  <a:srgbClr val="FF0000"/>
                </a:solidFill>
              </a:rPr>
              <a:t>personal </a:t>
            </a:r>
            <a:r>
              <a:rPr lang="en-US" b="1" dirty="0">
                <a:solidFill>
                  <a:srgbClr val="FF0000"/>
                </a:solidFill>
              </a:rPr>
              <a:t>learning </a:t>
            </a:r>
            <a:r>
              <a:rPr lang="en-US" b="1" dirty="0" smtClean="0">
                <a:solidFill>
                  <a:srgbClr val="FF0000"/>
                </a:solidFill>
              </a:rPr>
              <a:t>trajectory</a:t>
            </a:r>
            <a:r>
              <a:rPr lang="en-US" b="1" dirty="0" smtClean="0"/>
              <a:t> is illustrated with a visual evolving path. </a:t>
            </a:r>
          </a:p>
          <a:p>
            <a:pPr marL="285750" indent="-285750">
              <a:buFont typeface="Arial" panose="020B0604020202020204" pitchFamily="34" charset="0"/>
              <a:buChar char="•"/>
            </a:pPr>
            <a:r>
              <a:rPr lang="en-US" b="1" dirty="0" smtClean="0"/>
              <a:t>Kids also </a:t>
            </a:r>
            <a:r>
              <a:rPr lang="en-US" b="1" dirty="0" smtClean="0">
                <a:solidFill>
                  <a:srgbClr val="FF0000"/>
                </a:solidFill>
              </a:rPr>
              <a:t>interact </a:t>
            </a:r>
            <a:r>
              <a:rPr lang="en-US" b="1" dirty="0">
                <a:solidFill>
                  <a:srgbClr val="FF0000"/>
                </a:solidFill>
              </a:rPr>
              <a:t>with each other</a:t>
            </a:r>
            <a:r>
              <a:rPr lang="en-US" b="1" dirty="0"/>
              <a:t>, exchange notes, </a:t>
            </a:r>
            <a:r>
              <a:rPr lang="en-US" b="1" dirty="0" smtClean="0"/>
              <a:t>form </a:t>
            </a:r>
            <a:r>
              <a:rPr lang="en-US" b="1" dirty="0"/>
              <a:t>teams, </a:t>
            </a:r>
            <a:r>
              <a:rPr lang="en-US" b="1" dirty="0" smtClean="0"/>
              <a:t>etc. </a:t>
            </a:r>
          </a:p>
          <a:p>
            <a:pPr marL="285750" indent="-285750">
              <a:buFont typeface="Arial" panose="020B0604020202020204" pitchFamily="34" charset="0"/>
              <a:buChar char="•"/>
            </a:pPr>
            <a:r>
              <a:rPr lang="en-US" b="1" dirty="0" smtClean="0"/>
              <a:t>Progress is like in games. , </a:t>
            </a:r>
            <a:r>
              <a:rPr lang="en-US" b="1" dirty="0"/>
              <a:t>M</a:t>
            </a:r>
            <a:r>
              <a:rPr lang="en-US" b="1" dirty="0" smtClean="0"/>
              <a:t>embers </a:t>
            </a:r>
            <a:r>
              <a:rPr lang="en-US" b="1" dirty="0">
                <a:solidFill>
                  <a:srgbClr val="FF0000"/>
                </a:solidFill>
              </a:rPr>
              <a:t>collect skill units and gain access to new online activities </a:t>
            </a:r>
            <a:r>
              <a:rPr lang="en-US" b="1" dirty="0"/>
              <a:t>and </a:t>
            </a:r>
            <a:r>
              <a:rPr lang="en-US" b="1" dirty="0">
                <a:solidFill>
                  <a:srgbClr val="FF0000"/>
                </a:solidFill>
              </a:rPr>
              <a:t>physical workshops</a:t>
            </a:r>
            <a:r>
              <a:rPr lang="en-US" b="1" dirty="0"/>
              <a:t>.</a:t>
            </a:r>
            <a:endParaRPr lang="en-US" b="1" dirty="0" smtClean="0"/>
          </a:p>
        </p:txBody>
      </p:sp>
      <p:sp>
        <p:nvSpPr>
          <p:cNvPr id="10" name="Rectangle 1"/>
          <p:cNvSpPr>
            <a:spLocks noChangeArrowheads="1"/>
          </p:cNvSpPr>
          <p:nvPr/>
        </p:nvSpPr>
        <p:spPr bwMode="auto">
          <a:xfrm>
            <a:off x="520690" y="918592"/>
            <a:ext cx="392845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2000" b="1" dirty="0">
                <a:latin typeface="Arial" panose="020B0604020202020204" pitchFamily="34" charset="0"/>
              </a:rPr>
              <a:t>A</a:t>
            </a:r>
            <a:r>
              <a:rPr kumimoji="0" lang="en-US" altLang="en-US" sz="2000" b="1" i="0" u="none" strike="noStrike" cap="none" normalizeH="0" baseline="0" dirty="0" smtClean="0">
                <a:ln>
                  <a:noFill/>
                </a:ln>
                <a:solidFill>
                  <a:schemeClr val="tx1"/>
                </a:solidFill>
                <a:effectLst/>
                <a:latin typeface="Arial" panose="020B0604020202020204" pitchFamily="34" charset="0"/>
              </a:rPr>
              <a:t>fter-school learning for kids: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1" dirty="0" smtClean="0">
                <a:latin typeface="Arial" panose="020B0604020202020204" pitchFamily="34" charset="0"/>
              </a:rPr>
              <a:t>Self-paced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1" dirty="0" smtClean="0">
                <a:latin typeface="Arial" panose="020B0604020202020204" pitchFamily="34" charset="0"/>
              </a:rPr>
              <a:t>B</a:t>
            </a:r>
            <a:r>
              <a:rPr kumimoji="0" lang="en-US" altLang="en-US" sz="2000" b="1" i="0" u="none" strike="noStrike" cap="none" normalizeH="0" baseline="0" dirty="0" smtClean="0">
                <a:ln>
                  <a:noFill/>
                </a:ln>
                <a:solidFill>
                  <a:schemeClr val="tx1"/>
                </a:solidFill>
                <a:effectLst/>
                <a:latin typeface="Arial" panose="020B0604020202020204" pitchFamily="34" charset="0"/>
              </a:rPr>
              <a:t>ased on individual preferences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1"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smtClean="0">
                <a:ln>
                  <a:noFill/>
                </a:ln>
                <a:solidFill>
                  <a:schemeClr val="tx1"/>
                </a:solidFill>
                <a:effectLst/>
                <a:latin typeface="Arial" panose="020B0604020202020204" pitchFamily="34" charset="0"/>
              </a:rPr>
              <a:t>Within that flexible framework, kids can learn in four areas:</a:t>
            </a:r>
          </a:p>
          <a:p>
            <a:pPr marR="0" lvl="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smtClean="0">
              <a:ln>
                <a:noFill/>
              </a:ln>
              <a:solidFill>
                <a:schemeClr val="tx1"/>
              </a:solidFill>
              <a:effectLst/>
              <a:latin typeface="Arial" panose="020B0604020202020204" pitchFamily="34" charset="0"/>
            </a:endParaRPr>
          </a:p>
          <a:p>
            <a:pPr marL="342900" indent="-342900" eaLnBrk="1" fontAlgn="ctr" hangingPunct="1">
              <a:buFont typeface="+mj-lt"/>
              <a:buAutoNum type="arabicPeriod"/>
            </a:pPr>
            <a:r>
              <a:rPr lang="en-US" sz="2000" b="1" dirty="0" smtClean="0"/>
              <a:t>Computer animation</a:t>
            </a:r>
            <a:endParaRPr lang="en-US" sz="2000" b="1" dirty="0"/>
          </a:p>
          <a:p>
            <a:pPr marL="342900" indent="-342900" eaLnBrk="1" fontAlgn="ctr" hangingPunct="1">
              <a:buFont typeface="+mj-lt"/>
              <a:buAutoNum type="arabicPeriod"/>
            </a:pPr>
            <a:r>
              <a:rPr lang="en-US" sz="2000" b="1" dirty="0"/>
              <a:t>Game Development</a:t>
            </a:r>
          </a:p>
          <a:p>
            <a:pPr marL="342900" indent="-342900" eaLnBrk="1" fontAlgn="ctr" hangingPunct="1">
              <a:buFont typeface="+mj-lt"/>
              <a:buAutoNum type="arabicPeriod"/>
            </a:pPr>
            <a:r>
              <a:rPr lang="en-US" sz="2000" b="1" dirty="0"/>
              <a:t>Web Development</a:t>
            </a:r>
          </a:p>
          <a:p>
            <a:pPr marL="342900" indent="-342900" eaLnBrk="1" fontAlgn="ctr" hangingPunct="1">
              <a:buFont typeface="+mj-lt"/>
              <a:buAutoNum type="arabicPeriod"/>
            </a:pPr>
            <a:r>
              <a:rPr lang="en-US" sz="2000" b="1" dirty="0"/>
              <a:t>Digital </a:t>
            </a:r>
            <a:r>
              <a:rPr lang="en-US" sz="2000" b="1" dirty="0" smtClean="0"/>
              <a:t>Media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11" name="TextBox 10"/>
          <p:cNvSpPr txBox="1"/>
          <p:nvPr/>
        </p:nvSpPr>
        <p:spPr>
          <a:xfrm>
            <a:off x="532455" y="5389108"/>
            <a:ext cx="4756430" cy="461665"/>
          </a:xfrm>
          <a:prstGeom prst="rect">
            <a:avLst/>
          </a:prstGeom>
          <a:solidFill>
            <a:srgbClr val="FF00FF"/>
          </a:solidFill>
        </p:spPr>
        <p:txBody>
          <a:bodyPr wrap="none" rtlCol="0">
            <a:spAutoFit/>
          </a:bodyPr>
          <a:lstStyle/>
          <a:p>
            <a:r>
              <a:rPr lang="fr-CH" sz="2400" dirty="0" err="1" smtClean="0"/>
              <a:t>Where</a:t>
            </a:r>
            <a:r>
              <a:rPr lang="fr-CH" sz="2400" dirty="0" smtClean="0"/>
              <a:t> </a:t>
            </a:r>
            <a:r>
              <a:rPr lang="fr-CH" sz="2400" dirty="0" err="1" smtClean="0"/>
              <a:t>is</a:t>
            </a:r>
            <a:r>
              <a:rPr lang="fr-CH" sz="2400" dirty="0" smtClean="0"/>
              <a:t> </a:t>
            </a:r>
            <a:r>
              <a:rPr lang="fr-CH" sz="2400" dirty="0" err="1" smtClean="0"/>
              <a:t>this</a:t>
            </a:r>
            <a:r>
              <a:rPr lang="fr-CH" sz="2400" dirty="0" smtClean="0"/>
              <a:t> e-learning </a:t>
            </a:r>
            <a:r>
              <a:rPr lang="fr-CH" sz="2400" dirty="0" err="1" smtClean="0"/>
              <a:t>located</a:t>
            </a:r>
            <a:r>
              <a:rPr lang="fr-CH" sz="2400" dirty="0" smtClean="0"/>
              <a:t> ?</a:t>
            </a:r>
            <a:endParaRPr lang="en-US" sz="2400" dirty="0" smtClean="0"/>
          </a:p>
        </p:txBody>
      </p:sp>
    </p:spTree>
    <p:extLst>
      <p:ext uri="{BB962C8B-B14F-4D97-AF65-F5344CB8AC3E}">
        <p14:creationId xmlns:p14="http://schemas.microsoft.com/office/powerpoint/2010/main" val="230003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6256" y="6453336"/>
            <a:ext cx="2133600" cy="287338"/>
          </a:xfrm>
        </p:spPr>
        <p:txBody>
          <a:bodyPr/>
          <a:lstStyle/>
          <a:p>
            <a:pPr>
              <a:defRPr/>
            </a:pPr>
            <a:fld id="{E46F1D20-91FF-4020-B7F7-17BEDA0EC52E}" type="slidenum">
              <a:rPr lang="fr-CH" smtClean="0"/>
              <a:pPr>
                <a:defRPr/>
              </a:pPr>
              <a:t>7</a:t>
            </a:fld>
            <a:endParaRPr lang="fr-CH"/>
          </a:p>
        </p:txBody>
      </p:sp>
      <p:sp>
        <p:nvSpPr>
          <p:cNvPr id="6" name="TextBox 5"/>
          <p:cNvSpPr txBox="1"/>
          <p:nvPr/>
        </p:nvSpPr>
        <p:spPr>
          <a:xfrm>
            <a:off x="251520" y="1484784"/>
            <a:ext cx="3096344" cy="3693319"/>
          </a:xfrm>
          <a:prstGeom prst="rect">
            <a:avLst/>
          </a:prstGeom>
          <a:solidFill>
            <a:srgbClr val="CCFFFF"/>
          </a:solidFill>
        </p:spPr>
        <p:txBody>
          <a:bodyPr wrap="square" rtlCol="0">
            <a:spAutoFit/>
          </a:bodyPr>
          <a:lstStyle/>
          <a:p>
            <a:r>
              <a:rPr lang="en-US" b="1" dirty="0" smtClean="0"/>
              <a:t>Educational technology is the </a:t>
            </a:r>
            <a:r>
              <a:rPr lang="en-US" b="1" dirty="0" smtClean="0">
                <a:solidFill>
                  <a:srgbClr val="FF0000"/>
                </a:solidFill>
              </a:rPr>
              <a:t>study</a:t>
            </a:r>
            <a:r>
              <a:rPr lang="en-US" b="1" dirty="0" smtClean="0"/>
              <a:t> and ethical </a:t>
            </a:r>
            <a:r>
              <a:rPr lang="en-US" b="1" dirty="0" smtClean="0">
                <a:solidFill>
                  <a:srgbClr val="FF0000"/>
                </a:solidFill>
              </a:rPr>
              <a:t>practice</a:t>
            </a:r>
            <a:r>
              <a:rPr lang="en-US" b="1" dirty="0" smtClean="0"/>
              <a:t> of </a:t>
            </a:r>
            <a:r>
              <a:rPr lang="en-US" b="1" dirty="0" smtClean="0">
                <a:solidFill>
                  <a:srgbClr val="FF0000"/>
                </a:solidFill>
              </a:rPr>
              <a:t>facilitating learning</a:t>
            </a:r>
            <a:r>
              <a:rPr lang="en-US" b="1" dirty="0" smtClean="0"/>
              <a:t> and </a:t>
            </a:r>
            <a:r>
              <a:rPr lang="en-US" b="1" dirty="0" smtClean="0">
                <a:solidFill>
                  <a:srgbClr val="FF0000"/>
                </a:solidFill>
              </a:rPr>
              <a:t>improving performance</a:t>
            </a:r>
            <a:r>
              <a:rPr lang="en-US" b="1" dirty="0" smtClean="0"/>
              <a:t> by </a:t>
            </a:r>
            <a:r>
              <a:rPr lang="en-US" b="1" dirty="0" smtClean="0">
                <a:solidFill>
                  <a:srgbClr val="FF00FF"/>
                </a:solidFill>
              </a:rPr>
              <a:t>creating</a:t>
            </a:r>
            <a:r>
              <a:rPr lang="en-US" b="1" dirty="0" smtClean="0"/>
              <a:t>, </a:t>
            </a:r>
            <a:r>
              <a:rPr lang="en-US" b="1" dirty="0" smtClean="0">
                <a:solidFill>
                  <a:srgbClr val="FF00FF"/>
                </a:solidFill>
              </a:rPr>
              <a:t>using</a:t>
            </a:r>
            <a:r>
              <a:rPr lang="en-US" b="1" dirty="0" smtClean="0"/>
              <a:t>, and </a:t>
            </a:r>
            <a:r>
              <a:rPr lang="en-US" b="1" dirty="0" smtClean="0">
                <a:solidFill>
                  <a:srgbClr val="FF00FF"/>
                </a:solidFill>
              </a:rPr>
              <a:t>managing</a:t>
            </a:r>
            <a:r>
              <a:rPr lang="en-US" b="1" dirty="0" smtClean="0"/>
              <a:t> appropriate </a:t>
            </a:r>
            <a:r>
              <a:rPr lang="en-US" b="1" dirty="0" smtClean="0">
                <a:solidFill>
                  <a:srgbClr val="FF00FF"/>
                </a:solidFill>
              </a:rPr>
              <a:t>technological processes and resources</a:t>
            </a:r>
            <a:r>
              <a:rPr lang="en-US" b="1" dirty="0" smtClean="0"/>
              <a:t>. </a:t>
            </a:r>
          </a:p>
          <a:p>
            <a:endParaRPr lang="en-US" dirty="0"/>
          </a:p>
          <a:p>
            <a:r>
              <a:rPr lang="en-US" dirty="0" smtClean="0"/>
              <a:t/>
            </a:r>
            <a:br>
              <a:rPr lang="en-US" dirty="0" smtClean="0"/>
            </a:br>
            <a:r>
              <a:rPr lang="en-US" dirty="0" smtClean="0"/>
              <a:t>(Association for Educational Communications and Technology)</a:t>
            </a:r>
          </a:p>
        </p:txBody>
      </p:sp>
      <p:pic>
        <p:nvPicPr>
          <p:cNvPr id="1026" name="Picture 2"/>
          <p:cNvPicPr>
            <a:picLocks noChangeAspect="1" noChangeArrowheads="1"/>
          </p:cNvPicPr>
          <p:nvPr/>
        </p:nvPicPr>
        <p:blipFill>
          <a:blip r:embed="rId2" cstate="print"/>
          <a:srcRect/>
          <a:stretch>
            <a:fillRect/>
          </a:stretch>
        </p:blipFill>
        <p:spPr bwMode="auto">
          <a:xfrm>
            <a:off x="4283968" y="1413123"/>
            <a:ext cx="4168045" cy="3960093"/>
          </a:xfrm>
          <a:prstGeom prst="rect">
            <a:avLst/>
          </a:prstGeom>
          <a:noFill/>
          <a:ln w="9525">
            <a:noFill/>
            <a:miter lim="800000"/>
            <a:headEnd/>
            <a:tailEnd/>
          </a:ln>
          <a:effectLst/>
        </p:spPr>
      </p:pic>
      <p:sp>
        <p:nvSpPr>
          <p:cNvPr id="5" name="TextBox 4"/>
          <p:cNvSpPr txBox="1"/>
          <p:nvPr/>
        </p:nvSpPr>
        <p:spPr>
          <a:xfrm>
            <a:off x="8994" y="10717"/>
            <a:ext cx="9108504" cy="461665"/>
          </a:xfrm>
          <a:prstGeom prst="rect">
            <a:avLst/>
          </a:prstGeom>
          <a:solidFill>
            <a:schemeClr val="accent5"/>
          </a:solidFill>
        </p:spPr>
        <p:txBody>
          <a:bodyPr wrap="square" rtlCol="0">
            <a:spAutoFit/>
          </a:bodyPr>
          <a:lstStyle/>
          <a:p>
            <a:r>
              <a:rPr lang="en-US" sz="2400" dirty="0" smtClean="0"/>
              <a:t>e-learning wants to improve education through technology</a:t>
            </a:r>
          </a:p>
        </p:txBody>
      </p:sp>
      <p:sp>
        <p:nvSpPr>
          <p:cNvPr id="7" name="TextBox 6"/>
          <p:cNvSpPr txBox="1"/>
          <p:nvPr/>
        </p:nvSpPr>
        <p:spPr>
          <a:xfrm>
            <a:off x="8994" y="539141"/>
            <a:ext cx="9108504" cy="461665"/>
          </a:xfrm>
          <a:prstGeom prst="rect">
            <a:avLst/>
          </a:prstGeom>
          <a:solidFill>
            <a:schemeClr val="accent5"/>
          </a:solidFill>
        </p:spPr>
        <p:txBody>
          <a:bodyPr wrap="square" rtlCol="0">
            <a:spAutoFit/>
          </a:bodyPr>
          <a:lstStyle/>
          <a:p>
            <a:r>
              <a:rPr lang="en-US" sz="2400" dirty="0" smtClean="0"/>
              <a:t>… and educational technologists are key actors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011DF9-7510-4650-A278-7DE1CB63941F}" type="datetime1">
              <a:rPr lang="fr-CH" smtClean="0"/>
              <a:pPr>
                <a:defRPr/>
              </a:pPr>
              <a:t>02.11.2014</a:t>
            </a:fld>
            <a:endParaRPr lang="fr-CH"/>
          </a:p>
        </p:txBody>
      </p:sp>
      <p:sp>
        <p:nvSpPr>
          <p:cNvPr id="4" name="Slide Number Placeholder 3"/>
          <p:cNvSpPr>
            <a:spLocks noGrp="1"/>
          </p:cNvSpPr>
          <p:nvPr>
            <p:ph type="sldNum" sz="quarter" idx="12"/>
          </p:nvPr>
        </p:nvSpPr>
        <p:spPr/>
        <p:txBody>
          <a:bodyPr/>
          <a:lstStyle/>
          <a:p>
            <a:pPr>
              <a:defRPr/>
            </a:pPr>
            <a:fld id="{E46F1D20-91FF-4020-B7F7-17BEDA0EC52E}" type="slidenum">
              <a:rPr lang="fr-CH" smtClean="0"/>
              <a:pPr>
                <a:defRPr/>
              </a:pPr>
              <a:t>8</a:t>
            </a:fld>
            <a:endParaRPr lang="fr-CH"/>
          </a:p>
        </p:txBody>
      </p:sp>
      <p:sp>
        <p:nvSpPr>
          <p:cNvPr id="5" name="TextBox 4"/>
          <p:cNvSpPr txBox="1"/>
          <p:nvPr/>
        </p:nvSpPr>
        <p:spPr>
          <a:xfrm>
            <a:off x="-1722" y="16937"/>
            <a:ext cx="9143999" cy="461665"/>
          </a:xfrm>
          <a:prstGeom prst="rect">
            <a:avLst/>
          </a:prstGeom>
          <a:solidFill>
            <a:schemeClr val="accent5"/>
          </a:solidFill>
        </p:spPr>
        <p:txBody>
          <a:bodyPr wrap="square" rtlCol="0">
            <a:spAutoFit/>
          </a:bodyPr>
          <a:lstStyle/>
          <a:p>
            <a:r>
              <a:rPr lang="fr-CH" sz="2400" dirty="0"/>
              <a:t>E-learning </a:t>
            </a:r>
            <a:r>
              <a:rPr lang="fr-CH" sz="2400" dirty="0" err="1" smtClean="0"/>
              <a:t>example</a:t>
            </a:r>
            <a:r>
              <a:rPr lang="fr-CH" sz="2400" dirty="0" smtClean="0"/>
              <a:t> #2: </a:t>
            </a:r>
          </a:p>
        </p:txBody>
      </p:sp>
      <p:pic>
        <p:nvPicPr>
          <p:cNvPr id="34818" name="Picture 2" descr="http://elearning.kasa.am/pluginfile.php/2772/mod_page/content/4/guides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32" y="836712"/>
            <a:ext cx="2619375" cy="1190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065" y="2243361"/>
            <a:ext cx="4464496" cy="4154984"/>
          </a:xfrm>
          <a:prstGeom prst="rect">
            <a:avLst/>
          </a:prstGeom>
          <a:noFill/>
        </p:spPr>
        <p:txBody>
          <a:bodyPr wrap="square" rtlCol="0">
            <a:spAutoFit/>
          </a:bodyPr>
          <a:lstStyle/>
          <a:p>
            <a:r>
              <a:rPr lang="en-US" sz="2400" b="1" dirty="0" err="1" smtClean="0"/>
              <a:t>Offred</a:t>
            </a:r>
            <a:r>
              <a:rPr lang="en-US" sz="2400" b="1" dirty="0" smtClean="0"/>
              <a:t> by: </a:t>
            </a:r>
            <a:r>
              <a:rPr lang="en-US" sz="2400" dirty="0" smtClean="0"/>
              <a:t>KASA </a:t>
            </a:r>
            <a:r>
              <a:rPr lang="en-US" sz="2400" dirty="0"/>
              <a:t>Foundation </a:t>
            </a:r>
            <a:r>
              <a:rPr lang="en-US" sz="2400" b="1" dirty="0" smtClean="0"/>
              <a:t>Target population: </a:t>
            </a:r>
            <a:r>
              <a:rPr lang="en-US" sz="2400" dirty="0" smtClean="0"/>
              <a:t>people </a:t>
            </a:r>
            <a:r>
              <a:rPr lang="en-US" sz="2400" dirty="0"/>
              <a:t>who want to </a:t>
            </a:r>
            <a:r>
              <a:rPr lang="en-US" sz="2400" dirty="0" smtClean="0"/>
              <a:t>be a guide in </a:t>
            </a:r>
            <a:r>
              <a:rPr lang="en-US" sz="2400" dirty="0"/>
              <a:t>the tourism sector.</a:t>
            </a:r>
            <a:endParaRPr lang="fr-CH" sz="2400" b="1" dirty="0" smtClean="0"/>
          </a:p>
          <a:p>
            <a:r>
              <a:rPr lang="fr-CH" sz="2400" b="1" dirty="0" smtClean="0"/>
              <a:t>Modules: 19</a:t>
            </a:r>
            <a:endParaRPr lang="en-US" sz="2400" b="1" dirty="0" smtClean="0"/>
          </a:p>
          <a:p>
            <a:r>
              <a:rPr lang="en-US" sz="2400" b="1" dirty="0" smtClean="0"/>
              <a:t>Workload</a:t>
            </a:r>
            <a:r>
              <a:rPr lang="en-US" sz="2400" b="1" dirty="0"/>
              <a:t>: </a:t>
            </a:r>
            <a:r>
              <a:rPr lang="en-US" sz="2400" dirty="0"/>
              <a:t>7-9 hours/week (online/offline)</a:t>
            </a:r>
          </a:p>
          <a:p>
            <a:r>
              <a:rPr lang="en-US" sz="2400" b="1" dirty="0"/>
              <a:t>Duration:</a:t>
            </a:r>
            <a:r>
              <a:rPr lang="en-US" sz="2400" dirty="0"/>
              <a:t> 6 months</a:t>
            </a:r>
          </a:p>
          <a:p>
            <a:r>
              <a:rPr lang="en-US" sz="2400" b="1" dirty="0"/>
              <a:t>Language:</a:t>
            </a:r>
            <a:r>
              <a:rPr lang="en-US" sz="2400" dirty="0"/>
              <a:t> </a:t>
            </a:r>
            <a:r>
              <a:rPr lang="en-US" sz="2400" dirty="0" smtClean="0"/>
              <a:t>Armenian</a:t>
            </a:r>
          </a:p>
          <a:p>
            <a:r>
              <a:rPr lang="fr-CH" sz="2400" b="1" dirty="0" smtClean="0"/>
              <a:t>Certification: </a:t>
            </a:r>
            <a:r>
              <a:rPr lang="fr-CH" sz="2400" dirty="0" err="1" smtClean="0"/>
              <a:t>Issued</a:t>
            </a:r>
            <a:r>
              <a:rPr lang="fr-CH" sz="2400" dirty="0" smtClean="0"/>
              <a:t> by KASA</a:t>
            </a:r>
            <a:endParaRPr lang="en-US" sz="2400" dirty="0"/>
          </a:p>
          <a:p>
            <a:r>
              <a:rPr lang="en-US" sz="2400" b="1" dirty="0"/>
              <a:t>Price: </a:t>
            </a:r>
            <a:r>
              <a:rPr lang="en-US" sz="2400" dirty="0"/>
              <a:t>20.000 AMD </a:t>
            </a:r>
            <a:r>
              <a:rPr lang="en-US" sz="2400" dirty="0" smtClean="0"/>
              <a:t>monthly</a:t>
            </a:r>
            <a:endParaRPr lang="en-US" sz="2400" dirty="0"/>
          </a:p>
        </p:txBody>
      </p:sp>
      <p:sp>
        <p:nvSpPr>
          <p:cNvPr id="9" name="TextBox 8"/>
          <p:cNvSpPr txBox="1"/>
          <p:nvPr/>
        </p:nvSpPr>
        <p:spPr>
          <a:xfrm>
            <a:off x="5508104" y="1733539"/>
            <a:ext cx="3240360" cy="4524315"/>
          </a:xfrm>
          <a:prstGeom prst="rect">
            <a:avLst/>
          </a:prstGeom>
          <a:solidFill>
            <a:srgbClr val="FFFF99"/>
          </a:solidFill>
        </p:spPr>
        <p:txBody>
          <a:bodyPr wrap="square" rtlCol="0">
            <a:spAutoFit/>
          </a:bodyPr>
          <a:lstStyle/>
          <a:p>
            <a:r>
              <a:rPr lang="fr-CH" sz="2400" dirty="0" err="1" smtClean="0"/>
              <a:t>Learners</a:t>
            </a:r>
            <a:r>
              <a:rPr lang="fr-CH" sz="2400" dirty="0" smtClean="0"/>
              <a:t>:</a:t>
            </a:r>
          </a:p>
          <a:p>
            <a:pPr marL="342900" indent="-342900">
              <a:buFont typeface="Arial" panose="020B0604020202020204" pitchFamily="34" charset="0"/>
              <a:buChar char="•"/>
            </a:pPr>
            <a:r>
              <a:rPr lang="fr-CH" sz="2400" dirty="0" err="1" smtClean="0"/>
              <a:t>Study</a:t>
            </a:r>
            <a:r>
              <a:rPr lang="fr-CH" sz="2400" dirty="0" smtClean="0"/>
              <a:t> online </a:t>
            </a:r>
            <a:r>
              <a:rPr lang="fr-CH" sz="2400" dirty="0" err="1" smtClean="0"/>
              <a:t>materials</a:t>
            </a:r>
            <a:r>
              <a:rPr lang="fr-CH" sz="2400" dirty="0" smtClean="0"/>
              <a:t>, </a:t>
            </a:r>
            <a:r>
              <a:rPr lang="fr-CH" sz="2400" dirty="0" err="1" smtClean="0"/>
              <a:t>including</a:t>
            </a:r>
            <a:r>
              <a:rPr lang="fr-CH" sz="2400" dirty="0" smtClean="0"/>
              <a:t> </a:t>
            </a:r>
            <a:r>
              <a:rPr lang="fr-CH" sz="2400" dirty="0" err="1" smtClean="0"/>
              <a:t>multimedia</a:t>
            </a:r>
            <a:endParaRPr lang="fr-CH" sz="2400" dirty="0" smtClean="0"/>
          </a:p>
          <a:p>
            <a:pPr marL="342900" indent="-342900">
              <a:buFont typeface="Arial" panose="020B0604020202020204" pitchFamily="34" charset="0"/>
              <a:buChar char="•"/>
            </a:pPr>
            <a:r>
              <a:rPr lang="fr-CH" sz="2400" dirty="0" smtClean="0"/>
              <a:t>Exchange in forums</a:t>
            </a:r>
          </a:p>
          <a:p>
            <a:pPr marL="342900" indent="-342900">
              <a:buFont typeface="Arial" panose="020B0604020202020204" pitchFamily="34" charset="0"/>
              <a:buChar char="•"/>
            </a:pPr>
            <a:r>
              <a:rPr lang="fr-CH" sz="2400" dirty="0" smtClean="0"/>
              <a:t>Complete </a:t>
            </a:r>
            <a:r>
              <a:rPr lang="fr-CH" sz="2400" dirty="0" err="1" smtClean="0"/>
              <a:t>practical</a:t>
            </a:r>
            <a:r>
              <a:rPr lang="fr-CH" sz="2400" dirty="0" smtClean="0"/>
              <a:t> </a:t>
            </a:r>
            <a:r>
              <a:rPr lang="fr-CH" sz="2400" dirty="0" err="1" smtClean="0"/>
              <a:t>assigments</a:t>
            </a:r>
            <a:endParaRPr lang="fr-CH" sz="2400" dirty="0" smtClean="0"/>
          </a:p>
          <a:p>
            <a:pPr marL="342900" indent="-342900">
              <a:buFont typeface="Arial" panose="020B0604020202020204" pitchFamily="34" charset="0"/>
              <a:buChar char="•"/>
            </a:pPr>
            <a:r>
              <a:rPr lang="fr-CH" sz="2400" dirty="0"/>
              <a:t>Do online </a:t>
            </a:r>
            <a:r>
              <a:rPr lang="fr-CH" sz="2400" dirty="0" err="1" smtClean="0"/>
              <a:t>quizzes</a:t>
            </a:r>
            <a:endParaRPr lang="fr-CH" sz="2400" dirty="0" smtClean="0"/>
          </a:p>
          <a:p>
            <a:pPr marL="342900" indent="-342900">
              <a:buFont typeface="Arial" panose="020B0604020202020204" pitchFamily="34" charset="0"/>
              <a:buChar char="•"/>
            </a:pPr>
            <a:r>
              <a:rPr lang="fr-CH" sz="2400" dirty="0" err="1" smtClean="0"/>
              <a:t>Participate</a:t>
            </a:r>
            <a:r>
              <a:rPr lang="fr-CH" sz="2400" dirty="0" smtClean="0"/>
              <a:t> in </a:t>
            </a:r>
            <a:r>
              <a:rPr lang="fr-CH" sz="2400" dirty="0" err="1" smtClean="0"/>
              <a:t>some</a:t>
            </a:r>
            <a:r>
              <a:rPr lang="fr-CH" sz="2400" dirty="0" smtClean="0"/>
              <a:t> face to face meetings and </a:t>
            </a:r>
            <a:r>
              <a:rPr lang="fr-CH" sz="2400" dirty="0" err="1" smtClean="0"/>
              <a:t>visits</a:t>
            </a:r>
            <a:endParaRPr lang="fr-CH" sz="2400" dirty="0" smtClean="0"/>
          </a:p>
          <a:p>
            <a:endParaRPr lang="en-US" sz="2400" dirty="0" smtClean="0"/>
          </a:p>
        </p:txBody>
      </p:sp>
      <p:pic>
        <p:nvPicPr>
          <p:cNvPr id="34820" name="Picture 4" descr="http://kasa.am/wp-content/uploads/2014/10/logo_e_learning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36712"/>
            <a:ext cx="55245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0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851461-C778-4029-A1FB-1C0EFE28086D}" type="slidenum">
              <a:rPr lang="fr-CH" smtClean="0"/>
              <a:pPr>
                <a:defRPr/>
              </a:pPr>
              <a:t>9</a:t>
            </a:fld>
            <a:endParaRPr lang="fr-CH"/>
          </a:p>
        </p:txBody>
      </p:sp>
      <p:sp>
        <p:nvSpPr>
          <p:cNvPr id="8" name="Title 5"/>
          <p:cNvSpPr txBox="1">
            <a:spLocks/>
          </p:cNvSpPr>
          <p:nvPr/>
        </p:nvSpPr>
        <p:spPr bwMode="auto">
          <a:xfrm>
            <a:off x="899592" y="260648"/>
            <a:ext cx="7750696" cy="5040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charset="0"/>
              </a:defRPr>
            </a:lvl2pPr>
            <a:lvl3pPr algn="l" rtl="0" eaLnBrk="0" fontAlgn="base" hangingPunct="0">
              <a:spcBef>
                <a:spcPct val="0"/>
              </a:spcBef>
              <a:spcAft>
                <a:spcPct val="0"/>
              </a:spcAft>
              <a:defRPr sz="2400">
                <a:solidFill>
                  <a:schemeClr val="accent2"/>
                </a:solidFill>
                <a:latin typeface="Arial" charset="0"/>
              </a:defRPr>
            </a:lvl3pPr>
            <a:lvl4pPr algn="l" rtl="0" eaLnBrk="0" fontAlgn="base" hangingPunct="0">
              <a:spcBef>
                <a:spcPct val="0"/>
              </a:spcBef>
              <a:spcAft>
                <a:spcPct val="0"/>
              </a:spcAft>
              <a:defRPr sz="2400">
                <a:solidFill>
                  <a:schemeClr val="accent2"/>
                </a:solidFill>
                <a:latin typeface="Arial" charset="0"/>
              </a:defRPr>
            </a:lvl4pPr>
            <a:lvl5pPr algn="l" rtl="0" eaLnBrk="0" fontAlgn="base" hangingPunct="0">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a:lstStyle>
          <a:p>
            <a:pPr defTabSz="914400"/>
            <a:r>
              <a:rPr lang="fr-CH" sz="6000" kern="0" dirty="0" smtClean="0"/>
              <a:t>There </a:t>
            </a:r>
            <a:r>
              <a:rPr lang="fr-CH" sz="6000" kern="0" dirty="0" err="1" smtClean="0">
                <a:solidFill>
                  <a:srgbClr val="FF0000"/>
                </a:solidFill>
              </a:rPr>
              <a:t>is</a:t>
            </a:r>
            <a:r>
              <a:rPr lang="fr-CH" sz="6000" kern="0" dirty="0" smtClean="0"/>
              <a:t> change:</a:t>
            </a:r>
            <a:endParaRPr lang="en-US" sz="6000" kern="0" dirty="0" smtClean="0"/>
          </a:p>
          <a:p>
            <a:pPr marL="857250" indent="-857250" defTabSz="914400">
              <a:buFont typeface="Arial" panose="020B0604020202020204" pitchFamily="34" charset="0"/>
              <a:buChar char="•"/>
            </a:pPr>
            <a:r>
              <a:rPr lang="fr-CH" sz="6000" kern="0" dirty="0" smtClean="0">
                <a:solidFill>
                  <a:srgbClr val="FF0000"/>
                </a:solidFill>
              </a:rPr>
              <a:t>More </a:t>
            </a:r>
            <a:r>
              <a:rPr lang="fr-CH" sz="6000" kern="0" dirty="0" err="1" smtClean="0">
                <a:solidFill>
                  <a:srgbClr val="FF0000"/>
                </a:solidFill>
              </a:rPr>
              <a:t>learning</a:t>
            </a:r>
            <a:r>
              <a:rPr lang="fr-CH" sz="6000" kern="0" dirty="0" smtClean="0">
                <a:solidFill>
                  <a:srgbClr val="FF0000"/>
                </a:solidFill>
              </a:rPr>
              <a:t> </a:t>
            </a:r>
            <a:r>
              <a:rPr lang="fr-CH" sz="6000" kern="0" dirty="0" err="1" smtClean="0">
                <a:solidFill>
                  <a:srgbClr val="FF0000"/>
                </a:solidFill>
              </a:rPr>
              <a:t>outside</a:t>
            </a:r>
            <a:r>
              <a:rPr lang="fr-CH" sz="6000" kern="0" dirty="0" smtClean="0">
                <a:solidFill>
                  <a:srgbClr val="FF0000"/>
                </a:solidFill>
              </a:rPr>
              <a:t> </a:t>
            </a:r>
            <a:r>
              <a:rPr lang="fr-CH" sz="6000" kern="0" dirty="0" err="1" smtClean="0">
                <a:solidFill>
                  <a:srgbClr val="FF0000"/>
                </a:solidFill>
              </a:rPr>
              <a:t>school</a:t>
            </a:r>
            <a:endParaRPr lang="fr-CH" sz="6000" kern="0" dirty="0" smtClean="0">
              <a:solidFill>
                <a:srgbClr val="FF0000"/>
              </a:solidFill>
            </a:endParaRPr>
          </a:p>
          <a:p>
            <a:pPr defTabSz="914400"/>
            <a:r>
              <a:rPr lang="fr-CH" sz="6000" kern="0" dirty="0" err="1" smtClean="0"/>
              <a:t>Now</a:t>
            </a:r>
            <a:r>
              <a:rPr lang="fr-CH" sz="6000" kern="0" dirty="0" smtClean="0"/>
              <a:t>, </a:t>
            </a:r>
            <a:r>
              <a:rPr lang="fr-CH" sz="6000" kern="0" dirty="0" err="1" smtClean="0"/>
              <a:t>is</a:t>
            </a:r>
            <a:r>
              <a:rPr lang="fr-CH" sz="6000" kern="0" dirty="0" smtClean="0"/>
              <a:t> </a:t>
            </a:r>
            <a:r>
              <a:rPr lang="fr-CH" sz="6000" kern="0" dirty="0" err="1" smtClean="0"/>
              <a:t>there</a:t>
            </a:r>
            <a:r>
              <a:rPr lang="fr-CH" sz="6000" kern="0" dirty="0" smtClean="0"/>
              <a:t> </a:t>
            </a:r>
            <a:r>
              <a:rPr lang="fr-CH" sz="6000" kern="0" dirty="0" err="1" smtClean="0"/>
              <a:t>pedagogical</a:t>
            </a:r>
            <a:r>
              <a:rPr lang="fr-CH" sz="6000" kern="0" dirty="0" smtClean="0"/>
              <a:t> change in </a:t>
            </a:r>
            <a:r>
              <a:rPr lang="fr-CH" sz="6000" kern="0" dirty="0" err="1" smtClean="0"/>
              <a:t>formal</a:t>
            </a:r>
            <a:r>
              <a:rPr lang="fr-CH" sz="6000" kern="0" dirty="0" smtClean="0"/>
              <a:t> </a:t>
            </a:r>
            <a:r>
              <a:rPr lang="fr-CH" sz="6000" kern="0" dirty="0" err="1" smtClean="0"/>
              <a:t>education</a:t>
            </a:r>
            <a:r>
              <a:rPr lang="fr-CH" sz="6000" kern="0" dirty="0" smtClean="0"/>
              <a:t> ?</a:t>
            </a:r>
            <a:endParaRPr lang="fr-CH" sz="6000" kern="0" dirty="0"/>
          </a:p>
        </p:txBody>
      </p:sp>
    </p:spTree>
    <p:extLst>
      <p:ext uri="{BB962C8B-B14F-4D97-AF65-F5344CB8AC3E}">
        <p14:creationId xmlns:p14="http://schemas.microsoft.com/office/powerpoint/2010/main" val="2368584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sng" algn="ctr">
          <a:solidFill>
            <a:srgbClr val="7030A0"/>
          </a:solidFill>
          <a:prstDash val="solid"/>
          <a:round/>
          <a:headEnd type="none" w="med" len="med"/>
          <a:tailEnd type="none" w="med" len="med"/>
        </a:ln>
        <a:effectLst/>
      </a:spPr>
      <a:bodyPr vert="horz" wrap="square" lIns="0" tIns="0" rIns="0" bIns="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txDef>
      <a:spPr>
        <a:solidFill>
          <a:srgbClr val="FFFF99"/>
        </a:solidFill>
      </a:spPr>
      <a:bodyPr wrap="square" rtlCol="0">
        <a:spAutoFit/>
      </a:bodyPr>
      <a:lstStyle>
        <a:defPPr>
          <a:defRPr sz="2400" dirty="0" smtClean="0"/>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4973</TotalTime>
  <Words>2232</Words>
  <Application>Microsoft Office PowerPoint</Application>
  <PresentationFormat>On-screen Show (4:3)</PresentationFormat>
  <Paragraphs>479</Paragraphs>
  <Slides>40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 Unicode MS</vt:lpstr>
      <vt:lpstr>ＭＳ Ｐゴシック</vt:lpstr>
      <vt:lpstr>Arial</vt:lpstr>
      <vt:lpstr>Helvetica</vt:lpstr>
      <vt:lpstr>StarSymbol</vt:lpstr>
      <vt:lpstr>Times New Roman</vt:lpstr>
      <vt:lpstr>Trebuchet MS</vt:lpstr>
      <vt:lpstr>Wingdings</vt:lpstr>
      <vt:lpstr>ヒラギノ角ゴ Pro W3</vt:lpstr>
      <vt:lpstr>1_Custom Design</vt:lpstr>
      <vt:lpstr>Document</vt:lpstr>
      <vt:lpstr>PowerPoint Presentation</vt:lpstr>
      <vt:lpstr>What is e-learning ?</vt:lpstr>
      <vt:lpstr>PowerPoint Presentation</vt:lpstr>
      <vt:lpstr>E-learning is:</vt:lpstr>
      <vt:lpstr>PowerPoint Presentation</vt:lpstr>
      <vt:lpstr>PowerPoint Presentation</vt:lpstr>
      <vt:lpstr>PowerPoint Presentation</vt:lpstr>
      <vt:lpstr>PowerPoint Presentation</vt:lpstr>
      <vt:lpstr>PowerPoint Presentation</vt:lpstr>
      <vt:lpstr>The role &amp; evolution of technology</vt:lpstr>
      <vt:lpstr>E-learning = A history of (mostly) aborted hype cycles</vt:lpstr>
      <vt:lpstr>The technology hype curve in education (2014)</vt:lpstr>
      <vt:lpstr>It is difficult to predict the future</vt:lpstr>
      <vt:lpstr>PowerPoint Presentation</vt:lpstr>
      <vt:lpstr>PowerPoint Presentation</vt:lpstr>
      <vt:lpstr>PowerPoint Presentation</vt:lpstr>
      <vt:lpstr>What is education ?</vt:lpstr>
      <vt:lpstr>First principles: what is good education ?</vt:lpstr>
      <vt:lpstr>The e-learning challenge</vt:lpstr>
      <vt:lpstr>Answering the e-learning challenge</vt:lpstr>
      <vt:lpstr>Educational scenarios</vt:lpstr>
      <vt:lpstr>PowerPoint Presentation</vt:lpstr>
      <vt:lpstr>PowerPoint Presentation</vt:lpstr>
      <vt:lpstr>PowerPoint Presentation</vt:lpstr>
      <vt:lpstr>PowerPoint Presentation</vt:lpstr>
      <vt:lpstr>PowerPoint Presentation</vt:lpstr>
      <vt:lpstr>Back to tools</vt:lpstr>
      <vt:lpstr>PowerPoint Presentation</vt:lpstr>
      <vt:lpstr>Do we have good data about educational strategies ?</vt:lpstr>
      <vt:lpstr>PowerPoint Presentation</vt:lpstr>
      <vt:lpstr>PowerPoint Presentation</vt:lpstr>
      <vt:lpstr>PowerPoint Presentation</vt:lpstr>
      <vt:lpstr>E-learning = A chance for pedagogic change ?</vt:lpstr>
      <vt:lpstr>Innovation in schools ? Burkhardt and Schoenfeld, Educational Researcher (2003)</vt:lpstr>
      <vt:lpstr>The Net generation (I)</vt:lpstr>
      <vt:lpstr>The Net generation (II) </vt:lpstr>
      <vt:lpstr>The Net generation (III) </vt:lpstr>
      <vt:lpstr>The Net generation (IV)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Schneider</dc:creator>
  <cp:lastModifiedBy>Daniel Schneider</cp:lastModifiedBy>
  <cp:revision>301</cp:revision>
  <dcterms:modified xsi:type="dcterms:W3CDTF">2014-11-02T07:41:43Z</dcterms:modified>
</cp:coreProperties>
</file>