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5" r:id="rId1"/>
  </p:sldMasterIdLst>
  <p:notesMasterIdLst>
    <p:notesMasterId r:id="rId48"/>
  </p:notesMasterIdLst>
  <p:handoutMasterIdLst>
    <p:handoutMasterId r:id="rId49"/>
  </p:handoutMasterIdLst>
  <p:sldIdLst>
    <p:sldId id="256" r:id="rId2"/>
    <p:sldId id="291" r:id="rId3"/>
    <p:sldId id="270" r:id="rId4"/>
    <p:sldId id="269" r:id="rId5"/>
    <p:sldId id="297" r:id="rId6"/>
    <p:sldId id="272" r:id="rId7"/>
    <p:sldId id="289" r:id="rId8"/>
    <p:sldId id="298" r:id="rId9"/>
    <p:sldId id="304" r:id="rId10"/>
    <p:sldId id="305" r:id="rId11"/>
    <p:sldId id="271" r:id="rId12"/>
    <p:sldId id="292" r:id="rId13"/>
    <p:sldId id="310" r:id="rId14"/>
    <p:sldId id="276" r:id="rId15"/>
    <p:sldId id="296" r:id="rId16"/>
    <p:sldId id="257" r:id="rId17"/>
    <p:sldId id="280" r:id="rId18"/>
    <p:sldId id="281" r:id="rId19"/>
    <p:sldId id="288" r:id="rId20"/>
    <p:sldId id="287" r:id="rId21"/>
    <p:sldId id="285" r:id="rId22"/>
    <p:sldId id="283" r:id="rId23"/>
    <p:sldId id="275" r:id="rId24"/>
    <p:sldId id="284" r:id="rId25"/>
    <p:sldId id="286" r:id="rId26"/>
    <p:sldId id="273" r:id="rId27"/>
    <p:sldId id="262" r:id="rId28"/>
    <p:sldId id="294" r:id="rId29"/>
    <p:sldId id="290" r:id="rId30"/>
    <p:sldId id="311" r:id="rId31"/>
    <p:sldId id="306" r:id="rId32"/>
    <p:sldId id="307" r:id="rId33"/>
    <p:sldId id="308" r:id="rId34"/>
    <p:sldId id="309" r:id="rId35"/>
    <p:sldId id="312" r:id="rId36"/>
    <p:sldId id="313" r:id="rId37"/>
    <p:sldId id="315" r:id="rId38"/>
    <p:sldId id="314" r:id="rId39"/>
    <p:sldId id="278" r:id="rId40"/>
    <p:sldId id="274" r:id="rId41"/>
    <p:sldId id="265" r:id="rId42"/>
    <p:sldId id="277" r:id="rId43"/>
    <p:sldId id="300" r:id="rId44"/>
    <p:sldId id="301" r:id="rId45"/>
    <p:sldId id="302" r:id="rId46"/>
    <p:sldId id="295" r:id="rId47"/>
  </p:sldIdLst>
  <p:sldSz cx="9144000" cy="6858000" type="screen4x3"/>
  <p:notesSz cx="6792913" cy="9932988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har char="•"/>
      <a:defRPr sz="3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Char char="•"/>
      <a:defRPr sz="3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Char char="•"/>
      <a:defRPr sz="3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Char char="•"/>
      <a:defRPr sz="3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Char char="•"/>
      <a:defRPr sz="3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hlink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5050"/>
    <a:srgbClr val="CC0000"/>
    <a:srgbClr val="FFFF99"/>
    <a:srgbClr val="FFFF00"/>
    <a:srgbClr val="66FFFF"/>
    <a:srgbClr val="00FFCC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84" autoAdjust="0"/>
    <p:restoredTop sz="94687" autoAdjust="0"/>
  </p:normalViewPr>
  <p:slideViewPr>
    <p:cSldViewPr>
      <p:cViewPr varScale="1">
        <p:scale>
          <a:sx n="120" d="100"/>
          <a:sy n="120" d="100"/>
        </p:scale>
        <p:origin x="-522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7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B9006F-95FC-4F51-AEF5-3505200E254C}" type="doc">
      <dgm:prSet loTypeId="urn:microsoft.com/office/officeart/2005/8/layout/cycle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97F463A6-1FCE-4203-BC07-B484A54658E4}">
      <dgm:prSet phldrT="[Text]"/>
      <dgm:spPr/>
      <dgm:t>
        <a:bodyPr/>
        <a:lstStyle/>
        <a:p>
          <a:r>
            <a:rPr lang="fr-CH" dirty="0" smtClean="0"/>
            <a:t>Enseignement:</a:t>
          </a:r>
          <a:r>
            <a:rPr lang="fr-CH" dirty="0" smtClean="0"/>
            <a:t/>
          </a:r>
          <a:br>
            <a:rPr lang="fr-CH" dirty="0" smtClean="0"/>
          </a:br>
          <a:r>
            <a:rPr lang="fr-CH" dirty="0" smtClean="0"/>
            <a:t>Scénarios</a:t>
          </a:r>
          <a:br>
            <a:rPr lang="fr-CH" dirty="0" smtClean="0"/>
          </a:br>
          <a:r>
            <a:rPr lang="fr-CH" dirty="0" smtClean="0"/>
            <a:t>pédagogiques</a:t>
          </a:r>
        </a:p>
        <a:p>
          <a:r>
            <a:rPr lang="fr-CH" dirty="0" smtClean="0"/>
            <a:t>nouveaux</a:t>
          </a:r>
          <a:endParaRPr lang="fr-CH" dirty="0"/>
        </a:p>
      </dgm:t>
    </dgm:pt>
    <dgm:pt modelId="{1E1DD0E5-37B3-4834-BBBB-CD0B6B2992D8}" type="parTrans" cxnId="{D76E2821-9F0C-4362-A0C7-D0F9DF29656A}">
      <dgm:prSet/>
      <dgm:spPr/>
      <dgm:t>
        <a:bodyPr/>
        <a:lstStyle/>
        <a:p>
          <a:endParaRPr lang="fr-CH"/>
        </a:p>
      </dgm:t>
    </dgm:pt>
    <dgm:pt modelId="{E57F634D-48A5-4AC1-A54F-25DCEB4C1A08}" type="sibTrans" cxnId="{D76E2821-9F0C-4362-A0C7-D0F9DF29656A}">
      <dgm:prSet/>
      <dgm:spPr>
        <a:ln w="28575"/>
      </dgm:spPr>
      <dgm:t>
        <a:bodyPr/>
        <a:lstStyle/>
        <a:p>
          <a:endParaRPr lang="fr-CH"/>
        </a:p>
      </dgm:t>
    </dgm:pt>
    <dgm:pt modelId="{6B49FC62-543D-42BC-9C8E-5D82510030A6}">
      <dgm:prSet phldrT="[Text]"/>
      <dgm:spPr/>
      <dgm:t>
        <a:bodyPr/>
        <a:lstStyle/>
        <a:p>
          <a:r>
            <a:rPr lang="fr-CH" dirty="0" smtClean="0"/>
            <a:t>Matériaux</a:t>
          </a:r>
          <a:br>
            <a:rPr lang="fr-CH" dirty="0" smtClean="0"/>
          </a:br>
          <a:r>
            <a:rPr lang="fr-CH" dirty="0" smtClean="0"/>
            <a:t>pédagogiques</a:t>
          </a:r>
        </a:p>
        <a:p>
          <a:r>
            <a:rPr lang="fr-CH" dirty="0" smtClean="0"/>
            <a:t>(production, échange)</a:t>
          </a:r>
          <a:endParaRPr lang="fr-CH" dirty="0"/>
        </a:p>
      </dgm:t>
    </dgm:pt>
    <dgm:pt modelId="{7FC18F24-2F1D-4693-8651-79AB039D98C1}" type="parTrans" cxnId="{E1B58A6A-9AD8-41B5-A746-8BA192AA54FC}">
      <dgm:prSet/>
      <dgm:spPr/>
      <dgm:t>
        <a:bodyPr/>
        <a:lstStyle/>
        <a:p>
          <a:endParaRPr lang="fr-CH"/>
        </a:p>
      </dgm:t>
    </dgm:pt>
    <dgm:pt modelId="{F2620EB4-74E0-42EC-A5FC-C59A77299F8D}" type="sibTrans" cxnId="{E1B58A6A-9AD8-41B5-A746-8BA192AA54FC}">
      <dgm:prSet/>
      <dgm:spPr>
        <a:ln w="38100"/>
      </dgm:spPr>
      <dgm:t>
        <a:bodyPr/>
        <a:lstStyle/>
        <a:p>
          <a:endParaRPr lang="fr-CH"/>
        </a:p>
      </dgm:t>
    </dgm:pt>
    <dgm:pt modelId="{0B66BC9B-493B-41E4-A685-3CF38F24F6DA}">
      <dgm:prSet phldrT="[Text]"/>
      <dgm:spPr/>
      <dgm:t>
        <a:bodyPr/>
        <a:lstStyle/>
        <a:p>
          <a:r>
            <a:rPr lang="fr-CH" dirty="0" smtClean="0"/>
            <a:t>On the job </a:t>
          </a:r>
          <a:r>
            <a:rPr lang="fr-CH" dirty="0" err="1" smtClean="0"/>
            <a:t>learning</a:t>
          </a:r>
          <a:endParaRPr lang="fr-CH" dirty="0" smtClean="0"/>
        </a:p>
        <a:p>
          <a:r>
            <a:rPr lang="fr-CH" dirty="0" smtClean="0"/>
            <a:t>(tout le mode, y compris profs.)</a:t>
          </a:r>
          <a:endParaRPr lang="fr-CH" dirty="0"/>
        </a:p>
      </dgm:t>
    </dgm:pt>
    <dgm:pt modelId="{2EDA664E-898F-4544-B819-E3CD6471896F}" type="parTrans" cxnId="{6D593AE5-AED5-4C45-90DC-038AD82F9520}">
      <dgm:prSet/>
      <dgm:spPr/>
      <dgm:t>
        <a:bodyPr/>
        <a:lstStyle/>
        <a:p>
          <a:endParaRPr lang="fr-CH"/>
        </a:p>
      </dgm:t>
    </dgm:pt>
    <dgm:pt modelId="{6437C926-24AA-4302-85D2-0A067672876F}" type="sibTrans" cxnId="{6D593AE5-AED5-4C45-90DC-038AD82F9520}">
      <dgm:prSet/>
      <dgm:spPr>
        <a:ln w="38100"/>
      </dgm:spPr>
      <dgm:t>
        <a:bodyPr/>
        <a:lstStyle/>
        <a:p>
          <a:endParaRPr lang="fr-CH"/>
        </a:p>
      </dgm:t>
    </dgm:pt>
    <dgm:pt modelId="{43AEB199-1521-4A2D-BAAA-47EF12018749}">
      <dgm:prSet phldrT="[Text]"/>
      <dgm:spPr/>
      <dgm:t>
        <a:bodyPr/>
        <a:lstStyle/>
        <a:p>
          <a:r>
            <a:rPr lang="fr-CH" dirty="0" smtClean="0"/>
            <a:t>Se libérer de l’administration</a:t>
          </a:r>
          <a:endParaRPr lang="fr-CH" dirty="0"/>
        </a:p>
      </dgm:t>
    </dgm:pt>
    <dgm:pt modelId="{C64C2290-2050-45FB-848A-97C2B9922110}" type="parTrans" cxnId="{0F6089DF-539D-40EA-9488-4A120DD86CA4}">
      <dgm:prSet/>
      <dgm:spPr/>
      <dgm:t>
        <a:bodyPr/>
        <a:lstStyle/>
        <a:p>
          <a:endParaRPr lang="fr-CH"/>
        </a:p>
      </dgm:t>
    </dgm:pt>
    <dgm:pt modelId="{15470099-D686-4715-B3DB-540186420829}" type="sibTrans" cxnId="{0F6089DF-539D-40EA-9488-4A120DD86CA4}">
      <dgm:prSet/>
      <dgm:spPr/>
      <dgm:t>
        <a:bodyPr/>
        <a:lstStyle/>
        <a:p>
          <a:endParaRPr lang="fr-CH"/>
        </a:p>
      </dgm:t>
    </dgm:pt>
    <dgm:pt modelId="{6A8A5F84-82D7-4D18-9DC4-6FADDF5B2041}" type="pres">
      <dgm:prSet presAssocID="{83B9006F-95FC-4F51-AEF5-3505200E254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CH"/>
        </a:p>
      </dgm:t>
    </dgm:pt>
    <dgm:pt modelId="{DC3F3CBE-8F8C-4B0D-8FB7-AC03679E991B}" type="pres">
      <dgm:prSet presAssocID="{97F463A6-1FCE-4203-BC07-B484A54658E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1723449F-EEDE-4645-B6E8-EE2C0E0798DF}" type="pres">
      <dgm:prSet presAssocID="{97F463A6-1FCE-4203-BC07-B484A54658E4}" presName="spNode" presStyleCnt="0"/>
      <dgm:spPr/>
    </dgm:pt>
    <dgm:pt modelId="{7D4EE808-7E06-40A3-AC33-2FE48193892A}" type="pres">
      <dgm:prSet presAssocID="{E57F634D-48A5-4AC1-A54F-25DCEB4C1A08}" presName="sibTrans" presStyleLbl="sibTrans1D1" presStyleIdx="0" presStyleCnt="4"/>
      <dgm:spPr/>
      <dgm:t>
        <a:bodyPr/>
        <a:lstStyle/>
        <a:p>
          <a:endParaRPr lang="fr-CH"/>
        </a:p>
      </dgm:t>
    </dgm:pt>
    <dgm:pt modelId="{33544483-8077-495A-923B-8F5600A36877}" type="pres">
      <dgm:prSet presAssocID="{6B49FC62-543D-42BC-9C8E-5D82510030A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B3B0689A-DB5E-4E26-B1D2-44C2434EFB3A}" type="pres">
      <dgm:prSet presAssocID="{6B49FC62-543D-42BC-9C8E-5D82510030A6}" presName="spNode" presStyleCnt="0"/>
      <dgm:spPr/>
    </dgm:pt>
    <dgm:pt modelId="{105056EA-D362-4E6D-9736-4A8AA0324570}" type="pres">
      <dgm:prSet presAssocID="{F2620EB4-74E0-42EC-A5FC-C59A77299F8D}" presName="sibTrans" presStyleLbl="sibTrans1D1" presStyleIdx="1" presStyleCnt="4"/>
      <dgm:spPr/>
      <dgm:t>
        <a:bodyPr/>
        <a:lstStyle/>
        <a:p>
          <a:endParaRPr lang="fr-CH"/>
        </a:p>
      </dgm:t>
    </dgm:pt>
    <dgm:pt modelId="{4370C721-0F32-4557-BA77-514C98B8C40C}" type="pres">
      <dgm:prSet presAssocID="{0B66BC9B-493B-41E4-A685-3CF38F24F6D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3475B773-DC22-44A5-AD6C-28787AC5FFAF}" type="pres">
      <dgm:prSet presAssocID="{0B66BC9B-493B-41E4-A685-3CF38F24F6DA}" presName="spNode" presStyleCnt="0"/>
      <dgm:spPr/>
    </dgm:pt>
    <dgm:pt modelId="{648D22B4-F877-4865-93F7-ACFCC02AE21E}" type="pres">
      <dgm:prSet presAssocID="{6437C926-24AA-4302-85D2-0A067672876F}" presName="sibTrans" presStyleLbl="sibTrans1D1" presStyleIdx="2" presStyleCnt="4"/>
      <dgm:spPr/>
      <dgm:t>
        <a:bodyPr/>
        <a:lstStyle/>
        <a:p>
          <a:endParaRPr lang="fr-CH"/>
        </a:p>
      </dgm:t>
    </dgm:pt>
    <dgm:pt modelId="{9E05AF0C-973D-4908-B77F-8723C2213BEF}" type="pres">
      <dgm:prSet presAssocID="{43AEB199-1521-4A2D-BAAA-47EF1201874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78175745-1D88-4918-BFAB-3B5D1A2F8DF2}" type="pres">
      <dgm:prSet presAssocID="{43AEB199-1521-4A2D-BAAA-47EF12018749}" presName="spNode" presStyleCnt="0"/>
      <dgm:spPr/>
    </dgm:pt>
    <dgm:pt modelId="{5CA479C7-9D01-428D-8B4B-9978082ABD27}" type="pres">
      <dgm:prSet presAssocID="{15470099-D686-4715-B3DB-540186420829}" presName="sibTrans" presStyleLbl="sibTrans1D1" presStyleIdx="3" presStyleCnt="4"/>
      <dgm:spPr/>
    </dgm:pt>
  </dgm:ptLst>
  <dgm:cxnLst>
    <dgm:cxn modelId="{5EE64D5D-078C-431D-9D26-0CDA01CDB3FC}" type="presOf" srcId="{97F463A6-1FCE-4203-BC07-B484A54658E4}" destId="{DC3F3CBE-8F8C-4B0D-8FB7-AC03679E991B}" srcOrd="0" destOrd="0" presId="urn:microsoft.com/office/officeart/2005/8/layout/cycle6"/>
    <dgm:cxn modelId="{E1B58A6A-9AD8-41B5-A746-8BA192AA54FC}" srcId="{83B9006F-95FC-4F51-AEF5-3505200E254C}" destId="{6B49FC62-543D-42BC-9C8E-5D82510030A6}" srcOrd="1" destOrd="0" parTransId="{7FC18F24-2F1D-4693-8651-79AB039D98C1}" sibTransId="{F2620EB4-74E0-42EC-A5FC-C59A77299F8D}"/>
    <dgm:cxn modelId="{0F6089DF-539D-40EA-9488-4A120DD86CA4}" srcId="{83B9006F-95FC-4F51-AEF5-3505200E254C}" destId="{43AEB199-1521-4A2D-BAAA-47EF12018749}" srcOrd="3" destOrd="0" parTransId="{C64C2290-2050-45FB-848A-97C2B9922110}" sibTransId="{15470099-D686-4715-B3DB-540186420829}"/>
    <dgm:cxn modelId="{018514D3-4FBF-4968-8262-2A206C1C69C2}" type="presOf" srcId="{83B9006F-95FC-4F51-AEF5-3505200E254C}" destId="{6A8A5F84-82D7-4D18-9DC4-6FADDF5B2041}" srcOrd="0" destOrd="0" presId="urn:microsoft.com/office/officeart/2005/8/layout/cycle6"/>
    <dgm:cxn modelId="{D76E2821-9F0C-4362-A0C7-D0F9DF29656A}" srcId="{83B9006F-95FC-4F51-AEF5-3505200E254C}" destId="{97F463A6-1FCE-4203-BC07-B484A54658E4}" srcOrd="0" destOrd="0" parTransId="{1E1DD0E5-37B3-4834-BBBB-CD0B6B2992D8}" sibTransId="{E57F634D-48A5-4AC1-A54F-25DCEB4C1A08}"/>
    <dgm:cxn modelId="{7872D577-2256-45F0-84A0-EDBAA36C006B}" type="presOf" srcId="{F2620EB4-74E0-42EC-A5FC-C59A77299F8D}" destId="{105056EA-D362-4E6D-9736-4A8AA0324570}" srcOrd="0" destOrd="0" presId="urn:microsoft.com/office/officeart/2005/8/layout/cycle6"/>
    <dgm:cxn modelId="{8C089A2C-1C22-465F-8E7A-7D73B3A33FA9}" type="presOf" srcId="{6437C926-24AA-4302-85D2-0A067672876F}" destId="{648D22B4-F877-4865-93F7-ACFCC02AE21E}" srcOrd="0" destOrd="0" presId="urn:microsoft.com/office/officeart/2005/8/layout/cycle6"/>
    <dgm:cxn modelId="{4FB56F96-71EA-4D45-919D-BFB08148A894}" type="presOf" srcId="{E57F634D-48A5-4AC1-A54F-25DCEB4C1A08}" destId="{7D4EE808-7E06-40A3-AC33-2FE48193892A}" srcOrd="0" destOrd="0" presId="urn:microsoft.com/office/officeart/2005/8/layout/cycle6"/>
    <dgm:cxn modelId="{3542E944-FD3A-41FA-9FF8-26C75A9E4879}" type="presOf" srcId="{43AEB199-1521-4A2D-BAAA-47EF12018749}" destId="{9E05AF0C-973D-4908-B77F-8723C2213BEF}" srcOrd="0" destOrd="0" presId="urn:microsoft.com/office/officeart/2005/8/layout/cycle6"/>
    <dgm:cxn modelId="{7D9907A7-D84F-4F7F-980C-675A58AC56E3}" type="presOf" srcId="{15470099-D686-4715-B3DB-540186420829}" destId="{5CA479C7-9D01-428D-8B4B-9978082ABD27}" srcOrd="0" destOrd="0" presId="urn:microsoft.com/office/officeart/2005/8/layout/cycle6"/>
    <dgm:cxn modelId="{6D593AE5-AED5-4C45-90DC-038AD82F9520}" srcId="{83B9006F-95FC-4F51-AEF5-3505200E254C}" destId="{0B66BC9B-493B-41E4-A685-3CF38F24F6DA}" srcOrd="2" destOrd="0" parTransId="{2EDA664E-898F-4544-B819-E3CD6471896F}" sibTransId="{6437C926-24AA-4302-85D2-0A067672876F}"/>
    <dgm:cxn modelId="{FA50BB16-E2B5-4BFF-8E04-2118EFE374D6}" type="presOf" srcId="{0B66BC9B-493B-41E4-A685-3CF38F24F6DA}" destId="{4370C721-0F32-4557-BA77-514C98B8C40C}" srcOrd="0" destOrd="0" presId="urn:microsoft.com/office/officeart/2005/8/layout/cycle6"/>
    <dgm:cxn modelId="{0E0EF4F0-3209-43D6-812C-83B9E8E631A4}" type="presOf" srcId="{6B49FC62-543D-42BC-9C8E-5D82510030A6}" destId="{33544483-8077-495A-923B-8F5600A36877}" srcOrd="0" destOrd="0" presId="urn:microsoft.com/office/officeart/2005/8/layout/cycle6"/>
    <dgm:cxn modelId="{B46EB084-99F5-47C2-8932-114402ED14F5}" type="presParOf" srcId="{6A8A5F84-82D7-4D18-9DC4-6FADDF5B2041}" destId="{DC3F3CBE-8F8C-4B0D-8FB7-AC03679E991B}" srcOrd="0" destOrd="0" presId="urn:microsoft.com/office/officeart/2005/8/layout/cycle6"/>
    <dgm:cxn modelId="{FD7780A0-E346-4597-8039-9B5AC0762B2E}" type="presParOf" srcId="{6A8A5F84-82D7-4D18-9DC4-6FADDF5B2041}" destId="{1723449F-EEDE-4645-B6E8-EE2C0E0798DF}" srcOrd="1" destOrd="0" presId="urn:microsoft.com/office/officeart/2005/8/layout/cycle6"/>
    <dgm:cxn modelId="{BE9D0628-E264-4B87-A68E-411CE1A12A95}" type="presParOf" srcId="{6A8A5F84-82D7-4D18-9DC4-6FADDF5B2041}" destId="{7D4EE808-7E06-40A3-AC33-2FE48193892A}" srcOrd="2" destOrd="0" presId="urn:microsoft.com/office/officeart/2005/8/layout/cycle6"/>
    <dgm:cxn modelId="{2AC1A1D7-3408-4639-B662-2418000738B3}" type="presParOf" srcId="{6A8A5F84-82D7-4D18-9DC4-6FADDF5B2041}" destId="{33544483-8077-495A-923B-8F5600A36877}" srcOrd="3" destOrd="0" presId="urn:microsoft.com/office/officeart/2005/8/layout/cycle6"/>
    <dgm:cxn modelId="{DE2B2711-5E2C-437C-B84E-84C0B1A914DB}" type="presParOf" srcId="{6A8A5F84-82D7-4D18-9DC4-6FADDF5B2041}" destId="{B3B0689A-DB5E-4E26-B1D2-44C2434EFB3A}" srcOrd="4" destOrd="0" presId="urn:microsoft.com/office/officeart/2005/8/layout/cycle6"/>
    <dgm:cxn modelId="{88EAAC29-0E80-4456-9096-F89E6B527BEF}" type="presParOf" srcId="{6A8A5F84-82D7-4D18-9DC4-6FADDF5B2041}" destId="{105056EA-D362-4E6D-9736-4A8AA0324570}" srcOrd="5" destOrd="0" presId="urn:microsoft.com/office/officeart/2005/8/layout/cycle6"/>
    <dgm:cxn modelId="{DE3BE944-3093-4FFE-9951-C5FEAE77E509}" type="presParOf" srcId="{6A8A5F84-82D7-4D18-9DC4-6FADDF5B2041}" destId="{4370C721-0F32-4557-BA77-514C98B8C40C}" srcOrd="6" destOrd="0" presId="urn:microsoft.com/office/officeart/2005/8/layout/cycle6"/>
    <dgm:cxn modelId="{E35D1EB7-1A8C-48A3-974C-C14AE8F895D2}" type="presParOf" srcId="{6A8A5F84-82D7-4D18-9DC4-6FADDF5B2041}" destId="{3475B773-DC22-44A5-AD6C-28787AC5FFAF}" srcOrd="7" destOrd="0" presId="urn:microsoft.com/office/officeart/2005/8/layout/cycle6"/>
    <dgm:cxn modelId="{3BCA7FB2-AFA5-477E-A67F-5A1972E00586}" type="presParOf" srcId="{6A8A5F84-82D7-4D18-9DC4-6FADDF5B2041}" destId="{648D22B4-F877-4865-93F7-ACFCC02AE21E}" srcOrd="8" destOrd="0" presId="urn:microsoft.com/office/officeart/2005/8/layout/cycle6"/>
    <dgm:cxn modelId="{FFB55C9B-7420-48A4-B928-12AE34464EFE}" type="presParOf" srcId="{6A8A5F84-82D7-4D18-9DC4-6FADDF5B2041}" destId="{9E05AF0C-973D-4908-B77F-8723C2213BEF}" srcOrd="9" destOrd="0" presId="urn:microsoft.com/office/officeart/2005/8/layout/cycle6"/>
    <dgm:cxn modelId="{43EA85D2-29E6-4B6B-B671-863A368A79D4}" type="presParOf" srcId="{6A8A5F84-82D7-4D18-9DC4-6FADDF5B2041}" destId="{78175745-1D88-4918-BFAB-3B5D1A2F8DF2}" srcOrd="10" destOrd="0" presId="urn:microsoft.com/office/officeart/2005/8/layout/cycle6"/>
    <dgm:cxn modelId="{AD8BA568-FD47-4EDC-B483-9FCA46452BA1}" type="presParOf" srcId="{6A8A5F84-82D7-4D18-9DC4-6FADDF5B2041}" destId="{5CA479C7-9D01-428D-8B4B-9978082ABD27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04E645-8C47-43F6-84EC-CE209FF45177}" type="doc">
      <dgm:prSet loTypeId="urn:microsoft.com/office/officeart/2005/8/layout/radial3" loCatId="relationship" qsTypeId="urn:microsoft.com/office/officeart/2005/8/quickstyle/simple5" qsCatId="simple" csTypeId="urn:microsoft.com/office/officeart/2005/8/colors/accent1_2" csCatId="accent1" phldr="1"/>
      <dgm:spPr/>
    </dgm:pt>
    <dgm:pt modelId="{7A272233-24C2-4800-ACC0-98CCC2EA8B63}">
      <dgm:prSet phldrT="[Text]" custT="1"/>
      <dgm:spPr/>
      <dgm:t>
        <a:bodyPr/>
        <a:lstStyle/>
        <a:p>
          <a:r>
            <a:rPr lang="fr-CH" sz="1800" dirty="0" smtClean="0"/>
            <a:t>Outils métier</a:t>
          </a:r>
          <a:endParaRPr lang="fr-CH" sz="1800" dirty="0"/>
        </a:p>
      </dgm:t>
    </dgm:pt>
    <dgm:pt modelId="{C2D29C46-CA99-401F-837C-3C7EADEB0F98}" type="parTrans" cxnId="{9D5714AF-5583-4B60-BF76-6B9CCD45CCD5}">
      <dgm:prSet/>
      <dgm:spPr/>
      <dgm:t>
        <a:bodyPr/>
        <a:lstStyle/>
        <a:p>
          <a:endParaRPr lang="fr-CH"/>
        </a:p>
      </dgm:t>
    </dgm:pt>
    <dgm:pt modelId="{898F82CC-AB38-4749-9C3D-CBD350A592D1}" type="sibTrans" cxnId="{9D5714AF-5583-4B60-BF76-6B9CCD45CCD5}">
      <dgm:prSet/>
      <dgm:spPr/>
      <dgm:t>
        <a:bodyPr/>
        <a:lstStyle/>
        <a:p>
          <a:endParaRPr lang="fr-CH"/>
        </a:p>
      </dgm:t>
    </dgm:pt>
    <dgm:pt modelId="{D81DDDB9-4E19-4F8B-A0AB-4E8D393E9DA3}">
      <dgm:prSet phldrT="[Text]" custT="1"/>
      <dgm:spPr/>
      <dgm:t>
        <a:bodyPr anchor="ctr" anchorCtr="1"/>
        <a:lstStyle/>
        <a:p>
          <a:r>
            <a:rPr lang="fr-CH" sz="1800" dirty="0" smtClean="0"/>
            <a:t>Outils pédagogiques</a:t>
          </a:r>
          <a:endParaRPr lang="fr-CH" sz="1800" dirty="0"/>
        </a:p>
      </dgm:t>
    </dgm:pt>
    <dgm:pt modelId="{7C25C632-782C-494F-AF1A-F0CF5D7D4B32}" type="parTrans" cxnId="{A456126B-6167-4504-A218-976185655FBB}">
      <dgm:prSet/>
      <dgm:spPr/>
      <dgm:t>
        <a:bodyPr/>
        <a:lstStyle/>
        <a:p>
          <a:endParaRPr lang="fr-CH"/>
        </a:p>
      </dgm:t>
    </dgm:pt>
    <dgm:pt modelId="{52B29112-4E78-4021-8C5A-FE3EAF058B3A}" type="sibTrans" cxnId="{A456126B-6167-4504-A218-976185655FBB}">
      <dgm:prSet/>
      <dgm:spPr/>
      <dgm:t>
        <a:bodyPr/>
        <a:lstStyle/>
        <a:p>
          <a:endParaRPr lang="fr-CH"/>
        </a:p>
      </dgm:t>
    </dgm:pt>
    <dgm:pt modelId="{43508C38-C13D-46F5-9DC9-563FF621984B}">
      <dgm:prSet phldrT="[Text]" custT="1"/>
      <dgm:spPr/>
      <dgm:t>
        <a:bodyPr/>
        <a:lstStyle/>
        <a:p>
          <a:r>
            <a:rPr lang="fr-CH" sz="1800" dirty="0" smtClean="0"/>
            <a:t>Outils de loisir / shopping</a:t>
          </a:r>
          <a:endParaRPr lang="fr-CH" sz="1800" dirty="0"/>
        </a:p>
      </dgm:t>
    </dgm:pt>
    <dgm:pt modelId="{76B61A23-61D5-49F2-AA11-58752F07655C}" type="parTrans" cxnId="{2A6B3227-0F1A-4180-9EA7-CD985636FD10}">
      <dgm:prSet/>
      <dgm:spPr/>
      <dgm:t>
        <a:bodyPr/>
        <a:lstStyle/>
        <a:p>
          <a:endParaRPr lang="fr-CH"/>
        </a:p>
      </dgm:t>
    </dgm:pt>
    <dgm:pt modelId="{6118B8B9-F8A8-49B0-BBB0-F27EA1A180F5}" type="sibTrans" cxnId="{2A6B3227-0F1A-4180-9EA7-CD985636FD10}">
      <dgm:prSet/>
      <dgm:spPr/>
      <dgm:t>
        <a:bodyPr/>
        <a:lstStyle/>
        <a:p>
          <a:endParaRPr lang="fr-CH"/>
        </a:p>
      </dgm:t>
    </dgm:pt>
    <dgm:pt modelId="{6B4F230A-290A-40FC-A312-FC6E96AFDA6B}">
      <dgm:prSet phldrT="[Text]" custT="1"/>
      <dgm:spPr/>
      <dgm:t>
        <a:bodyPr lIns="0" rIns="0"/>
        <a:lstStyle/>
        <a:p>
          <a:r>
            <a:rPr lang="fr-CH" sz="1800" dirty="0" smtClean="0"/>
            <a:t>Outils d’organisation</a:t>
          </a:r>
          <a:endParaRPr lang="fr-CH" sz="1800" dirty="0"/>
        </a:p>
      </dgm:t>
    </dgm:pt>
    <dgm:pt modelId="{07DD485A-1AB0-48A4-945A-885BE137FC19}" type="parTrans" cxnId="{8C82F895-E160-4586-854F-B26405536695}">
      <dgm:prSet/>
      <dgm:spPr/>
      <dgm:t>
        <a:bodyPr/>
        <a:lstStyle/>
        <a:p>
          <a:endParaRPr lang="fr-CH"/>
        </a:p>
      </dgm:t>
    </dgm:pt>
    <dgm:pt modelId="{B9A38DE0-74A3-4A54-890C-96B89C26F7CD}" type="sibTrans" cxnId="{8C82F895-E160-4586-854F-B26405536695}">
      <dgm:prSet/>
      <dgm:spPr/>
      <dgm:t>
        <a:bodyPr/>
        <a:lstStyle/>
        <a:p>
          <a:endParaRPr lang="fr-CH"/>
        </a:p>
      </dgm:t>
    </dgm:pt>
    <dgm:pt modelId="{4C790C01-C385-40EA-894D-5378D6AC4D9C}">
      <dgm:prSet phldrT="[Text]" custT="1"/>
      <dgm:spPr/>
      <dgm:t>
        <a:bodyPr/>
        <a:lstStyle/>
        <a:p>
          <a:r>
            <a:rPr lang="fr-CH" sz="1800" dirty="0" smtClean="0"/>
            <a:t>Web 2.0</a:t>
          </a:r>
          <a:endParaRPr lang="fr-CH" sz="1800" dirty="0"/>
        </a:p>
      </dgm:t>
    </dgm:pt>
    <dgm:pt modelId="{CC4ECDBC-63A8-4810-ABD5-927FD4D111F1}" type="parTrans" cxnId="{FCB35A38-49BD-429C-8149-7A8B4E7568C8}">
      <dgm:prSet/>
      <dgm:spPr/>
      <dgm:t>
        <a:bodyPr/>
        <a:lstStyle/>
        <a:p>
          <a:endParaRPr lang="fr-CH"/>
        </a:p>
      </dgm:t>
    </dgm:pt>
    <dgm:pt modelId="{719B9A7C-8548-476A-9D58-983121B40973}" type="sibTrans" cxnId="{FCB35A38-49BD-429C-8149-7A8B4E7568C8}">
      <dgm:prSet/>
      <dgm:spPr/>
      <dgm:t>
        <a:bodyPr/>
        <a:lstStyle/>
        <a:p>
          <a:endParaRPr lang="fr-CH"/>
        </a:p>
      </dgm:t>
    </dgm:pt>
    <dgm:pt modelId="{A3B9F9E0-DF10-42DB-B554-8E803D9CE41D}" type="pres">
      <dgm:prSet presAssocID="{4604E645-8C47-43F6-84EC-CE209FF45177}" presName="composite" presStyleCnt="0">
        <dgm:presLayoutVars>
          <dgm:chMax val="1"/>
          <dgm:dir/>
          <dgm:resizeHandles val="exact"/>
        </dgm:presLayoutVars>
      </dgm:prSet>
      <dgm:spPr/>
    </dgm:pt>
    <dgm:pt modelId="{25746F41-6F26-4AC3-BCBD-388418F43DFF}" type="pres">
      <dgm:prSet presAssocID="{4604E645-8C47-43F6-84EC-CE209FF45177}" presName="radial" presStyleCnt="0">
        <dgm:presLayoutVars>
          <dgm:animLvl val="ctr"/>
        </dgm:presLayoutVars>
      </dgm:prSet>
      <dgm:spPr/>
    </dgm:pt>
    <dgm:pt modelId="{61BEEB2E-11F7-49F5-8FB2-F3D4E8098F38}" type="pres">
      <dgm:prSet presAssocID="{4C790C01-C385-40EA-894D-5378D6AC4D9C}" presName="centerShape" presStyleLbl="vennNode1" presStyleIdx="0" presStyleCnt="5" custLinFactNeighborX="1886" custLinFactNeighborY="-2517"/>
      <dgm:spPr/>
      <dgm:t>
        <a:bodyPr/>
        <a:lstStyle/>
        <a:p>
          <a:endParaRPr lang="fr-CH"/>
        </a:p>
      </dgm:t>
    </dgm:pt>
    <dgm:pt modelId="{4E1265C3-5EA3-4ECB-9414-0556CAEAD658}" type="pres">
      <dgm:prSet presAssocID="{7A272233-24C2-4800-ACC0-98CCC2EA8B63}" presName="node" presStyleLbl="vennNode1" presStyleIdx="1" presStyleCnt="5" custScaleY="132418" custRadScaleRad="62216" custRadScaleInc="5385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9991D555-6E47-4F2F-9374-AE975467D715}" type="pres">
      <dgm:prSet presAssocID="{D81DDDB9-4E19-4F8B-A0AB-4E8D393E9DA3}" presName="node" presStyleLbl="vennNode1" presStyleIdx="2" presStyleCnt="5" custScaleX="271557" custRadScaleRad="99457" custRadScaleInc="154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496E6265-6120-4533-BA4C-3F355700818E}" type="pres">
      <dgm:prSet presAssocID="{43508C38-C13D-46F5-9DC9-563FF621984B}" presName="node" presStyleLbl="vennNode1" presStyleIdx="3" presStyleCnt="5" custScaleX="136439" custScaleY="244660" custRadScaleRad="40042" custRadScaleInc="-579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05DB14EC-2158-4E33-B692-F2AC32CA7504}" type="pres">
      <dgm:prSet presAssocID="{6B4F230A-290A-40FC-A312-FC6E96AFDA6B}" presName="node" presStyleLbl="vennNode1" presStyleIdx="4" presStyleCnt="5" custScaleX="269009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</dgm:ptLst>
  <dgm:cxnLst>
    <dgm:cxn modelId="{4D36F8BC-7E84-4CF6-A516-FDC211C1C5DF}" type="presOf" srcId="{D81DDDB9-4E19-4F8B-A0AB-4E8D393E9DA3}" destId="{9991D555-6E47-4F2F-9374-AE975467D715}" srcOrd="0" destOrd="0" presId="urn:microsoft.com/office/officeart/2005/8/layout/radial3"/>
    <dgm:cxn modelId="{FCB35A38-49BD-429C-8149-7A8B4E7568C8}" srcId="{4604E645-8C47-43F6-84EC-CE209FF45177}" destId="{4C790C01-C385-40EA-894D-5378D6AC4D9C}" srcOrd="0" destOrd="0" parTransId="{CC4ECDBC-63A8-4810-ABD5-927FD4D111F1}" sibTransId="{719B9A7C-8548-476A-9D58-983121B40973}"/>
    <dgm:cxn modelId="{8C82F895-E160-4586-854F-B26405536695}" srcId="{4C790C01-C385-40EA-894D-5378D6AC4D9C}" destId="{6B4F230A-290A-40FC-A312-FC6E96AFDA6B}" srcOrd="3" destOrd="0" parTransId="{07DD485A-1AB0-48A4-945A-885BE137FC19}" sibTransId="{B9A38DE0-74A3-4A54-890C-96B89C26F7CD}"/>
    <dgm:cxn modelId="{E1656772-DE1A-4A52-92A9-7D5FF8C882DA}" type="presOf" srcId="{6B4F230A-290A-40FC-A312-FC6E96AFDA6B}" destId="{05DB14EC-2158-4E33-B692-F2AC32CA7504}" srcOrd="0" destOrd="0" presId="urn:microsoft.com/office/officeart/2005/8/layout/radial3"/>
    <dgm:cxn modelId="{A456126B-6167-4504-A218-976185655FBB}" srcId="{4C790C01-C385-40EA-894D-5378D6AC4D9C}" destId="{D81DDDB9-4E19-4F8B-A0AB-4E8D393E9DA3}" srcOrd="1" destOrd="0" parTransId="{7C25C632-782C-494F-AF1A-F0CF5D7D4B32}" sibTransId="{52B29112-4E78-4021-8C5A-FE3EAF058B3A}"/>
    <dgm:cxn modelId="{2A6B3227-0F1A-4180-9EA7-CD985636FD10}" srcId="{4C790C01-C385-40EA-894D-5378D6AC4D9C}" destId="{43508C38-C13D-46F5-9DC9-563FF621984B}" srcOrd="2" destOrd="0" parTransId="{76B61A23-61D5-49F2-AA11-58752F07655C}" sibTransId="{6118B8B9-F8A8-49B0-BBB0-F27EA1A180F5}"/>
    <dgm:cxn modelId="{8498D8E1-D093-4F60-9F80-C6BE2EF62461}" type="presOf" srcId="{4604E645-8C47-43F6-84EC-CE209FF45177}" destId="{A3B9F9E0-DF10-42DB-B554-8E803D9CE41D}" srcOrd="0" destOrd="0" presId="urn:microsoft.com/office/officeart/2005/8/layout/radial3"/>
    <dgm:cxn modelId="{6333A681-814F-46FF-84BB-DF658D89A5C6}" type="presOf" srcId="{7A272233-24C2-4800-ACC0-98CCC2EA8B63}" destId="{4E1265C3-5EA3-4ECB-9414-0556CAEAD658}" srcOrd="0" destOrd="0" presId="urn:microsoft.com/office/officeart/2005/8/layout/radial3"/>
    <dgm:cxn modelId="{9D5714AF-5583-4B60-BF76-6B9CCD45CCD5}" srcId="{4C790C01-C385-40EA-894D-5378D6AC4D9C}" destId="{7A272233-24C2-4800-ACC0-98CCC2EA8B63}" srcOrd="0" destOrd="0" parTransId="{C2D29C46-CA99-401F-837C-3C7EADEB0F98}" sibTransId="{898F82CC-AB38-4749-9C3D-CBD350A592D1}"/>
    <dgm:cxn modelId="{09314782-C7A6-4885-8748-F31F0DC5F897}" type="presOf" srcId="{4C790C01-C385-40EA-894D-5378D6AC4D9C}" destId="{61BEEB2E-11F7-49F5-8FB2-F3D4E8098F38}" srcOrd="0" destOrd="0" presId="urn:microsoft.com/office/officeart/2005/8/layout/radial3"/>
    <dgm:cxn modelId="{04344598-52C9-4EDF-93C7-A61CC54D815B}" type="presOf" srcId="{43508C38-C13D-46F5-9DC9-563FF621984B}" destId="{496E6265-6120-4533-BA4C-3F355700818E}" srcOrd="0" destOrd="0" presId="urn:microsoft.com/office/officeart/2005/8/layout/radial3"/>
    <dgm:cxn modelId="{779467E1-3169-41E5-BBEB-208FE6606C5E}" type="presParOf" srcId="{A3B9F9E0-DF10-42DB-B554-8E803D9CE41D}" destId="{25746F41-6F26-4AC3-BCBD-388418F43DFF}" srcOrd="0" destOrd="0" presId="urn:microsoft.com/office/officeart/2005/8/layout/radial3"/>
    <dgm:cxn modelId="{B89D6561-7B2B-4CDA-983B-D11B5DA66692}" type="presParOf" srcId="{25746F41-6F26-4AC3-BCBD-388418F43DFF}" destId="{61BEEB2E-11F7-49F5-8FB2-F3D4E8098F38}" srcOrd="0" destOrd="0" presId="urn:microsoft.com/office/officeart/2005/8/layout/radial3"/>
    <dgm:cxn modelId="{F961E2D4-6E23-419B-A3A0-ED626F3AC027}" type="presParOf" srcId="{25746F41-6F26-4AC3-BCBD-388418F43DFF}" destId="{4E1265C3-5EA3-4ECB-9414-0556CAEAD658}" srcOrd="1" destOrd="0" presId="urn:microsoft.com/office/officeart/2005/8/layout/radial3"/>
    <dgm:cxn modelId="{C761454A-C6A8-4052-86AF-142A4A73EDE3}" type="presParOf" srcId="{25746F41-6F26-4AC3-BCBD-388418F43DFF}" destId="{9991D555-6E47-4F2F-9374-AE975467D715}" srcOrd="2" destOrd="0" presId="urn:microsoft.com/office/officeart/2005/8/layout/radial3"/>
    <dgm:cxn modelId="{33769402-E334-4141-AEEE-89C3E249B897}" type="presParOf" srcId="{25746F41-6F26-4AC3-BCBD-388418F43DFF}" destId="{496E6265-6120-4533-BA4C-3F355700818E}" srcOrd="3" destOrd="0" presId="urn:microsoft.com/office/officeart/2005/8/layout/radial3"/>
    <dgm:cxn modelId="{7664374B-224E-46C2-833A-D7BB73417E9C}" type="presParOf" srcId="{25746F41-6F26-4AC3-BCBD-388418F43DFF}" destId="{05DB14EC-2158-4E33-B692-F2AC32CA750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F1D73E-80C5-4CF6-A9F6-3E332D04BB5A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B5787E73-F456-4D50-81E0-B7FF35B69A54}">
      <dgm:prSet phldrT="[Text]"/>
      <dgm:spPr/>
      <dgm:t>
        <a:bodyPr/>
        <a:lstStyle/>
        <a:p>
          <a:r>
            <a:rPr lang="fr-CH" dirty="0" smtClean="0"/>
            <a:t>outils</a:t>
          </a:r>
          <a:endParaRPr lang="fr-CH" dirty="0"/>
        </a:p>
      </dgm:t>
    </dgm:pt>
    <dgm:pt modelId="{58BD9B56-7528-4B98-91AA-2CF42D97BD54}" type="parTrans" cxnId="{CE65AFBB-3B0C-4217-AA59-2520A0EB6AC3}">
      <dgm:prSet/>
      <dgm:spPr/>
      <dgm:t>
        <a:bodyPr/>
        <a:lstStyle/>
        <a:p>
          <a:endParaRPr lang="fr-CH"/>
        </a:p>
      </dgm:t>
    </dgm:pt>
    <dgm:pt modelId="{F7AF65A6-4CC7-4A0C-86BB-791E1E5A54DD}" type="sibTrans" cxnId="{CE65AFBB-3B0C-4217-AA59-2520A0EB6AC3}">
      <dgm:prSet/>
      <dgm:spPr/>
      <dgm:t>
        <a:bodyPr/>
        <a:lstStyle/>
        <a:p>
          <a:endParaRPr lang="fr-CH"/>
        </a:p>
      </dgm:t>
    </dgm:pt>
    <dgm:pt modelId="{DA03B0F9-1ECC-4A5A-B3ED-F6D473257F28}">
      <dgm:prSet phldrT="[Text]"/>
      <dgm:spPr/>
      <dgm:t>
        <a:bodyPr/>
        <a:lstStyle/>
        <a:p>
          <a:r>
            <a:rPr lang="fr-CH" dirty="0" smtClean="0"/>
            <a:t>LMS</a:t>
          </a:r>
          <a:endParaRPr lang="fr-CH" dirty="0"/>
        </a:p>
      </dgm:t>
    </dgm:pt>
    <dgm:pt modelId="{95CAE503-9C36-46C5-892D-42963337879F}" type="parTrans" cxnId="{97FCD74B-298D-4839-9963-00DC22036AB2}">
      <dgm:prSet/>
      <dgm:spPr/>
      <dgm:t>
        <a:bodyPr/>
        <a:lstStyle/>
        <a:p>
          <a:endParaRPr lang="fr-CH"/>
        </a:p>
      </dgm:t>
    </dgm:pt>
    <dgm:pt modelId="{B7E195EF-08B3-4BA9-A246-601036FBC5A4}" type="sibTrans" cxnId="{97FCD74B-298D-4839-9963-00DC22036AB2}">
      <dgm:prSet/>
      <dgm:spPr/>
      <dgm:t>
        <a:bodyPr/>
        <a:lstStyle/>
        <a:p>
          <a:endParaRPr lang="fr-CH"/>
        </a:p>
      </dgm:t>
    </dgm:pt>
    <dgm:pt modelId="{D56A5709-F4DE-48E3-BF49-310405672853}">
      <dgm:prSet phldrT="[Text]"/>
      <dgm:spPr/>
      <dgm:t>
        <a:bodyPr/>
        <a:lstStyle/>
        <a:p>
          <a:r>
            <a:rPr lang="fr-CH" dirty="0" smtClean="0"/>
            <a:t>Légers</a:t>
          </a:r>
          <a:endParaRPr lang="fr-CH" dirty="0"/>
        </a:p>
      </dgm:t>
    </dgm:pt>
    <dgm:pt modelId="{7C79AF2B-DF0A-4E4C-80FD-6C912AB63B11}" type="parTrans" cxnId="{2EED5D30-898B-4450-AE04-0ACA280BAE6D}">
      <dgm:prSet/>
      <dgm:spPr/>
      <dgm:t>
        <a:bodyPr/>
        <a:lstStyle/>
        <a:p>
          <a:endParaRPr lang="fr-CH"/>
        </a:p>
      </dgm:t>
    </dgm:pt>
    <dgm:pt modelId="{69647CD3-6E99-4FBC-8FC9-8E34654696D0}" type="sibTrans" cxnId="{2EED5D30-898B-4450-AE04-0ACA280BAE6D}">
      <dgm:prSet/>
      <dgm:spPr/>
      <dgm:t>
        <a:bodyPr/>
        <a:lstStyle/>
        <a:p>
          <a:endParaRPr lang="fr-CH"/>
        </a:p>
      </dgm:t>
    </dgm:pt>
    <dgm:pt modelId="{AE43A233-4BC2-4913-9111-75A994CC24E3}">
      <dgm:prSet phldrT="[Text]"/>
      <dgm:spPr/>
      <dgm:t>
        <a:bodyPr/>
        <a:lstStyle/>
        <a:p>
          <a:r>
            <a:rPr lang="fr-CH" dirty="0" err="1" smtClean="0"/>
            <a:t>SOAs</a:t>
          </a:r>
          <a:r>
            <a:rPr lang="fr-CH" dirty="0" smtClean="0"/>
            <a:t> (qui ne marchent pas encore</a:t>
          </a:r>
          <a:endParaRPr lang="fr-CH" dirty="0"/>
        </a:p>
      </dgm:t>
    </dgm:pt>
    <dgm:pt modelId="{E8FB981F-AF8A-41B8-8EE3-E1C73FAA9EFF}" type="parTrans" cxnId="{C3BF24C2-B2EE-468C-843C-818B80F09584}">
      <dgm:prSet/>
      <dgm:spPr/>
      <dgm:t>
        <a:bodyPr/>
        <a:lstStyle/>
        <a:p>
          <a:endParaRPr lang="fr-CH"/>
        </a:p>
      </dgm:t>
    </dgm:pt>
    <dgm:pt modelId="{D15A6979-AD58-441F-8B59-E54A69DF1D04}" type="sibTrans" cxnId="{C3BF24C2-B2EE-468C-843C-818B80F09584}">
      <dgm:prSet/>
      <dgm:spPr/>
      <dgm:t>
        <a:bodyPr/>
        <a:lstStyle/>
        <a:p>
          <a:endParaRPr lang="fr-CH"/>
        </a:p>
      </dgm:t>
    </dgm:pt>
    <dgm:pt modelId="{69EF797E-AEEF-4F8E-BDBA-4FF24B819DCF}">
      <dgm:prSet phldrT="[Text]"/>
      <dgm:spPr/>
      <dgm:t>
        <a:bodyPr/>
        <a:lstStyle/>
        <a:p>
          <a:r>
            <a:rPr lang="fr-CH" dirty="0" smtClean="0"/>
            <a:t>scénarisation</a:t>
          </a:r>
          <a:endParaRPr lang="fr-CH" dirty="0"/>
        </a:p>
      </dgm:t>
    </dgm:pt>
    <dgm:pt modelId="{D099B625-B85B-4C22-9ED5-C0822F82370D}" type="parTrans" cxnId="{6CE68B94-3313-473D-9723-A0121E7CDF1D}">
      <dgm:prSet/>
      <dgm:spPr/>
      <dgm:t>
        <a:bodyPr/>
        <a:lstStyle/>
        <a:p>
          <a:endParaRPr lang="fr-CH"/>
        </a:p>
      </dgm:t>
    </dgm:pt>
    <dgm:pt modelId="{44546AC5-430E-4092-AD78-C890DA313880}" type="sibTrans" cxnId="{6CE68B94-3313-473D-9723-A0121E7CDF1D}">
      <dgm:prSet/>
      <dgm:spPr/>
      <dgm:t>
        <a:bodyPr/>
        <a:lstStyle/>
        <a:p>
          <a:endParaRPr lang="fr-CH"/>
        </a:p>
      </dgm:t>
    </dgm:pt>
    <dgm:pt modelId="{A681DD62-D0D3-45F0-8B77-5C6D13FC516C}">
      <dgm:prSet phldrT="[Text]"/>
      <dgm:spPr/>
      <dgm:t>
        <a:bodyPr/>
        <a:lstStyle/>
        <a:p>
          <a:r>
            <a:rPr lang="fr-CH" dirty="0" smtClean="0"/>
            <a:t>Dépositoires</a:t>
          </a:r>
          <a:endParaRPr lang="fr-CH" dirty="0"/>
        </a:p>
      </dgm:t>
    </dgm:pt>
    <dgm:pt modelId="{26EFC0AC-ACB6-4681-A9E4-B52363B3FC3C}" type="parTrans" cxnId="{2A417BDC-D77F-42A9-B26B-424F72F55A49}">
      <dgm:prSet/>
      <dgm:spPr/>
      <dgm:t>
        <a:bodyPr/>
        <a:lstStyle/>
        <a:p>
          <a:endParaRPr lang="fr-CH"/>
        </a:p>
      </dgm:t>
    </dgm:pt>
    <dgm:pt modelId="{D73B71BB-931C-4FEE-8218-FD33A154B61E}" type="sibTrans" cxnId="{2A417BDC-D77F-42A9-B26B-424F72F55A49}">
      <dgm:prSet/>
      <dgm:spPr/>
      <dgm:t>
        <a:bodyPr/>
        <a:lstStyle/>
        <a:p>
          <a:endParaRPr lang="fr-CH"/>
        </a:p>
      </dgm:t>
    </dgm:pt>
    <dgm:pt modelId="{DB612ADD-625E-4440-9062-8B424D5BCDEE}">
      <dgm:prSet phldrT="[Text]"/>
      <dgm:spPr/>
      <dgm:t>
        <a:bodyPr/>
        <a:lstStyle/>
        <a:p>
          <a:r>
            <a:rPr lang="fr-CH" dirty="0" smtClean="0"/>
            <a:t>Outils de conception</a:t>
          </a:r>
          <a:endParaRPr lang="fr-CH" dirty="0"/>
        </a:p>
      </dgm:t>
    </dgm:pt>
    <dgm:pt modelId="{AD3C19D1-951F-4D55-B342-519195DEB0F1}" type="parTrans" cxnId="{CA93B99E-E177-4A5D-89F4-38EAB7D81F4A}">
      <dgm:prSet/>
      <dgm:spPr/>
      <dgm:t>
        <a:bodyPr/>
        <a:lstStyle/>
        <a:p>
          <a:endParaRPr lang="fr-CH"/>
        </a:p>
      </dgm:t>
    </dgm:pt>
    <dgm:pt modelId="{01C0D8D0-793D-4A63-9580-5D2FD0C0A69D}" type="sibTrans" cxnId="{CA93B99E-E177-4A5D-89F4-38EAB7D81F4A}">
      <dgm:prSet/>
      <dgm:spPr/>
      <dgm:t>
        <a:bodyPr/>
        <a:lstStyle/>
        <a:p>
          <a:endParaRPr lang="fr-CH"/>
        </a:p>
      </dgm:t>
    </dgm:pt>
    <dgm:pt modelId="{A9A0C1C0-1528-4B33-B7EB-F317D6380E2E}">
      <dgm:prSet phldrT="[Text]"/>
      <dgm:spPr>
        <a:solidFill>
          <a:srgbClr val="FF5050"/>
        </a:solidFill>
      </dgm:spPr>
      <dgm:t>
        <a:bodyPr/>
        <a:lstStyle/>
        <a:p>
          <a:r>
            <a:rPr lang="fr-CH" dirty="0" err="1" smtClean="0"/>
            <a:t>Knowledge</a:t>
          </a:r>
          <a:r>
            <a:rPr lang="fr-CH" dirty="0" smtClean="0"/>
            <a:t> &amp; communication </a:t>
          </a:r>
          <a:r>
            <a:rPr lang="fr-CH" dirty="0" err="1" smtClean="0"/>
            <a:t>tools</a:t>
          </a:r>
          <a:endParaRPr lang="fr-CH" dirty="0"/>
        </a:p>
      </dgm:t>
    </dgm:pt>
    <dgm:pt modelId="{E93F22A1-FEA9-4A2A-BD64-B335924F763A}" type="parTrans" cxnId="{3413CBBB-2DA8-4A4B-8F3E-DBA749B21C14}">
      <dgm:prSet/>
      <dgm:spPr/>
      <dgm:t>
        <a:bodyPr/>
        <a:lstStyle/>
        <a:p>
          <a:endParaRPr lang="fr-CH"/>
        </a:p>
      </dgm:t>
    </dgm:pt>
    <dgm:pt modelId="{868CB1A1-0E1E-408F-A159-97EFEE9EA4C9}" type="sibTrans" cxnId="{3413CBBB-2DA8-4A4B-8F3E-DBA749B21C14}">
      <dgm:prSet/>
      <dgm:spPr/>
      <dgm:t>
        <a:bodyPr/>
        <a:lstStyle/>
        <a:p>
          <a:endParaRPr lang="fr-CH"/>
        </a:p>
      </dgm:t>
    </dgm:pt>
    <dgm:pt modelId="{F23C1F45-6561-4C27-91F6-848800662386}" type="pres">
      <dgm:prSet presAssocID="{5CF1D73E-80C5-4CF6-A9F6-3E332D04BB5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CH"/>
        </a:p>
      </dgm:t>
    </dgm:pt>
    <dgm:pt modelId="{5EC1070C-9111-41E4-95E9-013A4A8B7F3E}" type="pres">
      <dgm:prSet presAssocID="{B5787E73-F456-4D50-81E0-B7FF35B69A54}" presName="root1" presStyleCnt="0"/>
      <dgm:spPr/>
    </dgm:pt>
    <dgm:pt modelId="{CBAC826C-9575-4C37-A45C-04AB7553A727}" type="pres">
      <dgm:prSet presAssocID="{B5787E73-F456-4D50-81E0-B7FF35B69A5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2AF31508-C787-4FE8-ABED-6C97780D2B14}" type="pres">
      <dgm:prSet presAssocID="{B5787E73-F456-4D50-81E0-B7FF35B69A54}" presName="level2hierChild" presStyleCnt="0"/>
      <dgm:spPr/>
    </dgm:pt>
    <dgm:pt modelId="{62E3F260-D1A7-4613-9B11-FBE9154115E7}" type="pres">
      <dgm:prSet presAssocID="{95CAE503-9C36-46C5-892D-42963337879F}" presName="conn2-1" presStyleLbl="parChTrans1D2" presStyleIdx="0" presStyleCnt="3"/>
      <dgm:spPr/>
      <dgm:t>
        <a:bodyPr/>
        <a:lstStyle/>
        <a:p>
          <a:endParaRPr lang="fr-CH"/>
        </a:p>
      </dgm:t>
    </dgm:pt>
    <dgm:pt modelId="{C1308858-FC14-4A5D-8A1E-EE35A8EDA03F}" type="pres">
      <dgm:prSet presAssocID="{95CAE503-9C36-46C5-892D-42963337879F}" presName="connTx" presStyleLbl="parChTrans1D2" presStyleIdx="0" presStyleCnt="3"/>
      <dgm:spPr/>
      <dgm:t>
        <a:bodyPr/>
        <a:lstStyle/>
        <a:p>
          <a:endParaRPr lang="fr-CH"/>
        </a:p>
      </dgm:t>
    </dgm:pt>
    <dgm:pt modelId="{A15C3201-1E72-4B18-A866-8CAC42253D89}" type="pres">
      <dgm:prSet presAssocID="{DA03B0F9-1ECC-4A5A-B3ED-F6D473257F28}" presName="root2" presStyleCnt="0"/>
      <dgm:spPr/>
    </dgm:pt>
    <dgm:pt modelId="{F0AC163C-98BB-4279-84C9-9D3D15E6F61B}" type="pres">
      <dgm:prSet presAssocID="{DA03B0F9-1ECC-4A5A-B3ED-F6D473257F28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AA97C651-D2E4-45E0-B503-B00B69415887}" type="pres">
      <dgm:prSet presAssocID="{DA03B0F9-1ECC-4A5A-B3ED-F6D473257F28}" presName="level3hierChild" presStyleCnt="0"/>
      <dgm:spPr/>
    </dgm:pt>
    <dgm:pt modelId="{90A5EE45-BA09-4717-95B6-F229B98EA973}" type="pres">
      <dgm:prSet presAssocID="{7C79AF2B-DF0A-4E4C-80FD-6C912AB63B11}" presName="conn2-1" presStyleLbl="parChTrans1D3" presStyleIdx="0" presStyleCnt="4"/>
      <dgm:spPr/>
      <dgm:t>
        <a:bodyPr/>
        <a:lstStyle/>
        <a:p>
          <a:endParaRPr lang="fr-CH"/>
        </a:p>
      </dgm:t>
    </dgm:pt>
    <dgm:pt modelId="{B8E146D6-B66B-4F4A-A82D-532C1C8F40A6}" type="pres">
      <dgm:prSet presAssocID="{7C79AF2B-DF0A-4E4C-80FD-6C912AB63B11}" presName="connTx" presStyleLbl="parChTrans1D3" presStyleIdx="0" presStyleCnt="4"/>
      <dgm:spPr/>
      <dgm:t>
        <a:bodyPr/>
        <a:lstStyle/>
        <a:p>
          <a:endParaRPr lang="fr-CH"/>
        </a:p>
      </dgm:t>
    </dgm:pt>
    <dgm:pt modelId="{93844617-7ABD-44FB-B4CD-1A4EFDF21611}" type="pres">
      <dgm:prSet presAssocID="{D56A5709-F4DE-48E3-BF49-310405672853}" presName="root2" presStyleCnt="0"/>
      <dgm:spPr/>
    </dgm:pt>
    <dgm:pt modelId="{E07C11AF-9F30-4A60-A90D-E50FA5983D35}" type="pres">
      <dgm:prSet presAssocID="{D56A5709-F4DE-48E3-BF49-310405672853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5B330952-23E1-412A-A626-02FB7B4A3B4F}" type="pres">
      <dgm:prSet presAssocID="{D56A5709-F4DE-48E3-BF49-310405672853}" presName="level3hierChild" presStyleCnt="0"/>
      <dgm:spPr/>
    </dgm:pt>
    <dgm:pt modelId="{1295A5DB-4F29-4254-A4CC-B881FE0BAF13}" type="pres">
      <dgm:prSet presAssocID="{E8FB981F-AF8A-41B8-8EE3-E1C73FAA9EFF}" presName="conn2-1" presStyleLbl="parChTrans1D3" presStyleIdx="1" presStyleCnt="4"/>
      <dgm:spPr/>
      <dgm:t>
        <a:bodyPr/>
        <a:lstStyle/>
        <a:p>
          <a:endParaRPr lang="fr-CH"/>
        </a:p>
      </dgm:t>
    </dgm:pt>
    <dgm:pt modelId="{43950AF7-7EBD-49B7-97E8-150C880A0C13}" type="pres">
      <dgm:prSet presAssocID="{E8FB981F-AF8A-41B8-8EE3-E1C73FAA9EFF}" presName="connTx" presStyleLbl="parChTrans1D3" presStyleIdx="1" presStyleCnt="4"/>
      <dgm:spPr/>
      <dgm:t>
        <a:bodyPr/>
        <a:lstStyle/>
        <a:p>
          <a:endParaRPr lang="fr-CH"/>
        </a:p>
      </dgm:t>
    </dgm:pt>
    <dgm:pt modelId="{B1D4EAE0-EAC3-4DF5-8585-9166128FBC06}" type="pres">
      <dgm:prSet presAssocID="{AE43A233-4BC2-4913-9111-75A994CC24E3}" presName="root2" presStyleCnt="0"/>
      <dgm:spPr/>
    </dgm:pt>
    <dgm:pt modelId="{CA57BDE2-CEE0-4707-A5E4-0E93780176BF}" type="pres">
      <dgm:prSet presAssocID="{AE43A233-4BC2-4913-9111-75A994CC24E3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91A770F1-F269-481E-9378-9494E1C29713}" type="pres">
      <dgm:prSet presAssocID="{AE43A233-4BC2-4913-9111-75A994CC24E3}" presName="level3hierChild" presStyleCnt="0"/>
      <dgm:spPr/>
    </dgm:pt>
    <dgm:pt modelId="{2C3B32FD-6936-4785-BF27-765E7EA3293E}" type="pres">
      <dgm:prSet presAssocID="{D099B625-B85B-4C22-9ED5-C0822F82370D}" presName="conn2-1" presStyleLbl="parChTrans1D2" presStyleIdx="1" presStyleCnt="3"/>
      <dgm:spPr/>
      <dgm:t>
        <a:bodyPr/>
        <a:lstStyle/>
        <a:p>
          <a:endParaRPr lang="fr-CH"/>
        </a:p>
      </dgm:t>
    </dgm:pt>
    <dgm:pt modelId="{15B31674-FE32-49E4-A772-00BFB4983DD8}" type="pres">
      <dgm:prSet presAssocID="{D099B625-B85B-4C22-9ED5-C0822F82370D}" presName="connTx" presStyleLbl="parChTrans1D2" presStyleIdx="1" presStyleCnt="3"/>
      <dgm:spPr/>
      <dgm:t>
        <a:bodyPr/>
        <a:lstStyle/>
        <a:p>
          <a:endParaRPr lang="fr-CH"/>
        </a:p>
      </dgm:t>
    </dgm:pt>
    <dgm:pt modelId="{5B44592E-A0E6-4B95-A85C-627F62516BF5}" type="pres">
      <dgm:prSet presAssocID="{69EF797E-AEEF-4F8E-BDBA-4FF24B819DCF}" presName="root2" presStyleCnt="0"/>
      <dgm:spPr/>
    </dgm:pt>
    <dgm:pt modelId="{5921C11E-C8AD-461A-8AA7-81537A44074B}" type="pres">
      <dgm:prSet presAssocID="{69EF797E-AEEF-4F8E-BDBA-4FF24B819DCF}" presName="LevelTwoTextNode" presStyleLbl="node2" presStyleIdx="1" presStyleCnt="3" custLinFactNeighborX="-550" custLinFactNeighborY="-59024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0220417C-EAB4-473C-88B0-01D83627AEEF}" type="pres">
      <dgm:prSet presAssocID="{69EF797E-AEEF-4F8E-BDBA-4FF24B819DCF}" presName="level3hierChild" presStyleCnt="0"/>
      <dgm:spPr/>
    </dgm:pt>
    <dgm:pt modelId="{8BEA964C-BA3B-4313-9CAF-036C45E52269}" type="pres">
      <dgm:prSet presAssocID="{26EFC0AC-ACB6-4681-A9E4-B52363B3FC3C}" presName="conn2-1" presStyleLbl="parChTrans1D3" presStyleIdx="2" presStyleCnt="4"/>
      <dgm:spPr/>
      <dgm:t>
        <a:bodyPr/>
        <a:lstStyle/>
        <a:p>
          <a:endParaRPr lang="fr-CH"/>
        </a:p>
      </dgm:t>
    </dgm:pt>
    <dgm:pt modelId="{CC3CE86F-1DCA-4EC5-AB05-11CFB25389C9}" type="pres">
      <dgm:prSet presAssocID="{26EFC0AC-ACB6-4681-A9E4-B52363B3FC3C}" presName="connTx" presStyleLbl="parChTrans1D3" presStyleIdx="2" presStyleCnt="4"/>
      <dgm:spPr/>
      <dgm:t>
        <a:bodyPr/>
        <a:lstStyle/>
        <a:p>
          <a:endParaRPr lang="fr-CH"/>
        </a:p>
      </dgm:t>
    </dgm:pt>
    <dgm:pt modelId="{36BB30A2-FF60-4CCF-8036-F9799A7DBFAD}" type="pres">
      <dgm:prSet presAssocID="{A681DD62-D0D3-45F0-8B77-5C6D13FC516C}" presName="root2" presStyleCnt="0"/>
      <dgm:spPr/>
    </dgm:pt>
    <dgm:pt modelId="{60322571-E348-4311-8D87-1DCF9F8CBE95}" type="pres">
      <dgm:prSet presAssocID="{A681DD62-D0D3-45F0-8B77-5C6D13FC516C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65F24693-FF47-4F71-B6D3-5E251EFB54F9}" type="pres">
      <dgm:prSet presAssocID="{A681DD62-D0D3-45F0-8B77-5C6D13FC516C}" presName="level3hierChild" presStyleCnt="0"/>
      <dgm:spPr/>
    </dgm:pt>
    <dgm:pt modelId="{90ECF13C-56EE-4785-A512-EB6B6756F936}" type="pres">
      <dgm:prSet presAssocID="{AD3C19D1-951F-4D55-B342-519195DEB0F1}" presName="conn2-1" presStyleLbl="parChTrans1D3" presStyleIdx="3" presStyleCnt="4"/>
      <dgm:spPr/>
      <dgm:t>
        <a:bodyPr/>
        <a:lstStyle/>
        <a:p>
          <a:endParaRPr lang="fr-CH"/>
        </a:p>
      </dgm:t>
    </dgm:pt>
    <dgm:pt modelId="{686F680F-A31C-4776-A74E-9B9365BE6C51}" type="pres">
      <dgm:prSet presAssocID="{AD3C19D1-951F-4D55-B342-519195DEB0F1}" presName="connTx" presStyleLbl="parChTrans1D3" presStyleIdx="3" presStyleCnt="4"/>
      <dgm:spPr/>
      <dgm:t>
        <a:bodyPr/>
        <a:lstStyle/>
        <a:p>
          <a:endParaRPr lang="fr-CH"/>
        </a:p>
      </dgm:t>
    </dgm:pt>
    <dgm:pt modelId="{6E133E4C-0ACD-4602-8328-AD6E7AA6856F}" type="pres">
      <dgm:prSet presAssocID="{DB612ADD-625E-4440-9062-8B424D5BCDEE}" presName="root2" presStyleCnt="0"/>
      <dgm:spPr/>
    </dgm:pt>
    <dgm:pt modelId="{F133CE84-09E1-4B7D-A021-3160EE820612}" type="pres">
      <dgm:prSet presAssocID="{DB612ADD-625E-4440-9062-8B424D5BCDEE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294D2224-696A-48E4-B7BF-869750561E42}" type="pres">
      <dgm:prSet presAssocID="{DB612ADD-625E-4440-9062-8B424D5BCDEE}" presName="level3hierChild" presStyleCnt="0"/>
      <dgm:spPr/>
    </dgm:pt>
    <dgm:pt modelId="{291B1A87-3A1C-4D00-9E08-078858A343A5}" type="pres">
      <dgm:prSet presAssocID="{E93F22A1-FEA9-4A2A-BD64-B335924F763A}" presName="conn2-1" presStyleLbl="parChTrans1D2" presStyleIdx="2" presStyleCnt="3"/>
      <dgm:spPr/>
      <dgm:t>
        <a:bodyPr/>
        <a:lstStyle/>
        <a:p>
          <a:endParaRPr lang="fr-CH"/>
        </a:p>
      </dgm:t>
    </dgm:pt>
    <dgm:pt modelId="{B1B66AEA-D174-4CAD-A25A-0F3391838A0F}" type="pres">
      <dgm:prSet presAssocID="{E93F22A1-FEA9-4A2A-BD64-B335924F763A}" presName="connTx" presStyleLbl="parChTrans1D2" presStyleIdx="2" presStyleCnt="3"/>
      <dgm:spPr/>
      <dgm:t>
        <a:bodyPr/>
        <a:lstStyle/>
        <a:p>
          <a:endParaRPr lang="fr-CH"/>
        </a:p>
      </dgm:t>
    </dgm:pt>
    <dgm:pt modelId="{00138528-2895-4755-8F7E-D4F095720103}" type="pres">
      <dgm:prSet presAssocID="{A9A0C1C0-1528-4B33-B7EB-F317D6380E2E}" presName="root2" presStyleCnt="0"/>
      <dgm:spPr/>
    </dgm:pt>
    <dgm:pt modelId="{7C5DED49-361B-41F0-8E1A-1B3A35AA3457}" type="pres">
      <dgm:prSet presAssocID="{A9A0C1C0-1528-4B33-B7EB-F317D6380E2E}" presName="LevelTwoTextNode" presStyleLbl="node2" presStyleIdx="2" presStyleCnt="3" custLinFactNeighborX="2912" custLinFactNeighborY="-14756">
        <dgm:presLayoutVars>
          <dgm:chPref val="3"/>
        </dgm:presLayoutVars>
      </dgm:prSet>
      <dgm:spPr/>
      <dgm:t>
        <a:bodyPr/>
        <a:lstStyle/>
        <a:p>
          <a:endParaRPr lang="fr-CH"/>
        </a:p>
      </dgm:t>
    </dgm:pt>
    <dgm:pt modelId="{2C8A77AC-33F9-47E9-B24B-0703C99C8C1A}" type="pres">
      <dgm:prSet presAssocID="{A9A0C1C0-1528-4B33-B7EB-F317D6380E2E}" presName="level3hierChild" presStyleCnt="0"/>
      <dgm:spPr/>
    </dgm:pt>
  </dgm:ptLst>
  <dgm:cxnLst>
    <dgm:cxn modelId="{15EF6604-0A85-43BF-96B9-08C51CB493E5}" type="presOf" srcId="{AE43A233-4BC2-4913-9111-75A994CC24E3}" destId="{CA57BDE2-CEE0-4707-A5E4-0E93780176BF}" srcOrd="0" destOrd="0" presId="urn:microsoft.com/office/officeart/2005/8/layout/hierarchy2"/>
    <dgm:cxn modelId="{6BE747BA-E59F-401D-895E-BFAB2DBC1136}" type="presOf" srcId="{E8FB981F-AF8A-41B8-8EE3-E1C73FAA9EFF}" destId="{43950AF7-7EBD-49B7-97E8-150C880A0C13}" srcOrd="1" destOrd="0" presId="urn:microsoft.com/office/officeart/2005/8/layout/hierarchy2"/>
    <dgm:cxn modelId="{8F7AA7D9-FD76-4FE1-B626-65866F5557A9}" type="presOf" srcId="{B5787E73-F456-4D50-81E0-B7FF35B69A54}" destId="{CBAC826C-9575-4C37-A45C-04AB7553A727}" srcOrd="0" destOrd="0" presId="urn:microsoft.com/office/officeart/2005/8/layout/hierarchy2"/>
    <dgm:cxn modelId="{D8E9BEE8-E823-43BD-B199-6DF088A822DD}" type="presOf" srcId="{AD3C19D1-951F-4D55-B342-519195DEB0F1}" destId="{686F680F-A31C-4776-A74E-9B9365BE6C51}" srcOrd="1" destOrd="0" presId="urn:microsoft.com/office/officeart/2005/8/layout/hierarchy2"/>
    <dgm:cxn modelId="{FE8E95BC-9F90-46B1-ACE6-98191B8F8FC3}" type="presOf" srcId="{95CAE503-9C36-46C5-892D-42963337879F}" destId="{62E3F260-D1A7-4613-9B11-FBE9154115E7}" srcOrd="0" destOrd="0" presId="urn:microsoft.com/office/officeart/2005/8/layout/hierarchy2"/>
    <dgm:cxn modelId="{CC618778-D1C1-4081-92E8-4DD32E2E05AE}" type="presOf" srcId="{26EFC0AC-ACB6-4681-A9E4-B52363B3FC3C}" destId="{CC3CE86F-1DCA-4EC5-AB05-11CFB25389C9}" srcOrd="1" destOrd="0" presId="urn:microsoft.com/office/officeart/2005/8/layout/hierarchy2"/>
    <dgm:cxn modelId="{AF5ED4CE-958C-4A16-B241-DED477A4ACF1}" type="presOf" srcId="{AD3C19D1-951F-4D55-B342-519195DEB0F1}" destId="{90ECF13C-56EE-4785-A512-EB6B6756F936}" srcOrd="0" destOrd="0" presId="urn:microsoft.com/office/officeart/2005/8/layout/hierarchy2"/>
    <dgm:cxn modelId="{FA602408-13A6-42F1-9DD5-0EEF422378B5}" type="presOf" srcId="{D56A5709-F4DE-48E3-BF49-310405672853}" destId="{E07C11AF-9F30-4A60-A90D-E50FA5983D35}" srcOrd="0" destOrd="0" presId="urn:microsoft.com/office/officeart/2005/8/layout/hierarchy2"/>
    <dgm:cxn modelId="{6CE68B94-3313-473D-9723-A0121E7CDF1D}" srcId="{B5787E73-F456-4D50-81E0-B7FF35B69A54}" destId="{69EF797E-AEEF-4F8E-BDBA-4FF24B819DCF}" srcOrd="1" destOrd="0" parTransId="{D099B625-B85B-4C22-9ED5-C0822F82370D}" sibTransId="{44546AC5-430E-4092-AD78-C890DA313880}"/>
    <dgm:cxn modelId="{32CCFD4E-C32C-474B-AAD3-AC2CB8B8E62A}" type="presOf" srcId="{DA03B0F9-1ECC-4A5A-B3ED-F6D473257F28}" destId="{F0AC163C-98BB-4279-84C9-9D3D15E6F61B}" srcOrd="0" destOrd="0" presId="urn:microsoft.com/office/officeart/2005/8/layout/hierarchy2"/>
    <dgm:cxn modelId="{4EA9C9BD-5C16-40A5-B89B-C10CCE749EA0}" type="presOf" srcId="{A9A0C1C0-1528-4B33-B7EB-F317D6380E2E}" destId="{7C5DED49-361B-41F0-8E1A-1B3A35AA3457}" srcOrd="0" destOrd="0" presId="urn:microsoft.com/office/officeart/2005/8/layout/hierarchy2"/>
    <dgm:cxn modelId="{D742D085-7A7E-42F5-8495-C1710FB2DAB6}" type="presOf" srcId="{7C79AF2B-DF0A-4E4C-80FD-6C912AB63B11}" destId="{B8E146D6-B66B-4F4A-A82D-532C1C8F40A6}" srcOrd="1" destOrd="0" presId="urn:microsoft.com/office/officeart/2005/8/layout/hierarchy2"/>
    <dgm:cxn modelId="{8B0EA1FA-F9B9-475C-BB44-32E03DEC150A}" type="presOf" srcId="{E8FB981F-AF8A-41B8-8EE3-E1C73FAA9EFF}" destId="{1295A5DB-4F29-4254-A4CC-B881FE0BAF13}" srcOrd="0" destOrd="0" presId="urn:microsoft.com/office/officeart/2005/8/layout/hierarchy2"/>
    <dgm:cxn modelId="{C3BF24C2-B2EE-468C-843C-818B80F09584}" srcId="{DA03B0F9-1ECC-4A5A-B3ED-F6D473257F28}" destId="{AE43A233-4BC2-4913-9111-75A994CC24E3}" srcOrd="1" destOrd="0" parTransId="{E8FB981F-AF8A-41B8-8EE3-E1C73FAA9EFF}" sibTransId="{D15A6979-AD58-441F-8B59-E54A69DF1D04}"/>
    <dgm:cxn modelId="{33CFD9B8-B662-4FE1-9A92-119320E98CA9}" type="presOf" srcId="{A681DD62-D0D3-45F0-8B77-5C6D13FC516C}" destId="{60322571-E348-4311-8D87-1DCF9F8CBE95}" srcOrd="0" destOrd="0" presId="urn:microsoft.com/office/officeart/2005/8/layout/hierarchy2"/>
    <dgm:cxn modelId="{CA93B99E-E177-4A5D-89F4-38EAB7D81F4A}" srcId="{69EF797E-AEEF-4F8E-BDBA-4FF24B819DCF}" destId="{DB612ADD-625E-4440-9062-8B424D5BCDEE}" srcOrd="1" destOrd="0" parTransId="{AD3C19D1-951F-4D55-B342-519195DEB0F1}" sibTransId="{01C0D8D0-793D-4A63-9580-5D2FD0C0A69D}"/>
    <dgm:cxn modelId="{97FCD74B-298D-4839-9963-00DC22036AB2}" srcId="{B5787E73-F456-4D50-81E0-B7FF35B69A54}" destId="{DA03B0F9-1ECC-4A5A-B3ED-F6D473257F28}" srcOrd="0" destOrd="0" parTransId="{95CAE503-9C36-46C5-892D-42963337879F}" sibTransId="{B7E195EF-08B3-4BA9-A246-601036FBC5A4}"/>
    <dgm:cxn modelId="{CE65AFBB-3B0C-4217-AA59-2520A0EB6AC3}" srcId="{5CF1D73E-80C5-4CF6-A9F6-3E332D04BB5A}" destId="{B5787E73-F456-4D50-81E0-B7FF35B69A54}" srcOrd="0" destOrd="0" parTransId="{58BD9B56-7528-4B98-91AA-2CF42D97BD54}" sibTransId="{F7AF65A6-4CC7-4A0C-86BB-791E1E5A54DD}"/>
    <dgm:cxn modelId="{CDD4241F-7195-4474-BA40-4FEE173D4F89}" type="presOf" srcId="{7C79AF2B-DF0A-4E4C-80FD-6C912AB63B11}" destId="{90A5EE45-BA09-4717-95B6-F229B98EA973}" srcOrd="0" destOrd="0" presId="urn:microsoft.com/office/officeart/2005/8/layout/hierarchy2"/>
    <dgm:cxn modelId="{E7655889-863B-41EA-AB40-E5F32460C0F1}" type="presOf" srcId="{69EF797E-AEEF-4F8E-BDBA-4FF24B819DCF}" destId="{5921C11E-C8AD-461A-8AA7-81537A44074B}" srcOrd="0" destOrd="0" presId="urn:microsoft.com/office/officeart/2005/8/layout/hierarchy2"/>
    <dgm:cxn modelId="{EE2C0F53-4F85-4CA4-8053-20B2A1156253}" type="presOf" srcId="{26EFC0AC-ACB6-4681-A9E4-B52363B3FC3C}" destId="{8BEA964C-BA3B-4313-9CAF-036C45E52269}" srcOrd="0" destOrd="0" presId="urn:microsoft.com/office/officeart/2005/8/layout/hierarchy2"/>
    <dgm:cxn modelId="{D41519FF-DC6E-454B-8213-815900637F9E}" type="presOf" srcId="{95CAE503-9C36-46C5-892D-42963337879F}" destId="{C1308858-FC14-4A5D-8A1E-EE35A8EDA03F}" srcOrd="1" destOrd="0" presId="urn:microsoft.com/office/officeart/2005/8/layout/hierarchy2"/>
    <dgm:cxn modelId="{7C109C01-ECDB-434B-841B-49D6FA7BDDDB}" type="presOf" srcId="{D099B625-B85B-4C22-9ED5-C0822F82370D}" destId="{15B31674-FE32-49E4-A772-00BFB4983DD8}" srcOrd="1" destOrd="0" presId="urn:microsoft.com/office/officeart/2005/8/layout/hierarchy2"/>
    <dgm:cxn modelId="{604F9CFC-0D3D-44A0-B150-51AFDA63F27B}" type="presOf" srcId="{E93F22A1-FEA9-4A2A-BD64-B335924F763A}" destId="{B1B66AEA-D174-4CAD-A25A-0F3391838A0F}" srcOrd="1" destOrd="0" presId="urn:microsoft.com/office/officeart/2005/8/layout/hierarchy2"/>
    <dgm:cxn modelId="{26C71A46-47AC-4A2C-83F7-7F6E65678973}" type="presOf" srcId="{5CF1D73E-80C5-4CF6-A9F6-3E332D04BB5A}" destId="{F23C1F45-6561-4C27-91F6-848800662386}" srcOrd="0" destOrd="0" presId="urn:microsoft.com/office/officeart/2005/8/layout/hierarchy2"/>
    <dgm:cxn modelId="{3413CBBB-2DA8-4A4B-8F3E-DBA749B21C14}" srcId="{B5787E73-F456-4D50-81E0-B7FF35B69A54}" destId="{A9A0C1C0-1528-4B33-B7EB-F317D6380E2E}" srcOrd="2" destOrd="0" parTransId="{E93F22A1-FEA9-4A2A-BD64-B335924F763A}" sibTransId="{868CB1A1-0E1E-408F-A159-97EFEE9EA4C9}"/>
    <dgm:cxn modelId="{A43F2EE7-EDC2-4908-9762-6F3F55E83C26}" type="presOf" srcId="{E93F22A1-FEA9-4A2A-BD64-B335924F763A}" destId="{291B1A87-3A1C-4D00-9E08-078858A343A5}" srcOrd="0" destOrd="0" presId="urn:microsoft.com/office/officeart/2005/8/layout/hierarchy2"/>
    <dgm:cxn modelId="{2EED5D30-898B-4450-AE04-0ACA280BAE6D}" srcId="{DA03B0F9-1ECC-4A5A-B3ED-F6D473257F28}" destId="{D56A5709-F4DE-48E3-BF49-310405672853}" srcOrd="0" destOrd="0" parTransId="{7C79AF2B-DF0A-4E4C-80FD-6C912AB63B11}" sibTransId="{69647CD3-6E99-4FBC-8FC9-8E34654696D0}"/>
    <dgm:cxn modelId="{9C86D1EA-DF08-4592-958E-0139B241EB32}" type="presOf" srcId="{DB612ADD-625E-4440-9062-8B424D5BCDEE}" destId="{F133CE84-09E1-4B7D-A021-3160EE820612}" srcOrd="0" destOrd="0" presId="urn:microsoft.com/office/officeart/2005/8/layout/hierarchy2"/>
    <dgm:cxn modelId="{7EFF49C0-CD7F-4D34-AFC1-FAFFAE376B8D}" type="presOf" srcId="{D099B625-B85B-4C22-9ED5-C0822F82370D}" destId="{2C3B32FD-6936-4785-BF27-765E7EA3293E}" srcOrd="0" destOrd="0" presId="urn:microsoft.com/office/officeart/2005/8/layout/hierarchy2"/>
    <dgm:cxn modelId="{2A417BDC-D77F-42A9-B26B-424F72F55A49}" srcId="{69EF797E-AEEF-4F8E-BDBA-4FF24B819DCF}" destId="{A681DD62-D0D3-45F0-8B77-5C6D13FC516C}" srcOrd="0" destOrd="0" parTransId="{26EFC0AC-ACB6-4681-A9E4-B52363B3FC3C}" sibTransId="{D73B71BB-931C-4FEE-8218-FD33A154B61E}"/>
    <dgm:cxn modelId="{2B1FE3F4-0DBE-4647-A55D-3D7D3EA3BC9A}" type="presParOf" srcId="{F23C1F45-6561-4C27-91F6-848800662386}" destId="{5EC1070C-9111-41E4-95E9-013A4A8B7F3E}" srcOrd="0" destOrd="0" presId="urn:microsoft.com/office/officeart/2005/8/layout/hierarchy2"/>
    <dgm:cxn modelId="{65416538-9CC3-4D62-8F69-B41B223E9AE4}" type="presParOf" srcId="{5EC1070C-9111-41E4-95E9-013A4A8B7F3E}" destId="{CBAC826C-9575-4C37-A45C-04AB7553A727}" srcOrd="0" destOrd="0" presId="urn:microsoft.com/office/officeart/2005/8/layout/hierarchy2"/>
    <dgm:cxn modelId="{7BBF710B-BE3C-45BE-9817-9EFB7BE17DE9}" type="presParOf" srcId="{5EC1070C-9111-41E4-95E9-013A4A8B7F3E}" destId="{2AF31508-C787-4FE8-ABED-6C97780D2B14}" srcOrd="1" destOrd="0" presId="urn:microsoft.com/office/officeart/2005/8/layout/hierarchy2"/>
    <dgm:cxn modelId="{783BD290-79B7-49DF-889F-031B73710BA2}" type="presParOf" srcId="{2AF31508-C787-4FE8-ABED-6C97780D2B14}" destId="{62E3F260-D1A7-4613-9B11-FBE9154115E7}" srcOrd="0" destOrd="0" presId="urn:microsoft.com/office/officeart/2005/8/layout/hierarchy2"/>
    <dgm:cxn modelId="{1D6DB70A-CBA6-49EA-898A-B891CB2FE562}" type="presParOf" srcId="{62E3F260-D1A7-4613-9B11-FBE9154115E7}" destId="{C1308858-FC14-4A5D-8A1E-EE35A8EDA03F}" srcOrd="0" destOrd="0" presId="urn:microsoft.com/office/officeart/2005/8/layout/hierarchy2"/>
    <dgm:cxn modelId="{CE34EE5B-4CE5-4CAF-8149-5C631F665193}" type="presParOf" srcId="{2AF31508-C787-4FE8-ABED-6C97780D2B14}" destId="{A15C3201-1E72-4B18-A866-8CAC42253D89}" srcOrd="1" destOrd="0" presId="urn:microsoft.com/office/officeart/2005/8/layout/hierarchy2"/>
    <dgm:cxn modelId="{A89E72B3-7CCC-46B0-994F-6F81A0EC22CC}" type="presParOf" srcId="{A15C3201-1E72-4B18-A866-8CAC42253D89}" destId="{F0AC163C-98BB-4279-84C9-9D3D15E6F61B}" srcOrd="0" destOrd="0" presId="urn:microsoft.com/office/officeart/2005/8/layout/hierarchy2"/>
    <dgm:cxn modelId="{56CCACA1-5BED-4E5F-B860-65A2EB181CAD}" type="presParOf" srcId="{A15C3201-1E72-4B18-A866-8CAC42253D89}" destId="{AA97C651-D2E4-45E0-B503-B00B69415887}" srcOrd="1" destOrd="0" presId="urn:microsoft.com/office/officeart/2005/8/layout/hierarchy2"/>
    <dgm:cxn modelId="{6DB44A4F-CDD3-4F6A-84BF-6536739B8A7F}" type="presParOf" srcId="{AA97C651-D2E4-45E0-B503-B00B69415887}" destId="{90A5EE45-BA09-4717-95B6-F229B98EA973}" srcOrd="0" destOrd="0" presId="urn:microsoft.com/office/officeart/2005/8/layout/hierarchy2"/>
    <dgm:cxn modelId="{0285091D-9249-4D11-94CC-FD53BDE483CA}" type="presParOf" srcId="{90A5EE45-BA09-4717-95B6-F229B98EA973}" destId="{B8E146D6-B66B-4F4A-A82D-532C1C8F40A6}" srcOrd="0" destOrd="0" presId="urn:microsoft.com/office/officeart/2005/8/layout/hierarchy2"/>
    <dgm:cxn modelId="{692C5E20-0C82-4737-9F7E-3AEA87AD915A}" type="presParOf" srcId="{AA97C651-D2E4-45E0-B503-B00B69415887}" destId="{93844617-7ABD-44FB-B4CD-1A4EFDF21611}" srcOrd="1" destOrd="0" presId="urn:microsoft.com/office/officeart/2005/8/layout/hierarchy2"/>
    <dgm:cxn modelId="{46039BC8-F6A0-4B3F-B8F3-1EBA6C32293E}" type="presParOf" srcId="{93844617-7ABD-44FB-B4CD-1A4EFDF21611}" destId="{E07C11AF-9F30-4A60-A90D-E50FA5983D35}" srcOrd="0" destOrd="0" presId="urn:microsoft.com/office/officeart/2005/8/layout/hierarchy2"/>
    <dgm:cxn modelId="{6F339CD6-933D-473E-8209-CB5B710FF65A}" type="presParOf" srcId="{93844617-7ABD-44FB-B4CD-1A4EFDF21611}" destId="{5B330952-23E1-412A-A626-02FB7B4A3B4F}" srcOrd="1" destOrd="0" presId="urn:microsoft.com/office/officeart/2005/8/layout/hierarchy2"/>
    <dgm:cxn modelId="{CACD473E-DC17-4D1C-9C4E-815C5F0D73E2}" type="presParOf" srcId="{AA97C651-D2E4-45E0-B503-B00B69415887}" destId="{1295A5DB-4F29-4254-A4CC-B881FE0BAF13}" srcOrd="2" destOrd="0" presId="urn:microsoft.com/office/officeart/2005/8/layout/hierarchy2"/>
    <dgm:cxn modelId="{C1C8680D-7F17-4A34-AFE7-0028B401AFA1}" type="presParOf" srcId="{1295A5DB-4F29-4254-A4CC-B881FE0BAF13}" destId="{43950AF7-7EBD-49B7-97E8-150C880A0C13}" srcOrd="0" destOrd="0" presId="urn:microsoft.com/office/officeart/2005/8/layout/hierarchy2"/>
    <dgm:cxn modelId="{56F954CE-336C-4A53-98C9-4AC6645093EF}" type="presParOf" srcId="{AA97C651-D2E4-45E0-B503-B00B69415887}" destId="{B1D4EAE0-EAC3-4DF5-8585-9166128FBC06}" srcOrd="3" destOrd="0" presId="urn:microsoft.com/office/officeart/2005/8/layout/hierarchy2"/>
    <dgm:cxn modelId="{EFE73D09-EF98-454A-AF69-4EC9F0427D23}" type="presParOf" srcId="{B1D4EAE0-EAC3-4DF5-8585-9166128FBC06}" destId="{CA57BDE2-CEE0-4707-A5E4-0E93780176BF}" srcOrd="0" destOrd="0" presId="urn:microsoft.com/office/officeart/2005/8/layout/hierarchy2"/>
    <dgm:cxn modelId="{BAF39376-135B-4441-BB7F-08C5BCD06273}" type="presParOf" srcId="{B1D4EAE0-EAC3-4DF5-8585-9166128FBC06}" destId="{91A770F1-F269-481E-9378-9494E1C29713}" srcOrd="1" destOrd="0" presId="urn:microsoft.com/office/officeart/2005/8/layout/hierarchy2"/>
    <dgm:cxn modelId="{F573024B-4CB8-46D9-83D2-13E1B59C70FE}" type="presParOf" srcId="{2AF31508-C787-4FE8-ABED-6C97780D2B14}" destId="{2C3B32FD-6936-4785-BF27-765E7EA3293E}" srcOrd="2" destOrd="0" presId="urn:microsoft.com/office/officeart/2005/8/layout/hierarchy2"/>
    <dgm:cxn modelId="{5B3D438D-FC00-431A-82E3-2FEE3A895FDC}" type="presParOf" srcId="{2C3B32FD-6936-4785-BF27-765E7EA3293E}" destId="{15B31674-FE32-49E4-A772-00BFB4983DD8}" srcOrd="0" destOrd="0" presId="urn:microsoft.com/office/officeart/2005/8/layout/hierarchy2"/>
    <dgm:cxn modelId="{39CDFCCA-3CBE-436C-8637-4AB27DBD8826}" type="presParOf" srcId="{2AF31508-C787-4FE8-ABED-6C97780D2B14}" destId="{5B44592E-A0E6-4B95-A85C-627F62516BF5}" srcOrd="3" destOrd="0" presId="urn:microsoft.com/office/officeart/2005/8/layout/hierarchy2"/>
    <dgm:cxn modelId="{FCE01354-5F73-4D21-A765-04C4682D0CA9}" type="presParOf" srcId="{5B44592E-A0E6-4B95-A85C-627F62516BF5}" destId="{5921C11E-C8AD-461A-8AA7-81537A44074B}" srcOrd="0" destOrd="0" presId="urn:microsoft.com/office/officeart/2005/8/layout/hierarchy2"/>
    <dgm:cxn modelId="{23F94596-7E4B-4AA9-AC89-9D619B42A42F}" type="presParOf" srcId="{5B44592E-A0E6-4B95-A85C-627F62516BF5}" destId="{0220417C-EAB4-473C-88B0-01D83627AEEF}" srcOrd="1" destOrd="0" presId="urn:microsoft.com/office/officeart/2005/8/layout/hierarchy2"/>
    <dgm:cxn modelId="{7AB073D7-F428-45B8-91AD-AE6FFEADEE74}" type="presParOf" srcId="{0220417C-EAB4-473C-88B0-01D83627AEEF}" destId="{8BEA964C-BA3B-4313-9CAF-036C45E52269}" srcOrd="0" destOrd="0" presId="urn:microsoft.com/office/officeart/2005/8/layout/hierarchy2"/>
    <dgm:cxn modelId="{22169B21-6B8E-45B6-BF1D-3644E9BD7DA1}" type="presParOf" srcId="{8BEA964C-BA3B-4313-9CAF-036C45E52269}" destId="{CC3CE86F-1DCA-4EC5-AB05-11CFB25389C9}" srcOrd="0" destOrd="0" presId="urn:microsoft.com/office/officeart/2005/8/layout/hierarchy2"/>
    <dgm:cxn modelId="{E95B0C75-A1E4-44B1-AEEF-B7A0326321F6}" type="presParOf" srcId="{0220417C-EAB4-473C-88B0-01D83627AEEF}" destId="{36BB30A2-FF60-4CCF-8036-F9799A7DBFAD}" srcOrd="1" destOrd="0" presId="urn:microsoft.com/office/officeart/2005/8/layout/hierarchy2"/>
    <dgm:cxn modelId="{E19148A0-4C51-4D0B-A8CC-1DED09DAAF00}" type="presParOf" srcId="{36BB30A2-FF60-4CCF-8036-F9799A7DBFAD}" destId="{60322571-E348-4311-8D87-1DCF9F8CBE95}" srcOrd="0" destOrd="0" presId="urn:microsoft.com/office/officeart/2005/8/layout/hierarchy2"/>
    <dgm:cxn modelId="{CA9F5CA1-A987-4107-A4B8-D454D6204280}" type="presParOf" srcId="{36BB30A2-FF60-4CCF-8036-F9799A7DBFAD}" destId="{65F24693-FF47-4F71-B6D3-5E251EFB54F9}" srcOrd="1" destOrd="0" presId="urn:microsoft.com/office/officeart/2005/8/layout/hierarchy2"/>
    <dgm:cxn modelId="{502BA45C-BCCE-48DE-9370-FEFB49ACA450}" type="presParOf" srcId="{0220417C-EAB4-473C-88B0-01D83627AEEF}" destId="{90ECF13C-56EE-4785-A512-EB6B6756F936}" srcOrd="2" destOrd="0" presId="urn:microsoft.com/office/officeart/2005/8/layout/hierarchy2"/>
    <dgm:cxn modelId="{8E8A107B-125D-449F-AFEE-ED563C1BF741}" type="presParOf" srcId="{90ECF13C-56EE-4785-A512-EB6B6756F936}" destId="{686F680F-A31C-4776-A74E-9B9365BE6C51}" srcOrd="0" destOrd="0" presId="urn:microsoft.com/office/officeart/2005/8/layout/hierarchy2"/>
    <dgm:cxn modelId="{B45ABDFD-FB9D-480E-BD6B-5D29E8F53C6A}" type="presParOf" srcId="{0220417C-EAB4-473C-88B0-01D83627AEEF}" destId="{6E133E4C-0ACD-4602-8328-AD6E7AA6856F}" srcOrd="3" destOrd="0" presId="urn:microsoft.com/office/officeart/2005/8/layout/hierarchy2"/>
    <dgm:cxn modelId="{EB2A8EAF-AC1E-49B0-BBD4-5D15B0A5232D}" type="presParOf" srcId="{6E133E4C-0ACD-4602-8328-AD6E7AA6856F}" destId="{F133CE84-09E1-4B7D-A021-3160EE820612}" srcOrd="0" destOrd="0" presId="urn:microsoft.com/office/officeart/2005/8/layout/hierarchy2"/>
    <dgm:cxn modelId="{65D7031B-B8BE-4E17-98F3-C959A75A7675}" type="presParOf" srcId="{6E133E4C-0ACD-4602-8328-AD6E7AA6856F}" destId="{294D2224-696A-48E4-B7BF-869750561E42}" srcOrd="1" destOrd="0" presId="urn:microsoft.com/office/officeart/2005/8/layout/hierarchy2"/>
    <dgm:cxn modelId="{5D199805-0518-46B4-A573-A5C1DE0009D8}" type="presParOf" srcId="{2AF31508-C787-4FE8-ABED-6C97780D2B14}" destId="{291B1A87-3A1C-4D00-9E08-078858A343A5}" srcOrd="4" destOrd="0" presId="urn:microsoft.com/office/officeart/2005/8/layout/hierarchy2"/>
    <dgm:cxn modelId="{839091A4-6306-403F-BF41-A5320753DDEC}" type="presParOf" srcId="{291B1A87-3A1C-4D00-9E08-078858A343A5}" destId="{B1B66AEA-D174-4CAD-A25A-0F3391838A0F}" srcOrd="0" destOrd="0" presId="urn:microsoft.com/office/officeart/2005/8/layout/hierarchy2"/>
    <dgm:cxn modelId="{69C9484E-D14D-425B-91F5-7CD935CF4E33}" type="presParOf" srcId="{2AF31508-C787-4FE8-ABED-6C97780D2B14}" destId="{00138528-2895-4755-8F7E-D4F095720103}" srcOrd="5" destOrd="0" presId="urn:microsoft.com/office/officeart/2005/8/layout/hierarchy2"/>
    <dgm:cxn modelId="{51081910-EE89-44A2-BB63-3B33D435A055}" type="presParOf" srcId="{00138528-2895-4755-8F7E-D4F095720103}" destId="{7C5DED49-361B-41F0-8E1A-1B3A35AA3457}" srcOrd="0" destOrd="0" presId="urn:microsoft.com/office/officeart/2005/8/layout/hierarchy2"/>
    <dgm:cxn modelId="{BE698949-BBC7-404E-9E18-C23E3C612A1F}" type="presParOf" srcId="{00138528-2895-4755-8F7E-D4F095720103}" destId="{2C8A77AC-33F9-47E9-B24B-0703C99C8C1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9C3E18-EA41-483A-A516-784BA7267309}" type="doc">
      <dgm:prSet loTypeId="urn:microsoft.com/office/officeart/2005/8/layout/cycle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2FCA2709-F184-4B0A-B59B-6D4A68E35945}">
      <dgm:prSet phldrT="[Text]"/>
      <dgm:spPr/>
      <dgm:t>
        <a:bodyPr/>
        <a:lstStyle/>
        <a:p>
          <a:r>
            <a:rPr lang="fr-CH" dirty="0" smtClean="0"/>
            <a:t>La présence d’une entreprise trad.</a:t>
          </a:r>
          <a:endParaRPr lang="fr-CH" dirty="0"/>
        </a:p>
      </dgm:t>
    </dgm:pt>
    <dgm:pt modelId="{81E2496F-9075-4D02-996D-BA8289F36CF2}" type="parTrans" cxnId="{1987F96A-C320-495D-97C0-2F4D7C968D35}">
      <dgm:prSet/>
      <dgm:spPr/>
      <dgm:t>
        <a:bodyPr/>
        <a:lstStyle/>
        <a:p>
          <a:endParaRPr lang="fr-CH"/>
        </a:p>
      </dgm:t>
    </dgm:pt>
    <dgm:pt modelId="{60519846-28FE-47C4-BD6B-F73DCB5A53AF}" type="sibTrans" cxnId="{1987F96A-C320-495D-97C0-2F4D7C968D35}">
      <dgm:prSet/>
      <dgm:spPr/>
      <dgm:t>
        <a:bodyPr/>
        <a:lstStyle/>
        <a:p>
          <a:endParaRPr lang="fr-CH"/>
        </a:p>
      </dgm:t>
    </dgm:pt>
    <dgm:pt modelId="{33E3D408-1CFA-45AB-A2FF-9E1C415D5E90}">
      <dgm:prSet phldrT="[Text]"/>
      <dgm:spPr/>
      <dgm:t>
        <a:bodyPr/>
        <a:lstStyle/>
        <a:p>
          <a:r>
            <a:rPr lang="fr-CH" dirty="0" smtClean="0"/>
            <a:t>Les clients dans l’espace web 2.0 </a:t>
          </a:r>
          <a:endParaRPr lang="fr-CH" dirty="0"/>
        </a:p>
      </dgm:t>
    </dgm:pt>
    <dgm:pt modelId="{EBEC23D7-CA65-4322-BF81-010077CE3EB1}" type="parTrans" cxnId="{00E98843-6601-4AB7-931C-C3BB6457173F}">
      <dgm:prSet/>
      <dgm:spPr/>
      <dgm:t>
        <a:bodyPr/>
        <a:lstStyle/>
        <a:p>
          <a:endParaRPr lang="fr-CH"/>
        </a:p>
      </dgm:t>
    </dgm:pt>
    <dgm:pt modelId="{520B0D9B-4AEA-4569-8847-59541ED935BC}" type="sibTrans" cxnId="{00E98843-6601-4AB7-931C-C3BB6457173F}">
      <dgm:prSet/>
      <dgm:spPr/>
      <dgm:t>
        <a:bodyPr/>
        <a:lstStyle/>
        <a:p>
          <a:endParaRPr lang="fr-CH"/>
        </a:p>
      </dgm:t>
    </dgm:pt>
    <dgm:pt modelId="{3BCBDC6D-4443-424F-80FE-E49E3C280F2E}">
      <dgm:prSet phldrT="[Text]"/>
      <dgm:spPr/>
      <dgm:t>
        <a:bodyPr/>
        <a:lstStyle/>
        <a:p>
          <a:r>
            <a:rPr lang="fr-CH" dirty="0" smtClean="0"/>
            <a:t>Les fournisseurs Web 2.0</a:t>
          </a:r>
          <a:endParaRPr lang="fr-CH" dirty="0"/>
        </a:p>
      </dgm:t>
    </dgm:pt>
    <dgm:pt modelId="{E5052570-2B7A-4C05-A58A-062BECA15316}" type="parTrans" cxnId="{993D1016-115B-409B-A120-7D9A9CE65A7D}">
      <dgm:prSet/>
      <dgm:spPr/>
      <dgm:t>
        <a:bodyPr/>
        <a:lstStyle/>
        <a:p>
          <a:endParaRPr lang="fr-CH"/>
        </a:p>
      </dgm:t>
    </dgm:pt>
    <dgm:pt modelId="{90488FB8-66C4-4BEB-AE8C-A117A6220E3A}" type="sibTrans" cxnId="{993D1016-115B-409B-A120-7D9A9CE65A7D}">
      <dgm:prSet/>
      <dgm:spPr/>
      <dgm:t>
        <a:bodyPr/>
        <a:lstStyle/>
        <a:p>
          <a:endParaRPr lang="fr-CH"/>
        </a:p>
      </dgm:t>
    </dgm:pt>
    <dgm:pt modelId="{55FACAD4-76A9-485D-9C72-460EA01B8168}">
      <dgm:prSet phldrT="[Text]"/>
      <dgm:spPr/>
      <dgm:t>
        <a:bodyPr/>
        <a:lstStyle/>
        <a:p>
          <a:r>
            <a:rPr lang="fr-CH" dirty="0" smtClean="0"/>
            <a:t>La publicité en ligne</a:t>
          </a:r>
          <a:endParaRPr lang="fr-CH" dirty="0"/>
        </a:p>
      </dgm:t>
    </dgm:pt>
    <dgm:pt modelId="{22B42C3B-8130-493F-947D-72F0052A5C53}" type="parTrans" cxnId="{2FA9EEB0-10F3-4F4C-8515-5B493C78C864}">
      <dgm:prSet/>
      <dgm:spPr/>
      <dgm:t>
        <a:bodyPr/>
        <a:lstStyle/>
        <a:p>
          <a:endParaRPr lang="fr-CH"/>
        </a:p>
      </dgm:t>
    </dgm:pt>
    <dgm:pt modelId="{99E45A43-235C-4F58-8373-E0B8F41E6861}" type="sibTrans" cxnId="{2FA9EEB0-10F3-4F4C-8515-5B493C78C864}">
      <dgm:prSet/>
      <dgm:spPr/>
      <dgm:t>
        <a:bodyPr/>
        <a:lstStyle/>
        <a:p>
          <a:endParaRPr lang="fr-CH"/>
        </a:p>
      </dgm:t>
    </dgm:pt>
    <dgm:pt modelId="{99940D04-3ADC-4453-BD43-0B8DFC7EEFA2}">
      <dgm:prSet phldrT="[Text]"/>
      <dgm:spPr/>
      <dgm:t>
        <a:bodyPr/>
        <a:lstStyle/>
        <a:p>
          <a:r>
            <a:rPr lang="fr-CH" smtClean="0"/>
            <a:t>La dynamique  « 2.0 » dans l’entreprise</a:t>
          </a:r>
          <a:endParaRPr lang="fr-CH" dirty="0"/>
        </a:p>
      </dgm:t>
    </dgm:pt>
    <dgm:pt modelId="{5E6F95D7-F70A-4B13-87C4-ED84F3F3F7BD}" type="parTrans" cxnId="{0DEBD510-6ECF-4329-A044-322B44F8D48E}">
      <dgm:prSet/>
      <dgm:spPr/>
      <dgm:t>
        <a:bodyPr/>
        <a:lstStyle/>
        <a:p>
          <a:endParaRPr lang="fr-CH"/>
        </a:p>
      </dgm:t>
    </dgm:pt>
    <dgm:pt modelId="{EB0A8186-3CF6-43E7-AE99-2C5B66B8EFBA}" type="sibTrans" cxnId="{0DEBD510-6ECF-4329-A044-322B44F8D48E}">
      <dgm:prSet/>
      <dgm:spPr/>
      <dgm:t>
        <a:bodyPr/>
        <a:lstStyle/>
        <a:p>
          <a:endParaRPr lang="fr-CH"/>
        </a:p>
      </dgm:t>
    </dgm:pt>
    <dgm:pt modelId="{C54C2056-3A6A-4D0A-9694-3494C5981659}" type="pres">
      <dgm:prSet presAssocID="{DA9C3E18-EA41-483A-A516-784BA7267309}" presName="cycle" presStyleCnt="0">
        <dgm:presLayoutVars>
          <dgm:dir/>
          <dgm:resizeHandles val="exact"/>
        </dgm:presLayoutVars>
      </dgm:prSet>
      <dgm:spPr/>
    </dgm:pt>
    <dgm:pt modelId="{2594FFDC-B9CE-479C-B2C2-5910E9BB4418}" type="pres">
      <dgm:prSet presAssocID="{2FCA2709-F184-4B0A-B59B-6D4A68E3594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6865C796-2A57-497B-8FB5-418415B22CDD}" type="pres">
      <dgm:prSet presAssocID="{2FCA2709-F184-4B0A-B59B-6D4A68E35945}" presName="spNode" presStyleCnt="0"/>
      <dgm:spPr/>
    </dgm:pt>
    <dgm:pt modelId="{8A0DB9C9-1D2D-418C-8088-4819D7DC4AAF}" type="pres">
      <dgm:prSet presAssocID="{60519846-28FE-47C4-BD6B-F73DCB5A53AF}" presName="sibTrans" presStyleLbl="sibTrans1D1" presStyleIdx="0" presStyleCnt="5"/>
      <dgm:spPr/>
    </dgm:pt>
    <dgm:pt modelId="{9533CB96-A0A6-4584-A05E-4A55FE5B1A93}" type="pres">
      <dgm:prSet presAssocID="{99940D04-3ADC-4453-BD43-0B8DFC7EEFA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2460755C-26C0-48E5-87CE-69420794ABE0}" type="pres">
      <dgm:prSet presAssocID="{99940D04-3ADC-4453-BD43-0B8DFC7EEFA2}" presName="spNode" presStyleCnt="0"/>
      <dgm:spPr/>
    </dgm:pt>
    <dgm:pt modelId="{8761FF08-71A8-4146-B688-2A90454EE627}" type="pres">
      <dgm:prSet presAssocID="{EB0A8186-3CF6-43E7-AE99-2C5B66B8EFBA}" presName="sibTrans" presStyleLbl="sibTrans1D1" presStyleIdx="1" presStyleCnt="5"/>
      <dgm:spPr/>
    </dgm:pt>
    <dgm:pt modelId="{3DE0ED42-FE69-4817-AAA0-8D49B07B4897}" type="pres">
      <dgm:prSet presAssocID="{33E3D408-1CFA-45AB-A2FF-9E1C415D5E9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116F4E0E-77CC-4BF3-A74A-EAE853420C28}" type="pres">
      <dgm:prSet presAssocID="{33E3D408-1CFA-45AB-A2FF-9E1C415D5E90}" presName="spNode" presStyleCnt="0"/>
      <dgm:spPr/>
    </dgm:pt>
    <dgm:pt modelId="{E84D763A-A500-450B-9E5C-30AE5906DC26}" type="pres">
      <dgm:prSet presAssocID="{520B0D9B-4AEA-4569-8847-59541ED935BC}" presName="sibTrans" presStyleLbl="sibTrans1D1" presStyleIdx="2" presStyleCnt="5"/>
      <dgm:spPr/>
    </dgm:pt>
    <dgm:pt modelId="{B88D9710-5F8D-482C-944C-743C6F49F6B4}" type="pres">
      <dgm:prSet presAssocID="{3BCBDC6D-4443-424F-80FE-E49E3C280F2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4183DE3D-0B51-4D7B-8423-B27ED88E9363}" type="pres">
      <dgm:prSet presAssocID="{3BCBDC6D-4443-424F-80FE-E49E3C280F2E}" presName="spNode" presStyleCnt="0"/>
      <dgm:spPr/>
    </dgm:pt>
    <dgm:pt modelId="{FAB30516-EC2C-4F86-A207-5CF3B714DC69}" type="pres">
      <dgm:prSet presAssocID="{90488FB8-66C4-4BEB-AE8C-A117A6220E3A}" presName="sibTrans" presStyleLbl="sibTrans1D1" presStyleIdx="3" presStyleCnt="5"/>
      <dgm:spPr/>
    </dgm:pt>
    <dgm:pt modelId="{2BF78195-1B2B-4A23-AADD-7F2875340E55}" type="pres">
      <dgm:prSet presAssocID="{55FACAD4-76A9-485D-9C72-460EA01B816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92674302-8418-4B56-B725-6F231AD08D09}" type="pres">
      <dgm:prSet presAssocID="{55FACAD4-76A9-485D-9C72-460EA01B8168}" presName="spNode" presStyleCnt="0"/>
      <dgm:spPr/>
    </dgm:pt>
    <dgm:pt modelId="{E205B86F-0F58-4DAA-983C-E618A7E674F5}" type="pres">
      <dgm:prSet presAssocID="{99E45A43-235C-4F58-8373-E0B8F41E6861}" presName="sibTrans" presStyleLbl="sibTrans1D1" presStyleIdx="4" presStyleCnt="5"/>
      <dgm:spPr/>
    </dgm:pt>
  </dgm:ptLst>
  <dgm:cxnLst>
    <dgm:cxn modelId="{993D1016-115B-409B-A120-7D9A9CE65A7D}" srcId="{DA9C3E18-EA41-483A-A516-784BA7267309}" destId="{3BCBDC6D-4443-424F-80FE-E49E3C280F2E}" srcOrd="3" destOrd="0" parTransId="{E5052570-2B7A-4C05-A58A-062BECA15316}" sibTransId="{90488FB8-66C4-4BEB-AE8C-A117A6220E3A}"/>
    <dgm:cxn modelId="{2FA9EEB0-10F3-4F4C-8515-5B493C78C864}" srcId="{DA9C3E18-EA41-483A-A516-784BA7267309}" destId="{55FACAD4-76A9-485D-9C72-460EA01B8168}" srcOrd="4" destOrd="0" parTransId="{22B42C3B-8130-493F-947D-72F0052A5C53}" sibTransId="{99E45A43-235C-4F58-8373-E0B8F41E6861}"/>
    <dgm:cxn modelId="{8AAFD4FD-76A9-4AF7-AE79-CCAD2C61F5ED}" type="presOf" srcId="{33E3D408-1CFA-45AB-A2FF-9E1C415D5E90}" destId="{3DE0ED42-FE69-4817-AAA0-8D49B07B4897}" srcOrd="0" destOrd="0" presId="urn:microsoft.com/office/officeart/2005/8/layout/cycle6"/>
    <dgm:cxn modelId="{27A42C12-0C4A-4E5E-B858-ADDA86C505B4}" type="presOf" srcId="{EB0A8186-3CF6-43E7-AE99-2C5B66B8EFBA}" destId="{8761FF08-71A8-4146-B688-2A90454EE627}" srcOrd="0" destOrd="0" presId="urn:microsoft.com/office/officeart/2005/8/layout/cycle6"/>
    <dgm:cxn modelId="{1987F96A-C320-495D-97C0-2F4D7C968D35}" srcId="{DA9C3E18-EA41-483A-A516-784BA7267309}" destId="{2FCA2709-F184-4B0A-B59B-6D4A68E35945}" srcOrd="0" destOrd="0" parTransId="{81E2496F-9075-4D02-996D-BA8289F36CF2}" sibTransId="{60519846-28FE-47C4-BD6B-F73DCB5A53AF}"/>
    <dgm:cxn modelId="{0DEBD510-6ECF-4329-A044-322B44F8D48E}" srcId="{DA9C3E18-EA41-483A-A516-784BA7267309}" destId="{99940D04-3ADC-4453-BD43-0B8DFC7EEFA2}" srcOrd="1" destOrd="0" parTransId="{5E6F95D7-F70A-4B13-87C4-ED84F3F3F7BD}" sibTransId="{EB0A8186-3CF6-43E7-AE99-2C5B66B8EFBA}"/>
    <dgm:cxn modelId="{2484DD93-F24B-4F42-A901-234BFFE1DE16}" type="presOf" srcId="{3BCBDC6D-4443-424F-80FE-E49E3C280F2E}" destId="{B88D9710-5F8D-482C-944C-743C6F49F6B4}" srcOrd="0" destOrd="0" presId="urn:microsoft.com/office/officeart/2005/8/layout/cycle6"/>
    <dgm:cxn modelId="{FD507A41-8734-4343-BE1A-46945D39D24E}" type="presOf" srcId="{2FCA2709-F184-4B0A-B59B-6D4A68E35945}" destId="{2594FFDC-B9CE-479C-B2C2-5910E9BB4418}" srcOrd="0" destOrd="0" presId="urn:microsoft.com/office/officeart/2005/8/layout/cycle6"/>
    <dgm:cxn modelId="{49962083-B101-4119-8B4E-065B7FBA326C}" type="presOf" srcId="{99E45A43-235C-4F58-8373-E0B8F41E6861}" destId="{E205B86F-0F58-4DAA-983C-E618A7E674F5}" srcOrd="0" destOrd="0" presId="urn:microsoft.com/office/officeart/2005/8/layout/cycle6"/>
    <dgm:cxn modelId="{00E98843-6601-4AB7-931C-C3BB6457173F}" srcId="{DA9C3E18-EA41-483A-A516-784BA7267309}" destId="{33E3D408-1CFA-45AB-A2FF-9E1C415D5E90}" srcOrd="2" destOrd="0" parTransId="{EBEC23D7-CA65-4322-BF81-010077CE3EB1}" sibTransId="{520B0D9B-4AEA-4569-8847-59541ED935BC}"/>
    <dgm:cxn modelId="{F9628856-654F-4D4C-B863-B59C69DF65F8}" type="presOf" srcId="{DA9C3E18-EA41-483A-A516-784BA7267309}" destId="{C54C2056-3A6A-4D0A-9694-3494C5981659}" srcOrd="0" destOrd="0" presId="urn:microsoft.com/office/officeart/2005/8/layout/cycle6"/>
    <dgm:cxn modelId="{640837BA-B4F5-4385-B09A-4FA70D41F9E7}" type="presOf" srcId="{55FACAD4-76A9-485D-9C72-460EA01B8168}" destId="{2BF78195-1B2B-4A23-AADD-7F2875340E55}" srcOrd="0" destOrd="0" presId="urn:microsoft.com/office/officeart/2005/8/layout/cycle6"/>
    <dgm:cxn modelId="{0F9DEC71-7A8C-4F7C-82AB-39D3783A0FB5}" type="presOf" srcId="{90488FB8-66C4-4BEB-AE8C-A117A6220E3A}" destId="{FAB30516-EC2C-4F86-A207-5CF3B714DC69}" srcOrd="0" destOrd="0" presId="urn:microsoft.com/office/officeart/2005/8/layout/cycle6"/>
    <dgm:cxn modelId="{43F160F7-99BA-4FF5-BA5F-E0B47E301EC4}" type="presOf" srcId="{60519846-28FE-47C4-BD6B-F73DCB5A53AF}" destId="{8A0DB9C9-1D2D-418C-8088-4819D7DC4AAF}" srcOrd="0" destOrd="0" presId="urn:microsoft.com/office/officeart/2005/8/layout/cycle6"/>
    <dgm:cxn modelId="{D2055BD9-B613-4BA1-B8D8-4C0BB132B210}" type="presOf" srcId="{99940D04-3ADC-4453-BD43-0B8DFC7EEFA2}" destId="{9533CB96-A0A6-4584-A05E-4A55FE5B1A93}" srcOrd="0" destOrd="0" presId="urn:microsoft.com/office/officeart/2005/8/layout/cycle6"/>
    <dgm:cxn modelId="{3339BB37-9BB9-497B-B2F9-12C89DCE118F}" type="presOf" srcId="{520B0D9B-4AEA-4569-8847-59541ED935BC}" destId="{E84D763A-A500-450B-9E5C-30AE5906DC26}" srcOrd="0" destOrd="0" presId="urn:microsoft.com/office/officeart/2005/8/layout/cycle6"/>
    <dgm:cxn modelId="{4602A0AD-2DB9-45EF-99D7-24F3C678FAF7}" type="presParOf" srcId="{C54C2056-3A6A-4D0A-9694-3494C5981659}" destId="{2594FFDC-B9CE-479C-B2C2-5910E9BB4418}" srcOrd="0" destOrd="0" presId="urn:microsoft.com/office/officeart/2005/8/layout/cycle6"/>
    <dgm:cxn modelId="{91BA66C4-6FE3-4ED6-B8FB-59117F2BAC31}" type="presParOf" srcId="{C54C2056-3A6A-4D0A-9694-3494C5981659}" destId="{6865C796-2A57-497B-8FB5-418415B22CDD}" srcOrd="1" destOrd="0" presId="urn:microsoft.com/office/officeart/2005/8/layout/cycle6"/>
    <dgm:cxn modelId="{6E70C3DA-3EDC-4D9E-8605-EA3382BB6B1F}" type="presParOf" srcId="{C54C2056-3A6A-4D0A-9694-3494C5981659}" destId="{8A0DB9C9-1D2D-418C-8088-4819D7DC4AAF}" srcOrd="2" destOrd="0" presId="urn:microsoft.com/office/officeart/2005/8/layout/cycle6"/>
    <dgm:cxn modelId="{E0E88DF1-8E1B-4B27-B0A0-9A7DB4C37373}" type="presParOf" srcId="{C54C2056-3A6A-4D0A-9694-3494C5981659}" destId="{9533CB96-A0A6-4584-A05E-4A55FE5B1A93}" srcOrd="3" destOrd="0" presId="urn:microsoft.com/office/officeart/2005/8/layout/cycle6"/>
    <dgm:cxn modelId="{74296613-B008-4662-8E0C-952FE7D8AF0C}" type="presParOf" srcId="{C54C2056-3A6A-4D0A-9694-3494C5981659}" destId="{2460755C-26C0-48E5-87CE-69420794ABE0}" srcOrd="4" destOrd="0" presId="urn:microsoft.com/office/officeart/2005/8/layout/cycle6"/>
    <dgm:cxn modelId="{D3559260-53CA-40CD-8AFE-369D8EE3CAB6}" type="presParOf" srcId="{C54C2056-3A6A-4D0A-9694-3494C5981659}" destId="{8761FF08-71A8-4146-B688-2A90454EE627}" srcOrd="5" destOrd="0" presId="urn:microsoft.com/office/officeart/2005/8/layout/cycle6"/>
    <dgm:cxn modelId="{4BCD5F2F-1503-44E7-9A1B-A7FD4D5D4237}" type="presParOf" srcId="{C54C2056-3A6A-4D0A-9694-3494C5981659}" destId="{3DE0ED42-FE69-4817-AAA0-8D49B07B4897}" srcOrd="6" destOrd="0" presId="urn:microsoft.com/office/officeart/2005/8/layout/cycle6"/>
    <dgm:cxn modelId="{D9AAA3AD-A766-4CF4-A191-0F739A55BE0B}" type="presParOf" srcId="{C54C2056-3A6A-4D0A-9694-3494C5981659}" destId="{116F4E0E-77CC-4BF3-A74A-EAE853420C28}" srcOrd="7" destOrd="0" presId="urn:microsoft.com/office/officeart/2005/8/layout/cycle6"/>
    <dgm:cxn modelId="{7B372818-3740-4C40-A1F1-CE973BF85B03}" type="presParOf" srcId="{C54C2056-3A6A-4D0A-9694-3494C5981659}" destId="{E84D763A-A500-450B-9E5C-30AE5906DC26}" srcOrd="8" destOrd="0" presId="urn:microsoft.com/office/officeart/2005/8/layout/cycle6"/>
    <dgm:cxn modelId="{401554EA-6025-4442-8C11-CD9F70C85931}" type="presParOf" srcId="{C54C2056-3A6A-4D0A-9694-3494C5981659}" destId="{B88D9710-5F8D-482C-944C-743C6F49F6B4}" srcOrd="9" destOrd="0" presId="urn:microsoft.com/office/officeart/2005/8/layout/cycle6"/>
    <dgm:cxn modelId="{A707CEE9-C855-4804-B4B3-09998775C78B}" type="presParOf" srcId="{C54C2056-3A6A-4D0A-9694-3494C5981659}" destId="{4183DE3D-0B51-4D7B-8423-B27ED88E9363}" srcOrd="10" destOrd="0" presId="urn:microsoft.com/office/officeart/2005/8/layout/cycle6"/>
    <dgm:cxn modelId="{56FBE383-8FB7-4F02-AC53-33FB650F3B89}" type="presParOf" srcId="{C54C2056-3A6A-4D0A-9694-3494C5981659}" destId="{FAB30516-EC2C-4F86-A207-5CF3B714DC69}" srcOrd="11" destOrd="0" presId="urn:microsoft.com/office/officeart/2005/8/layout/cycle6"/>
    <dgm:cxn modelId="{054207E6-F2C8-4224-968B-6D8411723965}" type="presParOf" srcId="{C54C2056-3A6A-4D0A-9694-3494C5981659}" destId="{2BF78195-1B2B-4A23-AADD-7F2875340E55}" srcOrd="12" destOrd="0" presId="urn:microsoft.com/office/officeart/2005/8/layout/cycle6"/>
    <dgm:cxn modelId="{F7D2CFA3-6778-483A-A37A-C5965F911543}" type="presParOf" srcId="{C54C2056-3A6A-4D0A-9694-3494C5981659}" destId="{92674302-8418-4B56-B725-6F231AD08D09}" srcOrd="13" destOrd="0" presId="urn:microsoft.com/office/officeart/2005/8/layout/cycle6"/>
    <dgm:cxn modelId="{3B54C6A2-CFC0-46FD-84AF-4A0478EE21EA}" type="presParOf" srcId="{C54C2056-3A6A-4D0A-9694-3494C5981659}" destId="{E205B86F-0F58-4DAA-983C-E618A7E674F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3F3CBE-8F8C-4B0D-8FB7-AC03679E991B}">
      <dsp:nvSpPr>
        <dsp:cNvPr id="0" name=""/>
        <dsp:cNvSpPr/>
      </dsp:nvSpPr>
      <dsp:spPr>
        <a:xfrm>
          <a:off x="2793329" y="209"/>
          <a:ext cx="1747621" cy="11359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kern="1200" dirty="0" smtClean="0"/>
            <a:t>Enseignement:</a:t>
          </a:r>
          <a:r>
            <a:rPr lang="fr-CH" sz="1500" kern="1200" dirty="0" smtClean="0"/>
            <a:t/>
          </a:r>
          <a:br>
            <a:rPr lang="fr-CH" sz="1500" kern="1200" dirty="0" smtClean="0"/>
          </a:br>
          <a:r>
            <a:rPr lang="fr-CH" sz="1500" kern="1200" dirty="0" smtClean="0"/>
            <a:t>Scénarios</a:t>
          </a:r>
          <a:br>
            <a:rPr lang="fr-CH" sz="1500" kern="1200" dirty="0" smtClean="0"/>
          </a:br>
          <a:r>
            <a:rPr lang="fr-CH" sz="1500" kern="1200" dirty="0" smtClean="0"/>
            <a:t>pédagogiques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kern="1200" dirty="0" smtClean="0"/>
            <a:t>nouveaux</a:t>
          </a:r>
          <a:endParaRPr lang="fr-CH" sz="1500" kern="1200" dirty="0"/>
        </a:p>
      </dsp:txBody>
      <dsp:txXfrm>
        <a:off x="2793329" y="209"/>
        <a:ext cx="1747621" cy="1135953"/>
      </dsp:txXfrm>
    </dsp:sp>
    <dsp:sp modelId="{7D4EE808-7E06-40A3-AC33-2FE48193892A}">
      <dsp:nvSpPr>
        <dsp:cNvPr id="0" name=""/>
        <dsp:cNvSpPr/>
      </dsp:nvSpPr>
      <dsp:spPr>
        <a:xfrm>
          <a:off x="1790566" y="568186"/>
          <a:ext cx="3753146" cy="3753146"/>
        </a:xfrm>
        <a:custGeom>
          <a:avLst/>
          <a:gdLst/>
          <a:ahLst/>
          <a:cxnLst/>
          <a:rect l="0" t="0" r="0" b="0"/>
          <a:pathLst>
            <a:path>
              <a:moveTo>
                <a:pt x="2762970" y="222539"/>
              </a:moveTo>
              <a:arcTo wR="1876573" hR="1876573" stAng="17891212" swAng="2625610"/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544483-8077-495A-923B-8F5600A36877}">
      <dsp:nvSpPr>
        <dsp:cNvPr id="0" name=""/>
        <dsp:cNvSpPr/>
      </dsp:nvSpPr>
      <dsp:spPr>
        <a:xfrm>
          <a:off x="4669902" y="1876783"/>
          <a:ext cx="1747621" cy="11359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kern="1200" dirty="0" smtClean="0"/>
            <a:t>Matériaux</a:t>
          </a:r>
          <a:br>
            <a:rPr lang="fr-CH" sz="1500" kern="1200" dirty="0" smtClean="0"/>
          </a:br>
          <a:r>
            <a:rPr lang="fr-CH" sz="1500" kern="1200" dirty="0" smtClean="0"/>
            <a:t>pédagogiques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kern="1200" dirty="0" smtClean="0"/>
            <a:t>(production, échange)</a:t>
          </a:r>
          <a:endParaRPr lang="fr-CH" sz="1500" kern="1200" dirty="0"/>
        </a:p>
      </dsp:txBody>
      <dsp:txXfrm>
        <a:off x="4669902" y="1876783"/>
        <a:ext cx="1747621" cy="1135953"/>
      </dsp:txXfrm>
    </dsp:sp>
    <dsp:sp modelId="{105056EA-D362-4E6D-9736-4A8AA0324570}">
      <dsp:nvSpPr>
        <dsp:cNvPr id="0" name=""/>
        <dsp:cNvSpPr/>
      </dsp:nvSpPr>
      <dsp:spPr>
        <a:xfrm>
          <a:off x="1790566" y="568186"/>
          <a:ext cx="3753146" cy="3753146"/>
        </a:xfrm>
        <a:custGeom>
          <a:avLst/>
          <a:gdLst/>
          <a:ahLst/>
          <a:cxnLst/>
          <a:rect l="0" t="0" r="0" b="0"/>
          <a:pathLst>
            <a:path>
              <a:moveTo>
                <a:pt x="3660763" y="2458116"/>
              </a:moveTo>
              <a:arcTo wR="1876573" hR="1876573" stAng="1083178" swAng="2625610"/>
            </a:path>
          </a:pathLst>
        </a:custGeom>
        <a:noFill/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70C721-0F32-4557-BA77-514C98B8C40C}">
      <dsp:nvSpPr>
        <dsp:cNvPr id="0" name=""/>
        <dsp:cNvSpPr/>
      </dsp:nvSpPr>
      <dsp:spPr>
        <a:xfrm>
          <a:off x="2793329" y="3753356"/>
          <a:ext cx="1747621" cy="11359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kern="1200" dirty="0" smtClean="0"/>
            <a:t>On the job </a:t>
          </a:r>
          <a:r>
            <a:rPr lang="fr-CH" sz="1500" kern="1200" dirty="0" err="1" smtClean="0"/>
            <a:t>learning</a:t>
          </a:r>
          <a:endParaRPr lang="fr-CH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kern="1200" dirty="0" smtClean="0"/>
            <a:t>(tout le mode, y compris profs.)</a:t>
          </a:r>
          <a:endParaRPr lang="fr-CH" sz="1500" kern="1200" dirty="0"/>
        </a:p>
      </dsp:txBody>
      <dsp:txXfrm>
        <a:off x="2793329" y="3753356"/>
        <a:ext cx="1747621" cy="1135953"/>
      </dsp:txXfrm>
    </dsp:sp>
    <dsp:sp modelId="{648D22B4-F877-4865-93F7-ACFCC02AE21E}">
      <dsp:nvSpPr>
        <dsp:cNvPr id="0" name=""/>
        <dsp:cNvSpPr/>
      </dsp:nvSpPr>
      <dsp:spPr>
        <a:xfrm>
          <a:off x="1790566" y="568186"/>
          <a:ext cx="3753146" cy="3753146"/>
        </a:xfrm>
        <a:custGeom>
          <a:avLst/>
          <a:gdLst/>
          <a:ahLst/>
          <a:cxnLst/>
          <a:rect l="0" t="0" r="0" b="0"/>
          <a:pathLst>
            <a:path>
              <a:moveTo>
                <a:pt x="990176" y="3530606"/>
              </a:moveTo>
              <a:arcTo wR="1876573" hR="1876573" stAng="7091212" swAng="2625610"/>
            </a:path>
          </a:pathLst>
        </a:custGeom>
        <a:noFill/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5AF0C-973D-4908-B77F-8723C2213BEF}">
      <dsp:nvSpPr>
        <dsp:cNvPr id="0" name=""/>
        <dsp:cNvSpPr/>
      </dsp:nvSpPr>
      <dsp:spPr>
        <a:xfrm>
          <a:off x="916756" y="1876783"/>
          <a:ext cx="1747621" cy="11359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kern="1200" dirty="0" smtClean="0"/>
            <a:t>Se libérer de l’administration</a:t>
          </a:r>
          <a:endParaRPr lang="fr-CH" sz="1500" kern="1200" dirty="0"/>
        </a:p>
      </dsp:txBody>
      <dsp:txXfrm>
        <a:off x="916756" y="1876783"/>
        <a:ext cx="1747621" cy="1135953"/>
      </dsp:txXfrm>
    </dsp:sp>
    <dsp:sp modelId="{5CA479C7-9D01-428D-8B4B-9978082ABD27}">
      <dsp:nvSpPr>
        <dsp:cNvPr id="0" name=""/>
        <dsp:cNvSpPr/>
      </dsp:nvSpPr>
      <dsp:spPr>
        <a:xfrm>
          <a:off x="1790566" y="568186"/>
          <a:ext cx="3753146" cy="3753146"/>
        </a:xfrm>
        <a:custGeom>
          <a:avLst/>
          <a:gdLst/>
          <a:ahLst/>
          <a:cxnLst/>
          <a:rect l="0" t="0" r="0" b="0"/>
          <a:pathLst>
            <a:path>
              <a:moveTo>
                <a:pt x="92382" y="1295030"/>
              </a:moveTo>
              <a:arcTo wR="1876573" hR="1876573" stAng="11883178" swAng="26256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BEEB2E-11F7-49F5-8FB2-F3D4E8098F38}">
      <dsp:nvSpPr>
        <dsp:cNvPr id="0" name=""/>
        <dsp:cNvSpPr/>
      </dsp:nvSpPr>
      <dsp:spPr>
        <a:xfrm>
          <a:off x="2369046" y="619247"/>
          <a:ext cx="2712155" cy="271215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kern="1200" dirty="0" smtClean="0"/>
            <a:t>Web 2.0</a:t>
          </a:r>
          <a:endParaRPr lang="fr-CH" sz="1800" kern="1200" dirty="0"/>
        </a:p>
      </dsp:txBody>
      <dsp:txXfrm>
        <a:off x="2369046" y="619247"/>
        <a:ext cx="2712155" cy="2712155"/>
      </dsp:txXfrm>
    </dsp:sp>
    <dsp:sp modelId="{4E1265C3-5EA3-4ECB-9414-0556CAEAD658}">
      <dsp:nvSpPr>
        <dsp:cNvPr id="0" name=""/>
        <dsp:cNvSpPr/>
      </dsp:nvSpPr>
      <dsp:spPr>
        <a:xfrm>
          <a:off x="3073303" y="71439"/>
          <a:ext cx="1356077" cy="179569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kern="1200" dirty="0" smtClean="0"/>
            <a:t>Outils métier</a:t>
          </a:r>
          <a:endParaRPr lang="fr-CH" sz="1800" kern="1200" dirty="0"/>
        </a:p>
      </dsp:txBody>
      <dsp:txXfrm>
        <a:off x="3073303" y="71439"/>
        <a:ext cx="1356077" cy="1795691"/>
      </dsp:txXfrm>
    </dsp:sp>
    <dsp:sp modelId="{9991D555-6E47-4F2F-9374-AE975467D715}">
      <dsp:nvSpPr>
        <dsp:cNvPr id="0" name=""/>
        <dsp:cNvSpPr/>
      </dsp:nvSpPr>
      <dsp:spPr>
        <a:xfrm>
          <a:off x="3573370" y="1428771"/>
          <a:ext cx="3682524" cy="135607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1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kern="1200" dirty="0" smtClean="0"/>
            <a:t>Outils pédagogiques</a:t>
          </a:r>
          <a:endParaRPr lang="fr-CH" sz="1800" kern="1200" dirty="0"/>
        </a:p>
      </dsp:txBody>
      <dsp:txXfrm>
        <a:off x="3573370" y="1428771"/>
        <a:ext cx="3682524" cy="1356077"/>
      </dsp:txXfrm>
    </dsp:sp>
    <dsp:sp modelId="{496E6265-6120-4533-BA4C-3F355700818E}">
      <dsp:nvSpPr>
        <dsp:cNvPr id="0" name=""/>
        <dsp:cNvSpPr/>
      </dsp:nvSpPr>
      <dsp:spPr>
        <a:xfrm>
          <a:off x="2797659" y="1109658"/>
          <a:ext cx="1850219" cy="331777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kern="1200" dirty="0" smtClean="0"/>
            <a:t>Outils de loisir / shopping</a:t>
          </a:r>
          <a:endParaRPr lang="fr-CH" sz="1800" kern="1200" dirty="0"/>
        </a:p>
      </dsp:txBody>
      <dsp:txXfrm>
        <a:off x="2797659" y="1109658"/>
        <a:ext cx="1850219" cy="3317779"/>
      </dsp:txXfrm>
    </dsp:sp>
    <dsp:sp modelId="{05DB14EC-2158-4E33-B692-F2AC32CA7504}">
      <dsp:nvSpPr>
        <dsp:cNvPr id="0" name=""/>
        <dsp:cNvSpPr/>
      </dsp:nvSpPr>
      <dsp:spPr>
        <a:xfrm>
          <a:off x="68279" y="1386198"/>
          <a:ext cx="3647971" cy="135607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kern="1200" dirty="0" smtClean="0"/>
            <a:t>Outils d’organisation</a:t>
          </a:r>
          <a:endParaRPr lang="fr-CH" sz="1800" kern="1200" dirty="0"/>
        </a:p>
      </dsp:txBody>
      <dsp:txXfrm>
        <a:off x="68279" y="1386198"/>
        <a:ext cx="3647971" cy="135607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AC826C-9575-4C37-A45C-04AB7553A727}">
      <dsp:nvSpPr>
        <dsp:cNvPr id="0" name=""/>
        <dsp:cNvSpPr/>
      </dsp:nvSpPr>
      <dsp:spPr>
        <a:xfrm>
          <a:off x="194573" y="2373164"/>
          <a:ext cx="2063277" cy="10316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300" kern="1200" dirty="0" smtClean="0"/>
            <a:t>outils</a:t>
          </a:r>
          <a:endParaRPr lang="fr-CH" sz="2300" kern="1200" dirty="0"/>
        </a:p>
      </dsp:txBody>
      <dsp:txXfrm>
        <a:off x="194573" y="2373164"/>
        <a:ext cx="2063277" cy="1031638"/>
      </dsp:txXfrm>
    </dsp:sp>
    <dsp:sp modelId="{62E3F260-D1A7-4613-9B11-FBE9154115E7}">
      <dsp:nvSpPr>
        <dsp:cNvPr id="0" name=""/>
        <dsp:cNvSpPr/>
      </dsp:nvSpPr>
      <dsp:spPr>
        <a:xfrm rot="17692822">
          <a:off x="1689686" y="1981287"/>
          <a:ext cx="1961639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961639" y="179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700" kern="1200"/>
        </a:p>
      </dsp:txBody>
      <dsp:txXfrm rot="17692822">
        <a:off x="2621464" y="1950154"/>
        <a:ext cx="98081" cy="98081"/>
      </dsp:txXfrm>
    </dsp:sp>
    <dsp:sp modelId="{F0AC163C-98BB-4279-84C9-9D3D15E6F61B}">
      <dsp:nvSpPr>
        <dsp:cNvPr id="0" name=""/>
        <dsp:cNvSpPr/>
      </dsp:nvSpPr>
      <dsp:spPr>
        <a:xfrm>
          <a:off x="3083161" y="593587"/>
          <a:ext cx="2063277" cy="10316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300" kern="1200" dirty="0" smtClean="0"/>
            <a:t>LMS</a:t>
          </a:r>
          <a:endParaRPr lang="fr-CH" sz="2300" kern="1200" dirty="0"/>
        </a:p>
      </dsp:txBody>
      <dsp:txXfrm>
        <a:off x="3083161" y="593587"/>
        <a:ext cx="2063277" cy="1031638"/>
      </dsp:txXfrm>
    </dsp:sp>
    <dsp:sp modelId="{90A5EE45-BA09-4717-95B6-F229B98EA973}">
      <dsp:nvSpPr>
        <dsp:cNvPr id="0" name=""/>
        <dsp:cNvSpPr/>
      </dsp:nvSpPr>
      <dsp:spPr>
        <a:xfrm rot="19457599">
          <a:off x="5050907" y="794903"/>
          <a:ext cx="1016373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016373" y="179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500" kern="1200"/>
        </a:p>
      </dsp:txBody>
      <dsp:txXfrm rot="19457599">
        <a:off x="5533684" y="787401"/>
        <a:ext cx="50818" cy="50818"/>
      </dsp:txXfrm>
    </dsp:sp>
    <dsp:sp modelId="{E07C11AF-9F30-4A60-A90D-E50FA5983D35}">
      <dsp:nvSpPr>
        <dsp:cNvPr id="0" name=""/>
        <dsp:cNvSpPr/>
      </dsp:nvSpPr>
      <dsp:spPr>
        <a:xfrm>
          <a:off x="5971749" y="395"/>
          <a:ext cx="2063277" cy="10316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300" kern="1200" dirty="0" smtClean="0"/>
            <a:t>Légers</a:t>
          </a:r>
          <a:endParaRPr lang="fr-CH" sz="2300" kern="1200" dirty="0"/>
        </a:p>
      </dsp:txBody>
      <dsp:txXfrm>
        <a:off x="5971749" y="395"/>
        <a:ext cx="2063277" cy="1031638"/>
      </dsp:txXfrm>
    </dsp:sp>
    <dsp:sp modelId="{1295A5DB-4F29-4254-A4CC-B881FE0BAF13}">
      <dsp:nvSpPr>
        <dsp:cNvPr id="0" name=""/>
        <dsp:cNvSpPr/>
      </dsp:nvSpPr>
      <dsp:spPr>
        <a:xfrm rot="2142401">
          <a:off x="5050907" y="1388095"/>
          <a:ext cx="1016373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016373" y="179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500" kern="1200"/>
        </a:p>
      </dsp:txBody>
      <dsp:txXfrm rot="2142401">
        <a:off x="5533684" y="1380593"/>
        <a:ext cx="50818" cy="50818"/>
      </dsp:txXfrm>
    </dsp:sp>
    <dsp:sp modelId="{CA57BDE2-CEE0-4707-A5E4-0E93780176BF}">
      <dsp:nvSpPr>
        <dsp:cNvPr id="0" name=""/>
        <dsp:cNvSpPr/>
      </dsp:nvSpPr>
      <dsp:spPr>
        <a:xfrm>
          <a:off x="5971749" y="1186779"/>
          <a:ext cx="2063277" cy="10316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300" kern="1200" dirty="0" err="1" smtClean="0"/>
            <a:t>SOAs</a:t>
          </a:r>
          <a:r>
            <a:rPr lang="fr-CH" sz="2300" kern="1200" dirty="0" smtClean="0"/>
            <a:t> (qui ne marchent pas encore</a:t>
          </a:r>
          <a:endParaRPr lang="fr-CH" sz="2300" kern="1200" dirty="0"/>
        </a:p>
      </dsp:txBody>
      <dsp:txXfrm>
        <a:off x="5971749" y="1186779"/>
        <a:ext cx="2063277" cy="1031638"/>
      </dsp:txXfrm>
    </dsp:sp>
    <dsp:sp modelId="{2C3B32FD-6936-4785-BF27-765E7EA3293E}">
      <dsp:nvSpPr>
        <dsp:cNvPr id="0" name=""/>
        <dsp:cNvSpPr/>
      </dsp:nvSpPr>
      <dsp:spPr>
        <a:xfrm rot="21533606">
          <a:off x="2257774" y="2863214"/>
          <a:ext cx="814114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814114" y="179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500" kern="1200"/>
        </a:p>
      </dsp:txBody>
      <dsp:txXfrm rot="21533606">
        <a:off x="2644479" y="2860769"/>
        <a:ext cx="40705" cy="40705"/>
      </dsp:txXfrm>
    </dsp:sp>
    <dsp:sp modelId="{5921C11E-C8AD-461A-8AA7-81537A44074B}">
      <dsp:nvSpPr>
        <dsp:cNvPr id="0" name=""/>
        <dsp:cNvSpPr/>
      </dsp:nvSpPr>
      <dsp:spPr>
        <a:xfrm>
          <a:off x="3071813" y="2357442"/>
          <a:ext cx="2063277" cy="10316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300" kern="1200" dirty="0" smtClean="0"/>
            <a:t>scénarisation</a:t>
          </a:r>
          <a:endParaRPr lang="fr-CH" sz="2300" kern="1200" dirty="0"/>
        </a:p>
      </dsp:txBody>
      <dsp:txXfrm>
        <a:off x="3071813" y="2357442"/>
        <a:ext cx="2063277" cy="1031638"/>
      </dsp:txXfrm>
    </dsp:sp>
    <dsp:sp modelId="{8BEA964C-BA3B-4313-9CAF-036C45E52269}">
      <dsp:nvSpPr>
        <dsp:cNvPr id="0" name=""/>
        <dsp:cNvSpPr/>
      </dsp:nvSpPr>
      <dsp:spPr>
        <a:xfrm rot="64593">
          <a:off x="5135016" y="2863214"/>
          <a:ext cx="836806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836806" y="179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500" kern="1200"/>
        </a:p>
      </dsp:txBody>
      <dsp:txXfrm rot="64593">
        <a:off x="5532499" y="2860202"/>
        <a:ext cx="41840" cy="41840"/>
      </dsp:txXfrm>
    </dsp:sp>
    <dsp:sp modelId="{60322571-E348-4311-8D87-1DCF9F8CBE95}">
      <dsp:nvSpPr>
        <dsp:cNvPr id="0" name=""/>
        <dsp:cNvSpPr/>
      </dsp:nvSpPr>
      <dsp:spPr>
        <a:xfrm>
          <a:off x="5971749" y="2373164"/>
          <a:ext cx="2063277" cy="10316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300" kern="1200" dirty="0" smtClean="0"/>
            <a:t>Dépositoires</a:t>
          </a:r>
          <a:endParaRPr lang="fr-CH" sz="2300" kern="1200" dirty="0"/>
        </a:p>
      </dsp:txBody>
      <dsp:txXfrm>
        <a:off x="5971749" y="2373164"/>
        <a:ext cx="2063277" cy="1031638"/>
      </dsp:txXfrm>
    </dsp:sp>
    <dsp:sp modelId="{90ECF13C-56EE-4785-A512-EB6B6756F936}">
      <dsp:nvSpPr>
        <dsp:cNvPr id="0" name=""/>
        <dsp:cNvSpPr/>
      </dsp:nvSpPr>
      <dsp:spPr>
        <a:xfrm rot="3309739">
          <a:off x="4821119" y="3456406"/>
          <a:ext cx="1464601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464601" y="179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500" kern="1200"/>
        </a:p>
      </dsp:txBody>
      <dsp:txXfrm rot="3309739">
        <a:off x="5516804" y="3437699"/>
        <a:ext cx="73230" cy="73230"/>
      </dsp:txXfrm>
    </dsp:sp>
    <dsp:sp modelId="{F133CE84-09E1-4B7D-A021-3160EE820612}">
      <dsp:nvSpPr>
        <dsp:cNvPr id="0" name=""/>
        <dsp:cNvSpPr/>
      </dsp:nvSpPr>
      <dsp:spPr>
        <a:xfrm>
          <a:off x="5971749" y="3559548"/>
          <a:ext cx="2063277" cy="10316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300" kern="1200" dirty="0" smtClean="0"/>
            <a:t>Outils de conception</a:t>
          </a:r>
          <a:endParaRPr lang="fr-CH" sz="2300" kern="1200" dirty="0"/>
        </a:p>
      </dsp:txBody>
      <dsp:txXfrm>
        <a:off x="5971749" y="3559548"/>
        <a:ext cx="2063277" cy="1031638"/>
      </dsp:txXfrm>
    </dsp:sp>
    <dsp:sp modelId="{291B1A87-3A1C-4D00-9E08-078858A343A5}">
      <dsp:nvSpPr>
        <dsp:cNvPr id="0" name=""/>
        <dsp:cNvSpPr/>
      </dsp:nvSpPr>
      <dsp:spPr>
        <a:xfrm rot="3687039">
          <a:off x="1774239" y="3684749"/>
          <a:ext cx="1852615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852615" y="179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700" kern="1200"/>
        </a:p>
      </dsp:txBody>
      <dsp:txXfrm rot="3687039">
        <a:off x="2654231" y="3656342"/>
        <a:ext cx="92630" cy="92630"/>
      </dsp:txXfrm>
    </dsp:sp>
    <dsp:sp modelId="{7C5DED49-361B-41F0-8E1A-1B3A35AA3457}">
      <dsp:nvSpPr>
        <dsp:cNvPr id="0" name=""/>
        <dsp:cNvSpPr/>
      </dsp:nvSpPr>
      <dsp:spPr>
        <a:xfrm>
          <a:off x="3143244" y="4000512"/>
          <a:ext cx="2063277" cy="1031638"/>
        </a:xfrm>
        <a:prstGeom prst="roundRect">
          <a:avLst>
            <a:gd name="adj" fmla="val 10000"/>
          </a:avLst>
        </a:prstGeom>
        <a:solidFill>
          <a:srgbClr val="FF5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300" kern="1200" dirty="0" err="1" smtClean="0"/>
            <a:t>Knowledge</a:t>
          </a:r>
          <a:r>
            <a:rPr lang="fr-CH" sz="2300" kern="1200" dirty="0" smtClean="0"/>
            <a:t> &amp; communication </a:t>
          </a:r>
          <a:r>
            <a:rPr lang="fr-CH" sz="2300" kern="1200" dirty="0" err="1" smtClean="0"/>
            <a:t>tools</a:t>
          </a:r>
          <a:endParaRPr lang="fr-CH" sz="2300" kern="1200" dirty="0"/>
        </a:p>
      </dsp:txBody>
      <dsp:txXfrm>
        <a:off x="3143244" y="4000512"/>
        <a:ext cx="2063277" cy="103163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94FFDC-B9CE-479C-B2C2-5910E9BB4418}">
      <dsp:nvSpPr>
        <dsp:cNvPr id="0" name=""/>
        <dsp:cNvSpPr/>
      </dsp:nvSpPr>
      <dsp:spPr>
        <a:xfrm>
          <a:off x="3262907" y="1537"/>
          <a:ext cx="1703784" cy="11074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700" kern="1200" dirty="0" smtClean="0"/>
            <a:t>La présence d’une entreprise trad.</a:t>
          </a:r>
          <a:endParaRPr lang="fr-CH" sz="1700" kern="1200" dirty="0"/>
        </a:p>
      </dsp:txBody>
      <dsp:txXfrm>
        <a:off x="3262907" y="1537"/>
        <a:ext cx="1703784" cy="1107459"/>
      </dsp:txXfrm>
    </dsp:sp>
    <dsp:sp modelId="{8A0DB9C9-1D2D-418C-8088-4819D7DC4AAF}">
      <dsp:nvSpPr>
        <dsp:cNvPr id="0" name=""/>
        <dsp:cNvSpPr/>
      </dsp:nvSpPr>
      <dsp:spPr>
        <a:xfrm>
          <a:off x="1903041" y="555267"/>
          <a:ext cx="4423516" cy="4423516"/>
        </a:xfrm>
        <a:custGeom>
          <a:avLst/>
          <a:gdLst/>
          <a:ahLst/>
          <a:cxnLst/>
          <a:rect l="0" t="0" r="0" b="0"/>
          <a:pathLst>
            <a:path>
              <a:moveTo>
                <a:pt x="3075344" y="175562"/>
              </a:moveTo>
              <a:arcTo wR="2211758" hR="2211758" stAng="17578959" swAng="196057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3CB96-A0A6-4584-A05E-4A55FE5B1A93}">
      <dsp:nvSpPr>
        <dsp:cNvPr id="0" name=""/>
        <dsp:cNvSpPr/>
      </dsp:nvSpPr>
      <dsp:spPr>
        <a:xfrm>
          <a:off x="5366415" y="1529824"/>
          <a:ext cx="1703784" cy="11074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700" kern="1200" smtClean="0"/>
            <a:t>La dynamique  « 2.0 » dans l’entreprise</a:t>
          </a:r>
          <a:endParaRPr lang="fr-CH" sz="1700" kern="1200" dirty="0"/>
        </a:p>
      </dsp:txBody>
      <dsp:txXfrm>
        <a:off x="5366415" y="1529824"/>
        <a:ext cx="1703784" cy="1107459"/>
      </dsp:txXfrm>
    </dsp:sp>
    <dsp:sp modelId="{8761FF08-71A8-4146-B688-2A90454EE627}">
      <dsp:nvSpPr>
        <dsp:cNvPr id="0" name=""/>
        <dsp:cNvSpPr/>
      </dsp:nvSpPr>
      <dsp:spPr>
        <a:xfrm>
          <a:off x="1903041" y="555267"/>
          <a:ext cx="4423516" cy="4423516"/>
        </a:xfrm>
        <a:custGeom>
          <a:avLst/>
          <a:gdLst/>
          <a:ahLst/>
          <a:cxnLst/>
          <a:rect l="0" t="0" r="0" b="0"/>
          <a:pathLst>
            <a:path>
              <a:moveTo>
                <a:pt x="4420493" y="2096150"/>
              </a:moveTo>
              <a:arcTo wR="2211758" hR="2211758" stAng="21420229" swAng="219555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E0ED42-FE69-4817-AAA0-8D49B07B4897}">
      <dsp:nvSpPr>
        <dsp:cNvPr id="0" name=""/>
        <dsp:cNvSpPr/>
      </dsp:nvSpPr>
      <dsp:spPr>
        <a:xfrm>
          <a:off x="4562946" y="4002645"/>
          <a:ext cx="1703784" cy="11074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700" kern="1200" dirty="0" smtClean="0"/>
            <a:t>Les clients dans l’espace web 2.0 </a:t>
          </a:r>
          <a:endParaRPr lang="fr-CH" sz="1700" kern="1200" dirty="0"/>
        </a:p>
      </dsp:txBody>
      <dsp:txXfrm>
        <a:off x="4562946" y="4002645"/>
        <a:ext cx="1703784" cy="1107459"/>
      </dsp:txXfrm>
    </dsp:sp>
    <dsp:sp modelId="{E84D763A-A500-450B-9E5C-30AE5906DC26}">
      <dsp:nvSpPr>
        <dsp:cNvPr id="0" name=""/>
        <dsp:cNvSpPr/>
      </dsp:nvSpPr>
      <dsp:spPr>
        <a:xfrm>
          <a:off x="1903041" y="555267"/>
          <a:ext cx="4423516" cy="4423516"/>
        </a:xfrm>
        <a:custGeom>
          <a:avLst/>
          <a:gdLst/>
          <a:ahLst/>
          <a:cxnLst/>
          <a:rect l="0" t="0" r="0" b="0"/>
          <a:pathLst>
            <a:path>
              <a:moveTo>
                <a:pt x="2651124" y="4379437"/>
              </a:moveTo>
              <a:arcTo wR="2211758" hR="2211758" stAng="4712518" swAng="13749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8D9710-5F8D-482C-944C-743C6F49F6B4}">
      <dsp:nvSpPr>
        <dsp:cNvPr id="0" name=""/>
        <dsp:cNvSpPr/>
      </dsp:nvSpPr>
      <dsp:spPr>
        <a:xfrm>
          <a:off x="1962868" y="4002645"/>
          <a:ext cx="1703784" cy="11074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700" kern="1200" dirty="0" smtClean="0"/>
            <a:t>Les fournisseurs Web 2.0</a:t>
          </a:r>
          <a:endParaRPr lang="fr-CH" sz="1700" kern="1200" dirty="0"/>
        </a:p>
      </dsp:txBody>
      <dsp:txXfrm>
        <a:off x="1962868" y="4002645"/>
        <a:ext cx="1703784" cy="1107459"/>
      </dsp:txXfrm>
    </dsp:sp>
    <dsp:sp modelId="{FAB30516-EC2C-4F86-A207-5CF3B714DC69}">
      <dsp:nvSpPr>
        <dsp:cNvPr id="0" name=""/>
        <dsp:cNvSpPr/>
      </dsp:nvSpPr>
      <dsp:spPr>
        <a:xfrm>
          <a:off x="1903041" y="555267"/>
          <a:ext cx="4423516" cy="4423516"/>
        </a:xfrm>
        <a:custGeom>
          <a:avLst/>
          <a:gdLst/>
          <a:ahLst/>
          <a:cxnLst/>
          <a:rect l="0" t="0" r="0" b="0"/>
          <a:pathLst>
            <a:path>
              <a:moveTo>
                <a:pt x="369462" y="3435612"/>
              </a:moveTo>
              <a:arcTo wR="2211758" hR="2211758" stAng="8784212" swAng="219555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F78195-1B2B-4A23-AADD-7F2875340E55}">
      <dsp:nvSpPr>
        <dsp:cNvPr id="0" name=""/>
        <dsp:cNvSpPr/>
      </dsp:nvSpPr>
      <dsp:spPr>
        <a:xfrm>
          <a:off x="1159400" y="1529824"/>
          <a:ext cx="1703784" cy="11074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700" kern="1200" dirty="0" smtClean="0"/>
            <a:t>La publicité en ligne</a:t>
          </a:r>
          <a:endParaRPr lang="fr-CH" sz="1700" kern="1200" dirty="0"/>
        </a:p>
      </dsp:txBody>
      <dsp:txXfrm>
        <a:off x="1159400" y="1529824"/>
        <a:ext cx="1703784" cy="1107459"/>
      </dsp:txXfrm>
    </dsp:sp>
    <dsp:sp modelId="{E205B86F-0F58-4DAA-983C-E618A7E674F5}">
      <dsp:nvSpPr>
        <dsp:cNvPr id="0" name=""/>
        <dsp:cNvSpPr/>
      </dsp:nvSpPr>
      <dsp:spPr>
        <a:xfrm>
          <a:off x="1903041" y="555267"/>
          <a:ext cx="4423516" cy="4423516"/>
        </a:xfrm>
        <a:custGeom>
          <a:avLst/>
          <a:gdLst/>
          <a:ahLst/>
          <a:cxnLst/>
          <a:rect l="0" t="0" r="0" b="0"/>
          <a:pathLst>
            <a:path>
              <a:moveTo>
                <a:pt x="385525" y="964061"/>
              </a:moveTo>
              <a:arcTo wR="2211758" hR="2211758" stAng="12860472" swAng="196057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 Unicode MS" pitchFamily="34" charset="-128"/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fr-FR"/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>
                <a:srgbClr val="000000"/>
              </a:buClr>
              <a:buSzPct val="100000"/>
              <a:buFont typeface="Arial Unicode MS" pitchFamily="34" charset="-128"/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fr-FR"/>
          </a:p>
        </p:txBody>
      </p:sp>
      <p:sp>
        <p:nvSpPr>
          <p:cNvPr id="386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 Unicode MS" pitchFamily="34" charset="-128"/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fr-FR"/>
          </a:p>
        </p:txBody>
      </p:sp>
      <p:sp>
        <p:nvSpPr>
          <p:cNvPr id="386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4513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>
                <a:srgbClr val="000000"/>
              </a:buClr>
              <a:buSzPct val="100000"/>
              <a:buFont typeface="Arial Unicode MS" pitchFamily="34" charset="-128"/>
              <a:buNone/>
              <a:defRPr sz="1200">
                <a:solidFill>
                  <a:srgbClr val="000000"/>
                </a:solidFill>
              </a:defRPr>
            </a:lvl1pPr>
          </a:lstStyle>
          <a:p>
            <a:fld id="{AABE6179-05B5-4AC9-BF62-59383D7A9290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792913" cy="99329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18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43225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880" rIns="95400" bIns="4788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48100" y="0"/>
            <a:ext cx="2943225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880" rIns="95400" bIns="4788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46125"/>
            <a:ext cx="4962525" cy="3721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4875" y="4716463"/>
            <a:ext cx="4983163" cy="4468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436100"/>
            <a:ext cx="2943225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880" rIns="95400" bIns="4788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48100" y="9436100"/>
            <a:ext cx="2943225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880" rIns="95400" bIns="4788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5C7EC482-2D60-4687-9733-565B1FE67746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Arial Unicode MS" pitchFamily="34" charset="-128"/>
      <a:defRPr sz="1200" kern="1200">
        <a:solidFill>
          <a:srgbClr val="000000"/>
        </a:solidFill>
        <a:latin typeface="Arial Unicode MS" pitchFamily="34" charset="-128"/>
        <a:ea typeface="+mn-ea"/>
        <a:cs typeface="+mn-cs"/>
      </a:defRPr>
    </a:lvl1pPr>
    <a:lvl2pPr marL="742950" indent="-28575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Arial Unicode MS" pitchFamily="34" charset="-128"/>
      <a:defRPr sz="1200" kern="1200">
        <a:solidFill>
          <a:srgbClr val="000000"/>
        </a:solidFill>
        <a:latin typeface="Arial Unicode MS" pitchFamily="34" charset="-128"/>
        <a:ea typeface="+mn-ea"/>
        <a:cs typeface="+mn-cs"/>
      </a:defRPr>
    </a:lvl2pPr>
    <a:lvl3pPr marL="11430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Arial Unicode MS" pitchFamily="34" charset="-128"/>
      <a:defRPr sz="1200" kern="1200">
        <a:solidFill>
          <a:srgbClr val="000000"/>
        </a:solidFill>
        <a:latin typeface="Arial Unicode MS" pitchFamily="34" charset="-128"/>
        <a:ea typeface="+mn-ea"/>
        <a:cs typeface="+mn-cs"/>
      </a:defRPr>
    </a:lvl3pPr>
    <a:lvl4pPr marL="16002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Arial Unicode MS" pitchFamily="34" charset="-128"/>
      <a:defRPr sz="1200" kern="1200">
        <a:solidFill>
          <a:srgbClr val="000000"/>
        </a:solidFill>
        <a:latin typeface="Arial Unicode MS" pitchFamily="34" charset="-128"/>
        <a:ea typeface="+mn-ea"/>
        <a:cs typeface="+mn-cs"/>
      </a:defRPr>
    </a:lvl4pPr>
    <a:lvl5pPr marL="20574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Arial Unicode MS" pitchFamily="34" charset="-128"/>
      <a:defRPr sz="1200" kern="1200">
        <a:solidFill>
          <a:srgbClr val="000000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3E6FE4-7FAA-45A2-8805-E3513130B128}" type="slidenum">
              <a:rPr lang="en-GB"/>
              <a:pPr/>
              <a:t>1</a:t>
            </a:fld>
            <a:endParaRPr lang="en-GB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46125"/>
            <a:ext cx="4964112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4875" y="4716463"/>
            <a:ext cx="4984750" cy="44704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417DCA-8433-4F7C-B806-6374F1FC593A}" type="slidenum">
              <a:rPr lang="en-GB"/>
              <a:pPr/>
              <a:t>16</a:t>
            </a:fld>
            <a:endParaRPr lang="en-GB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46125"/>
            <a:ext cx="4964112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4875" y="4716463"/>
            <a:ext cx="4984750" cy="44704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0613AB-80DA-4C02-A147-8A4926147C73}" type="slidenum">
              <a:rPr lang="en-GB"/>
              <a:pPr/>
              <a:t>17</a:t>
            </a:fld>
            <a:endParaRPr lang="en-GB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B65D29-63C6-4AD4-99E6-BC856C3C7041}" type="slidenum">
              <a:rPr lang="en-GB"/>
              <a:pPr/>
              <a:t>18</a:t>
            </a:fld>
            <a:endParaRPr lang="en-GB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3C5C5D-F180-4A0C-AC8A-36A9C6C326D9}" type="slidenum">
              <a:rPr lang="en-GB"/>
              <a:pPr/>
              <a:t>19</a:t>
            </a:fld>
            <a:endParaRPr lang="en-GB"/>
          </a:p>
        </p:txBody>
      </p:sp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F1788D-C56A-4F1B-A3D3-6B43EC9E37EE}" type="slidenum">
              <a:rPr lang="en-GB"/>
              <a:pPr/>
              <a:t>20</a:t>
            </a:fld>
            <a:endParaRPr lang="en-GB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A903CF-5049-4472-9422-21951F9B661D}" type="slidenum">
              <a:rPr lang="en-GB"/>
              <a:pPr/>
              <a:t>21</a:t>
            </a:fld>
            <a:endParaRPr lang="en-GB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6EEC40-6E14-4716-BE7C-ECD8788BE72E}" type="slidenum">
              <a:rPr lang="en-GB"/>
              <a:pPr/>
              <a:t>22</a:t>
            </a:fld>
            <a:endParaRPr lang="en-GB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CE4E3E-D5D0-4D05-AFBD-00EF7F64187C}" type="slidenum">
              <a:rPr lang="en-GB"/>
              <a:pPr/>
              <a:t>23</a:t>
            </a:fld>
            <a:endParaRPr lang="en-GB"/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8C78C8-E8EC-4C26-A854-E1A75733AD01}" type="slidenum">
              <a:rPr lang="en-GB"/>
              <a:pPr/>
              <a:t>24</a:t>
            </a:fld>
            <a:endParaRPr lang="en-GB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43A37C-3DE3-4FCD-8509-68A14FE02ACD}" type="slidenum">
              <a:rPr lang="en-GB"/>
              <a:pPr/>
              <a:t>25</a:t>
            </a:fld>
            <a:endParaRPr lang="en-GB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D13B0D-0C84-4A7C-AB5D-4EFBA57326AE}" type="slidenum">
              <a:rPr lang="en-GB"/>
              <a:pPr/>
              <a:t>2</a:t>
            </a:fld>
            <a:endParaRPr lang="en-GB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27F507-41B0-496E-B403-99A3BA044182}" type="slidenum">
              <a:rPr lang="en-GB"/>
              <a:pPr/>
              <a:t>26</a:t>
            </a:fld>
            <a:endParaRPr lang="en-GB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C74C1B-532C-4059-A522-573E1D895B6B}" type="slidenum">
              <a:rPr lang="en-GB"/>
              <a:pPr/>
              <a:t>27</a:t>
            </a:fld>
            <a:endParaRPr lang="en-GB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46125"/>
            <a:ext cx="4964112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4875" y="4716463"/>
            <a:ext cx="4984750" cy="43799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C2BA5C-90A8-438F-A584-D98064E800D6}" type="slidenum">
              <a:rPr lang="en-GB"/>
              <a:pPr/>
              <a:t>28</a:t>
            </a:fld>
            <a:endParaRPr lang="en-GB"/>
          </a:p>
        </p:txBody>
      </p:sp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458867-9295-4301-82A8-05BB9DFF24DC}" type="slidenum">
              <a:rPr lang="en-GB"/>
              <a:pPr/>
              <a:t>29</a:t>
            </a:fld>
            <a:endParaRPr lang="en-GB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BB8ED5E4-4B1D-4BCF-9817-15812D22F0F2}" type="datetime1">
              <a:rPr lang="en-US" smtClean="0"/>
              <a:pPr/>
              <a:t>5/10/2009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25D401C-A4BA-44AF-8257-928FFD4C6600}" type="slidenum">
              <a:rPr lang="en-GB"/>
              <a:pPr/>
              <a:t>31</a:t>
            </a:fld>
            <a:endParaRPr lang="en-GB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F7650F7-A167-4366-9E36-26F29826900B}" type="datetime1">
              <a:rPr lang="en-US" smtClean="0"/>
              <a:pPr/>
              <a:t>5/10/2009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EED9724-AEA6-4D80-8F2A-E3DCA55151C2}" type="datetime1">
              <a:rPr lang="en-US" smtClean="0"/>
              <a:pPr/>
              <a:t>5/10/2009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8AADA2-644F-4E1E-9070-7338364DE11A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01ECA9-E95B-4D9A-8551-71852BCA06B6}" type="slidenum">
              <a:rPr lang="en-GB"/>
              <a:pPr/>
              <a:t>39</a:t>
            </a:fld>
            <a:endParaRPr lang="en-GB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6D2EEE-D182-4CB9-98DB-91EAD187E1B7}" type="slidenum">
              <a:rPr lang="en-GB"/>
              <a:pPr/>
              <a:t>40</a:t>
            </a:fld>
            <a:endParaRPr lang="en-GB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19EA1F-F811-4419-AB65-40BBA800E03D}" type="slidenum">
              <a:rPr lang="en-GB"/>
              <a:pPr/>
              <a:t>41</a:t>
            </a:fld>
            <a:endParaRPr lang="en-GB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46125"/>
            <a:ext cx="4964112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4875" y="4716463"/>
            <a:ext cx="4984750" cy="43799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546E0C-AE63-4387-8AC1-AA72EA452722}" type="slidenum">
              <a:rPr lang="en-GB"/>
              <a:pPr/>
              <a:t>3</a:t>
            </a:fld>
            <a:endParaRPr lang="en-GB"/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5A40BF-3AC0-4969-B0ED-13B7F74B1D00}" type="slidenum">
              <a:rPr lang="en-GB"/>
              <a:pPr/>
              <a:t>42</a:t>
            </a:fld>
            <a:endParaRPr lang="en-GB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52B47D-7F71-49FB-BFBF-179C82482334}" type="slidenum">
              <a:rPr lang="en-GB"/>
              <a:pPr/>
              <a:t>43</a:t>
            </a:fld>
            <a:endParaRPr lang="en-GB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C3E19D-81AF-4492-85E6-558D74338AF4}" type="slidenum">
              <a:rPr lang="en-GB"/>
              <a:pPr/>
              <a:t>46</a:t>
            </a:fld>
            <a:endParaRPr lang="en-GB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885C75-CD6C-44CD-AE30-961F984B918C}" type="slidenum">
              <a:rPr lang="en-GB"/>
              <a:pPr/>
              <a:t>4</a:t>
            </a:fld>
            <a:endParaRPr lang="en-GB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8E54BC-79D7-40DA-8910-7A6E3F5996E8}" type="slidenum">
              <a:rPr lang="en-GB"/>
              <a:pPr/>
              <a:t>6</a:t>
            </a:fld>
            <a:endParaRPr lang="en-GB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E9370E-1113-42CA-A2CE-B7E7FF0D228E}" type="slidenum">
              <a:rPr lang="en-GB"/>
              <a:pPr/>
              <a:t>7</a:t>
            </a:fld>
            <a:endParaRPr lang="en-GB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0C25EE-AA7D-49C8-9402-FC8469B71918}" type="slidenum">
              <a:rPr lang="en-GB"/>
              <a:pPr/>
              <a:t>11</a:t>
            </a:fld>
            <a:endParaRPr lang="en-GB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52B47D-7F71-49FB-BFBF-179C82482334}" type="slidenum">
              <a:rPr lang="en-GB"/>
              <a:pPr/>
              <a:t>12</a:t>
            </a:fld>
            <a:endParaRPr lang="en-GB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718A6D-DF78-48B2-B629-352FD21482A7}" type="slidenum">
              <a:rPr lang="en-GB"/>
              <a:pPr/>
              <a:t>14</a:t>
            </a:fld>
            <a:endParaRPr lang="en-GB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886200"/>
            <a:ext cx="7921625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30086" name="Rectangle 6"/>
          <p:cNvSpPr>
            <a:spLocks noChangeArrowheads="1"/>
          </p:cNvSpPr>
          <p:nvPr/>
        </p:nvSpPr>
        <p:spPr bwMode="auto">
          <a:xfrm>
            <a:off x="3132137" y="6429396"/>
            <a:ext cx="1800225" cy="31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 Unicode MS" pitchFamily="34" charset="-128"/>
              <a:buNone/>
            </a:pPr>
            <a:r>
              <a:rPr lang="en-GB" sz="1400" dirty="0">
                <a:solidFill>
                  <a:srgbClr val="000000"/>
                </a:solidFill>
              </a:rPr>
              <a:t>http://tecfa.unige.ch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43008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6500834"/>
            <a:ext cx="669925" cy="236537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9" name="TextBox 8"/>
          <p:cNvSpPr txBox="1"/>
          <p:nvPr userDrawn="1"/>
        </p:nvSpPr>
        <p:spPr>
          <a:xfrm>
            <a:off x="571472" y="6429396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fld id="{31FF48C9-F878-41ED-8A2D-7DC80272FA26}" type="datetime1">
              <a:rPr lang="fr-CH" sz="1400" smtClean="0">
                <a:solidFill>
                  <a:schemeClr val="tx1"/>
                </a:solidFill>
              </a:rPr>
              <a:pPr algn="l">
                <a:buNone/>
              </a:pPr>
              <a:t>10.05.2009</a:t>
            </a:fld>
            <a:endParaRPr lang="fr-CH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4813"/>
            <a:ext cx="2057400" cy="5832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04813"/>
            <a:ext cx="6019800" cy="5832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503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52513"/>
            <a:ext cx="4038600" cy="5184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184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503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52513"/>
            <a:ext cx="8229600" cy="5184775"/>
          </a:xfrm>
        </p:spPr>
        <p:txBody>
          <a:bodyPr/>
          <a:lstStyle/>
          <a:p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fr-CH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4813"/>
            <a:ext cx="822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596" y="1142984"/>
            <a:ext cx="82296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 adféldfa édafljkadf éalfdj afdélkjfad élafdkj fdaélkja fdélafdj </a:t>
            </a:r>
          </a:p>
          <a:p>
            <a:pPr lvl="2"/>
            <a:r>
              <a:rPr lang="en-US" smtClean="0"/>
              <a:t>Third level éadlkjaf délakj adfélkafdj éfdaslkj adfélajd éadfljdaf éladfkj 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9063" name="Rectangle 7"/>
          <p:cNvSpPr>
            <a:spLocks noChangeArrowheads="1"/>
          </p:cNvSpPr>
          <p:nvPr/>
        </p:nvSpPr>
        <p:spPr bwMode="auto">
          <a:xfrm>
            <a:off x="3203575" y="6389688"/>
            <a:ext cx="18002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 Unicode MS" pitchFamily="34" charset="-128"/>
              <a:buNone/>
            </a:pPr>
            <a:r>
              <a:rPr lang="en-GB" sz="1400" dirty="0">
                <a:solidFill>
                  <a:srgbClr val="000000"/>
                </a:solidFill>
              </a:rPr>
              <a:t>http://tecfa.unige.ch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429064" name="Picture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43834" y="6429396"/>
            <a:ext cx="669925" cy="236537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429065" name="Rectangle 9"/>
          <p:cNvSpPr>
            <a:spLocks noChangeArrowheads="1"/>
          </p:cNvSpPr>
          <p:nvPr/>
        </p:nvSpPr>
        <p:spPr bwMode="auto">
          <a:xfrm>
            <a:off x="7667625" y="6381750"/>
            <a:ext cx="11255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Arial Unicode MS" pitchFamily="34" charset="-128"/>
              <a:buNone/>
            </a:pPr>
            <a:fld id="{2F69EA91-ABF8-4620-8DA6-AD179CD67E04}" type="slidenum">
              <a:rPr lang="en-US" sz="14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Arial Unicode MS" pitchFamily="34" charset="-128"/>
                <a:buNone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s.drupal.org/drupal-education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edutechwiki.unige.ch/en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dutechwiki.unige.ch/fr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214282" y="2143116"/>
            <a:ext cx="7772400" cy="1371600"/>
          </a:xfrm>
          <a:ln/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Web 2.0 / Social </a:t>
            </a:r>
            <a:r>
              <a:rPr lang="en-GB" dirty="0"/>
              <a:t>Computing / E-learning 2.0 ?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50825" y="4292600"/>
            <a:ext cx="3733800" cy="771525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000000"/>
                </a:solidFill>
              </a:rPr>
              <a:t>Daniel K. Schneider</a:t>
            </a:r>
            <a:br>
              <a:rPr lang="en-GB" sz="1600">
                <a:solidFill>
                  <a:srgbClr val="000000"/>
                </a:solidFill>
              </a:rPr>
            </a:br>
            <a:r>
              <a:rPr lang="en-GB" sz="1600">
                <a:solidFill>
                  <a:srgbClr val="000000"/>
                </a:solidFill>
              </a:rPr>
              <a:t>TECFA – FPSE - Université de Genève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000000"/>
                </a:solidFill>
              </a:rPr>
              <a:t>daniel.schneider@tecfa.unige.ch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50825" y="5157788"/>
            <a:ext cx="4321175" cy="1008062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marL="304800" indent="-304800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/>
              <a:t>Atelier Webmaster</a:t>
            </a:r>
            <a:endParaRPr lang="en-GB" sz="2000" dirty="0"/>
          </a:p>
          <a:p>
            <a:pPr marL="304800" indent="-304800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/>
              <a:t>TECFA, </a:t>
            </a:r>
            <a:r>
              <a:rPr lang="en-GB" sz="2000" dirty="0" err="1" smtClean="0"/>
              <a:t>Université</a:t>
            </a:r>
            <a:r>
              <a:rPr lang="en-GB" sz="2000" dirty="0" smtClean="0"/>
              <a:t> de Genève</a:t>
            </a:r>
            <a:endParaRPr lang="en-GB" sz="2000" dirty="0"/>
          </a:p>
          <a:p>
            <a:pPr marL="304800" indent="-304800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/>
              <a:t>May 2009</a:t>
            </a:r>
            <a:endParaRPr lang="en-GB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Un danger …</a:t>
            </a:r>
            <a:endParaRPr lang="fr-CH" dirty="0"/>
          </a:p>
        </p:txBody>
      </p:sp>
      <p:pic>
        <p:nvPicPr>
          <p:cNvPr id="4" name="Content Placeholder 3" descr="Future-of-productivity-radar-networ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000108"/>
            <a:ext cx="6096000" cy="4274820"/>
          </a:xfrm>
        </p:spPr>
      </p:pic>
      <p:sp>
        <p:nvSpPr>
          <p:cNvPr id="5" name="TextBox 4"/>
          <p:cNvSpPr txBox="1"/>
          <p:nvPr/>
        </p:nvSpPr>
        <p:spPr>
          <a:xfrm>
            <a:off x="642911" y="5500702"/>
            <a:ext cx="835824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sz="2000" dirty="0" smtClean="0">
                <a:solidFill>
                  <a:schemeClr val="tx1"/>
                </a:solidFill>
              </a:rPr>
              <a:t>Trop de nouvelles, trop de communication, trop de bouts d’information</a:t>
            </a:r>
          </a:p>
          <a:p>
            <a:r>
              <a:rPr lang="fr-CH" sz="2000" dirty="0" smtClean="0">
                <a:solidFill>
                  <a:schemeClr val="tx1"/>
                </a:solidFill>
              </a:rPr>
              <a:t> </a:t>
            </a:r>
            <a:r>
              <a:rPr lang="fr-CH" sz="2000" dirty="0" smtClean="0">
                <a:solidFill>
                  <a:schemeClr val="tx1"/>
                </a:solidFill>
              </a:rPr>
              <a:t>Il faut des outils pour structure cet espace …. Web sémantique ?</a:t>
            </a:r>
            <a:endParaRPr lang="fr-CH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891588" cy="811213"/>
          </a:xfrm>
        </p:spPr>
        <p:txBody>
          <a:bodyPr/>
          <a:lstStyle/>
          <a:p>
            <a:r>
              <a:rPr lang="en-US"/>
              <a:t>E-learning 0.5 à 2.5: </a:t>
            </a:r>
            <a:r>
              <a:rPr lang="en-US">
                <a:solidFill>
                  <a:srgbClr val="CC0000"/>
                </a:solidFill>
              </a:rPr>
              <a:t>plus de social soft</a:t>
            </a:r>
            <a:r>
              <a:rPr lang="en-US"/>
              <a:t>.</a:t>
            </a:r>
          </a:p>
        </p:txBody>
      </p:sp>
      <p:graphicFrame>
        <p:nvGraphicFramePr>
          <p:cNvPr id="102538" name="Group 138"/>
          <p:cNvGraphicFramePr>
            <a:graphicFrameLocks noGrp="1"/>
          </p:cNvGraphicFramePr>
          <p:nvPr>
            <p:ph type="tbl" idx="1"/>
          </p:nvPr>
        </p:nvGraphicFramePr>
        <p:xfrm>
          <a:off x="179388" y="981075"/>
          <a:ext cx="8208962" cy="4920108"/>
        </p:xfrm>
        <a:graphic>
          <a:graphicData uri="http://schemas.openxmlformats.org/drawingml/2006/table">
            <a:tbl>
              <a:tblPr/>
              <a:tblGrid>
                <a:gridCol w="1406525"/>
                <a:gridCol w="1617662"/>
                <a:gridCol w="1439863"/>
                <a:gridCol w="1441450"/>
                <a:gridCol w="2303462"/>
              </a:tblGrid>
              <a:tr h="811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(1967-)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(1980’s)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(1995,-)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(2000,-)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(2005,-)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“Officiel”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152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TenCore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Virtual classrooms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CBT/CBL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WebCT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Metadata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SCORM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Moodle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LAMS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E-portfolios, PLEs 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e-framework (SOA)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46990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“Poussé par les enseignants”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159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Basic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BBS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Hypercard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Web servers,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Forums,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CGI Scripts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Blogs,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Wikis,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Portails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(social soft. 1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ère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gén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Mashups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Social soft “trendy” (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plateformes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sociales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webtops, micro-blogs, etc.)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02520" name="Text Box 120"/>
          <p:cNvSpPr txBox="1">
            <a:spLocks noChangeArrowheads="1"/>
          </p:cNvSpPr>
          <p:nvPr/>
        </p:nvSpPr>
        <p:spPr bwMode="auto">
          <a:xfrm rot="-1329981">
            <a:off x="6218238" y="3632200"/>
            <a:ext cx="1584325" cy="600075"/>
          </a:xfrm>
          <a:prstGeom prst="rect">
            <a:avLst/>
          </a:prstGeom>
          <a:solidFill>
            <a:srgbClr val="FF0000">
              <a:alpha val="12000"/>
            </a:srgbClr>
          </a:solidFill>
          <a:ln w="50800" algn="ctr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sz="1800">
                <a:solidFill>
                  <a:srgbClr val="CC0000"/>
                </a:solidFill>
              </a:rPr>
              <a:t>Social software</a:t>
            </a:r>
          </a:p>
        </p:txBody>
      </p:sp>
      <p:sp>
        <p:nvSpPr>
          <p:cNvPr id="102526" name="Freeform 126"/>
          <p:cNvSpPr>
            <a:spLocks/>
          </p:cNvSpPr>
          <p:nvPr/>
        </p:nvSpPr>
        <p:spPr bwMode="auto">
          <a:xfrm>
            <a:off x="1474788" y="3070225"/>
            <a:ext cx="6985000" cy="2735263"/>
          </a:xfrm>
          <a:custGeom>
            <a:avLst/>
            <a:gdLst/>
            <a:ahLst/>
            <a:cxnLst>
              <a:cxn ang="0">
                <a:pos x="45" y="635"/>
              </a:cxn>
              <a:cxn ang="0">
                <a:pos x="190" y="646"/>
              </a:cxn>
              <a:cxn ang="0">
                <a:pos x="404" y="621"/>
              </a:cxn>
              <a:cxn ang="0">
                <a:pos x="486" y="629"/>
              </a:cxn>
              <a:cxn ang="0">
                <a:pos x="692" y="588"/>
              </a:cxn>
              <a:cxn ang="0">
                <a:pos x="848" y="572"/>
              </a:cxn>
              <a:cxn ang="0">
                <a:pos x="980" y="514"/>
              </a:cxn>
              <a:cxn ang="0">
                <a:pos x="1950" y="408"/>
              </a:cxn>
              <a:cxn ang="0">
                <a:pos x="2812" y="272"/>
              </a:cxn>
              <a:cxn ang="0">
                <a:pos x="3447" y="0"/>
              </a:cxn>
              <a:cxn ang="0">
                <a:pos x="3991" y="45"/>
              </a:cxn>
              <a:cxn ang="0">
                <a:pos x="4264" y="362"/>
              </a:cxn>
              <a:cxn ang="0">
                <a:pos x="4354" y="680"/>
              </a:cxn>
              <a:cxn ang="0">
                <a:pos x="4400" y="1088"/>
              </a:cxn>
              <a:cxn ang="0">
                <a:pos x="4264" y="1542"/>
              </a:cxn>
              <a:cxn ang="0">
                <a:pos x="3810" y="1723"/>
              </a:cxn>
              <a:cxn ang="0">
                <a:pos x="3266" y="1723"/>
              </a:cxn>
              <a:cxn ang="0">
                <a:pos x="2767" y="1678"/>
              </a:cxn>
              <a:cxn ang="0">
                <a:pos x="1996" y="1496"/>
              </a:cxn>
              <a:cxn ang="0">
                <a:pos x="1451" y="1406"/>
              </a:cxn>
              <a:cxn ang="0">
                <a:pos x="590" y="1134"/>
              </a:cxn>
              <a:cxn ang="0">
                <a:pos x="0" y="861"/>
              </a:cxn>
              <a:cxn ang="0">
                <a:pos x="45" y="635"/>
              </a:cxn>
            </a:cxnLst>
            <a:rect l="0" t="0" r="r" b="b"/>
            <a:pathLst>
              <a:path w="4400" h="1723">
                <a:moveTo>
                  <a:pt x="45" y="635"/>
                </a:moveTo>
                <a:cubicBezTo>
                  <a:pt x="93" y="637"/>
                  <a:pt x="142" y="646"/>
                  <a:pt x="190" y="646"/>
                </a:cubicBezTo>
                <a:cubicBezTo>
                  <a:pt x="260" y="646"/>
                  <a:pt x="334" y="628"/>
                  <a:pt x="404" y="621"/>
                </a:cubicBezTo>
                <a:cubicBezTo>
                  <a:pt x="431" y="624"/>
                  <a:pt x="459" y="629"/>
                  <a:pt x="486" y="629"/>
                </a:cubicBezTo>
                <a:cubicBezTo>
                  <a:pt x="553" y="629"/>
                  <a:pt x="625" y="596"/>
                  <a:pt x="692" y="588"/>
                </a:cubicBezTo>
                <a:cubicBezTo>
                  <a:pt x="744" y="581"/>
                  <a:pt x="848" y="572"/>
                  <a:pt x="848" y="572"/>
                </a:cubicBezTo>
                <a:cubicBezTo>
                  <a:pt x="890" y="559"/>
                  <a:pt x="959" y="554"/>
                  <a:pt x="980" y="514"/>
                </a:cubicBezTo>
                <a:lnTo>
                  <a:pt x="1950" y="408"/>
                </a:lnTo>
                <a:lnTo>
                  <a:pt x="2812" y="272"/>
                </a:lnTo>
                <a:lnTo>
                  <a:pt x="3447" y="0"/>
                </a:lnTo>
                <a:lnTo>
                  <a:pt x="3991" y="45"/>
                </a:lnTo>
                <a:lnTo>
                  <a:pt x="4264" y="362"/>
                </a:lnTo>
                <a:lnTo>
                  <a:pt x="4354" y="680"/>
                </a:lnTo>
                <a:lnTo>
                  <a:pt x="4400" y="1088"/>
                </a:lnTo>
                <a:lnTo>
                  <a:pt x="4264" y="1542"/>
                </a:lnTo>
                <a:lnTo>
                  <a:pt x="3810" y="1723"/>
                </a:lnTo>
                <a:lnTo>
                  <a:pt x="3266" y="1723"/>
                </a:lnTo>
                <a:lnTo>
                  <a:pt x="2767" y="1678"/>
                </a:lnTo>
                <a:lnTo>
                  <a:pt x="1996" y="1496"/>
                </a:lnTo>
                <a:lnTo>
                  <a:pt x="1451" y="1406"/>
                </a:lnTo>
                <a:lnTo>
                  <a:pt x="590" y="1134"/>
                </a:lnTo>
                <a:lnTo>
                  <a:pt x="0" y="861"/>
                </a:lnTo>
                <a:lnTo>
                  <a:pt x="45" y="635"/>
                </a:lnTo>
                <a:close/>
              </a:path>
            </a:pathLst>
          </a:custGeom>
          <a:solidFill>
            <a:srgbClr val="FF0000">
              <a:alpha val="12000"/>
            </a:srgbClr>
          </a:solidFill>
          <a:ln w="50800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fr-CH"/>
          </a:p>
        </p:txBody>
      </p:sp>
      <p:sp>
        <p:nvSpPr>
          <p:cNvPr id="102527" name="Freeform 127"/>
          <p:cNvSpPr>
            <a:spLocks/>
          </p:cNvSpPr>
          <p:nvPr/>
        </p:nvSpPr>
        <p:spPr bwMode="auto">
          <a:xfrm>
            <a:off x="1331913" y="3644900"/>
            <a:ext cx="7704137" cy="2160588"/>
          </a:xfrm>
          <a:custGeom>
            <a:avLst/>
            <a:gdLst/>
            <a:ahLst/>
            <a:cxnLst>
              <a:cxn ang="0">
                <a:pos x="0" y="454"/>
              </a:cxn>
              <a:cxn ang="0">
                <a:pos x="907" y="363"/>
              </a:cxn>
              <a:cxn ang="0">
                <a:pos x="1996" y="272"/>
              </a:cxn>
              <a:cxn ang="0">
                <a:pos x="2540" y="91"/>
              </a:cxn>
              <a:cxn ang="0">
                <a:pos x="3039" y="91"/>
              </a:cxn>
              <a:cxn ang="0">
                <a:pos x="3765" y="91"/>
              </a:cxn>
              <a:cxn ang="0">
                <a:pos x="4400" y="45"/>
              </a:cxn>
              <a:cxn ang="0">
                <a:pos x="4763" y="0"/>
              </a:cxn>
              <a:cxn ang="0">
                <a:pos x="4853" y="0"/>
              </a:cxn>
              <a:cxn ang="0">
                <a:pos x="4853" y="1361"/>
              </a:cxn>
              <a:cxn ang="0">
                <a:pos x="4173" y="1361"/>
              </a:cxn>
              <a:cxn ang="0">
                <a:pos x="3447" y="1270"/>
              </a:cxn>
              <a:cxn ang="0">
                <a:pos x="2676" y="1179"/>
              </a:cxn>
              <a:cxn ang="0">
                <a:pos x="2313" y="1089"/>
              </a:cxn>
              <a:cxn ang="0">
                <a:pos x="1905" y="953"/>
              </a:cxn>
              <a:cxn ang="0">
                <a:pos x="1497" y="862"/>
              </a:cxn>
              <a:cxn ang="0">
                <a:pos x="1134" y="817"/>
              </a:cxn>
              <a:cxn ang="0">
                <a:pos x="499" y="907"/>
              </a:cxn>
              <a:cxn ang="0">
                <a:pos x="91" y="817"/>
              </a:cxn>
              <a:cxn ang="0">
                <a:pos x="0" y="454"/>
              </a:cxn>
            </a:cxnLst>
            <a:rect l="0" t="0" r="r" b="b"/>
            <a:pathLst>
              <a:path w="4853" h="1361">
                <a:moveTo>
                  <a:pt x="0" y="454"/>
                </a:moveTo>
                <a:lnTo>
                  <a:pt x="907" y="363"/>
                </a:lnTo>
                <a:lnTo>
                  <a:pt x="1996" y="272"/>
                </a:lnTo>
                <a:lnTo>
                  <a:pt x="2540" y="91"/>
                </a:lnTo>
                <a:lnTo>
                  <a:pt x="3039" y="91"/>
                </a:lnTo>
                <a:lnTo>
                  <a:pt x="3765" y="91"/>
                </a:lnTo>
                <a:lnTo>
                  <a:pt x="4400" y="45"/>
                </a:lnTo>
                <a:lnTo>
                  <a:pt x="4763" y="0"/>
                </a:lnTo>
                <a:lnTo>
                  <a:pt x="4853" y="0"/>
                </a:lnTo>
                <a:lnTo>
                  <a:pt x="4853" y="1361"/>
                </a:lnTo>
                <a:lnTo>
                  <a:pt x="4173" y="1361"/>
                </a:lnTo>
                <a:lnTo>
                  <a:pt x="3447" y="1270"/>
                </a:lnTo>
                <a:lnTo>
                  <a:pt x="2676" y="1179"/>
                </a:lnTo>
                <a:lnTo>
                  <a:pt x="2313" y="1089"/>
                </a:lnTo>
                <a:lnTo>
                  <a:pt x="1905" y="953"/>
                </a:lnTo>
                <a:lnTo>
                  <a:pt x="1497" y="862"/>
                </a:lnTo>
                <a:lnTo>
                  <a:pt x="1134" y="817"/>
                </a:lnTo>
                <a:lnTo>
                  <a:pt x="499" y="907"/>
                </a:lnTo>
                <a:lnTo>
                  <a:pt x="91" y="817"/>
                </a:lnTo>
                <a:lnTo>
                  <a:pt x="0" y="454"/>
                </a:lnTo>
                <a:close/>
              </a:path>
            </a:pathLst>
          </a:custGeom>
          <a:noFill/>
          <a:ln w="25400" cap="flat" cmpd="sng">
            <a:noFill/>
            <a:prstDash val="solid"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CH" sz="3200" dirty="0" smtClean="0"/>
              <a:t>Partie </a:t>
            </a:r>
            <a:r>
              <a:rPr lang="fr-CH" sz="3200" dirty="0" smtClean="0"/>
              <a:t>II:</a:t>
            </a:r>
            <a:r>
              <a:rPr lang="fr-CH" sz="3200" dirty="0"/>
              <a:t/>
            </a:r>
            <a:br>
              <a:rPr lang="fr-CH" sz="3200" dirty="0"/>
            </a:br>
            <a:r>
              <a:rPr lang="fr-CH" sz="3200" dirty="0" smtClean="0"/>
              <a:t>Web </a:t>
            </a:r>
            <a:r>
              <a:rPr lang="fr-CH" sz="3200" dirty="0"/>
              <a:t>2.0 et social software dans l’éducation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fr-CH" dirty="0"/>
              <a:t>Quelques usages 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Web 2.0 dans </a:t>
            </a:r>
            <a:r>
              <a:rPr lang="fr-CH" dirty="0" smtClean="0"/>
              <a:t>l’éducation</a:t>
            </a:r>
            <a:endParaRPr lang="fr-CH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1524000" y="1397000"/>
          <a:ext cx="7334280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891588" cy="811213"/>
          </a:xfrm>
        </p:spPr>
        <p:txBody>
          <a:bodyPr/>
          <a:lstStyle/>
          <a:p>
            <a:r>
              <a:rPr lang="fr-CH"/>
              <a:t>Types d’utilisations pédagogiques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fr-CH" sz="2800"/>
              <a:t>Outils de production en ligne (textes, dessins, manipulation d’images, etc.)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fr-CH" sz="2800"/>
              <a:t>Gestion de l’espace d’information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fr-CH" sz="2800"/>
              <a:t>Ecrire en collaboration, construction collective de connaissances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fr-CH" sz="2800"/>
              <a:t>Enseignement par projets (orchestration de productions)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fr-CH" sz="2800"/>
              <a:t>« Personal learning environments »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fr-CH" sz="2800"/>
              <a:t>Environnements d’auteur / d’exécution intégrés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fr-CH" sz="2800"/>
              <a:t>Microlearning</a:t>
            </a:r>
          </a:p>
          <a:p>
            <a:pPr marL="533400" indent="-533400">
              <a:lnSpc>
                <a:spcPct val="80000"/>
              </a:lnSpc>
            </a:pPr>
            <a:r>
              <a:rPr lang="fr-CH" sz="2800"/>
              <a:t>… etc.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fr-CH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09600" indent="-609600"/>
            <a:r>
              <a:rPr lang="fr-CH" sz="3200" dirty="0"/>
              <a:t>1) Outils </a:t>
            </a:r>
            <a:r>
              <a:rPr lang="fr-CH" sz="3200" dirty="0" smtClean="0"/>
              <a:t>élèves de </a:t>
            </a:r>
            <a:r>
              <a:rPr lang="fr-CH" sz="3200" dirty="0"/>
              <a:t>production en ligne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Rend indépendant les enseignants de leur </a:t>
            </a:r>
            <a:r>
              <a:rPr lang="fr-CH" dirty="0" smtClean="0"/>
              <a:t>administration, inclut la maison</a:t>
            </a:r>
            <a:endParaRPr lang="fr-CH" dirty="0"/>
          </a:p>
          <a:p>
            <a:r>
              <a:rPr lang="fr-CH" dirty="0"/>
              <a:t>Accessibilité, partage assez facile</a:t>
            </a:r>
          </a:p>
          <a:p>
            <a:r>
              <a:rPr lang="fr-CH" dirty="0"/>
              <a:t>Beaucoup d’outils:</a:t>
            </a:r>
          </a:p>
          <a:p>
            <a:pPr lvl="1"/>
            <a:r>
              <a:rPr lang="fr-CH" dirty="0"/>
              <a:t>Office 2.0</a:t>
            </a:r>
          </a:p>
          <a:p>
            <a:pPr lvl="1"/>
            <a:r>
              <a:rPr lang="fr-CH" dirty="0"/>
              <a:t>Cartes conceptuelles</a:t>
            </a:r>
          </a:p>
          <a:p>
            <a:pPr lvl="1"/>
            <a:r>
              <a:rPr lang="fr-CH" dirty="0"/>
              <a:t>Gestion (calendriers, tâches, etc.)</a:t>
            </a:r>
          </a:p>
          <a:p>
            <a:pPr lvl="1"/>
            <a:r>
              <a:rPr lang="fr-CH" dirty="0"/>
              <a:t>Contenus « e-</a:t>
            </a:r>
            <a:r>
              <a:rPr lang="fr-CH" dirty="0" err="1"/>
              <a:t>learning</a:t>
            </a:r>
            <a:r>
              <a:rPr lang="fr-CH" dirty="0"/>
              <a:t> light »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891588" cy="811213"/>
          </a:xfrm>
          <a:ln/>
        </p:spPr>
        <p:txBody>
          <a:bodyPr lIns="0" tIns="0" rIns="0" bIns="0"/>
          <a:lstStyle/>
          <a:p>
            <a:pPr marL="685800" indent="-6858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H"/>
              <a:t>2) Gestion de l’espace d’information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2736850" cy="2665412"/>
          </a:xfrm>
          <a:ln w="38100"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fr-CH" sz="2400" dirty="0" smtClean="0"/>
              <a:t>Signets (liens)</a:t>
            </a:r>
            <a:endParaRPr lang="fr-CH" sz="2400" dirty="0"/>
          </a:p>
          <a:p>
            <a:pPr>
              <a:lnSpc>
                <a:spcPct val="80000"/>
              </a:lnSpc>
            </a:pPr>
            <a:r>
              <a:rPr lang="fr-CH" sz="2400" dirty="0"/>
              <a:t>Références</a:t>
            </a:r>
          </a:p>
          <a:p>
            <a:pPr>
              <a:lnSpc>
                <a:spcPct val="80000"/>
              </a:lnSpc>
            </a:pPr>
            <a:r>
              <a:rPr lang="fr-CH" sz="2400" dirty="0" err="1"/>
              <a:t>Feeds</a:t>
            </a:r>
            <a:r>
              <a:rPr lang="fr-CH" sz="2400" dirty="0"/>
              <a:t> RSS</a:t>
            </a:r>
          </a:p>
          <a:p>
            <a:pPr>
              <a:lnSpc>
                <a:spcPct val="80000"/>
              </a:lnSpc>
            </a:pPr>
            <a:r>
              <a:rPr lang="fr-CH" sz="2400" dirty="0"/>
              <a:t>Agrégations</a:t>
            </a:r>
          </a:p>
          <a:p>
            <a:pPr>
              <a:lnSpc>
                <a:spcPct val="80000"/>
              </a:lnSpc>
            </a:pPr>
            <a:r>
              <a:rPr lang="fr-CH" sz="2400" dirty="0"/>
              <a:t>Navigation sociale</a:t>
            </a:r>
          </a:p>
          <a:p>
            <a:pPr>
              <a:lnSpc>
                <a:spcPct val="80000"/>
              </a:lnSpc>
            </a:pPr>
            <a:r>
              <a:rPr lang="fr-CH" sz="2400" dirty="0" err="1"/>
              <a:t>Mashups</a:t>
            </a:r>
            <a:endParaRPr lang="fr-CH" sz="2400" dirty="0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6227763" y="3716338"/>
            <a:ext cx="2447925" cy="2089150"/>
          </a:xfrm>
          <a:prstGeom prst="rect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 defTabSz="9144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fr-CH" sz="2400">
                <a:solidFill>
                  <a:schemeClr val="tx1"/>
                </a:solidFill>
              </a:rPr>
              <a:t>Enseignants</a:t>
            </a:r>
          </a:p>
          <a:p>
            <a:pPr marL="342900" indent="-342900" defTabSz="9144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fr-CH" sz="2400">
                <a:solidFill>
                  <a:schemeClr val="tx1"/>
                </a:solidFill>
              </a:rPr>
              <a:t>Apprenants</a:t>
            </a:r>
          </a:p>
          <a:p>
            <a:pPr marL="342900" indent="-342900" defTabSz="9144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fr-CH" sz="2400">
                <a:solidFill>
                  <a:schemeClr val="tx1"/>
                </a:solidFill>
              </a:rPr>
              <a:t>Autres</a:t>
            </a:r>
          </a:p>
          <a:p>
            <a:pPr marL="342900" indent="-342900" defTabSz="9144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fr-CH" sz="2400">
                <a:solidFill>
                  <a:schemeClr val="tx1"/>
                </a:solidFill>
              </a:rPr>
              <a:t>…..</a:t>
            </a:r>
          </a:p>
        </p:txBody>
      </p:sp>
      <p:cxnSp>
        <p:nvCxnSpPr>
          <p:cNvPr id="5133" name="AutoShape 13"/>
          <p:cNvCxnSpPr>
            <a:cxnSpLocks noChangeShapeType="1"/>
            <a:stCxn id="5131" idx="1"/>
            <a:endCxn id="5130" idx="3"/>
          </p:cNvCxnSpPr>
          <p:nvPr/>
        </p:nvCxnSpPr>
        <p:spPr bwMode="auto">
          <a:xfrm rot="10800000">
            <a:off x="3006725" y="2459038"/>
            <a:ext cx="3201988" cy="2301875"/>
          </a:xfrm>
          <a:prstGeom prst="bentConnector3">
            <a:avLst>
              <a:gd name="adj1" fmla="val 49977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136" name="AutoShape 16"/>
          <p:cNvCxnSpPr>
            <a:cxnSpLocks noChangeShapeType="1"/>
            <a:stCxn id="5130" idx="2"/>
            <a:endCxn id="5131" idx="0"/>
          </p:cNvCxnSpPr>
          <p:nvPr/>
        </p:nvCxnSpPr>
        <p:spPr bwMode="auto">
          <a:xfrm rot="5400000" flipH="1" flipV="1">
            <a:off x="4479132" y="837406"/>
            <a:ext cx="112712" cy="5832475"/>
          </a:xfrm>
          <a:prstGeom prst="bentConnector5">
            <a:avLst>
              <a:gd name="adj1" fmla="val -184509"/>
              <a:gd name="adj2" fmla="val 51250"/>
              <a:gd name="adj3" fmla="val 285917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3276600" y="2781300"/>
            <a:ext cx="2736850" cy="1727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4400" eaLnBrk="0" hangingPunct="0">
              <a:buFontTx/>
              <a:buNone/>
            </a:pPr>
            <a:r>
              <a:rPr lang="fr-CH" sz="1800">
                <a:solidFill>
                  <a:schemeClr val="tx1"/>
                </a:solidFill>
              </a:rPr>
              <a:t>Organiser sa propre prod.</a:t>
            </a:r>
          </a:p>
          <a:p>
            <a:pPr algn="ctr" defTabSz="914400" eaLnBrk="0" hangingPunct="0">
              <a:buFontTx/>
              <a:buNone/>
            </a:pPr>
            <a:r>
              <a:rPr lang="fr-CH" sz="1800">
                <a:solidFill>
                  <a:schemeClr val="tx1"/>
                </a:solidFill>
              </a:rPr>
              <a:t>Organiser la production</a:t>
            </a:r>
            <a:br>
              <a:rPr lang="fr-CH" sz="1800">
                <a:solidFill>
                  <a:schemeClr val="tx1"/>
                </a:solidFill>
              </a:rPr>
            </a:br>
            <a:r>
              <a:rPr lang="fr-CH" sz="1800">
                <a:solidFill>
                  <a:schemeClr val="tx1"/>
                </a:solidFill>
              </a:rPr>
              <a:t>des autres</a:t>
            </a:r>
            <a:endParaRPr lang="fr-CH" sz="1400">
              <a:solidFill>
                <a:schemeClr val="tx1"/>
              </a:solidFill>
            </a:endParaRPr>
          </a:p>
          <a:p>
            <a:pPr algn="ctr" defTabSz="914400" eaLnBrk="0" hangingPunct="0">
              <a:buFontTx/>
              <a:buNone/>
            </a:pPr>
            <a:endParaRPr lang="fr-CH" sz="1800">
              <a:solidFill>
                <a:schemeClr val="tx1"/>
              </a:solidFill>
            </a:endParaRPr>
          </a:p>
          <a:p>
            <a:pPr algn="ctr" defTabSz="914400" eaLnBrk="0" hangingPunct="0">
              <a:buFontTx/>
              <a:buNone/>
            </a:pPr>
            <a:r>
              <a:rPr lang="fr-CH" sz="1800">
                <a:solidFill>
                  <a:schemeClr val="tx1"/>
                </a:solidFill>
              </a:rPr>
              <a:t>Partager le tout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250825" y="5013325"/>
            <a:ext cx="3671888" cy="110799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fr-CH" sz="2400" dirty="0" smtClean="0">
                <a:solidFill>
                  <a:schemeClr val="accent2"/>
                </a:solidFill>
              </a:rPr>
              <a:t>En combinant plusieurs outils (</a:t>
            </a:r>
            <a:r>
              <a:rPr lang="fr-CH" sz="2400" dirty="0" err="1" smtClean="0">
                <a:solidFill>
                  <a:schemeClr val="accent2"/>
                </a:solidFill>
              </a:rPr>
              <a:t>Diigo</a:t>
            </a:r>
            <a:r>
              <a:rPr lang="fr-CH" sz="2400" dirty="0" smtClean="0">
                <a:solidFill>
                  <a:schemeClr val="accent2"/>
                </a:solidFill>
              </a:rPr>
              <a:t>, Blogs, </a:t>
            </a:r>
            <a:r>
              <a:rPr lang="fr-CH" sz="2400" dirty="0" err="1" smtClean="0">
                <a:solidFill>
                  <a:schemeClr val="accent2"/>
                </a:solidFill>
              </a:rPr>
              <a:t>Facebook</a:t>
            </a:r>
            <a:r>
              <a:rPr lang="fr-CH" sz="2400" dirty="0" smtClean="0">
                <a:solidFill>
                  <a:schemeClr val="accent2"/>
                </a:solidFill>
              </a:rPr>
              <a:t>, </a:t>
            </a:r>
            <a:r>
              <a:rPr lang="fr-CH" sz="2400" dirty="0" err="1" smtClean="0">
                <a:solidFill>
                  <a:schemeClr val="accent2"/>
                </a:solidFill>
              </a:rPr>
              <a:t>Zotero</a:t>
            </a:r>
            <a:r>
              <a:rPr lang="fr-CH" sz="2400" dirty="0" smtClean="0">
                <a:solidFill>
                  <a:schemeClr val="accent2"/>
                </a:solidFill>
              </a:rPr>
              <a:t> etc.)</a:t>
            </a:r>
            <a:endParaRPr lang="fr-CH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891588" cy="811213"/>
          </a:xfrm>
        </p:spPr>
        <p:txBody>
          <a:bodyPr/>
          <a:lstStyle/>
          <a:p>
            <a:r>
              <a:rPr lang="en-US"/>
              <a:t>3) Ecrire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2800"/>
              <a:t>Digital story telling (grand public plutôt)</a:t>
            </a:r>
          </a:p>
          <a:p>
            <a:pPr lvl="1"/>
            <a:r>
              <a:rPr lang="fr-CH" sz="2400"/>
              <a:t>“Be there” avec des récits multimédia</a:t>
            </a:r>
          </a:p>
          <a:p>
            <a:pPr lvl="1"/>
            <a:r>
              <a:rPr lang="fr-CH" sz="2400"/>
              <a:t>Relier ces récits à d’autres ressources, intégration d’éléments..</a:t>
            </a:r>
          </a:p>
          <a:p>
            <a:pPr lvl="1"/>
            <a:r>
              <a:rPr lang="fr-CH" sz="2400"/>
              <a:t>Ex. MySpace, YouTube, Blogs, ….</a:t>
            </a:r>
          </a:p>
          <a:p>
            <a:r>
              <a:rPr lang="fr-CH" sz="2800"/>
              <a:t>Contribuer à une expertise (étudiant, travail)</a:t>
            </a:r>
          </a:p>
          <a:p>
            <a:pPr lvl="1"/>
            <a:r>
              <a:rPr lang="fr-CH" sz="2400"/>
              <a:t>Ajouter des articles à des wikis, publier des podcasts à YouTube, télécharger des transparents à Slideshare.net, HTML dans Furl.net, etc.</a:t>
            </a:r>
          </a:p>
          <a:p>
            <a:pPr lvl="1"/>
            <a:r>
              <a:rPr lang="fr-CH" sz="2400"/>
              <a:t>Ajouter / commenter des productions</a:t>
            </a:r>
          </a:p>
          <a:p>
            <a:pPr lvl="1"/>
            <a:r>
              <a:rPr lang="fr-CH" sz="2400"/>
              <a:t>Relier des idées, remixer des productions</a:t>
            </a:r>
          </a:p>
          <a:p>
            <a:pPr lvl="1"/>
            <a:endParaRPr lang="fr-CH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12200" cy="811213"/>
          </a:xfrm>
        </p:spPr>
        <p:txBody>
          <a:bodyPr/>
          <a:lstStyle/>
          <a:p>
            <a:r>
              <a:rPr lang="en-US"/>
              <a:t>4) Enseignement par projets</a:t>
            </a:r>
          </a:p>
        </p:txBody>
      </p:sp>
      <p:sp>
        <p:nvSpPr>
          <p:cNvPr id="174094" name="Rectangle 14"/>
          <p:cNvSpPr>
            <a:spLocks noChangeArrowheads="1"/>
          </p:cNvSpPr>
          <p:nvPr/>
        </p:nvSpPr>
        <p:spPr bwMode="auto">
          <a:xfrm>
            <a:off x="468313" y="1484313"/>
            <a:ext cx="8228012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 defTabSz="9144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fr-CH" sz="2800">
                <a:solidFill>
                  <a:schemeClr val="tx1"/>
                </a:solidFill>
              </a:rPr>
              <a:t>La participation à Internet ne garantit pas en soi un apprentissage formel ….</a:t>
            </a:r>
          </a:p>
          <a:p>
            <a:pPr marL="342900" indent="-342900" defTabSz="9144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fr-CH" sz="2800">
                <a:solidFill>
                  <a:schemeClr val="tx1"/>
                </a:solidFill>
              </a:rPr>
              <a:t>Les enseignants doivent créer un design :</a:t>
            </a:r>
          </a:p>
          <a:p>
            <a:pPr marL="742950" lvl="1" indent="-285750" defTabSz="914400">
              <a:spcBef>
                <a:spcPct val="20000"/>
              </a:spcBef>
              <a:buFont typeface="Wingdings" pitchFamily="2" charset="2"/>
              <a:buChar char="Ø"/>
            </a:pPr>
            <a:r>
              <a:rPr lang="fr-CH" sz="2400">
                <a:solidFill>
                  <a:schemeClr val="tx1"/>
                </a:solidFill>
              </a:rPr>
              <a:t>Orchestration (story-boarding)</a:t>
            </a:r>
          </a:p>
          <a:p>
            <a:pPr marL="742950" lvl="1" indent="-285750" defTabSz="914400">
              <a:spcBef>
                <a:spcPct val="20000"/>
              </a:spcBef>
              <a:buFont typeface="Wingdings" pitchFamily="2" charset="2"/>
              <a:buChar char="Ø"/>
            </a:pPr>
            <a:r>
              <a:rPr lang="fr-CH" sz="2400">
                <a:solidFill>
                  <a:schemeClr val="tx1"/>
                </a:solidFill>
              </a:rPr>
              <a:t>Monitorat</a:t>
            </a:r>
          </a:p>
          <a:p>
            <a:pPr marL="742950" lvl="1" indent="-285750" defTabSz="914400">
              <a:spcBef>
                <a:spcPct val="20000"/>
              </a:spcBef>
              <a:buFont typeface="Wingdings" pitchFamily="2" charset="2"/>
              <a:buChar char="Ø"/>
            </a:pPr>
            <a:r>
              <a:rPr lang="fr-CH" sz="2400">
                <a:solidFill>
                  <a:schemeClr val="tx1"/>
                </a:solidFill>
              </a:rPr>
              <a:t>Tutorat</a:t>
            </a:r>
          </a:p>
          <a:p>
            <a:pPr marL="342900" indent="-342900" defTabSz="9144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fr-CH" sz="2800">
                <a:solidFill>
                  <a:schemeClr val="tx1"/>
                </a:solidFill>
              </a:rPr>
              <a:t>Plusieurs type de coopération entre apprenants:</a:t>
            </a:r>
          </a:p>
          <a:p>
            <a:pPr marL="742950" lvl="1" indent="-285750" defTabSz="914400">
              <a:spcBef>
                <a:spcPct val="20000"/>
              </a:spcBef>
              <a:buFont typeface="Wingdings" pitchFamily="2" charset="2"/>
              <a:buChar char="Ø"/>
            </a:pPr>
            <a:r>
              <a:rPr lang="fr-CH" sz="2400">
                <a:solidFill>
                  <a:schemeClr val="tx1"/>
                </a:solidFill>
              </a:rPr>
              <a:t>Individu, groupe</a:t>
            </a:r>
          </a:p>
          <a:p>
            <a:pPr marL="742950" lvl="1" indent="-285750" defTabSz="914400">
              <a:spcBef>
                <a:spcPct val="20000"/>
              </a:spcBef>
              <a:buFont typeface="Wingdings" pitchFamily="2" charset="2"/>
              <a:buChar char="Ø"/>
            </a:pPr>
            <a:r>
              <a:rPr lang="fr-CH" sz="2400">
                <a:solidFill>
                  <a:schemeClr val="tx1"/>
                </a:solidFill>
              </a:rPr>
              <a:t>Classe, école </a:t>
            </a:r>
          </a:p>
          <a:p>
            <a:pPr marL="742950" lvl="1" indent="-285750" defTabSz="914400">
              <a:spcBef>
                <a:spcPct val="20000"/>
              </a:spcBef>
              <a:buFont typeface="Wingdings" pitchFamily="2" charset="2"/>
              <a:buChar char="Ø"/>
            </a:pPr>
            <a:r>
              <a:rPr lang="fr-CH" sz="2400">
                <a:solidFill>
                  <a:schemeClr val="tx1"/>
                </a:solidFill>
              </a:rPr>
              <a:t>Communautés larges, monde</a:t>
            </a:r>
          </a:p>
          <a:p>
            <a:pPr marL="342900" indent="-342900" defTabSz="9144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endParaRPr lang="fr-CH" sz="2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08" name="Rectangle 40"/>
          <p:cNvSpPr>
            <a:spLocks noChangeArrowheads="1"/>
          </p:cNvSpPr>
          <p:nvPr/>
        </p:nvSpPr>
        <p:spPr bwMode="auto">
          <a:xfrm>
            <a:off x="827088" y="1196975"/>
            <a:ext cx="2305050" cy="3887788"/>
          </a:xfrm>
          <a:prstGeom prst="rect">
            <a:avLst/>
          </a:prstGeom>
          <a:solidFill>
            <a:srgbClr val="FFFF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fr-CH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891588" cy="811213"/>
          </a:xfrm>
        </p:spPr>
        <p:txBody>
          <a:bodyPr/>
          <a:lstStyle/>
          <a:p>
            <a:r>
              <a:rPr lang="en-US"/>
              <a:t>Orchestration: Activités, outils, produits</a:t>
            </a:r>
          </a:p>
        </p:txBody>
      </p:sp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684213" y="5300663"/>
            <a:ext cx="7200900" cy="1006475"/>
          </a:xfrm>
          <a:prstGeom prst="rect">
            <a:avLst/>
          </a:prstGeom>
          <a:solidFill>
            <a:srgbClr val="CCFF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fr-CH" sz="2000" b="1">
                <a:solidFill>
                  <a:schemeClr val="tx1"/>
                </a:solidFill>
                <a:latin typeface="Tahoma" pitchFamily="34" charset="0"/>
              </a:rPr>
              <a:t>Un projet contient des scénarios composés d’activités assistés par une technologie (outils web 2.0). Les activités amènent à des produits déposés sur le web</a:t>
            </a:r>
          </a:p>
        </p:txBody>
      </p:sp>
      <p:sp>
        <p:nvSpPr>
          <p:cNvPr id="186380" name="Text Box 12"/>
          <p:cNvSpPr txBox="1">
            <a:spLocks noChangeArrowheads="1"/>
          </p:cNvSpPr>
          <p:nvPr/>
        </p:nvSpPr>
        <p:spPr bwMode="auto">
          <a:xfrm>
            <a:off x="1042988" y="1341438"/>
            <a:ext cx="1295400" cy="1871662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scénario 1</a:t>
            </a:r>
          </a:p>
          <a:p>
            <a:pPr eaLnBrk="0" hangingPunct="0">
              <a:spcBef>
                <a:spcPct val="50000"/>
              </a:spcBef>
            </a:pPr>
            <a:endParaRPr lang="en-US" sz="1800">
              <a:solidFill>
                <a:schemeClr val="tx1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en-US" sz="1800">
              <a:solidFill>
                <a:schemeClr val="tx1"/>
              </a:solidFill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86381" name="Text Box 13"/>
          <p:cNvSpPr txBox="1">
            <a:spLocks noChangeArrowheads="1"/>
          </p:cNvSpPr>
          <p:nvPr/>
        </p:nvSpPr>
        <p:spPr bwMode="auto">
          <a:xfrm>
            <a:off x="1042988" y="3429000"/>
            <a:ext cx="1295400" cy="1512888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scénario 2</a:t>
            </a:r>
          </a:p>
          <a:p>
            <a:pPr eaLnBrk="0" hangingPunct="0">
              <a:spcBef>
                <a:spcPct val="50000"/>
              </a:spcBef>
            </a:pPr>
            <a:endParaRPr lang="en-US" sz="1800">
              <a:solidFill>
                <a:schemeClr val="tx1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en-US" sz="1800">
              <a:solidFill>
                <a:schemeClr val="tx1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86382" name="Text Box 14"/>
          <p:cNvSpPr txBox="1">
            <a:spLocks noChangeArrowheads="1"/>
          </p:cNvSpPr>
          <p:nvPr/>
        </p:nvSpPr>
        <p:spPr bwMode="auto">
          <a:xfrm>
            <a:off x="1908175" y="4221163"/>
            <a:ext cx="2017713" cy="274637"/>
          </a:xfrm>
          <a:prstGeom prst="rect">
            <a:avLst/>
          </a:prstGeom>
          <a:solidFill>
            <a:srgbClr val="33CCCC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activité ..</a:t>
            </a:r>
          </a:p>
        </p:txBody>
      </p:sp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2124075" y="1700213"/>
            <a:ext cx="2160588" cy="274637"/>
          </a:xfrm>
          <a:prstGeom prst="rect">
            <a:avLst/>
          </a:prstGeom>
          <a:solidFill>
            <a:srgbClr val="33CCCC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activité 1</a:t>
            </a:r>
          </a:p>
        </p:txBody>
      </p:sp>
      <p:sp>
        <p:nvSpPr>
          <p:cNvPr id="186378" name="Text Box 10"/>
          <p:cNvSpPr txBox="1">
            <a:spLocks noChangeArrowheads="1"/>
          </p:cNvSpPr>
          <p:nvPr/>
        </p:nvSpPr>
        <p:spPr bwMode="auto">
          <a:xfrm>
            <a:off x="2124075" y="2781300"/>
            <a:ext cx="1584325" cy="274638"/>
          </a:xfrm>
          <a:prstGeom prst="rect">
            <a:avLst/>
          </a:prstGeom>
          <a:solidFill>
            <a:srgbClr val="33CCCC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activité 3</a:t>
            </a:r>
          </a:p>
        </p:txBody>
      </p:sp>
      <p:sp>
        <p:nvSpPr>
          <p:cNvPr id="186377" name="Text Box 9"/>
          <p:cNvSpPr txBox="1">
            <a:spLocks noChangeArrowheads="1"/>
          </p:cNvSpPr>
          <p:nvPr/>
        </p:nvSpPr>
        <p:spPr bwMode="auto">
          <a:xfrm>
            <a:off x="2195513" y="2205038"/>
            <a:ext cx="2233612" cy="274637"/>
          </a:xfrm>
          <a:prstGeom prst="rect">
            <a:avLst/>
          </a:prstGeom>
          <a:solidFill>
            <a:srgbClr val="33CCCC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activité 2</a:t>
            </a:r>
          </a:p>
        </p:txBody>
      </p:sp>
      <p:sp>
        <p:nvSpPr>
          <p:cNvPr id="186379" name="Text Box 11"/>
          <p:cNvSpPr txBox="1">
            <a:spLocks noChangeArrowheads="1"/>
          </p:cNvSpPr>
          <p:nvPr/>
        </p:nvSpPr>
        <p:spPr bwMode="auto">
          <a:xfrm>
            <a:off x="2124075" y="3789363"/>
            <a:ext cx="1657350" cy="274637"/>
          </a:xfrm>
          <a:prstGeom prst="rect">
            <a:avLst/>
          </a:prstGeom>
          <a:solidFill>
            <a:srgbClr val="33CCCC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activité 4</a:t>
            </a:r>
          </a:p>
        </p:txBody>
      </p:sp>
      <p:sp>
        <p:nvSpPr>
          <p:cNvPr id="186383" name="Text Box 15"/>
          <p:cNvSpPr txBox="1">
            <a:spLocks noChangeArrowheads="1"/>
          </p:cNvSpPr>
          <p:nvPr/>
        </p:nvSpPr>
        <p:spPr bwMode="auto">
          <a:xfrm>
            <a:off x="5364163" y="2492375"/>
            <a:ext cx="936625" cy="274638"/>
          </a:xfrm>
          <a:prstGeom prst="rect">
            <a:avLst/>
          </a:prstGeom>
          <a:solidFill>
            <a:srgbClr val="FF99CC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outil 1</a:t>
            </a:r>
          </a:p>
        </p:txBody>
      </p:sp>
      <p:sp>
        <p:nvSpPr>
          <p:cNvPr id="186385" name="Text Box 17"/>
          <p:cNvSpPr txBox="1">
            <a:spLocks noChangeArrowheads="1"/>
          </p:cNvSpPr>
          <p:nvPr/>
        </p:nvSpPr>
        <p:spPr bwMode="auto">
          <a:xfrm>
            <a:off x="5364163" y="3141663"/>
            <a:ext cx="936625" cy="274637"/>
          </a:xfrm>
          <a:prstGeom prst="rect">
            <a:avLst/>
          </a:prstGeom>
          <a:solidFill>
            <a:srgbClr val="FF99CC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outil 2</a:t>
            </a:r>
          </a:p>
        </p:txBody>
      </p:sp>
      <p:sp>
        <p:nvSpPr>
          <p:cNvPr id="186386" name="Text Box 18"/>
          <p:cNvSpPr txBox="1">
            <a:spLocks noChangeArrowheads="1"/>
          </p:cNvSpPr>
          <p:nvPr/>
        </p:nvSpPr>
        <p:spPr bwMode="auto">
          <a:xfrm>
            <a:off x="5364163" y="3860800"/>
            <a:ext cx="863600" cy="274638"/>
          </a:xfrm>
          <a:prstGeom prst="rect">
            <a:avLst/>
          </a:prstGeom>
          <a:solidFill>
            <a:srgbClr val="FF99CC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outil 3</a:t>
            </a:r>
          </a:p>
        </p:txBody>
      </p:sp>
      <p:sp>
        <p:nvSpPr>
          <p:cNvPr id="186387" name="Text Box 19"/>
          <p:cNvSpPr txBox="1">
            <a:spLocks noChangeArrowheads="1"/>
          </p:cNvSpPr>
          <p:nvPr/>
        </p:nvSpPr>
        <p:spPr bwMode="auto">
          <a:xfrm>
            <a:off x="4643438" y="1196975"/>
            <a:ext cx="2160587" cy="549275"/>
          </a:xfrm>
          <a:prstGeom prst="rect">
            <a:avLst/>
          </a:prstGeom>
          <a:solidFill>
            <a:srgbClr val="FF99CC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+ Outils de coordination</a:t>
            </a:r>
          </a:p>
        </p:txBody>
      </p:sp>
      <p:cxnSp>
        <p:nvCxnSpPr>
          <p:cNvPr id="186388" name="AutoShape 20"/>
          <p:cNvCxnSpPr>
            <a:cxnSpLocks noChangeShapeType="1"/>
            <a:stCxn id="186376" idx="3"/>
          </p:cNvCxnSpPr>
          <p:nvPr/>
        </p:nvCxnSpPr>
        <p:spPr bwMode="auto">
          <a:xfrm>
            <a:off x="4284663" y="1838325"/>
            <a:ext cx="1511300" cy="798513"/>
          </a:xfrm>
          <a:prstGeom prst="bentConnector3">
            <a:avLst>
              <a:gd name="adj1" fmla="val 70481"/>
            </a:avLst>
          </a:prstGeom>
          <a:noFill/>
          <a:ln w="9525">
            <a:noFill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186389" name="AutoShape 21"/>
          <p:cNvCxnSpPr>
            <a:cxnSpLocks noChangeShapeType="1"/>
            <a:stCxn id="186379" idx="3"/>
            <a:endCxn id="186386" idx="1"/>
          </p:cNvCxnSpPr>
          <p:nvPr/>
        </p:nvCxnSpPr>
        <p:spPr bwMode="auto">
          <a:xfrm>
            <a:off x="3781425" y="3927475"/>
            <a:ext cx="1582738" cy="71438"/>
          </a:xfrm>
          <a:prstGeom prst="bentConnector3">
            <a:avLst>
              <a:gd name="adj1" fmla="val 49949"/>
            </a:avLst>
          </a:prstGeom>
          <a:noFill/>
          <a:ln w="9525">
            <a:noFill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186391" name="AutoShape 23"/>
          <p:cNvCxnSpPr>
            <a:cxnSpLocks noChangeShapeType="1"/>
            <a:stCxn id="186382" idx="3"/>
            <a:endCxn id="186385" idx="1"/>
          </p:cNvCxnSpPr>
          <p:nvPr/>
        </p:nvCxnSpPr>
        <p:spPr bwMode="auto">
          <a:xfrm flipV="1">
            <a:off x="3925888" y="3279775"/>
            <a:ext cx="1438275" cy="1079500"/>
          </a:xfrm>
          <a:prstGeom prst="bentConnector3">
            <a:avLst>
              <a:gd name="adj1" fmla="val 498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86392" name="AutoShape 24"/>
          <p:cNvCxnSpPr>
            <a:cxnSpLocks noChangeShapeType="1"/>
            <a:stCxn id="186379" idx="3"/>
            <a:endCxn id="186386" idx="1"/>
          </p:cNvCxnSpPr>
          <p:nvPr/>
        </p:nvCxnSpPr>
        <p:spPr bwMode="auto">
          <a:xfrm>
            <a:off x="3781425" y="3927475"/>
            <a:ext cx="1582738" cy="71438"/>
          </a:xfrm>
          <a:prstGeom prst="bentConnector3">
            <a:avLst>
              <a:gd name="adj1" fmla="val 49949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cxnSp>
      <p:cxnSp>
        <p:nvCxnSpPr>
          <p:cNvPr id="186393" name="AutoShape 25"/>
          <p:cNvCxnSpPr>
            <a:cxnSpLocks noChangeShapeType="1"/>
            <a:stCxn id="186377" idx="3"/>
            <a:endCxn id="186383" idx="1"/>
          </p:cNvCxnSpPr>
          <p:nvPr/>
        </p:nvCxnSpPr>
        <p:spPr bwMode="auto">
          <a:xfrm>
            <a:off x="4429125" y="2343150"/>
            <a:ext cx="935038" cy="287338"/>
          </a:xfrm>
          <a:prstGeom prst="bentConnector3">
            <a:avLst>
              <a:gd name="adj1" fmla="val 49917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86394" name="AutoShape 26"/>
          <p:cNvCxnSpPr>
            <a:cxnSpLocks noChangeShapeType="1"/>
            <a:stCxn id="186376" idx="3"/>
            <a:endCxn id="186385" idx="1"/>
          </p:cNvCxnSpPr>
          <p:nvPr/>
        </p:nvCxnSpPr>
        <p:spPr bwMode="auto">
          <a:xfrm>
            <a:off x="4284663" y="1838325"/>
            <a:ext cx="1079500" cy="1441450"/>
          </a:xfrm>
          <a:prstGeom prst="bentConnector3">
            <a:avLst>
              <a:gd name="adj1" fmla="val 49852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86395" name="AutoShape 27"/>
          <p:cNvCxnSpPr>
            <a:cxnSpLocks noChangeShapeType="1"/>
            <a:stCxn id="186378" idx="3"/>
            <a:endCxn id="186386" idx="1"/>
          </p:cNvCxnSpPr>
          <p:nvPr/>
        </p:nvCxnSpPr>
        <p:spPr bwMode="auto">
          <a:xfrm>
            <a:off x="3708400" y="2919413"/>
            <a:ext cx="1655763" cy="1079500"/>
          </a:xfrm>
          <a:prstGeom prst="bentConnector3">
            <a:avLst>
              <a:gd name="adj1" fmla="val 49954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186396" name="Text Box 28"/>
          <p:cNvSpPr txBox="1">
            <a:spLocks noChangeArrowheads="1"/>
          </p:cNvSpPr>
          <p:nvPr/>
        </p:nvSpPr>
        <p:spPr bwMode="auto">
          <a:xfrm>
            <a:off x="7380288" y="2565400"/>
            <a:ext cx="1150937" cy="503238"/>
          </a:xfrm>
          <a:prstGeom prst="rect">
            <a:avLst/>
          </a:prstGeom>
          <a:solidFill>
            <a:srgbClr val="99CC00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produit 1</a:t>
            </a:r>
          </a:p>
        </p:txBody>
      </p:sp>
      <p:sp>
        <p:nvSpPr>
          <p:cNvPr id="186399" name="Text Box 31"/>
          <p:cNvSpPr txBox="1">
            <a:spLocks noChangeArrowheads="1"/>
          </p:cNvSpPr>
          <p:nvPr/>
        </p:nvSpPr>
        <p:spPr bwMode="auto">
          <a:xfrm>
            <a:off x="7380288" y="3213100"/>
            <a:ext cx="1150937" cy="503238"/>
          </a:xfrm>
          <a:prstGeom prst="rect">
            <a:avLst/>
          </a:prstGeom>
          <a:solidFill>
            <a:srgbClr val="99CC00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produit 2</a:t>
            </a:r>
          </a:p>
        </p:txBody>
      </p:sp>
      <p:sp>
        <p:nvSpPr>
          <p:cNvPr id="186400" name="Text Box 32"/>
          <p:cNvSpPr txBox="1">
            <a:spLocks noChangeArrowheads="1"/>
          </p:cNvSpPr>
          <p:nvPr/>
        </p:nvSpPr>
        <p:spPr bwMode="auto">
          <a:xfrm>
            <a:off x="7380288" y="3933825"/>
            <a:ext cx="1150937" cy="503238"/>
          </a:xfrm>
          <a:prstGeom prst="rect">
            <a:avLst/>
          </a:prstGeom>
          <a:solidFill>
            <a:srgbClr val="99CC00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produit 3</a:t>
            </a:r>
          </a:p>
        </p:txBody>
      </p:sp>
      <p:cxnSp>
        <p:nvCxnSpPr>
          <p:cNvPr id="186401" name="AutoShape 33"/>
          <p:cNvCxnSpPr>
            <a:cxnSpLocks noChangeShapeType="1"/>
            <a:stCxn id="186383" idx="3"/>
            <a:endCxn id="186396" idx="1"/>
          </p:cNvCxnSpPr>
          <p:nvPr/>
        </p:nvCxnSpPr>
        <p:spPr bwMode="auto">
          <a:xfrm>
            <a:off x="6300788" y="2630488"/>
            <a:ext cx="1079500" cy="18732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86402" name="AutoShape 34"/>
          <p:cNvCxnSpPr>
            <a:cxnSpLocks noChangeShapeType="1"/>
            <a:stCxn id="186385" idx="3"/>
            <a:endCxn id="186399" idx="1"/>
          </p:cNvCxnSpPr>
          <p:nvPr/>
        </p:nvCxnSpPr>
        <p:spPr bwMode="auto">
          <a:xfrm>
            <a:off x="6300788" y="3279775"/>
            <a:ext cx="1079500" cy="18573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86403" name="AutoShape 35"/>
          <p:cNvCxnSpPr>
            <a:cxnSpLocks noChangeShapeType="1"/>
            <a:stCxn id="186386" idx="3"/>
            <a:endCxn id="186400" idx="1"/>
          </p:cNvCxnSpPr>
          <p:nvPr/>
        </p:nvCxnSpPr>
        <p:spPr bwMode="auto">
          <a:xfrm>
            <a:off x="6227763" y="3998913"/>
            <a:ext cx="1152525" cy="18732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186406" name="Text Box 38"/>
          <p:cNvSpPr txBox="1">
            <a:spLocks noChangeArrowheads="1"/>
          </p:cNvSpPr>
          <p:nvPr/>
        </p:nvSpPr>
        <p:spPr bwMode="auto">
          <a:xfrm>
            <a:off x="7235825" y="1341438"/>
            <a:ext cx="1517650" cy="331152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Projet &amp; </a:t>
            </a:r>
          </a:p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Produits</a:t>
            </a:r>
            <a:br>
              <a:rPr lang="en-US" sz="1800">
                <a:solidFill>
                  <a:schemeClr val="tx1"/>
                </a:solidFill>
              </a:rPr>
            </a:br>
            <a:r>
              <a:rPr lang="en-US" sz="1800">
                <a:solidFill>
                  <a:schemeClr val="tx1"/>
                </a:solidFill>
              </a:rPr>
              <a:t>intérmédiaires</a:t>
            </a:r>
          </a:p>
        </p:txBody>
      </p:sp>
      <p:cxnSp>
        <p:nvCxnSpPr>
          <p:cNvPr id="186409" name="AutoShape 41"/>
          <p:cNvCxnSpPr>
            <a:cxnSpLocks noChangeShapeType="1"/>
            <a:stCxn id="186382" idx="3"/>
            <a:endCxn id="186383" idx="1"/>
          </p:cNvCxnSpPr>
          <p:nvPr/>
        </p:nvCxnSpPr>
        <p:spPr bwMode="auto">
          <a:xfrm flipV="1">
            <a:off x="3925888" y="2630488"/>
            <a:ext cx="1438275" cy="1728787"/>
          </a:xfrm>
          <a:prstGeom prst="bentConnector3">
            <a:avLst>
              <a:gd name="adj1" fmla="val 49889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Partie </a:t>
            </a:r>
            <a:r>
              <a:rPr lang="fr-CH" dirty="0" smtClean="0"/>
              <a:t>I:</a:t>
            </a:r>
            <a:br>
              <a:rPr lang="fr-CH" dirty="0" smtClean="0"/>
            </a:br>
            <a:r>
              <a:rPr lang="fr-CH" dirty="0" smtClean="0"/>
              <a:t>Web 2.0 ? Cloud </a:t>
            </a:r>
            <a:r>
              <a:rPr lang="fr-CH" dirty="0" err="1" smtClean="0"/>
              <a:t>computing</a:t>
            </a:r>
            <a:r>
              <a:rPr lang="fr-CH" dirty="0" smtClean="0"/>
              <a:t> ?</a:t>
            </a:r>
            <a:br>
              <a:rPr lang="fr-CH" dirty="0" smtClean="0"/>
            </a:br>
            <a:r>
              <a:rPr lang="fr-CH" dirty="0" smtClean="0"/>
              <a:t>Social </a:t>
            </a:r>
            <a:r>
              <a:rPr lang="fr-CH" dirty="0" err="1" smtClean="0"/>
              <a:t>computing</a:t>
            </a:r>
            <a:r>
              <a:rPr lang="fr-CH" dirty="0" smtClean="0"/>
              <a:t> ?</a:t>
            </a:r>
            <a:endParaRPr lang="fr-CH" dirty="0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/>
              <a:t>Terminologie, définitions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715375" cy="811213"/>
          </a:xfrm>
        </p:spPr>
        <p:txBody>
          <a:bodyPr/>
          <a:lstStyle/>
          <a:p>
            <a:r>
              <a:rPr lang="fr-CH" sz="3200"/>
              <a:t>Orchestration et pilotage</a:t>
            </a:r>
            <a:br>
              <a:rPr lang="fr-CH" sz="3200"/>
            </a:br>
            <a:endParaRPr lang="fr-CH" sz="3200"/>
          </a:p>
        </p:txBody>
      </p:sp>
      <p:sp>
        <p:nvSpPr>
          <p:cNvPr id="185372" name="Text Box 28"/>
          <p:cNvSpPr txBox="1">
            <a:spLocks noChangeArrowheads="1"/>
          </p:cNvSpPr>
          <p:nvPr/>
        </p:nvSpPr>
        <p:spPr bwMode="auto">
          <a:xfrm>
            <a:off x="323850" y="5157788"/>
            <a:ext cx="7292975" cy="1219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fr-CH" sz="2000">
                <a:solidFill>
                  <a:srgbClr val="CC0000"/>
                </a:solidFill>
              </a:rPr>
              <a:t>Workflow typique: </a:t>
            </a: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fr-CH" sz="2000">
                <a:solidFill>
                  <a:srgbClr val="CC0000"/>
                </a:solidFill>
              </a:rPr>
              <a:t>étudiants produisent &amp; l’enseignant pilote</a:t>
            </a: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fr-CH" sz="2000">
                <a:solidFill>
                  <a:srgbClr val="CC0000"/>
                </a:solidFill>
              </a:rPr>
              <a:t>Le travail se fait essentiellement dans un environnement web 2.0</a:t>
            </a:r>
          </a:p>
        </p:txBody>
      </p:sp>
      <p:sp>
        <p:nvSpPr>
          <p:cNvPr id="185364" name="Freeform 20"/>
          <p:cNvSpPr>
            <a:spLocks/>
          </p:cNvSpPr>
          <p:nvPr/>
        </p:nvSpPr>
        <p:spPr bwMode="auto">
          <a:xfrm>
            <a:off x="1944688" y="1184275"/>
            <a:ext cx="4524375" cy="1438275"/>
          </a:xfrm>
          <a:custGeom>
            <a:avLst/>
            <a:gdLst/>
            <a:ahLst/>
            <a:cxnLst>
              <a:cxn ang="0">
                <a:pos x="0" y="794"/>
              </a:cxn>
              <a:cxn ang="0">
                <a:pos x="136" y="432"/>
              </a:cxn>
              <a:cxn ang="0">
                <a:pos x="590" y="114"/>
              </a:cxn>
              <a:cxn ang="0">
                <a:pos x="1587" y="23"/>
              </a:cxn>
              <a:cxn ang="0">
                <a:pos x="2404" y="250"/>
              </a:cxn>
              <a:cxn ang="0">
                <a:pos x="2812" y="613"/>
              </a:cxn>
              <a:cxn ang="0">
                <a:pos x="2994" y="1021"/>
              </a:cxn>
            </a:cxnLst>
            <a:rect l="0" t="0" r="r" b="b"/>
            <a:pathLst>
              <a:path w="2994" h="1021">
                <a:moveTo>
                  <a:pt x="0" y="794"/>
                </a:moveTo>
                <a:cubicBezTo>
                  <a:pt x="19" y="669"/>
                  <a:pt x="38" y="545"/>
                  <a:pt x="136" y="432"/>
                </a:cubicBezTo>
                <a:cubicBezTo>
                  <a:pt x="234" y="319"/>
                  <a:pt x="348" y="182"/>
                  <a:pt x="590" y="114"/>
                </a:cubicBezTo>
                <a:cubicBezTo>
                  <a:pt x="832" y="46"/>
                  <a:pt x="1285" y="0"/>
                  <a:pt x="1587" y="23"/>
                </a:cubicBezTo>
                <a:cubicBezTo>
                  <a:pt x="1889" y="46"/>
                  <a:pt x="2200" y="152"/>
                  <a:pt x="2404" y="250"/>
                </a:cubicBezTo>
                <a:cubicBezTo>
                  <a:pt x="2608" y="348"/>
                  <a:pt x="2714" y="485"/>
                  <a:pt x="2812" y="613"/>
                </a:cubicBezTo>
                <a:cubicBezTo>
                  <a:pt x="2910" y="741"/>
                  <a:pt x="2964" y="953"/>
                  <a:pt x="2994" y="1021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ysDot"/>
            <a:round/>
            <a:headEnd type="none" w="med" len="med"/>
            <a:tailEnd type="stealth" w="med" len="med"/>
          </a:ln>
          <a:effectLst/>
        </p:spPr>
        <p:txBody>
          <a:bodyPr lIns="0" tIns="0" rIns="0" bIns="0">
            <a:spAutoFit/>
          </a:bodyPr>
          <a:lstStyle/>
          <a:p>
            <a:endParaRPr lang="fr-CH"/>
          </a:p>
        </p:txBody>
      </p:sp>
      <p:sp>
        <p:nvSpPr>
          <p:cNvPr id="185371" name="Freeform 27"/>
          <p:cNvSpPr>
            <a:spLocks/>
          </p:cNvSpPr>
          <p:nvPr/>
        </p:nvSpPr>
        <p:spPr bwMode="auto">
          <a:xfrm>
            <a:off x="1866900" y="2686050"/>
            <a:ext cx="1311275" cy="2492375"/>
          </a:xfrm>
          <a:custGeom>
            <a:avLst/>
            <a:gdLst/>
            <a:ahLst/>
            <a:cxnLst>
              <a:cxn ang="0">
                <a:pos x="959" y="1769"/>
              </a:cxn>
              <a:cxn ang="0">
                <a:pos x="505" y="1587"/>
              </a:cxn>
              <a:cxn ang="0">
                <a:pos x="188" y="1224"/>
              </a:cxn>
              <a:cxn ang="0">
                <a:pos x="52" y="725"/>
              </a:cxn>
              <a:cxn ang="0">
                <a:pos x="7" y="136"/>
              </a:cxn>
              <a:cxn ang="0">
                <a:pos x="7" y="0"/>
              </a:cxn>
            </a:cxnLst>
            <a:rect l="0" t="0" r="r" b="b"/>
            <a:pathLst>
              <a:path w="959" h="1769">
                <a:moveTo>
                  <a:pt x="959" y="1769"/>
                </a:moveTo>
                <a:cubicBezTo>
                  <a:pt x="796" y="1723"/>
                  <a:pt x="634" y="1678"/>
                  <a:pt x="505" y="1587"/>
                </a:cubicBezTo>
                <a:cubicBezTo>
                  <a:pt x="376" y="1496"/>
                  <a:pt x="263" y="1367"/>
                  <a:pt x="188" y="1224"/>
                </a:cubicBezTo>
                <a:cubicBezTo>
                  <a:pt x="113" y="1081"/>
                  <a:pt x="82" y="906"/>
                  <a:pt x="52" y="725"/>
                </a:cubicBezTo>
                <a:cubicBezTo>
                  <a:pt x="22" y="544"/>
                  <a:pt x="14" y="257"/>
                  <a:pt x="7" y="136"/>
                </a:cubicBezTo>
                <a:cubicBezTo>
                  <a:pt x="0" y="15"/>
                  <a:pt x="3" y="7"/>
                  <a:pt x="7" y="0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ysDot"/>
            <a:round/>
            <a:headEnd type="none" w="med" len="med"/>
            <a:tailEnd type="stealth" w="med" len="med"/>
          </a:ln>
          <a:effectLst/>
        </p:spPr>
        <p:txBody>
          <a:bodyPr lIns="0" tIns="0" rIns="0" bIns="0">
            <a:spAutoFit/>
          </a:bodyPr>
          <a:lstStyle/>
          <a:p>
            <a:endParaRPr lang="fr-CH"/>
          </a:p>
        </p:txBody>
      </p:sp>
      <p:sp>
        <p:nvSpPr>
          <p:cNvPr id="185376" name="Text Box 32"/>
          <p:cNvSpPr txBox="1">
            <a:spLocks noChangeArrowheads="1"/>
          </p:cNvSpPr>
          <p:nvPr/>
        </p:nvSpPr>
        <p:spPr bwMode="auto">
          <a:xfrm rot="-3502662">
            <a:off x="4840288" y="2728913"/>
            <a:ext cx="890587" cy="274637"/>
          </a:xfrm>
          <a:prstGeom prst="rect">
            <a:avLst/>
          </a:prstGeom>
          <a:solidFill>
            <a:srgbClr val="FF99CC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fr-CH" sz="1800">
                <a:solidFill>
                  <a:schemeClr val="tx1"/>
                </a:solidFill>
              </a:rPr>
              <a:t>outil 1</a:t>
            </a:r>
          </a:p>
        </p:txBody>
      </p:sp>
      <p:sp>
        <p:nvSpPr>
          <p:cNvPr id="185354" name="Text Box 10"/>
          <p:cNvSpPr txBox="1">
            <a:spLocks noChangeArrowheads="1"/>
          </p:cNvSpPr>
          <p:nvPr/>
        </p:nvSpPr>
        <p:spPr bwMode="auto">
          <a:xfrm>
            <a:off x="3589338" y="2366963"/>
            <a:ext cx="1095375" cy="446087"/>
          </a:xfrm>
          <a:prstGeom prst="rect">
            <a:avLst/>
          </a:prstGeom>
          <a:solidFill>
            <a:srgbClr val="99CC00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fr-CH" sz="1800">
                <a:solidFill>
                  <a:schemeClr val="tx1"/>
                </a:solidFill>
              </a:rPr>
              <a:t>produit 1</a:t>
            </a:r>
          </a:p>
        </p:txBody>
      </p:sp>
      <p:sp>
        <p:nvSpPr>
          <p:cNvPr id="185355" name="Text Box 11"/>
          <p:cNvSpPr txBox="1">
            <a:spLocks noChangeArrowheads="1"/>
          </p:cNvSpPr>
          <p:nvPr/>
        </p:nvSpPr>
        <p:spPr bwMode="auto">
          <a:xfrm>
            <a:off x="3589338" y="2941638"/>
            <a:ext cx="1095375" cy="446087"/>
          </a:xfrm>
          <a:prstGeom prst="rect">
            <a:avLst/>
          </a:prstGeom>
          <a:solidFill>
            <a:srgbClr val="99CC00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fr-CH" sz="1800">
                <a:solidFill>
                  <a:schemeClr val="tx1"/>
                </a:solidFill>
              </a:rPr>
              <a:t>produit 2</a:t>
            </a:r>
          </a:p>
        </p:txBody>
      </p:sp>
      <p:sp>
        <p:nvSpPr>
          <p:cNvPr id="185356" name="Text Box 12"/>
          <p:cNvSpPr txBox="1">
            <a:spLocks noChangeArrowheads="1"/>
          </p:cNvSpPr>
          <p:nvPr/>
        </p:nvSpPr>
        <p:spPr bwMode="auto">
          <a:xfrm>
            <a:off x="3589338" y="3581400"/>
            <a:ext cx="1095375" cy="446088"/>
          </a:xfrm>
          <a:prstGeom prst="rect">
            <a:avLst/>
          </a:prstGeom>
          <a:solidFill>
            <a:srgbClr val="99CC00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fr-CH" sz="1800">
                <a:solidFill>
                  <a:schemeClr val="tx1"/>
                </a:solidFill>
              </a:rPr>
              <a:t>produit 3</a:t>
            </a:r>
          </a:p>
        </p:txBody>
      </p:sp>
      <p:sp>
        <p:nvSpPr>
          <p:cNvPr id="185358" name="Text Box 14"/>
          <p:cNvSpPr txBox="1">
            <a:spLocks noChangeArrowheads="1"/>
          </p:cNvSpPr>
          <p:nvPr/>
        </p:nvSpPr>
        <p:spPr bwMode="auto">
          <a:xfrm>
            <a:off x="5851525" y="2622550"/>
            <a:ext cx="1312863" cy="549275"/>
          </a:xfrm>
          <a:prstGeom prst="rect">
            <a:avLst/>
          </a:prstGeom>
          <a:solidFill>
            <a:srgbClr val="33CCCC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fr-CH" sz="1800">
                <a:solidFill>
                  <a:schemeClr val="tx1"/>
                </a:solidFill>
              </a:rPr>
              <a:t>étudiants produisent</a:t>
            </a:r>
          </a:p>
        </p:txBody>
      </p:sp>
      <p:sp>
        <p:nvSpPr>
          <p:cNvPr id="185359" name="Text Box 15"/>
          <p:cNvSpPr txBox="1">
            <a:spLocks noChangeArrowheads="1"/>
          </p:cNvSpPr>
          <p:nvPr/>
        </p:nvSpPr>
        <p:spPr bwMode="auto">
          <a:xfrm>
            <a:off x="5867400" y="3284538"/>
            <a:ext cx="1096963" cy="274637"/>
          </a:xfrm>
          <a:prstGeom prst="rect">
            <a:avLst/>
          </a:prstGeom>
          <a:solidFill>
            <a:srgbClr val="33CCCC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fr-CH" sz="1800">
                <a:solidFill>
                  <a:schemeClr val="tx1"/>
                </a:solidFill>
              </a:rPr>
              <a:t>déposent</a:t>
            </a:r>
          </a:p>
        </p:txBody>
      </p:sp>
      <p:sp>
        <p:nvSpPr>
          <p:cNvPr id="185360" name="Text Box 16"/>
          <p:cNvSpPr txBox="1">
            <a:spLocks noChangeArrowheads="1"/>
          </p:cNvSpPr>
          <p:nvPr/>
        </p:nvSpPr>
        <p:spPr bwMode="auto">
          <a:xfrm>
            <a:off x="971550" y="1844675"/>
            <a:ext cx="1384300" cy="823913"/>
          </a:xfrm>
          <a:prstGeom prst="rect">
            <a:avLst/>
          </a:prstGeom>
          <a:solidFill>
            <a:srgbClr val="33CCCC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fr-CH" sz="1800">
                <a:solidFill>
                  <a:schemeClr val="tx1"/>
                </a:solidFill>
              </a:rPr>
              <a:t>étudiants + enseignants discutent</a:t>
            </a:r>
          </a:p>
        </p:txBody>
      </p:sp>
      <p:sp>
        <p:nvSpPr>
          <p:cNvPr id="185370" name="Freeform 26"/>
          <p:cNvSpPr>
            <a:spLocks/>
          </p:cNvSpPr>
          <p:nvPr/>
        </p:nvSpPr>
        <p:spPr bwMode="auto">
          <a:xfrm>
            <a:off x="5372100" y="3197225"/>
            <a:ext cx="1096963" cy="1981200"/>
          </a:xfrm>
          <a:custGeom>
            <a:avLst/>
            <a:gdLst/>
            <a:ahLst/>
            <a:cxnLst>
              <a:cxn ang="0">
                <a:pos x="1270" y="0"/>
              </a:cxn>
              <a:cxn ang="0">
                <a:pos x="1224" y="363"/>
              </a:cxn>
              <a:cxn ang="0">
                <a:pos x="1088" y="726"/>
              </a:cxn>
              <a:cxn ang="0">
                <a:pos x="861" y="953"/>
              </a:cxn>
              <a:cxn ang="0">
                <a:pos x="544" y="1271"/>
              </a:cxn>
              <a:cxn ang="0">
                <a:pos x="181" y="1361"/>
              </a:cxn>
              <a:cxn ang="0">
                <a:pos x="0" y="1407"/>
              </a:cxn>
            </a:cxnLst>
            <a:rect l="0" t="0" r="r" b="b"/>
            <a:pathLst>
              <a:path w="1270" h="1407">
                <a:moveTo>
                  <a:pt x="1270" y="0"/>
                </a:moveTo>
                <a:cubicBezTo>
                  <a:pt x="1262" y="121"/>
                  <a:pt x="1254" y="242"/>
                  <a:pt x="1224" y="363"/>
                </a:cubicBezTo>
                <a:cubicBezTo>
                  <a:pt x="1194" y="484"/>
                  <a:pt x="1148" y="628"/>
                  <a:pt x="1088" y="726"/>
                </a:cubicBezTo>
                <a:cubicBezTo>
                  <a:pt x="1028" y="824"/>
                  <a:pt x="952" y="862"/>
                  <a:pt x="861" y="953"/>
                </a:cubicBezTo>
                <a:cubicBezTo>
                  <a:pt x="770" y="1044"/>
                  <a:pt x="657" y="1203"/>
                  <a:pt x="544" y="1271"/>
                </a:cubicBezTo>
                <a:cubicBezTo>
                  <a:pt x="431" y="1339"/>
                  <a:pt x="272" y="1338"/>
                  <a:pt x="181" y="1361"/>
                </a:cubicBezTo>
                <a:cubicBezTo>
                  <a:pt x="90" y="1384"/>
                  <a:pt x="45" y="1395"/>
                  <a:pt x="0" y="1407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ysDot"/>
            <a:round/>
            <a:headEnd type="none" w="med" len="med"/>
            <a:tailEnd type="stealth" w="med" len="med"/>
          </a:ln>
          <a:effectLst/>
        </p:spPr>
        <p:txBody>
          <a:bodyPr lIns="0" tIns="0" rIns="0" bIns="0">
            <a:spAutoFit/>
          </a:bodyPr>
          <a:lstStyle/>
          <a:p>
            <a:endParaRPr lang="fr-CH"/>
          </a:p>
        </p:txBody>
      </p:sp>
      <p:sp>
        <p:nvSpPr>
          <p:cNvPr id="185373" name="Line 29"/>
          <p:cNvSpPr>
            <a:spLocks noChangeShapeType="1"/>
          </p:cNvSpPr>
          <p:nvPr/>
        </p:nvSpPr>
        <p:spPr bwMode="auto">
          <a:xfrm>
            <a:off x="2628900" y="2559050"/>
            <a:ext cx="619125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>
            <a:spAutoFit/>
          </a:bodyPr>
          <a:lstStyle/>
          <a:p>
            <a:endParaRPr lang="fr-CH"/>
          </a:p>
        </p:txBody>
      </p:sp>
      <p:sp>
        <p:nvSpPr>
          <p:cNvPr id="185374" name="Line 30"/>
          <p:cNvSpPr>
            <a:spLocks noChangeShapeType="1"/>
          </p:cNvSpPr>
          <p:nvPr/>
        </p:nvSpPr>
        <p:spPr bwMode="auto">
          <a:xfrm flipH="1" flipV="1">
            <a:off x="4824413" y="2943225"/>
            <a:ext cx="958850" cy="619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>
            <a:spAutoFit/>
          </a:bodyPr>
          <a:lstStyle/>
          <a:p>
            <a:endParaRPr lang="fr-CH"/>
          </a:p>
        </p:txBody>
      </p:sp>
      <p:sp>
        <p:nvSpPr>
          <p:cNvPr id="185377" name="Text Box 33"/>
          <p:cNvSpPr txBox="1">
            <a:spLocks noChangeArrowheads="1"/>
          </p:cNvSpPr>
          <p:nvPr/>
        </p:nvSpPr>
        <p:spPr bwMode="auto">
          <a:xfrm rot="4005803">
            <a:off x="2562225" y="3260725"/>
            <a:ext cx="890588" cy="274638"/>
          </a:xfrm>
          <a:prstGeom prst="rect">
            <a:avLst/>
          </a:prstGeom>
          <a:solidFill>
            <a:srgbClr val="FF99CC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fr-CH" sz="1800">
                <a:solidFill>
                  <a:schemeClr val="tx1"/>
                </a:solidFill>
              </a:rPr>
              <a:t>outil 2</a:t>
            </a:r>
          </a:p>
        </p:txBody>
      </p:sp>
      <p:sp>
        <p:nvSpPr>
          <p:cNvPr id="185378" name="Text Box 34"/>
          <p:cNvSpPr txBox="1">
            <a:spLocks noChangeArrowheads="1"/>
          </p:cNvSpPr>
          <p:nvPr/>
        </p:nvSpPr>
        <p:spPr bwMode="auto">
          <a:xfrm rot="-2141404">
            <a:off x="2916238" y="2060575"/>
            <a:ext cx="822325" cy="274638"/>
          </a:xfrm>
          <a:prstGeom prst="rect">
            <a:avLst/>
          </a:prstGeom>
          <a:solidFill>
            <a:srgbClr val="FF99CC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fr-CH" sz="1800">
                <a:solidFill>
                  <a:schemeClr val="tx1"/>
                </a:solidFill>
              </a:rPr>
              <a:t>outil 3</a:t>
            </a:r>
          </a:p>
        </p:txBody>
      </p:sp>
      <p:sp>
        <p:nvSpPr>
          <p:cNvPr id="185379" name="Rectangle 35"/>
          <p:cNvSpPr>
            <a:spLocks noChangeArrowheads="1"/>
          </p:cNvSpPr>
          <p:nvPr/>
        </p:nvSpPr>
        <p:spPr bwMode="auto">
          <a:xfrm>
            <a:off x="3178175" y="4889500"/>
            <a:ext cx="2124075" cy="574675"/>
          </a:xfrm>
          <a:prstGeom prst="rect">
            <a:avLst/>
          </a:prstGeom>
          <a:solidFill>
            <a:srgbClr val="FF66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fr-CH" sz="1800">
                <a:solidFill>
                  <a:schemeClr val="tx1"/>
                </a:solidFill>
              </a:rPr>
              <a:t>Agrégation pour aider et contrôler</a:t>
            </a:r>
          </a:p>
        </p:txBody>
      </p:sp>
      <p:cxnSp>
        <p:nvCxnSpPr>
          <p:cNvPr id="185383" name="AutoShape 39"/>
          <p:cNvCxnSpPr>
            <a:cxnSpLocks noChangeShapeType="1"/>
            <a:stCxn id="185356" idx="1"/>
            <a:endCxn id="185379" idx="0"/>
          </p:cNvCxnSpPr>
          <p:nvPr/>
        </p:nvCxnSpPr>
        <p:spPr bwMode="auto">
          <a:xfrm rot="10800000" flipH="1" flipV="1">
            <a:off x="3589338" y="3805238"/>
            <a:ext cx="650875" cy="1071562"/>
          </a:xfrm>
          <a:prstGeom prst="curvedConnector4">
            <a:avLst>
              <a:gd name="adj1" fmla="val -35120"/>
              <a:gd name="adj2" fmla="val 60889"/>
            </a:avLst>
          </a:prstGeom>
          <a:noFill/>
          <a:ln w="25400">
            <a:solidFill>
              <a:srgbClr val="FF6600"/>
            </a:solidFill>
            <a:prstDash val="sysDot"/>
            <a:round/>
            <a:headEnd/>
            <a:tailEnd type="triangle" w="med" len="med"/>
          </a:ln>
          <a:effectLst/>
        </p:spPr>
      </p:cxnSp>
      <p:cxnSp>
        <p:nvCxnSpPr>
          <p:cNvPr id="185384" name="AutoShape 40"/>
          <p:cNvCxnSpPr>
            <a:cxnSpLocks noChangeShapeType="1"/>
            <a:stCxn id="185355" idx="1"/>
            <a:endCxn id="185379" idx="0"/>
          </p:cNvCxnSpPr>
          <p:nvPr/>
        </p:nvCxnSpPr>
        <p:spPr bwMode="auto">
          <a:xfrm rot="10800000" flipH="1" flipV="1">
            <a:off x="3589338" y="3165475"/>
            <a:ext cx="650875" cy="1711325"/>
          </a:xfrm>
          <a:prstGeom prst="curvedConnector4">
            <a:avLst>
              <a:gd name="adj1" fmla="val -35120"/>
              <a:gd name="adj2" fmla="val 56866"/>
            </a:avLst>
          </a:prstGeom>
          <a:noFill/>
          <a:ln w="25400">
            <a:solidFill>
              <a:srgbClr val="FF6600"/>
            </a:solidFill>
            <a:prstDash val="sysDot"/>
            <a:round/>
            <a:headEnd/>
            <a:tailEnd type="triangle" w="med" len="med"/>
          </a:ln>
          <a:effectLst/>
        </p:spPr>
      </p:cxnSp>
      <p:cxnSp>
        <p:nvCxnSpPr>
          <p:cNvPr id="185386" name="AutoShape 42"/>
          <p:cNvCxnSpPr>
            <a:cxnSpLocks noChangeShapeType="1"/>
            <a:stCxn id="185354" idx="1"/>
          </p:cNvCxnSpPr>
          <p:nvPr/>
        </p:nvCxnSpPr>
        <p:spPr bwMode="auto">
          <a:xfrm rot="10800000" flipH="1" flipV="1">
            <a:off x="3589338" y="2590800"/>
            <a:ext cx="617537" cy="2203450"/>
          </a:xfrm>
          <a:prstGeom prst="curvedConnector4">
            <a:avLst>
              <a:gd name="adj1" fmla="val -35208"/>
              <a:gd name="adj2" fmla="val 63870"/>
            </a:avLst>
          </a:prstGeom>
          <a:noFill/>
          <a:ln w="25400">
            <a:solidFill>
              <a:srgbClr val="FF6600"/>
            </a:solidFill>
            <a:prstDash val="sysDot"/>
            <a:round/>
            <a:headEnd/>
            <a:tailEnd type="triangle" w="med" len="med"/>
          </a:ln>
          <a:effectLst/>
        </p:spPr>
      </p:cxnSp>
      <p:sp>
        <p:nvSpPr>
          <p:cNvPr id="185387" name="WordArt 43"/>
          <p:cNvSpPr>
            <a:spLocks noChangeArrowheads="1" noChangeShapeType="1" noTextEdit="1"/>
          </p:cNvSpPr>
          <p:nvPr/>
        </p:nvSpPr>
        <p:spPr bwMode="auto">
          <a:xfrm rot="719637">
            <a:off x="2765425" y="981075"/>
            <a:ext cx="3698875" cy="13414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83767"/>
              </a:avLst>
            </a:prstTxWarp>
          </a:bodyPr>
          <a:lstStyle/>
          <a:p>
            <a:pPr algn="ctr"/>
            <a:r>
              <a:rPr lang="fr-CH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Boucle de workflow pédagogique</a:t>
            </a:r>
          </a:p>
        </p:txBody>
      </p:sp>
      <p:sp>
        <p:nvSpPr>
          <p:cNvPr id="185389" name="AutoShape 45"/>
          <p:cNvSpPr>
            <a:spLocks noChangeArrowheads="1"/>
          </p:cNvSpPr>
          <p:nvPr/>
        </p:nvSpPr>
        <p:spPr bwMode="auto">
          <a:xfrm>
            <a:off x="6443663" y="476250"/>
            <a:ext cx="2549525" cy="1582738"/>
          </a:xfrm>
          <a:prstGeom prst="irregularSeal1">
            <a:avLst/>
          </a:prstGeom>
          <a:solidFill>
            <a:srgbClr val="99CC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fr-CH" sz="1800">
                <a:solidFill>
                  <a:schemeClr val="tx1"/>
                </a:solidFill>
              </a:rPr>
              <a:t>Sources</a:t>
            </a:r>
            <a:br>
              <a:rPr lang="fr-CH" sz="1800">
                <a:solidFill>
                  <a:schemeClr val="tx1"/>
                </a:solidFill>
              </a:rPr>
            </a:br>
            <a:r>
              <a:rPr lang="fr-CH" sz="1800">
                <a:solidFill>
                  <a:schemeClr val="tx1"/>
                </a:solidFill>
              </a:rPr>
              <a:t>d’information</a:t>
            </a:r>
          </a:p>
        </p:txBody>
      </p:sp>
      <p:sp>
        <p:nvSpPr>
          <p:cNvPr id="185391" name="Line 47"/>
          <p:cNvSpPr>
            <a:spLocks noChangeShapeType="1"/>
          </p:cNvSpPr>
          <p:nvPr/>
        </p:nvSpPr>
        <p:spPr bwMode="auto">
          <a:xfrm flipH="1">
            <a:off x="6659563" y="1916113"/>
            <a:ext cx="360362" cy="576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>
            <a:spAutoFit/>
          </a:bodyPr>
          <a:lstStyle/>
          <a:p>
            <a:endParaRPr lang="fr-CH"/>
          </a:p>
        </p:txBody>
      </p:sp>
      <p:sp>
        <p:nvSpPr>
          <p:cNvPr id="185392" name="Line 48"/>
          <p:cNvSpPr>
            <a:spLocks noChangeShapeType="1"/>
          </p:cNvSpPr>
          <p:nvPr/>
        </p:nvSpPr>
        <p:spPr bwMode="auto">
          <a:xfrm>
            <a:off x="4932363" y="2636838"/>
            <a:ext cx="719137" cy="714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>
            <a:spAutoFit/>
          </a:bodyPr>
          <a:lstStyle/>
          <a:p>
            <a:endParaRPr lang="fr-CH"/>
          </a:p>
        </p:txBody>
      </p:sp>
      <p:sp>
        <p:nvSpPr>
          <p:cNvPr id="185393" name="Line 49"/>
          <p:cNvSpPr>
            <a:spLocks noChangeShapeType="1"/>
          </p:cNvSpPr>
          <p:nvPr/>
        </p:nvSpPr>
        <p:spPr bwMode="auto">
          <a:xfrm flipH="1" flipV="1">
            <a:off x="2700338" y="2349500"/>
            <a:ext cx="647700" cy="142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>
            <a:spAutoFit/>
          </a:bodyPr>
          <a:lstStyle/>
          <a:p>
            <a:endParaRPr lang="fr-CH"/>
          </a:p>
        </p:txBody>
      </p:sp>
      <p:sp>
        <p:nvSpPr>
          <p:cNvPr id="185395" name="Line 51"/>
          <p:cNvSpPr>
            <a:spLocks noChangeShapeType="1"/>
          </p:cNvSpPr>
          <p:nvPr/>
        </p:nvSpPr>
        <p:spPr bwMode="auto">
          <a:xfrm flipV="1">
            <a:off x="4932363" y="1628775"/>
            <a:ext cx="1727200" cy="79216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fr-CH"/>
          </a:p>
        </p:txBody>
      </p:sp>
      <p:sp>
        <p:nvSpPr>
          <p:cNvPr id="185396" name="Text Box 52"/>
          <p:cNvSpPr txBox="1">
            <a:spLocks noChangeArrowheads="1"/>
          </p:cNvSpPr>
          <p:nvPr/>
        </p:nvSpPr>
        <p:spPr bwMode="auto">
          <a:xfrm rot="2090002">
            <a:off x="4356100" y="1844675"/>
            <a:ext cx="822325" cy="274638"/>
          </a:xfrm>
          <a:prstGeom prst="rect">
            <a:avLst/>
          </a:prstGeom>
          <a:solidFill>
            <a:srgbClr val="FF99CC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fr-CH" sz="1800">
                <a:solidFill>
                  <a:schemeClr val="tx1"/>
                </a:solidFill>
              </a:rPr>
              <a:t>outil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30" name="Rectangle 6"/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8783638" cy="811213"/>
          </a:xfrm>
        </p:spPr>
        <p:txBody>
          <a:bodyPr/>
          <a:lstStyle/>
          <a:p>
            <a:r>
              <a:rPr lang="fr-CH"/>
              <a:t>5) PLE: un MY Space (Anderson &amp; Hutrum 2006)</a:t>
            </a:r>
          </a:p>
        </p:txBody>
      </p:sp>
      <p:pic>
        <p:nvPicPr>
          <p:cNvPr id="1802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4788" y="2570163"/>
            <a:ext cx="2914650" cy="1931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0233" name="AutoShape 9"/>
          <p:cNvSpPr>
            <a:spLocks noChangeArrowheads="1"/>
          </p:cNvSpPr>
          <p:nvPr/>
        </p:nvSpPr>
        <p:spPr bwMode="auto">
          <a:xfrm>
            <a:off x="739775" y="3484563"/>
            <a:ext cx="1936750" cy="725487"/>
          </a:xfrm>
          <a:prstGeom prst="roundRect">
            <a:avLst>
              <a:gd name="adj" fmla="val 16667"/>
            </a:avLst>
          </a:prstGeom>
          <a:solidFill>
            <a:srgbClr val="00E4A8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H" sz="1800">
                <a:solidFill>
                  <a:srgbClr val="000000"/>
                </a:solidFill>
              </a:rPr>
              <a:t>Mes hobbies</a:t>
            </a:r>
          </a:p>
        </p:txBody>
      </p:sp>
      <p:sp>
        <p:nvSpPr>
          <p:cNvPr id="180234" name="AutoShape 10"/>
          <p:cNvSpPr>
            <a:spLocks noChangeArrowheads="1"/>
          </p:cNvSpPr>
          <p:nvPr/>
        </p:nvSpPr>
        <p:spPr bwMode="auto">
          <a:xfrm>
            <a:off x="539750" y="2455863"/>
            <a:ext cx="1936750" cy="725487"/>
          </a:xfrm>
          <a:prstGeom prst="roundRect">
            <a:avLst>
              <a:gd name="adj" fmla="val 16667"/>
            </a:avLst>
          </a:prstGeom>
          <a:solidFill>
            <a:srgbClr val="00E4A8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H" sz="1800">
                <a:solidFill>
                  <a:srgbClr val="000000"/>
                </a:solidFill>
              </a:rPr>
              <a:t>Mon calendrier</a:t>
            </a:r>
          </a:p>
        </p:txBody>
      </p:sp>
      <p:sp>
        <p:nvSpPr>
          <p:cNvPr id="180235" name="AutoShape 11"/>
          <p:cNvSpPr>
            <a:spLocks noChangeArrowheads="1"/>
          </p:cNvSpPr>
          <p:nvPr/>
        </p:nvSpPr>
        <p:spPr bwMode="auto">
          <a:xfrm>
            <a:off x="3881438" y="1484313"/>
            <a:ext cx="1936750" cy="725487"/>
          </a:xfrm>
          <a:prstGeom prst="roundRect">
            <a:avLst>
              <a:gd name="adj" fmla="val 16667"/>
            </a:avLst>
          </a:prstGeom>
          <a:solidFill>
            <a:srgbClr val="00E4A8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H" sz="1800">
                <a:solidFill>
                  <a:srgbClr val="000000"/>
                </a:solidFill>
              </a:rPr>
              <a:t>Ma vie sociale</a:t>
            </a:r>
          </a:p>
        </p:txBody>
      </p:sp>
      <p:sp>
        <p:nvSpPr>
          <p:cNvPr id="180236" name="AutoShape 12"/>
          <p:cNvSpPr>
            <a:spLocks noChangeArrowheads="1"/>
          </p:cNvSpPr>
          <p:nvPr/>
        </p:nvSpPr>
        <p:spPr bwMode="auto">
          <a:xfrm>
            <a:off x="6018213" y="2168525"/>
            <a:ext cx="1936750" cy="725488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398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H" sz="1800">
                <a:solidFill>
                  <a:srgbClr val="000000"/>
                </a:solidFill>
              </a:rPr>
              <a:t>Mon école</a:t>
            </a:r>
          </a:p>
        </p:txBody>
      </p:sp>
      <p:sp>
        <p:nvSpPr>
          <p:cNvPr id="180237" name="AutoShape 13"/>
          <p:cNvSpPr>
            <a:spLocks noChangeArrowheads="1"/>
          </p:cNvSpPr>
          <p:nvPr/>
        </p:nvSpPr>
        <p:spPr bwMode="auto">
          <a:xfrm>
            <a:off x="5953125" y="4170363"/>
            <a:ext cx="1936750" cy="725487"/>
          </a:xfrm>
          <a:prstGeom prst="roundRect">
            <a:avLst>
              <a:gd name="adj" fmla="val 16667"/>
            </a:avLst>
          </a:prstGeom>
          <a:solidFill>
            <a:srgbClr val="00E4A8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H" sz="1800">
                <a:solidFill>
                  <a:srgbClr val="000000"/>
                </a:solidFill>
              </a:rPr>
              <a:t>Mes fichiers</a:t>
            </a:r>
          </a:p>
        </p:txBody>
      </p:sp>
      <p:sp>
        <p:nvSpPr>
          <p:cNvPr id="180238" name="AutoShape 14"/>
          <p:cNvSpPr>
            <a:spLocks noChangeArrowheads="1"/>
          </p:cNvSpPr>
          <p:nvPr/>
        </p:nvSpPr>
        <p:spPr bwMode="auto">
          <a:xfrm>
            <a:off x="1074738" y="4683125"/>
            <a:ext cx="1936750" cy="725488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398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H" sz="1800">
                <a:solidFill>
                  <a:srgbClr val="000000"/>
                </a:solidFill>
              </a:rPr>
              <a:t>Mes publications</a:t>
            </a:r>
          </a:p>
          <a:p>
            <a:pPr algn="ctr" eaLnBrk="0" hangingPunct="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H" sz="1800">
                <a:solidFill>
                  <a:srgbClr val="000000"/>
                </a:solidFill>
              </a:rPr>
              <a:t>E-portfolios</a:t>
            </a:r>
          </a:p>
        </p:txBody>
      </p:sp>
      <p:sp>
        <p:nvSpPr>
          <p:cNvPr id="180239" name="AutoShape 15"/>
          <p:cNvSpPr>
            <a:spLocks noChangeArrowheads="1"/>
          </p:cNvSpPr>
          <p:nvPr/>
        </p:nvSpPr>
        <p:spPr bwMode="auto">
          <a:xfrm>
            <a:off x="5953125" y="3084513"/>
            <a:ext cx="1936750" cy="725487"/>
          </a:xfrm>
          <a:prstGeom prst="roundRect">
            <a:avLst>
              <a:gd name="adj" fmla="val 16667"/>
            </a:avLst>
          </a:prstGeom>
          <a:solidFill>
            <a:srgbClr val="00E4A8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H" sz="1800">
                <a:solidFill>
                  <a:srgbClr val="000000"/>
                </a:solidFill>
              </a:rPr>
              <a:t>Mon profile</a:t>
            </a:r>
          </a:p>
        </p:txBody>
      </p:sp>
      <p:sp>
        <p:nvSpPr>
          <p:cNvPr id="180240" name="AutoShape 16"/>
          <p:cNvSpPr>
            <a:spLocks noChangeArrowheads="1"/>
          </p:cNvSpPr>
          <p:nvPr/>
        </p:nvSpPr>
        <p:spPr bwMode="auto">
          <a:xfrm>
            <a:off x="3413125" y="4908550"/>
            <a:ext cx="1936750" cy="725488"/>
          </a:xfrm>
          <a:prstGeom prst="roundRect">
            <a:avLst>
              <a:gd name="adj" fmla="val 16667"/>
            </a:avLst>
          </a:prstGeom>
          <a:solidFill>
            <a:srgbClr val="00E4A8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H" sz="1800">
                <a:solidFill>
                  <a:srgbClr val="000000"/>
                </a:solidFill>
              </a:rPr>
              <a:t>Mes conversations</a:t>
            </a:r>
          </a:p>
        </p:txBody>
      </p:sp>
      <p:sp>
        <p:nvSpPr>
          <p:cNvPr id="180241" name="AutoShape 17"/>
          <p:cNvSpPr>
            <a:spLocks noChangeArrowheads="1"/>
          </p:cNvSpPr>
          <p:nvPr/>
        </p:nvSpPr>
        <p:spPr bwMode="auto">
          <a:xfrm>
            <a:off x="1674813" y="1598613"/>
            <a:ext cx="1936750" cy="725487"/>
          </a:xfrm>
          <a:prstGeom prst="roundRect">
            <a:avLst>
              <a:gd name="adj" fmla="val 16667"/>
            </a:avLst>
          </a:prstGeom>
          <a:solidFill>
            <a:srgbClr val="00E4A8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H" sz="1800">
                <a:solidFill>
                  <a:srgbClr val="000000"/>
                </a:solidFill>
              </a:rPr>
              <a:t>Mon travail</a:t>
            </a:r>
          </a:p>
        </p:txBody>
      </p:sp>
      <p:sp>
        <p:nvSpPr>
          <p:cNvPr id="180242" name="Text Box 18"/>
          <p:cNvSpPr txBox="1">
            <a:spLocks noChangeArrowheads="1"/>
          </p:cNvSpPr>
          <p:nvPr/>
        </p:nvSpPr>
        <p:spPr bwMode="auto">
          <a:xfrm>
            <a:off x="323850" y="5734050"/>
            <a:ext cx="69469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14400" eaLnBrk="0" hangingPunct="0">
              <a:buFontTx/>
              <a:buNone/>
            </a:pPr>
            <a:r>
              <a:rPr lang="fr-CH" sz="1800">
                <a:solidFill>
                  <a:srgbClr val="CC0000"/>
                </a:solidFill>
              </a:rPr>
              <a:t>Les apprenants ont un environnement d’apprentissage personnalisé,</a:t>
            </a:r>
            <a:br>
              <a:rPr lang="fr-CH" sz="1800">
                <a:solidFill>
                  <a:srgbClr val="CC0000"/>
                </a:solidFill>
              </a:rPr>
            </a:br>
            <a:r>
              <a:rPr lang="fr-CH" sz="1800">
                <a:solidFill>
                  <a:srgbClr val="CC0000"/>
                </a:solidFill>
              </a:rPr>
              <a:t>l’école en fait partie, mais c’est eux qui l’organisent ….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12200" cy="811213"/>
          </a:xfrm>
        </p:spPr>
        <p:txBody>
          <a:bodyPr/>
          <a:lstStyle/>
          <a:p>
            <a:r>
              <a:rPr lang="en-US"/>
              <a:t>Personal learning environments (2)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CC0000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most compelling argument for the PLE is to develop educational technology […] which allows them to themselves </a:t>
            </a:r>
            <a:r>
              <a:rPr lang="en-US">
                <a:solidFill>
                  <a:srgbClr val="CC0000"/>
                </a:solidFill>
              </a:rPr>
              <a:t>shape their own</a:t>
            </a:r>
            <a:r>
              <a:rPr lang="en-US"/>
              <a:t> learning spaces, to form and </a:t>
            </a:r>
            <a:r>
              <a:rPr lang="en-US">
                <a:solidFill>
                  <a:srgbClr val="CC0000"/>
                </a:solidFill>
              </a:rPr>
              <a:t>join communities</a:t>
            </a:r>
            <a:r>
              <a:rPr lang="en-US"/>
              <a:t> and to </a:t>
            </a:r>
            <a:r>
              <a:rPr lang="en-US">
                <a:solidFill>
                  <a:srgbClr val="CC0000"/>
                </a:solidFill>
              </a:rPr>
              <a:t>create</a:t>
            </a:r>
            <a:r>
              <a:rPr lang="en-US"/>
              <a:t>, </a:t>
            </a:r>
            <a:r>
              <a:rPr lang="en-US">
                <a:solidFill>
                  <a:srgbClr val="CC0000"/>
                </a:solidFill>
              </a:rPr>
              <a:t>consume</a:t>
            </a:r>
            <a:r>
              <a:rPr lang="en-US"/>
              <a:t>, </a:t>
            </a:r>
            <a:r>
              <a:rPr lang="en-US">
                <a:solidFill>
                  <a:srgbClr val="CC0000"/>
                </a:solidFill>
              </a:rPr>
              <a:t>remix</a:t>
            </a:r>
            <a:r>
              <a:rPr lang="en-US"/>
              <a:t>, and </a:t>
            </a:r>
            <a:r>
              <a:rPr lang="en-US">
                <a:solidFill>
                  <a:srgbClr val="CC0000"/>
                </a:solidFill>
              </a:rPr>
              <a:t>share</a:t>
            </a:r>
            <a:r>
              <a:rPr lang="en-US"/>
              <a:t> material” </a:t>
            </a:r>
            <a:r>
              <a:rPr lang="fr-CH"/>
              <a:t>(Graham Attwell)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CC0000"/>
                </a:solidFill>
              </a:rPr>
              <a:t>There is no reason why schools should run the learning environment</a:t>
            </a:r>
            <a:r>
              <a:rPr lang="en-US"/>
              <a:t>, the school should just teach (they throw away learner’s work anyhow ….)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8" name="Picture 4" descr="Jafari-epsilen-model-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908050"/>
            <a:ext cx="7112000" cy="5768975"/>
          </a:xfrm>
          <a:prstGeom prst="rect">
            <a:avLst/>
          </a:prstGeom>
          <a:noFill/>
        </p:spPr>
      </p:pic>
      <p:sp>
        <p:nvSpPr>
          <p:cNvPr id="164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715375" cy="811213"/>
          </a:xfrm>
        </p:spPr>
        <p:txBody>
          <a:bodyPr/>
          <a:lstStyle/>
          <a:p>
            <a:r>
              <a:rPr lang="fr-CH" sz="3200"/>
              <a:t>Personal Learning environment (PLE) as aggregator (Jafari/Epsilen) ?</a:t>
            </a:r>
          </a:p>
        </p:txBody>
      </p:sp>
      <p:sp>
        <p:nvSpPr>
          <p:cNvPr id="164869" name="WordArt 5"/>
          <p:cNvSpPr>
            <a:spLocks noChangeArrowheads="1" noChangeShapeType="1" noTextEdit="1"/>
          </p:cNvSpPr>
          <p:nvPr/>
        </p:nvSpPr>
        <p:spPr bwMode="auto">
          <a:xfrm rot="-2417659">
            <a:off x="-828675" y="3068638"/>
            <a:ext cx="9478963" cy="7207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fr-CH" sz="18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L'environment apparitent à l'apprenant. Mais il communique avec les plateformes des écoles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891588" cy="811213"/>
          </a:xfrm>
        </p:spPr>
        <p:txBody>
          <a:bodyPr/>
          <a:lstStyle/>
          <a:p>
            <a:r>
              <a:rPr lang="en-US"/>
              <a:t>PLE as aggregator (Wilson/PLEX) ?</a:t>
            </a:r>
          </a:p>
        </p:txBody>
      </p:sp>
      <p:pic>
        <p:nvPicPr>
          <p:cNvPr id="178180" name="Picture 4" descr="Futurevle-wil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125538"/>
            <a:ext cx="6456362" cy="4905375"/>
          </a:xfrm>
          <a:prstGeom prst="rect">
            <a:avLst/>
          </a:prstGeom>
          <a:noFill/>
        </p:spPr>
      </p:pic>
      <p:sp>
        <p:nvSpPr>
          <p:cNvPr id="178182" name="Text Box 6"/>
          <p:cNvSpPr txBox="1">
            <a:spLocks noChangeArrowheads="1"/>
          </p:cNvSpPr>
          <p:nvPr/>
        </p:nvSpPr>
        <p:spPr bwMode="auto">
          <a:xfrm>
            <a:off x="5435600" y="5876925"/>
            <a:ext cx="3529013" cy="390525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CC0000"/>
                </a:solidFill>
              </a:rPr>
              <a:t>Et pour les enseignants ?</a:t>
            </a:r>
          </a:p>
        </p:txBody>
      </p:sp>
      <p:sp>
        <p:nvSpPr>
          <p:cNvPr id="178183" name="WordArt 7"/>
          <p:cNvSpPr>
            <a:spLocks noChangeArrowheads="1" noChangeShapeType="1" noTextEdit="1"/>
          </p:cNvSpPr>
          <p:nvPr/>
        </p:nvSpPr>
        <p:spPr bwMode="auto">
          <a:xfrm rot="-2417659">
            <a:off x="-612775" y="3284538"/>
            <a:ext cx="9478963" cy="7207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fr-CH" sz="18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L'environment apparitent à l'apprenant. Mais il communique avec les plateformes des écoles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01" name="Picture 5" descr="LMS_PLE-chat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692150"/>
            <a:ext cx="5962650" cy="3638550"/>
          </a:xfrm>
          <a:prstGeom prst="rect">
            <a:avLst/>
          </a:prstGeom>
          <a:noFill/>
        </p:spPr>
      </p:pic>
      <p:sp>
        <p:nvSpPr>
          <p:cNvPr id="18330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891588" cy="811213"/>
          </a:xfrm>
        </p:spPr>
        <p:txBody>
          <a:bodyPr/>
          <a:lstStyle/>
          <a:p>
            <a:r>
              <a:rPr lang="fr-CH"/>
              <a:t>Un PLE se fait avec une collection d’outils</a:t>
            </a:r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7380288" y="3429000"/>
            <a:ext cx="1066800" cy="2746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fr-CH" sz="1800">
                <a:solidFill>
                  <a:schemeClr val="tx1"/>
                </a:solidFill>
              </a:rPr>
              <a:t>(M. Chatti)</a:t>
            </a:r>
          </a:p>
        </p:txBody>
      </p:sp>
      <p:sp>
        <p:nvSpPr>
          <p:cNvPr id="183303" name="Freeform 7"/>
          <p:cNvSpPr>
            <a:spLocks/>
          </p:cNvSpPr>
          <p:nvPr/>
        </p:nvSpPr>
        <p:spPr bwMode="auto">
          <a:xfrm>
            <a:off x="3851275" y="1341438"/>
            <a:ext cx="3100388" cy="2430462"/>
          </a:xfrm>
          <a:custGeom>
            <a:avLst/>
            <a:gdLst/>
            <a:ahLst/>
            <a:cxnLst>
              <a:cxn ang="0">
                <a:pos x="149" y="346"/>
              </a:cxn>
              <a:cxn ang="0">
                <a:pos x="530" y="173"/>
              </a:cxn>
              <a:cxn ang="0">
                <a:pos x="708" y="98"/>
              </a:cxn>
              <a:cxn ang="0">
                <a:pos x="795" y="64"/>
              </a:cxn>
              <a:cxn ang="0">
                <a:pos x="1031" y="58"/>
              </a:cxn>
              <a:cxn ang="0">
                <a:pos x="1157" y="35"/>
              </a:cxn>
              <a:cxn ang="0">
                <a:pos x="1192" y="12"/>
              </a:cxn>
              <a:cxn ang="0">
                <a:pos x="1209" y="0"/>
              </a:cxn>
              <a:cxn ang="0">
                <a:pos x="1578" y="98"/>
              </a:cxn>
              <a:cxn ang="0">
                <a:pos x="1601" y="162"/>
              </a:cxn>
              <a:cxn ang="0">
                <a:pos x="1601" y="162"/>
              </a:cxn>
              <a:cxn ang="0">
                <a:pos x="1664" y="317"/>
              </a:cxn>
              <a:cxn ang="0">
                <a:pos x="1641" y="427"/>
              </a:cxn>
              <a:cxn ang="0">
                <a:pos x="1624" y="490"/>
              </a:cxn>
              <a:cxn ang="0">
                <a:pos x="1630" y="582"/>
              </a:cxn>
              <a:cxn ang="0">
                <a:pos x="1693" y="715"/>
              </a:cxn>
              <a:cxn ang="0">
                <a:pos x="1762" y="910"/>
              </a:cxn>
              <a:cxn ang="0">
                <a:pos x="1768" y="933"/>
              </a:cxn>
              <a:cxn ang="0">
                <a:pos x="1780" y="968"/>
              </a:cxn>
              <a:cxn ang="0">
                <a:pos x="1762" y="1250"/>
              </a:cxn>
              <a:cxn ang="0">
                <a:pos x="1745" y="1256"/>
              </a:cxn>
              <a:cxn ang="0">
                <a:pos x="1589" y="1360"/>
              </a:cxn>
              <a:cxn ang="0">
                <a:pos x="1417" y="1314"/>
              </a:cxn>
              <a:cxn ang="0">
                <a:pos x="1324" y="1302"/>
              </a:cxn>
              <a:cxn ang="0">
                <a:pos x="1204" y="1314"/>
              </a:cxn>
              <a:cxn ang="0">
                <a:pos x="1146" y="1342"/>
              </a:cxn>
              <a:cxn ang="0">
                <a:pos x="835" y="1354"/>
              </a:cxn>
              <a:cxn ang="0">
                <a:pos x="645" y="1319"/>
              </a:cxn>
              <a:cxn ang="0">
                <a:pos x="495" y="1314"/>
              </a:cxn>
              <a:cxn ang="0">
                <a:pos x="328" y="1377"/>
              </a:cxn>
              <a:cxn ang="0">
                <a:pos x="247" y="1365"/>
              </a:cxn>
              <a:cxn ang="0">
                <a:pos x="190" y="1308"/>
              </a:cxn>
              <a:cxn ang="0">
                <a:pos x="34" y="1095"/>
              </a:cxn>
              <a:cxn ang="0">
                <a:pos x="92" y="968"/>
              </a:cxn>
              <a:cxn ang="0">
                <a:pos x="115" y="887"/>
              </a:cxn>
              <a:cxn ang="0">
                <a:pos x="103" y="789"/>
              </a:cxn>
              <a:cxn ang="0">
                <a:pos x="0" y="622"/>
              </a:cxn>
              <a:cxn ang="0">
                <a:pos x="40" y="536"/>
              </a:cxn>
              <a:cxn ang="0">
                <a:pos x="63" y="415"/>
              </a:cxn>
              <a:cxn ang="0">
                <a:pos x="80" y="409"/>
              </a:cxn>
              <a:cxn ang="0">
                <a:pos x="138" y="386"/>
              </a:cxn>
              <a:cxn ang="0">
                <a:pos x="149" y="346"/>
              </a:cxn>
            </a:cxnLst>
            <a:rect l="0" t="0" r="r" b="b"/>
            <a:pathLst>
              <a:path w="1780" h="1402">
                <a:moveTo>
                  <a:pt x="149" y="346"/>
                </a:moveTo>
                <a:cubicBezTo>
                  <a:pt x="251" y="249"/>
                  <a:pt x="392" y="197"/>
                  <a:pt x="530" y="173"/>
                </a:cubicBezTo>
                <a:cubicBezTo>
                  <a:pt x="589" y="152"/>
                  <a:pt x="652" y="126"/>
                  <a:pt x="708" y="98"/>
                </a:cubicBezTo>
                <a:cubicBezTo>
                  <a:pt x="733" y="86"/>
                  <a:pt x="765" y="65"/>
                  <a:pt x="795" y="64"/>
                </a:cubicBezTo>
                <a:cubicBezTo>
                  <a:pt x="874" y="61"/>
                  <a:pt x="952" y="60"/>
                  <a:pt x="1031" y="58"/>
                </a:cubicBezTo>
                <a:cubicBezTo>
                  <a:pt x="1068" y="54"/>
                  <a:pt x="1122" y="55"/>
                  <a:pt x="1157" y="35"/>
                </a:cubicBezTo>
                <a:cubicBezTo>
                  <a:pt x="1169" y="28"/>
                  <a:pt x="1180" y="20"/>
                  <a:pt x="1192" y="12"/>
                </a:cubicBezTo>
                <a:cubicBezTo>
                  <a:pt x="1198" y="8"/>
                  <a:pt x="1209" y="0"/>
                  <a:pt x="1209" y="0"/>
                </a:cubicBezTo>
                <a:cubicBezTo>
                  <a:pt x="1323" y="47"/>
                  <a:pt x="1475" y="31"/>
                  <a:pt x="1578" y="98"/>
                </a:cubicBezTo>
                <a:cubicBezTo>
                  <a:pt x="1597" y="130"/>
                  <a:pt x="1587" y="109"/>
                  <a:pt x="1601" y="162"/>
                </a:cubicBezTo>
                <a:lnTo>
                  <a:pt x="1601" y="162"/>
                </a:lnTo>
                <a:cubicBezTo>
                  <a:pt x="1625" y="213"/>
                  <a:pt x="1648" y="263"/>
                  <a:pt x="1664" y="317"/>
                </a:cubicBezTo>
                <a:cubicBezTo>
                  <a:pt x="1657" y="354"/>
                  <a:pt x="1650" y="391"/>
                  <a:pt x="1641" y="427"/>
                </a:cubicBezTo>
                <a:cubicBezTo>
                  <a:pt x="1636" y="448"/>
                  <a:pt x="1624" y="490"/>
                  <a:pt x="1624" y="490"/>
                </a:cubicBezTo>
                <a:cubicBezTo>
                  <a:pt x="1626" y="521"/>
                  <a:pt x="1623" y="552"/>
                  <a:pt x="1630" y="582"/>
                </a:cubicBezTo>
                <a:cubicBezTo>
                  <a:pt x="1639" y="620"/>
                  <a:pt x="1672" y="680"/>
                  <a:pt x="1693" y="715"/>
                </a:cubicBezTo>
                <a:cubicBezTo>
                  <a:pt x="1705" y="782"/>
                  <a:pt x="1725" y="852"/>
                  <a:pt x="1762" y="910"/>
                </a:cubicBezTo>
                <a:cubicBezTo>
                  <a:pt x="1764" y="918"/>
                  <a:pt x="1766" y="925"/>
                  <a:pt x="1768" y="933"/>
                </a:cubicBezTo>
                <a:cubicBezTo>
                  <a:pt x="1772" y="945"/>
                  <a:pt x="1780" y="968"/>
                  <a:pt x="1780" y="968"/>
                </a:cubicBezTo>
                <a:cubicBezTo>
                  <a:pt x="1773" y="1053"/>
                  <a:pt x="1771" y="1175"/>
                  <a:pt x="1762" y="1250"/>
                </a:cubicBezTo>
                <a:cubicBezTo>
                  <a:pt x="1761" y="1256"/>
                  <a:pt x="1751" y="1254"/>
                  <a:pt x="1745" y="1256"/>
                </a:cubicBezTo>
                <a:cubicBezTo>
                  <a:pt x="1693" y="1308"/>
                  <a:pt x="1663" y="1341"/>
                  <a:pt x="1589" y="1360"/>
                </a:cubicBezTo>
                <a:cubicBezTo>
                  <a:pt x="1528" y="1354"/>
                  <a:pt x="1478" y="1327"/>
                  <a:pt x="1417" y="1314"/>
                </a:cubicBezTo>
                <a:cubicBezTo>
                  <a:pt x="1383" y="1307"/>
                  <a:pt x="1361" y="1306"/>
                  <a:pt x="1324" y="1302"/>
                </a:cubicBezTo>
                <a:cubicBezTo>
                  <a:pt x="1308" y="1303"/>
                  <a:pt x="1234" y="1305"/>
                  <a:pt x="1204" y="1314"/>
                </a:cubicBezTo>
                <a:cubicBezTo>
                  <a:pt x="1182" y="1320"/>
                  <a:pt x="1168" y="1336"/>
                  <a:pt x="1146" y="1342"/>
                </a:cubicBezTo>
                <a:cubicBezTo>
                  <a:pt x="1061" y="1402"/>
                  <a:pt x="939" y="1357"/>
                  <a:pt x="835" y="1354"/>
                </a:cubicBezTo>
                <a:cubicBezTo>
                  <a:pt x="772" y="1341"/>
                  <a:pt x="709" y="1326"/>
                  <a:pt x="645" y="1319"/>
                </a:cubicBezTo>
                <a:cubicBezTo>
                  <a:pt x="591" y="1303"/>
                  <a:pt x="557" y="1310"/>
                  <a:pt x="495" y="1314"/>
                </a:cubicBezTo>
                <a:cubicBezTo>
                  <a:pt x="436" y="1327"/>
                  <a:pt x="386" y="1362"/>
                  <a:pt x="328" y="1377"/>
                </a:cubicBezTo>
                <a:cubicBezTo>
                  <a:pt x="301" y="1373"/>
                  <a:pt x="273" y="1372"/>
                  <a:pt x="247" y="1365"/>
                </a:cubicBezTo>
                <a:cubicBezTo>
                  <a:pt x="219" y="1357"/>
                  <a:pt x="213" y="1323"/>
                  <a:pt x="190" y="1308"/>
                </a:cubicBezTo>
                <a:cubicBezTo>
                  <a:pt x="148" y="1227"/>
                  <a:pt x="57" y="1184"/>
                  <a:pt x="34" y="1095"/>
                </a:cubicBezTo>
                <a:cubicBezTo>
                  <a:pt x="44" y="1046"/>
                  <a:pt x="63" y="1009"/>
                  <a:pt x="92" y="968"/>
                </a:cubicBezTo>
                <a:cubicBezTo>
                  <a:pt x="100" y="936"/>
                  <a:pt x="110" y="922"/>
                  <a:pt x="115" y="887"/>
                </a:cubicBezTo>
                <a:cubicBezTo>
                  <a:pt x="115" y="881"/>
                  <a:pt x="113" y="812"/>
                  <a:pt x="103" y="789"/>
                </a:cubicBezTo>
                <a:cubicBezTo>
                  <a:pt x="75" y="727"/>
                  <a:pt x="18" y="687"/>
                  <a:pt x="0" y="622"/>
                </a:cubicBezTo>
                <a:cubicBezTo>
                  <a:pt x="5" y="581"/>
                  <a:pt x="6" y="560"/>
                  <a:pt x="40" y="536"/>
                </a:cubicBezTo>
                <a:cubicBezTo>
                  <a:pt x="70" y="493"/>
                  <a:pt x="47" y="478"/>
                  <a:pt x="63" y="415"/>
                </a:cubicBezTo>
                <a:cubicBezTo>
                  <a:pt x="64" y="409"/>
                  <a:pt x="74" y="411"/>
                  <a:pt x="80" y="409"/>
                </a:cubicBezTo>
                <a:cubicBezTo>
                  <a:pt x="101" y="402"/>
                  <a:pt x="118" y="396"/>
                  <a:pt x="138" y="386"/>
                </a:cubicBezTo>
                <a:cubicBezTo>
                  <a:pt x="143" y="372"/>
                  <a:pt x="149" y="296"/>
                  <a:pt x="149" y="346"/>
                </a:cubicBezTo>
                <a:close/>
              </a:path>
            </a:pathLst>
          </a:custGeom>
          <a:noFill/>
          <a:ln w="38100" cap="rnd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endParaRPr lang="fr-CH"/>
          </a:p>
        </p:txBody>
      </p:sp>
      <p:sp>
        <p:nvSpPr>
          <p:cNvPr id="183304" name="Text Box 8"/>
          <p:cNvSpPr txBox="1">
            <a:spLocks noChangeArrowheads="1"/>
          </p:cNvSpPr>
          <p:nvPr/>
        </p:nvSpPr>
        <p:spPr bwMode="auto">
          <a:xfrm>
            <a:off x="395288" y="3933825"/>
            <a:ext cx="8424862" cy="21907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CH" sz="2400">
                <a:solidFill>
                  <a:schemeClr val="tx1"/>
                </a:solidFill>
              </a:rPr>
              <a:t>Un PLE est un portfolio, générateur d’identité</a:t>
            </a:r>
          </a:p>
          <a:p>
            <a:pPr eaLnBrk="0" hangingPunct="0">
              <a:spcBef>
                <a:spcPct val="50000"/>
              </a:spcBef>
            </a:pPr>
            <a:r>
              <a:rPr lang="fr-CH" sz="2400">
                <a:solidFill>
                  <a:schemeClr val="tx1"/>
                </a:solidFill>
              </a:rPr>
              <a:t>Privé, mais la plupart partagé</a:t>
            </a:r>
            <a:r>
              <a:rPr lang="fr-CH" sz="2400">
                <a:solidFill>
                  <a:srgbClr val="CC0000"/>
                </a:solidFill>
              </a:rPr>
              <a:t> avec des groupes variés</a:t>
            </a:r>
            <a:r>
              <a:rPr lang="fr-CH" sz="2400">
                <a:solidFill>
                  <a:schemeClr val="tx1"/>
                </a:solidFill>
              </a:rPr>
              <a:t> (ex. une classe), certains éléments sont publics</a:t>
            </a:r>
          </a:p>
          <a:p>
            <a:pPr eaLnBrk="0" hangingPunct="0">
              <a:spcBef>
                <a:spcPct val="50000"/>
              </a:spcBef>
            </a:pPr>
            <a:r>
              <a:rPr lang="fr-CH" sz="2400">
                <a:solidFill>
                  <a:schemeClr val="tx1"/>
                </a:solidFill>
              </a:rPr>
              <a:t>L’apprenant </a:t>
            </a:r>
            <a:r>
              <a:rPr lang="fr-CH" sz="2400">
                <a:solidFill>
                  <a:srgbClr val="CC0000"/>
                </a:solidFill>
              </a:rPr>
              <a:t>contrôle </a:t>
            </a:r>
            <a:r>
              <a:rPr lang="fr-CH" sz="2400">
                <a:solidFill>
                  <a:schemeClr val="tx1"/>
                </a:solidFill>
              </a:rPr>
              <a:t>son environnement, </a:t>
            </a:r>
            <a:br>
              <a:rPr lang="fr-CH" sz="2400">
                <a:solidFill>
                  <a:schemeClr val="tx1"/>
                </a:solidFill>
              </a:rPr>
            </a:br>
            <a:r>
              <a:rPr lang="fr-CH" sz="2400">
                <a:solidFill>
                  <a:schemeClr val="tx1"/>
                </a:solidFill>
              </a:rPr>
              <a:t> mais l’enseignant </a:t>
            </a:r>
            <a:r>
              <a:rPr lang="fr-CH" sz="2400">
                <a:solidFill>
                  <a:srgbClr val="CC0000"/>
                </a:solidFill>
              </a:rPr>
              <a:t>à l’accès aux productions exigées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67738" cy="811213"/>
          </a:xfrm>
        </p:spPr>
        <p:txBody>
          <a:bodyPr/>
          <a:lstStyle/>
          <a:p>
            <a:r>
              <a:rPr lang="fr-CH" sz="3200"/>
              <a:t>(6) – Environnements intégrés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2800"/>
              <a:t>On le trouve dans le discours “learning design” …</a:t>
            </a:r>
          </a:p>
          <a:p>
            <a:r>
              <a:rPr lang="fr-CH" sz="2800"/>
              <a:t>Pas du web 2.0, mais il y a la notion de facilité pour l’enseignant (en théorie en tout cas)</a:t>
            </a:r>
          </a:p>
          <a:p>
            <a:r>
              <a:rPr lang="fr-CH" sz="2800"/>
              <a:t>LD = “source code” pour l’éducation, c.a.d des objets d’apprentissage qui partagent un design pédagogique.</a:t>
            </a:r>
            <a:endParaRPr lang="fr-CH"/>
          </a:p>
        </p:txBody>
      </p:sp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365625"/>
            <a:ext cx="4983163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894763" cy="400050"/>
          </a:xfrm>
          <a:ln/>
        </p:spPr>
        <p:txBody>
          <a:bodyPr lIns="0" tIns="0" rIns="0" bIns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/>
              <a:t>LAMS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14400"/>
            <a:ext cx="6819900" cy="52959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 rot="-617439">
            <a:off x="168275" y="2730500"/>
            <a:ext cx="7921625" cy="10080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fr-CH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Conception et exécution dans le même environnement en ligne, partageable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sz="3200"/>
              <a:t>Environnements LD dans l’avenir:</a:t>
            </a:r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/>
              <a:t>Simples à utiliser (LAMS l’est)</a:t>
            </a:r>
          </a:p>
          <a:p>
            <a:r>
              <a:rPr lang="fr-CH"/>
              <a:t>Conception et exécution dans un même environnement (LAMS et CeLS)</a:t>
            </a:r>
          </a:p>
          <a:p>
            <a:r>
              <a:rPr lang="fr-CH"/>
              <a:t>Intégration d’outils de productions (web 2.0, social soft., etc.) (on verra…)</a:t>
            </a:r>
          </a:p>
          <a:p>
            <a:r>
              <a:rPr lang="fr-CH"/>
              <a:t>Manque: digital identity standard(s)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891588" cy="811213"/>
          </a:xfrm>
        </p:spPr>
        <p:txBody>
          <a:bodyPr/>
          <a:lstStyle/>
          <a:p>
            <a:r>
              <a:rPr lang="en-US"/>
              <a:t>(6) - Microlearning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2800"/>
              <a:t>Learning objects (LOs) très simples, par ex. Une page HTML, PDF, un Podcast, un slideshow.</a:t>
            </a:r>
          </a:p>
          <a:p>
            <a:r>
              <a:rPr lang="fr-CH" sz="2800"/>
              <a:t>Just-in-time open learning. L’utilisateur décide “on the spot” qu’il veut s’engager dans une activité d’apprentissage …</a:t>
            </a:r>
          </a:p>
          <a:p>
            <a:r>
              <a:rPr lang="fr-CH" sz="2800"/>
              <a:t>Systèmes de réputation (votes meilleurs objets, annotations etc.)…. Commercialisation (en construction)</a:t>
            </a:r>
          </a:p>
          <a:p>
            <a:r>
              <a:rPr lang="fr-CH" sz="2800"/>
              <a:t>Agrégateurs personnels de LOs (ex. Mindpicnic)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891588" cy="811213"/>
          </a:xfrm>
        </p:spPr>
        <p:txBody>
          <a:bodyPr/>
          <a:lstStyle/>
          <a:p>
            <a:r>
              <a:rPr lang="en-US" dirty="0" smtClean="0"/>
              <a:t>Web </a:t>
            </a:r>
            <a:r>
              <a:rPr lang="en-US" dirty="0"/>
              <a:t>2.0  (1)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3609975" cy="51847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CH" sz="2800" dirty="0"/>
              <a:t>Web 2.0: un jeu de </a:t>
            </a:r>
            <a:r>
              <a:rPr lang="fr-CH" sz="2800" dirty="0">
                <a:solidFill>
                  <a:srgbClr val="CC0000"/>
                </a:solidFill>
              </a:rPr>
              <a:t>technologies</a:t>
            </a:r>
            <a:r>
              <a:rPr lang="fr-CH" sz="2800" dirty="0"/>
              <a:t> pour gérer un peu différemment les informations et la communication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CH" sz="2800" dirty="0"/>
              <a:t>Une </a:t>
            </a:r>
            <a:r>
              <a:rPr lang="fr-CH" sz="2800" dirty="0">
                <a:solidFill>
                  <a:srgbClr val="CC0000"/>
                </a:solidFill>
              </a:rPr>
              <a:t>approche</a:t>
            </a:r>
            <a:r>
              <a:rPr lang="fr-CH" sz="2800" dirty="0"/>
              <a:t> qui génère </a:t>
            </a:r>
            <a:r>
              <a:rPr lang="fr-CH" sz="2800" dirty="0" err="1"/>
              <a:t>bcp</a:t>
            </a:r>
            <a:r>
              <a:rPr lang="fr-CH" sz="2800" dirty="0"/>
              <a:t> de petites technologies.</a:t>
            </a:r>
          </a:p>
        </p:txBody>
      </p:sp>
      <p:graphicFrame>
        <p:nvGraphicFramePr>
          <p:cNvPr id="100458" name="Group 106"/>
          <p:cNvGraphicFramePr>
            <a:graphicFrameLocks noGrp="1"/>
          </p:cNvGraphicFramePr>
          <p:nvPr>
            <p:ph sz="half" idx="2"/>
          </p:nvPr>
        </p:nvGraphicFramePr>
        <p:xfrm>
          <a:off x="4500563" y="836613"/>
          <a:ext cx="4471987" cy="5391469"/>
        </p:xfrm>
        <a:graphic>
          <a:graphicData uri="http://schemas.openxmlformats.org/drawingml/2006/table">
            <a:tbl>
              <a:tblPr/>
              <a:tblGrid>
                <a:gridCol w="1820862"/>
                <a:gridCol w="2651125"/>
              </a:tblGrid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 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vs.. 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</a:tr>
              <a:tr h="130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C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Petits textes peu structurés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C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Grand textes structurés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Petits textes légèrement structurés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C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Base de données isolées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C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 données partout,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C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microformats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Dépositoires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C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Feeds (flux)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C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Formulaires HTML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AJAX, Flash (interfaces directs)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C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Applications monolithiques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C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Agrégation de services (APIs)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C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logins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Identités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C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Metadata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C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Folksonomies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/>
              <a:t>Partie III - Intégrations</a:t>
            </a:r>
            <a:endParaRPr lang="fr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22276" y="1239863"/>
            <a:ext cx="5545138" cy="5332409"/>
            <a:chOff x="340" y="436"/>
            <a:chExt cx="3855" cy="3674"/>
          </a:xfrm>
        </p:grpSpPr>
        <p:sp>
          <p:nvSpPr>
            <p:cNvPr id="293902" name="Line 14"/>
            <p:cNvSpPr>
              <a:spLocks noChangeShapeType="1"/>
            </p:cNvSpPr>
            <p:nvPr/>
          </p:nvSpPr>
          <p:spPr bwMode="auto">
            <a:xfrm>
              <a:off x="1625" y="436"/>
              <a:ext cx="0" cy="3674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endParaRPr lang="fr-CH"/>
            </a:p>
          </p:txBody>
        </p:sp>
        <p:sp>
          <p:nvSpPr>
            <p:cNvPr id="293903" name="Line 15"/>
            <p:cNvSpPr>
              <a:spLocks noChangeShapeType="1"/>
            </p:cNvSpPr>
            <p:nvPr/>
          </p:nvSpPr>
          <p:spPr bwMode="auto">
            <a:xfrm>
              <a:off x="2910" y="436"/>
              <a:ext cx="0" cy="3674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endParaRPr lang="fr-CH"/>
            </a:p>
          </p:txBody>
        </p:sp>
        <p:sp>
          <p:nvSpPr>
            <p:cNvPr id="293907" name="Line 19"/>
            <p:cNvSpPr>
              <a:spLocks noChangeShapeType="1"/>
            </p:cNvSpPr>
            <p:nvPr/>
          </p:nvSpPr>
          <p:spPr bwMode="auto">
            <a:xfrm>
              <a:off x="4195" y="436"/>
              <a:ext cx="0" cy="3674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endParaRPr lang="fr-CH"/>
            </a:p>
          </p:txBody>
        </p:sp>
        <p:sp>
          <p:nvSpPr>
            <p:cNvPr id="293909" name="Line 21"/>
            <p:cNvSpPr>
              <a:spLocks noChangeShapeType="1"/>
            </p:cNvSpPr>
            <p:nvPr/>
          </p:nvSpPr>
          <p:spPr bwMode="auto">
            <a:xfrm>
              <a:off x="340" y="436"/>
              <a:ext cx="0" cy="3674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endParaRPr lang="fr-CH"/>
            </a:p>
          </p:txBody>
        </p:sp>
      </p:grpSp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142852"/>
            <a:ext cx="8229600" cy="490537"/>
          </a:xfrm>
        </p:spPr>
        <p:txBody>
          <a:bodyPr/>
          <a:lstStyle/>
          <a:p>
            <a:r>
              <a:rPr lang="fr-CH" sz="2000" smtClean="0"/>
              <a:t>Quelques activités/produits partagés</a:t>
            </a:r>
            <a:endParaRPr lang="fr-CH" sz="2000"/>
          </a:p>
        </p:txBody>
      </p:sp>
      <p:sp>
        <p:nvSpPr>
          <p:cNvPr id="293892" name="AutoShape 4"/>
          <p:cNvSpPr>
            <a:spLocks noChangeArrowheads="1"/>
          </p:cNvSpPr>
          <p:nvPr/>
        </p:nvSpPr>
        <p:spPr bwMode="auto">
          <a:xfrm>
            <a:off x="1571604" y="4192613"/>
            <a:ext cx="3643338" cy="287338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914400">
              <a:buNone/>
            </a:pPr>
            <a:r>
              <a:rPr lang="fr-CH" sz="1600" b="1" smtClean="0"/>
              <a:t>Planification &amp; organisation de cours</a:t>
            </a:r>
            <a:endParaRPr lang="fr-CH" sz="1600" b="1"/>
          </a:p>
        </p:txBody>
      </p:sp>
      <p:sp>
        <p:nvSpPr>
          <p:cNvPr id="293894" name="AutoShape 6"/>
          <p:cNvSpPr>
            <a:spLocks noChangeArrowheads="1"/>
          </p:cNvSpPr>
          <p:nvPr/>
        </p:nvSpPr>
        <p:spPr bwMode="auto">
          <a:xfrm>
            <a:off x="3462364" y="4840313"/>
            <a:ext cx="2305050" cy="287338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buNone/>
            </a:pPr>
            <a:r>
              <a:rPr lang="fr-CH" sz="1600" b="1" dirty="0" smtClean="0"/>
              <a:t>Exercices</a:t>
            </a:r>
            <a:endParaRPr lang="fr-CH" sz="1600" b="1" dirty="0"/>
          </a:p>
        </p:txBody>
      </p:sp>
      <p:sp>
        <p:nvSpPr>
          <p:cNvPr id="293895" name="AutoShape 7"/>
          <p:cNvSpPr>
            <a:spLocks noChangeArrowheads="1"/>
          </p:cNvSpPr>
          <p:nvPr/>
        </p:nvSpPr>
        <p:spPr bwMode="auto">
          <a:xfrm>
            <a:off x="293714" y="1600226"/>
            <a:ext cx="5184775" cy="4318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buNone/>
            </a:pPr>
            <a:r>
              <a:rPr lang="fr-CH" sz="1600" b="1" smtClean="0"/>
              <a:t>Revue de la littérature (prises de notes &amp; synthèse)</a:t>
            </a:r>
            <a:endParaRPr lang="fr-CH" sz="1600" b="1"/>
          </a:p>
        </p:txBody>
      </p:sp>
      <p:sp>
        <p:nvSpPr>
          <p:cNvPr id="293896" name="AutoShape 8"/>
          <p:cNvSpPr>
            <a:spLocks noChangeArrowheads="1"/>
          </p:cNvSpPr>
          <p:nvPr/>
        </p:nvSpPr>
        <p:spPr bwMode="auto">
          <a:xfrm>
            <a:off x="293714" y="2968651"/>
            <a:ext cx="4706914" cy="287337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buNone/>
            </a:pPr>
            <a:r>
              <a:rPr lang="fr-CH" sz="1600" b="1" smtClean="0"/>
              <a:t>Réflexions / opinions</a:t>
            </a:r>
            <a:endParaRPr lang="fr-CH" sz="1600" b="1"/>
          </a:p>
        </p:txBody>
      </p:sp>
      <p:sp>
        <p:nvSpPr>
          <p:cNvPr id="293897" name="AutoShape 9"/>
          <p:cNvSpPr>
            <a:spLocks noChangeArrowheads="1"/>
          </p:cNvSpPr>
          <p:nvPr/>
        </p:nvSpPr>
        <p:spPr bwMode="auto">
          <a:xfrm>
            <a:off x="509614" y="2247926"/>
            <a:ext cx="4537075" cy="360362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buNone/>
            </a:pPr>
            <a:r>
              <a:rPr lang="fr-CH" sz="1600" b="1" smtClean="0"/>
              <a:t>Liens / cartographies / catégorisation</a:t>
            </a:r>
            <a:endParaRPr lang="fr-CH" sz="1600" b="1"/>
          </a:p>
        </p:txBody>
      </p:sp>
      <p:sp>
        <p:nvSpPr>
          <p:cNvPr id="293899" name="AutoShape 11"/>
          <p:cNvSpPr>
            <a:spLocks noChangeArrowheads="1"/>
          </p:cNvSpPr>
          <p:nvPr/>
        </p:nvSpPr>
        <p:spPr bwMode="auto">
          <a:xfrm>
            <a:off x="1662139" y="5416576"/>
            <a:ext cx="4032250" cy="4318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buNone/>
            </a:pPr>
            <a:r>
              <a:rPr lang="fr-CH" sz="1600" b="1" smtClean="0"/>
              <a:t>Ecrire/utiliser des manuels scolaires</a:t>
            </a:r>
            <a:endParaRPr lang="fr-CH" sz="1600" b="1"/>
          </a:p>
        </p:txBody>
      </p:sp>
      <p:sp>
        <p:nvSpPr>
          <p:cNvPr id="293900" name="AutoShape 12"/>
          <p:cNvSpPr>
            <a:spLocks noChangeArrowheads="1"/>
          </p:cNvSpPr>
          <p:nvPr/>
        </p:nvSpPr>
        <p:spPr bwMode="auto">
          <a:xfrm>
            <a:off x="2166964" y="6137301"/>
            <a:ext cx="3527425" cy="287337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buNone/>
            </a:pPr>
            <a:r>
              <a:rPr lang="fr-CH" sz="1600" b="1" smtClean="0"/>
              <a:t>Tutorage / Coaching</a:t>
            </a:r>
            <a:endParaRPr lang="fr-CH" sz="1600" b="1"/>
          </a:p>
        </p:txBody>
      </p:sp>
      <p:sp>
        <p:nvSpPr>
          <p:cNvPr id="293904" name="Text Box 16"/>
          <p:cNvSpPr txBox="1">
            <a:spLocks noChangeArrowheads="1"/>
          </p:cNvSpPr>
          <p:nvPr/>
        </p:nvSpPr>
        <p:spPr bwMode="auto">
          <a:xfrm>
            <a:off x="500034" y="642918"/>
            <a:ext cx="989053" cy="73866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defTabSz="914400">
              <a:buNone/>
            </a:pPr>
            <a:r>
              <a:rPr lang="fr-CH" sz="1600" dirty="0" smtClean="0"/>
              <a:t>Spécialiste</a:t>
            </a:r>
          </a:p>
          <a:p>
            <a:pPr defTabSz="914400">
              <a:buNone/>
            </a:pPr>
            <a:r>
              <a:rPr lang="fr-CH" sz="1600" dirty="0" err="1" smtClean="0"/>
              <a:t>Practicien</a:t>
            </a:r>
            <a:endParaRPr lang="fr-CH" sz="1600" dirty="0" smtClean="0"/>
          </a:p>
          <a:p>
            <a:pPr defTabSz="914400">
              <a:buNone/>
            </a:pPr>
            <a:r>
              <a:rPr lang="fr-CH" sz="1600" dirty="0" smtClean="0"/>
              <a:t>Chercheur</a:t>
            </a:r>
            <a:endParaRPr lang="fr-CH" sz="1600" dirty="0"/>
          </a:p>
        </p:txBody>
      </p:sp>
      <p:sp>
        <p:nvSpPr>
          <p:cNvPr id="293905" name="Text Box 17"/>
          <p:cNvSpPr txBox="1">
            <a:spLocks noChangeArrowheads="1"/>
          </p:cNvSpPr>
          <p:nvPr/>
        </p:nvSpPr>
        <p:spPr bwMode="auto">
          <a:xfrm>
            <a:off x="2357422" y="857232"/>
            <a:ext cx="1024319" cy="4924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 defTabSz="914400">
              <a:buNone/>
            </a:pPr>
            <a:r>
              <a:rPr lang="fr-CH" sz="1600" dirty="0" smtClean="0"/>
              <a:t>Enseignant</a:t>
            </a:r>
          </a:p>
          <a:p>
            <a:pPr defTabSz="914400">
              <a:buNone/>
            </a:pPr>
            <a:r>
              <a:rPr lang="fr-CH" sz="1600" dirty="0" smtClean="0"/>
              <a:t>Formateur</a:t>
            </a:r>
            <a:endParaRPr lang="fr-CH" sz="1600" dirty="0"/>
          </a:p>
        </p:txBody>
      </p:sp>
      <p:sp>
        <p:nvSpPr>
          <p:cNvPr id="293906" name="Text Box 18"/>
          <p:cNvSpPr txBox="1">
            <a:spLocks noChangeArrowheads="1"/>
          </p:cNvSpPr>
          <p:nvPr/>
        </p:nvSpPr>
        <p:spPr bwMode="auto">
          <a:xfrm>
            <a:off x="4214810" y="714356"/>
            <a:ext cx="854401" cy="73866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 defTabSz="914400">
              <a:buNone/>
            </a:pPr>
            <a:r>
              <a:rPr lang="fr-CH" sz="1600" dirty="0" smtClean="0"/>
              <a:t>Elèves</a:t>
            </a:r>
          </a:p>
          <a:p>
            <a:pPr defTabSz="914400">
              <a:buNone/>
            </a:pPr>
            <a:r>
              <a:rPr lang="fr-CH" sz="1600" dirty="0" smtClean="0"/>
              <a:t>Etudiants</a:t>
            </a:r>
          </a:p>
          <a:p>
            <a:pPr defTabSz="914400">
              <a:buNone/>
            </a:pPr>
            <a:r>
              <a:rPr lang="fr-CH" sz="1600" dirty="0" smtClean="0"/>
              <a:t>…</a:t>
            </a:r>
            <a:endParaRPr lang="fr-CH" sz="1600" dirty="0"/>
          </a:p>
        </p:txBody>
      </p:sp>
      <p:sp>
        <p:nvSpPr>
          <p:cNvPr id="293908" name="AutoShape 20"/>
          <p:cNvSpPr>
            <a:spLocks noChangeArrowheads="1"/>
          </p:cNvSpPr>
          <p:nvPr/>
        </p:nvSpPr>
        <p:spPr bwMode="auto">
          <a:xfrm>
            <a:off x="1158901" y="3616351"/>
            <a:ext cx="4056041" cy="287337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buNone/>
            </a:pPr>
            <a:r>
              <a:rPr lang="fr-CH" sz="1600" b="1" smtClean="0"/>
              <a:t>Ecrire / utiliser des  manuels de référence</a:t>
            </a:r>
            <a:endParaRPr lang="fr-CH" sz="1600" b="1"/>
          </a:p>
        </p:txBody>
      </p:sp>
      <p:sp>
        <p:nvSpPr>
          <p:cNvPr id="293911" name="AutoShape 23"/>
          <p:cNvSpPr>
            <a:spLocks noChangeArrowheads="1"/>
          </p:cNvSpPr>
          <p:nvPr/>
        </p:nvSpPr>
        <p:spPr bwMode="auto">
          <a:xfrm>
            <a:off x="6631014" y="1600226"/>
            <a:ext cx="1439862" cy="504825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914400">
              <a:buNone/>
            </a:pPr>
            <a:r>
              <a:rPr lang="fr-CH" sz="1600" b="1" dirty="0" smtClean="0"/>
              <a:t>Définition</a:t>
            </a:r>
            <a:br>
              <a:rPr lang="fr-CH" sz="1600" b="1" dirty="0" smtClean="0"/>
            </a:br>
            <a:r>
              <a:rPr lang="fr-CH" sz="1600" b="1" dirty="0" smtClean="0"/>
              <a:t>de concepts</a:t>
            </a:r>
            <a:endParaRPr lang="fr-CH" sz="1600" b="1" dirty="0"/>
          </a:p>
        </p:txBody>
      </p:sp>
      <p:sp>
        <p:nvSpPr>
          <p:cNvPr id="293913" name="AutoShape 25"/>
          <p:cNvSpPr>
            <a:spLocks noChangeArrowheads="1"/>
          </p:cNvSpPr>
          <p:nvPr/>
        </p:nvSpPr>
        <p:spPr bwMode="auto">
          <a:xfrm>
            <a:off x="6631014" y="5416576"/>
            <a:ext cx="1727200" cy="287337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buNone/>
            </a:pPr>
            <a:r>
              <a:rPr lang="fr-CH" sz="1600" b="1" dirty="0" smtClean="0"/>
              <a:t>Tutoriels </a:t>
            </a:r>
            <a:r>
              <a:rPr lang="fr-CH" sz="1600" b="1" dirty="0" err="1" smtClean="0"/>
              <a:t>techn</a:t>
            </a:r>
            <a:r>
              <a:rPr lang="fr-CH" sz="1600" b="1" dirty="0" smtClean="0"/>
              <a:t>. </a:t>
            </a:r>
            <a:endParaRPr lang="fr-CH" sz="1600" b="1" dirty="0"/>
          </a:p>
        </p:txBody>
      </p:sp>
      <p:sp>
        <p:nvSpPr>
          <p:cNvPr id="293914" name="AutoShape 26"/>
          <p:cNvSpPr>
            <a:spLocks noChangeArrowheads="1"/>
          </p:cNvSpPr>
          <p:nvPr/>
        </p:nvSpPr>
        <p:spPr bwMode="auto">
          <a:xfrm>
            <a:off x="6631014" y="4481538"/>
            <a:ext cx="1439862" cy="287338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buNone/>
            </a:pPr>
            <a:r>
              <a:rPr lang="fr-CH" sz="1600" b="1" dirty="0" smtClean="0"/>
              <a:t>How to</a:t>
            </a:r>
            <a:endParaRPr lang="fr-CH" sz="1600" b="1" dirty="0"/>
          </a:p>
        </p:txBody>
      </p:sp>
      <p:sp>
        <p:nvSpPr>
          <p:cNvPr id="293915" name="AutoShape 27"/>
          <p:cNvSpPr>
            <a:spLocks noChangeArrowheads="1"/>
          </p:cNvSpPr>
          <p:nvPr/>
        </p:nvSpPr>
        <p:spPr bwMode="auto">
          <a:xfrm>
            <a:off x="6643702" y="2285992"/>
            <a:ext cx="1439862" cy="503237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buNone/>
            </a:pPr>
            <a:r>
              <a:rPr lang="fr-CH" sz="1600" b="1" dirty="0" smtClean="0"/>
              <a:t>Références</a:t>
            </a:r>
          </a:p>
          <a:p>
            <a:pPr algn="ctr">
              <a:buNone/>
            </a:pPr>
            <a:r>
              <a:rPr lang="fr-CH" sz="1600" b="1" dirty="0" smtClean="0"/>
              <a:t>et liens</a:t>
            </a:r>
            <a:endParaRPr lang="fr-CH" sz="1600" b="1" dirty="0"/>
          </a:p>
        </p:txBody>
      </p:sp>
      <p:sp>
        <p:nvSpPr>
          <p:cNvPr id="293916" name="AutoShape 28"/>
          <p:cNvSpPr>
            <a:spLocks noChangeArrowheads="1"/>
          </p:cNvSpPr>
          <p:nvPr/>
        </p:nvSpPr>
        <p:spPr bwMode="auto">
          <a:xfrm>
            <a:off x="6631014" y="4913338"/>
            <a:ext cx="1870076" cy="287338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buNone/>
            </a:pPr>
            <a:r>
              <a:rPr lang="fr-CH" sz="1600" b="1" dirty="0" smtClean="0"/>
              <a:t>Syllabus &amp; tâches</a:t>
            </a:r>
            <a:endParaRPr lang="fr-CH" sz="1600" b="1" dirty="0"/>
          </a:p>
        </p:txBody>
      </p:sp>
      <p:sp>
        <p:nvSpPr>
          <p:cNvPr id="293917" name="AutoShape 29"/>
          <p:cNvSpPr>
            <a:spLocks noChangeArrowheads="1"/>
          </p:cNvSpPr>
          <p:nvPr/>
        </p:nvSpPr>
        <p:spPr bwMode="auto">
          <a:xfrm>
            <a:off x="6631014" y="3832251"/>
            <a:ext cx="1439862" cy="503237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buNone/>
            </a:pPr>
            <a:r>
              <a:rPr lang="fr-CH" sz="1600" b="1" dirty="0" smtClean="0"/>
              <a:t>Discussion /</a:t>
            </a:r>
          </a:p>
          <a:p>
            <a:pPr algn="ctr">
              <a:buNone/>
            </a:pPr>
            <a:r>
              <a:rPr lang="fr-CH" sz="1600" b="1" dirty="0" smtClean="0"/>
              <a:t>annotation</a:t>
            </a:r>
            <a:endParaRPr lang="fr-CH" sz="1600" b="1" dirty="0"/>
          </a:p>
        </p:txBody>
      </p:sp>
      <p:sp>
        <p:nvSpPr>
          <p:cNvPr id="293918" name="AutoShape 30"/>
          <p:cNvSpPr>
            <a:spLocks noChangeArrowheads="1"/>
          </p:cNvSpPr>
          <p:nvPr/>
        </p:nvSpPr>
        <p:spPr bwMode="auto">
          <a:xfrm>
            <a:off x="6631014" y="5921401"/>
            <a:ext cx="1439862" cy="287337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buNone/>
            </a:pPr>
            <a:r>
              <a:rPr lang="fr-CH" sz="1600" b="1" dirty="0" smtClean="0"/>
              <a:t>Q/R (forums)</a:t>
            </a:r>
            <a:endParaRPr lang="fr-CH" sz="1600" b="1" dirty="0"/>
          </a:p>
        </p:txBody>
      </p:sp>
      <p:sp>
        <p:nvSpPr>
          <p:cNvPr id="293919" name="AutoShape 31"/>
          <p:cNvSpPr>
            <a:spLocks noChangeArrowheads="1"/>
          </p:cNvSpPr>
          <p:nvPr/>
        </p:nvSpPr>
        <p:spPr bwMode="auto">
          <a:xfrm>
            <a:off x="6631014" y="2897213"/>
            <a:ext cx="1439862" cy="719138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buNone/>
            </a:pPr>
            <a:r>
              <a:rPr lang="fr-CH" sz="1600" b="1" dirty="0" smtClean="0"/>
              <a:t>Liens internes</a:t>
            </a:r>
          </a:p>
          <a:p>
            <a:pPr algn="ctr">
              <a:buNone/>
            </a:pPr>
            <a:r>
              <a:rPr lang="fr-CH" sz="1600" b="1" dirty="0" smtClean="0"/>
              <a:t>Catégories</a:t>
            </a:r>
          </a:p>
          <a:p>
            <a:pPr algn="ctr">
              <a:buNone/>
            </a:pPr>
            <a:r>
              <a:rPr lang="fr-CH" sz="1600" b="1" dirty="0" smtClean="0"/>
              <a:t>Menus</a:t>
            </a:r>
            <a:endParaRPr lang="fr-CH" sz="1600" b="1" dirty="0"/>
          </a:p>
        </p:txBody>
      </p:sp>
      <p:sp>
        <p:nvSpPr>
          <p:cNvPr id="293921" name="Text Box 33"/>
          <p:cNvSpPr txBox="1">
            <a:spLocks noChangeArrowheads="1"/>
          </p:cNvSpPr>
          <p:nvPr/>
        </p:nvSpPr>
        <p:spPr bwMode="auto">
          <a:xfrm>
            <a:off x="6486551" y="1097010"/>
            <a:ext cx="1437894" cy="24622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fr-CH" sz="1600" smtClean="0"/>
              <a:t>Genres textuels</a:t>
            </a:r>
            <a:endParaRPr lang="fr-CH" sz="1600"/>
          </a:p>
        </p:txBody>
      </p:sp>
      <p:cxnSp>
        <p:nvCxnSpPr>
          <p:cNvPr id="293931" name="AutoShape 43"/>
          <p:cNvCxnSpPr>
            <a:cxnSpLocks noChangeShapeType="1"/>
            <a:stCxn id="293897" idx="3"/>
            <a:endCxn id="293919" idx="1"/>
          </p:cNvCxnSpPr>
          <p:nvPr/>
        </p:nvCxnSpPr>
        <p:spPr bwMode="auto">
          <a:xfrm>
            <a:off x="5046689" y="2428901"/>
            <a:ext cx="1584325" cy="828675"/>
          </a:xfrm>
          <a:prstGeom prst="straightConnector1">
            <a:avLst/>
          </a:prstGeom>
          <a:noFill/>
          <a:ln w="38100" cap="rnd">
            <a:solidFill>
              <a:srgbClr val="FF0066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293932" name="AutoShape 44"/>
          <p:cNvCxnSpPr>
            <a:cxnSpLocks noChangeShapeType="1"/>
            <a:stCxn id="293897" idx="3"/>
            <a:endCxn id="293911" idx="1"/>
          </p:cNvCxnSpPr>
          <p:nvPr/>
        </p:nvCxnSpPr>
        <p:spPr bwMode="auto">
          <a:xfrm flipV="1">
            <a:off x="5046689" y="1852638"/>
            <a:ext cx="1584325" cy="576263"/>
          </a:xfrm>
          <a:prstGeom prst="straightConnector1">
            <a:avLst/>
          </a:prstGeom>
          <a:noFill/>
          <a:ln w="38100" cap="rnd">
            <a:solidFill>
              <a:srgbClr val="FF0066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293933" name="AutoShape 45"/>
          <p:cNvCxnSpPr>
            <a:cxnSpLocks noChangeShapeType="1"/>
            <a:stCxn id="293895" idx="3"/>
            <a:endCxn id="293915" idx="1"/>
          </p:cNvCxnSpPr>
          <p:nvPr/>
        </p:nvCxnSpPr>
        <p:spPr bwMode="auto">
          <a:xfrm>
            <a:off x="5478489" y="1816126"/>
            <a:ext cx="1165213" cy="721485"/>
          </a:xfrm>
          <a:prstGeom prst="straightConnector1">
            <a:avLst/>
          </a:prstGeom>
          <a:noFill/>
          <a:ln w="38100" cap="rnd">
            <a:solidFill>
              <a:srgbClr val="FF0066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293934" name="AutoShape 46"/>
          <p:cNvCxnSpPr>
            <a:cxnSpLocks noChangeShapeType="1"/>
            <a:stCxn id="293896" idx="3"/>
            <a:endCxn id="293911" idx="1"/>
          </p:cNvCxnSpPr>
          <p:nvPr/>
        </p:nvCxnSpPr>
        <p:spPr bwMode="auto">
          <a:xfrm flipV="1">
            <a:off x="5000628" y="1852639"/>
            <a:ext cx="1630386" cy="1259681"/>
          </a:xfrm>
          <a:prstGeom prst="straightConnector1">
            <a:avLst/>
          </a:prstGeom>
          <a:noFill/>
          <a:ln w="38100" cap="rnd">
            <a:solidFill>
              <a:srgbClr val="FF0066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293935" name="AutoShape 47"/>
          <p:cNvCxnSpPr>
            <a:cxnSpLocks noChangeShapeType="1"/>
            <a:stCxn id="293896" idx="3"/>
            <a:endCxn id="293917" idx="1"/>
          </p:cNvCxnSpPr>
          <p:nvPr/>
        </p:nvCxnSpPr>
        <p:spPr bwMode="auto">
          <a:xfrm>
            <a:off x="5000628" y="3112320"/>
            <a:ext cx="1630386" cy="971550"/>
          </a:xfrm>
          <a:prstGeom prst="straightConnector1">
            <a:avLst/>
          </a:prstGeom>
          <a:noFill/>
          <a:ln w="38100" cap="rnd">
            <a:solidFill>
              <a:srgbClr val="FF0066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293936" name="AutoShape 48"/>
          <p:cNvCxnSpPr>
            <a:cxnSpLocks noChangeShapeType="1"/>
            <a:stCxn id="293908" idx="3"/>
            <a:endCxn id="293914" idx="1"/>
          </p:cNvCxnSpPr>
          <p:nvPr/>
        </p:nvCxnSpPr>
        <p:spPr bwMode="auto">
          <a:xfrm>
            <a:off x="5214942" y="3760020"/>
            <a:ext cx="1416072" cy="865187"/>
          </a:xfrm>
          <a:prstGeom prst="straightConnector1">
            <a:avLst/>
          </a:prstGeom>
          <a:noFill/>
          <a:ln w="38100" cap="rnd">
            <a:solidFill>
              <a:srgbClr val="FF0066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293937" name="AutoShape 49"/>
          <p:cNvCxnSpPr>
            <a:cxnSpLocks noChangeShapeType="1"/>
            <a:stCxn id="293892" idx="3"/>
            <a:endCxn id="293916" idx="1"/>
          </p:cNvCxnSpPr>
          <p:nvPr/>
        </p:nvCxnSpPr>
        <p:spPr bwMode="auto">
          <a:xfrm>
            <a:off x="5214942" y="4336282"/>
            <a:ext cx="1416072" cy="720725"/>
          </a:xfrm>
          <a:prstGeom prst="straightConnector1">
            <a:avLst/>
          </a:prstGeom>
          <a:noFill/>
          <a:ln w="38100" cap="rnd">
            <a:solidFill>
              <a:srgbClr val="FF0066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293938" name="AutoShape 50"/>
          <p:cNvCxnSpPr>
            <a:cxnSpLocks noChangeShapeType="1"/>
            <a:stCxn id="293894" idx="3"/>
            <a:endCxn id="293916" idx="1"/>
          </p:cNvCxnSpPr>
          <p:nvPr/>
        </p:nvCxnSpPr>
        <p:spPr bwMode="auto">
          <a:xfrm>
            <a:off x="5767414" y="4983982"/>
            <a:ext cx="863600" cy="73025"/>
          </a:xfrm>
          <a:prstGeom prst="straightConnector1">
            <a:avLst/>
          </a:prstGeom>
          <a:noFill/>
          <a:ln w="38100" cap="rnd">
            <a:solidFill>
              <a:srgbClr val="FF0066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293939" name="AutoShape 51"/>
          <p:cNvCxnSpPr>
            <a:cxnSpLocks noChangeShapeType="1"/>
            <a:stCxn id="293894" idx="3"/>
            <a:endCxn id="293913" idx="1"/>
          </p:cNvCxnSpPr>
          <p:nvPr/>
        </p:nvCxnSpPr>
        <p:spPr bwMode="auto">
          <a:xfrm>
            <a:off x="5767414" y="4983982"/>
            <a:ext cx="863600" cy="576263"/>
          </a:xfrm>
          <a:prstGeom prst="straightConnector1">
            <a:avLst/>
          </a:prstGeom>
          <a:noFill/>
          <a:ln w="38100" cap="rnd">
            <a:solidFill>
              <a:srgbClr val="FF0066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293940" name="AutoShape 52"/>
          <p:cNvCxnSpPr>
            <a:cxnSpLocks noChangeShapeType="1"/>
            <a:stCxn id="293894" idx="3"/>
            <a:endCxn id="293915" idx="1"/>
          </p:cNvCxnSpPr>
          <p:nvPr/>
        </p:nvCxnSpPr>
        <p:spPr bwMode="auto">
          <a:xfrm flipV="1">
            <a:off x="5767414" y="2537611"/>
            <a:ext cx="876288" cy="2446371"/>
          </a:xfrm>
          <a:prstGeom prst="straightConnector1">
            <a:avLst/>
          </a:prstGeom>
          <a:noFill/>
          <a:ln w="38100" cap="rnd">
            <a:solidFill>
              <a:srgbClr val="FF0066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293941" name="AutoShape 53"/>
          <p:cNvCxnSpPr>
            <a:cxnSpLocks noChangeShapeType="1"/>
            <a:stCxn id="293900" idx="3"/>
            <a:endCxn id="293918" idx="1"/>
          </p:cNvCxnSpPr>
          <p:nvPr/>
        </p:nvCxnSpPr>
        <p:spPr bwMode="auto">
          <a:xfrm flipV="1">
            <a:off x="5694389" y="6065863"/>
            <a:ext cx="936625" cy="215900"/>
          </a:xfrm>
          <a:prstGeom prst="straightConnector1">
            <a:avLst/>
          </a:prstGeom>
          <a:noFill/>
          <a:ln w="38100" cap="rnd">
            <a:solidFill>
              <a:srgbClr val="FF0066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293942" name="AutoShape 54"/>
          <p:cNvCxnSpPr>
            <a:cxnSpLocks noChangeShapeType="1"/>
            <a:stCxn id="293899" idx="3"/>
            <a:endCxn id="293913" idx="1"/>
          </p:cNvCxnSpPr>
          <p:nvPr/>
        </p:nvCxnSpPr>
        <p:spPr bwMode="auto">
          <a:xfrm flipV="1">
            <a:off x="5694389" y="5560245"/>
            <a:ext cx="936625" cy="72231"/>
          </a:xfrm>
          <a:prstGeom prst="straightConnector1">
            <a:avLst/>
          </a:prstGeom>
          <a:noFill/>
          <a:ln w="38100" cap="rnd">
            <a:solidFill>
              <a:srgbClr val="FF0066"/>
            </a:solidFill>
            <a:prstDash val="sysDot"/>
            <a:round/>
            <a:headEnd/>
            <a:tailEnd/>
          </a:ln>
          <a:effectLst/>
        </p:spPr>
      </p:cxnSp>
      <p:sp>
        <p:nvSpPr>
          <p:cNvPr id="293943" name="AutoShape 55"/>
          <p:cNvSpPr>
            <a:spLocks noChangeArrowheads="1"/>
          </p:cNvSpPr>
          <p:nvPr/>
        </p:nvSpPr>
        <p:spPr bwMode="auto">
          <a:xfrm>
            <a:off x="6631014" y="6424638"/>
            <a:ext cx="1439862" cy="287338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buNone/>
            </a:pPr>
            <a:r>
              <a:rPr lang="fr-CH" sz="1600" b="1" dirty="0" smtClean="0"/>
              <a:t>….. (plus)</a:t>
            </a:r>
            <a:endParaRPr lang="fr-CH" sz="1600" b="1" dirty="0"/>
          </a:p>
        </p:txBody>
      </p:sp>
      <p:cxnSp>
        <p:nvCxnSpPr>
          <p:cNvPr id="293944" name="AutoShape 56"/>
          <p:cNvCxnSpPr>
            <a:cxnSpLocks noChangeShapeType="1"/>
            <a:endCxn id="293911" idx="1"/>
          </p:cNvCxnSpPr>
          <p:nvPr/>
        </p:nvCxnSpPr>
        <p:spPr bwMode="auto">
          <a:xfrm flipV="1">
            <a:off x="5767414" y="1852638"/>
            <a:ext cx="863600" cy="3095625"/>
          </a:xfrm>
          <a:prstGeom prst="straightConnector1">
            <a:avLst/>
          </a:prstGeom>
          <a:noFill/>
          <a:ln w="38100" cap="rnd">
            <a:solidFill>
              <a:srgbClr val="FF0066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293945" name="AutoShape 57"/>
          <p:cNvCxnSpPr>
            <a:cxnSpLocks noChangeShapeType="1"/>
            <a:stCxn id="293894" idx="3"/>
            <a:endCxn id="293914" idx="1"/>
          </p:cNvCxnSpPr>
          <p:nvPr/>
        </p:nvCxnSpPr>
        <p:spPr bwMode="auto">
          <a:xfrm flipV="1">
            <a:off x="5767414" y="4626001"/>
            <a:ext cx="863600" cy="358775"/>
          </a:xfrm>
          <a:prstGeom prst="straightConnector1">
            <a:avLst/>
          </a:prstGeom>
          <a:noFill/>
          <a:ln w="38100" cap="rnd">
            <a:solidFill>
              <a:srgbClr val="FF0066"/>
            </a:solidFill>
            <a:prstDash val="sysDot"/>
            <a:round/>
            <a:headEnd/>
            <a:tailEnd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 bwMode="auto">
          <a:xfrm>
            <a:off x="5643570" y="3214686"/>
            <a:ext cx="2643206" cy="30003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Group 9"/>
          <p:cNvGrpSpPr>
            <a:grpSpLocks noChangeAspect="1"/>
          </p:cNvGrpSpPr>
          <p:nvPr/>
        </p:nvGrpSpPr>
        <p:grpSpPr bwMode="auto">
          <a:xfrm>
            <a:off x="5940425" y="3284538"/>
            <a:ext cx="2246313" cy="2255837"/>
            <a:chOff x="1824" y="633"/>
            <a:chExt cx="2834" cy="2849"/>
          </a:xfrm>
        </p:grpSpPr>
        <p:sp>
          <p:nvSpPr>
            <p:cNvPr id="12" name="Puzzle3"/>
            <p:cNvSpPr>
              <a:spLocks noChangeAspect="1"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13" name="Puzzle2"/>
            <p:cNvSpPr>
              <a:spLocks noChangeAspect="1"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14" name="Puzzle4"/>
            <p:cNvSpPr>
              <a:spLocks noChangeAspect="1"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15" name="Puzzle1"/>
            <p:cNvSpPr>
              <a:spLocks noChangeAspect="1"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</p:grpSp>
      <p:sp>
        <p:nvSpPr>
          <p:cNvPr id="18" name="Cloud"/>
          <p:cNvSpPr>
            <a:spLocks noChangeAspect="1" noEditPoints="1" noChangeArrowheads="1"/>
          </p:cNvSpPr>
          <p:nvPr/>
        </p:nvSpPr>
        <p:spPr bwMode="auto">
          <a:xfrm>
            <a:off x="5857884" y="928670"/>
            <a:ext cx="2286016" cy="14779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CH" sz="1800" smtClean="0">
                <a:solidFill>
                  <a:schemeClr val="tx1"/>
                </a:solidFill>
                <a:latin typeface="Arial" charset="0"/>
              </a:rPr>
              <a:t>Ressources externes</a:t>
            </a:r>
            <a:endParaRPr lang="fr-CH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5715008" y="5214950"/>
            <a:ext cx="2571768" cy="830997"/>
          </a:xfrm>
          <a:prstGeom prst="rect">
            <a:avLst/>
          </a:prstGeom>
          <a:noFill/>
          <a:ln w="38100" algn="ctr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fr-CH" sz="1600" dirty="0" smtClean="0">
                <a:solidFill>
                  <a:schemeClr val="tx1"/>
                </a:solidFill>
              </a:rPr>
              <a:t>(Système de documentation vivant, y compris discussion)</a:t>
            </a:r>
            <a:endParaRPr lang="fr-CH" sz="1600" dirty="0">
              <a:solidFill>
                <a:schemeClr val="tx1"/>
              </a:solidFill>
            </a:endParaRPr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>
            <a:off x="1206488" y="5026895"/>
            <a:ext cx="1651000" cy="830997"/>
          </a:xfrm>
          <a:prstGeom prst="rect">
            <a:avLst/>
          </a:prstGeom>
          <a:noFill/>
          <a:ln w="38100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H" sz="1600" dirty="0" smtClean="0">
                <a:solidFill>
                  <a:srgbClr val="FF0000"/>
                </a:solidFill>
                <a:latin typeface="Arial" charset="0"/>
              </a:rPr>
              <a:t>Apprendre en</a:t>
            </a:r>
          </a:p>
          <a:p>
            <a:r>
              <a:rPr lang="fr-CH" sz="1600" dirty="0" smtClean="0">
                <a:solidFill>
                  <a:srgbClr val="FF0000"/>
                </a:solidFill>
              </a:rPr>
              <a:t>écrivant</a:t>
            </a:r>
            <a:endParaRPr lang="fr-CH" sz="1600" dirty="0" smtClean="0">
              <a:solidFill>
                <a:srgbClr val="FF0000"/>
              </a:solidFill>
              <a:latin typeface="Arial" charset="0"/>
            </a:endParaRPr>
          </a:p>
          <a:p>
            <a:r>
              <a:rPr lang="fr-CH" sz="1600" dirty="0" smtClean="0">
                <a:latin typeface="Arial" charset="0"/>
              </a:rPr>
              <a:t>(Etudiant)</a:t>
            </a:r>
            <a:endParaRPr lang="fr-CH" sz="1600" dirty="0">
              <a:latin typeface="Arial" charset="0"/>
            </a:endParaRPr>
          </a:p>
        </p:txBody>
      </p:sp>
      <p:sp>
        <p:nvSpPr>
          <p:cNvPr id="34" name="AutoShape 50"/>
          <p:cNvSpPr>
            <a:spLocks noChangeArrowheads="1"/>
          </p:cNvSpPr>
          <p:nvPr/>
        </p:nvSpPr>
        <p:spPr bwMode="auto">
          <a:xfrm>
            <a:off x="4357686" y="1428736"/>
            <a:ext cx="1214446" cy="733663"/>
          </a:xfrm>
          <a:prstGeom prst="leftRightArrow">
            <a:avLst>
              <a:gd name="adj1" fmla="val 50000"/>
              <a:gd name="adj2" fmla="val 50000"/>
            </a:avLst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fr-CH"/>
          </a:p>
        </p:txBody>
      </p:sp>
      <p:sp>
        <p:nvSpPr>
          <p:cNvPr id="35" name="AutoShape 51"/>
          <p:cNvSpPr>
            <a:spLocks noChangeArrowheads="1"/>
          </p:cNvSpPr>
          <p:nvPr/>
        </p:nvSpPr>
        <p:spPr bwMode="auto">
          <a:xfrm rot="1884712">
            <a:off x="4036581" y="3091245"/>
            <a:ext cx="1235075" cy="733663"/>
          </a:xfrm>
          <a:prstGeom prst="leftRightArrow">
            <a:avLst>
              <a:gd name="adj1" fmla="val 50000"/>
              <a:gd name="adj2" fmla="val 50850"/>
            </a:avLst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CH"/>
          </a:p>
        </p:txBody>
      </p:sp>
      <p:sp>
        <p:nvSpPr>
          <p:cNvPr id="36" name="AutoShape 52"/>
          <p:cNvSpPr>
            <a:spLocks noChangeArrowheads="1"/>
          </p:cNvSpPr>
          <p:nvPr/>
        </p:nvSpPr>
        <p:spPr bwMode="auto">
          <a:xfrm>
            <a:off x="6643702" y="2432049"/>
            <a:ext cx="485775" cy="522923"/>
          </a:xfrm>
          <a:prstGeom prst="upDownArrow">
            <a:avLst>
              <a:gd name="adj1" fmla="val 50000"/>
              <a:gd name="adj2" fmla="val 32222"/>
            </a:avLst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CH"/>
          </a:p>
        </p:txBody>
      </p:sp>
      <p:sp>
        <p:nvSpPr>
          <p:cNvPr id="37" name="AutoShape 53"/>
          <p:cNvSpPr>
            <a:spLocks noChangeArrowheads="1"/>
          </p:cNvSpPr>
          <p:nvPr/>
        </p:nvSpPr>
        <p:spPr bwMode="auto">
          <a:xfrm>
            <a:off x="1428728" y="3429000"/>
            <a:ext cx="485775" cy="522923"/>
          </a:xfrm>
          <a:prstGeom prst="upDownArrow">
            <a:avLst>
              <a:gd name="adj1" fmla="val 50000"/>
              <a:gd name="adj2" fmla="val 32222"/>
            </a:avLst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CH"/>
          </a:p>
        </p:txBody>
      </p:sp>
      <p:sp>
        <p:nvSpPr>
          <p:cNvPr id="42" name="TextBox 41"/>
          <p:cNvSpPr txBox="1"/>
          <p:nvPr/>
        </p:nvSpPr>
        <p:spPr>
          <a:xfrm>
            <a:off x="5715008" y="3286124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CH" sz="2000" dirty="0" smtClean="0">
                <a:solidFill>
                  <a:schemeClr val="tx1"/>
                </a:solidFill>
              </a:rPr>
              <a:t>Wiki</a:t>
            </a:r>
            <a:endParaRPr lang="fr-CH" sz="2000" dirty="0">
              <a:solidFill>
                <a:schemeClr val="tx1"/>
              </a:solidFill>
            </a:endParaRPr>
          </a:p>
        </p:txBody>
      </p:sp>
      <p:sp>
        <p:nvSpPr>
          <p:cNvPr id="43" name="Circular Arrow 42"/>
          <p:cNvSpPr/>
          <p:nvPr/>
        </p:nvSpPr>
        <p:spPr bwMode="auto">
          <a:xfrm>
            <a:off x="214282" y="571480"/>
            <a:ext cx="3000396" cy="3000396"/>
          </a:xfrm>
          <a:prstGeom prst="circular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Circular Arrow 43"/>
          <p:cNvSpPr/>
          <p:nvPr/>
        </p:nvSpPr>
        <p:spPr bwMode="auto">
          <a:xfrm flipH="1" flipV="1">
            <a:off x="214282" y="571480"/>
            <a:ext cx="3000396" cy="3000396"/>
          </a:xfrm>
          <a:prstGeom prst="circular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 Box 39"/>
          <p:cNvSpPr txBox="1">
            <a:spLocks noChangeArrowheads="1"/>
          </p:cNvSpPr>
          <p:nvPr/>
        </p:nvSpPr>
        <p:spPr bwMode="auto">
          <a:xfrm>
            <a:off x="2571736" y="1214422"/>
            <a:ext cx="857256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CH" sz="1800" dirty="0" smtClean="0">
                <a:solidFill>
                  <a:schemeClr val="tx1"/>
                </a:solidFill>
              </a:rPr>
              <a:t>Lire</a:t>
            </a:r>
            <a:endParaRPr lang="fr-CH" sz="1800" dirty="0">
              <a:solidFill>
                <a:schemeClr val="tx1"/>
              </a:solidFill>
            </a:endParaRPr>
          </a:p>
        </p:txBody>
      </p:sp>
      <p:sp>
        <p:nvSpPr>
          <p:cNvPr id="28" name="Text Box 40"/>
          <p:cNvSpPr txBox="1">
            <a:spLocks noChangeArrowheads="1"/>
          </p:cNvSpPr>
          <p:nvPr/>
        </p:nvSpPr>
        <p:spPr bwMode="auto">
          <a:xfrm>
            <a:off x="2500298" y="2285992"/>
            <a:ext cx="1714512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CH" sz="1800" dirty="0" smtClean="0">
                <a:solidFill>
                  <a:schemeClr val="tx1"/>
                </a:solidFill>
              </a:rPr>
              <a:t>Ecrire (1)</a:t>
            </a:r>
            <a:br>
              <a:rPr lang="fr-CH" sz="1800" dirty="0" smtClean="0">
                <a:solidFill>
                  <a:schemeClr val="tx1"/>
                </a:solidFill>
              </a:rPr>
            </a:br>
            <a:r>
              <a:rPr lang="fr-CH" sz="1800" dirty="0" smtClean="0">
                <a:solidFill>
                  <a:schemeClr val="tx1"/>
                </a:solidFill>
              </a:rPr>
              <a:t>Prise de notes</a:t>
            </a:r>
            <a:endParaRPr lang="fr-CH" sz="1800" dirty="0">
              <a:solidFill>
                <a:schemeClr val="tx1"/>
              </a:solidFill>
            </a:endParaRPr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>
            <a:off x="214282" y="857232"/>
            <a:ext cx="1500198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CH" sz="1800" dirty="0" smtClean="0">
                <a:solidFill>
                  <a:schemeClr val="tx1"/>
                </a:solidFill>
              </a:rPr>
              <a:t>Ecrire (2)</a:t>
            </a:r>
            <a:br>
              <a:rPr lang="fr-CH" sz="1800" dirty="0" smtClean="0">
                <a:solidFill>
                  <a:schemeClr val="tx1"/>
                </a:solidFill>
              </a:rPr>
            </a:br>
            <a:r>
              <a:rPr lang="fr-CH" sz="1800" dirty="0" err="1" smtClean="0">
                <a:solidFill>
                  <a:schemeClr val="tx1"/>
                </a:solidFill>
              </a:rPr>
              <a:t>Prépublier</a:t>
            </a:r>
            <a:endParaRPr lang="fr-CH" sz="1800" dirty="0">
              <a:solidFill>
                <a:schemeClr val="tx1"/>
              </a:solidFill>
            </a:endParaRPr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>
            <a:off x="63475" y="2500306"/>
            <a:ext cx="1222377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fr-CH" sz="1800" dirty="0" smtClean="0">
                <a:solidFill>
                  <a:schemeClr val="tx1"/>
                </a:solidFill>
              </a:rPr>
              <a:t>Discuter</a:t>
            </a:r>
            <a:endParaRPr lang="fr-CH" sz="1800" dirty="0">
              <a:solidFill>
                <a:schemeClr val="tx1"/>
              </a:solidFill>
            </a:endParaRPr>
          </a:p>
        </p:txBody>
      </p:sp>
      <p:sp>
        <p:nvSpPr>
          <p:cNvPr id="29" name="Text Box 41"/>
          <p:cNvSpPr txBox="1">
            <a:spLocks noChangeArrowheads="1"/>
          </p:cNvSpPr>
          <p:nvPr/>
        </p:nvSpPr>
        <p:spPr bwMode="auto">
          <a:xfrm>
            <a:off x="1214414" y="3000372"/>
            <a:ext cx="1428760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fr-CH" sz="1800" dirty="0" smtClean="0">
                <a:solidFill>
                  <a:schemeClr val="tx1"/>
                </a:solidFill>
              </a:rPr>
              <a:t>Enseigner</a:t>
            </a:r>
            <a:endParaRPr lang="fr-CH" sz="1800" dirty="0">
              <a:solidFill>
                <a:schemeClr val="tx1"/>
              </a:solidFill>
            </a:endParaRPr>
          </a:p>
        </p:txBody>
      </p:sp>
      <p:sp>
        <p:nvSpPr>
          <p:cNvPr id="47" name="Circular Arrow 46"/>
          <p:cNvSpPr/>
          <p:nvPr/>
        </p:nvSpPr>
        <p:spPr bwMode="auto">
          <a:xfrm>
            <a:off x="214282" y="3857604"/>
            <a:ext cx="3000396" cy="3000396"/>
          </a:xfrm>
          <a:prstGeom prst="circular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Circular Arrow 47"/>
          <p:cNvSpPr/>
          <p:nvPr/>
        </p:nvSpPr>
        <p:spPr bwMode="auto">
          <a:xfrm flipH="1" flipV="1">
            <a:off x="285720" y="3857604"/>
            <a:ext cx="3000396" cy="3000396"/>
          </a:xfrm>
          <a:prstGeom prst="circular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71406" y="4581525"/>
            <a:ext cx="110646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fr-CH" sz="1800" dirty="0" smtClean="0">
                <a:solidFill>
                  <a:schemeClr val="tx1"/>
                </a:solidFill>
              </a:rPr>
              <a:t>Discuter</a:t>
            </a:r>
            <a:endParaRPr lang="fr-CH" sz="1800" dirty="0">
              <a:solidFill>
                <a:schemeClr val="tx1"/>
              </a:solidFill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2571736" y="4572008"/>
            <a:ext cx="944555" cy="3667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fr-CH" sz="1800" dirty="0" smtClean="0">
                <a:solidFill>
                  <a:schemeClr val="tx1"/>
                </a:solidFill>
              </a:rPr>
              <a:t>Lire</a:t>
            </a:r>
            <a:endParaRPr lang="fr-CH" sz="1800" dirty="0">
              <a:solidFill>
                <a:schemeClr val="tx1"/>
              </a:solidFill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1857356" y="6215082"/>
            <a:ext cx="1000132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fr-CH" sz="1800" dirty="0" smtClean="0">
                <a:solidFill>
                  <a:schemeClr val="tx1"/>
                </a:solidFill>
              </a:rPr>
              <a:t>Ecrire</a:t>
            </a:r>
            <a:endParaRPr lang="fr-CH" sz="1800" dirty="0">
              <a:solidFill>
                <a:schemeClr val="tx1"/>
              </a:solidFill>
            </a:endParaRPr>
          </a:p>
        </p:txBody>
      </p:sp>
      <p:sp>
        <p:nvSpPr>
          <p:cNvPr id="49" name="AutoShape 50"/>
          <p:cNvSpPr>
            <a:spLocks noChangeArrowheads="1"/>
          </p:cNvSpPr>
          <p:nvPr/>
        </p:nvSpPr>
        <p:spPr bwMode="auto">
          <a:xfrm>
            <a:off x="4224334" y="4795846"/>
            <a:ext cx="1062046" cy="733663"/>
          </a:xfrm>
          <a:prstGeom prst="leftRightArrow">
            <a:avLst>
              <a:gd name="adj1" fmla="val 50000"/>
              <a:gd name="adj2" fmla="val 50000"/>
            </a:avLst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fr-CH"/>
          </a:p>
        </p:txBody>
      </p:sp>
      <p:sp>
        <p:nvSpPr>
          <p:cNvPr id="32" name="Text Box 44"/>
          <p:cNvSpPr txBox="1">
            <a:spLocks noChangeArrowheads="1"/>
          </p:cNvSpPr>
          <p:nvPr/>
        </p:nvSpPr>
        <p:spPr bwMode="auto">
          <a:xfrm>
            <a:off x="857224" y="1500174"/>
            <a:ext cx="1944687" cy="1077218"/>
          </a:xfrm>
          <a:prstGeom prst="rect">
            <a:avLst/>
          </a:prstGeom>
          <a:noFill/>
          <a:ln w="38100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H" sz="1600" smtClean="0">
                <a:solidFill>
                  <a:srgbClr val="FF0000"/>
                </a:solidFill>
                <a:latin typeface="Arial" charset="0"/>
              </a:rPr>
              <a:t>Le cycle de de gestion de savoirs</a:t>
            </a:r>
          </a:p>
          <a:p>
            <a:r>
              <a:rPr lang="fr-CH" sz="1600" smtClean="0">
                <a:latin typeface="Arial" charset="0"/>
              </a:rPr>
              <a:t>(enseignant-chercheur)</a:t>
            </a:r>
            <a:endParaRPr lang="fr-CH" sz="160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929750" cy="490537"/>
          </a:xfrm>
        </p:spPr>
        <p:txBody>
          <a:bodyPr/>
          <a:lstStyle/>
          <a:p>
            <a:r>
              <a:rPr lang="fr-CH" sz="2800" dirty="0" smtClean="0"/>
              <a:t>Un modèle : la communauté de savoir autour du prof.</a:t>
            </a:r>
            <a:endParaRPr lang="fr-CH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Box 38"/>
          <p:cNvSpPr txBox="1">
            <a:spLocks noChangeArrowheads="1"/>
          </p:cNvSpPr>
          <p:nvPr/>
        </p:nvSpPr>
        <p:spPr bwMode="auto">
          <a:xfrm>
            <a:off x="6715140" y="3714752"/>
            <a:ext cx="2071702" cy="135732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buFontTx/>
              <a:buNone/>
            </a:pPr>
            <a:r>
              <a:rPr lang="fr-CH" sz="1800" smtClean="0">
                <a:solidFill>
                  <a:schemeClr val="tx1"/>
                </a:solidFill>
              </a:rPr>
              <a:t>Produits communs</a:t>
            </a:r>
            <a:endParaRPr lang="fr-CH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72560" cy="490537"/>
          </a:xfrm>
        </p:spPr>
        <p:txBody>
          <a:bodyPr/>
          <a:lstStyle/>
          <a:p>
            <a:r>
              <a:rPr lang="fr-CH" sz="2800" dirty="0" smtClean="0"/>
              <a:t>Portail de l’enseignant-</a:t>
            </a:r>
            <a:r>
              <a:rPr lang="fr-CH" sz="2800" dirty="0" err="1" smtClean="0"/>
              <a:t>practicien</a:t>
            </a:r>
            <a:r>
              <a:rPr lang="fr-CH" sz="2800" dirty="0" smtClean="0"/>
              <a:t> (C3MS)</a:t>
            </a:r>
            <a:br>
              <a:rPr lang="fr-CH" sz="2800" dirty="0" smtClean="0"/>
            </a:br>
            <a:r>
              <a:rPr lang="fr-CH" sz="2800" dirty="0" smtClean="0"/>
              <a:t>Un model alternatif ….</a:t>
            </a:r>
            <a:endParaRPr lang="fr-CH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15368" y="1071546"/>
            <a:ext cx="43236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Exemple: </a:t>
            </a:r>
            <a:r>
              <a:rPr lang="fr-CH" sz="1400" dirty="0" smtClean="0">
                <a:hlinkClick r:id="rId3"/>
              </a:rPr>
              <a:t>http://groups.drupal.org/drupal-education</a:t>
            </a:r>
            <a:r>
              <a:rPr lang="fr-CH" sz="1400" dirty="0" smtClean="0"/>
              <a:t> </a:t>
            </a:r>
            <a:endParaRPr lang="fr-CH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142852"/>
            <a:ext cx="1357322" cy="167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01620" y="1930389"/>
            <a:ext cx="1570050" cy="1871662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buFontTx/>
              <a:buNone/>
            </a:pPr>
            <a:r>
              <a:rPr lang="fr-CH" sz="1800" dirty="0" smtClean="0"/>
              <a:t>Scenario</a:t>
            </a:r>
          </a:p>
          <a:p>
            <a:pPr>
              <a:buFontTx/>
              <a:buNone/>
            </a:pPr>
            <a:r>
              <a:rPr lang="fr-CH" sz="1800" dirty="0" smtClean="0"/>
              <a:t>pédagogique</a:t>
            </a:r>
          </a:p>
          <a:p>
            <a:endParaRPr lang="fr-CH" sz="1800" dirty="0" smtClean="0"/>
          </a:p>
          <a:p>
            <a:endParaRPr lang="fr-CH" sz="1800" dirty="0" smtClean="0"/>
          </a:p>
          <a:p>
            <a:pPr>
              <a:buFontTx/>
              <a:buNone/>
            </a:pPr>
            <a:endParaRPr lang="fr-CH" sz="1800" dirty="0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642910" y="2714620"/>
            <a:ext cx="2160588" cy="2746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buFontTx/>
              <a:buNone/>
            </a:pPr>
            <a:r>
              <a:rPr lang="fr-CH" sz="1800" smtClean="0">
                <a:solidFill>
                  <a:schemeClr val="tx1"/>
                </a:solidFill>
              </a:rPr>
              <a:t>Activité 1</a:t>
            </a:r>
            <a:endParaRPr lang="fr-CH" sz="1800">
              <a:solidFill>
                <a:schemeClr val="tx1"/>
              </a:solidFill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642910" y="3429000"/>
            <a:ext cx="1584325" cy="2746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buFontTx/>
              <a:buNone/>
            </a:pPr>
            <a:r>
              <a:rPr lang="fr-CH" sz="1800" smtClean="0">
                <a:solidFill>
                  <a:schemeClr val="tx1"/>
                </a:solidFill>
              </a:rPr>
              <a:t>Activité 3</a:t>
            </a:r>
            <a:endParaRPr lang="fr-CH" sz="1800">
              <a:solidFill>
                <a:schemeClr val="tx1"/>
              </a:solidFill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642910" y="3071810"/>
            <a:ext cx="2233612" cy="2746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buFontTx/>
              <a:buNone/>
            </a:pPr>
            <a:r>
              <a:rPr lang="fr-CH" sz="1800" smtClean="0">
                <a:solidFill>
                  <a:schemeClr val="tx1"/>
                </a:solidFill>
              </a:rPr>
              <a:t>Activité 2</a:t>
            </a:r>
            <a:endParaRPr lang="fr-CH" sz="1800">
              <a:solidFill>
                <a:schemeClr val="tx1"/>
              </a:solidFill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4714876" y="2500306"/>
            <a:ext cx="936625" cy="274638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buFontTx/>
              <a:buNone/>
            </a:pPr>
            <a:r>
              <a:rPr lang="fr-CH" sz="1800" smtClean="0">
                <a:solidFill>
                  <a:schemeClr val="tx1"/>
                </a:solidFill>
              </a:rPr>
              <a:t>Outil 1</a:t>
            </a:r>
            <a:endParaRPr lang="fr-CH" sz="1800">
              <a:solidFill>
                <a:schemeClr val="tx1"/>
              </a:solidFill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4714876" y="3071810"/>
            <a:ext cx="936625" cy="274637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buFontTx/>
              <a:buNone/>
            </a:pPr>
            <a:r>
              <a:rPr lang="fr-CH" sz="1800" smtClean="0">
                <a:solidFill>
                  <a:schemeClr val="tx1"/>
                </a:solidFill>
              </a:rPr>
              <a:t>Outil 2</a:t>
            </a:r>
            <a:endParaRPr lang="fr-CH" sz="1800">
              <a:solidFill>
                <a:schemeClr val="tx1"/>
              </a:solidFill>
            </a:endParaRP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4714876" y="3786190"/>
            <a:ext cx="863600" cy="274638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buFontTx/>
              <a:buNone/>
            </a:pPr>
            <a:r>
              <a:rPr lang="fr-CH" sz="1800" smtClean="0">
                <a:solidFill>
                  <a:schemeClr val="tx1"/>
                </a:solidFill>
              </a:rPr>
              <a:t>Outil 3</a:t>
            </a:r>
            <a:endParaRPr lang="fr-CH" sz="1800">
              <a:solidFill>
                <a:schemeClr val="tx1"/>
              </a:solidFill>
            </a:endParaRP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4102070" y="1785926"/>
            <a:ext cx="2160587" cy="274638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buFontTx/>
              <a:buNone/>
            </a:pPr>
            <a:r>
              <a:rPr lang="fr-CH" sz="1800" smtClean="0">
                <a:solidFill>
                  <a:schemeClr val="tx1"/>
                </a:solidFill>
              </a:rPr>
              <a:t>+ Coordination Outils</a:t>
            </a:r>
            <a:endParaRPr lang="fr-CH" sz="1800">
              <a:solidFill>
                <a:schemeClr val="tx1"/>
              </a:solidFill>
            </a:endParaRPr>
          </a:p>
        </p:txBody>
      </p:sp>
      <p:cxnSp>
        <p:nvCxnSpPr>
          <p:cNvPr id="27" name="AutoShape 20"/>
          <p:cNvCxnSpPr>
            <a:cxnSpLocks noChangeShapeType="1"/>
            <a:stCxn id="19" idx="3"/>
          </p:cNvCxnSpPr>
          <p:nvPr/>
        </p:nvCxnSpPr>
        <p:spPr bwMode="auto">
          <a:xfrm>
            <a:off x="2803498" y="2852732"/>
            <a:ext cx="1511300" cy="798513"/>
          </a:xfrm>
          <a:prstGeom prst="bentConnector3">
            <a:avLst>
              <a:gd name="adj1" fmla="val 70481"/>
            </a:avLst>
          </a:prstGeom>
          <a:noFill/>
          <a:ln w="9525">
            <a:noFill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8" name="AutoShape 21"/>
          <p:cNvCxnSpPr>
            <a:cxnSpLocks noChangeShapeType="1"/>
            <a:endCxn id="25" idx="1"/>
          </p:cNvCxnSpPr>
          <p:nvPr/>
        </p:nvCxnSpPr>
        <p:spPr bwMode="auto">
          <a:xfrm>
            <a:off x="3203576" y="3852865"/>
            <a:ext cx="1511300" cy="70644"/>
          </a:xfrm>
          <a:prstGeom prst="bentConnector3">
            <a:avLst>
              <a:gd name="adj1" fmla="val 50000"/>
            </a:avLst>
          </a:prstGeom>
          <a:noFill/>
          <a:ln w="9525">
            <a:noFill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30" name="AutoShape 24"/>
          <p:cNvCxnSpPr>
            <a:cxnSpLocks noChangeShapeType="1"/>
            <a:endCxn id="25" idx="1"/>
          </p:cNvCxnSpPr>
          <p:nvPr/>
        </p:nvCxnSpPr>
        <p:spPr bwMode="auto">
          <a:xfrm>
            <a:off x="3203576" y="3852865"/>
            <a:ext cx="1511300" cy="70644"/>
          </a:xfrm>
          <a:prstGeom prst="bentConnector3">
            <a:avLst>
              <a:gd name="adj1" fmla="val 50000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cxnSp>
      <p:cxnSp>
        <p:nvCxnSpPr>
          <p:cNvPr id="31" name="AutoShape 25"/>
          <p:cNvCxnSpPr>
            <a:cxnSpLocks noChangeShapeType="1"/>
            <a:stCxn id="21" idx="3"/>
            <a:endCxn id="23" idx="1"/>
          </p:cNvCxnSpPr>
          <p:nvPr/>
        </p:nvCxnSpPr>
        <p:spPr bwMode="auto">
          <a:xfrm flipV="1">
            <a:off x="2876522" y="2637625"/>
            <a:ext cx="1838354" cy="571504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32" name="AutoShape 26"/>
          <p:cNvCxnSpPr>
            <a:cxnSpLocks noChangeShapeType="1"/>
            <a:stCxn id="19" idx="3"/>
            <a:endCxn id="24" idx="1"/>
          </p:cNvCxnSpPr>
          <p:nvPr/>
        </p:nvCxnSpPr>
        <p:spPr bwMode="auto">
          <a:xfrm>
            <a:off x="2803498" y="2851939"/>
            <a:ext cx="1911378" cy="357190"/>
          </a:xfrm>
          <a:prstGeom prst="bentConnector3">
            <a:avLst>
              <a:gd name="adj1" fmla="val 25688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33" name="AutoShape 27"/>
          <p:cNvCxnSpPr>
            <a:cxnSpLocks noChangeShapeType="1"/>
            <a:stCxn id="20" idx="3"/>
            <a:endCxn id="25" idx="1"/>
          </p:cNvCxnSpPr>
          <p:nvPr/>
        </p:nvCxnSpPr>
        <p:spPr bwMode="auto">
          <a:xfrm>
            <a:off x="2227235" y="3566319"/>
            <a:ext cx="2487641" cy="357190"/>
          </a:xfrm>
          <a:prstGeom prst="bentConnector3">
            <a:avLst>
              <a:gd name="adj1" fmla="val 46987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37" name="AutoShape 33"/>
          <p:cNvCxnSpPr>
            <a:cxnSpLocks noChangeShapeType="1"/>
            <a:stCxn id="23" idx="3"/>
            <a:endCxn id="34" idx="1"/>
          </p:cNvCxnSpPr>
          <p:nvPr/>
        </p:nvCxnSpPr>
        <p:spPr bwMode="auto">
          <a:xfrm flipV="1">
            <a:off x="5651501" y="2609049"/>
            <a:ext cx="1135077" cy="28576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38" name="AutoShape 34"/>
          <p:cNvCxnSpPr>
            <a:cxnSpLocks noChangeShapeType="1"/>
            <a:stCxn id="24" idx="3"/>
            <a:endCxn id="35" idx="1"/>
          </p:cNvCxnSpPr>
          <p:nvPr/>
        </p:nvCxnSpPr>
        <p:spPr bwMode="auto">
          <a:xfrm flipV="1">
            <a:off x="5651501" y="3180553"/>
            <a:ext cx="1135077" cy="28576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39" name="AutoShape 35"/>
          <p:cNvCxnSpPr>
            <a:cxnSpLocks noChangeShapeType="1"/>
            <a:stCxn id="25" idx="3"/>
            <a:endCxn id="36" idx="1"/>
          </p:cNvCxnSpPr>
          <p:nvPr/>
        </p:nvCxnSpPr>
        <p:spPr bwMode="auto">
          <a:xfrm>
            <a:off x="5578476" y="3923509"/>
            <a:ext cx="1208102" cy="328614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6715140" y="2000241"/>
            <a:ext cx="2071702" cy="157163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buFontTx/>
              <a:buNone/>
            </a:pPr>
            <a:r>
              <a:rPr lang="fr-CH" sz="1800" smtClean="0">
                <a:solidFill>
                  <a:schemeClr val="tx1"/>
                </a:solidFill>
              </a:rPr>
              <a:t>Produits étudiants</a:t>
            </a:r>
            <a:br>
              <a:rPr lang="fr-CH" sz="1800" smtClean="0">
                <a:solidFill>
                  <a:schemeClr val="tx1"/>
                </a:solidFill>
              </a:rPr>
            </a:br>
            <a:endParaRPr lang="fr-CH" sz="1800">
              <a:solidFill>
                <a:schemeClr val="tx1"/>
              </a:solidFill>
            </a:endParaRPr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6786578" y="2357430"/>
            <a:ext cx="1150937" cy="5032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buFontTx/>
              <a:buNone/>
            </a:pPr>
            <a:r>
              <a:rPr lang="fr-CH" sz="1800" smtClean="0"/>
              <a:t>Produit 1</a:t>
            </a:r>
            <a:endParaRPr lang="fr-CH" sz="180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6786578" y="2928934"/>
            <a:ext cx="1150937" cy="5032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buFontTx/>
              <a:buNone/>
            </a:pPr>
            <a:r>
              <a:rPr lang="fr-CH" sz="1800" smtClean="0"/>
              <a:t>Produit 2</a:t>
            </a:r>
            <a:endParaRPr lang="fr-CH" sz="1800"/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6786578" y="4000504"/>
            <a:ext cx="1150937" cy="5032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buFontTx/>
              <a:buNone/>
            </a:pPr>
            <a:r>
              <a:rPr lang="fr-CH" sz="1800" smtClean="0"/>
              <a:t>Produit 3</a:t>
            </a:r>
            <a:endParaRPr lang="fr-CH" sz="1800"/>
          </a:p>
        </p:txBody>
      </p:sp>
      <p:sp>
        <p:nvSpPr>
          <p:cNvPr id="42" name="TextBox 41"/>
          <p:cNvSpPr txBox="1"/>
          <p:nvPr/>
        </p:nvSpPr>
        <p:spPr>
          <a:xfrm>
            <a:off x="415368" y="1357298"/>
            <a:ext cx="48045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smtClean="0"/>
              <a:t>Autres systèmes/services: </a:t>
            </a:r>
            <a:r>
              <a:rPr lang="fr-CH" sz="1600" dirty="0" err="1" smtClean="0"/>
              <a:t>Drupal</a:t>
            </a:r>
            <a:r>
              <a:rPr lang="fr-CH" sz="1600" dirty="0" smtClean="0"/>
              <a:t>, </a:t>
            </a:r>
            <a:r>
              <a:rPr lang="fr-CH" sz="1600" dirty="0" err="1" smtClean="0"/>
              <a:t>Zikula</a:t>
            </a:r>
            <a:r>
              <a:rPr lang="fr-CH" sz="1600" dirty="0" smtClean="0"/>
              <a:t>, </a:t>
            </a:r>
            <a:r>
              <a:rPr lang="fr-CH" sz="1600" dirty="0" err="1" smtClean="0"/>
              <a:t>Ning</a:t>
            </a:r>
            <a:r>
              <a:rPr lang="fr-CH" sz="1600" dirty="0" smtClean="0"/>
              <a:t>, ….</a:t>
            </a:r>
            <a:endParaRPr lang="fr-CH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3786182" y="5072074"/>
            <a:ext cx="2500330" cy="156966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sz="1600" dirty="0" smtClean="0"/>
              <a:t>(Nouvelles, blog, wiki, fichiers, gestion de liens, albums, glossaire,  calendrier, forum, IM, gestion de projets, base de données, …)</a:t>
            </a:r>
            <a:endParaRPr lang="fr-CH" sz="1600" dirty="0"/>
          </a:p>
        </p:txBody>
      </p:sp>
      <p:cxnSp>
        <p:nvCxnSpPr>
          <p:cNvPr id="45" name="Straight Arrow Connector 44"/>
          <p:cNvCxnSpPr/>
          <p:nvPr/>
        </p:nvCxnSpPr>
        <p:spPr bwMode="auto">
          <a:xfrm rot="5400000" flipH="1" flipV="1">
            <a:off x="5214942" y="5072074"/>
            <a:ext cx="42862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Text Box 12"/>
          <p:cNvSpPr txBox="1">
            <a:spLocks noChangeArrowheads="1"/>
          </p:cNvSpPr>
          <p:nvPr/>
        </p:nvSpPr>
        <p:spPr bwMode="auto">
          <a:xfrm>
            <a:off x="500034" y="4071942"/>
            <a:ext cx="1570050" cy="78581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buFontTx/>
              <a:buNone/>
            </a:pPr>
            <a:r>
              <a:rPr lang="fr-CH" sz="1800" dirty="0" smtClean="0">
                <a:solidFill>
                  <a:schemeClr val="tx1"/>
                </a:solidFill>
              </a:rPr>
              <a:t>Activité pratique</a:t>
            </a:r>
          </a:p>
          <a:p>
            <a:endParaRPr lang="fr-CH" sz="1800" dirty="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fr-CH" sz="1800" dirty="0">
              <a:solidFill>
                <a:schemeClr val="tx1"/>
              </a:solidFill>
            </a:endParaRPr>
          </a:p>
        </p:txBody>
      </p:sp>
      <p:sp>
        <p:nvSpPr>
          <p:cNvPr id="70" name="Text Box 12"/>
          <p:cNvSpPr txBox="1">
            <a:spLocks noChangeArrowheads="1"/>
          </p:cNvSpPr>
          <p:nvPr/>
        </p:nvSpPr>
        <p:spPr bwMode="auto">
          <a:xfrm>
            <a:off x="500034" y="5072074"/>
            <a:ext cx="1570050" cy="78581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buFontTx/>
              <a:buNone/>
            </a:pPr>
            <a:r>
              <a:rPr lang="fr-CH" sz="1800" dirty="0" smtClean="0">
                <a:solidFill>
                  <a:schemeClr val="tx1"/>
                </a:solidFill>
              </a:rPr>
              <a:t>Activité perso</a:t>
            </a:r>
          </a:p>
          <a:p>
            <a:endParaRPr lang="fr-CH" sz="1800" dirty="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fr-CH" sz="1800" dirty="0">
              <a:solidFill>
                <a:schemeClr val="tx1"/>
              </a:solidFill>
            </a:endParaRPr>
          </a:p>
        </p:txBody>
      </p:sp>
      <p:cxnSp>
        <p:nvCxnSpPr>
          <p:cNvPr id="71" name="AutoShape 27"/>
          <p:cNvCxnSpPr>
            <a:cxnSpLocks noChangeShapeType="1"/>
            <a:stCxn id="69" idx="3"/>
            <a:endCxn id="25" idx="1"/>
          </p:cNvCxnSpPr>
          <p:nvPr/>
        </p:nvCxnSpPr>
        <p:spPr bwMode="auto">
          <a:xfrm flipV="1">
            <a:off x="2070084" y="3923509"/>
            <a:ext cx="2644792" cy="541342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79" name="Text Box 38"/>
          <p:cNvSpPr txBox="1">
            <a:spLocks noChangeArrowheads="1"/>
          </p:cNvSpPr>
          <p:nvPr/>
        </p:nvSpPr>
        <p:spPr bwMode="auto">
          <a:xfrm>
            <a:off x="6715140" y="5214950"/>
            <a:ext cx="2071702" cy="135732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buFontTx/>
              <a:buNone/>
            </a:pPr>
            <a:r>
              <a:rPr lang="fr-CH" sz="1800" smtClean="0">
                <a:solidFill>
                  <a:schemeClr val="tx1"/>
                </a:solidFill>
              </a:rPr>
              <a:t>Produits chercheur</a:t>
            </a:r>
            <a:endParaRPr lang="fr-CH" sz="1800">
              <a:solidFill>
                <a:schemeClr val="tx1"/>
              </a:solidFill>
            </a:endParaRPr>
          </a:p>
        </p:txBody>
      </p:sp>
      <p:sp>
        <p:nvSpPr>
          <p:cNvPr id="80" name="Text Box 32"/>
          <p:cNvSpPr txBox="1">
            <a:spLocks noChangeArrowheads="1"/>
          </p:cNvSpPr>
          <p:nvPr/>
        </p:nvSpPr>
        <p:spPr bwMode="auto">
          <a:xfrm>
            <a:off x="6786578" y="5643578"/>
            <a:ext cx="1150937" cy="5032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buFontTx/>
              <a:buNone/>
            </a:pPr>
            <a:r>
              <a:rPr lang="fr-CH" sz="1800" dirty="0" smtClean="0"/>
              <a:t>Produit 4</a:t>
            </a:r>
            <a:endParaRPr lang="fr-CH" sz="1800" dirty="0"/>
          </a:p>
        </p:txBody>
      </p:sp>
      <p:sp>
        <p:nvSpPr>
          <p:cNvPr id="81" name="Text Box 18"/>
          <p:cNvSpPr txBox="1">
            <a:spLocks noChangeArrowheads="1"/>
          </p:cNvSpPr>
          <p:nvPr/>
        </p:nvSpPr>
        <p:spPr bwMode="auto">
          <a:xfrm>
            <a:off x="4714876" y="4572008"/>
            <a:ext cx="863600" cy="274638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>
              <a:buFontTx/>
              <a:buNone/>
            </a:pPr>
            <a:r>
              <a:rPr lang="fr-CH" sz="1800" dirty="0" smtClean="0">
                <a:solidFill>
                  <a:schemeClr val="tx1"/>
                </a:solidFill>
              </a:rPr>
              <a:t>Outil 4</a:t>
            </a:r>
            <a:endParaRPr lang="fr-CH" sz="1800" dirty="0">
              <a:solidFill>
                <a:schemeClr val="tx1"/>
              </a:solidFill>
            </a:endParaRPr>
          </a:p>
        </p:txBody>
      </p:sp>
      <p:cxnSp>
        <p:nvCxnSpPr>
          <p:cNvPr id="82" name="AutoShape 27"/>
          <p:cNvCxnSpPr>
            <a:cxnSpLocks noChangeShapeType="1"/>
            <a:stCxn id="70" idx="3"/>
            <a:endCxn id="81" idx="1"/>
          </p:cNvCxnSpPr>
          <p:nvPr/>
        </p:nvCxnSpPr>
        <p:spPr bwMode="auto">
          <a:xfrm flipV="1">
            <a:off x="2070084" y="4709327"/>
            <a:ext cx="2644792" cy="755656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92" name="AutoShape 35"/>
          <p:cNvCxnSpPr>
            <a:cxnSpLocks noChangeShapeType="1"/>
            <a:stCxn id="81" idx="3"/>
            <a:endCxn id="80" idx="1"/>
          </p:cNvCxnSpPr>
          <p:nvPr/>
        </p:nvCxnSpPr>
        <p:spPr bwMode="auto">
          <a:xfrm>
            <a:off x="5578476" y="4709327"/>
            <a:ext cx="1208102" cy="118587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Conclusion: une certaine convergence</a:t>
            </a:r>
            <a:endParaRPr lang="fr-CH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571472" y="1214422"/>
          <a:ext cx="7334280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/>
              <a:t>Partie IV – Infrastructure et développements techniques</a:t>
            </a:r>
            <a:endParaRPr lang="fr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Outils « normaux » web 2.0</a:t>
            </a:r>
            <a:endParaRPr lang="fr-CH" dirty="0"/>
          </a:p>
        </p:txBody>
      </p:sp>
      <p:pic>
        <p:nvPicPr>
          <p:cNvPr id="4" name="Content Placeholder 3" descr="Carte_web_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2326" y="1143000"/>
            <a:ext cx="7342198" cy="5184775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Et encore: à quoi pense M. Lebrun (May 2009)</a:t>
            </a:r>
            <a:endParaRPr lang="fr-CH" dirty="0"/>
          </a:p>
        </p:txBody>
      </p:sp>
      <p:pic>
        <p:nvPicPr>
          <p:cNvPr id="4" name="Content Placeholder 3" descr="A-quoi-pense-Michel-Lebrun-May200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428736"/>
            <a:ext cx="7072362" cy="5209602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Outils web 2.0 pour l’éducation</a:t>
            </a:r>
            <a:endParaRPr lang="fr-C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625" y="1143000"/>
          <a:ext cx="8229600" cy="51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891588" cy="811213"/>
          </a:xfrm>
        </p:spPr>
        <p:txBody>
          <a:bodyPr/>
          <a:lstStyle/>
          <a:p>
            <a:r>
              <a:rPr lang="fr-CH"/>
              <a:t>SOA-based platform (Rehak/JISC/..) ?</a:t>
            </a:r>
          </a:p>
        </p:txBody>
      </p:sp>
      <p:pic>
        <p:nvPicPr>
          <p:cNvPr id="168965" name="Picture 5" descr="E-FrameworkMod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052513"/>
            <a:ext cx="6858000" cy="5143500"/>
          </a:xfrm>
          <a:prstGeom prst="rect">
            <a:avLst/>
          </a:prstGeom>
          <a:noFill/>
        </p:spPr>
      </p:pic>
      <p:sp>
        <p:nvSpPr>
          <p:cNvPr id="168966" name="WordArt 6"/>
          <p:cNvSpPr>
            <a:spLocks noChangeArrowheads="1" noChangeShapeType="1" noTextEdit="1"/>
          </p:cNvSpPr>
          <p:nvPr/>
        </p:nvSpPr>
        <p:spPr bwMode="auto">
          <a:xfrm rot="-2260567">
            <a:off x="-468313" y="2924175"/>
            <a:ext cx="9090026" cy="7207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fr-CH" sz="1800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Un environments est dynamiquement crée en fonction de besoins contextualisés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0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891588" cy="811213"/>
          </a:xfrm>
        </p:spPr>
        <p:txBody>
          <a:bodyPr/>
          <a:lstStyle/>
          <a:p>
            <a:r>
              <a:rPr lang="fr-CH"/>
              <a:t>Définition de web 2.0 ? (2)</a:t>
            </a:r>
          </a:p>
        </p:txBody>
      </p:sp>
      <p:graphicFrame>
        <p:nvGraphicFramePr>
          <p:cNvPr id="31810" name="Group 66"/>
          <p:cNvGraphicFramePr>
            <a:graphicFrameLocks noGrp="1"/>
          </p:cNvGraphicFramePr>
          <p:nvPr>
            <p:ph type="tbl" idx="1"/>
          </p:nvPr>
        </p:nvGraphicFramePr>
        <p:xfrm>
          <a:off x="250825" y="2060575"/>
          <a:ext cx="8228013" cy="4017201"/>
        </p:xfrm>
        <a:graphic>
          <a:graphicData uri="http://schemas.openxmlformats.org/drawingml/2006/table">
            <a:tbl>
              <a:tblPr/>
              <a:tblGrid>
                <a:gridCol w="4114800"/>
                <a:gridCol w="4113213"/>
              </a:tblGrid>
              <a:tr h="1192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C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 web comme plateforme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C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fr-CH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cloud</a:t>
                      </a:r>
                      <a:r>
                        <a:rPr kumimoji="0" lang="fr-C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fr-CH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computing</a:t>
                      </a:r>
                      <a:r>
                        <a:rPr kumimoji="0" lang="fr-C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C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Feeds, services 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C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Mashups (combiner, mixer)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C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 réseau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C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Connecter gens, informations, choses 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C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(= social software)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1103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C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Read/write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C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Contribuer, avoir une identité, être présent,…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31793" name="Text Box 49"/>
          <p:cNvSpPr txBox="1">
            <a:spLocks noChangeArrowheads="1"/>
          </p:cNvSpPr>
          <p:nvPr/>
        </p:nvSpPr>
        <p:spPr bwMode="auto">
          <a:xfrm>
            <a:off x="250825" y="1196975"/>
            <a:ext cx="3676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hangingPunct="0">
              <a:buFontTx/>
              <a:buNone/>
            </a:pPr>
            <a:r>
              <a:rPr lang="fr-CH" sz="1800">
                <a:solidFill>
                  <a:schemeClr val="tx1"/>
                </a:solidFill>
              </a:rPr>
              <a:t>Trois caractéristiques importantes: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891588" cy="811213"/>
          </a:xfrm>
        </p:spPr>
        <p:txBody>
          <a:bodyPr/>
          <a:lstStyle/>
          <a:p>
            <a:r>
              <a:rPr lang="en-US"/>
              <a:t>Le futur proche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CH"/>
              <a:t>Old style e-learning</a:t>
            </a:r>
          </a:p>
          <a:p>
            <a:pPr lvl="1">
              <a:lnSpc>
                <a:spcPct val="90000"/>
              </a:lnSpc>
            </a:pPr>
            <a:r>
              <a:rPr lang="fr-CH" sz="2400"/>
              <a:t>va survivre dans sa niche tel quel</a:t>
            </a:r>
          </a:p>
          <a:p>
            <a:pPr lvl="1">
              <a:lnSpc>
                <a:spcPct val="90000"/>
              </a:lnSpc>
            </a:pPr>
            <a:r>
              <a:rPr lang="fr-CH" sz="2400"/>
              <a:t>will survivre en devenant plus simple (portails campus)</a:t>
            </a:r>
          </a:p>
          <a:p>
            <a:pPr lvl="1">
              <a:lnSpc>
                <a:spcPct val="90000"/>
              </a:lnSpc>
            </a:pPr>
            <a:r>
              <a:rPr lang="fr-CH" sz="2400"/>
              <a:t>va survivre en intégrant un peu de web 2.0 (blogs, wikis)</a:t>
            </a:r>
          </a:p>
          <a:p>
            <a:pPr>
              <a:lnSpc>
                <a:spcPct val="90000"/>
              </a:lnSpc>
            </a:pPr>
            <a:r>
              <a:rPr lang="fr-CH"/>
              <a:t>Next generation e-learning</a:t>
            </a:r>
          </a:p>
          <a:p>
            <a:pPr lvl="1">
              <a:lnSpc>
                <a:spcPct val="90000"/>
              </a:lnSpc>
            </a:pPr>
            <a:r>
              <a:rPr lang="fr-CH" sz="2400"/>
              <a:t>Risque de ne pas marcher (trop lourd, Java-based)</a:t>
            </a:r>
          </a:p>
          <a:p>
            <a:pPr lvl="1">
              <a:lnSpc>
                <a:spcPct val="90000"/>
              </a:lnSpc>
            </a:pPr>
            <a:r>
              <a:rPr lang="fr-CH" sz="2400"/>
              <a:t>Va avoir sa petite niche</a:t>
            </a:r>
          </a:p>
          <a:p>
            <a:pPr>
              <a:lnSpc>
                <a:spcPct val="90000"/>
              </a:lnSpc>
            </a:pPr>
            <a:r>
              <a:rPr lang="fr-CH"/>
              <a:t>Web 2.0 light-weight technology</a:t>
            </a:r>
          </a:p>
          <a:p>
            <a:pPr lvl="1">
              <a:lnSpc>
                <a:spcPct val="90000"/>
              </a:lnSpc>
            </a:pPr>
            <a:r>
              <a:rPr lang="fr-CH" sz="2400"/>
              <a:t>Va être porté par les enseignants actifs (toute technologie Internet utile et facile a ainsi réussie ….)</a:t>
            </a:r>
          </a:p>
          <a:p>
            <a:pPr lvl="1">
              <a:lnSpc>
                <a:spcPct val="90000"/>
              </a:lnSpc>
            </a:pPr>
            <a:endParaRPr lang="fr-CH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40763" cy="811213"/>
          </a:xfrm>
          <a:ln/>
        </p:spPr>
        <p:txBody>
          <a:bodyPr lIns="0" tIns="0" rIns="0" bIns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H" sz="3200" dirty="0" smtClean="0"/>
              <a:t>Problèmes …</a:t>
            </a:r>
            <a:endParaRPr lang="fr-CH" sz="3200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4000"/>
              </a:lnSpc>
            </a:pPr>
            <a:r>
              <a:rPr lang="fr-CH" sz="2800" dirty="0" smtClean="0"/>
              <a:t>Le </a:t>
            </a:r>
            <a:r>
              <a:rPr lang="fr-CH" sz="2800" dirty="0"/>
              <a:t>problème principal</a:t>
            </a:r>
          </a:p>
          <a:p>
            <a:pPr lvl="1">
              <a:lnSpc>
                <a:spcPct val="94000"/>
              </a:lnSpc>
            </a:pPr>
            <a:r>
              <a:rPr lang="fr-CH" sz="2000" dirty="0"/>
              <a:t>E-</a:t>
            </a:r>
            <a:r>
              <a:rPr lang="fr-CH" sz="2000" dirty="0" err="1"/>
              <a:t>learning</a:t>
            </a:r>
            <a:r>
              <a:rPr lang="fr-CH" sz="2000" dirty="0"/>
              <a:t> 2.0 est lié à l’idée “Internet”, nécessite des changements culturels. E-</a:t>
            </a:r>
            <a:r>
              <a:rPr lang="fr-CH" sz="2000" dirty="0" err="1"/>
              <a:t>learning</a:t>
            </a:r>
            <a:r>
              <a:rPr lang="fr-CH" sz="2000" dirty="0"/>
              <a:t> 1.0 n’est pas “Internet” !</a:t>
            </a:r>
          </a:p>
          <a:p>
            <a:pPr lvl="1">
              <a:lnSpc>
                <a:spcPct val="94000"/>
              </a:lnSpc>
            </a:pPr>
            <a:r>
              <a:rPr lang="fr-CH" sz="2000" dirty="0" err="1"/>
              <a:t>Licklider</a:t>
            </a:r>
            <a:r>
              <a:rPr lang="fr-CH" sz="2000" dirty="0"/>
              <a:t> &amp;Taylor (1968) « </a:t>
            </a:r>
            <a:r>
              <a:rPr lang="fr-CH" sz="2000" i="1" dirty="0"/>
              <a:t>The Computer as a Communication </a:t>
            </a:r>
            <a:r>
              <a:rPr lang="fr-CH" sz="2000" i="1" dirty="0" err="1"/>
              <a:t>Device</a:t>
            </a:r>
            <a:r>
              <a:rPr lang="fr-CH" sz="2000" i="1" dirty="0"/>
              <a:t> »: </a:t>
            </a:r>
            <a:r>
              <a:rPr lang="fr-CH" sz="2000" i="1" dirty="0" smtClean="0"/>
              <a:t>n’est </a:t>
            </a:r>
            <a:r>
              <a:rPr lang="fr-CH" sz="2000" dirty="0" smtClean="0"/>
              <a:t>pas encore intégré </a:t>
            </a:r>
            <a:r>
              <a:rPr lang="fr-CH" sz="2000" dirty="0"/>
              <a:t>conceptuellement</a:t>
            </a:r>
            <a:endParaRPr lang="fr-CH" sz="1600" dirty="0"/>
          </a:p>
          <a:p>
            <a:pPr lvl="1">
              <a:lnSpc>
                <a:spcPct val="94000"/>
              </a:lnSpc>
            </a:pPr>
            <a:r>
              <a:rPr lang="fr-CH" sz="2000" dirty="0"/>
              <a:t>E-</a:t>
            </a:r>
            <a:r>
              <a:rPr lang="fr-CH" sz="2000" dirty="0" err="1"/>
              <a:t>learning</a:t>
            </a:r>
            <a:r>
              <a:rPr lang="fr-CH" sz="2000" dirty="0"/>
              <a:t> 2.0 sera probablement mis en place par </a:t>
            </a:r>
            <a:r>
              <a:rPr lang="fr-CH" sz="2000" dirty="0" smtClean="0"/>
              <a:t>les </a:t>
            </a:r>
            <a:r>
              <a:rPr lang="fr-CH" sz="2000" dirty="0"/>
              <a:t>acteurs </a:t>
            </a:r>
            <a:r>
              <a:rPr lang="fr-CH" sz="2000" dirty="0" smtClean="0"/>
              <a:t>à la base (comme </a:t>
            </a:r>
            <a:r>
              <a:rPr lang="fr-CH" sz="2000" dirty="0"/>
              <a:t>presque toujours en technologies éducatives).</a:t>
            </a:r>
          </a:p>
          <a:p>
            <a:pPr>
              <a:lnSpc>
                <a:spcPct val="94000"/>
              </a:lnSpc>
            </a:pPr>
            <a:r>
              <a:rPr lang="fr-CH" sz="2800" dirty="0"/>
              <a:t>Le passé continue tjrs à être utile:</a:t>
            </a:r>
          </a:p>
          <a:p>
            <a:pPr lvl="1">
              <a:lnSpc>
                <a:spcPct val="94000"/>
              </a:lnSpc>
            </a:pPr>
            <a:r>
              <a:rPr lang="fr-CH" sz="2000" dirty="0"/>
              <a:t>CBT, CBL (</a:t>
            </a:r>
            <a:r>
              <a:rPr lang="fr-CH" sz="2000" dirty="0" err="1"/>
              <a:t>microworlds</a:t>
            </a:r>
            <a:r>
              <a:rPr lang="fr-CH" sz="2000" dirty="0"/>
              <a:t>, simulations), ITS, CSCL, </a:t>
            </a:r>
            <a:r>
              <a:rPr lang="fr-CH" sz="2000" dirty="0" err="1"/>
              <a:t>Teleteaching</a:t>
            </a:r>
            <a:r>
              <a:rPr lang="fr-CH" sz="2000" dirty="0"/>
              <a:t>, WBT, simulation &amp; gaming,…</a:t>
            </a:r>
          </a:p>
          <a:p>
            <a:pPr lvl="1">
              <a:lnSpc>
                <a:spcPct val="94000"/>
              </a:lnSpc>
            </a:pPr>
            <a:r>
              <a:rPr lang="fr-CH" sz="2400" dirty="0"/>
              <a:t>E-</a:t>
            </a:r>
            <a:r>
              <a:rPr lang="fr-CH" sz="2400" dirty="0" err="1"/>
              <a:t>learning</a:t>
            </a:r>
            <a:r>
              <a:rPr lang="fr-CH" sz="2400" dirty="0"/>
              <a:t> 2.0 pour un certain type de besoins ? (action </a:t>
            </a:r>
            <a:r>
              <a:rPr lang="fr-CH" sz="2400" dirty="0" err="1"/>
              <a:t>learning</a:t>
            </a:r>
            <a:r>
              <a:rPr lang="fr-CH" sz="2400" dirty="0"/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891588" cy="811213"/>
          </a:xfrm>
        </p:spPr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CH" sz="2800" dirty="0"/>
              <a:t>Potentiel immédiat:</a:t>
            </a:r>
          </a:p>
          <a:p>
            <a:pPr lvl="1">
              <a:lnSpc>
                <a:spcPct val="80000"/>
              </a:lnSpc>
            </a:pPr>
            <a:r>
              <a:rPr lang="fr-CH" sz="2400" dirty="0">
                <a:solidFill>
                  <a:srgbClr val="CC0000"/>
                </a:solidFill>
              </a:rPr>
              <a:t>Ecriture (</a:t>
            </a:r>
            <a:r>
              <a:rPr lang="fr-CH" sz="2400" dirty="0" err="1">
                <a:solidFill>
                  <a:srgbClr val="CC0000"/>
                </a:solidFill>
              </a:rPr>
              <a:t>Writing</a:t>
            </a:r>
            <a:r>
              <a:rPr lang="fr-CH" sz="2400" dirty="0">
                <a:solidFill>
                  <a:srgbClr val="CC0000"/>
                </a:solidFill>
              </a:rPr>
              <a:t>-to-</a:t>
            </a:r>
            <a:r>
              <a:rPr lang="fr-CH" sz="2400" dirty="0" err="1">
                <a:solidFill>
                  <a:srgbClr val="CC0000"/>
                </a:solidFill>
              </a:rPr>
              <a:t>learn</a:t>
            </a:r>
            <a:r>
              <a:rPr lang="fr-CH" sz="2400" dirty="0">
                <a:solidFill>
                  <a:srgbClr val="CC0000"/>
                </a:solidFill>
              </a:rPr>
              <a:t>) et </a:t>
            </a:r>
            <a:r>
              <a:rPr lang="fr-CH" sz="2400" dirty="0" err="1">
                <a:solidFill>
                  <a:srgbClr val="CC0000"/>
                </a:solidFill>
              </a:rPr>
              <a:t>knowledge</a:t>
            </a:r>
            <a:r>
              <a:rPr lang="fr-CH" sz="2400" dirty="0">
                <a:solidFill>
                  <a:srgbClr val="CC0000"/>
                </a:solidFill>
              </a:rPr>
              <a:t> </a:t>
            </a:r>
            <a:r>
              <a:rPr lang="fr-CH" sz="2400" dirty="0" err="1">
                <a:solidFill>
                  <a:srgbClr val="CC0000"/>
                </a:solidFill>
              </a:rPr>
              <a:t>community</a:t>
            </a:r>
            <a:r>
              <a:rPr lang="fr-CH" sz="2400" dirty="0">
                <a:solidFill>
                  <a:srgbClr val="CC0000"/>
                </a:solidFill>
              </a:rPr>
              <a:t>-building </a:t>
            </a:r>
            <a:r>
              <a:rPr lang="fr-CH" sz="2400" dirty="0" err="1">
                <a:solidFill>
                  <a:srgbClr val="CC0000"/>
                </a:solidFill>
              </a:rPr>
              <a:t>environments</a:t>
            </a:r>
            <a:r>
              <a:rPr lang="fr-CH" sz="2400" dirty="0">
                <a:solidFill>
                  <a:srgbClr val="CC0000"/>
                </a:solidFill>
              </a:rPr>
              <a:t>, genre </a:t>
            </a:r>
            <a:r>
              <a:rPr lang="fr-CH" sz="2400" dirty="0" err="1">
                <a:solidFill>
                  <a:srgbClr val="CC0000"/>
                </a:solidFill>
              </a:rPr>
              <a:t>Edutech</a:t>
            </a:r>
            <a:r>
              <a:rPr lang="fr-CH" sz="2400" dirty="0">
                <a:solidFill>
                  <a:srgbClr val="CC0000"/>
                </a:solidFill>
              </a:rPr>
              <a:t> Wiki </a:t>
            </a:r>
            <a:r>
              <a:rPr lang="fr-CH" sz="2400" dirty="0">
                <a:solidFill>
                  <a:srgbClr val="CC0000"/>
                </a:solidFill>
                <a:sym typeface="Wingdings" pitchFamily="2" charset="2"/>
              </a:rPr>
              <a:t></a:t>
            </a:r>
            <a:endParaRPr lang="fr-CH" sz="2400" dirty="0">
              <a:solidFill>
                <a:srgbClr val="CC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fr-CH" sz="2400" dirty="0" err="1">
                <a:solidFill>
                  <a:srgbClr val="CC0000"/>
                </a:solidFill>
              </a:rPr>
              <a:t>Personal</a:t>
            </a:r>
            <a:r>
              <a:rPr lang="fr-CH" sz="2400" dirty="0">
                <a:solidFill>
                  <a:srgbClr val="CC0000"/>
                </a:solidFill>
              </a:rPr>
              <a:t> </a:t>
            </a:r>
            <a:r>
              <a:rPr lang="fr-CH" sz="2400" dirty="0" err="1">
                <a:solidFill>
                  <a:srgbClr val="CC0000"/>
                </a:solidFill>
              </a:rPr>
              <a:t>learning</a:t>
            </a:r>
            <a:r>
              <a:rPr lang="fr-CH" sz="2400" dirty="0">
                <a:solidFill>
                  <a:srgbClr val="CC0000"/>
                </a:solidFill>
              </a:rPr>
              <a:t> </a:t>
            </a:r>
            <a:r>
              <a:rPr lang="fr-CH" sz="2400" dirty="0" err="1" smtClean="0">
                <a:solidFill>
                  <a:srgbClr val="CC0000"/>
                </a:solidFill>
              </a:rPr>
              <a:t>environments</a:t>
            </a:r>
            <a:endParaRPr lang="fr-CH" sz="2400" dirty="0" smtClean="0">
              <a:solidFill>
                <a:srgbClr val="CC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fr-CH" sz="2400" dirty="0" err="1" smtClean="0">
                <a:solidFill>
                  <a:srgbClr val="CC0000"/>
                </a:solidFill>
              </a:rPr>
              <a:t>Personal</a:t>
            </a:r>
            <a:r>
              <a:rPr lang="fr-CH" sz="2400" dirty="0" smtClean="0">
                <a:solidFill>
                  <a:srgbClr val="CC0000"/>
                </a:solidFill>
              </a:rPr>
              <a:t> </a:t>
            </a:r>
            <a:r>
              <a:rPr lang="fr-CH" sz="2400" dirty="0" err="1" smtClean="0">
                <a:solidFill>
                  <a:srgbClr val="CC0000"/>
                </a:solidFill>
              </a:rPr>
              <a:t>teaching</a:t>
            </a:r>
            <a:r>
              <a:rPr lang="fr-CH" sz="2400" dirty="0" smtClean="0">
                <a:solidFill>
                  <a:srgbClr val="CC0000"/>
                </a:solidFill>
              </a:rPr>
              <a:t> </a:t>
            </a:r>
            <a:r>
              <a:rPr lang="fr-CH" sz="2400" dirty="0" err="1" smtClean="0">
                <a:solidFill>
                  <a:srgbClr val="CC0000"/>
                </a:solidFill>
              </a:rPr>
              <a:t>environments</a:t>
            </a:r>
            <a:endParaRPr lang="fr-CH" sz="2400" dirty="0">
              <a:solidFill>
                <a:srgbClr val="CC0000"/>
              </a:solidFill>
            </a:endParaRPr>
          </a:p>
          <a:p>
            <a:pPr>
              <a:lnSpc>
                <a:spcPct val="80000"/>
              </a:lnSpc>
            </a:pPr>
            <a:r>
              <a:rPr lang="fr-CH" sz="2800" dirty="0"/>
              <a:t>Ensuite, il faut s’intéresser au système:</a:t>
            </a:r>
          </a:p>
          <a:p>
            <a:pPr lvl="1">
              <a:lnSpc>
                <a:spcPct val="80000"/>
              </a:lnSpc>
            </a:pPr>
            <a:r>
              <a:rPr lang="fr-CH" sz="2400" dirty="0"/>
              <a:t>Changement de mentalité informatique (remplacement d’applications monolithiques comme </a:t>
            </a:r>
            <a:r>
              <a:rPr lang="fr-CH" sz="2400" dirty="0" err="1"/>
              <a:t>Dokeos</a:t>
            </a:r>
            <a:r>
              <a:rPr lang="fr-CH" sz="2400" dirty="0"/>
              <a:t>, </a:t>
            </a:r>
            <a:r>
              <a:rPr lang="fr-CH" sz="2400" dirty="0" err="1"/>
              <a:t>Moodle</a:t>
            </a:r>
            <a:r>
              <a:rPr lang="fr-CH" sz="2400" dirty="0"/>
              <a:t>, </a:t>
            </a:r>
            <a:r>
              <a:rPr lang="fr-CH" sz="2400" dirty="0" err="1"/>
              <a:t>WebCT</a:t>
            </a:r>
            <a:r>
              <a:rPr lang="fr-CH" sz="2400" dirty="0"/>
              <a:t> par des architectures basées sur des services)</a:t>
            </a:r>
          </a:p>
          <a:p>
            <a:pPr lvl="1">
              <a:lnSpc>
                <a:spcPct val="80000"/>
              </a:lnSpc>
            </a:pPr>
            <a:r>
              <a:rPr lang="fr-CH" sz="2400" dirty="0"/>
              <a:t>Abandon de plateformes e-</a:t>
            </a:r>
            <a:r>
              <a:rPr lang="fr-CH" sz="2400" dirty="0" err="1"/>
              <a:t>learning</a:t>
            </a:r>
            <a:r>
              <a:rPr lang="fr-CH" sz="2400" dirty="0"/>
              <a:t> dans les universités (sauf cas spécifiques)</a:t>
            </a:r>
          </a:p>
          <a:p>
            <a:pPr lvl="1">
              <a:lnSpc>
                <a:spcPct val="80000"/>
              </a:lnSpc>
            </a:pPr>
            <a:r>
              <a:rPr lang="fr-CH" sz="2400" dirty="0"/>
              <a:t>Formation d’enseignants (pédagogie générale/</a:t>
            </a:r>
            <a:r>
              <a:rPr lang="fr-CH" sz="2400" dirty="0" err="1"/>
              <a:t>instructional</a:t>
            </a:r>
            <a:r>
              <a:rPr lang="fr-CH" sz="2400" dirty="0"/>
              <a:t> design au lieu de didactique)</a:t>
            </a:r>
          </a:p>
          <a:p>
            <a:pPr lvl="1">
              <a:lnSpc>
                <a:spcPct val="80000"/>
              </a:lnSpc>
            </a:pPr>
            <a:r>
              <a:rPr lang="fr-CH" sz="2400" dirty="0"/>
              <a:t>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CH" sz="3200" dirty="0" smtClean="0"/>
              <a:t>Partie </a:t>
            </a:r>
            <a:r>
              <a:rPr lang="fr-CH" sz="3200" dirty="0" smtClean="0"/>
              <a:t>V:</a:t>
            </a:r>
            <a:r>
              <a:rPr lang="fr-CH" sz="3200" dirty="0"/>
              <a:t/>
            </a:r>
            <a:br>
              <a:rPr lang="fr-CH" sz="3200" dirty="0"/>
            </a:br>
            <a:r>
              <a:rPr lang="fr-CH" sz="3200" dirty="0" smtClean="0"/>
              <a:t>Enterprise 2.0</a:t>
            </a:r>
            <a:endParaRPr lang="fr-CH" sz="3200" dirty="0"/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fr-CH" dirty="0" smtClean="0"/>
              <a:t>….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Différents niveaux d’analyse</a:t>
            </a:r>
            <a:endParaRPr lang="fr-C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625" y="1143000"/>
          <a:ext cx="8229600" cy="51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L’infrastructure pour les applications lourdes se met en place ….</a:t>
            </a:r>
            <a:endParaRPr lang="fr-CH" dirty="0"/>
          </a:p>
        </p:txBody>
      </p:sp>
      <p:pic>
        <p:nvPicPr>
          <p:cNvPr id="4" name="Content Placeholder 3" descr="gae_for_enterpris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1142984"/>
            <a:ext cx="2647545" cy="5184775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25538"/>
            <a:ext cx="7772400" cy="1470025"/>
          </a:xfrm>
        </p:spPr>
        <p:txBody>
          <a:bodyPr/>
          <a:lstStyle/>
          <a:p>
            <a:r>
              <a:rPr lang="en-US" dirty="0"/>
              <a:t>Plus </a:t>
            </a:r>
            <a:r>
              <a:rPr lang="en-US" dirty="0" err="1" smtClean="0"/>
              <a:t>sur</a:t>
            </a:r>
            <a:r>
              <a:rPr lang="en-US" dirty="0" smtClean="0"/>
              <a:t> web 2.0 et </a:t>
            </a:r>
            <a:r>
              <a:rPr lang="en-US" dirty="0" err="1" smtClean="0"/>
              <a:t>éducation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565400"/>
            <a:ext cx="7921625" cy="30734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hlinkClick r:id="rId3"/>
              </a:rPr>
              <a:t>http://edutechwiki.unige.ch/en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edutechwiki.unige.ch/fr/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Les web comme plateforme</a:t>
            </a:r>
            <a:endParaRPr lang="fr-CH" dirty="0"/>
          </a:p>
        </p:txBody>
      </p:sp>
      <p:pic>
        <p:nvPicPr>
          <p:cNvPr id="4" name="Content Placeholder 3" descr="web20asplatfor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142984"/>
            <a:ext cx="5214974" cy="4907257"/>
          </a:xfrm>
        </p:spPr>
      </p:pic>
      <p:sp>
        <p:nvSpPr>
          <p:cNvPr id="5" name="TextBox 4"/>
          <p:cNvSpPr txBox="1"/>
          <p:nvPr/>
        </p:nvSpPr>
        <p:spPr>
          <a:xfrm>
            <a:off x="6286512" y="5572140"/>
            <a:ext cx="1857388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sz="2000" dirty="0" smtClean="0">
                <a:solidFill>
                  <a:schemeClr val="tx1"/>
                </a:solidFill>
              </a:rPr>
              <a:t>Infrastructure</a:t>
            </a:r>
            <a:endParaRPr lang="fr-CH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12" y="5000636"/>
            <a:ext cx="120097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CH" sz="2000" dirty="0">
                <a:solidFill>
                  <a:schemeClr val="tx1"/>
                </a:solidFill>
              </a:rPr>
              <a:t> </a:t>
            </a:r>
            <a:r>
              <a:rPr lang="fr-CH" sz="2000" dirty="0" smtClean="0">
                <a:solidFill>
                  <a:schemeClr val="tx1"/>
                </a:solidFill>
              </a:rPr>
              <a:t>Portails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6512" y="3571876"/>
            <a:ext cx="1714512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sz="2000" dirty="0" smtClean="0">
                <a:solidFill>
                  <a:schemeClr val="tx1"/>
                </a:solidFill>
              </a:rPr>
              <a:t> Applications et services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6512" y="2357430"/>
            <a:ext cx="228601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sz="2000" dirty="0" smtClean="0">
                <a:solidFill>
                  <a:schemeClr val="tx1"/>
                </a:solidFill>
              </a:rPr>
              <a:t> Mélanges / organisation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64" name="Oval 16"/>
          <p:cNvSpPr>
            <a:spLocks noChangeArrowheads="1"/>
          </p:cNvSpPr>
          <p:nvPr/>
        </p:nvSpPr>
        <p:spPr bwMode="auto">
          <a:xfrm>
            <a:off x="6011863" y="3213100"/>
            <a:ext cx="2663825" cy="1728788"/>
          </a:xfrm>
          <a:prstGeom prst="ellipse">
            <a:avLst/>
          </a:prstGeom>
          <a:solidFill>
            <a:srgbClr val="66FFFF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fr-CH"/>
          </a:p>
        </p:txBody>
      </p:sp>
      <p:sp>
        <p:nvSpPr>
          <p:cNvPr id="104465" name="Oval 17"/>
          <p:cNvSpPr>
            <a:spLocks noChangeArrowheads="1"/>
          </p:cNvSpPr>
          <p:nvPr/>
        </p:nvSpPr>
        <p:spPr bwMode="auto">
          <a:xfrm>
            <a:off x="6372225" y="5229225"/>
            <a:ext cx="2447925" cy="1008063"/>
          </a:xfrm>
          <a:prstGeom prst="ellipse">
            <a:avLst/>
          </a:prstGeom>
          <a:solidFill>
            <a:srgbClr val="66FFFF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fr-CH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770813" cy="912813"/>
          </a:xfrm>
        </p:spPr>
        <p:txBody>
          <a:bodyPr/>
          <a:lstStyle/>
          <a:p>
            <a:r>
              <a:rPr lang="fr-CH" sz="3200" dirty="0"/>
              <a:t>Social software</a:t>
            </a:r>
            <a:br>
              <a:rPr lang="fr-CH" sz="3200" dirty="0"/>
            </a:br>
            <a:r>
              <a:rPr lang="fr-CH" sz="3200" dirty="0"/>
              <a:t> = </a:t>
            </a:r>
            <a:r>
              <a:rPr lang="fr-CH" sz="2800" b="1" dirty="0"/>
              <a:t>(outils + services + agrégation) ^échelle</a:t>
            </a:r>
            <a:r>
              <a:rPr lang="fr-CH" sz="2800" dirty="0"/>
              <a:t>: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557338"/>
            <a:ext cx="4619625" cy="4464050"/>
          </a:xfrm>
        </p:spPr>
        <p:txBody>
          <a:bodyPr/>
          <a:lstStyle/>
          <a:p>
            <a:pPr>
              <a:lnSpc>
                <a:spcPct val="94000"/>
              </a:lnSpc>
            </a:pPr>
            <a:r>
              <a:rPr lang="fr-CH" sz="1800" b="1" dirty="0"/>
              <a:t>Partage de liens et de flux </a:t>
            </a:r>
            <a:r>
              <a:rPr lang="fr-CH" sz="1800" b="1" dirty="0" smtClean="0"/>
              <a:t>(</a:t>
            </a:r>
            <a:r>
              <a:rPr lang="fr-CH" sz="1800" b="1" dirty="0" err="1" smtClean="0"/>
              <a:t>Diigo</a:t>
            </a:r>
            <a:r>
              <a:rPr lang="fr-CH" sz="1800" b="1" dirty="0" smtClean="0"/>
              <a:t>)</a:t>
            </a:r>
            <a:endParaRPr lang="fr-CH" sz="1800" b="1" dirty="0"/>
          </a:p>
          <a:p>
            <a:pPr>
              <a:lnSpc>
                <a:spcPct val="94000"/>
              </a:lnSpc>
            </a:pPr>
            <a:r>
              <a:rPr lang="fr-CH" sz="1800" b="1" dirty="0"/>
              <a:t>Partage d’artéfacts digitaux (</a:t>
            </a:r>
            <a:r>
              <a:rPr lang="fr-CH" sz="1800" b="1" dirty="0" err="1"/>
              <a:t>YouTube,FlickR,Furl</a:t>
            </a:r>
            <a:r>
              <a:rPr lang="fr-CH" sz="1800" b="1" dirty="0"/>
              <a:t>..)</a:t>
            </a:r>
          </a:p>
          <a:p>
            <a:pPr>
              <a:lnSpc>
                <a:spcPct val="94000"/>
              </a:lnSpc>
            </a:pPr>
            <a:r>
              <a:rPr lang="fr-CH" sz="1800" b="1" dirty="0"/>
              <a:t>Gestionnaires sociaux de citations et de référence (</a:t>
            </a:r>
            <a:r>
              <a:rPr lang="fr-CH" sz="1800" b="1" dirty="0" err="1"/>
              <a:t>CiteSeer,Connotea</a:t>
            </a:r>
            <a:r>
              <a:rPr lang="fr-CH" sz="1800" b="1" dirty="0"/>
              <a:t>)</a:t>
            </a:r>
          </a:p>
          <a:p>
            <a:pPr>
              <a:lnSpc>
                <a:spcPct val="94000"/>
              </a:lnSpc>
            </a:pPr>
            <a:r>
              <a:rPr lang="fr-CH" sz="1800" b="1" dirty="0"/>
              <a:t>Shopping social (Amazon,..)</a:t>
            </a:r>
          </a:p>
          <a:p>
            <a:pPr>
              <a:lnSpc>
                <a:spcPct val="94000"/>
              </a:lnSpc>
            </a:pPr>
            <a:r>
              <a:rPr lang="fr-CH" sz="1800" b="1" dirty="0"/>
              <a:t>Networking social (</a:t>
            </a:r>
            <a:r>
              <a:rPr lang="fr-CH" sz="1800" b="1" dirty="0" err="1"/>
              <a:t>LinkedIn</a:t>
            </a:r>
            <a:r>
              <a:rPr lang="fr-CH" sz="1800" b="1" dirty="0"/>
              <a:t>, FOAF)</a:t>
            </a:r>
          </a:p>
          <a:p>
            <a:pPr>
              <a:lnSpc>
                <a:spcPct val="94000"/>
              </a:lnSpc>
            </a:pPr>
            <a:r>
              <a:rPr lang="fr-CH" sz="1800" b="1" dirty="0"/>
              <a:t>Plateformes sociales (</a:t>
            </a:r>
            <a:r>
              <a:rPr lang="fr-CH" sz="1800" b="1" dirty="0" err="1"/>
              <a:t>FaceBook</a:t>
            </a:r>
            <a:r>
              <a:rPr lang="fr-CH" sz="1800" b="1" dirty="0"/>
              <a:t>, </a:t>
            </a:r>
            <a:r>
              <a:rPr lang="fr-CH" sz="1800" b="1" dirty="0" err="1"/>
              <a:t>MySpace</a:t>
            </a:r>
            <a:r>
              <a:rPr lang="fr-CH" sz="1800" b="1" dirty="0"/>
              <a:t>, </a:t>
            </a:r>
            <a:r>
              <a:rPr lang="fr-CH" sz="1800" b="1" dirty="0" err="1"/>
              <a:t>Ning</a:t>
            </a:r>
            <a:r>
              <a:rPr lang="fr-CH" sz="1800" b="1" dirty="0"/>
              <a:t>)</a:t>
            </a:r>
          </a:p>
          <a:p>
            <a:pPr>
              <a:lnSpc>
                <a:spcPct val="94000"/>
              </a:lnSpc>
            </a:pPr>
            <a:r>
              <a:rPr lang="fr-CH" sz="1800" b="1" dirty="0" smtClean="0"/>
              <a:t>Réputation </a:t>
            </a:r>
            <a:r>
              <a:rPr lang="fr-CH" sz="1800" b="1" dirty="0"/>
              <a:t>et </a:t>
            </a:r>
            <a:r>
              <a:rPr lang="fr-CH" sz="1800" b="1" dirty="0" smtClean="0"/>
              <a:t>filtrage </a:t>
            </a:r>
            <a:r>
              <a:rPr lang="fr-CH" sz="1800" b="1" dirty="0"/>
              <a:t>collectifs</a:t>
            </a:r>
          </a:p>
          <a:p>
            <a:pPr>
              <a:lnSpc>
                <a:spcPct val="94000"/>
              </a:lnSpc>
            </a:pPr>
            <a:r>
              <a:rPr lang="fr-CH" sz="1800" b="1" dirty="0"/>
              <a:t>Wikis larges (</a:t>
            </a:r>
            <a:r>
              <a:rPr lang="fr-CH" sz="1800" b="1" dirty="0" err="1"/>
              <a:t>Wikipedia</a:t>
            </a:r>
            <a:r>
              <a:rPr lang="fr-CH" sz="1800" b="1" dirty="0"/>
              <a:t>, …)</a:t>
            </a:r>
          </a:p>
          <a:p>
            <a:pPr>
              <a:lnSpc>
                <a:spcPct val="94000"/>
              </a:lnSpc>
            </a:pPr>
            <a:r>
              <a:rPr lang="fr-CH" sz="1800" b="1" dirty="0"/>
              <a:t>Office 2.0 (Google </a:t>
            </a:r>
            <a:r>
              <a:rPr lang="fr-CH" sz="1800" b="1" dirty="0" err="1"/>
              <a:t>Apps</a:t>
            </a:r>
            <a:r>
              <a:rPr lang="fr-CH" sz="1800" b="1" dirty="0"/>
              <a:t>, </a:t>
            </a:r>
            <a:r>
              <a:rPr lang="fr-CH" sz="1800" b="1" dirty="0" err="1"/>
              <a:t>Zoho</a:t>
            </a:r>
            <a:r>
              <a:rPr lang="fr-CH" sz="1800" b="1" dirty="0"/>
              <a:t>)</a:t>
            </a:r>
          </a:p>
          <a:p>
            <a:pPr>
              <a:lnSpc>
                <a:spcPct val="94000"/>
              </a:lnSpc>
            </a:pPr>
            <a:r>
              <a:rPr lang="fr-CH" sz="1800" b="1" dirty="0" err="1" smtClean="0"/>
              <a:t>Webtop</a:t>
            </a:r>
            <a:r>
              <a:rPr lang="fr-CH" sz="1800" b="1" dirty="0" smtClean="0"/>
              <a:t> </a:t>
            </a:r>
            <a:r>
              <a:rPr lang="fr-CH" sz="1800" b="1" dirty="0" err="1" smtClean="0"/>
              <a:t>mashups</a:t>
            </a:r>
            <a:r>
              <a:rPr lang="fr-CH" sz="1800" b="1" dirty="0" smtClean="0"/>
              <a:t> </a:t>
            </a:r>
            <a:r>
              <a:rPr lang="fr-CH" sz="1800" b="1" dirty="0"/>
              <a:t>(</a:t>
            </a:r>
            <a:r>
              <a:rPr lang="fr-CH" sz="1800" b="1" dirty="0" err="1"/>
              <a:t>Pakeflakes</a:t>
            </a:r>
            <a:r>
              <a:rPr lang="fr-CH" sz="1800" b="1" dirty="0"/>
              <a:t>, </a:t>
            </a:r>
            <a:r>
              <a:rPr lang="fr-CH" sz="1800" b="1" dirty="0" smtClean="0"/>
              <a:t>…)</a:t>
            </a:r>
          </a:p>
          <a:p>
            <a:pPr>
              <a:lnSpc>
                <a:spcPct val="94000"/>
              </a:lnSpc>
            </a:pPr>
            <a:r>
              <a:rPr lang="fr-CH" sz="1800" b="1" dirty="0" err="1" smtClean="0"/>
              <a:t>Widgets</a:t>
            </a:r>
            <a:r>
              <a:rPr lang="fr-CH" sz="1800" b="1" dirty="0" smtClean="0"/>
              <a:t> et </a:t>
            </a:r>
            <a:r>
              <a:rPr lang="fr-CH" sz="1800" b="1" dirty="0" err="1" smtClean="0"/>
              <a:t>widget</a:t>
            </a:r>
            <a:r>
              <a:rPr lang="fr-CH" sz="1800" b="1" dirty="0" smtClean="0"/>
              <a:t> </a:t>
            </a:r>
            <a:r>
              <a:rPr lang="fr-CH" sz="1800" b="1" dirty="0" err="1" smtClean="0"/>
              <a:t>mashups</a:t>
            </a:r>
            <a:r>
              <a:rPr lang="fr-CH" sz="1800" b="1" dirty="0" smtClean="0"/>
              <a:t> (Google </a:t>
            </a:r>
            <a:r>
              <a:rPr lang="fr-CH" sz="1800" b="1" dirty="0" err="1" smtClean="0"/>
              <a:t>maps</a:t>
            </a:r>
            <a:r>
              <a:rPr lang="fr-CH" sz="1800" b="1" dirty="0" smtClean="0"/>
              <a:t>)</a:t>
            </a:r>
            <a:endParaRPr lang="fr-CH" sz="1800" dirty="0"/>
          </a:p>
        </p:txBody>
      </p:sp>
      <p:sp>
        <p:nvSpPr>
          <p:cNvPr id="104452" name="Oval 4"/>
          <p:cNvSpPr>
            <a:spLocks noChangeArrowheads="1"/>
          </p:cNvSpPr>
          <p:nvPr/>
        </p:nvSpPr>
        <p:spPr bwMode="auto">
          <a:xfrm>
            <a:off x="7812088" y="2636838"/>
            <a:ext cx="1152525" cy="414337"/>
          </a:xfrm>
          <a:prstGeom prst="ellipse">
            <a:avLst/>
          </a:prstGeom>
          <a:solidFill>
            <a:srgbClr val="66FFFF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sz="1800" dirty="0">
                <a:solidFill>
                  <a:schemeClr val="tx1"/>
                </a:solidFill>
              </a:rPr>
              <a:t>Gens</a:t>
            </a:r>
          </a:p>
        </p:txBody>
      </p:sp>
      <p:sp>
        <p:nvSpPr>
          <p:cNvPr id="104453" name="Oval 5"/>
          <p:cNvSpPr>
            <a:spLocks noChangeArrowheads="1"/>
          </p:cNvSpPr>
          <p:nvPr/>
        </p:nvSpPr>
        <p:spPr bwMode="auto">
          <a:xfrm>
            <a:off x="6084888" y="1888837"/>
            <a:ext cx="2519362" cy="389513"/>
          </a:xfrm>
          <a:prstGeom prst="ellipse">
            <a:avLst/>
          </a:prstGeom>
          <a:solidFill>
            <a:srgbClr val="00FFCC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sz="1800" dirty="0" err="1" smtClean="0">
                <a:solidFill>
                  <a:schemeClr val="tx1"/>
                </a:solidFill>
              </a:rPr>
              <a:t>Artefacts</a:t>
            </a:r>
            <a:r>
              <a:rPr lang="en-US" sz="1800" dirty="0" smtClean="0">
                <a:solidFill>
                  <a:schemeClr val="tx1"/>
                </a:solidFill>
              </a:rPr>
              <a:t> digital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6732588" y="3933825"/>
            <a:ext cx="935037" cy="215900"/>
          </a:xfrm>
          <a:prstGeom prst="rect">
            <a:avLst/>
          </a:prstGeom>
          <a:solidFill>
            <a:srgbClr val="FFFF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fr-CH"/>
          </a:p>
        </p:txBody>
      </p:sp>
      <p:sp>
        <p:nvSpPr>
          <p:cNvPr id="104458" name="Rectangle 10"/>
          <p:cNvSpPr>
            <a:spLocks noChangeArrowheads="1"/>
          </p:cNvSpPr>
          <p:nvPr/>
        </p:nvSpPr>
        <p:spPr bwMode="auto">
          <a:xfrm>
            <a:off x="7380288" y="4076700"/>
            <a:ext cx="936625" cy="360363"/>
          </a:xfrm>
          <a:prstGeom prst="rect">
            <a:avLst/>
          </a:prstGeom>
          <a:solidFill>
            <a:srgbClr val="FFFF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fr-CH"/>
          </a:p>
        </p:txBody>
      </p:sp>
      <p:sp>
        <p:nvSpPr>
          <p:cNvPr id="104459" name="Rectangle 11"/>
          <p:cNvSpPr>
            <a:spLocks noChangeArrowheads="1"/>
          </p:cNvSpPr>
          <p:nvPr/>
        </p:nvSpPr>
        <p:spPr bwMode="auto">
          <a:xfrm>
            <a:off x="7019925" y="4221163"/>
            <a:ext cx="865188" cy="287337"/>
          </a:xfrm>
          <a:prstGeom prst="rect">
            <a:avLst/>
          </a:prstGeom>
          <a:solidFill>
            <a:srgbClr val="FFFF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fr-CH"/>
          </a:p>
        </p:txBody>
      </p:sp>
      <p:sp>
        <p:nvSpPr>
          <p:cNvPr id="104460" name="Rectangle 12"/>
          <p:cNvSpPr>
            <a:spLocks noChangeArrowheads="1"/>
          </p:cNvSpPr>
          <p:nvPr/>
        </p:nvSpPr>
        <p:spPr bwMode="auto">
          <a:xfrm>
            <a:off x="6516688" y="4581525"/>
            <a:ext cx="935037" cy="215900"/>
          </a:xfrm>
          <a:prstGeom prst="rect">
            <a:avLst/>
          </a:prstGeom>
          <a:solidFill>
            <a:srgbClr val="FFFF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fr-CH"/>
          </a:p>
        </p:txBody>
      </p:sp>
      <p:sp>
        <p:nvSpPr>
          <p:cNvPr id="104461" name="Rectangle 13"/>
          <p:cNvSpPr>
            <a:spLocks noChangeArrowheads="1"/>
          </p:cNvSpPr>
          <p:nvPr/>
        </p:nvSpPr>
        <p:spPr bwMode="auto">
          <a:xfrm>
            <a:off x="7143768" y="5857892"/>
            <a:ext cx="857256" cy="276999"/>
          </a:xfrm>
          <a:prstGeom prst="rect">
            <a:avLst/>
          </a:prstGeom>
          <a:solidFill>
            <a:srgbClr val="FFFF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buNone/>
            </a:pPr>
            <a:endParaRPr lang="fr-CH" sz="1800" dirty="0">
              <a:solidFill>
                <a:schemeClr val="tx1"/>
              </a:solidFill>
            </a:endParaRPr>
          </a:p>
        </p:txBody>
      </p:sp>
      <p:sp>
        <p:nvSpPr>
          <p:cNvPr id="104462" name="Rectangle 14"/>
          <p:cNvSpPr>
            <a:spLocks noChangeArrowheads="1"/>
          </p:cNvSpPr>
          <p:nvPr/>
        </p:nvSpPr>
        <p:spPr bwMode="auto">
          <a:xfrm>
            <a:off x="6715140" y="5715016"/>
            <a:ext cx="576263" cy="215900"/>
          </a:xfrm>
          <a:prstGeom prst="rect">
            <a:avLst/>
          </a:prstGeom>
          <a:solidFill>
            <a:srgbClr val="FFFF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fr-CH"/>
          </a:p>
        </p:txBody>
      </p:sp>
      <p:sp>
        <p:nvSpPr>
          <p:cNvPr id="104468" name="Text Box 20"/>
          <p:cNvSpPr txBox="1">
            <a:spLocks noChangeArrowheads="1"/>
          </p:cNvSpPr>
          <p:nvPr/>
        </p:nvSpPr>
        <p:spPr bwMode="auto">
          <a:xfrm>
            <a:off x="6786578" y="4143380"/>
            <a:ext cx="1285884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sz="1800" dirty="0">
                <a:solidFill>
                  <a:schemeClr val="tx1"/>
                </a:solidFill>
              </a:rPr>
              <a:t>Collections</a:t>
            </a:r>
          </a:p>
        </p:txBody>
      </p:sp>
      <p:sp>
        <p:nvSpPr>
          <p:cNvPr id="104469" name="Text Box 21"/>
          <p:cNvSpPr txBox="1">
            <a:spLocks noChangeArrowheads="1"/>
          </p:cNvSpPr>
          <p:nvPr/>
        </p:nvSpPr>
        <p:spPr bwMode="auto">
          <a:xfrm>
            <a:off x="7000892" y="5429264"/>
            <a:ext cx="1638300" cy="2746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sz="1800" dirty="0">
                <a:solidFill>
                  <a:schemeClr val="tx1"/>
                </a:solidFill>
              </a:rPr>
              <a:t>Meta collections</a:t>
            </a:r>
          </a:p>
        </p:txBody>
      </p:sp>
      <p:sp>
        <p:nvSpPr>
          <p:cNvPr id="104470" name="Rectangle 22"/>
          <p:cNvSpPr>
            <a:spLocks noChangeArrowheads="1"/>
          </p:cNvSpPr>
          <p:nvPr/>
        </p:nvSpPr>
        <p:spPr bwMode="auto">
          <a:xfrm>
            <a:off x="6516688" y="3644900"/>
            <a:ext cx="647700" cy="215900"/>
          </a:xfrm>
          <a:prstGeom prst="rect">
            <a:avLst/>
          </a:prstGeom>
          <a:solidFill>
            <a:srgbClr val="FFFF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fr-CH"/>
          </a:p>
        </p:txBody>
      </p:sp>
      <p:sp>
        <p:nvSpPr>
          <p:cNvPr id="104471" name="Rectangle 23"/>
          <p:cNvSpPr>
            <a:spLocks noChangeArrowheads="1"/>
          </p:cNvSpPr>
          <p:nvPr/>
        </p:nvSpPr>
        <p:spPr bwMode="auto">
          <a:xfrm>
            <a:off x="7380288" y="3500438"/>
            <a:ext cx="792162" cy="215900"/>
          </a:xfrm>
          <a:prstGeom prst="rect">
            <a:avLst/>
          </a:prstGeom>
          <a:solidFill>
            <a:srgbClr val="FFFF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fr-CH"/>
          </a:p>
        </p:txBody>
      </p:sp>
      <p:cxnSp>
        <p:nvCxnSpPr>
          <p:cNvPr id="104472" name="AutoShape 24"/>
          <p:cNvCxnSpPr>
            <a:cxnSpLocks noChangeShapeType="1"/>
            <a:stCxn id="104471" idx="1"/>
            <a:endCxn id="104470" idx="0"/>
          </p:cNvCxnSpPr>
          <p:nvPr/>
        </p:nvCxnSpPr>
        <p:spPr bwMode="auto">
          <a:xfrm rot="10800000" flipV="1">
            <a:off x="6840538" y="3608388"/>
            <a:ext cx="527050" cy="23812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4473" name="AutoShape 25"/>
          <p:cNvCxnSpPr>
            <a:cxnSpLocks noChangeShapeType="1"/>
            <a:stCxn id="104453" idx="4"/>
            <a:endCxn id="104471" idx="0"/>
          </p:cNvCxnSpPr>
          <p:nvPr/>
        </p:nvCxnSpPr>
        <p:spPr bwMode="auto">
          <a:xfrm rot="16200000" flipH="1">
            <a:off x="6949425" y="2673494"/>
            <a:ext cx="1222088" cy="4318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4474" name="AutoShape 26"/>
          <p:cNvCxnSpPr>
            <a:cxnSpLocks noChangeShapeType="1"/>
            <a:stCxn id="104452" idx="3"/>
            <a:endCxn id="104471" idx="0"/>
          </p:cNvCxnSpPr>
          <p:nvPr/>
        </p:nvCxnSpPr>
        <p:spPr bwMode="auto">
          <a:xfrm rot="5400000">
            <a:off x="7636669" y="3144044"/>
            <a:ext cx="484188" cy="203200"/>
          </a:xfrm>
          <a:prstGeom prst="curvedConnector3">
            <a:avLst>
              <a:gd name="adj1" fmla="val 56065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4475" name="AutoShape 27"/>
          <p:cNvCxnSpPr>
            <a:cxnSpLocks noChangeShapeType="1"/>
            <a:stCxn id="104468" idx="0"/>
            <a:endCxn id="104469" idx="2"/>
          </p:cNvCxnSpPr>
          <p:nvPr/>
        </p:nvCxnSpPr>
        <p:spPr bwMode="auto">
          <a:xfrm rot="16200000" flipH="1">
            <a:off x="6844520" y="4728379"/>
            <a:ext cx="1560521" cy="390522"/>
          </a:xfrm>
          <a:prstGeom prst="curvedConnector5">
            <a:avLst>
              <a:gd name="adj1" fmla="val -14649"/>
              <a:gd name="adj2" fmla="val 368295"/>
              <a:gd name="adj3" fmla="val 114649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4476" name="AutoShape 28"/>
          <p:cNvCxnSpPr>
            <a:cxnSpLocks noChangeShapeType="1"/>
            <a:stCxn id="104462" idx="2"/>
            <a:endCxn id="104453" idx="3"/>
          </p:cNvCxnSpPr>
          <p:nvPr/>
        </p:nvCxnSpPr>
        <p:spPr bwMode="auto">
          <a:xfrm rot="5400000" flipH="1">
            <a:off x="4873751" y="3801396"/>
            <a:ext cx="3709609" cy="549432"/>
          </a:xfrm>
          <a:prstGeom prst="curvedConnector3">
            <a:avLst>
              <a:gd name="adj1" fmla="val -6162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4477" name="AutoShape 29"/>
          <p:cNvCxnSpPr>
            <a:cxnSpLocks noChangeShapeType="1"/>
            <a:stCxn id="104470" idx="0"/>
            <a:endCxn id="104453" idx="3"/>
          </p:cNvCxnSpPr>
          <p:nvPr/>
        </p:nvCxnSpPr>
        <p:spPr bwMode="auto">
          <a:xfrm rot="16200000" flipV="1">
            <a:off x="5935393" y="2739755"/>
            <a:ext cx="1423593" cy="386698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4479" name="AutoShape 31"/>
          <p:cNvCxnSpPr>
            <a:cxnSpLocks noChangeShapeType="1"/>
            <a:stCxn id="104458" idx="3"/>
            <a:endCxn id="104452" idx="4"/>
          </p:cNvCxnSpPr>
          <p:nvPr/>
        </p:nvCxnSpPr>
        <p:spPr bwMode="auto">
          <a:xfrm flipV="1">
            <a:off x="8329613" y="3063875"/>
            <a:ext cx="58737" cy="1193800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891588" cy="811213"/>
          </a:xfrm>
        </p:spPr>
        <p:txBody>
          <a:bodyPr/>
          <a:lstStyle/>
          <a:p>
            <a:r>
              <a:rPr lang="en-US"/>
              <a:t>Social software comme agrégrations</a:t>
            </a:r>
          </a:p>
        </p:txBody>
      </p:sp>
      <p:sp>
        <p:nvSpPr>
          <p:cNvPr id="189445" name="Oval 5"/>
          <p:cNvSpPr>
            <a:spLocks noChangeArrowheads="1"/>
          </p:cNvSpPr>
          <p:nvPr/>
        </p:nvSpPr>
        <p:spPr bwMode="auto">
          <a:xfrm>
            <a:off x="684213" y="2924175"/>
            <a:ext cx="2663825" cy="1728788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fr-CH"/>
          </a:p>
        </p:txBody>
      </p:sp>
      <p:sp>
        <p:nvSpPr>
          <p:cNvPr id="189446" name="Oval 6"/>
          <p:cNvSpPr>
            <a:spLocks noChangeArrowheads="1"/>
          </p:cNvSpPr>
          <p:nvPr/>
        </p:nvSpPr>
        <p:spPr bwMode="auto">
          <a:xfrm>
            <a:off x="714349" y="4857760"/>
            <a:ext cx="2778152" cy="1285884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endParaRPr lang="fr-CH"/>
          </a:p>
        </p:txBody>
      </p:sp>
      <p:sp>
        <p:nvSpPr>
          <p:cNvPr id="189447" name="Oval 7"/>
          <p:cNvSpPr>
            <a:spLocks noChangeArrowheads="1"/>
          </p:cNvSpPr>
          <p:nvPr/>
        </p:nvSpPr>
        <p:spPr bwMode="auto">
          <a:xfrm>
            <a:off x="2484438" y="2347913"/>
            <a:ext cx="1152525" cy="41433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sz="1800" dirty="0">
                <a:solidFill>
                  <a:schemeClr val="tx1"/>
                </a:solidFill>
              </a:rPr>
              <a:t>People</a:t>
            </a:r>
          </a:p>
        </p:txBody>
      </p:sp>
      <p:sp>
        <p:nvSpPr>
          <p:cNvPr id="189448" name="Oval 8"/>
          <p:cNvSpPr>
            <a:spLocks noChangeArrowheads="1"/>
          </p:cNvSpPr>
          <p:nvPr/>
        </p:nvSpPr>
        <p:spPr bwMode="auto">
          <a:xfrm>
            <a:off x="757238" y="1587500"/>
            <a:ext cx="2519362" cy="41433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Digital artifacts</a:t>
            </a:r>
          </a:p>
        </p:txBody>
      </p:sp>
      <p:sp>
        <p:nvSpPr>
          <p:cNvPr id="189449" name="Rectangle 9"/>
          <p:cNvSpPr>
            <a:spLocks noChangeArrowheads="1"/>
          </p:cNvSpPr>
          <p:nvPr/>
        </p:nvSpPr>
        <p:spPr bwMode="auto">
          <a:xfrm>
            <a:off x="1404938" y="3644900"/>
            <a:ext cx="935037" cy="215900"/>
          </a:xfrm>
          <a:prstGeom prst="rect">
            <a:avLst/>
          </a:prstGeom>
          <a:solidFill>
            <a:srgbClr val="FFFF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fr-CH"/>
          </a:p>
        </p:txBody>
      </p:sp>
      <p:sp>
        <p:nvSpPr>
          <p:cNvPr id="189450" name="Rectangle 10"/>
          <p:cNvSpPr>
            <a:spLocks noChangeArrowheads="1"/>
          </p:cNvSpPr>
          <p:nvPr/>
        </p:nvSpPr>
        <p:spPr bwMode="auto">
          <a:xfrm>
            <a:off x="2268538" y="3644900"/>
            <a:ext cx="1233487" cy="269875"/>
          </a:xfrm>
          <a:prstGeom prst="rect">
            <a:avLst/>
          </a:prstGeom>
          <a:solidFill>
            <a:srgbClr val="FFFF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Google maps</a:t>
            </a:r>
          </a:p>
        </p:txBody>
      </p:sp>
      <p:sp>
        <p:nvSpPr>
          <p:cNvPr id="189451" name="Rectangle 11"/>
          <p:cNvSpPr>
            <a:spLocks noChangeArrowheads="1"/>
          </p:cNvSpPr>
          <p:nvPr/>
        </p:nvSpPr>
        <p:spPr bwMode="auto">
          <a:xfrm>
            <a:off x="1468438" y="3940175"/>
            <a:ext cx="1322387" cy="269875"/>
          </a:xfrm>
          <a:prstGeom prst="rect">
            <a:avLst/>
          </a:prstGeom>
          <a:solidFill>
            <a:srgbClr val="FFFF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YouTube films</a:t>
            </a:r>
          </a:p>
        </p:txBody>
      </p:sp>
      <p:sp>
        <p:nvSpPr>
          <p:cNvPr id="189452" name="Rectangle 12"/>
          <p:cNvSpPr>
            <a:spLocks noChangeArrowheads="1"/>
          </p:cNvSpPr>
          <p:nvPr/>
        </p:nvSpPr>
        <p:spPr bwMode="auto">
          <a:xfrm>
            <a:off x="701675" y="4264025"/>
            <a:ext cx="1922463" cy="269875"/>
          </a:xfrm>
          <a:prstGeom prst="rect">
            <a:avLst/>
          </a:prstGeom>
          <a:solidFill>
            <a:srgbClr val="FFFF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Connotea references</a:t>
            </a:r>
          </a:p>
        </p:txBody>
      </p:sp>
      <p:sp>
        <p:nvSpPr>
          <p:cNvPr id="189453" name="Rectangle 13"/>
          <p:cNvSpPr>
            <a:spLocks noChangeArrowheads="1"/>
          </p:cNvSpPr>
          <p:nvPr/>
        </p:nvSpPr>
        <p:spPr bwMode="auto">
          <a:xfrm>
            <a:off x="2052638" y="5516563"/>
            <a:ext cx="792162" cy="142875"/>
          </a:xfrm>
          <a:prstGeom prst="rect">
            <a:avLst/>
          </a:prstGeom>
          <a:solidFill>
            <a:srgbClr val="FFFF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fr-CH"/>
          </a:p>
        </p:txBody>
      </p:sp>
      <p:sp>
        <p:nvSpPr>
          <p:cNvPr id="189454" name="Rectangle 14"/>
          <p:cNvSpPr>
            <a:spLocks noChangeArrowheads="1"/>
          </p:cNvSpPr>
          <p:nvPr/>
        </p:nvSpPr>
        <p:spPr bwMode="auto">
          <a:xfrm>
            <a:off x="1428728" y="5072074"/>
            <a:ext cx="576263" cy="215900"/>
          </a:xfrm>
          <a:prstGeom prst="rect">
            <a:avLst/>
          </a:prstGeom>
          <a:solidFill>
            <a:srgbClr val="FFFF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fr-CH"/>
          </a:p>
        </p:txBody>
      </p:sp>
      <p:sp>
        <p:nvSpPr>
          <p:cNvPr id="189455" name="Rectangle 15"/>
          <p:cNvSpPr>
            <a:spLocks noChangeArrowheads="1"/>
          </p:cNvSpPr>
          <p:nvPr/>
        </p:nvSpPr>
        <p:spPr bwMode="auto">
          <a:xfrm>
            <a:off x="2071670" y="5098475"/>
            <a:ext cx="928694" cy="215444"/>
          </a:xfrm>
          <a:prstGeom prst="rect">
            <a:avLst/>
          </a:prstGeom>
          <a:solidFill>
            <a:srgbClr val="FFFF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buNone/>
            </a:pPr>
            <a:endParaRPr lang="fr-CH" sz="1400" dirty="0"/>
          </a:p>
        </p:txBody>
      </p:sp>
      <p:sp>
        <p:nvSpPr>
          <p:cNvPr id="189456" name="Text Box 16"/>
          <p:cNvSpPr txBox="1">
            <a:spLocks noChangeArrowheads="1"/>
          </p:cNvSpPr>
          <p:nvPr/>
        </p:nvSpPr>
        <p:spPr bwMode="auto">
          <a:xfrm>
            <a:off x="785786" y="3857628"/>
            <a:ext cx="1013098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Collection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9457" name="Text Box 17"/>
          <p:cNvSpPr txBox="1">
            <a:spLocks noChangeArrowheads="1"/>
          </p:cNvSpPr>
          <p:nvPr/>
        </p:nvSpPr>
        <p:spPr bwMode="auto">
          <a:xfrm>
            <a:off x="1000100" y="5357826"/>
            <a:ext cx="2002685" cy="55399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sz="1800" dirty="0">
                <a:solidFill>
                  <a:schemeClr val="tx1"/>
                </a:solidFill>
              </a:rPr>
              <a:t>Meta </a:t>
            </a:r>
            <a:r>
              <a:rPr lang="en-US" sz="1800" dirty="0" smtClean="0">
                <a:solidFill>
                  <a:schemeClr val="tx1"/>
                </a:solidFill>
              </a:rPr>
              <a:t>collection </a:t>
            </a:r>
            <a:r>
              <a:rPr lang="en-US" sz="1800" dirty="0" err="1" smtClean="0">
                <a:solidFill>
                  <a:schemeClr val="tx1"/>
                </a:solidFill>
              </a:rPr>
              <a:t>mashups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9458" name="Rectangle 18"/>
          <p:cNvSpPr>
            <a:spLocks noChangeArrowheads="1"/>
          </p:cNvSpPr>
          <p:nvPr/>
        </p:nvSpPr>
        <p:spPr bwMode="auto">
          <a:xfrm>
            <a:off x="1189038" y="3355975"/>
            <a:ext cx="647700" cy="215900"/>
          </a:xfrm>
          <a:prstGeom prst="rect">
            <a:avLst/>
          </a:prstGeom>
          <a:solidFill>
            <a:srgbClr val="FFFF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fr-CH"/>
          </a:p>
        </p:txBody>
      </p:sp>
      <p:sp>
        <p:nvSpPr>
          <p:cNvPr id="189459" name="Rectangle 19"/>
          <p:cNvSpPr>
            <a:spLocks noChangeArrowheads="1"/>
          </p:cNvSpPr>
          <p:nvPr/>
        </p:nvSpPr>
        <p:spPr bwMode="auto">
          <a:xfrm>
            <a:off x="1825625" y="3182938"/>
            <a:ext cx="1254125" cy="269875"/>
          </a:xfrm>
          <a:prstGeom prst="rect">
            <a:avLst/>
          </a:prstGeom>
          <a:solidFill>
            <a:srgbClr val="FFFFFF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FlickR photos</a:t>
            </a:r>
          </a:p>
        </p:txBody>
      </p:sp>
      <p:cxnSp>
        <p:nvCxnSpPr>
          <p:cNvPr id="189460" name="AutoShape 20"/>
          <p:cNvCxnSpPr>
            <a:cxnSpLocks noChangeShapeType="1"/>
            <a:stCxn id="189459" idx="1"/>
            <a:endCxn id="189458" idx="0"/>
          </p:cNvCxnSpPr>
          <p:nvPr/>
        </p:nvCxnSpPr>
        <p:spPr bwMode="auto">
          <a:xfrm rot="10800000" flipV="1">
            <a:off x="1512888" y="3317875"/>
            <a:ext cx="300037" cy="25400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89461" name="AutoShape 21"/>
          <p:cNvCxnSpPr>
            <a:cxnSpLocks noChangeShapeType="1"/>
            <a:stCxn id="189448" idx="4"/>
            <a:endCxn id="189459" idx="0"/>
          </p:cNvCxnSpPr>
          <p:nvPr/>
        </p:nvCxnSpPr>
        <p:spPr bwMode="auto">
          <a:xfrm rot="16200000" flipH="1">
            <a:off x="1657351" y="2374900"/>
            <a:ext cx="1155700" cy="434975"/>
          </a:xfrm>
          <a:prstGeom prst="curvedConnector3">
            <a:avLst>
              <a:gd name="adj1" fmla="val 49861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89462" name="AutoShape 22"/>
          <p:cNvCxnSpPr>
            <a:cxnSpLocks noChangeShapeType="1"/>
            <a:stCxn id="189447" idx="3"/>
            <a:endCxn id="189459" idx="0"/>
          </p:cNvCxnSpPr>
          <p:nvPr/>
        </p:nvCxnSpPr>
        <p:spPr bwMode="auto">
          <a:xfrm rot="5400000">
            <a:off x="2324894" y="2842419"/>
            <a:ext cx="455613" cy="200025"/>
          </a:xfrm>
          <a:prstGeom prst="curvedConnector3">
            <a:avLst>
              <a:gd name="adj1" fmla="val 56444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89463" name="AutoShape 23"/>
          <p:cNvCxnSpPr>
            <a:cxnSpLocks noChangeShapeType="1"/>
            <a:stCxn id="189456" idx="2"/>
            <a:endCxn id="189457" idx="1"/>
          </p:cNvCxnSpPr>
          <p:nvPr/>
        </p:nvCxnSpPr>
        <p:spPr bwMode="auto">
          <a:xfrm rot="5400000">
            <a:off x="396119" y="4738609"/>
            <a:ext cx="1500198" cy="292235"/>
          </a:xfrm>
          <a:prstGeom prst="curvedConnector4">
            <a:avLst>
              <a:gd name="adj1" fmla="val 40768"/>
              <a:gd name="adj2" fmla="val 178225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89464" name="AutoShape 24"/>
          <p:cNvCxnSpPr>
            <a:cxnSpLocks noChangeShapeType="1"/>
            <a:stCxn id="189457" idx="0"/>
            <a:endCxn id="189448" idx="3"/>
          </p:cNvCxnSpPr>
          <p:nvPr/>
        </p:nvCxnSpPr>
        <p:spPr bwMode="auto">
          <a:xfrm rot="16200000" flipV="1">
            <a:off x="-144516" y="3211866"/>
            <a:ext cx="3416666" cy="875253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89465" name="AutoShape 25"/>
          <p:cNvCxnSpPr>
            <a:cxnSpLocks noChangeShapeType="1"/>
            <a:stCxn id="189458" idx="0"/>
            <a:endCxn id="189448" idx="3"/>
          </p:cNvCxnSpPr>
          <p:nvPr/>
        </p:nvCxnSpPr>
        <p:spPr bwMode="auto">
          <a:xfrm rot="5400000" flipH="1">
            <a:off x="624682" y="2455069"/>
            <a:ext cx="1389062" cy="387350"/>
          </a:xfrm>
          <a:prstGeom prst="curvedConnector3">
            <a:avLst>
              <a:gd name="adj1" fmla="val 47884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89466" name="AutoShape 26"/>
          <p:cNvCxnSpPr>
            <a:cxnSpLocks noChangeShapeType="1"/>
            <a:stCxn id="189450" idx="3"/>
            <a:endCxn id="189447" idx="4"/>
          </p:cNvCxnSpPr>
          <p:nvPr/>
        </p:nvCxnSpPr>
        <p:spPr bwMode="auto">
          <a:xfrm flipH="1" flipV="1">
            <a:off x="3060700" y="2774950"/>
            <a:ext cx="454025" cy="1004888"/>
          </a:xfrm>
          <a:prstGeom prst="curvedConnector4">
            <a:avLst>
              <a:gd name="adj1" fmla="val -47204"/>
              <a:gd name="adj2" fmla="val 57505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89467" name="Text Box 27"/>
          <p:cNvSpPr txBox="1">
            <a:spLocks noChangeArrowheads="1"/>
          </p:cNvSpPr>
          <p:nvPr/>
        </p:nvSpPr>
        <p:spPr bwMode="auto">
          <a:xfrm>
            <a:off x="5148263" y="1773238"/>
            <a:ext cx="3421062" cy="41148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04800" indent="-304800" eaLnBrk="0" hangingPunct="0">
              <a:spcBef>
                <a:spcPct val="50000"/>
              </a:spcBef>
            </a:pPr>
            <a:r>
              <a:rPr lang="fr-CH" sz="2000" dirty="0">
                <a:solidFill>
                  <a:schemeClr val="tx1"/>
                </a:solidFill>
              </a:rPr>
              <a:t>Entrées blog, photos, films, </a:t>
            </a:r>
            <a:r>
              <a:rPr lang="fr-CH" sz="2000" dirty="0" err="1">
                <a:solidFill>
                  <a:schemeClr val="tx1"/>
                </a:solidFill>
              </a:rPr>
              <a:t>learning</a:t>
            </a:r>
            <a:r>
              <a:rPr lang="fr-CH" sz="2000" dirty="0">
                <a:solidFill>
                  <a:schemeClr val="tx1"/>
                </a:solidFill>
              </a:rPr>
              <a:t> </a:t>
            </a:r>
            <a:r>
              <a:rPr lang="fr-CH" sz="2000" dirty="0" err="1">
                <a:solidFill>
                  <a:schemeClr val="tx1"/>
                </a:solidFill>
              </a:rPr>
              <a:t>objects</a:t>
            </a:r>
            <a:r>
              <a:rPr lang="fr-CH" sz="2000" dirty="0">
                <a:solidFill>
                  <a:schemeClr val="tx1"/>
                </a:solidFill>
              </a:rPr>
              <a:t>, manuels, devoirs, </a:t>
            </a:r>
            <a:r>
              <a:rPr lang="fr-CH" sz="2000" dirty="0" err="1">
                <a:solidFill>
                  <a:schemeClr val="tx1"/>
                </a:solidFill>
              </a:rPr>
              <a:t>slides</a:t>
            </a:r>
            <a:r>
              <a:rPr lang="fr-CH" sz="2000" dirty="0">
                <a:solidFill>
                  <a:schemeClr val="tx1"/>
                </a:solidFill>
              </a:rPr>
              <a:t>,</a:t>
            </a:r>
          </a:p>
          <a:p>
            <a:pPr marL="304800" indent="-304800" eaLnBrk="0" hangingPunct="0">
              <a:spcBef>
                <a:spcPct val="50000"/>
              </a:spcBef>
            </a:pPr>
            <a:r>
              <a:rPr lang="fr-CH" sz="2000" dirty="0">
                <a:solidFill>
                  <a:schemeClr val="tx1"/>
                </a:solidFill>
              </a:rPr>
              <a:t>Blogs, wikis, portfolios individuels, profiles</a:t>
            </a:r>
          </a:p>
          <a:p>
            <a:pPr marL="304800" indent="-304800" eaLnBrk="0" hangingPunct="0">
              <a:spcBef>
                <a:spcPct val="50000"/>
              </a:spcBef>
            </a:pPr>
            <a:r>
              <a:rPr lang="fr-CH" sz="2000" dirty="0">
                <a:solidFill>
                  <a:schemeClr val="tx1"/>
                </a:solidFill>
              </a:rPr>
              <a:t>News </a:t>
            </a:r>
            <a:r>
              <a:rPr lang="fr-CH" sz="2000" dirty="0" err="1">
                <a:solidFill>
                  <a:schemeClr val="tx1"/>
                </a:solidFill>
              </a:rPr>
              <a:t>feeds</a:t>
            </a:r>
            <a:r>
              <a:rPr lang="fr-CH" sz="2000" dirty="0">
                <a:solidFill>
                  <a:schemeClr val="tx1"/>
                </a:solidFill>
              </a:rPr>
              <a:t>, évaluations, “43 </a:t>
            </a:r>
            <a:r>
              <a:rPr lang="fr-CH" sz="2000" dirty="0" err="1">
                <a:solidFill>
                  <a:schemeClr val="tx1"/>
                </a:solidFill>
              </a:rPr>
              <a:t>things</a:t>
            </a:r>
            <a:r>
              <a:rPr lang="fr-CH" sz="2000" dirty="0">
                <a:solidFill>
                  <a:schemeClr val="tx1"/>
                </a:solidFill>
              </a:rPr>
              <a:t>”, listes de lecture, amis d’amis, listes de recherches,…</a:t>
            </a:r>
          </a:p>
          <a:p>
            <a:pPr marL="304800" indent="-304800" eaLnBrk="0" hangingPunct="0">
              <a:spcBef>
                <a:spcPct val="50000"/>
              </a:spcBef>
            </a:pPr>
            <a:r>
              <a:rPr lang="fr-CH" sz="2000" dirty="0">
                <a:solidFill>
                  <a:schemeClr val="tx1"/>
                </a:solidFill>
              </a:rPr>
              <a:t>Applications </a:t>
            </a:r>
            <a:r>
              <a:rPr lang="fr-CH" sz="2000" dirty="0" err="1">
                <a:solidFill>
                  <a:schemeClr val="tx1"/>
                </a:solidFill>
              </a:rPr>
              <a:t>google</a:t>
            </a:r>
            <a:r>
              <a:rPr lang="fr-CH" sz="2000" dirty="0">
                <a:solidFill>
                  <a:schemeClr val="tx1"/>
                </a:solidFill>
              </a:rPr>
              <a:t> </a:t>
            </a:r>
            <a:r>
              <a:rPr lang="fr-CH" sz="2000" dirty="0" err="1">
                <a:solidFill>
                  <a:schemeClr val="tx1"/>
                </a:solidFill>
              </a:rPr>
              <a:t>map</a:t>
            </a:r>
            <a:r>
              <a:rPr lang="fr-CH" sz="2000" dirty="0">
                <a:solidFill>
                  <a:schemeClr val="tx1"/>
                </a:solidFill>
              </a:rPr>
              <a:t>, </a:t>
            </a:r>
            <a:r>
              <a:rPr lang="fr-CH" sz="2000" dirty="0" err="1">
                <a:solidFill>
                  <a:schemeClr val="tx1"/>
                </a:solidFill>
              </a:rPr>
              <a:t>pagecasts</a:t>
            </a:r>
            <a:r>
              <a:rPr lang="fr-CH" sz="2000" dirty="0">
                <a:solidFill>
                  <a:schemeClr val="tx1"/>
                </a:solidFill>
              </a:rPr>
              <a:t>, portfolios agrégés,…</a:t>
            </a:r>
          </a:p>
        </p:txBody>
      </p:sp>
      <p:sp>
        <p:nvSpPr>
          <p:cNvPr id="189468" name="Line 28"/>
          <p:cNvSpPr>
            <a:spLocks noChangeShapeType="1"/>
          </p:cNvSpPr>
          <p:nvPr/>
        </p:nvSpPr>
        <p:spPr bwMode="auto">
          <a:xfrm>
            <a:off x="4572000" y="1484313"/>
            <a:ext cx="0" cy="4392612"/>
          </a:xfrm>
          <a:prstGeom prst="line">
            <a:avLst/>
          </a:prstGeom>
          <a:noFill/>
          <a:ln w="25400">
            <a:noFill/>
            <a:round/>
            <a:headEnd/>
            <a:tailEnd type="triangle" w="med" len="med"/>
          </a:ln>
          <a:effectLst/>
        </p:spPr>
        <p:txBody>
          <a:bodyPr lIns="0" tIns="0" rIns="0" bIns="0">
            <a:spAutoFit/>
          </a:bodyPr>
          <a:lstStyle/>
          <a:p>
            <a:endParaRPr lang="fr-CH"/>
          </a:p>
        </p:txBody>
      </p:sp>
      <p:sp>
        <p:nvSpPr>
          <p:cNvPr id="189469" name="Line 29"/>
          <p:cNvSpPr>
            <a:spLocks noChangeShapeType="1"/>
          </p:cNvSpPr>
          <p:nvPr/>
        </p:nvSpPr>
        <p:spPr bwMode="auto">
          <a:xfrm>
            <a:off x="4572000" y="1484313"/>
            <a:ext cx="0" cy="4465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 lIns="0" tIns="0" rIns="0" bIns="0">
            <a:spAutoFit/>
          </a:bodyPr>
          <a:lstStyle/>
          <a:p>
            <a:endParaRPr lang="fr-CH"/>
          </a:p>
        </p:txBody>
      </p:sp>
      <p:sp>
        <p:nvSpPr>
          <p:cNvPr id="189470" name="Text Box 30"/>
          <p:cNvSpPr txBox="1">
            <a:spLocks noChangeArrowheads="1"/>
          </p:cNvSpPr>
          <p:nvPr/>
        </p:nvSpPr>
        <p:spPr bwMode="auto">
          <a:xfrm rot="16200000">
            <a:off x="4042767" y="1771264"/>
            <a:ext cx="615553" cy="27699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sz="1800" dirty="0" err="1" smtClean="0">
                <a:solidFill>
                  <a:schemeClr val="tx1"/>
                </a:solidFill>
              </a:rPr>
              <a:t>objets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9471" name="Text Box 31"/>
          <p:cNvSpPr txBox="1">
            <a:spLocks noChangeArrowheads="1"/>
          </p:cNvSpPr>
          <p:nvPr/>
        </p:nvSpPr>
        <p:spPr bwMode="auto">
          <a:xfrm rot="16200000">
            <a:off x="3494882" y="3390106"/>
            <a:ext cx="1714500" cy="2746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Collections, liens</a:t>
            </a:r>
          </a:p>
        </p:txBody>
      </p:sp>
      <p:sp>
        <p:nvSpPr>
          <p:cNvPr id="189472" name="Text Box 32"/>
          <p:cNvSpPr txBox="1">
            <a:spLocks noChangeArrowheads="1"/>
          </p:cNvSpPr>
          <p:nvPr/>
        </p:nvSpPr>
        <p:spPr bwMode="auto">
          <a:xfrm rot="16200000">
            <a:off x="3753644" y="2886869"/>
            <a:ext cx="2057400" cy="2746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Marchés spécialisés</a:t>
            </a:r>
          </a:p>
        </p:txBody>
      </p:sp>
      <p:sp>
        <p:nvSpPr>
          <p:cNvPr id="189473" name="Text Box 33"/>
          <p:cNvSpPr txBox="1">
            <a:spLocks noChangeArrowheads="1"/>
          </p:cNvSpPr>
          <p:nvPr/>
        </p:nvSpPr>
        <p:spPr bwMode="auto">
          <a:xfrm rot="16200000">
            <a:off x="4344194" y="5064919"/>
            <a:ext cx="876300" cy="2746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marchés</a:t>
            </a:r>
          </a:p>
        </p:txBody>
      </p:sp>
      <p:sp>
        <p:nvSpPr>
          <p:cNvPr id="189474" name="Text Box 34"/>
          <p:cNvSpPr txBox="1">
            <a:spLocks noChangeArrowheads="1"/>
          </p:cNvSpPr>
          <p:nvPr/>
        </p:nvSpPr>
        <p:spPr bwMode="auto">
          <a:xfrm rot="16200000">
            <a:off x="3885407" y="5050631"/>
            <a:ext cx="927100" cy="2746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mashups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Read/</a:t>
            </a:r>
            <a:r>
              <a:rPr lang="fr-CH" dirty="0" err="1" smtClean="0"/>
              <a:t>write</a:t>
            </a:r>
            <a:endParaRPr lang="fr-CH" dirty="0"/>
          </a:p>
        </p:txBody>
      </p:sp>
      <p:sp>
        <p:nvSpPr>
          <p:cNvPr id="3" name="Oval 2"/>
          <p:cNvSpPr/>
          <p:nvPr/>
        </p:nvSpPr>
        <p:spPr bwMode="auto">
          <a:xfrm>
            <a:off x="6858016" y="4305814"/>
            <a:ext cx="1643074" cy="116853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buNone/>
            </a:pPr>
            <a:r>
              <a:rPr lang="fr-CH" sz="1800" dirty="0" err="1" smtClean="0">
                <a:solidFill>
                  <a:schemeClr val="tx1"/>
                </a:solidFill>
              </a:rPr>
              <a:t>Personal</a:t>
            </a:r>
            <a:r>
              <a:rPr lang="fr-CH" sz="1800" dirty="0" smtClean="0">
                <a:solidFill>
                  <a:schemeClr val="tx1"/>
                </a:solidFill>
              </a:rPr>
              <a:t> on-line</a:t>
            </a:r>
            <a:br>
              <a:rPr lang="fr-CH" sz="1800" dirty="0" smtClean="0">
                <a:solidFill>
                  <a:schemeClr val="tx1"/>
                </a:solidFill>
              </a:rPr>
            </a:br>
            <a:r>
              <a:rPr lang="fr-CH" sz="1800" dirty="0" smtClean="0">
                <a:solidFill>
                  <a:schemeClr val="tx1"/>
                </a:solidFill>
              </a:rPr>
              <a:t>information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357430"/>
            <a:ext cx="7810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hape 9"/>
          <p:cNvCxnSpPr>
            <a:stCxn id="3" idx="0"/>
            <a:endCxn id="1027" idx="0"/>
          </p:cNvCxnSpPr>
          <p:nvPr/>
        </p:nvCxnSpPr>
        <p:spPr bwMode="auto">
          <a:xfrm rot="16200000" flipV="1">
            <a:off x="4060963" y="687224"/>
            <a:ext cx="1948384" cy="5288796"/>
          </a:xfrm>
          <a:prstGeom prst="curvedConnector3">
            <a:avLst>
              <a:gd name="adj1" fmla="val 164378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5" name="Curved Connector 14"/>
          <p:cNvCxnSpPr>
            <a:stCxn id="1027" idx="2"/>
            <a:endCxn id="3" idx="2"/>
          </p:cNvCxnSpPr>
          <p:nvPr/>
        </p:nvCxnSpPr>
        <p:spPr bwMode="auto">
          <a:xfrm rot="16200000" flipH="1">
            <a:off x="4229597" y="2261664"/>
            <a:ext cx="789579" cy="4467259"/>
          </a:xfrm>
          <a:prstGeom prst="curvedConnector2">
            <a:avLst/>
          </a:prstGeom>
          <a:noFill/>
          <a:ln w="539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3428992" y="2071678"/>
            <a:ext cx="1643074" cy="77902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buNone/>
            </a:pPr>
            <a:r>
              <a:rPr lang="fr-CH" sz="1800" dirty="0" smtClean="0">
                <a:solidFill>
                  <a:schemeClr val="tx1"/>
                </a:solidFill>
              </a:rPr>
              <a:t>On-line</a:t>
            </a:r>
            <a:br>
              <a:rPr lang="fr-CH" sz="1800" dirty="0" smtClean="0">
                <a:solidFill>
                  <a:schemeClr val="tx1"/>
                </a:solidFill>
              </a:rPr>
            </a:br>
            <a:r>
              <a:rPr lang="fr-CH" sz="1800" dirty="0" smtClean="0">
                <a:solidFill>
                  <a:schemeClr val="tx1"/>
                </a:solidFill>
              </a:rPr>
              <a:t>information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5072066" y="3000372"/>
            <a:ext cx="1928826" cy="116853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buNone/>
            </a:pPr>
            <a:r>
              <a:rPr lang="fr-CH" sz="1800" dirty="0" err="1" smtClean="0">
                <a:solidFill>
                  <a:schemeClr val="tx1"/>
                </a:solidFill>
              </a:rPr>
              <a:t>School</a:t>
            </a:r>
            <a:r>
              <a:rPr lang="fr-CH" sz="1800" dirty="0" smtClean="0">
                <a:solidFill>
                  <a:schemeClr val="tx1"/>
                </a:solidFill>
              </a:rPr>
              <a:t>/</a:t>
            </a:r>
            <a:r>
              <a:rPr lang="fr-CH" sz="1800" dirty="0" err="1" smtClean="0">
                <a:solidFill>
                  <a:schemeClr val="tx1"/>
                </a:solidFill>
              </a:rPr>
              <a:t>work</a:t>
            </a:r>
            <a:r>
              <a:rPr lang="fr-CH" sz="1800" dirty="0" smtClean="0">
                <a:solidFill>
                  <a:schemeClr val="tx1"/>
                </a:solidFill>
              </a:rPr>
              <a:t/>
            </a:r>
            <a:br>
              <a:rPr lang="fr-CH" sz="1800" dirty="0" smtClean="0">
                <a:solidFill>
                  <a:schemeClr val="tx1"/>
                </a:solidFill>
              </a:rPr>
            </a:br>
            <a:r>
              <a:rPr lang="fr-CH" sz="1800" dirty="0" smtClean="0">
                <a:solidFill>
                  <a:schemeClr val="tx1"/>
                </a:solidFill>
              </a:rPr>
              <a:t>on-line</a:t>
            </a:r>
            <a:br>
              <a:rPr lang="fr-CH" sz="1800" dirty="0" smtClean="0">
                <a:solidFill>
                  <a:schemeClr val="tx1"/>
                </a:solidFill>
              </a:rPr>
            </a:br>
            <a:r>
              <a:rPr lang="fr-CH" sz="1800" dirty="0" smtClean="0">
                <a:solidFill>
                  <a:schemeClr val="tx1"/>
                </a:solidFill>
              </a:rPr>
              <a:t>information</a:t>
            </a:r>
          </a:p>
        </p:txBody>
      </p:sp>
      <p:sp>
        <p:nvSpPr>
          <p:cNvPr id="40" name="Arc 39"/>
          <p:cNvSpPr/>
          <p:nvPr/>
        </p:nvSpPr>
        <p:spPr bwMode="auto">
          <a:xfrm>
            <a:off x="2428860" y="2928934"/>
            <a:ext cx="1857388" cy="928694"/>
          </a:xfrm>
          <a:prstGeom prst="arc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685800" marR="0" indent="-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fr-CH" sz="36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41" name="Arc 40"/>
          <p:cNvSpPr/>
          <p:nvPr/>
        </p:nvSpPr>
        <p:spPr bwMode="auto">
          <a:xfrm>
            <a:off x="2428860" y="3857628"/>
            <a:ext cx="914400" cy="914400"/>
          </a:xfrm>
          <a:prstGeom prst="arc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685800" marR="0" indent="-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fr-CH" sz="36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42" name="Arc 41"/>
          <p:cNvSpPr/>
          <p:nvPr/>
        </p:nvSpPr>
        <p:spPr bwMode="auto">
          <a:xfrm>
            <a:off x="4286248" y="2928934"/>
            <a:ext cx="914400" cy="914400"/>
          </a:xfrm>
          <a:prstGeom prst="arc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685800" marR="0" indent="-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fr-CH" sz="3600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cxnSp>
        <p:nvCxnSpPr>
          <p:cNvPr id="45" name="Curved Connector 44"/>
          <p:cNvCxnSpPr>
            <a:stCxn id="32" idx="0"/>
            <a:endCxn id="1027" idx="0"/>
          </p:cNvCxnSpPr>
          <p:nvPr/>
        </p:nvCxnSpPr>
        <p:spPr bwMode="auto">
          <a:xfrm rot="16200000" flipH="1" flipV="1">
            <a:off x="3177767" y="1284668"/>
            <a:ext cx="285752" cy="1859772"/>
          </a:xfrm>
          <a:prstGeom prst="curvedConnector3">
            <a:avLst>
              <a:gd name="adj1" fmla="val -79999"/>
            </a:avLst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hape 46"/>
          <p:cNvCxnSpPr>
            <a:stCxn id="1027" idx="0"/>
            <a:endCxn id="32" idx="2"/>
          </p:cNvCxnSpPr>
          <p:nvPr/>
        </p:nvCxnSpPr>
        <p:spPr bwMode="auto">
          <a:xfrm rot="16200000" flipH="1">
            <a:off x="2857993" y="1890193"/>
            <a:ext cx="103761" cy="1038235"/>
          </a:xfrm>
          <a:prstGeom prst="curvedConnector4">
            <a:avLst>
              <a:gd name="adj1" fmla="val -220314"/>
              <a:gd name="adj2" fmla="val 6880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Curved Connector 54"/>
          <p:cNvCxnSpPr>
            <a:stCxn id="32" idx="4"/>
          </p:cNvCxnSpPr>
          <p:nvPr/>
        </p:nvCxnSpPr>
        <p:spPr bwMode="auto">
          <a:xfrm rot="5400000">
            <a:off x="2693356" y="2586209"/>
            <a:ext cx="1292678" cy="1821669"/>
          </a:xfrm>
          <a:prstGeom prst="curved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60" name="Shape 59"/>
          <p:cNvCxnSpPr>
            <a:stCxn id="37" idx="0"/>
            <a:endCxn id="1027" idx="0"/>
          </p:cNvCxnSpPr>
          <p:nvPr/>
        </p:nvCxnSpPr>
        <p:spPr bwMode="auto">
          <a:xfrm rot="16200000" flipV="1">
            <a:off x="3892147" y="856040"/>
            <a:ext cx="642942" cy="3645722"/>
          </a:xfrm>
          <a:prstGeom prst="curvedConnector3">
            <a:avLst>
              <a:gd name="adj1" fmla="val 235728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Curved Connector 65"/>
          <p:cNvCxnSpPr>
            <a:stCxn id="1027" idx="2"/>
            <a:endCxn id="37" idx="4"/>
          </p:cNvCxnSpPr>
          <p:nvPr/>
        </p:nvCxnSpPr>
        <p:spPr bwMode="auto">
          <a:xfrm rot="16200000" flipH="1">
            <a:off x="4179415" y="2311847"/>
            <a:ext cx="68406" cy="3645722"/>
          </a:xfrm>
          <a:prstGeom prst="curvedConnector3">
            <a:avLst>
              <a:gd name="adj1" fmla="val 434181"/>
            </a:avLst>
          </a:prstGeom>
          <a:noFill/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stealth" w="lg" len="lg"/>
          </a:ln>
          <a:effectLst/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Une idée de progrès</a:t>
            </a:r>
            <a:endParaRPr lang="fr-CH" dirty="0"/>
          </a:p>
        </p:txBody>
      </p:sp>
      <p:pic>
        <p:nvPicPr>
          <p:cNvPr id="4" name="Content Placeholder 3" descr="RadarNetworksTowardsAWeb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1515" y="1143000"/>
            <a:ext cx="8123819" cy="518477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KS">
  <a:themeElements>
    <a:clrScheme name="DK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K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25400" algn="ctr">
          <a:solidFill>
            <a:schemeClr val="tx1"/>
          </a:solidFill>
          <a:miter lim="800000"/>
          <a:headEnd/>
          <a:tailEnd/>
        </a:ln>
        <a:effectLst/>
      </a:spPr>
      <a:bodyPr wrap="square" lIns="0" tIns="0" rIns="0" bIns="0" anchor="ctr">
        <a:spAutoFit/>
      </a:bodyPr>
      <a:lstStyle>
        <a:defPPr>
          <a:buNone/>
          <a:defRPr sz="1800" dirty="0" smtClean="0">
            <a:solidFill>
              <a:schemeClr val="tx1"/>
            </a:solidFill>
          </a:defRPr>
        </a:defPPr>
      </a:lstStyle>
    </a:spDef>
    <a:lnDef>
      <a:spPr bwMode="auto">
        <a:noFill/>
        <a:ln w="5397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/>
      <a:lstStyle/>
    </a:lnDef>
    <a:txDef>
      <a:spPr/>
      <a:bodyPr wrap="square" rtlCol="0">
        <a:spAutoFit/>
      </a:bodyPr>
      <a:lstStyle>
        <a:defPPr>
          <a:defRPr sz="2000" dirty="0" smtClean="0">
            <a:solidFill>
              <a:schemeClr val="tx1"/>
            </a:solidFill>
          </a:defRPr>
        </a:defPPr>
      </a:lstStyle>
      <a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a:style>
    </a:txDef>
  </a:objectDefaults>
  <a:extraClrSchemeLst>
    <a:extraClrScheme>
      <a:clrScheme name="DK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K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K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K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K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K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K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K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K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K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K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K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2343</TotalTime>
  <Words>1873</Words>
  <Application>Microsoft Office PowerPoint</Application>
  <PresentationFormat>On-screen Show (4:3)</PresentationFormat>
  <Paragraphs>435</Paragraphs>
  <Slides>46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DKS</vt:lpstr>
      <vt:lpstr>Web 2.0 / Social Computing / E-learning 2.0 ?</vt:lpstr>
      <vt:lpstr>Partie I: Web 2.0 ? Cloud computing ? Social computing ?</vt:lpstr>
      <vt:lpstr>Web 2.0  (1)</vt:lpstr>
      <vt:lpstr>Définition de web 2.0 ? (2)</vt:lpstr>
      <vt:lpstr>Les web comme plateforme</vt:lpstr>
      <vt:lpstr>Social software  = (outils + services + agrégation) ^échelle:</vt:lpstr>
      <vt:lpstr>Social software comme agrégrations</vt:lpstr>
      <vt:lpstr>Read/write</vt:lpstr>
      <vt:lpstr>Une idée de progrès</vt:lpstr>
      <vt:lpstr>Un danger …</vt:lpstr>
      <vt:lpstr>E-learning 0.5 à 2.5: plus de social soft.</vt:lpstr>
      <vt:lpstr>Partie II: Web 2.0 et social software dans l’éducation</vt:lpstr>
      <vt:lpstr>Web 2.0 dans l’éducation</vt:lpstr>
      <vt:lpstr>Types d’utilisations pédagogiques</vt:lpstr>
      <vt:lpstr>1) Outils élèves de production en ligne</vt:lpstr>
      <vt:lpstr>2) Gestion de l’espace d’information</vt:lpstr>
      <vt:lpstr>3) Ecrire</vt:lpstr>
      <vt:lpstr>4) Enseignement par projets</vt:lpstr>
      <vt:lpstr>Orchestration: Activités, outils, produits</vt:lpstr>
      <vt:lpstr>Orchestration et pilotage </vt:lpstr>
      <vt:lpstr>5) PLE: un MY Space (Anderson &amp; Hutrum 2006)</vt:lpstr>
      <vt:lpstr>Personal learning environments (2)</vt:lpstr>
      <vt:lpstr>Personal Learning environment (PLE) as aggregator (Jafari/Epsilen) ?</vt:lpstr>
      <vt:lpstr>PLE as aggregator (Wilson/PLEX) ?</vt:lpstr>
      <vt:lpstr>Un PLE se fait avec une collection d’outils</vt:lpstr>
      <vt:lpstr>(6) – Environnements intégrés</vt:lpstr>
      <vt:lpstr>LAMS</vt:lpstr>
      <vt:lpstr>Environnements LD dans l’avenir:</vt:lpstr>
      <vt:lpstr>(6) - Microlearning</vt:lpstr>
      <vt:lpstr>Partie III - Intégrations</vt:lpstr>
      <vt:lpstr>Quelques activités/produits partagés</vt:lpstr>
      <vt:lpstr>Un modèle : la communauté de savoir autour du prof.</vt:lpstr>
      <vt:lpstr>Portail de l’enseignant-practicien (C3MS) Un model alternatif ….</vt:lpstr>
      <vt:lpstr>Conclusion: une certaine convergence</vt:lpstr>
      <vt:lpstr>Partie IV – Infrastructure et développements techniques</vt:lpstr>
      <vt:lpstr>Outils « normaux » web 2.0</vt:lpstr>
      <vt:lpstr>Et encore: à quoi pense M. Lebrun (May 2009)</vt:lpstr>
      <vt:lpstr>Outils web 2.0 pour l’éducation</vt:lpstr>
      <vt:lpstr>SOA-based platform (Rehak/JISC/..) ?</vt:lpstr>
      <vt:lpstr>Le futur proche</vt:lpstr>
      <vt:lpstr>Problèmes …</vt:lpstr>
      <vt:lpstr>Conclusion</vt:lpstr>
      <vt:lpstr>Partie V: Enterprise 2.0</vt:lpstr>
      <vt:lpstr>Différents niveaux d’analyse</vt:lpstr>
      <vt:lpstr>L’infrastructure pour les applications lourdes se met en place ….</vt:lpstr>
      <vt:lpstr>Plus sur web 2.0 et éducation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E-learning 2.0 - Social Computing in the Future of Learning</dc:title>
  <dc:creator>Daniel Schneider</dc:creator>
  <cp:lastModifiedBy>Kaspar</cp:lastModifiedBy>
  <cp:revision>180</cp:revision>
  <dcterms:modified xsi:type="dcterms:W3CDTF">2009-05-10T20:27:48Z</dcterms:modified>
</cp:coreProperties>
</file>