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  <p:sldMasterId id="2147483690" r:id="rId2"/>
    <p:sldMasterId id="2147483702" r:id="rId3"/>
    <p:sldMasterId id="2147483714" r:id="rId4"/>
    <p:sldMasterId id="2147483726" r:id="rId5"/>
  </p:sldMasterIdLst>
  <p:notesMasterIdLst>
    <p:notesMasterId r:id="rId32"/>
  </p:notesMasterIdLst>
  <p:handoutMasterIdLst>
    <p:handoutMasterId r:id="rId33"/>
  </p:handoutMasterIdLst>
  <p:sldIdLst>
    <p:sldId id="256" r:id="rId6"/>
    <p:sldId id="291" r:id="rId7"/>
    <p:sldId id="328" r:id="rId8"/>
    <p:sldId id="329" r:id="rId9"/>
    <p:sldId id="341" r:id="rId10"/>
    <p:sldId id="333" r:id="rId11"/>
    <p:sldId id="334" r:id="rId12"/>
    <p:sldId id="338" r:id="rId13"/>
    <p:sldId id="342" r:id="rId14"/>
    <p:sldId id="339" r:id="rId15"/>
    <p:sldId id="344" r:id="rId16"/>
    <p:sldId id="343" r:id="rId17"/>
    <p:sldId id="340" r:id="rId18"/>
    <p:sldId id="346" r:id="rId19"/>
    <p:sldId id="348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6" r:id="rId28"/>
    <p:sldId id="345" r:id="rId29"/>
    <p:sldId id="347" r:id="rId30"/>
    <p:sldId id="357" r:id="rId31"/>
  </p:sldIdLst>
  <p:sldSz cx="9144000" cy="6858000" type="screen4x3"/>
  <p:notesSz cx="6792913" cy="993298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66FFFF"/>
    <a:srgbClr val="CC0000"/>
    <a:srgbClr val="CCCCFF"/>
    <a:srgbClr val="FFFF99"/>
    <a:srgbClr val="00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7" autoAdjust="0"/>
    <p:restoredTop sz="94660"/>
  </p:normalViewPr>
  <p:slideViewPr>
    <p:cSldViewPr>
      <p:cViewPr varScale="1">
        <p:scale>
          <a:sx n="76" d="100"/>
          <a:sy n="76" d="100"/>
        </p:scale>
        <p:origin x="537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524D7FB3-E210-4736-BB85-1CBF57EC9A2E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4351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2913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252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6463"/>
            <a:ext cx="4983163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610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610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20A44685-4814-4FAC-BC75-418AA41ED2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3258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6068B-86E2-48D2-98C0-6C2BCAE4101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4750" cy="447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52124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EF81E-5DDE-4CB4-8C6A-66DFCAA3242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88616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82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89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EF81E-5DDE-4CB4-8C6A-66DFCAA3242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22836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69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768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51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EF81E-5DDE-4CB4-8C6A-66DFCAA32424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989774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515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49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EF81E-5DDE-4CB4-8C6A-66DFCAA3242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767179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45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97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969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438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EF81E-5DDE-4CB4-8C6A-66DFCAA32424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891412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5303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927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19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Principes de la formation en ligne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fld id="{67044C1E-74AD-4EB2-9FF3-0B724FA97164}" type="datetime1">
              <a:rPr lang="fr-FR" smtClean="0">
                <a:solidFill>
                  <a:prstClr val="black"/>
                </a:solidFill>
              </a:rPr>
              <a:pPr/>
              <a:t>02/12/2014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4BD83C-534D-4EB4-A32B-C3D536D4C411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39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79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505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67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21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0A44685-4814-4FAC-BC75-418AA41ED214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56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E-learning 2.0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792162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759C-5B70-4317-8E76-EFFD6432C8CA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7C167-6783-4A35-A5C0-5348A7501FA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645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C3D9-DA86-4C62-8938-C1B9306A6BBF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902EA-1F3D-449A-B95B-E7F9D8D1C23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249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C6C3-5C59-497B-85F1-9E1822F339FC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971E-46CE-447D-B5E8-4F9082ABE80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03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AE73-F0A3-40CD-AF58-8531173EA709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45DF-72F6-4232-AF47-82694CE5923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51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AC6E-E39F-4D60-8C34-FB6B68FE4D02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244B-5D85-4869-9046-196AC5BEF7D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14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CA15-1CB4-4A8F-8FD7-6165DC5D8DCA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E2CC-D835-4ACE-8185-16761EE72A5B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025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4101-17AA-4F0B-9D0D-0A660C5510D3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A807-28A7-4CAA-B442-138DDEAFFA0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267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597E-D618-4B20-AA57-42836F05EA6C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10E8-2E66-4F0D-B083-6401D6030E21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855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4088-726D-4260-9158-5CD7D48701D8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587C-69BD-481F-80B8-95477CD3425B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6235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D127-D8D2-407A-B27B-B3CAC6A2076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62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9D3A-3955-486D-8330-A3897CABB9D6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51461-C778-4029-A1FB-1C0EFE28086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732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985C-9393-4D75-A8CA-C27E6110A1CE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9043-7F93-4975-9C14-FD2A4D3F351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286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160B-797F-4510-8AD0-EAB1A41E1E9E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E747-0037-4887-B9C2-D753A18AB66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4665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6BDD-0162-4385-9CDD-CB5087799CA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86B9-EBEB-416B-B515-45525568214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786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7FDB-0827-4832-9CA1-5FA1E2143783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93A11-DEA3-42A3-A246-09CE5DE1C01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214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1DF9-7510-4650-A278-7DE1CB63941F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1D20-91FF-4020-B7F7-17BEDA0EC52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529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9B6A-365A-49D7-A4F5-3D60B7D5162B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8974-4313-4815-947A-1572004B632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3930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01D2-9B4B-4317-8A45-5248FED338B9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E626-7C30-4B94-826F-A2A7DE72079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0387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A1F3-94F9-4FCD-B8AC-1AA2A287F252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86B9-ED6E-4438-8C39-A330E324274B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5668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2740-6391-4B4E-9DEF-CA3A2C33636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C0E8-39ED-4576-ADC6-61377BA5878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562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D127-D8D2-407A-B27B-B3CAC6A2076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3800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9D3A-3955-486D-8330-A3897CABB9D6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51461-C778-4029-A1FB-1C0EFE28086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96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985C-9393-4D75-A8CA-C27E6110A1CE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9043-7F93-4975-9C14-FD2A4D3F351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523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160B-797F-4510-8AD0-EAB1A41E1E9E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E747-0037-4887-B9C2-D753A18AB66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232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6BDD-0162-4385-9CDD-CB5087799CA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86B9-EBEB-416B-B515-45525568214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1142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7FDB-0827-4832-9CA1-5FA1E2143783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93A11-DEA3-42A3-A246-09CE5DE1C01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6820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1DF9-7510-4650-A278-7DE1CB63941F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1D20-91FF-4020-B7F7-17BEDA0EC52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9635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9B6A-365A-49D7-A4F5-3D60B7D5162B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8974-4313-4815-947A-1572004B632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4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01D2-9B4B-4317-8A45-5248FED338B9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E626-7C30-4B94-826F-A2A7DE72079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9049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A1F3-94F9-4FCD-B8AC-1AA2A287F252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86B9-ED6E-4438-8C39-A330E324274B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66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9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2740-6391-4B4E-9DEF-CA3A2C33636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C0E8-39ED-4576-ADC6-61377BA5878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319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C6B0-6F30-483F-9A41-5DE2D4B55F41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2099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4493-3D3E-4433-B85A-CB8D0DFA3F24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6114-1715-4C1A-9239-CAAC06B726A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2757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306C-4894-45A2-8B0C-2C83EBB3506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664D-D1D0-4B4A-99F9-E71F9A4DF0DF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148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F94D-0E68-41EC-BEAE-0B4393439882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DA71-129F-4C56-9682-D351502DEC3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36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AE3E-5DA0-48F6-9E89-9D3C4B67A53C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F371-B013-456B-BC70-AF0F53E43BC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2564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E709-1056-42DA-A63A-2FDB83B1080C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DFDB-ADD5-4192-847A-F7A61F71870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3895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847C-45E2-461E-86E8-C40C2DF1A84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E525-C579-472A-9AEA-23D734FC52F3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903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EA97-8D0B-4FEE-83A0-FA25A6CDE215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DEAA0-C616-412C-A846-FBE3212A01A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5976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7A97-6C4E-4E3B-93A8-B99F5E248A70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C590-1652-4BC2-8368-0A8F1CF653B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161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F7E7-4707-49F2-A4CA-1D046E5B3BD5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83F7-F9E9-40F1-845F-0DB37E00436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7717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7058-0284-4E2D-95BC-4093E4D344D5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3DE8-63A3-4DC3-95DC-BC9425B9E71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102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2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77DB-5876-4CF6-9191-C5F66D86C7A1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087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3165C-F24A-4B72-A1E4-B42E68DD7F03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E5B0-CC70-4202-B578-F3E64FC30A1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43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 adféldfa édafljkadf éalfdj afdélkjfad élafdkj fdaélkja fdélafdj </a:t>
            </a:r>
          </a:p>
          <a:p>
            <a:pPr lvl="2"/>
            <a:r>
              <a:rPr lang="en-US" altLang="en-US" smtClean="0"/>
              <a:t>Third level éadlkjaf délakj adfélkafdj éfdaslkj adfélajd éadfljdaf éladfkj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1137469" y="6396038"/>
            <a:ext cx="18002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</a:pPr>
            <a:r>
              <a:rPr lang="en-GB" altLang="en-US" sz="1400" dirty="0">
                <a:solidFill>
                  <a:srgbClr val="000000"/>
                </a:solidFill>
              </a:rPr>
              <a:t>http://tecfa.unige.ch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42906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37312"/>
            <a:ext cx="66992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7667625" y="6381750"/>
            <a:ext cx="1125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</a:pPr>
            <a:fld id="{4CF6C66F-4871-4A49-925A-7406633D6E72}" type="slidenum">
              <a:rPr lang="en-US" altLang="en-US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 Unicode MS" pitchFamily="34" charset="-128"/>
                <a:buNone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2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Click to edit Master text styles</a:t>
            </a:r>
          </a:p>
          <a:p>
            <a:pPr lvl="1"/>
            <a:r>
              <a:rPr lang="fr-CH" altLang="en-US" smtClean="0"/>
              <a:t>Second level</a:t>
            </a:r>
          </a:p>
          <a:p>
            <a:pPr lvl="2"/>
            <a:r>
              <a:rPr lang="fr-CH" altLang="en-US" smtClean="0"/>
              <a:t>Third level</a:t>
            </a:r>
          </a:p>
          <a:p>
            <a:pPr lvl="3"/>
            <a:r>
              <a:rPr lang="fr-CH" altLang="en-US" smtClean="0"/>
              <a:t>Fourth level</a:t>
            </a:r>
          </a:p>
          <a:p>
            <a:pPr lvl="4"/>
            <a:r>
              <a:rPr lang="fr-CH" altLang="en-US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7F8B8F-CB61-4A59-82C9-B5D5D0103CE8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817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B80B08-B87D-426C-AE59-ACB017F75A1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10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138381-9C88-4334-90C3-823036DF39F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817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944A53-7157-4318-8087-76F55E72290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10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138381-9C88-4334-90C3-823036DF39FD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817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944A53-7157-4318-8087-76F55E72290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35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Click to edit Master text styles</a:t>
            </a:r>
          </a:p>
          <a:p>
            <a:pPr lvl="1"/>
            <a:r>
              <a:rPr lang="fr-CH" altLang="en-US" smtClean="0"/>
              <a:t>Second level</a:t>
            </a:r>
          </a:p>
          <a:p>
            <a:pPr lvl="2"/>
            <a:r>
              <a:rPr lang="fr-CH" altLang="en-US" smtClean="0"/>
              <a:t>Third level</a:t>
            </a:r>
          </a:p>
          <a:p>
            <a:pPr lvl="3"/>
            <a:r>
              <a:rPr lang="fr-CH" altLang="en-US" smtClean="0"/>
              <a:t>Fourth level</a:t>
            </a:r>
          </a:p>
          <a:p>
            <a:pPr lvl="4"/>
            <a:r>
              <a:rPr lang="fr-CH" altLang="en-US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3202EBB-D811-4666-B15F-9B90891700EA}" type="datetime1">
              <a:rPr lang="fr-CH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817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EF5BBD-6FDA-4F95-AFB0-A55FB6092C4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25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iny.rstudio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ropes.fr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sourceforge.net/projects/iramuteq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STIC:Mons201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edutechwiki.unige.ch/en/Knowledge_For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oro.open.ac.uk/3059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7425903" cy="218492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 smtClean="0"/>
              <a:t>Séminaire</a:t>
            </a:r>
            <a:r>
              <a:rPr lang="en-US" b="1" dirty="0" smtClean="0"/>
              <a:t>: </a:t>
            </a:r>
            <a:r>
              <a:rPr lang="fr-CH" b="1" dirty="0"/>
              <a:t>Méthodes et outils d'analyse de données textuelles, un nouveau souffle </a:t>
            </a:r>
            <a:r>
              <a:rPr lang="fr-CH" b="1" dirty="0" smtClean="0"/>
              <a:t>?</a:t>
            </a:r>
            <a:endParaRPr lang="en-GB" altLang="en-US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4292600"/>
            <a:ext cx="3733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Font typeface="Arial Unicode MS" pitchFamily="34" charset="-128"/>
              <a:buNone/>
            </a:pPr>
            <a:r>
              <a:rPr lang="en-GB" altLang="en-US" dirty="0"/>
              <a:t>Daniel K. Schneider</a:t>
            </a:r>
            <a:br>
              <a:rPr lang="en-GB" altLang="en-US" dirty="0"/>
            </a:br>
            <a:r>
              <a:rPr lang="en-GB" altLang="en-US" dirty="0"/>
              <a:t>TECFA – FPSE - </a:t>
            </a:r>
            <a:r>
              <a:rPr lang="en-GB" altLang="en-US" dirty="0" err="1"/>
              <a:t>Université</a:t>
            </a:r>
            <a:r>
              <a:rPr lang="en-GB" altLang="en-US" dirty="0"/>
              <a:t> de Genève</a:t>
            </a:r>
          </a:p>
          <a:p>
            <a:pPr>
              <a:buFont typeface="Arial Unicode MS" pitchFamily="34" charset="-128"/>
              <a:buNone/>
            </a:pPr>
            <a:r>
              <a:rPr lang="en-GB" altLang="en-US" dirty="0" smtClean="0"/>
              <a:t>daniel.schneider@unige.ch</a:t>
            </a:r>
            <a:endParaRPr lang="en-GB" alt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5157788"/>
            <a:ext cx="43211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304800" indent="-304800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1pPr>
            <a:lvl2pPr marL="762000" indent="-304800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2pPr>
            <a:lvl3pPr marL="1219200" indent="-304800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76400" indent="-304800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4pPr>
            <a:lvl5pPr marL="2133600" indent="-304800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90800" indent="-3048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6pPr>
            <a:lvl7pPr marL="3048000" indent="-3048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7pPr>
            <a:lvl8pPr marL="3505200" indent="-3048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8pPr>
            <a:lvl9pPr marL="3962400" indent="-3048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Unicode MS" pitchFamily="34" charset="-128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000" dirty="0" err="1">
                <a:solidFill>
                  <a:schemeClr val="hlink"/>
                </a:solidFill>
              </a:rPr>
              <a:t>Unité</a:t>
            </a:r>
            <a:r>
              <a:rPr lang="en-GB" altLang="en-US" sz="2000" dirty="0">
                <a:solidFill>
                  <a:schemeClr val="hlink"/>
                </a:solidFill>
              </a:rPr>
              <a:t> de </a:t>
            </a:r>
            <a:r>
              <a:rPr lang="en-GB" altLang="en-US" sz="2000" dirty="0" err="1">
                <a:solidFill>
                  <a:schemeClr val="hlink"/>
                </a:solidFill>
              </a:rPr>
              <a:t>technologie</a:t>
            </a:r>
            <a:r>
              <a:rPr lang="en-GB" altLang="en-US" sz="2000" dirty="0">
                <a:solidFill>
                  <a:schemeClr val="hlink"/>
                </a:solidFill>
              </a:rPr>
              <a:t> de </a:t>
            </a:r>
            <a:r>
              <a:rPr lang="en-GB" altLang="en-US" sz="2000" dirty="0" err="1">
                <a:solidFill>
                  <a:schemeClr val="hlink"/>
                </a:solidFill>
              </a:rPr>
              <a:t>l'éducation</a:t>
            </a:r>
            <a:endParaRPr lang="en-GB" altLang="en-US" sz="2000" dirty="0">
              <a:solidFill>
                <a:schemeClr val="hlink"/>
              </a:solidFill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000" dirty="0" err="1">
                <a:solidFill>
                  <a:schemeClr val="hlink"/>
                </a:solidFill>
              </a:rPr>
              <a:t>Université</a:t>
            </a:r>
            <a:r>
              <a:rPr lang="en-GB" altLang="en-US" sz="2000" dirty="0">
                <a:solidFill>
                  <a:schemeClr val="hlink"/>
                </a:solidFill>
              </a:rPr>
              <a:t> de </a:t>
            </a:r>
            <a:r>
              <a:rPr lang="en-GB" altLang="en-US" sz="2000" dirty="0" smtClean="0">
                <a:solidFill>
                  <a:schemeClr val="hlink"/>
                </a:solidFill>
              </a:rPr>
              <a:t>Mons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000" dirty="0" err="1" smtClean="0">
                <a:solidFill>
                  <a:schemeClr val="hlink"/>
                </a:solidFill>
              </a:rPr>
              <a:t>Décembre</a:t>
            </a:r>
            <a:r>
              <a:rPr lang="en-GB" altLang="en-US" sz="2000" dirty="0" smtClean="0">
                <a:solidFill>
                  <a:schemeClr val="hlink"/>
                </a:solidFill>
              </a:rPr>
              <a:t> 3-4 2014</a:t>
            </a:r>
            <a:endParaRPr lang="en-GB" altLang="en-US" sz="2800" dirty="0"/>
          </a:p>
        </p:txBody>
      </p:sp>
      <p:pic>
        <p:nvPicPr>
          <p:cNvPr id="7" name="Picture 7" descr="logo-tec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59062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4967288" y="1341438"/>
            <a:ext cx="4176712" cy="3455987"/>
          </a:xfrm>
        </p:spPr>
        <p:txBody>
          <a:bodyPr/>
          <a:lstStyle/>
          <a:p>
            <a:r>
              <a:rPr lang="en-US" sz="6000" smtClean="0"/>
              <a:t>L’offre</a:t>
            </a:r>
            <a:endParaRPr lang="en-US" sz="60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1115616" y="134076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>
              <a:buNone/>
            </a:pPr>
            <a:r>
              <a:rPr lang="fr-CH" sz="20000" kern="0" dirty="0"/>
              <a:t>2</a:t>
            </a:r>
            <a:endParaRPr lang="en-US" sz="20000" kern="0" dirty="0"/>
          </a:p>
        </p:txBody>
      </p:sp>
    </p:spTree>
    <p:extLst>
      <p:ext uri="{BB962C8B-B14F-4D97-AF65-F5344CB8AC3E}">
        <p14:creationId xmlns:p14="http://schemas.microsoft.com/office/powerpoint/2010/main" val="1777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1403648" y="1088448"/>
            <a:ext cx="208823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Analyse de discours</a:t>
            </a:r>
            <a:endParaRPr lang="en-US" sz="1600" dirty="0" smtClean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435" y="-99392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rgbClr val="000000"/>
                </a:solidFill>
              </a:rPr>
              <a:t>Une longue tradition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114" y="1707220"/>
            <a:ext cx="208823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Analyse de contenu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2080" y="764704"/>
            <a:ext cx="259228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Traitement automatique des langues (TAL)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59632" y="2523469"/>
            <a:ext cx="288252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Linguistique computationnelle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257725"/>
            <a:ext cx="122148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err="1" smtClean="0"/>
              <a:t>Text</a:t>
            </a:r>
            <a:r>
              <a:rPr lang="fr-CH" sz="1600" dirty="0" smtClean="0"/>
              <a:t> </a:t>
            </a:r>
            <a:r>
              <a:rPr lang="fr-CH" sz="1600" dirty="0" err="1" smtClean="0"/>
              <a:t>mining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65167" y="1936474"/>
            <a:ext cx="480246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Traitement </a:t>
            </a:r>
            <a:r>
              <a:rPr lang="fr-CH" sz="1600" dirty="0"/>
              <a:t>automatique du langage </a:t>
            </a:r>
            <a:r>
              <a:rPr lang="fr-CH" sz="1600" dirty="0" smtClean="0"/>
              <a:t>naturel (TALN)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47837" y="625674"/>
            <a:ext cx="223490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Linguistique de corpus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64412" y="5178156"/>
            <a:ext cx="269176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/>
              <a:t>classification </a:t>
            </a:r>
            <a:r>
              <a:rPr lang="fr-CH" sz="1600" dirty="0" smtClean="0"/>
              <a:t>de </a:t>
            </a:r>
            <a:r>
              <a:rPr lang="fr-CH" sz="1600" dirty="0"/>
              <a:t>documents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462664" y="2720278"/>
            <a:ext cx="4036682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Analyse qualitative assistée par ordinateur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3212976"/>
            <a:ext cx="59503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……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26581" y="5604665"/>
            <a:ext cx="237516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Concordances de mots</a:t>
            </a:r>
            <a:endParaRPr lang="en-US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4339755"/>
            <a:ext cx="237626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Indexation et recherche</a:t>
            </a: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631919"/>
            <a:ext cx="259118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Résumés automatiques</a:t>
            </a:r>
            <a:endParaRPr lang="en-US" sz="1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99299" y="4344180"/>
            <a:ext cx="135806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comparaison</a:t>
            </a: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256869" y="5629528"/>
            <a:ext cx="244827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Lisibilité, diversité, etc.</a:t>
            </a:r>
            <a:endParaRPr lang="en-US" sz="1600" dirty="0" smtClean="0"/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435" y="3627193"/>
            <a:ext cx="918051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11681" y="6241745"/>
            <a:ext cx="315503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Correction d’orthographe et style</a:t>
            </a:r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266401" y="4914863"/>
            <a:ext cx="203292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/>
              <a:t>d</a:t>
            </a:r>
            <a:r>
              <a:rPr lang="fr-CH" sz="1600" dirty="0" smtClean="0"/>
              <a:t>étection de thèmes</a:t>
            </a:r>
            <a:endParaRPr lang="en-US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371726" y="6142002"/>
            <a:ext cx="1403363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1600" dirty="0" smtClean="0"/>
              <a:t>….</a:t>
            </a:r>
            <a:endParaRPr lang="en-US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740219" y="6171941"/>
            <a:ext cx="114165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annotation</a:t>
            </a:r>
            <a:endParaRPr lang="en-US" sz="16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7976" y="566726"/>
            <a:ext cx="20265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Plusieurs disciplines</a:t>
            </a:r>
            <a:endParaRPr lang="en-US" sz="16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7975" y="3794741"/>
            <a:ext cx="31261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Plusieurs </a:t>
            </a:r>
            <a:r>
              <a:rPr lang="fr-CH" sz="1600" dirty="0" smtClean="0"/>
              <a:t>intérêts/sujets/champs</a:t>
            </a:r>
            <a:endParaRPr lang="en-US" sz="16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655657" y="1454551"/>
            <a:ext cx="124553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err="1" smtClean="0"/>
              <a:t>Textométrie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190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435" y="-99392"/>
            <a:ext cx="9143999" cy="954107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>
                <a:solidFill>
                  <a:schemeClr val="tx1"/>
                </a:solidFill>
              </a:rPr>
              <a:t>Méthodes et outils d'analyse de données </a:t>
            </a:r>
            <a:r>
              <a:rPr lang="fr-CH" sz="2800" dirty="0" smtClean="0">
                <a:solidFill>
                  <a:schemeClr val="tx1"/>
                </a:solidFill>
              </a:rPr>
              <a:t>textuelles</a:t>
            </a:r>
          </a:p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rgbClr val="000000"/>
                </a:solidFill>
              </a:rPr>
              <a:t>Quoi de neuf 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34481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400" dirty="0" smtClean="0"/>
              <a:t>L’intérêt pour le «</a:t>
            </a:r>
            <a:r>
              <a:rPr lang="fr-CH" sz="2400" dirty="0" err="1" smtClean="0">
                <a:solidFill>
                  <a:srgbClr val="FF0000"/>
                </a:solidFill>
              </a:rPr>
              <a:t>text</a:t>
            </a:r>
            <a:r>
              <a:rPr lang="fr-CH" sz="2400" dirty="0" smtClean="0">
                <a:solidFill>
                  <a:srgbClr val="FF0000"/>
                </a:solidFill>
              </a:rPr>
              <a:t> </a:t>
            </a:r>
            <a:r>
              <a:rPr lang="fr-CH" sz="2400" dirty="0" err="1" smtClean="0">
                <a:solidFill>
                  <a:srgbClr val="FF0000"/>
                </a:solidFill>
              </a:rPr>
              <a:t>mining</a:t>
            </a:r>
            <a:r>
              <a:rPr lang="fr-CH" sz="2400" dirty="0" smtClean="0"/>
              <a:t>» (intelligence commerciale et espionnage) </a:t>
            </a:r>
            <a:r>
              <a:rPr lang="fr-CH" sz="2400" dirty="0" smtClean="0">
                <a:solidFill>
                  <a:srgbClr val="FF0000"/>
                </a:solidFill>
              </a:rPr>
              <a:t>libère des énergies</a:t>
            </a:r>
            <a:r>
              <a:rPr lang="fr-CH" sz="2400" dirty="0" smtClean="0"/>
              <a:t>. Par exemple: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>
                <a:solidFill>
                  <a:srgbClr val="FF0000"/>
                </a:solidFill>
              </a:rPr>
              <a:t>Gratuité</a:t>
            </a:r>
            <a:r>
              <a:rPr lang="fr-CH" sz="2400" dirty="0" smtClean="0"/>
              <a:t> d’outils puissants </a:t>
            </a:r>
            <a:br>
              <a:rPr lang="fr-CH" sz="2400" dirty="0" smtClean="0"/>
            </a:br>
            <a:r>
              <a:rPr lang="fr-CH" sz="2400" dirty="0" smtClean="0"/>
              <a:t>(souvent chers et confidentiels dans le passé)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/>
              <a:t>Outils </a:t>
            </a:r>
            <a:r>
              <a:rPr lang="fr-CH" sz="2400" dirty="0" smtClean="0">
                <a:solidFill>
                  <a:srgbClr val="FF0000"/>
                </a:solidFill>
              </a:rPr>
              <a:t>en ligne </a:t>
            </a:r>
            <a:r>
              <a:rPr lang="fr-CH" sz="2400" dirty="0" smtClean="0"/>
              <a:t>conviviaux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/>
              <a:t>Outils pour </a:t>
            </a:r>
            <a:r>
              <a:rPr lang="fr-CH" sz="2400" dirty="0" smtClean="0">
                <a:solidFill>
                  <a:srgbClr val="FF0000"/>
                </a:solidFill>
              </a:rPr>
              <a:t>créer des applications </a:t>
            </a:r>
            <a:r>
              <a:rPr lang="fr-CH" sz="2400" dirty="0" smtClean="0"/>
              <a:t>en ligne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>
                <a:solidFill>
                  <a:srgbClr val="FF0000"/>
                </a:solidFill>
              </a:rPr>
              <a:t>Intégration</a:t>
            </a:r>
            <a:r>
              <a:rPr lang="fr-CH" sz="2400" dirty="0" smtClean="0"/>
              <a:t> avec des outils «data </a:t>
            </a:r>
            <a:r>
              <a:rPr lang="fr-CH" sz="2400" dirty="0" err="1" smtClean="0"/>
              <a:t>mining</a:t>
            </a:r>
            <a:r>
              <a:rPr lang="fr-CH" sz="2400" dirty="0" smtClean="0"/>
              <a:t>» (Rapid miner, Orange) et statistiques (R)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/>
              <a:t>Progrès en </a:t>
            </a:r>
            <a:r>
              <a:rPr lang="fr-CH" sz="2400" dirty="0" smtClean="0">
                <a:solidFill>
                  <a:srgbClr val="FF0000"/>
                </a:solidFill>
              </a:rPr>
              <a:t>machine </a:t>
            </a:r>
            <a:r>
              <a:rPr lang="fr-CH" sz="2400" dirty="0" err="1" smtClean="0">
                <a:solidFill>
                  <a:srgbClr val="FF0000"/>
                </a:solidFill>
              </a:rPr>
              <a:t>learning</a:t>
            </a:r>
            <a:r>
              <a:rPr lang="fr-CH" sz="2400" dirty="0" smtClean="0">
                <a:solidFill>
                  <a:srgbClr val="FF0000"/>
                </a:solidFill>
              </a:rPr>
              <a:t> </a:t>
            </a:r>
            <a:r>
              <a:rPr lang="fr-CH" sz="2400" dirty="0" smtClean="0"/>
              <a:t>statistique et autres techniques linguistiques/statistiques (par ex. «topic </a:t>
            </a:r>
            <a:r>
              <a:rPr lang="fr-CH" sz="2400" dirty="0" err="1" smtClean="0"/>
              <a:t>modeling</a:t>
            </a:r>
            <a:r>
              <a:rPr lang="fr-CH" sz="2400" dirty="0" smtClean="0"/>
              <a:t>»)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24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4967288" y="1341438"/>
            <a:ext cx="4176712" cy="3455987"/>
          </a:xfrm>
        </p:spPr>
        <p:txBody>
          <a:bodyPr/>
          <a:lstStyle/>
          <a:p>
            <a:r>
              <a:rPr lang="en-US" sz="6000" dirty="0" smtClean="0"/>
              <a:t>Le workflow</a:t>
            </a:r>
            <a:endParaRPr lang="en-US" sz="60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1115616" y="134076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>
              <a:buNone/>
            </a:pPr>
            <a:r>
              <a:rPr lang="fr-CH" sz="20000" kern="0" dirty="0" smtClean="0"/>
              <a:t>3</a:t>
            </a:r>
            <a:endParaRPr lang="en-US" sz="20000" kern="0" dirty="0"/>
          </a:p>
        </p:txBody>
      </p:sp>
    </p:spTree>
    <p:extLst>
      <p:ext uri="{BB962C8B-B14F-4D97-AF65-F5344CB8AC3E}">
        <p14:creationId xmlns:p14="http://schemas.microsoft.com/office/powerpoint/2010/main" val="6010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F1D20-91FF-4020-B7F7-17BEDA0EC52E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" y="0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Etape I: Ramasser, </a:t>
            </a:r>
            <a:r>
              <a:rPr lang="fr-CH" sz="2800" dirty="0" err="1" smtClean="0">
                <a:solidFill>
                  <a:schemeClr val="tx1"/>
                </a:solidFill>
              </a:rPr>
              <a:t>constituter</a:t>
            </a:r>
            <a:r>
              <a:rPr lang="fr-CH" sz="2800" dirty="0" smtClean="0">
                <a:solidFill>
                  <a:schemeClr val="tx1"/>
                </a:solidFill>
              </a:rPr>
              <a:t> un corpus «brut»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12776"/>
            <a:ext cx="230425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Génération de contenus (travaux, forums, entretiens, etc.)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5187" y="1874440"/>
            <a:ext cx="37737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Collection</a:t>
            </a:r>
          </a:p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(par ex. «</a:t>
            </a:r>
            <a:r>
              <a:rPr lang="fr-CH" sz="2000" dirty="0" err="1" smtClean="0">
                <a:solidFill>
                  <a:schemeClr val="tx1"/>
                </a:solidFill>
              </a:rPr>
              <a:t>spidering</a:t>
            </a:r>
            <a:r>
              <a:rPr lang="fr-CH" sz="2000" dirty="0" smtClean="0">
                <a:solidFill>
                  <a:schemeClr val="tx1"/>
                </a:solidFill>
              </a:rPr>
              <a:t>» sur le web)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6913" y="3252430"/>
            <a:ext cx="43135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Extraction de la partie contenu</a:t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(pas facile pour les pages web)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 bwMode="auto">
          <a:xfrm>
            <a:off x="2915816" y="2074496"/>
            <a:ext cx="1609371" cy="153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 bwMode="auto">
          <a:xfrm>
            <a:off x="6412082" y="2582326"/>
            <a:ext cx="251611" cy="670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10" idx="2"/>
          </p:cNvCxnSpPr>
          <p:nvPr/>
        </p:nvCxnSpPr>
        <p:spPr bwMode="auto">
          <a:xfrm flipH="1">
            <a:off x="4283968" y="3960316"/>
            <a:ext cx="2379725" cy="2349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Left Brace 18"/>
          <p:cNvSpPr/>
          <p:nvPr/>
        </p:nvSpPr>
        <p:spPr bwMode="auto">
          <a:xfrm>
            <a:off x="260194" y="1317897"/>
            <a:ext cx="242193" cy="144016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2915816" y="1317897"/>
            <a:ext cx="216024" cy="153503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endCxn id="9" idx="0"/>
          </p:cNvCxnSpPr>
          <p:nvPr/>
        </p:nvCxnSpPr>
        <p:spPr bwMode="auto">
          <a:xfrm>
            <a:off x="5954718" y="1052736"/>
            <a:ext cx="457364" cy="8217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87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63"/>
          <p:cNvCxnSpPr>
            <a:stCxn id="13" idx="0"/>
            <a:endCxn id="48" idx="0"/>
          </p:cNvCxnSpPr>
          <p:nvPr/>
        </p:nvCxnSpPr>
        <p:spPr bwMode="auto">
          <a:xfrm flipH="1">
            <a:off x="6633426" y="2794660"/>
            <a:ext cx="131085" cy="3076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66" idx="2"/>
            <a:endCxn id="59" idx="3"/>
          </p:cNvCxnSpPr>
          <p:nvPr/>
        </p:nvCxnSpPr>
        <p:spPr bwMode="auto">
          <a:xfrm flipH="1">
            <a:off x="7726896" y="2447929"/>
            <a:ext cx="471160" cy="23767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6E525-C579-472A-9AEA-23D734FC52F3}" type="slidenum">
              <a:rPr lang="fr-CH" smtClean="0"/>
              <a:pPr>
                <a:defRPr/>
              </a:pPr>
              <a:t>15</a:t>
            </a:fld>
            <a:endParaRPr lang="fr-CH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" y="0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Etape II: Filtrage, constitution d’un corpus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29" y="2868452"/>
            <a:ext cx="2436886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Mise en minuscules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289" y="3430845"/>
            <a:ext cx="198002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Mise en racines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027" y="4064790"/>
            <a:ext cx="257955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Enlever ponctuations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61" y="4641087"/>
            <a:ext cx="265008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Enlever «stop </a:t>
            </a:r>
            <a:r>
              <a:rPr lang="fr-CH" sz="2000" dirty="0" err="1" smtClean="0">
                <a:solidFill>
                  <a:schemeClr val="tx1"/>
                </a:solidFill>
              </a:rPr>
              <a:t>words</a:t>
            </a:r>
            <a:r>
              <a:rPr lang="fr-CH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973" y="3672760"/>
            <a:ext cx="388843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Lemmatisation (formes de base)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616" y="2794660"/>
            <a:ext cx="4193789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Annotation linguistique «part of speech» ou </a:t>
            </a:r>
            <a:r>
              <a:rPr lang="fr-CH" sz="2000" dirty="0" err="1" smtClean="0">
                <a:solidFill>
                  <a:schemeClr val="tx1"/>
                </a:solidFill>
              </a:rPr>
              <a:t>tokenisation</a:t>
            </a:r>
            <a:r>
              <a:rPr lang="fr-CH" sz="2000" dirty="0" smtClean="0">
                <a:solidFill>
                  <a:schemeClr val="tx1"/>
                </a:solidFill>
              </a:rPr>
              <a:t> simple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3455" y="731917"/>
            <a:ext cx="4930999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Segmentations selon </a:t>
            </a:r>
            <a:r>
              <a:rPr lang="fr-CH" sz="2000" dirty="0" smtClean="0">
                <a:solidFill>
                  <a:schemeClr val="tx1"/>
                </a:solidFill>
              </a:rPr>
              <a:t>marquage original (par exemple sections, messages)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344" y="1709265"/>
            <a:ext cx="499111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Elever </a:t>
            </a:r>
            <a:r>
              <a:rPr lang="fr-CH" sz="2000" dirty="0" err="1" smtClean="0">
                <a:solidFill>
                  <a:schemeClr val="tx1"/>
                </a:solidFill>
              </a:rPr>
              <a:t>marqages</a:t>
            </a:r>
            <a:r>
              <a:rPr lang="fr-CH" sz="2000" dirty="0" smtClean="0">
                <a:solidFill>
                  <a:schemeClr val="tx1"/>
                </a:solidFill>
              </a:rPr>
              <a:t> (HTML, Word, PDF, etc.)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4" idx="0"/>
          </p:cNvCxnSpPr>
          <p:nvPr/>
        </p:nvCxnSpPr>
        <p:spPr bwMode="auto">
          <a:xfrm>
            <a:off x="4021771" y="399314"/>
            <a:ext cx="477184" cy="332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4" idx="2"/>
            <a:endCxn id="16" idx="0"/>
          </p:cNvCxnSpPr>
          <p:nvPr/>
        </p:nvCxnSpPr>
        <p:spPr bwMode="auto">
          <a:xfrm flipH="1">
            <a:off x="4468899" y="1439803"/>
            <a:ext cx="30056" cy="2694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ight Brace 20"/>
          <p:cNvSpPr/>
          <p:nvPr/>
        </p:nvSpPr>
        <p:spPr bwMode="auto">
          <a:xfrm>
            <a:off x="7117645" y="808034"/>
            <a:ext cx="303172" cy="504175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1786299" y="807334"/>
            <a:ext cx="144016" cy="49961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7092280" y="1676049"/>
            <a:ext cx="303172" cy="504175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>
            <a:off x="1889439" y="1591064"/>
            <a:ext cx="144016" cy="49961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16" idx="2"/>
            <a:endCxn id="13" idx="0"/>
          </p:cNvCxnSpPr>
          <p:nvPr/>
        </p:nvCxnSpPr>
        <p:spPr bwMode="auto">
          <a:xfrm>
            <a:off x="4468899" y="2109375"/>
            <a:ext cx="2295612" cy="685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3" idx="2"/>
            <a:endCxn id="12" idx="0"/>
          </p:cNvCxnSpPr>
          <p:nvPr/>
        </p:nvCxnSpPr>
        <p:spPr bwMode="auto">
          <a:xfrm>
            <a:off x="6764511" y="3502546"/>
            <a:ext cx="152678" cy="170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>
            <a:stCxn id="16" idx="2"/>
            <a:endCxn id="8" idx="0"/>
          </p:cNvCxnSpPr>
          <p:nvPr/>
        </p:nvCxnSpPr>
        <p:spPr bwMode="auto">
          <a:xfrm flipH="1">
            <a:off x="1465372" y="2109375"/>
            <a:ext cx="3003527" cy="759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8" idx="2"/>
          </p:cNvCxnSpPr>
          <p:nvPr/>
        </p:nvCxnSpPr>
        <p:spPr bwMode="auto">
          <a:xfrm>
            <a:off x="1465372" y="3268562"/>
            <a:ext cx="0" cy="217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9" idx="2"/>
          </p:cNvCxnSpPr>
          <p:nvPr/>
        </p:nvCxnSpPr>
        <p:spPr bwMode="auto">
          <a:xfrm flipH="1">
            <a:off x="1250303" y="3830955"/>
            <a:ext cx="1" cy="2544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10" idx="2"/>
            <a:endCxn id="11" idx="0"/>
          </p:cNvCxnSpPr>
          <p:nvPr/>
        </p:nvCxnSpPr>
        <p:spPr bwMode="auto">
          <a:xfrm>
            <a:off x="1512803" y="4464900"/>
            <a:ext cx="0" cy="176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232279" y="5862995"/>
            <a:ext cx="2090049" cy="6909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Sacs de mots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617744" y="5871158"/>
            <a:ext cx="2031364" cy="7979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Textes structurés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819230" y="5843017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Textes nettoyés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771800" y="523220"/>
            <a:ext cx="54681" cy="63621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362846" y="531477"/>
            <a:ext cx="54681" cy="63621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692091" y="4470694"/>
            <a:ext cx="3034805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Structurations /</a:t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annotations sémantiques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1" name="Left Brace 60"/>
          <p:cNvSpPr/>
          <p:nvPr/>
        </p:nvSpPr>
        <p:spPr bwMode="auto">
          <a:xfrm>
            <a:off x="4486072" y="2765533"/>
            <a:ext cx="96044" cy="1234658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Left Brace 61"/>
          <p:cNvSpPr/>
          <p:nvPr/>
        </p:nvSpPr>
        <p:spPr bwMode="auto">
          <a:xfrm>
            <a:off x="4352038" y="4507814"/>
            <a:ext cx="230078" cy="67076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00538" y="2109375"/>
            <a:ext cx="59503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Dict.</a:t>
            </a:r>
            <a:endParaRPr lang="en-US" sz="1600" dirty="0" smtClean="0"/>
          </a:p>
        </p:txBody>
      </p:sp>
      <p:cxnSp>
        <p:nvCxnSpPr>
          <p:cNvPr id="68" name="Straight Arrow Connector 67"/>
          <p:cNvCxnSpPr>
            <a:stCxn id="66" idx="2"/>
            <a:endCxn id="13" idx="0"/>
          </p:cNvCxnSpPr>
          <p:nvPr/>
        </p:nvCxnSpPr>
        <p:spPr bwMode="auto">
          <a:xfrm flipH="1">
            <a:off x="6764511" y="2447929"/>
            <a:ext cx="1433545" cy="346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11" idx="2"/>
            <a:endCxn id="46" idx="0"/>
          </p:cNvCxnSpPr>
          <p:nvPr/>
        </p:nvCxnSpPr>
        <p:spPr bwMode="auto">
          <a:xfrm flipH="1">
            <a:off x="1277304" y="5041197"/>
            <a:ext cx="235499" cy="821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0596" y="5193216"/>
            <a:ext cx="1449436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>
                <a:solidFill>
                  <a:schemeClr val="tx1"/>
                </a:solidFill>
              </a:rPr>
              <a:t>Enlever </a:t>
            </a:r>
            <a:r>
              <a:rPr lang="fr-CH" sz="1600" dirty="0" err="1" smtClean="0">
                <a:solidFill>
                  <a:schemeClr val="tx1"/>
                </a:solidFill>
              </a:rPr>
              <a:t>xyz</a:t>
            </a:r>
            <a:r>
              <a:rPr lang="fr-CH" sz="1600" dirty="0" smtClean="0">
                <a:solidFill>
                  <a:schemeClr val="tx1"/>
                </a:solidFill>
              </a:rPr>
              <a:t>…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16" idx="2"/>
            <a:endCxn id="50" idx="0"/>
          </p:cNvCxnSpPr>
          <p:nvPr/>
        </p:nvCxnSpPr>
        <p:spPr bwMode="auto">
          <a:xfrm flipH="1">
            <a:off x="3719330" y="2109375"/>
            <a:ext cx="749569" cy="3733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83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z="20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fr-CH" sz="2000">
              <a:solidFill>
                <a:schemeClr val="tx1"/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0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Etape III: Analyses (schéma simplifié !)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1520" y="821617"/>
            <a:ext cx="2090049" cy="6909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Sacs de mots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82521" y="845639"/>
            <a:ext cx="2031364" cy="7979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Textes structurés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56176" y="845639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Textes nettoyés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40" y="4314799"/>
            <a:ext cx="266611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Analyses multivariées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32" idx="4"/>
            <a:endCxn id="9" idx="0"/>
          </p:cNvCxnSpPr>
          <p:nvPr/>
        </p:nvCxnSpPr>
        <p:spPr bwMode="auto">
          <a:xfrm>
            <a:off x="1239795" y="2736749"/>
            <a:ext cx="1000202" cy="1578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68590" y="2834317"/>
            <a:ext cx="1898277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Indices lisibilité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8590" y="3365946"/>
            <a:ext cx="202331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Indices diversité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231" y="2330261"/>
            <a:ext cx="274947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Concordances (KWIC)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83" y="3779099"/>
            <a:ext cx="146706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Sentiments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007" y="4899574"/>
            <a:ext cx="1697901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Classification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>
            <a:off x="7056276" y="1760039"/>
            <a:ext cx="0" cy="355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9" idx="2"/>
            <a:endCxn id="16" idx="0"/>
          </p:cNvCxnSpPr>
          <p:nvPr/>
        </p:nvCxnSpPr>
        <p:spPr bwMode="auto">
          <a:xfrm flipH="1">
            <a:off x="1544958" y="4714909"/>
            <a:ext cx="695039" cy="184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72542" y="5342942"/>
            <a:ext cx="171072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Comparaison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9" idx="2"/>
            <a:endCxn id="21" idx="0"/>
          </p:cNvCxnSpPr>
          <p:nvPr/>
        </p:nvCxnSpPr>
        <p:spPr bwMode="auto">
          <a:xfrm flipH="1">
            <a:off x="1827905" y="4714909"/>
            <a:ext cx="412092" cy="628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56583" y="5786310"/>
            <a:ext cx="162416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Composants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9" idx="2"/>
            <a:endCxn id="25" idx="0"/>
          </p:cNvCxnSpPr>
          <p:nvPr/>
        </p:nvCxnSpPr>
        <p:spPr bwMode="auto">
          <a:xfrm flipH="1">
            <a:off x="2168665" y="4714909"/>
            <a:ext cx="71332" cy="1071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583552" y="6222465"/>
            <a:ext cx="249299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Détections de sujets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9" idx="2"/>
            <a:endCxn id="28" idx="0"/>
          </p:cNvCxnSpPr>
          <p:nvPr/>
        </p:nvCxnSpPr>
        <p:spPr bwMode="auto">
          <a:xfrm>
            <a:off x="2239997" y="4714909"/>
            <a:ext cx="590050" cy="1507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44889" y="1872653"/>
            <a:ext cx="2389812" cy="8640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Matrices termes</a:t>
            </a:r>
            <a:r>
              <a:rPr kumimoji="0" lang="fr-CH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baseline="0" dirty="0" smtClean="0">
                <a:solidFill>
                  <a:schemeClr val="tx1"/>
                </a:solidFill>
              </a:rPr>
              <a:t>documents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88714" y="3868242"/>
            <a:ext cx="1582484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Analyses de</a:t>
            </a:r>
            <a:br>
              <a:rPr lang="fr-CH" sz="2000" dirty="0" smtClean="0">
                <a:solidFill>
                  <a:schemeClr val="tx1"/>
                </a:solidFill>
              </a:rPr>
            </a:br>
            <a:r>
              <a:rPr lang="fr-CH" sz="2000" dirty="0" smtClean="0">
                <a:solidFill>
                  <a:schemeClr val="tx1"/>
                </a:solidFill>
              </a:rPr>
              <a:t>fréquences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32" idx="4"/>
            <a:endCxn id="44" idx="0"/>
          </p:cNvCxnSpPr>
          <p:nvPr/>
        </p:nvCxnSpPr>
        <p:spPr bwMode="auto">
          <a:xfrm>
            <a:off x="1239795" y="2736749"/>
            <a:ext cx="3640161" cy="1131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32" idx="4"/>
            <a:endCxn id="15" idx="0"/>
          </p:cNvCxnSpPr>
          <p:nvPr/>
        </p:nvCxnSpPr>
        <p:spPr bwMode="auto">
          <a:xfrm flipH="1">
            <a:off x="830517" y="2736749"/>
            <a:ext cx="409278" cy="1042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stCxn id="6" idx="4"/>
            <a:endCxn id="32" idx="0"/>
          </p:cNvCxnSpPr>
          <p:nvPr/>
        </p:nvCxnSpPr>
        <p:spPr bwMode="auto">
          <a:xfrm flipH="1">
            <a:off x="1239795" y="1512601"/>
            <a:ext cx="56750" cy="360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7" idx="4"/>
            <a:endCxn id="9" idx="0"/>
          </p:cNvCxnSpPr>
          <p:nvPr/>
        </p:nvCxnSpPr>
        <p:spPr bwMode="auto">
          <a:xfrm flipH="1">
            <a:off x="2239997" y="1643569"/>
            <a:ext cx="2258206" cy="2671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/>
          <p:cNvCxnSpPr>
            <a:stCxn id="7" idx="4"/>
            <a:endCxn id="44" idx="0"/>
          </p:cNvCxnSpPr>
          <p:nvPr/>
        </p:nvCxnSpPr>
        <p:spPr bwMode="auto">
          <a:xfrm>
            <a:off x="4498203" y="1643569"/>
            <a:ext cx="381753" cy="2224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396843" y="5020881"/>
            <a:ext cx="160511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Word </a:t>
            </a:r>
            <a:r>
              <a:rPr lang="fr-CH" sz="2000" dirty="0" err="1" smtClean="0">
                <a:solidFill>
                  <a:schemeClr val="tx1"/>
                </a:solidFill>
              </a:rPr>
              <a:t>clouds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77211" y="5065181"/>
            <a:ext cx="142539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séquences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289906" y="5654696"/>
            <a:ext cx="1909497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err="1" smtClean="0">
                <a:solidFill>
                  <a:schemeClr val="tx1"/>
                </a:solidFill>
              </a:rPr>
              <a:t>Co-occurences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44" idx="2"/>
            <a:endCxn id="90" idx="0"/>
          </p:cNvCxnSpPr>
          <p:nvPr/>
        </p:nvCxnSpPr>
        <p:spPr bwMode="auto">
          <a:xfrm flipH="1">
            <a:off x="4289906" y="4576128"/>
            <a:ext cx="590050" cy="4890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44" idx="2"/>
            <a:endCxn id="89" idx="0"/>
          </p:cNvCxnSpPr>
          <p:nvPr/>
        </p:nvCxnSpPr>
        <p:spPr bwMode="auto">
          <a:xfrm>
            <a:off x="4879956" y="4576128"/>
            <a:ext cx="1319447" cy="444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/>
          <p:cNvCxnSpPr>
            <a:stCxn id="44" idx="2"/>
            <a:endCxn id="91" idx="0"/>
          </p:cNvCxnSpPr>
          <p:nvPr/>
        </p:nvCxnSpPr>
        <p:spPr bwMode="auto">
          <a:xfrm>
            <a:off x="4879956" y="4576128"/>
            <a:ext cx="364699" cy="1078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7" idx="4"/>
          </p:cNvCxnSpPr>
          <p:nvPr/>
        </p:nvCxnSpPr>
        <p:spPr bwMode="auto">
          <a:xfrm>
            <a:off x="4498203" y="1643569"/>
            <a:ext cx="1657973" cy="777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44" idx="2"/>
          </p:cNvCxnSpPr>
          <p:nvPr/>
        </p:nvCxnSpPr>
        <p:spPr bwMode="auto">
          <a:xfrm>
            <a:off x="4879956" y="4576128"/>
            <a:ext cx="1708268" cy="105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9" idx="2"/>
          </p:cNvCxnSpPr>
          <p:nvPr/>
        </p:nvCxnSpPr>
        <p:spPr bwMode="auto">
          <a:xfrm>
            <a:off x="2239997" y="4714909"/>
            <a:ext cx="590050" cy="404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761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4967288" y="1341438"/>
            <a:ext cx="4176712" cy="3455987"/>
          </a:xfrm>
        </p:spPr>
        <p:txBody>
          <a:bodyPr/>
          <a:lstStyle/>
          <a:p>
            <a:r>
              <a:rPr lang="en-US" sz="6000" dirty="0" err="1" smtClean="0"/>
              <a:t>Outils</a:t>
            </a:r>
            <a:endParaRPr lang="en-US" sz="60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1115616" y="134076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>
              <a:buNone/>
            </a:pPr>
            <a:r>
              <a:rPr lang="fr-CH" sz="20000" kern="0" dirty="0" smtClean="0"/>
              <a:t>4</a:t>
            </a:r>
            <a:endParaRPr lang="en-US" sz="20000" kern="0" dirty="0"/>
          </a:p>
        </p:txBody>
      </p:sp>
    </p:spTree>
    <p:extLst>
      <p:ext uri="{BB962C8B-B14F-4D97-AF65-F5344CB8AC3E}">
        <p14:creationId xmlns:p14="http://schemas.microsoft.com/office/powerpoint/2010/main" val="41600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18</a:t>
            </a:fld>
            <a:endParaRPr lang="fr-CH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0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Typologie (simple) d’outils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97" y="1543526"/>
            <a:ext cx="462338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Logiciels de data </a:t>
            </a:r>
            <a:r>
              <a:rPr lang="fr-CH" sz="2000" dirty="0" err="1" smtClean="0">
                <a:solidFill>
                  <a:schemeClr val="tx1"/>
                </a:solidFill>
              </a:rPr>
              <a:t>mining</a:t>
            </a:r>
            <a:r>
              <a:rPr lang="fr-CH" sz="2000" dirty="0" smtClean="0">
                <a:solidFill>
                  <a:schemeClr val="tx1"/>
                </a:solidFill>
              </a:rPr>
              <a:t> (+ extensions)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697" y="2192393"/>
            <a:ext cx="557235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Bibliothèques pour langages de programmation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697" y="3490127"/>
            <a:ext cx="611096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Logiciels simples (souvent des </a:t>
            </a:r>
            <a:r>
              <a:rPr lang="fr-CH" sz="2000" dirty="0" err="1" smtClean="0">
                <a:solidFill>
                  <a:schemeClr val="tx1"/>
                </a:solidFill>
              </a:rPr>
              <a:t>concordanciers</a:t>
            </a:r>
            <a:r>
              <a:rPr lang="fr-CH" sz="2000" dirty="0" smtClean="0">
                <a:solidFill>
                  <a:schemeClr val="tx1"/>
                </a:solidFill>
              </a:rPr>
              <a:t>, etc.)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697" y="4138994"/>
            <a:ext cx="487966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Outils en lignes (Voyeur, </a:t>
            </a:r>
            <a:r>
              <a:rPr lang="fr-CH" sz="2000" dirty="0" err="1" smtClean="0">
                <a:solidFill>
                  <a:schemeClr val="tx1"/>
                </a:solidFill>
              </a:rPr>
              <a:t>Tapor</a:t>
            </a:r>
            <a:r>
              <a:rPr lang="fr-CH" sz="2000" dirty="0" smtClean="0">
                <a:solidFill>
                  <a:schemeClr val="tx1"/>
                </a:solidFill>
              </a:rPr>
              <a:t>, </a:t>
            </a:r>
            <a:r>
              <a:rPr lang="fr-CH" sz="2000" dirty="0" err="1" smtClean="0">
                <a:solidFill>
                  <a:schemeClr val="tx1"/>
                </a:solidFill>
              </a:rPr>
              <a:t>Lexos</a:t>
            </a:r>
            <a:r>
              <a:rPr lang="fr-CH" sz="2000" dirty="0" smtClean="0">
                <a:solidFill>
                  <a:schemeClr val="tx1"/>
                </a:solidFill>
              </a:rPr>
              <a:t>,…)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697" y="4787860"/>
            <a:ext cx="794371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Logiciels spécialisés et plus difficiles (Alceste/</a:t>
            </a:r>
            <a:r>
              <a:rPr lang="fr-CH" sz="2000" dirty="0" err="1" smtClean="0">
                <a:solidFill>
                  <a:schemeClr val="tx1"/>
                </a:solidFill>
              </a:rPr>
              <a:t>Iramutec</a:t>
            </a:r>
            <a:r>
              <a:rPr lang="fr-CH" sz="2000" dirty="0" smtClean="0">
                <a:solidFill>
                  <a:schemeClr val="tx1"/>
                </a:solidFill>
              </a:rPr>
              <a:t>, Tropes, etc.)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784" y="2737462"/>
            <a:ext cx="205216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Extensions de 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19</a:t>
            </a:fld>
            <a:endParaRPr lang="fr-CH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-35744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Outils data </a:t>
            </a:r>
            <a:r>
              <a:rPr lang="fr-CH" sz="2800" dirty="0" err="1" smtClean="0">
                <a:solidFill>
                  <a:schemeClr val="tx1"/>
                </a:solidFill>
              </a:rPr>
              <a:t>mining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orange-textable.readthedocs.org/en/latest/_images/mining_humanist_sch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9339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04" y="714647"/>
            <a:ext cx="7848872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Permettent de définir une analyse comme une «pipeline» à partir de «briques» d’outils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077" y="3625143"/>
            <a:ext cx="255711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Exemple: Orange </a:t>
            </a:r>
            <a:r>
              <a:rPr lang="fr-CH" sz="1600" dirty="0" err="1" smtClean="0"/>
              <a:t>textable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4951184"/>
            <a:ext cx="7350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Avantage: Profiter de tous les autres outils d’analyse</a:t>
            </a:r>
          </a:p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Désavantage: Il faut s’approprier la logique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4967288" y="1341438"/>
            <a:ext cx="4176712" cy="3455987"/>
          </a:xfrm>
        </p:spPr>
        <p:txBody>
          <a:bodyPr/>
          <a:lstStyle/>
          <a:p>
            <a:r>
              <a:rPr lang="en-US" sz="6000" dirty="0" smtClean="0"/>
              <a:t>La </a:t>
            </a:r>
            <a:r>
              <a:rPr lang="en-US" sz="6000" dirty="0" err="1" smtClean="0"/>
              <a:t>demande</a:t>
            </a:r>
            <a:endParaRPr lang="en-US" sz="60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1115616" y="134076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>
              <a:buNone/>
            </a:pPr>
            <a:r>
              <a:rPr lang="en-US" sz="20000" kern="0" dirty="0" smtClean="0"/>
              <a:t>1</a:t>
            </a:r>
            <a:endParaRPr lang="en-US" sz="20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20</a:t>
            </a:fld>
            <a:endParaRPr lang="fr-CH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" y="-35744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Extensions de 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22826"/>
            <a:ext cx="7416824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Avantages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On peut profiter des nombreuses outils d’analyses statistiques, machine </a:t>
            </a:r>
            <a:r>
              <a:rPr lang="fr-CH" sz="2400" dirty="0" err="1" smtClean="0">
                <a:solidFill>
                  <a:schemeClr val="tx1"/>
                </a:solidFill>
              </a:rPr>
              <a:t>learning</a:t>
            </a:r>
            <a:r>
              <a:rPr lang="fr-CH" sz="2400" dirty="0" smtClean="0">
                <a:solidFill>
                  <a:schemeClr val="tx1"/>
                </a:solidFill>
              </a:rPr>
              <a:t>, etc.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Variété d’approches </a:t>
            </a:r>
            <a:r>
              <a:rPr lang="fr-CH" sz="2400" dirty="0" err="1" smtClean="0">
                <a:solidFill>
                  <a:schemeClr val="tx1"/>
                </a:solidFill>
              </a:rPr>
              <a:t>text-mining</a:t>
            </a:r>
            <a:r>
              <a:rPr lang="fr-CH" sz="2400" dirty="0" smtClean="0">
                <a:solidFill>
                  <a:schemeClr val="tx1"/>
                </a:solidFill>
              </a:rPr>
              <a:t> (toutes sont distribués sous forme de «paquets» qu’il faut installer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Peut-être déployé dans une application en ligne (soit via </a:t>
            </a:r>
            <a:r>
              <a:rPr lang="fr-CH" sz="2400" dirty="0" err="1" smtClean="0">
                <a:solidFill>
                  <a:schemeClr val="tx1"/>
                </a:solidFill>
              </a:rPr>
              <a:t>cgi</a:t>
            </a:r>
            <a:r>
              <a:rPr lang="fr-CH" sz="2400" dirty="0">
                <a:solidFill>
                  <a:schemeClr val="tx1"/>
                </a:solidFill>
              </a:rPr>
              <a:t>, soit via </a:t>
            </a:r>
            <a:r>
              <a:rPr lang="fr-CH" sz="2400" dirty="0">
                <a:solidFill>
                  <a:schemeClr val="tx1"/>
                </a:solidFill>
                <a:hlinkClick r:id="rId3"/>
              </a:rPr>
              <a:t>http://shiny.rstudio.com</a:t>
            </a:r>
            <a:r>
              <a:rPr lang="fr-CH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fr-CH" sz="2400" dirty="0" smtClean="0">
                <a:solidFill>
                  <a:schemeClr val="tx1"/>
                </a:solidFill>
              </a:rPr>
              <a:t> 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408183"/>
            <a:ext cx="7416824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Désavantages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R est difficile à apprendre. 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Pour bien utiliser les paquets «</a:t>
            </a:r>
            <a:r>
              <a:rPr lang="fr-CH" sz="2400" dirty="0" err="1" smtClean="0">
                <a:solidFill>
                  <a:schemeClr val="tx1"/>
                </a:solidFill>
              </a:rPr>
              <a:t>text</a:t>
            </a:r>
            <a:r>
              <a:rPr lang="fr-CH" sz="2400" dirty="0" smtClean="0">
                <a:solidFill>
                  <a:schemeClr val="tx1"/>
                </a:solidFill>
              </a:rPr>
              <a:t> </a:t>
            </a:r>
            <a:r>
              <a:rPr lang="fr-CH" sz="2400" dirty="0" err="1" smtClean="0">
                <a:solidFill>
                  <a:schemeClr val="tx1"/>
                </a:solidFill>
              </a:rPr>
              <a:t>mining</a:t>
            </a:r>
            <a:r>
              <a:rPr lang="fr-CH" sz="2400" dirty="0" smtClean="0">
                <a:solidFill>
                  <a:schemeClr val="tx1"/>
                </a:solidFill>
              </a:rPr>
              <a:t>», il faut avoir des notions en programmation.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Incompatibilité entre certains paquets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21</a:t>
            </a:fld>
            <a:endParaRPr lang="fr-CH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-35744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Outils simples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4" y="1484784"/>
            <a:ext cx="6933804" cy="4806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71" y="693742"/>
            <a:ext cx="8661345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800" dirty="0" smtClean="0"/>
              <a:t>Avantage: Font leur job</a:t>
            </a:r>
          </a:p>
          <a:p>
            <a:pPr>
              <a:buNone/>
            </a:pPr>
            <a:r>
              <a:rPr lang="fr-CH" sz="1800" dirty="0" err="1" smtClean="0"/>
              <a:t>Desavantage</a:t>
            </a:r>
            <a:r>
              <a:rPr lang="fr-CH" sz="1800" dirty="0" smtClean="0"/>
              <a:t>: Palette limitée d’analyses, outils d’importation souvent rudimentaires</a:t>
            </a: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20072" y="4005064"/>
            <a:ext cx="3795270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Exemple: </a:t>
            </a:r>
            <a:r>
              <a:rPr lang="fr-CH" sz="1600" dirty="0" err="1" smtClean="0"/>
              <a:t>AntConc</a:t>
            </a:r>
            <a:endParaRPr lang="fr-CH" sz="1600" dirty="0" smtClean="0"/>
          </a:p>
          <a:p>
            <a:pPr>
              <a:buNone/>
            </a:pPr>
            <a:r>
              <a:rPr lang="en-US" sz="1600" dirty="0"/>
              <a:t>www.laurenceanthony.net/software.html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592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22</a:t>
            </a:fld>
            <a:endParaRPr lang="fr-CH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-35744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Outils en ligne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768997"/>
            <a:ext cx="4879862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err="1" smtClean="0">
                <a:solidFill>
                  <a:schemeClr val="tx2"/>
                </a:solidFill>
              </a:rPr>
              <a:t>Desavantage</a:t>
            </a:r>
            <a:r>
              <a:rPr lang="fr-CH" sz="2000" dirty="0" smtClean="0">
                <a:solidFill>
                  <a:schemeClr val="tx2"/>
                </a:solidFill>
              </a:rPr>
              <a:t>:</a:t>
            </a:r>
          </a:p>
          <a:p>
            <a:pPr marL="342900" indent="-342900"/>
            <a:r>
              <a:rPr lang="fr-CH" sz="2000" dirty="0" smtClean="0">
                <a:solidFill>
                  <a:schemeClr val="tx2"/>
                </a:solidFill>
              </a:rPr>
              <a:t>Dépendance d’un service Internet</a:t>
            </a:r>
          </a:p>
          <a:p>
            <a:pPr marL="342900" indent="-342900"/>
            <a:r>
              <a:rPr lang="fr-CH" sz="2000" dirty="0" smtClean="0">
                <a:solidFill>
                  <a:schemeClr val="tx2"/>
                </a:solidFill>
              </a:rPr>
              <a:t>Moins puissant que les logiciels «Pro»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http://edutechwiki.unige.ch/mediawiki/images/6/64/Voyant_Tools_screenshot-2014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9" y="2511226"/>
            <a:ext cx="5712569" cy="41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9" y="764704"/>
            <a:ext cx="3672408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2"/>
                </a:solidFill>
              </a:rPr>
              <a:t>Avantages:</a:t>
            </a:r>
          </a:p>
          <a:p>
            <a:pPr marL="342900" indent="-342900"/>
            <a:r>
              <a:rPr lang="fr-CH" sz="2000" dirty="0" smtClean="0">
                <a:solidFill>
                  <a:schemeClr val="tx2"/>
                </a:solidFill>
              </a:rPr>
              <a:t>Aussi bien ou mieux que les outils simples</a:t>
            </a:r>
          </a:p>
          <a:p>
            <a:pPr marL="285750" indent="-285750"/>
            <a:r>
              <a:rPr lang="fr-CH" sz="2000" dirty="0" smtClean="0">
                <a:solidFill>
                  <a:schemeClr val="tx2"/>
                </a:solidFill>
              </a:rPr>
              <a:t>Pas besoin d’installer</a:t>
            </a:r>
          </a:p>
          <a:p>
            <a:pPr marL="285750" indent="-285750"/>
            <a:r>
              <a:rPr lang="fr-CH" sz="2000" dirty="0" smtClean="0">
                <a:solidFill>
                  <a:schemeClr val="tx2"/>
                </a:solidFill>
              </a:rPr>
              <a:t>partage de fichiers</a:t>
            </a:r>
          </a:p>
          <a:p>
            <a:pPr marL="285750" indent="-285750"/>
            <a:r>
              <a:rPr lang="fr-CH" sz="2000" dirty="0" smtClean="0">
                <a:solidFill>
                  <a:schemeClr val="tx2"/>
                </a:solidFill>
              </a:rPr>
              <a:t>(souvent) convivialité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789040"/>
            <a:ext cx="2213939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Exemple: Voyant </a:t>
            </a:r>
            <a:r>
              <a:rPr lang="fr-CH" sz="1600" dirty="0" err="1" smtClean="0"/>
              <a:t>tools</a:t>
            </a:r>
            <a:endParaRPr lang="fr-CH" sz="1600" dirty="0" smtClean="0"/>
          </a:p>
          <a:p>
            <a:pPr>
              <a:buNone/>
            </a:pPr>
            <a:r>
              <a:rPr lang="en-US" sz="1600" dirty="0"/>
              <a:t>http://voyant-tools.org/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957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2AC6E-E39F-4D60-8C34-FB6B68FE4D02}" type="datetime1">
              <a:rPr lang="fr-CH" smtClean="0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A244B-5D85-4869-9046-196AC5BEF7DE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" y="-35744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chemeClr val="tx1"/>
                </a:solidFill>
              </a:rPr>
              <a:t>Outils spécialisés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76" y="684312"/>
            <a:ext cx="2811988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Avantages:</a:t>
            </a:r>
          </a:p>
          <a:p>
            <a:pPr marL="285750" indent="-285750"/>
            <a:r>
              <a:rPr lang="fr-CH" sz="2000" dirty="0" smtClean="0">
                <a:solidFill>
                  <a:schemeClr val="tx1"/>
                </a:solidFill>
              </a:rPr>
              <a:t>Analyses puissantes</a:t>
            </a:r>
          </a:p>
          <a:p>
            <a:pPr marL="285750" indent="-285750"/>
            <a:r>
              <a:rPr lang="fr-CH" sz="2000" dirty="0" smtClean="0">
                <a:solidFill>
                  <a:schemeClr val="tx1"/>
                </a:solidFill>
              </a:rPr>
              <a:t>Support théorique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684311"/>
            <a:ext cx="4294312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000" dirty="0" err="1" smtClean="0">
                <a:solidFill>
                  <a:schemeClr val="tx1"/>
                </a:solidFill>
              </a:rPr>
              <a:t>Desvantages</a:t>
            </a:r>
            <a:r>
              <a:rPr lang="fr-CH" sz="20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/>
            <a:r>
              <a:rPr lang="fr-CH" sz="2000" dirty="0" smtClean="0">
                <a:solidFill>
                  <a:schemeClr val="tx1"/>
                </a:solidFill>
              </a:rPr>
              <a:t>Difficulté (rentrer dans un univers)</a:t>
            </a:r>
          </a:p>
          <a:p>
            <a:pPr marL="285750" indent="-285750"/>
            <a:r>
              <a:rPr lang="fr-CH" sz="2000" dirty="0" smtClean="0">
                <a:solidFill>
                  <a:schemeClr val="tx1"/>
                </a:solidFill>
              </a:rPr>
              <a:t>Interopérabilité avec d’autres types d’analyses</a:t>
            </a:r>
          </a:p>
        </p:txBody>
      </p:sp>
      <p:pic>
        <p:nvPicPr>
          <p:cNvPr id="2050" name="Picture 2" descr="http://edutechwiki.unige.ch/fmediawiki/images/a/a3/FruchtermanReingolGrapheiramute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0475"/>
            <a:ext cx="3048273" cy="2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176" y="5517232"/>
            <a:ext cx="3817071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err="1" smtClean="0"/>
              <a:t>IraMuTec</a:t>
            </a:r>
            <a:endParaRPr lang="fr-CH" sz="1600" dirty="0" smtClean="0"/>
          </a:p>
          <a:p>
            <a:pPr>
              <a:buNone/>
            </a:pPr>
            <a:r>
              <a:rPr lang="en-US" sz="1600" dirty="0">
                <a:hlinkClick r:id="rId4"/>
              </a:rPr>
              <a:t>http://sourceforge.net/projects/iramuteq/</a:t>
            </a:r>
            <a:endParaRPr lang="en-US" sz="1600" dirty="0" smtClean="0"/>
          </a:p>
        </p:txBody>
      </p:sp>
      <p:pic>
        <p:nvPicPr>
          <p:cNvPr id="2052" name="Picture 4" descr="http://edutechwiki.unige.ch/fmediawiki/images/6/6a/Graphe_episodes_trop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4" y="2678086"/>
            <a:ext cx="4992489" cy="26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5733256"/>
            <a:ext cx="2060051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1600" dirty="0" smtClean="0"/>
              <a:t>Tropes:</a:t>
            </a:r>
          </a:p>
          <a:p>
            <a:pPr>
              <a:buNone/>
            </a:pPr>
            <a:r>
              <a:rPr lang="en-US" sz="1600" dirty="0">
                <a:hlinkClick r:id="rId6"/>
              </a:rPr>
              <a:t>http://www.tropes.fr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7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4967288" y="1341438"/>
            <a:ext cx="4176712" cy="3455987"/>
          </a:xfrm>
        </p:spPr>
        <p:txBody>
          <a:bodyPr/>
          <a:lstStyle/>
          <a:p>
            <a:r>
              <a:rPr lang="en-US" sz="6000" dirty="0" smtClean="0"/>
              <a:t>Discussion</a:t>
            </a:r>
            <a:endParaRPr lang="en-US" sz="60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1115616" y="1340768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>
              <a:buNone/>
            </a:pPr>
            <a:r>
              <a:rPr lang="fr-CH" sz="20000" kern="0" dirty="0" smtClean="0"/>
              <a:t>5</a:t>
            </a:r>
            <a:endParaRPr lang="en-US" sz="20000" kern="0" dirty="0"/>
          </a:p>
        </p:txBody>
      </p:sp>
    </p:spTree>
    <p:extLst>
      <p:ext uri="{BB962C8B-B14F-4D97-AF65-F5344CB8AC3E}">
        <p14:creationId xmlns:p14="http://schemas.microsoft.com/office/powerpoint/2010/main" val="5712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11DF9-7510-4650-A278-7DE1CB63941F}" type="datetime1">
              <a:rPr lang="fr-CH" smtClean="0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F1D20-91FF-4020-B7F7-17BEDA0EC52E}" type="slidenum">
              <a:rPr lang="fr-CH" smtClean="0"/>
              <a:pPr>
                <a:defRPr/>
              </a:pPr>
              <a:t>25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7704856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chemeClr val="tx1"/>
                </a:solidFill>
              </a:rPr>
              <a:t>Mettez-vous en groupes par 2-3</a:t>
            </a:r>
          </a:p>
          <a:p>
            <a:r>
              <a:rPr lang="fr-CH" sz="2400" dirty="0" smtClean="0">
                <a:solidFill>
                  <a:schemeClr val="tx1"/>
                </a:solidFill>
              </a:rPr>
              <a:t>Identifiez deux problèmes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>
                <a:solidFill>
                  <a:schemeClr val="tx1"/>
                </a:solidFill>
              </a:rPr>
              <a:t>Outils d’analyse textuelle pour le suivi ?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>
                <a:solidFill>
                  <a:schemeClr val="tx1"/>
                </a:solidFill>
              </a:rPr>
              <a:t>Outils d’analyse textuelle à donner aux étudiants pour faire des analyses, mieux comprendre des textes, etc. 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052736"/>
            <a:ext cx="7704856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400" dirty="0" smtClean="0">
                <a:solidFill>
                  <a:schemeClr val="tx1"/>
                </a:solidFill>
              </a:rPr>
              <a:t>Tour de table:</a:t>
            </a:r>
          </a:p>
          <a:p>
            <a:pPr marL="342900" indent="-342900"/>
            <a:r>
              <a:rPr lang="fr-CH" sz="2400" dirty="0" smtClean="0">
                <a:solidFill>
                  <a:schemeClr val="tx1"/>
                </a:solidFill>
              </a:rPr>
              <a:t>Expériences que vous aimeriez présenter ?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81" y="1196752"/>
            <a:ext cx="4778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4400" b="1" dirty="0" smtClean="0"/>
              <a:t>1</a:t>
            </a:r>
            <a:endParaRPr lang="en-US" sz="4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9978" y="4077072"/>
            <a:ext cx="5035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4400" b="1" dirty="0" smtClean="0"/>
              <a:t>2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038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http://edutechwiki.unige.ch/fr/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F1D20-91FF-4020-B7F7-17BEDA0EC52E}" type="slidenum">
              <a:rPr lang="fr-CH" smtClean="0"/>
              <a:pPr>
                <a:defRPr/>
              </a:pPr>
              <a:t>26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827584" y="2348880"/>
            <a:ext cx="8136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http://edutechwiki.unige.ch/fr/STIC:Mons2014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556792"/>
            <a:ext cx="971741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400" dirty="0" smtClean="0"/>
              <a:t>Suite: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287338"/>
          </a:xfrm>
          <a:noFill/>
        </p:spPr>
        <p:txBody>
          <a:bodyPr/>
          <a:lstStyle/>
          <a:p>
            <a:fld id="{0A5A3451-F4A5-4E55-A9A0-54F0C7DEEE5F}" type="slidenum">
              <a:rPr lang="fr-CH" sz="1800" smtClean="0"/>
              <a:pPr/>
              <a:t>3</a:t>
            </a:fld>
            <a:endParaRPr lang="fr-CH" sz="1800" smtClean="0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915816" y="2061046"/>
            <a:ext cx="5544616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“Academic analytics”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- Performance </a:t>
            </a:r>
            <a:r>
              <a:rPr lang="en-US" sz="1800" dirty="0" err="1" smtClean="0">
                <a:solidFill>
                  <a:srgbClr val="000000"/>
                </a:solidFill>
              </a:rPr>
              <a:t>d’écoles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enseignants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programmes</a:t>
            </a:r>
            <a:r>
              <a:rPr lang="en-US" sz="1800" dirty="0" smtClean="0">
                <a:solidFill>
                  <a:srgbClr val="000000"/>
                </a:solidFill>
              </a:rPr>
              <a:t>…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915816" y="3140546"/>
            <a:ext cx="5976664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Learning analytics avec “big data”: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- </a:t>
            </a:r>
            <a:r>
              <a:rPr lang="en-US" sz="1800" dirty="0" err="1" smtClean="0">
                <a:solidFill>
                  <a:srgbClr val="000000"/>
                </a:solidFill>
              </a:rPr>
              <a:t>Modèles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prédictifs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étudiants</a:t>
            </a:r>
            <a:r>
              <a:rPr lang="en-US" sz="1800" dirty="0" smtClean="0">
                <a:solidFill>
                  <a:srgbClr val="000000"/>
                </a:solidFill>
              </a:rPr>
              <a:t> à problems,…)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2915816" y="5085233"/>
            <a:ext cx="5184576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Learning process </a:t>
            </a:r>
            <a:r>
              <a:rPr lang="en-US" sz="1800" dirty="0" smtClean="0">
                <a:solidFill>
                  <a:srgbClr val="000000"/>
                </a:solidFill>
              </a:rPr>
              <a:t>analytics</a:t>
            </a:r>
          </a:p>
          <a:p>
            <a:pPr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- Qui produit quoi, comment, avec qui, …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252289" y="3645172"/>
            <a:ext cx="1107996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Analytics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104" name="Elbow Connector 11"/>
          <p:cNvCxnSpPr>
            <a:cxnSpLocks noChangeShapeType="1"/>
            <a:stCxn id="4103" idx="3"/>
            <a:endCxn id="4100" idx="1"/>
          </p:cNvCxnSpPr>
          <p:nvPr/>
        </p:nvCxnSpPr>
        <p:spPr bwMode="auto">
          <a:xfrm flipV="1">
            <a:off x="1360285" y="2384212"/>
            <a:ext cx="1555531" cy="1445626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5" name="Elbow Connector 12"/>
          <p:cNvCxnSpPr>
            <a:cxnSpLocks noChangeShapeType="1"/>
            <a:stCxn id="4103" idx="3"/>
            <a:endCxn id="4101" idx="1"/>
          </p:cNvCxnSpPr>
          <p:nvPr/>
        </p:nvCxnSpPr>
        <p:spPr bwMode="auto">
          <a:xfrm flipV="1">
            <a:off x="1360285" y="3463712"/>
            <a:ext cx="1555531" cy="366126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6" name="Elbow Connector 13"/>
          <p:cNvCxnSpPr>
            <a:cxnSpLocks noChangeShapeType="1"/>
            <a:stCxn id="4103" idx="3"/>
            <a:endCxn id="4102" idx="1"/>
          </p:cNvCxnSpPr>
          <p:nvPr/>
        </p:nvCxnSpPr>
        <p:spPr bwMode="auto">
          <a:xfrm>
            <a:off x="1360285" y="3829838"/>
            <a:ext cx="1555531" cy="157856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08" name="TextBox 15"/>
          <p:cNvSpPr txBox="1">
            <a:spLocks noChangeArrowheads="1"/>
          </p:cNvSpPr>
          <p:nvPr/>
        </p:nvSpPr>
        <p:spPr bwMode="auto">
          <a:xfrm>
            <a:off x="2915816" y="4149303"/>
            <a:ext cx="5250155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Learning analytics pour </a:t>
            </a:r>
            <a:r>
              <a:rPr lang="en-US" sz="1800" dirty="0" err="1" smtClean="0">
                <a:solidFill>
                  <a:srgbClr val="000000"/>
                </a:solidFill>
              </a:rPr>
              <a:t>l’enseignement</a:t>
            </a:r>
            <a:r>
              <a:rPr lang="en-US" sz="1800" dirty="0" smtClean="0">
                <a:solidFill>
                  <a:srgbClr val="000000"/>
                </a:solidFill>
              </a:rPr>
              <a:t> de masse</a:t>
            </a:r>
          </a:p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- Qui lit quoi, scores, etc.,….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4109" name="Elbow Connector 17"/>
          <p:cNvCxnSpPr>
            <a:cxnSpLocks noChangeShapeType="1"/>
            <a:stCxn id="4103" idx="3"/>
            <a:endCxn id="4108" idx="1"/>
          </p:cNvCxnSpPr>
          <p:nvPr/>
        </p:nvCxnSpPr>
        <p:spPr bwMode="auto">
          <a:xfrm>
            <a:off x="1360285" y="3829838"/>
            <a:ext cx="1555531" cy="64263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Oval 13"/>
          <p:cNvSpPr/>
          <p:nvPr/>
        </p:nvSpPr>
        <p:spPr bwMode="auto">
          <a:xfrm>
            <a:off x="1763688" y="1772816"/>
            <a:ext cx="6984776" cy="31683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4107" name="Oval 14"/>
          <p:cNvSpPr>
            <a:spLocks noChangeArrowheads="1"/>
          </p:cNvSpPr>
          <p:nvPr/>
        </p:nvSpPr>
        <p:spPr bwMode="auto">
          <a:xfrm>
            <a:off x="1835697" y="4515431"/>
            <a:ext cx="7164288" cy="179389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eaLnBrk="0" hangingPunct="0"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" y="-40205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Rappel 2013: Learning analytics: Types ….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ircular Arrow 91"/>
          <p:cNvSpPr/>
          <p:nvPr/>
        </p:nvSpPr>
        <p:spPr bwMode="auto">
          <a:xfrm flipH="1" flipV="1">
            <a:off x="827584" y="2204864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123" name="TextBox 18"/>
          <p:cNvSpPr txBox="1">
            <a:spLocks noChangeArrowheads="1"/>
          </p:cNvSpPr>
          <p:nvPr/>
        </p:nvSpPr>
        <p:spPr bwMode="auto">
          <a:xfrm>
            <a:off x="-2332" y="-9218"/>
            <a:ext cx="9144000" cy="954107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Rappel 2013: </a:t>
            </a:r>
            <a:r>
              <a:rPr lang="en-US" sz="2800" dirty="0" err="1" smtClean="0">
                <a:solidFill>
                  <a:srgbClr val="000000"/>
                </a:solidFill>
              </a:rPr>
              <a:t>Mécanique</a:t>
            </a:r>
            <a:r>
              <a:rPr lang="en-US" sz="2800" dirty="0" smtClean="0">
                <a:solidFill>
                  <a:srgbClr val="000000"/>
                </a:solidFill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</a:rPr>
              <a:t>l’enseignement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actif</a:t>
            </a:r>
            <a:r>
              <a:rPr lang="en-US" sz="2800" dirty="0" smtClean="0">
                <a:solidFill>
                  <a:srgbClr val="000000"/>
                </a:solidFill>
              </a:rPr>
              <a:t> / </a:t>
            </a:r>
            <a:r>
              <a:rPr lang="en-US" sz="2800" dirty="0" err="1" smtClean="0">
                <a:solidFill>
                  <a:srgbClr val="000000"/>
                </a:solidFill>
              </a:rPr>
              <a:t>orienté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projets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652120" y="3284984"/>
            <a:ext cx="2672846" cy="2376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buFontTx/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4</a:t>
            </a:fld>
            <a:endParaRPr lang="fr-CH"/>
          </a:p>
        </p:txBody>
      </p:sp>
      <p:grpSp>
        <p:nvGrpSpPr>
          <p:cNvPr id="67" name="Group 9"/>
          <p:cNvGrpSpPr>
            <a:grpSpLocks noChangeAspect="1"/>
          </p:cNvGrpSpPr>
          <p:nvPr/>
        </p:nvGrpSpPr>
        <p:grpSpPr bwMode="auto">
          <a:xfrm>
            <a:off x="5854079" y="3333403"/>
            <a:ext cx="2246313" cy="2255837"/>
            <a:chOff x="1824" y="633"/>
            <a:chExt cx="2834" cy="2849"/>
          </a:xfrm>
        </p:grpSpPr>
        <p:sp>
          <p:nvSpPr>
            <p:cNvPr id="68" name="Puzzle3"/>
            <p:cNvSpPr>
              <a:spLocks noChangeAspect="1"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Puzzle2"/>
            <p:cNvSpPr>
              <a:spLocks noChangeAspect="1"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0" name="Puzzle4"/>
            <p:cNvSpPr>
              <a:spLocks noChangeAspect="1"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" name="Puzzle1"/>
            <p:cNvSpPr>
              <a:spLocks noChangeAspect="1"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2" name="Cloud"/>
          <p:cNvSpPr>
            <a:spLocks noChangeAspect="1" noEditPoints="1" noChangeArrowheads="1"/>
          </p:cNvSpPr>
          <p:nvPr/>
        </p:nvSpPr>
        <p:spPr bwMode="auto">
          <a:xfrm>
            <a:off x="5652120" y="1700808"/>
            <a:ext cx="2672846" cy="1477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Ressources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externes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auto">
          <a:xfrm>
            <a:off x="1727684" y="3080242"/>
            <a:ext cx="1296144" cy="1077218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1600" dirty="0" smtClean="0">
                <a:solidFill>
                  <a:srgbClr val="FF0000"/>
                </a:solidFill>
              </a:rPr>
              <a:t>Un processus cyclique encadré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28662" y="333498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Productions </a:t>
            </a:r>
            <a:r>
              <a:rPr lang="en-US" sz="1800" dirty="0" err="1" smtClean="0">
                <a:solidFill>
                  <a:srgbClr val="000000"/>
                </a:solidFill>
              </a:rPr>
              <a:t>élèves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5" name="Circular Arrow 84"/>
          <p:cNvSpPr/>
          <p:nvPr/>
        </p:nvSpPr>
        <p:spPr bwMode="auto">
          <a:xfrm>
            <a:off x="755576" y="2060848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6" name="Text Box 16"/>
          <p:cNvSpPr txBox="1">
            <a:spLocks noChangeArrowheads="1"/>
          </p:cNvSpPr>
          <p:nvPr/>
        </p:nvSpPr>
        <p:spPr bwMode="auto">
          <a:xfrm>
            <a:off x="261508" y="2852936"/>
            <a:ext cx="138450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Discussion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3059833" y="2708920"/>
            <a:ext cx="105618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Lecture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2195736" y="4725144"/>
            <a:ext cx="1008112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Ecriture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9" name="AutoShape 50"/>
          <p:cNvSpPr>
            <a:spLocks noChangeArrowheads="1"/>
          </p:cNvSpPr>
          <p:nvPr/>
        </p:nvSpPr>
        <p:spPr bwMode="auto">
          <a:xfrm>
            <a:off x="3923928" y="3717032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292080" y="1628800"/>
            <a:ext cx="3168352" cy="41764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3768" y="6176270"/>
            <a:ext cx="2154757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0" hangingPunc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Apprentissage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4139952" y="4941168"/>
            <a:ext cx="504056" cy="108012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buFontTx/>
              <a:buNone/>
            </a:pPr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23042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/>
              <a:t>Des meilleurs outils pour le </a:t>
            </a:r>
            <a:r>
              <a:rPr lang="fr-CH" dirty="0" smtClean="0">
                <a:solidFill>
                  <a:srgbClr val="C00000"/>
                </a:solidFill>
              </a:rPr>
              <a:t>suivi</a:t>
            </a:r>
            <a:r>
              <a:rPr lang="fr-CH" dirty="0" smtClean="0"/>
              <a:t> et l’évaluation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… et qui conduisent à des «</a:t>
            </a:r>
            <a:r>
              <a:rPr lang="fr-CH" dirty="0" smtClean="0">
                <a:solidFill>
                  <a:srgbClr val="FF0000"/>
                </a:solidFill>
              </a:rPr>
              <a:t>cockpits</a:t>
            </a:r>
            <a:r>
              <a:rPr lang="fr-CH" dirty="0" smtClean="0"/>
              <a:t>» d’apprentissage et d’enseignement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Des outils qui aident les apprenants à lire et écrire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… il existe en certains, mais la situation n’est pas glorieuse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51461-C778-4029-A1FB-1C0EFE28086D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" y="-40205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rgbClr val="000000"/>
                </a:solidFill>
              </a:rPr>
              <a:t>J’aimerais </a:t>
            </a:r>
            <a:r>
              <a:rPr lang="fr-CH" sz="2800" dirty="0" smtClean="0">
                <a:solidFill>
                  <a:srgbClr val="000000"/>
                </a:solidFill>
              </a:rPr>
              <a:t>avoir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B9D3A-3955-486D-8330-A3897CABB9D6}" type="datetime1">
              <a:rPr lang="fr-CH" smtClean="0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51461-C778-4029-A1FB-1C0EFE28086D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pic>
        <p:nvPicPr>
          <p:cNvPr id="37890" name="Picture 2" descr="http://edutechwiki.unige.ch/mediawiki/images/8/8f/Knowledge-forum-v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4752528" cy="34686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517232"/>
            <a:ext cx="484607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0" hangingPunct="0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CSILE/</a:t>
            </a:r>
            <a:r>
              <a:rPr lang="en-US" sz="1600" dirty="0" smtClean="0">
                <a:solidFill>
                  <a:srgbClr val="000000"/>
                </a:solidFill>
                <a:hlinkClick r:id="rId4" tooltip="Knowledge Forum"/>
              </a:rPr>
              <a:t>Knowledge Forum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Scardamalia</a:t>
            </a:r>
            <a:r>
              <a:rPr lang="en-US" sz="1600" dirty="0" smtClean="0">
                <a:solidFill>
                  <a:srgbClr val="000000"/>
                </a:solidFill>
              </a:rPr>
              <a:t> &amp; </a:t>
            </a:r>
            <a:r>
              <a:rPr lang="en-US" sz="1600" dirty="0" err="1" smtClean="0">
                <a:solidFill>
                  <a:srgbClr val="000000"/>
                </a:solidFill>
              </a:rPr>
              <a:t>Bereiter</a:t>
            </a:r>
            <a:r>
              <a:rPr lang="en-US" sz="1600" dirty="0" smtClean="0">
                <a:solidFill>
                  <a:srgbClr val="000000"/>
                </a:solidFill>
              </a:rPr>
              <a:t>,)</a:t>
            </a:r>
          </a:p>
        </p:txBody>
      </p:sp>
      <p:sp>
        <p:nvSpPr>
          <p:cNvPr id="11" name="TextBox 10"/>
          <p:cNvSpPr txBox="1"/>
          <p:nvPr/>
        </p:nvSpPr>
        <p:spPr>
          <a:xfrm rot="3071729">
            <a:off x="2831299" y="2810993"/>
            <a:ext cx="7151317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0" hangingPunct="0">
              <a:buFontTx/>
              <a:buNone/>
            </a:pPr>
            <a:r>
              <a:rPr lang="fr-CH" sz="2400" dirty="0" smtClean="0">
                <a:solidFill>
                  <a:srgbClr val="000000"/>
                </a:solidFill>
              </a:rPr>
              <a:t>Contiennent des outils pour la collaboration</a:t>
            </a:r>
          </a:p>
          <a:p>
            <a:pPr eaLnBrk="0" hangingPunct="0">
              <a:buFontTx/>
              <a:buNone/>
            </a:pPr>
            <a:r>
              <a:rPr lang="fr-CH" sz="2400" dirty="0">
                <a:solidFill>
                  <a:srgbClr val="000000"/>
                </a:solidFill>
              </a:rPr>
              <a:t>e</a:t>
            </a:r>
            <a:r>
              <a:rPr lang="fr-CH" sz="2400" dirty="0" smtClean="0">
                <a:solidFill>
                  <a:srgbClr val="000000"/>
                </a:solidFill>
              </a:rPr>
              <a:t>t le suivi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0" hangingPunc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(…. </a:t>
            </a:r>
            <a:r>
              <a:rPr lang="en-US" sz="2400" dirty="0" err="1" smtClean="0">
                <a:solidFill>
                  <a:srgbClr val="000000"/>
                </a:solidFill>
              </a:rPr>
              <a:t>Mais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ce</a:t>
            </a:r>
            <a:r>
              <a:rPr lang="en-US" sz="2400" dirty="0" smtClean="0">
                <a:solidFill>
                  <a:srgbClr val="000000"/>
                </a:solidFill>
              </a:rPr>
              <a:t> type </a:t>
            </a:r>
            <a:r>
              <a:rPr lang="en-US" sz="2400" dirty="0" err="1" smtClean="0">
                <a:solidFill>
                  <a:srgbClr val="000000"/>
                </a:solidFill>
              </a:rPr>
              <a:t>d’environnement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n’est</a:t>
            </a:r>
            <a:r>
              <a:rPr lang="en-US" sz="2400" dirty="0" smtClean="0">
                <a:solidFill>
                  <a:srgbClr val="000000"/>
                </a:solidFill>
              </a:rPr>
              <a:t> pas </a:t>
            </a:r>
            <a:r>
              <a:rPr lang="en-US" sz="2400" dirty="0" err="1" smtClean="0">
                <a:solidFill>
                  <a:srgbClr val="000000"/>
                </a:solidFill>
              </a:rPr>
              <a:t>utilisé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" y="-40205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err="1">
                <a:solidFill>
                  <a:srgbClr val="000000"/>
                </a:solidFill>
              </a:rPr>
              <a:t>Knowledge</a:t>
            </a:r>
            <a:r>
              <a:rPr lang="fr-CH" sz="2800" dirty="0">
                <a:solidFill>
                  <a:srgbClr val="000000"/>
                </a:solidFill>
              </a:rPr>
              <a:t> construction kits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B9D3A-3955-486D-8330-A3897CABB9D6}" type="datetime1">
              <a:rPr lang="fr-CH" smtClean="0"/>
              <a:pPr>
                <a:defRPr/>
              </a:pPr>
              <a:t>02.12.2014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51461-C778-4029-A1FB-1C0EFE28086D}" type="slidenum">
              <a:rPr lang="fr-CH" smtClean="0"/>
              <a:pPr>
                <a:defRPr/>
              </a:pPr>
              <a:t>7</a:t>
            </a:fld>
            <a:endParaRPr lang="fr-CH"/>
          </a:p>
        </p:txBody>
      </p:sp>
      <p:pic>
        <p:nvPicPr>
          <p:cNvPr id="39938" name="Picture 2" descr="http://edutechwiki.unige.ch/mediawiki/images/7/7f/Enquiry-spider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6076950" cy="46958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6093296"/>
            <a:ext cx="450232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0" hangingPunct="0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hlinkClick r:id="rId4"/>
              </a:rPr>
              <a:t>Ferguson, Buckingham Shum, and Crick (2011)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83377">
            <a:off x="3175118" y="2280803"/>
            <a:ext cx="6192721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eaLnBrk="0" hangingPunc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Extension “</a:t>
            </a:r>
            <a:r>
              <a:rPr lang="en-US" sz="2400" dirty="0" err="1" smtClean="0">
                <a:solidFill>
                  <a:srgbClr val="000000"/>
                </a:solidFill>
              </a:rPr>
              <a:t>Wordpress</a:t>
            </a:r>
            <a:r>
              <a:rPr lang="en-US" sz="2400" dirty="0" smtClean="0">
                <a:solidFill>
                  <a:srgbClr val="000000"/>
                </a:solidFill>
              </a:rPr>
              <a:t>” (blog)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Basée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sur</a:t>
            </a:r>
            <a:r>
              <a:rPr lang="en-US" sz="2400" dirty="0" smtClean="0">
                <a:solidFill>
                  <a:srgbClr val="000000"/>
                </a:solidFill>
              </a:rPr>
              <a:t> le self-reporting, </a:t>
            </a:r>
            <a:r>
              <a:rPr lang="en-US" sz="2400" dirty="0" err="1" smtClean="0">
                <a:solidFill>
                  <a:srgbClr val="000000"/>
                </a:solidFill>
              </a:rPr>
              <a:t>intéressant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mais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0" hangingPunct="0">
              <a:buFontTx/>
              <a:buNone/>
            </a:pPr>
            <a:r>
              <a:rPr lang="fr-CH" sz="2400" dirty="0">
                <a:solidFill>
                  <a:srgbClr val="000000"/>
                </a:solidFill>
              </a:rPr>
              <a:t>n</a:t>
            </a:r>
            <a:r>
              <a:rPr lang="fr-CH" sz="2400" dirty="0" smtClean="0">
                <a:solidFill>
                  <a:srgbClr val="000000"/>
                </a:solidFill>
              </a:rPr>
              <a:t>e «mesure» pas les productions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" y="-40205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err="1" smtClean="0">
                <a:solidFill>
                  <a:srgbClr val="000000"/>
                </a:solidFill>
              </a:rPr>
              <a:t>Enquiry</a:t>
            </a:r>
            <a:r>
              <a:rPr lang="fr-CH" sz="2800" dirty="0" smtClean="0">
                <a:solidFill>
                  <a:srgbClr val="000000"/>
                </a:solidFill>
              </a:rPr>
              <a:t> blog </a:t>
            </a:r>
            <a:r>
              <a:rPr lang="fr-CH" sz="2800" dirty="0" err="1" smtClean="0">
                <a:solidFill>
                  <a:srgbClr val="000000"/>
                </a:solidFill>
              </a:rPr>
              <a:t>builder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0662"/>
            <a:ext cx="2133600" cy="287338"/>
          </a:xfrm>
          <a:noFill/>
        </p:spPr>
        <p:txBody>
          <a:bodyPr/>
          <a:lstStyle/>
          <a:p>
            <a:fld id="{457253B2-DA0A-41C6-BE8C-D9E87445BDAD}" type="slidenum">
              <a:rPr lang="en-US" sz="1800" smtClean="0"/>
              <a:pPr/>
              <a:t>8</a:t>
            </a:fld>
            <a:endParaRPr lang="en-US" sz="1800" smtClean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5183"/>
            <a:ext cx="2581156" cy="40011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Conclusion : </a:t>
            </a:r>
            <a:r>
              <a:rPr lang="en-US" sz="2000" dirty="0" err="1" smtClean="0">
                <a:solidFill>
                  <a:srgbClr val="000000"/>
                </a:solidFill>
              </a:rPr>
              <a:t>Besoins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778162" y="2348880"/>
            <a:ext cx="1368648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Réflexion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619580" y="2636912"/>
            <a:ext cx="814836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Suivi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834442" y="2348185"/>
            <a:ext cx="136815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Interactions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4860032" y="5341857"/>
            <a:ext cx="1581719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Cockpit de l’</a:t>
            </a:r>
          </a:p>
          <a:p>
            <a:pPr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apprenant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7103688" y="5341575"/>
            <a:ext cx="153975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Cockpit de </a:t>
            </a:r>
            <a:r>
              <a:rPr lang="en-US" sz="1800" dirty="0" err="1" smtClean="0">
                <a:solidFill>
                  <a:srgbClr val="000000"/>
                </a:solidFill>
              </a:rPr>
              <a:t>suivi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2969005" y="311017"/>
            <a:ext cx="1809157" cy="659437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Apprenant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155" name="Straight Arrow Connector 13"/>
          <p:cNvCxnSpPr>
            <a:cxnSpLocks noChangeShapeType="1"/>
            <a:stCxn id="6154" idx="4"/>
            <a:endCxn id="6150" idx="0"/>
          </p:cNvCxnSpPr>
          <p:nvPr/>
        </p:nvCxnSpPr>
        <p:spPr bwMode="auto">
          <a:xfrm flipH="1">
            <a:off x="3518518" y="970454"/>
            <a:ext cx="355066" cy="13777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56" name="Straight Arrow Connector 15"/>
          <p:cNvCxnSpPr>
            <a:cxnSpLocks noChangeShapeType="1"/>
            <a:stCxn id="6154" idx="5"/>
            <a:endCxn id="6148" idx="0"/>
          </p:cNvCxnSpPr>
          <p:nvPr/>
        </p:nvCxnSpPr>
        <p:spPr bwMode="auto">
          <a:xfrm>
            <a:off x="4513217" y="873882"/>
            <a:ext cx="949269" cy="14749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57" name="Straight Arrow Connector 17"/>
          <p:cNvCxnSpPr>
            <a:cxnSpLocks noChangeShapeType="1"/>
            <a:stCxn id="68" idx="4"/>
            <a:endCxn id="6149" idx="0"/>
          </p:cNvCxnSpPr>
          <p:nvPr/>
        </p:nvCxnSpPr>
        <p:spPr bwMode="auto">
          <a:xfrm>
            <a:off x="7758101" y="1171872"/>
            <a:ext cx="268897" cy="14650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58" name="Straight Arrow Connector 19"/>
          <p:cNvCxnSpPr>
            <a:cxnSpLocks noChangeShapeType="1"/>
            <a:stCxn id="6150" idx="2"/>
            <a:endCxn id="6151" idx="0"/>
          </p:cNvCxnSpPr>
          <p:nvPr/>
        </p:nvCxnSpPr>
        <p:spPr bwMode="auto">
          <a:xfrm>
            <a:off x="3518518" y="2717517"/>
            <a:ext cx="170283" cy="83842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59" name="Straight Arrow Connector 21"/>
          <p:cNvCxnSpPr>
            <a:cxnSpLocks noChangeShapeType="1"/>
            <a:stCxn id="6148" idx="2"/>
            <a:endCxn id="6152" idx="0"/>
          </p:cNvCxnSpPr>
          <p:nvPr/>
        </p:nvCxnSpPr>
        <p:spPr bwMode="auto">
          <a:xfrm>
            <a:off x="5462486" y="2718212"/>
            <a:ext cx="188406" cy="2623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160" name="Straight Arrow Connector 23"/>
          <p:cNvCxnSpPr>
            <a:cxnSpLocks noChangeShapeType="1"/>
            <a:stCxn id="6149" idx="2"/>
            <a:endCxn id="6153" idx="0"/>
          </p:cNvCxnSpPr>
          <p:nvPr/>
        </p:nvCxnSpPr>
        <p:spPr bwMode="auto">
          <a:xfrm flipH="1">
            <a:off x="7873563" y="3006244"/>
            <a:ext cx="153435" cy="23353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6161" name="TextBox 51"/>
          <p:cNvSpPr txBox="1">
            <a:spLocks noChangeArrowheads="1"/>
          </p:cNvSpPr>
          <p:nvPr/>
        </p:nvSpPr>
        <p:spPr bwMode="auto">
          <a:xfrm>
            <a:off x="603154" y="2348185"/>
            <a:ext cx="1402948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Productions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62" name="TextBox 52"/>
          <p:cNvSpPr txBox="1">
            <a:spLocks noChangeArrowheads="1"/>
          </p:cNvSpPr>
          <p:nvPr/>
        </p:nvSpPr>
        <p:spPr bwMode="auto">
          <a:xfrm>
            <a:off x="796193" y="3659330"/>
            <a:ext cx="1820183" cy="9233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Résumés,</a:t>
            </a:r>
          </a:p>
          <a:p>
            <a:pPr eaLnBrk="0" hangingPunct="0">
              <a:buFontTx/>
              <a:buNone/>
            </a:pPr>
            <a:r>
              <a:rPr lang="fr-CH" sz="1800" dirty="0">
                <a:solidFill>
                  <a:srgbClr val="000000"/>
                </a:solidFill>
              </a:rPr>
              <a:t>c</a:t>
            </a:r>
            <a:r>
              <a:rPr lang="fr-CH" sz="1800" dirty="0" smtClean="0">
                <a:solidFill>
                  <a:srgbClr val="000000"/>
                </a:solidFill>
              </a:rPr>
              <a:t>omparaisons, indicateurs, </a:t>
            </a:r>
            <a:r>
              <a:rPr lang="fr-CH" sz="1800" dirty="0" err="1" smtClean="0">
                <a:solidFill>
                  <a:srgbClr val="000000"/>
                </a:solidFill>
              </a:rPr>
              <a:t>etc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163" name="Straight Arrow Connector 54"/>
          <p:cNvCxnSpPr>
            <a:cxnSpLocks noChangeShapeType="1"/>
            <a:stCxn id="6161" idx="2"/>
            <a:endCxn id="6162" idx="0"/>
          </p:cNvCxnSpPr>
          <p:nvPr/>
        </p:nvCxnSpPr>
        <p:spPr bwMode="auto">
          <a:xfrm>
            <a:off x="1304628" y="2717517"/>
            <a:ext cx="401657" cy="941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164" name="Straight Arrow Connector 56"/>
          <p:cNvCxnSpPr>
            <a:cxnSpLocks noChangeShapeType="1"/>
            <a:stCxn id="6154" idx="3"/>
            <a:endCxn id="6161" idx="0"/>
          </p:cNvCxnSpPr>
          <p:nvPr/>
        </p:nvCxnSpPr>
        <p:spPr bwMode="auto">
          <a:xfrm flipH="1">
            <a:off x="1304628" y="873882"/>
            <a:ext cx="1929322" cy="14743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0" name="Straight Connector 59"/>
          <p:cNvCxnSpPr>
            <a:stCxn id="6162" idx="3"/>
            <a:endCxn id="6152" idx="0"/>
          </p:cNvCxnSpPr>
          <p:nvPr/>
        </p:nvCxnSpPr>
        <p:spPr bwMode="auto">
          <a:xfrm>
            <a:off x="2616376" y="4120995"/>
            <a:ext cx="3034516" cy="12208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Connector 62"/>
          <p:cNvCxnSpPr>
            <a:stCxn id="6151" idx="3"/>
            <a:endCxn id="6152" idx="0"/>
          </p:cNvCxnSpPr>
          <p:nvPr/>
        </p:nvCxnSpPr>
        <p:spPr bwMode="auto">
          <a:xfrm>
            <a:off x="4480889" y="4017603"/>
            <a:ext cx="1170003" cy="13242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64"/>
          <p:cNvCxnSpPr>
            <a:stCxn id="6152" idx="3"/>
            <a:endCxn id="6153" idx="1"/>
          </p:cNvCxnSpPr>
          <p:nvPr/>
        </p:nvCxnSpPr>
        <p:spPr bwMode="auto">
          <a:xfrm flipV="1">
            <a:off x="6441751" y="5664741"/>
            <a:ext cx="661937" cy="2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6876257" y="333375"/>
            <a:ext cx="1763688" cy="838497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eaLnBrk="0" hangingPunct="0">
              <a:buFontTx/>
              <a:buNone/>
            </a:pPr>
            <a:r>
              <a:rPr lang="fr-CH" sz="1800" dirty="0" smtClean="0">
                <a:solidFill>
                  <a:srgbClr val="000000"/>
                </a:solidFill>
              </a:rPr>
              <a:t>Enseignant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3" name="TextBox 9"/>
          <p:cNvSpPr txBox="1">
            <a:spLocks noChangeArrowheads="1"/>
          </p:cNvSpPr>
          <p:nvPr/>
        </p:nvSpPr>
        <p:spPr bwMode="auto">
          <a:xfrm>
            <a:off x="4755445" y="3555938"/>
            <a:ext cx="1307163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Calpins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&amp; reporting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399302" y="2000777"/>
            <a:ext cx="6876009" cy="9162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6436" y="5169923"/>
            <a:ext cx="311816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Outils d’analyse de texte !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218527" y="3133622"/>
            <a:ext cx="7056784" cy="2097524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2896713" y="3555938"/>
            <a:ext cx="1584176" cy="9233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Graphes</a:t>
            </a:r>
            <a:r>
              <a:rPr lang="en-US" sz="1800" dirty="0" smtClean="0">
                <a:solidFill>
                  <a:srgbClr val="000000"/>
                </a:solidFill>
              </a:rPr>
              <a:t> de collaboration,  </a:t>
            </a:r>
            <a:r>
              <a:rPr lang="en-US" sz="1800" dirty="0" err="1" smtClean="0">
                <a:solidFill>
                  <a:srgbClr val="000000"/>
                </a:solidFill>
              </a:rPr>
              <a:t>sujets</a:t>
            </a:r>
            <a:r>
              <a:rPr lang="en-US" sz="1800" dirty="0" smtClean="0">
                <a:solidFill>
                  <a:srgbClr val="000000"/>
                </a:solidFill>
              </a:rPr>
              <a:t>, etc.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18527" y="1650819"/>
            <a:ext cx="253306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Produisent du texte </a:t>
            </a:r>
            <a:r>
              <a:rPr lang="fr-CH" sz="2000" dirty="0" smtClean="0">
                <a:solidFill>
                  <a:schemeClr val="tx1"/>
                </a:solidFill>
              </a:rPr>
              <a:t>!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0929" y="2060848"/>
            <a:ext cx="8229600" cy="2448495"/>
          </a:xfrm>
        </p:spPr>
        <p:txBody>
          <a:bodyPr/>
          <a:lstStyle/>
          <a:p>
            <a:r>
              <a:rPr lang="fr-CH" dirty="0" smtClean="0"/>
              <a:t>Intertextualité (relations entre textes), </a:t>
            </a:r>
          </a:p>
          <a:p>
            <a:r>
              <a:rPr lang="fr-CH" dirty="0" err="1" smtClean="0"/>
              <a:t>Connectivisme</a:t>
            </a:r>
            <a:r>
              <a:rPr lang="fr-CH" dirty="0" smtClean="0"/>
              <a:t> </a:t>
            </a:r>
          </a:p>
          <a:p>
            <a:r>
              <a:rPr lang="fr-CH" dirty="0" smtClean="0"/>
              <a:t>E-science (</a:t>
            </a:r>
            <a:r>
              <a:rPr lang="fr-CH" dirty="0" err="1" smtClean="0"/>
              <a:t>genomes</a:t>
            </a:r>
            <a:r>
              <a:rPr lang="fr-CH" dirty="0" smtClean="0"/>
              <a:t>, etc.)</a:t>
            </a:r>
          </a:p>
          <a:p>
            <a:r>
              <a:rPr lang="fr-CH" dirty="0" err="1" smtClean="0"/>
              <a:t>Writing</a:t>
            </a:r>
            <a:r>
              <a:rPr lang="fr-CH" dirty="0" smtClean="0"/>
              <a:t>-to-</a:t>
            </a:r>
            <a:r>
              <a:rPr lang="fr-CH" dirty="0" err="1" smtClean="0"/>
              <a:t>learn</a:t>
            </a:r>
            <a:endParaRPr lang="fr-CH" dirty="0" smtClean="0"/>
          </a:p>
          <a:p>
            <a:r>
              <a:rPr lang="fr-CH" dirty="0" smtClean="0"/>
              <a:t>Outils d’assistance à la lecture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435" y="-99392"/>
            <a:ext cx="9143999" cy="523220"/>
          </a:xfrm>
          <a:prstGeom prst="rect">
            <a:avLst/>
          </a:prstGeom>
          <a:solidFill>
            <a:schemeClr val="accent5"/>
          </a:solidFill>
          <a:ln w="12700" cap="rnd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fr-CH" sz="2800" dirty="0" smtClean="0">
                <a:solidFill>
                  <a:srgbClr val="000000"/>
                </a:solidFill>
              </a:rPr>
              <a:t>Le texte comme matière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29" y="1340768"/>
            <a:ext cx="6815327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400" dirty="0" smtClean="0"/>
              <a:t> Au-delà du suivi des productions et interactions: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0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KS">
  <a:themeElements>
    <a:clrScheme name="D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685800" marR="0" indent="-685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arenR"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685800" marR="0" indent="-6858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arenR"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solidFill>
          <a:srgbClr val="FF99CC"/>
        </a:solidFill>
      </a:spPr>
      <a:bodyPr wrap="none" rtlCol="0">
        <a:spAutoFit/>
      </a:bodyPr>
      <a:lstStyle>
        <a:defPPr>
          <a:buNone/>
          <a:defRPr sz="2400" dirty="0" smtClean="0"/>
        </a:defPPr>
      </a:lstStyle>
    </a:txDef>
  </a:objectDefaults>
  <a:extraClrSchemeLst>
    <a:extraClrScheme>
      <a:clrScheme name="D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99"/>
        </a:solidFill>
      </a:spPr>
      <a:bodyPr wrap="none" rtlCol="0">
        <a:spAutoFit/>
      </a:bodyPr>
      <a:lstStyle>
        <a:defPPr>
          <a:buNone/>
          <a:defRPr sz="1600" dirty="0" smtClean="0"/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buNone/>
          <a:defRPr sz="20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 cap="flat" cmpd="sng" algn="ctr">
          <a:solidFill>
            <a:srgbClr val="703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99"/>
        </a:solidFill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99"/>
        </a:solidFill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931</Words>
  <Application>Microsoft Office PowerPoint</Application>
  <PresentationFormat>On-screen Show (4:3)</PresentationFormat>
  <Paragraphs>256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Arial</vt:lpstr>
      <vt:lpstr>Times New Roman</vt:lpstr>
      <vt:lpstr>Wingdings</vt:lpstr>
      <vt:lpstr>DKS</vt:lpstr>
      <vt:lpstr>1_Custom Design</vt:lpstr>
      <vt:lpstr>2_Custom Design</vt:lpstr>
      <vt:lpstr>3_Custom Design</vt:lpstr>
      <vt:lpstr>4_Custom Design</vt:lpstr>
      <vt:lpstr>Séminaire: Méthodes et outils d'analyse de données textuelles, un nouveau souffle ?</vt:lpstr>
      <vt:lpstr>La demande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L’offre</vt:lpstr>
      <vt:lpstr>PowerPoint Presentation</vt:lpstr>
      <vt:lpstr>PowerPoint Presentation</vt:lpstr>
      <vt:lpstr>Le workflow</vt:lpstr>
      <vt:lpstr>PowerPoint Presentation</vt:lpstr>
      <vt:lpstr>PowerPoint Presentation</vt:lpstr>
      <vt:lpstr>PowerPoint Presentation</vt:lpstr>
      <vt:lpstr>Outils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Semantic MediaWiki</dc:title>
  <dc:creator>Daniel Schneider</dc:creator>
  <cp:lastModifiedBy>Daniel Schneider</cp:lastModifiedBy>
  <cp:revision>198</cp:revision>
  <dcterms:modified xsi:type="dcterms:W3CDTF">2014-12-02T22:30:57Z</dcterms:modified>
</cp:coreProperties>
</file>