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4" r:id="rId2"/>
    <p:sldId id="310" r:id="rId3"/>
    <p:sldId id="280" r:id="rId4"/>
    <p:sldId id="276" r:id="rId5"/>
    <p:sldId id="278" r:id="rId6"/>
    <p:sldId id="277" r:id="rId7"/>
    <p:sldId id="298" r:id="rId8"/>
    <p:sldId id="299" r:id="rId9"/>
    <p:sldId id="300" r:id="rId10"/>
    <p:sldId id="301" r:id="rId11"/>
    <p:sldId id="302" r:id="rId12"/>
    <p:sldId id="313" r:id="rId13"/>
    <p:sldId id="275" r:id="rId14"/>
    <p:sldId id="314" r:id="rId15"/>
    <p:sldId id="315" r:id="rId16"/>
    <p:sldId id="312" r:id="rId17"/>
    <p:sldId id="311" r:id="rId18"/>
    <p:sldId id="281" r:id="rId19"/>
    <p:sldId id="279" r:id="rId20"/>
    <p:sldId id="306" r:id="rId21"/>
    <p:sldId id="287" r:id="rId22"/>
    <p:sldId id="290" r:id="rId23"/>
    <p:sldId id="316" r:id="rId24"/>
    <p:sldId id="282" r:id="rId25"/>
    <p:sldId id="304" r:id="rId26"/>
    <p:sldId id="318" r:id="rId27"/>
    <p:sldId id="309" r:id="rId28"/>
    <p:sldId id="319" r:id="rId29"/>
    <p:sldId id="320" r:id="rId30"/>
    <p:sldId id="321" r:id="rId31"/>
    <p:sldId id="323" r:id="rId32"/>
    <p:sldId id="326" r:id="rId33"/>
    <p:sldId id="327" r:id="rId34"/>
    <p:sldId id="328" r:id="rId35"/>
    <p:sldId id="322" r:id="rId36"/>
    <p:sldId id="324" r:id="rId37"/>
    <p:sldId id="325" r:id="rId38"/>
    <p:sldId id="329" r:id="rId39"/>
    <p:sldId id="295" r:id="rId40"/>
    <p:sldId id="296" r:id="rId41"/>
    <p:sldId id="330" r:id="rId42"/>
    <p:sldId id="331" r:id="rId43"/>
    <p:sldId id="317" r:id="rId4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94649"/>
  </p:normalViewPr>
  <p:slideViewPr>
    <p:cSldViewPr>
      <p:cViewPr varScale="1">
        <p:scale>
          <a:sx n="139" d="100"/>
          <a:sy n="139" d="100"/>
        </p:scale>
        <p:origin x="51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32"/>
    </p:cViewPr>
  </p:sorterViewPr>
  <p:notesViewPr>
    <p:cSldViewPr>
      <p:cViewPr varScale="1">
        <p:scale>
          <a:sx n="79" d="100"/>
          <a:sy n="79" d="100"/>
        </p:scale>
        <p:origin x="2067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6CCC7-5985-4B48-A854-6C8F482019E4}" type="datetimeFigureOut">
              <a:rPr lang="fr-CH" smtClean="0"/>
              <a:t>27.11.2019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CB51F-E881-404D-89EA-69AA6E04B1C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004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CB51F-E881-404D-89EA-69AA6E04B1CD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197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1390"/>
            <a:ext cx="9144000" cy="612648"/>
          </a:xfrm>
          <a:prstGeom prst="rect">
            <a:avLst/>
          </a:prstGeom>
        </p:spPr>
      </p:pic>
      <p:sp>
        <p:nvSpPr>
          <p:cNvPr id="4" name="ZoneTexte 4"/>
          <p:cNvSpPr txBox="1"/>
          <p:nvPr userDrawn="1"/>
        </p:nvSpPr>
        <p:spPr>
          <a:xfrm>
            <a:off x="1835696" y="4743023"/>
            <a:ext cx="50405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PSYCHOLOGIE ET DES SCIENCES DE L’ÉDUCATION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" y="4659982"/>
            <a:ext cx="1035596" cy="42496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3850" y="1563638"/>
            <a:ext cx="8424863" cy="244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63750ADC-CCD8-41E0-ACBF-E875D72D575E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53400" y="4767263"/>
            <a:ext cx="611088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956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AC8F5A-E138-4675-B892-AEB6F313403A}" type="datetime1">
              <a:rPr lang="fr-CH" smtClean="0"/>
              <a:t>27.11.2019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2440" y="4731990"/>
            <a:ext cx="467072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512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604A8E-4282-437F-9A7F-A93AC5CAA420}" type="datetime1">
              <a:rPr lang="fr-CH" smtClean="0"/>
              <a:t>27.11.2019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69424" y="4767263"/>
            <a:ext cx="53908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978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9872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80B53C-F935-448E-9DC2-FBF8DB16545D}" type="datetime1">
              <a:rPr lang="fr-CH" smtClean="0"/>
              <a:t>27.11.2019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4767263"/>
            <a:ext cx="611088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8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4642-AFD8-456C-B538-0F7DC6F4F97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D280-660C-4F9A-A059-E71506328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2856-E92C-4AEA-B5C2-9F8131EB41A9}" type="datetimeFigureOut">
              <a:rPr lang="fr-CH" smtClean="0"/>
              <a:t>27.11.2019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E782-83EF-4D69-9764-3D81991B5F9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527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9872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8368D6E-7731-43A3-A302-A1A3EBB727A7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53400" y="4767263"/>
            <a:ext cx="53908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552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" y="4767263"/>
            <a:ext cx="1306488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2CC462-D62E-48AF-8FDF-6762A1F5EF56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43808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53908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7104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1390"/>
            <a:ext cx="9144000" cy="6126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83279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707654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41432" y="4731990"/>
            <a:ext cx="53908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 dirty="0"/>
          </a:p>
        </p:txBody>
      </p:sp>
      <p:sp>
        <p:nvSpPr>
          <p:cNvPr id="8" name="ZoneTexte 4"/>
          <p:cNvSpPr txBox="1"/>
          <p:nvPr userDrawn="1"/>
        </p:nvSpPr>
        <p:spPr>
          <a:xfrm>
            <a:off x="1835696" y="4743023"/>
            <a:ext cx="50405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PSYCHOLOGIE ET DES SCIENCES DE L’ÉDUCATION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" y="4659982"/>
            <a:ext cx="1035596" cy="4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8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5152" y="4766908"/>
            <a:ext cx="1306488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B64587D-58E7-4C54-8A1A-A54253C3403C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44408" y="4731990"/>
            <a:ext cx="611088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148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2DEE932-6793-4FBC-8271-BC0263342402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648072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0611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6557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83EDEF8-E596-4E8E-ACB3-A71AA1A3487F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60432" y="4746178"/>
            <a:ext cx="504056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404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5496" y="4767263"/>
            <a:ext cx="1234480" cy="2738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21A4CBE-D220-4504-9A41-2A9C019FD0C9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88424" y="4731990"/>
            <a:ext cx="504056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2991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1390"/>
            <a:ext cx="9144000" cy="612648"/>
          </a:xfrm>
          <a:prstGeom prst="rect">
            <a:avLst/>
          </a:prstGeom>
        </p:spPr>
      </p:pic>
      <p:sp>
        <p:nvSpPr>
          <p:cNvPr id="4" name="ZoneTexte 4"/>
          <p:cNvSpPr txBox="1"/>
          <p:nvPr userDrawn="1"/>
        </p:nvSpPr>
        <p:spPr>
          <a:xfrm>
            <a:off x="1835696" y="4743023"/>
            <a:ext cx="50405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PSYCHOLOGIE ET DES SCIENCES DE L’ÉDUCATION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" y="4659982"/>
            <a:ext cx="1035596" cy="424960"/>
          </a:xfrm>
          <a:prstGeom prst="rect">
            <a:avLst/>
          </a:prstGeom>
        </p:spPr>
      </p:pic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04448" y="4735540"/>
            <a:ext cx="683096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1620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2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1" r:id="rId3"/>
    <p:sldLayoutId id="2147483668" r:id="rId4"/>
    <p:sldLayoutId id="2147483652" r:id="rId5"/>
    <p:sldLayoutId id="2147483653" r:id="rId6"/>
    <p:sldLayoutId id="2147483654" r:id="rId7"/>
    <p:sldLayoutId id="2147483655" r:id="rId8"/>
    <p:sldLayoutId id="2147483667" r:id="rId9"/>
    <p:sldLayoutId id="2147483656" r:id="rId10"/>
    <p:sldLayoutId id="2147483657" r:id="rId11"/>
    <p:sldLayoutId id="2147483658" r:id="rId12"/>
    <p:sldLayoutId id="2147483659" r:id="rId13"/>
    <p:sldLayoutId id="2147483669" r:id="rId14"/>
    <p:sldLayoutId id="214748367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creativecommons.org/licenses/by-nc-sa/4.0/deed.fr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tecfa.unige.ch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18" Type="http://schemas.openxmlformats.org/officeDocument/2006/relationships/image" Target="../media/image40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9.jpeg"/><Relationship Id="rId12" Type="http://schemas.openxmlformats.org/officeDocument/2006/relationships/image" Target="../media/image34.jpg"/><Relationship Id="rId17" Type="http://schemas.openxmlformats.org/officeDocument/2006/relationships/image" Target="../media/image39.jpeg"/><Relationship Id="rId2" Type="http://schemas.openxmlformats.org/officeDocument/2006/relationships/tags" Target="../tags/tag62.xml"/><Relationship Id="rId16" Type="http://schemas.openxmlformats.org/officeDocument/2006/relationships/image" Target="../media/image38.jpg"/><Relationship Id="rId1" Type="http://schemas.openxmlformats.org/officeDocument/2006/relationships/tags" Target="../tags/tag61.xml"/><Relationship Id="rId6" Type="http://schemas.openxmlformats.org/officeDocument/2006/relationships/image" Target="../media/image28.jp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42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nkstitch.org/" TargetMode="Externa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hyperlink" Target="https://edutechwiki.unige.ch/fr/Stitch_Era_-_logiciel_de_broderie_machine_et_de_hotfix#Introduction" TargetMode="External"/><Relationship Id="rId5" Type="http://schemas.openxmlformats.org/officeDocument/2006/relationships/tags" Target="../tags/tag71.xml"/><Relationship Id="rId10" Type="http://schemas.openxmlformats.org/officeDocument/2006/relationships/hyperlink" Target="https://www.turtlestitch.org/" TargetMode="External"/><Relationship Id="rId4" Type="http://schemas.openxmlformats.org/officeDocument/2006/relationships/tags" Target="../tags/tag70.xml"/><Relationship Id="rId9" Type="http://schemas.openxmlformats.org/officeDocument/2006/relationships/hyperlink" Target="https://snap.berkeley.ed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44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6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45.png"/><Relationship Id="rId5" Type="http://schemas.openxmlformats.org/officeDocument/2006/relationships/hyperlink" Target="http://tecfa.unige.ch/talks/schneide/lille19" TargetMode="External"/><Relationship Id="rId4" Type="http://schemas.openxmlformats.org/officeDocument/2006/relationships/hyperlink" Target="http://edutechwiki.unige.ch/fr/cfa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techwiki.unige.ch/fr/STIC:STIC_III_(2016)/Programming_Boty" TargetMode="Externa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fr/STIC:STIC_III_(2016)/H%C3%A0nz'up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8.jpg"/><Relationship Id="rId5" Type="http://schemas.openxmlformats.org/officeDocument/2006/relationships/tags" Target="../tags/tag7.xml"/><Relationship Id="rId10" Type="http://schemas.openxmlformats.org/officeDocument/2006/relationships/image" Target="../media/image7.jpe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fr/STIC:STIC_IV_(2015)/Pictos3D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edutechwiki.unige.ch/fr/STIC:STIC_III_(2016)/Les_lettres_de_l'alphabet" TargetMode="External"/><Relationship Id="rId4" Type="http://schemas.openxmlformats.org/officeDocument/2006/relationships/image" Target="../media/image6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fr/STIC:STIC_IV_(2015)/Pyramide_alimentaire_constructible" TargetMode="External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edutechwiki.unige.ch/fr/STIC:STIC_IV_(2015)/Le_Jeu_DD" TargetMode="External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dutechwiki.unige.ch/fr/STIC:STIC_III_(2016)/Topo-ki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echwiki.unige.ch/en/3D_printing_of_digital_elevation_models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dutechwiki.unige.ch/fr/STIC:STIC_IV_(2015)/COX_et_ses_drug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hyperlink" Target="http://tecfa.unige.ch/tecfa/talks/schneide/eiah-2015/Schneider_EIAH2015-lego-final.pdf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81.jp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tags" Target="../tags/tag57.xml"/><Relationship Id="rId16" Type="http://schemas.openxmlformats.org/officeDocument/2006/relationships/image" Target="../media/image22.jpg"/><Relationship Id="rId1" Type="http://schemas.openxmlformats.org/officeDocument/2006/relationships/tags" Target="../tags/tag56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359569" y="267494"/>
            <a:ext cx="5508576" cy="4104456"/>
          </a:xfrm>
        </p:spPr>
        <p:txBody>
          <a:bodyPr/>
          <a:lstStyle/>
          <a:p>
            <a:r>
              <a:rPr lang="fr-CA" b="1" dirty="0"/>
              <a:t>Un rôle pour la </a:t>
            </a:r>
            <a:r>
              <a:rPr lang="fr-CA" b="1" dirty="0" smtClean="0"/>
              <a:t>fabrication </a:t>
            </a:r>
            <a:r>
              <a:rPr lang="fr-CA" b="1" dirty="0"/>
              <a:t>numérique dans l’éducation ?</a:t>
            </a:r>
            <a:endParaRPr lang="fr-CH" sz="2800" b="1" dirty="0" smtClean="0"/>
          </a:p>
          <a:p>
            <a:pPr lvl="1"/>
            <a:endParaRPr lang="fr-CH" sz="1800" i="1" dirty="0" smtClean="0"/>
          </a:p>
          <a:p>
            <a:pPr lvl="1"/>
            <a:r>
              <a:rPr lang="fr-CH" sz="1800" i="1" dirty="0" smtClean="0"/>
              <a:t>Daniel </a:t>
            </a:r>
            <a:r>
              <a:rPr lang="fr-CH" sz="1800" i="1" dirty="0"/>
              <a:t>K. </a:t>
            </a:r>
            <a:r>
              <a:rPr lang="fr-CH" sz="1800" i="1" dirty="0" smtClean="0"/>
              <a:t>Schneider</a:t>
            </a:r>
          </a:p>
          <a:p>
            <a:pPr lvl="1"/>
            <a:r>
              <a:rPr lang="fr-CH" sz="1800" i="1" dirty="0" smtClean="0">
                <a:hlinkClick r:id="rId4"/>
              </a:rPr>
              <a:t>TECFA</a:t>
            </a:r>
            <a:r>
              <a:rPr lang="fr-CH" sz="1800" i="1" dirty="0" smtClean="0"/>
              <a:t>, FPSE, Université de Genève</a:t>
            </a:r>
          </a:p>
          <a:p>
            <a:pPr lvl="1"/>
            <a:endParaRPr lang="fr-CH" sz="1800" i="1" dirty="0" smtClean="0"/>
          </a:p>
          <a:p>
            <a:pPr lvl="1"/>
            <a:r>
              <a:rPr lang="fr-CH" sz="2000" dirty="0" smtClean="0"/>
              <a:t>Journée du numérique</a:t>
            </a:r>
            <a:br>
              <a:rPr lang="fr-CH" sz="2000" dirty="0" smtClean="0"/>
            </a:br>
            <a:r>
              <a:rPr lang="fr-CH" sz="2000" dirty="0" smtClean="0"/>
              <a:t>Fabriquer pour apprendre &amp;</a:t>
            </a:r>
            <a:br>
              <a:rPr lang="fr-CH" sz="2000" dirty="0" smtClean="0"/>
            </a:br>
            <a:r>
              <a:rPr lang="fr-CH" sz="2000" dirty="0" smtClean="0"/>
              <a:t>se former à l’ère du numérique</a:t>
            </a:r>
          </a:p>
          <a:p>
            <a:pPr lvl="1"/>
            <a:endParaRPr lang="fr-CH" sz="2000" dirty="0" smtClean="0"/>
          </a:p>
          <a:p>
            <a:pPr lvl="1"/>
            <a:r>
              <a:rPr lang="fr-CH" sz="1800" dirty="0" smtClean="0"/>
              <a:t>27 novembre 2019, INSPE Lille</a:t>
            </a:r>
            <a:endParaRPr lang="fr-CH" sz="1800" dirty="0"/>
          </a:p>
        </p:txBody>
      </p:sp>
      <p:pic>
        <p:nvPicPr>
          <p:cNvPr id="8" name="Picture 7" descr="https://edutechwiki.unige.ch/fmediawiki/images/6/62/R%C3%A9sultat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67494"/>
            <a:ext cx="316835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011910"/>
            <a:ext cx="838200" cy="295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6136" y="2715766"/>
            <a:ext cx="257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Discussion </a:t>
            </a:r>
            <a:r>
              <a:rPr lang="fr-CH" dirty="0"/>
              <a:t>/ Débat </a:t>
            </a:r>
            <a:br>
              <a:rPr lang="fr-CH" dirty="0"/>
            </a:br>
            <a:r>
              <a:rPr lang="fr-CH" dirty="0"/>
              <a:t>avec Olivier </a:t>
            </a:r>
            <a:r>
              <a:rPr lang="fr-CH" dirty="0" err="1" smtClean="0"/>
              <a:t>Irrmann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962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" y="95094"/>
            <a:ext cx="6692117" cy="781393"/>
          </a:xfrm>
        </p:spPr>
        <p:txBody>
          <a:bodyPr>
            <a:normAutofit/>
          </a:bodyPr>
          <a:lstStyle/>
          <a:p>
            <a:pPr algn="l"/>
            <a:r>
              <a:rPr lang="fr-CH" sz="3200" dirty="0" smtClean="0"/>
              <a:t>2. Apprentissage par activités</a:t>
            </a:r>
            <a:endParaRPr lang="fr-CH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95582" y="2499742"/>
            <a:ext cx="1826719" cy="5078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CH" sz="1350" dirty="0" smtClean="0"/>
              <a:t>Leontief, 1903-1979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Théorie de l’activité</a:t>
            </a:r>
            <a:endParaRPr lang="fr-CH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439904" y="3302847"/>
            <a:ext cx="2544799" cy="71558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CH" sz="1350" dirty="0" smtClean="0"/>
              <a:t>Théorie de l’activité (Scandinavie)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«Expansive </a:t>
            </a:r>
            <a:r>
              <a:rPr lang="fr-CH" sz="1350" dirty="0" err="1" smtClean="0"/>
              <a:t>learning</a:t>
            </a:r>
            <a:r>
              <a:rPr lang="fr-CH" sz="1350" dirty="0" smtClean="0"/>
              <a:t>»</a:t>
            </a:r>
            <a:br>
              <a:rPr lang="fr-CH" sz="1350" dirty="0" smtClean="0"/>
            </a:br>
            <a:r>
              <a:rPr lang="fr-CH" sz="1350" dirty="0" smtClean="0"/>
              <a:t>(</a:t>
            </a:r>
            <a:r>
              <a:rPr lang="fr-CH" sz="1350" dirty="0" err="1" smtClean="0"/>
              <a:t>Engeström</a:t>
            </a:r>
            <a:r>
              <a:rPr lang="fr-CH" sz="1350" dirty="0" smtClean="0"/>
              <a:t>, 1987)</a:t>
            </a:r>
            <a:endParaRPr lang="fr-CH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470539" y="1349852"/>
            <a:ext cx="2857257" cy="71558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CH" sz="1350" dirty="0" err="1" smtClean="0"/>
              <a:t>Vygotski</a:t>
            </a:r>
            <a:r>
              <a:rPr lang="fr-CH" sz="1350" dirty="0" smtClean="0"/>
              <a:t>, 1896-1934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err="1" smtClean="0"/>
              <a:t>Socio-constructivisme</a:t>
            </a:r>
            <a:endParaRPr lang="fr-CH" sz="135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Zone proximale de développement</a:t>
            </a:r>
            <a:endParaRPr lang="fr-CH" sz="1350" dirty="0"/>
          </a:p>
        </p:txBody>
      </p:sp>
      <p:cxnSp>
        <p:nvCxnSpPr>
          <p:cNvPr id="7" name="Straight Arrow Connector 6"/>
          <p:cNvCxnSpPr>
            <a:stCxn id="5" idx="2"/>
            <a:endCxn id="3" idx="0"/>
          </p:cNvCxnSpPr>
          <p:nvPr/>
        </p:nvCxnSpPr>
        <p:spPr>
          <a:xfrm flipH="1">
            <a:off x="1708942" y="2065433"/>
            <a:ext cx="190226" cy="434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  <a:endCxn id="4" idx="0"/>
          </p:cNvCxnSpPr>
          <p:nvPr/>
        </p:nvCxnSpPr>
        <p:spPr>
          <a:xfrm>
            <a:off x="1708942" y="3007573"/>
            <a:ext cx="3362" cy="29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dutechwiki.unige.ch/mediawiki/images/0/0e/Activity-theo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26" y="3261449"/>
            <a:ext cx="2278856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4" idx="3"/>
            <a:endCxn id="1026" idx="1"/>
          </p:cNvCxnSpPr>
          <p:nvPr/>
        </p:nvCxnSpPr>
        <p:spPr>
          <a:xfrm>
            <a:off x="2984703" y="3660638"/>
            <a:ext cx="895823" cy="229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7544" y="4237718"/>
            <a:ext cx="24827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Nardi</a:t>
            </a:r>
            <a:r>
              <a:rPr lang="en-US" sz="1350" dirty="0"/>
              <a:t>, </a:t>
            </a:r>
            <a:r>
              <a:rPr lang="en-US" sz="1350" dirty="0" smtClean="0"/>
              <a:t>1995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i="1" dirty="0" smtClean="0"/>
              <a:t>Interaction Design</a:t>
            </a:r>
            <a:r>
              <a:rPr lang="en-US" sz="1350" dirty="0" smtClean="0"/>
              <a:t> (</a:t>
            </a:r>
            <a:r>
              <a:rPr lang="en-US" sz="1350" dirty="0" err="1" smtClean="0"/>
              <a:t>en</a:t>
            </a:r>
            <a:r>
              <a:rPr lang="en-US" sz="1350" dirty="0" smtClean="0"/>
              <a:t> IHM)</a:t>
            </a:r>
            <a:endParaRPr lang="en-US" sz="1350" dirty="0"/>
          </a:p>
        </p:txBody>
      </p:sp>
      <p:sp>
        <p:nvSpPr>
          <p:cNvPr id="38" name="Cloud Callout 37"/>
          <p:cNvSpPr/>
          <p:nvPr/>
        </p:nvSpPr>
        <p:spPr>
          <a:xfrm>
            <a:off x="6516216" y="1714614"/>
            <a:ext cx="1962807" cy="1485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350" dirty="0" smtClean="0"/>
              <a:t>L’apprentissage a lieu dans un contexte social, culturel et matériel. </a:t>
            </a:r>
            <a:endParaRPr lang="fr-CH" sz="1350" dirty="0"/>
          </a:p>
        </p:txBody>
      </p:sp>
      <p:cxnSp>
        <p:nvCxnSpPr>
          <p:cNvPr id="39" name="Straight Arrow Connector 38"/>
          <p:cNvCxnSpPr>
            <a:stCxn id="4" idx="2"/>
            <a:endCxn id="36" idx="0"/>
          </p:cNvCxnSpPr>
          <p:nvPr/>
        </p:nvCxnSpPr>
        <p:spPr>
          <a:xfrm flipH="1">
            <a:off x="1708942" y="4018428"/>
            <a:ext cx="3362" cy="21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9904" y="773908"/>
            <a:ext cx="17399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Karl Marx, 1818-1883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92113" y="771550"/>
            <a:ext cx="1503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Pavlov, 1849-1936 </a:t>
            </a:r>
          </a:p>
        </p:txBody>
      </p:sp>
      <p:cxnSp>
        <p:nvCxnSpPr>
          <p:cNvPr id="43" name="Straight Arrow Connector 42"/>
          <p:cNvCxnSpPr>
            <a:stCxn id="40" idx="2"/>
            <a:endCxn id="5" idx="0"/>
          </p:cNvCxnSpPr>
          <p:nvPr/>
        </p:nvCxnSpPr>
        <p:spPr>
          <a:xfrm>
            <a:off x="1309854" y="1073990"/>
            <a:ext cx="589314" cy="27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2"/>
            <a:endCxn id="5" idx="0"/>
          </p:cNvCxnSpPr>
          <p:nvPr/>
        </p:nvCxnSpPr>
        <p:spPr>
          <a:xfrm flipH="1">
            <a:off x="1899168" y="1071632"/>
            <a:ext cx="1244914" cy="27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67944" y="2571750"/>
            <a:ext cx="12262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7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30908"/>
            <a:ext cx="8928992" cy="666717"/>
          </a:xfrm>
        </p:spPr>
        <p:txBody>
          <a:bodyPr/>
          <a:lstStyle/>
          <a:p>
            <a:pPr algn="l"/>
            <a:r>
              <a:rPr lang="fr-CH" sz="3200" dirty="0" smtClean="0"/>
              <a:t>3. Apprendre avec des projets authentiques</a:t>
            </a:r>
            <a:endParaRPr lang="fr-CH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5540" y="2935345"/>
            <a:ext cx="3166251" cy="1131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CH" sz="1350" dirty="0" smtClean="0"/>
              <a:t>Freinet, 1896-1966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Apprentissage par investigation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Travail collaboratif, créant des produits,</a:t>
            </a:r>
            <a:br>
              <a:rPr lang="fr-CH" sz="1350" dirty="0" smtClean="0"/>
            </a:br>
            <a:r>
              <a:rPr lang="fr-CH" sz="1350" dirty="0" smtClean="0"/>
              <a:t>expérience «vraie» (presse, terrain, ….)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Responsabilité de l’enfant participant</a:t>
            </a:r>
            <a:endParaRPr lang="fr-CH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596649" y="1156682"/>
            <a:ext cx="3214361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CH" sz="1350" dirty="0" smtClean="0"/>
              <a:t>Dewey, 1859-1952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Apprentissage structuré à travers l’expérience (hands-on, «vrais» projets)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Pédagogie guidée, centrée apprenant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Intégration de savoirs (connaissances préalables)</a:t>
            </a:r>
            <a:endParaRPr lang="fr-CH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599677" y="694210"/>
            <a:ext cx="6322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 smtClean="0"/>
              <a:t>Fröbel</a:t>
            </a:r>
            <a:endParaRPr lang="fr-CH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174377" y="686685"/>
            <a:ext cx="16353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 smtClean="0"/>
              <a:t>Herbart (1776-1841)</a:t>
            </a:r>
            <a:endParaRPr lang="fr-CH" sz="1350" dirty="0"/>
          </a:p>
        </p:txBody>
      </p:sp>
      <p:cxnSp>
        <p:nvCxnSpPr>
          <p:cNvPr id="8" name="Straight Arrow Connector 7"/>
          <p:cNvCxnSpPr>
            <a:stCxn id="6" idx="2"/>
            <a:endCxn id="4" idx="0"/>
          </p:cNvCxnSpPr>
          <p:nvPr/>
        </p:nvCxnSpPr>
        <p:spPr>
          <a:xfrm flipH="1">
            <a:off x="2203830" y="986767"/>
            <a:ext cx="1788239" cy="16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4" idx="0"/>
          </p:cNvCxnSpPr>
          <p:nvPr/>
        </p:nvCxnSpPr>
        <p:spPr>
          <a:xfrm>
            <a:off x="915822" y="994292"/>
            <a:ext cx="1288008" cy="162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2242" y="4274173"/>
            <a:ext cx="3204435" cy="71558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CH" sz="1350" dirty="0" smtClean="0"/>
              <a:t>Freire, 1921-1997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Balance entre action et réflexion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Dialogue - &gt; créateur d’autonomie </a:t>
            </a:r>
            <a:endParaRPr lang="fr-CH" sz="1350" dirty="0"/>
          </a:p>
        </p:txBody>
      </p:sp>
      <p:sp>
        <p:nvSpPr>
          <p:cNvPr id="12" name="Cloud Callout 11"/>
          <p:cNvSpPr/>
          <p:nvPr/>
        </p:nvSpPr>
        <p:spPr>
          <a:xfrm>
            <a:off x="5022730" y="1030286"/>
            <a:ext cx="2899569" cy="17680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/>
              <a:t>Apprendre en interaction avec le monde réel, faisant des projets encadrés.</a:t>
            </a:r>
            <a:endParaRPr lang="fr-CH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77020" y="2622906"/>
            <a:ext cx="1699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 smtClean="0"/>
              <a:t>Kilpatrick, 1871-1965</a:t>
            </a:r>
            <a:endParaRPr lang="fr-CH" sz="1350" dirty="0"/>
          </a:p>
        </p:txBody>
      </p:sp>
      <p:cxnSp>
        <p:nvCxnSpPr>
          <p:cNvPr id="17" name="Straight Arrow Connector 16"/>
          <p:cNvCxnSpPr>
            <a:stCxn id="4" idx="2"/>
            <a:endCxn id="15" idx="1"/>
          </p:cNvCxnSpPr>
          <p:nvPr/>
        </p:nvCxnSpPr>
        <p:spPr>
          <a:xfrm>
            <a:off x="2203830" y="2495510"/>
            <a:ext cx="1273190" cy="27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61542" y="3670884"/>
            <a:ext cx="3142906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Apprentissage par projet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“hands-on”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Connexion avec le monde réel</a:t>
            </a:r>
            <a:endParaRPr lang="fr-CH" sz="1350" dirty="0"/>
          </a:p>
        </p:txBody>
      </p:sp>
      <p:cxnSp>
        <p:nvCxnSpPr>
          <p:cNvPr id="21" name="Straight Arrow Connector 20"/>
          <p:cNvCxnSpPr>
            <a:stCxn id="15" idx="3"/>
            <a:endCxn id="31" idx="1"/>
          </p:cNvCxnSpPr>
          <p:nvPr/>
        </p:nvCxnSpPr>
        <p:spPr>
          <a:xfrm>
            <a:off x="5176524" y="2772947"/>
            <a:ext cx="285018" cy="632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3"/>
            <a:endCxn id="18" idx="1"/>
          </p:cNvCxnSpPr>
          <p:nvPr/>
        </p:nvCxnSpPr>
        <p:spPr>
          <a:xfrm>
            <a:off x="3731791" y="3500885"/>
            <a:ext cx="1729751" cy="52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61542" y="3255385"/>
            <a:ext cx="2416066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L’enseignant comme guide</a:t>
            </a:r>
            <a:endParaRPr lang="fr-CH" sz="1350" dirty="0"/>
          </a:p>
        </p:txBody>
      </p:sp>
      <p:cxnSp>
        <p:nvCxnSpPr>
          <p:cNvPr id="37" name="Straight Arrow Connector 36"/>
          <p:cNvCxnSpPr>
            <a:stCxn id="15" idx="3"/>
            <a:endCxn id="18" idx="1"/>
          </p:cNvCxnSpPr>
          <p:nvPr/>
        </p:nvCxnSpPr>
        <p:spPr>
          <a:xfrm>
            <a:off x="5176524" y="2772947"/>
            <a:ext cx="285018" cy="125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61542" y="4471257"/>
            <a:ext cx="2369884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Respect de l’autonomie</a:t>
            </a:r>
            <a:endParaRPr lang="fr-CH" sz="1350" dirty="0"/>
          </a:p>
        </p:txBody>
      </p:sp>
      <p:cxnSp>
        <p:nvCxnSpPr>
          <p:cNvPr id="40" name="Straight Arrow Connector 39"/>
          <p:cNvCxnSpPr>
            <a:stCxn id="3" idx="3"/>
            <a:endCxn id="38" idx="1"/>
          </p:cNvCxnSpPr>
          <p:nvPr/>
        </p:nvCxnSpPr>
        <p:spPr>
          <a:xfrm>
            <a:off x="3731791" y="3500885"/>
            <a:ext cx="1729751" cy="1120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1" idx="3"/>
            <a:endCxn id="38" idx="1"/>
          </p:cNvCxnSpPr>
          <p:nvPr/>
        </p:nvCxnSpPr>
        <p:spPr>
          <a:xfrm flipV="1">
            <a:off x="3776677" y="4621298"/>
            <a:ext cx="1684865" cy="10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BE-D220-4504-9A41-2A9C019FD0C9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12</a:t>
            </a:fld>
            <a:endParaRPr lang="fr-C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5" y="30908"/>
            <a:ext cx="8928992" cy="666717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4. </a:t>
            </a:r>
            <a:r>
              <a:rPr lang="en-US" sz="3200" dirty="0" err="1" smtClean="0"/>
              <a:t>Autres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635646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Utiliser ou faire créer des objets est compatible avec la plupart des modèles pédagogiques</a:t>
            </a:r>
          </a:p>
          <a:p>
            <a:endParaRPr lang="fr-CH" dirty="0"/>
          </a:p>
          <a:p>
            <a:r>
              <a:rPr lang="fr-CH" dirty="0" smtClean="0">
                <a:solidFill>
                  <a:srgbClr val="C00000"/>
                </a:solidFill>
              </a:rPr>
              <a:t>Un médium n’est pas une pédagogie !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(parler de l’effet CFAO sur l’apprentissage n’a pas de sens)</a:t>
            </a:r>
          </a:p>
          <a:p>
            <a:endParaRPr lang="fr-CH" dirty="0"/>
          </a:p>
          <a:p>
            <a:r>
              <a:rPr lang="fr-CH" dirty="0"/>
              <a:t>Outil pédagogique = </a:t>
            </a:r>
            <a:r>
              <a:rPr lang="fr-CH" dirty="0" smtClean="0"/>
              <a:t>instrument = </a:t>
            </a:r>
            <a:r>
              <a:rPr lang="fr-CH" i="1" dirty="0" smtClean="0"/>
              <a:t>artéfact</a:t>
            </a:r>
            <a:r>
              <a:rPr lang="fr-CH" dirty="0" smtClean="0"/>
              <a:t> </a:t>
            </a:r>
            <a:r>
              <a:rPr lang="fr-CH" dirty="0"/>
              <a:t>+ </a:t>
            </a:r>
            <a:r>
              <a:rPr lang="fr-CH" i="1" dirty="0" smtClean="0"/>
              <a:t>pratique </a:t>
            </a:r>
            <a:r>
              <a:rPr lang="fr-CH" dirty="0" smtClean="0"/>
              <a:t>(</a:t>
            </a:r>
            <a:r>
              <a:rPr lang="fr-CH" dirty="0" err="1" smtClean="0"/>
              <a:t>Rabardel</a:t>
            </a:r>
            <a:r>
              <a:rPr lang="fr-CH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6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7772400" cy="1251123"/>
          </a:xfrm>
        </p:spPr>
        <p:txBody>
          <a:bodyPr/>
          <a:lstStyle/>
          <a:p>
            <a:r>
              <a:rPr lang="fr-CH" dirty="0" smtClean="0"/>
              <a:t>3. Opportunités pour enseigner et apprendre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869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73112"/>
            <a:ext cx="4906888" cy="565571"/>
          </a:xfrm>
        </p:spPr>
        <p:txBody>
          <a:bodyPr/>
          <a:lstStyle/>
          <a:p>
            <a:r>
              <a:rPr lang="fr-CH" dirty="0" smtClean="0"/>
              <a:t>Opportunités de la CFAO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EDEF8-E596-4E8E-ACB3-A71AA1A3487F}" type="datetime1"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27.11.2019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1628" y="4767263"/>
            <a:ext cx="504056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8AEF9-613E-4F50-AB3F-BF720E27A659}" type="slidenum">
              <a:rPr kumimoji="0" lang="fr-C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592">
            <a:off x="547309" y="3309932"/>
            <a:ext cx="504849" cy="504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3971737"/>
            <a:ext cx="946337" cy="7286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547664" y="2643758"/>
            <a:ext cx="432048" cy="576064"/>
          </a:xfrm>
          <a:prstGeom prst="straightConnector1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71395" y="4227934"/>
            <a:ext cx="809286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13230" y="2497362"/>
            <a:ext cx="504056" cy="661696"/>
          </a:xfrm>
          <a:prstGeom prst="straightConnector1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71800" y="1623228"/>
            <a:ext cx="1046906" cy="143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38801" y="2571750"/>
            <a:ext cx="568726" cy="65045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11560" y="1132615"/>
            <a:ext cx="209622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enseignant</a:t>
            </a:r>
            <a:r>
              <a:rPr lang="en-CH" dirty="0" smtClean="0"/>
              <a:t>·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lang="en-CH" dirty="0" smtClean="0"/>
              <a:t>·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créent 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objets 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pédagogiques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995936" y="1132615"/>
            <a:ext cx="201622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</a:t>
            </a:r>
            <a:r>
              <a:rPr lang="fr-CH" dirty="0">
                <a:solidFill>
                  <a:prstClr val="black"/>
                </a:solidFill>
              </a:rPr>
              <a:t>apprenant</a:t>
            </a:r>
            <a:r>
              <a:rPr lang="en-CH" dirty="0"/>
              <a:t>·</a:t>
            </a:r>
            <a:r>
              <a:rPr lang="fr-CH" dirty="0">
                <a:solidFill>
                  <a:prstClr val="black"/>
                </a:solidFill>
              </a:rPr>
              <a:t>e</a:t>
            </a:r>
            <a:r>
              <a:rPr lang="en-CH" dirty="0"/>
              <a:t>·</a:t>
            </a:r>
            <a:r>
              <a:rPr lang="fr-CH" dirty="0">
                <a:solidFill>
                  <a:prstClr val="black"/>
                </a:solidFill>
              </a:rPr>
              <a:t>s  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utilisent </a:t>
            </a:r>
            <a:b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 une activité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82516" y="3364632"/>
            <a:ext cx="2232248" cy="1382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</a:t>
            </a:r>
            <a:r>
              <a:rPr lang="fr-CH" dirty="0">
                <a:solidFill>
                  <a:prstClr val="black"/>
                </a:solidFill>
              </a:rPr>
              <a:t>apprenant</a:t>
            </a:r>
            <a:r>
              <a:rPr lang="en-CH" dirty="0"/>
              <a:t>·</a:t>
            </a:r>
            <a:r>
              <a:rPr lang="fr-CH" dirty="0">
                <a:solidFill>
                  <a:prstClr val="black"/>
                </a:solidFill>
              </a:rPr>
              <a:t>e</a:t>
            </a:r>
            <a:r>
              <a:rPr lang="en-CH" dirty="0"/>
              <a:t>·</a:t>
            </a:r>
            <a:r>
              <a:rPr lang="fr-CH" dirty="0">
                <a:solidFill>
                  <a:prstClr val="black"/>
                </a:solidFill>
              </a:rPr>
              <a:t>s  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créent des objets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380312" y="123478"/>
            <a:ext cx="1584176" cy="5655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Savoirs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548429" y="3075806"/>
            <a:ext cx="1615859" cy="72036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75717" y="1707654"/>
            <a:ext cx="1046906" cy="1434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24328" y="987574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isciplinaires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13700" y="1960335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transversaux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4328" y="2933096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TICs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24328" y="3865194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CFAO et design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76616" y="40519"/>
            <a:ext cx="1368152" cy="8640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central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8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534">
            <a:off x="930203" y="1488205"/>
            <a:ext cx="1160087" cy="15467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8AEF9-613E-4F50-AB3F-BF720E27A659}" type="slidenum">
              <a:rPr kumimoji="0" lang="fr-C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5545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Savoirs disciplinaires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268114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Savoirs transversaux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265545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TICs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264" y="265544"/>
            <a:ext cx="1440160" cy="863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CFAO et design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586">
            <a:off x="2398927" y="1940996"/>
            <a:ext cx="1765886" cy="1167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6" y="2817007"/>
            <a:ext cx="1734770" cy="974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163">
            <a:off x="208922" y="1446715"/>
            <a:ext cx="1144433" cy="1525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284">
            <a:off x="387824" y="3597111"/>
            <a:ext cx="1233774" cy="820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853">
            <a:off x="7308878" y="1374624"/>
            <a:ext cx="1384170" cy="11309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3867" y="3210363"/>
            <a:ext cx="1669545" cy="1255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 rot="20567745">
            <a:off x="6678874" y="1999619"/>
            <a:ext cx="1144263" cy="1144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63">
            <a:off x="7493100" y="2315553"/>
            <a:ext cx="1512168" cy="12601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820156">
            <a:off x="4647986" y="1289200"/>
            <a:ext cx="1652159" cy="19447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558">
            <a:off x="4947892" y="2188758"/>
            <a:ext cx="1507569" cy="11350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988191">
            <a:off x="4611065" y="3287048"/>
            <a:ext cx="1685439" cy="9070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936">
            <a:off x="2304151" y="2863868"/>
            <a:ext cx="1667115" cy="12086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534">
            <a:off x="2613219" y="3814483"/>
            <a:ext cx="1453325" cy="10923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763">
            <a:off x="393416" y="3944060"/>
            <a:ext cx="1408139" cy="10561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671532">
            <a:off x="4230590" y="1153510"/>
            <a:ext cx="171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20671532">
            <a:off x="4625001" y="3482630"/>
            <a:ext cx="171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Dessin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717105">
            <a:off x="5029136" y="2457636"/>
            <a:ext cx="151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Paramétrage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717105">
            <a:off x="2390286" y="3182013"/>
            <a:ext cx="1524491" cy="663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Intelligence civique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20867720">
            <a:off x="2521006" y="3867164"/>
            <a:ext cx="167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Physicalisation</a:t>
            </a: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artistique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21149967">
            <a:off x="2446676" y="1200726"/>
            <a:ext cx="1677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Réalisation de projets, collaboration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245836">
            <a:off x="968869" y="1064824"/>
            <a:ext cx="1038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Langues,</a:t>
            </a:r>
            <a:b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245836">
            <a:off x="1097418" y="4151441"/>
            <a:ext cx="10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245836">
            <a:off x="1347381" y="3288105"/>
            <a:ext cx="78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24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 smtClean="0"/>
              <a:t>Recherche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EF8-E596-4E8E-ACB3-A71AA1A3487F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16</a:t>
            </a:fld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611560" y="113159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Plusieurs centaines de publications </a:t>
            </a:r>
            <a:r>
              <a:rPr lang="fr-CH" dirty="0" smtClean="0"/>
              <a:t>académiques en </a:t>
            </a:r>
            <a:r>
              <a:rPr lang="fr-CH" dirty="0" smtClean="0"/>
              <a:t>«</a:t>
            </a:r>
            <a:r>
              <a:rPr lang="fr-CH" dirty="0" err="1" smtClean="0"/>
              <a:t>making</a:t>
            </a:r>
            <a:r>
              <a:rPr lang="fr-CH" dirty="0" smtClean="0"/>
              <a:t>» &amp; éducation</a:t>
            </a:r>
          </a:p>
          <a:p>
            <a:r>
              <a:rPr lang="fr-CH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Beaucoup d’études de cas, la plupart favorables au «</a:t>
            </a:r>
            <a:r>
              <a:rPr lang="fr-CH" dirty="0" err="1" smtClean="0"/>
              <a:t>making</a:t>
            </a:r>
            <a:r>
              <a:rPr lang="fr-CH" dirty="0" smtClean="0"/>
              <a:t>»</a:t>
            </a:r>
          </a:p>
          <a:p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Quelques études corrélationnelles qui montrent que le «</a:t>
            </a:r>
            <a:r>
              <a:rPr lang="fr-CH" dirty="0" err="1" smtClean="0"/>
              <a:t>making</a:t>
            </a:r>
            <a:r>
              <a:rPr lang="fr-CH" dirty="0" smtClean="0"/>
              <a:t>» influence positivement la performance dans d’autres disciplines</a:t>
            </a:r>
            <a:br>
              <a:rPr lang="fr-CH" dirty="0" smtClean="0"/>
            </a:b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Pas d’études larges ou quasi-expérimentales poussées (à ma connaissance)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339752" y="3723878"/>
            <a:ext cx="604867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Tout dépend de l’enseignant</a:t>
            </a:r>
            <a:r>
              <a:rPr lang="en-CH" dirty="0" smtClean="0">
                <a:solidFill>
                  <a:schemeClr val="tx1"/>
                </a:solidFill>
              </a:rPr>
              <a:t>·</a:t>
            </a:r>
            <a:r>
              <a:rPr lang="fr-CH" dirty="0" smtClean="0">
                <a:solidFill>
                  <a:prstClr val="black"/>
                </a:solidFill>
              </a:rPr>
              <a:t>e </a:t>
            </a:r>
            <a:r>
              <a:rPr lang="fr-CH" dirty="0" smtClean="0">
                <a:solidFill>
                  <a:schemeClr val="tx1"/>
                </a:solidFill>
              </a:rPr>
              <a:t/>
            </a:r>
            <a:br>
              <a:rPr lang="fr-CH" dirty="0" smtClean="0">
                <a:solidFill>
                  <a:schemeClr val="tx1"/>
                </a:solidFill>
              </a:rPr>
            </a:br>
            <a:r>
              <a:rPr lang="fr-CH" dirty="0" smtClean="0">
                <a:solidFill>
                  <a:schemeClr val="tx1"/>
                </a:solidFill>
              </a:rPr>
              <a:t>(et de sa capacité à intégrer technologie, pédagogie et sujets)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3568" y="3723878"/>
            <a:ext cx="129614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7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3075806"/>
            <a:ext cx="8245896" cy="1251123"/>
          </a:xfrm>
        </p:spPr>
        <p:txBody>
          <a:bodyPr/>
          <a:lstStyle/>
          <a:p>
            <a:r>
              <a:rPr lang="fr-CH" dirty="0" smtClean="0"/>
              <a:t>4. Le cas de la broderie machine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17</a:t>
            </a:fld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45666" y="284445"/>
            <a:ext cx="3395766" cy="2548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4445"/>
            <a:ext cx="3035829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H" dirty="0" smtClean="0"/>
              <a:t>«Workflow» de la broderie machine</a:t>
            </a:r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83EDEF8-E596-4E8E-ACB3-A71AA1A3487F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18</a:t>
            </a:fld>
            <a:endParaRPr lang="fr-CH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323528" y="987574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r-FR" b="1" dirty="0"/>
              <a:t>Dessin</a:t>
            </a:r>
            <a:r>
              <a:rPr lang="fr-FR" dirty="0"/>
              <a:t> </a:t>
            </a:r>
            <a:r>
              <a:rPr lang="fr-FR" dirty="0" smtClean="0"/>
              <a:t>(à </a:t>
            </a:r>
            <a:r>
              <a:rPr lang="fr-FR" dirty="0"/>
              <a:t>la </a:t>
            </a:r>
            <a:r>
              <a:rPr lang="fr-FR" dirty="0" smtClean="0"/>
              <a:t>main, avec logiciel </a:t>
            </a:r>
            <a:r>
              <a:rPr lang="fr-FR" dirty="0"/>
              <a:t>de </a:t>
            </a:r>
            <a:r>
              <a:rPr lang="fr-FR" dirty="0" smtClean="0"/>
              <a:t>dessin, </a:t>
            </a:r>
            <a:r>
              <a:rPr lang="fr-FR" dirty="0"/>
              <a:t>image </a:t>
            </a:r>
            <a:r>
              <a:rPr lang="fr-FR" dirty="0" smtClean="0"/>
              <a:t>téléchargée etc.)</a:t>
            </a:r>
            <a:endParaRPr lang="fr-CH" dirty="0"/>
          </a:p>
          <a:p>
            <a:pPr marL="342900" lvl="0" indent="-342900">
              <a:buFont typeface="+mj-lt"/>
              <a:buAutoNum type="arabicPeriod"/>
            </a:pPr>
            <a:r>
              <a:rPr lang="fr-FR" dirty="0"/>
              <a:t>Conversion en </a:t>
            </a:r>
            <a:r>
              <a:rPr lang="fr-FR" b="1" dirty="0"/>
              <a:t>format </a:t>
            </a:r>
            <a:r>
              <a:rPr lang="fr-FR" b="1" dirty="0" smtClean="0"/>
              <a:t>vectoriel</a:t>
            </a:r>
            <a:r>
              <a:rPr lang="fr-FR" dirty="0" smtClean="0"/>
              <a:t> </a:t>
            </a:r>
            <a:r>
              <a:rPr lang="fr-FR" dirty="0"/>
              <a:t>(si besoin)</a:t>
            </a:r>
            <a:endParaRPr lang="fr-CH" dirty="0"/>
          </a:p>
          <a:p>
            <a:pPr marL="342900" lvl="0" indent="-342900">
              <a:buFont typeface="+mj-lt"/>
              <a:buAutoNum type="arabicPeriod"/>
            </a:pPr>
            <a:r>
              <a:rPr lang="fr-FR" dirty="0"/>
              <a:t>Adaptation </a:t>
            </a:r>
            <a:r>
              <a:rPr lang="fr-FR" dirty="0" smtClean="0"/>
              <a:t>aux </a:t>
            </a:r>
            <a:r>
              <a:rPr lang="fr-FR" b="1" dirty="0"/>
              <a:t>contraintes</a:t>
            </a:r>
            <a:r>
              <a:rPr lang="fr-FR" dirty="0"/>
              <a:t> de la broderie</a:t>
            </a:r>
            <a:endParaRPr lang="fr-CH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Transformation </a:t>
            </a:r>
            <a:r>
              <a:rPr lang="fr-FR" dirty="0"/>
              <a:t>en </a:t>
            </a:r>
            <a:r>
              <a:rPr lang="fr-FR" dirty="0" smtClean="0"/>
              <a:t>« </a:t>
            </a:r>
            <a:r>
              <a:rPr lang="fr-FR" b="1" dirty="0" smtClean="0"/>
              <a:t>objets </a:t>
            </a:r>
            <a:r>
              <a:rPr lang="fr-FR" b="1" dirty="0"/>
              <a:t>de </a:t>
            </a:r>
            <a:r>
              <a:rPr lang="fr-FR" b="1" dirty="0" smtClean="0"/>
              <a:t>broderie</a:t>
            </a:r>
            <a:r>
              <a:rPr lang="fr-FR" dirty="0" smtClean="0"/>
              <a:t> » 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Paramétrage </a:t>
            </a:r>
            <a:r>
              <a:rPr lang="fr-FR" dirty="0"/>
              <a:t>et ajustement (densité de points, motifs, </a:t>
            </a:r>
            <a:r>
              <a:rPr lang="fr-FR" dirty="0" smtClean="0"/>
              <a:t>ordre, chevauchement, </a:t>
            </a:r>
            <a:r>
              <a:rPr lang="fr-FR" dirty="0"/>
              <a:t>etc.)</a:t>
            </a:r>
            <a:endParaRPr lang="fr-CH" dirty="0"/>
          </a:p>
          <a:p>
            <a:pPr marL="342900" lvl="0" indent="-342900">
              <a:buFont typeface="+mj-lt"/>
              <a:buAutoNum type="arabicPeriod"/>
            </a:pPr>
            <a:r>
              <a:rPr lang="fr-FR" dirty="0" smtClean="0"/>
              <a:t>Génération de </a:t>
            </a:r>
            <a:r>
              <a:rPr lang="fr-FR" b="1" dirty="0" smtClean="0"/>
              <a:t>points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 smtClean="0"/>
              <a:t>Conversion </a:t>
            </a:r>
            <a:r>
              <a:rPr lang="fr-FR" dirty="0"/>
              <a:t>en </a:t>
            </a:r>
            <a:r>
              <a:rPr lang="fr-FR" b="1" dirty="0" smtClean="0"/>
              <a:t>format </a:t>
            </a:r>
            <a:r>
              <a:rPr lang="fr-FR" dirty="0" smtClean="0"/>
              <a:t>machine propriétaire </a:t>
            </a:r>
            <a:r>
              <a:rPr lang="fr-FR" dirty="0"/>
              <a:t>(.</a:t>
            </a:r>
            <a:r>
              <a:rPr lang="fr-FR" dirty="0" err="1"/>
              <a:t>pes</a:t>
            </a:r>
            <a:r>
              <a:rPr lang="fr-FR" dirty="0"/>
              <a:t>, .art, .</a:t>
            </a:r>
            <a:r>
              <a:rPr lang="fr-FR" dirty="0" err="1"/>
              <a:t>jef</a:t>
            </a:r>
            <a:r>
              <a:rPr lang="fr-FR" dirty="0"/>
              <a:t>, .dst etc.)</a:t>
            </a:r>
            <a:endParaRPr lang="fr-CH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Réalisation</a:t>
            </a:r>
            <a:r>
              <a:rPr lang="fr-FR" dirty="0"/>
              <a:t> </a:t>
            </a:r>
            <a:r>
              <a:rPr lang="fr-FR" dirty="0" smtClean="0"/>
              <a:t>avec une brodeuse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Partage des fichiers</a:t>
            </a:r>
            <a:endParaRPr lang="fr-CH" dirty="0"/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076056" y="1016449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Un seul logiciel de design libre: </a:t>
            </a:r>
            <a:r>
              <a:rPr lang="fr-CH" dirty="0" smtClean="0">
                <a:hlinkClick r:id="rId8"/>
              </a:rPr>
              <a:t>https</a:t>
            </a:r>
            <a:r>
              <a:rPr lang="fr-CH" dirty="0">
                <a:hlinkClick r:id="rId8"/>
              </a:rPr>
              <a:t>://inkstitch.org</a:t>
            </a:r>
            <a:r>
              <a:rPr lang="fr-CH" dirty="0" smtClean="0">
                <a:hlinkClick r:id="rId8"/>
              </a:rPr>
              <a:t>/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(extension </a:t>
            </a:r>
            <a:r>
              <a:rPr lang="fr-CH" dirty="0" err="1" smtClean="0"/>
              <a:t>InkScape</a:t>
            </a:r>
            <a:r>
              <a:rPr lang="fr-CH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Programmation, basée sur </a:t>
            </a:r>
            <a:r>
              <a:rPr lang="fr-CH" dirty="0">
                <a:hlinkClick r:id="rId9"/>
              </a:rPr>
              <a:t>S</a:t>
            </a:r>
            <a:r>
              <a:rPr lang="fr-CH" dirty="0" smtClean="0">
                <a:hlinkClick r:id="rId9"/>
              </a:rPr>
              <a:t>nap! </a:t>
            </a:r>
            <a:r>
              <a:rPr lang="fr-CH" dirty="0" smtClean="0"/>
              <a:t>: </a:t>
            </a:r>
            <a:r>
              <a:rPr lang="fr-CH" dirty="0" smtClean="0">
                <a:hlinkClick r:id="rId10"/>
              </a:rPr>
              <a:t>https</a:t>
            </a:r>
            <a:r>
              <a:rPr lang="fr-CH" dirty="0">
                <a:hlinkClick r:id="rId10"/>
              </a:rPr>
              <a:t>://www.turtlestitch.org</a:t>
            </a:r>
            <a:r>
              <a:rPr lang="fr-CH" dirty="0" smtClean="0">
                <a:hlinkClick r:id="rId10"/>
              </a:rPr>
              <a:t>/</a:t>
            </a:r>
            <a:r>
              <a:rPr lang="fr-CH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Commercial (gratuit pour l’éducation): </a:t>
            </a:r>
            <a:r>
              <a:rPr lang="fr-CH" dirty="0" err="1" smtClean="0">
                <a:hlinkClick r:id="rId11"/>
              </a:rPr>
              <a:t>Stitch</a:t>
            </a:r>
            <a:r>
              <a:rPr lang="fr-CH" dirty="0" smtClean="0">
                <a:hlinkClick r:id="rId11"/>
              </a:rPr>
              <a:t> </a:t>
            </a:r>
            <a:r>
              <a:rPr lang="fr-CH" dirty="0" err="1" smtClean="0">
                <a:hlinkClick r:id="rId11"/>
              </a:rPr>
              <a:t>Era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292080" y="3409132"/>
            <a:ext cx="2657872" cy="14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-19897"/>
            <a:ext cx="8229600" cy="565571"/>
          </a:xfrm>
        </p:spPr>
        <p:txBody>
          <a:bodyPr/>
          <a:lstStyle/>
          <a:p>
            <a:pPr algn="l"/>
            <a:r>
              <a:rPr lang="fr-CH" dirty="0" smtClean="0"/>
              <a:t>Pourquoi la broderie machine ?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19</a:t>
            </a:fld>
            <a:endParaRPr lang="fr-CH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20740" y="529101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b="1" dirty="0" smtClean="0"/>
              <a:t>Aborde de multiples sujets TIC et design </a:t>
            </a:r>
            <a:r>
              <a:rPr lang="fr-CH" b="1" dirty="0" err="1" smtClean="0"/>
              <a:t>thinking</a:t>
            </a:r>
            <a:endParaRPr lang="fr-CH" b="1" dirty="0" smtClean="0"/>
          </a:p>
          <a:p>
            <a:pPr marL="342900" indent="-342900">
              <a:buFont typeface="+mj-lt"/>
              <a:buAutoNum type="arabicPeriod"/>
            </a:pPr>
            <a:r>
              <a:rPr lang="fr-CH" b="1" dirty="0" smtClean="0"/>
              <a:t>Technologie </a:t>
            </a:r>
            <a:r>
              <a:rPr lang="fr-CH" b="1" dirty="0"/>
              <a:t>fiable</a:t>
            </a:r>
            <a:r>
              <a:rPr lang="fr-CH" dirty="0"/>
              <a:t>, peu </a:t>
            </a:r>
            <a:r>
              <a:rPr lang="fr-CH" dirty="0" smtClean="0"/>
              <a:t>dangereuse (1980,-) qui permet de </a:t>
            </a:r>
            <a:r>
              <a:rPr lang="fr-CH" b="1" dirty="0" smtClean="0"/>
              <a:t>développer certaines compétences numériques</a:t>
            </a:r>
            <a:r>
              <a:rPr lang="fr-CH" dirty="0" smtClean="0"/>
              <a:t> (traitement d’image, dessin, paramétrage).</a:t>
            </a:r>
          </a:p>
          <a:p>
            <a:pPr marL="342900" indent="-342900">
              <a:buFont typeface="+mj-lt"/>
              <a:buAutoNum type="arabicPeriod"/>
            </a:pPr>
            <a:r>
              <a:rPr lang="fr-CH" b="1" dirty="0" smtClean="0"/>
              <a:t>Ne </a:t>
            </a:r>
            <a:r>
              <a:rPr lang="fr-CH" b="1" dirty="0"/>
              <a:t>véhicule pas l’image de l’ingénierie </a:t>
            </a:r>
            <a:r>
              <a:rPr lang="fr-CH" b="1" dirty="0" smtClean="0"/>
              <a:t>dominée </a:t>
            </a:r>
            <a:r>
              <a:rPr lang="fr-CH" b="1" dirty="0"/>
              <a:t>par des </a:t>
            </a:r>
            <a:r>
              <a:rPr lang="fr-CH" b="1" dirty="0" smtClean="0"/>
              <a:t>«mâles»</a:t>
            </a:r>
            <a:r>
              <a:rPr lang="fr-CH" dirty="0" smtClean="0"/>
              <a:t>, </a:t>
            </a:r>
            <a:br>
              <a:rPr lang="fr-CH" dirty="0" smtClean="0"/>
            </a:br>
            <a:r>
              <a:rPr lang="fr-CH" dirty="0" smtClean="0"/>
              <a:t>bien </a:t>
            </a:r>
            <a:r>
              <a:rPr lang="fr-CH" dirty="0"/>
              <a:t>qu’il s’agisse d’une ingénierie </a:t>
            </a:r>
            <a:r>
              <a:rPr lang="fr-CH" dirty="0" smtClean="0"/>
              <a:t>dominée par des mâles </a:t>
            </a:r>
            <a:r>
              <a:rPr lang="en-CH" dirty="0" smtClean="0"/>
              <a:t>…</a:t>
            </a:r>
            <a:endParaRPr lang="fr-CH" dirty="0" smtClean="0"/>
          </a:p>
          <a:p>
            <a:pPr marL="342900" indent="-342900">
              <a:buFont typeface="+mj-lt"/>
              <a:buAutoNum type="arabicPeriod"/>
            </a:pPr>
            <a:r>
              <a:rPr lang="fr-CH" b="1" dirty="0" smtClean="0"/>
              <a:t>Objets à connotation positive</a:t>
            </a:r>
            <a:r>
              <a:rPr lang="fr-CH" dirty="0" smtClean="0"/>
              <a:t>, peuvent agir </a:t>
            </a:r>
            <a:r>
              <a:rPr lang="fr-CH" dirty="0"/>
              <a:t>sur la pensée et les actions des autres (</a:t>
            </a:r>
            <a:r>
              <a:rPr lang="fr-CH" dirty="0" err="1"/>
              <a:t>Gell</a:t>
            </a:r>
            <a:r>
              <a:rPr lang="fr-CH" dirty="0"/>
              <a:t>, 1998).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43804991"/>
              </p:ext>
            </p:extLst>
          </p:nvPr>
        </p:nvGraphicFramePr>
        <p:xfrm>
          <a:off x="287524" y="2680926"/>
          <a:ext cx="8568952" cy="242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>
                  <a:extLst>
                    <a:ext uri="{9D8B030D-6E8A-4147-A177-3AD203B41FA5}">
                      <a16:colId xmlns:a16="http://schemas.microsoft.com/office/drawing/2014/main" val="20114997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776606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580915541"/>
                    </a:ext>
                  </a:extLst>
                </a:gridCol>
                <a:gridCol w="955743">
                  <a:extLst>
                    <a:ext uri="{9D8B030D-6E8A-4147-A177-3AD203B41FA5}">
                      <a16:colId xmlns:a16="http://schemas.microsoft.com/office/drawing/2014/main" val="979931788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1309943327"/>
                    </a:ext>
                  </a:extLst>
                </a:gridCol>
                <a:gridCol w="1491438">
                  <a:extLst>
                    <a:ext uri="{9D8B030D-6E8A-4147-A177-3AD203B41FA5}">
                      <a16:colId xmlns:a16="http://schemas.microsoft.com/office/drawing/2014/main" val="383602233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1925391593"/>
                    </a:ext>
                  </a:extLst>
                </a:gridCol>
              </a:tblGrid>
              <a:tr h="601610">
                <a:tc>
                  <a:txBody>
                    <a:bodyPr/>
                    <a:lstStyle/>
                    <a:p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Temps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Nuisances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Ratages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Prix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Difficulté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Expression</a:t>
                      </a:r>
                    </a:p>
                    <a:p>
                      <a:r>
                        <a:rPr lang="fr-CH" sz="1600" dirty="0" smtClean="0"/>
                        <a:t>artistique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900203"/>
                  </a:ext>
                </a:extLst>
              </a:tr>
              <a:tr h="423355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Impression 3D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Très lent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bruit</a:t>
                      </a:r>
                      <a:r>
                        <a:rPr lang="fr-CH" sz="1600" baseline="0" dirty="0" smtClean="0"/>
                        <a:t> faible, énervant, </a:t>
                      </a:r>
                      <a:r>
                        <a:rPr lang="fr-CH" sz="1600" dirty="0" smtClean="0"/>
                        <a:t>odeur, déchets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/>
                        <a:t>beau-coup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faible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moyenne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faible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758598"/>
                  </a:ext>
                </a:extLst>
              </a:tr>
              <a:tr h="423621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Découpe laser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Très</a:t>
                      </a:r>
                      <a:r>
                        <a:rPr lang="fr-CH" sz="1600" baseline="0" dirty="0" smtClean="0"/>
                        <a:t> rapide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bruit fort, odeur, déchets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peu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élevé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faible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faible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31722"/>
                  </a:ext>
                </a:extLst>
              </a:tr>
              <a:tr h="423621"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Broderie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Rapide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bruit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peu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faible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faible-moyenne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moyenne</a:t>
                      </a:r>
                      <a:endParaRPr lang="fr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3027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6526769" y="2417652"/>
            <a:ext cx="24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Une petite comparaison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019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dirty="0" smtClean="0"/>
              <a:t>Plan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EF8-E596-4E8E-ACB3-A71AA1A3487F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2</a:t>
            </a:fld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457200" y="915566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sz="3200" dirty="0" smtClean="0"/>
              <a:t>La fabrication numérique (CFAO) en éducation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3200" dirty="0"/>
              <a:t>B</a:t>
            </a:r>
            <a:r>
              <a:rPr lang="fr-CH" sz="3200" dirty="0" smtClean="0"/>
              <a:t>ases psychopédagogiques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3200" dirty="0" smtClean="0"/>
              <a:t>Opportunités pour l’enseignement général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3200" dirty="0" smtClean="0"/>
              <a:t>(</a:t>
            </a:r>
            <a:r>
              <a:rPr lang="fr-CH" sz="3200" dirty="0"/>
              <a:t>B</a:t>
            </a:r>
            <a:r>
              <a:rPr lang="fr-CH" sz="3200" dirty="0" smtClean="0"/>
              <a:t>roderie machine)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3200" dirty="0" smtClean="0"/>
              <a:t>Discussion </a:t>
            </a:r>
            <a:r>
              <a:rPr lang="fr-CH" sz="3200" dirty="0"/>
              <a:t>/ </a:t>
            </a:r>
            <a:r>
              <a:rPr lang="fr-CH" sz="3200" dirty="0" smtClean="0"/>
              <a:t>débat - avec </a:t>
            </a:r>
            <a:r>
              <a:rPr lang="fr-CH" sz="3200" dirty="0"/>
              <a:t>Olivier </a:t>
            </a:r>
            <a:r>
              <a:rPr lang="fr-CH" sz="3200" dirty="0" err="1"/>
              <a:t>Irrmann</a:t>
            </a:r>
            <a:endParaRPr lang="fr-CH" sz="3200" dirty="0"/>
          </a:p>
          <a:p>
            <a:endParaRPr lang="fr-CH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2242592" cy="1728192"/>
          </a:xfrm>
        </p:spPr>
        <p:txBody>
          <a:bodyPr/>
          <a:lstStyle/>
          <a:p>
            <a:r>
              <a:rPr lang="fr-CH" dirty="0" smtClean="0"/>
              <a:t>Bénéfices de la broderie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DEF8-E596-4E8E-ACB3-A71AA1A3487F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20</a:t>
            </a:fld>
            <a:endParaRPr lang="fr-CH"/>
          </a:p>
        </p:txBody>
      </p:sp>
      <p:sp>
        <p:nvSpPr>
          <p:cNvPr id="5" name="Rounded Rectangle 4"/>
          <p:cNvSpPr/>
          <p:nvPr/>
        </p:nvSpPr>
        <p:spPr>
          <a:xfrm>
            <a:off x="539552" y="1869466"/>
            <a:ext cx="2880000" cy="28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dirty="0" smtClean="0"/>
              <a:t>Informatique (TIC)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635896" y="1059582"/>
            <a:ext cx="2088232" cy="20921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Design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308304" y="1201615"/>
            <a:ext cx="1323684" cy="1300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Ecologie, identité, </a:t>
            </a:r>
            <a:r>
              <a:rPr lang="en-CH" dirty="0" smtClean="0"/>
              <a:t>…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868144" y="2283718"/>
            <a:ext cx="1800200" cy="18041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Savoirs transversaux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4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fr-CH" dirty="0" smtClean="0"/>
              <a:t>Intérêt et motivation pour la broderie</a:t>
            </a:r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83EDEF8-E596-4E8E-ACB3-A71AA1A3487F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21</a:t>
            </a:fld>
            <a:endParaRPr lang="fr-CH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11560" y="1347614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Enquête auprès de participants à la «nuit de la science» (2018)</a:t>
            </a:r>
          </a:p>
          <a:p>
            <a:r>
              <a:rPr lang="fr-CH" dirty="0" smtClean="0"/>
              <a:t>Résultats valables:  N=68</a:t>
            </a:r>
          </a:p>
          <a:p>
            <a:endParaRPr lang="fr-CH" dirty="0"/>
          </a:p>
          <a:p>
            <a:r>
              <a:rPr lang="fr-CH" b="1" dirty="0" smtClean="0"/>
              <a:t>Evaluation de l'activité sur une échelle de 1 à 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smtClean="0">
                <a:solidFill>
                  <a:srgbClr val="C00000"/>
                </a:solidFill>
              </a:rPr>
              <a:t>Intérêt, M </a:t>
            </a:r>
            <a:r>
              <a:rPr lang="fr-CH" b="1" dirty="0">
                <a:solidFill>
                  <a:srgbClr val="C00000"/>
                </a:solidFill>
              </a:rPr>
              <a:t>= </a:t>
            </a:r>
            <a:r>
              <a:rPr lang="fr-CH" b="1" dirty="0" smtClean="0">
                <a:solidFill>
                  <a:srgbClr val="C00000"/>
                </a:solidFill>
              </a:rPr>
              <a:t>6,91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écart-type=0,29</a:t>
            </a:r>
            <a:r>
              <a:rPr lang="fr-CH" dirty="0"/>
              <a:t>, IC 95% = [6,84, 6,98</a:t>
            </a:r>
            <a:r>
              <a:rPr lang="fr-CH" dirty="0" smtClean="0"/>
              <a:t>], </a:t>
            </a:r>
          </a:p>
          <a:p>
            <a:endParaRPr lang="en-US" dirty="0" smtClean="0"/>
          </a:p>
          <a:p>
            <a:r>
              <a:rPr lang="fr-CH" b="1" dirty="0" smtClean="0"/>
              <a:t>Motivation </a:t>
            </a:r>
            <a:r>
              <a:rPr lang="fr-CH" b="1" dirty="0"/>
              <a:t>pour en savoir plus</a:t>
            </a:r>
            <a:r>
              <a:rPr lang="fr-CH" dirty="0"/>
              <a:t> sur la broderie </a:t>
            </a:r>
            <a:r>
              <a:rPr lang="fr-CH" dirty="0" smtClean="0"/>
              <a:t>numérique: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smtClean="0">
                <a:solidFill>
                  <a:srgbClr val="C00000"/>
                </a:solidFill>
              </a:rPr>
              <a:t>M </a:t>
            </a:r>
            <a:r>
              <a:rPr lang="fr-CH" b="1" dirty="0">
                <a:solidFill>
                  <a:srgbClr val="C00000"/>
                </a:solidFill>
              </a:rPr>
              <a:t>= 5,69 </a:t>
            </a:r>
            <a:r>
              <a:rPr lang="fr-CH" dirty="0"/>
              <a:t>(ET = 1,55, IC 95% = [5,32, 6,07</a:t>
            </a:r>
            <a:r>
              <a:rPr lang="fr-CH" dirty="0" smtClean="0"/>
              <a:t>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06988" y="1355204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fr-CH" dirty="0" smtClean="0"/>
              <a:t>Difficultés en broderie</a:t>
            </a:r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83EDEF8-E596-4E8E-ACB3-A71AA1A3487F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22</a:t>
            </a:fld>
            <a:endParaRPr lang="fr-CH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55576" y="1140589"/>
            <a:ext cx="7790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Nos observations qualitatives montrent que les participants (de tout </a:t>
            </a:r>
            <a:r>
              <a:rPr lang="fr-CH" i="1" dirty="0" smtClean="0"/>
              <a:t>background</a:t>
            </a:r>
            <a:r>
              <a:rPr lang="fr-CH" dirty="0" smtClean="0"/>
              <a:t>) ont </a:t>
            </a:r>
            <a:r>
              <a:rPr lang="fr-CH" b="1" dirty="0" smtClean="0"/>
              <a:t>plusieurs difficultés majeures: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traitement d’images matricielles, vectorisation, manipulation de vecteurs et dessin, paramétrage, etc.),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mais ils acceptent le challenge et apprennent certaines choses.</a:t>
            </a:r>
          </a:p>
          <a:p>
            <a:endParaRPr lang="fr-CH" dirty="0"/>
          </a:p>
          <a:p>
            <a:r>
              <a:rPr lang="fr-CH" dirty="0" smtClean="0"/>
              <a:t>Côté positif: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Un dessin brodé est souvent plus joli qu’un dessin sur papier ou à l’écran</a:t>
            </a:r>
            <a:r>
              <a:rPr lang="en-CH" dirty="0" smtClean="0"/>
              <a:t>…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La </a:t>
            </a:r>
            <a:r>
              <a:rPr lang="fr-CH" b="1" dirty="0" smtClean="0"/>
              <a:t>compétence faible en broderie traduit une compétence numérique faible </a:t>
            </a:r>
            <a:r>
              <a:rPr lang="fr-CH" dirty="0" smtClean="0"/>
              <a:t>(présente donc un moyen d’agir !)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506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7772400" cy="1395139"/>
          </a:xfrm>
        </p:spPr>
        <p:txBody>
          <a:bodyPr/>
          <a:lstStyle/>
          <a:p>
            <a:r>
              <a:rPr lang="fr-CH" dirty="0" smtClean="0"/>
              <a:t>5. DISCUSSION / Débat </a:t>
            </a:r>
            <a:br>
              <a:rPr lang="fr-CH" dirty="0" smtClean="0"/>
            </a:br>
            <a:r>
              <a:rPr lang="fr-CH" dirty="0" smtClean="0"/>
              <a:t>avec Olivier </a:t>
            </a:r>
            <a:r>
              <a:rPr lang="fr-CH" dirty="0" err="1" smtClean="0"/>
              <a:t>irrmanN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8AEF9-613E-4F50-AB3F-BF720E27A659}" type="slidenum">
              <a:rPr kumimoji="0" lang="fr-C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11510"/>
            <a:ext cx="86289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Ressources: </a:t>
            </a:r>
            <a:r>
              <a:rPr kumimoji="0" lang="fr-CH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http://edutechwiki.unige.ch/fr/cfao</a:t>
            </a:r>
            <a:endParaRPr kumimoji="0" lang="fr-CH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Slides: </a:t>
            </a:r>
            <a:r>
              <a:rPr kumimoji="0" lang="fr-CH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http://tecfa.unige.ch/talks/schneide/lille19</a:t>
            </a:r>
            <a:r>
              <a:rPr kumimoji="0" lang="fr-CH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1371246"/>
            <a:ext cx="1435325" cy="1435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06976"/>
            <a:ext cx="2695036" cy="26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7772400" cy="1251123"/>
          </a:xfrm>
        </p:spPr>
        <p:txBody>
          <a:bodyPr/>
          <a:lstStyle/>
          <a:p>
            <a:r>
              <a:rPr lang="fr-CH" dirty="0" smtClean="0"/>
              <a:t>Exemples manipulables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353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7534"/>
            <a:ext cx="3226601" cy="235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3" y="2497836"/>
            <a:ext cx="3076058" cy="2033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08" y="2474588"/>
            <a:ext cx="2627992" cy="2147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591684"/>
            <a:ext cx="87849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350" dirty="0"/>
              <a:t>90 min. workshop on </a:t>
            </a:r>
            <a:r>
              <a:rPr lang="fr-CH" sz="1350" dirty="0" err="1"/>
              <a:t>defining</a:t>
            </a:r>
            <a:r>
              <a:rPr lang="fr-CH" sz="1350" dirty="0"/>
              <a:t> </a:t>
            </a:r>
            <a:r>
              <a:rPr lang="fr-CH" sz="1350" dirty="0" err="1"/>
              <a:t>roles</a:t>
            </a:r>
            <a:r>
              <a:rPr lang="fr-CH" sz="1350" dirty="0"/>
              <a:t> for team </a:t>
            </a:r>
            <a:r>
              <a:rPr lang="fr-CH" sz="1350" dirty="0" err="1"/>
              <a:t>work</a:t>
            </a:r>
            <a:r>
              <a:rPr lang="fr-CH" sz="1350" dirty="0"/>
              <a:t> </a:t>
            </a:r>
            <a:r>
              <a:rPr lang="fr-CH" sz="1350" dirty="0" smtClean="0"/>
              <a:t>juillet, </a:t>
            </a:r>
            <a:r>
              <a:rPr lang="fr-CH" sz="1350" dirty="0"/>
              <a:t>2017, SDG </a:t>
            </a:r>
            <a:r>
              <a:rPr lang="fr-CH" sz="1350" dirty="0" err="1"/>
              <a:t>Summer</a:t>
            </a:r>
            <a:r>
              <a:rPr lang="fr-CH" sz="1350" dirty="0"/>
              <a:t> </a:t>
            </a:r>
            <a:r>
              <a:rPr lang="fr-CH" sz="1350" dirty="0" err="1"/>
              <a:t>School</a:t>
            </a:r>
            <a:r>
              <a:rPr lang="fr-CH" sz="1350" dirty="0"/>
              <a:t>, </a:t>
            </a:r>
            <a:r>
              <a:rPr lang="fr-CH" sz="1350" dirty="0" err="1"/>
              <a:t>UniGE</a:t>
            </a:r>
            <a:r>
              <a:rPr lang="fr-CH" sz="1350" dirty="0"/>
              <a:t>/</a:t>
            </a:r>
            <a:r>
              <a:rPr lang="fr-CH" sz="1350" dirty="0" err="1"/>
              <a:t>Tsinghua</a:t>
            </a:r>
            <a:endParaRPr lang="fr-CH" sz="1350" dirty="0"/>
          </a:p>
        </p:txBody>
      </p:sp>
      <p:sp>
        <p:nvSpPr>
          <p:cNvPr id="7" name="Rectangle 6"/>
          <p:cNvSpPr/>
          <p:nvPr/>
        </p:nvSpPr>
        <p:spPr>
          <a:xfrm>
            <a:off x="198718" y="568774"/>
            <a:ext cx="3365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100" dirty="0" smtClean="0"/>
              <a:t>S’engager dans la pensée et la collaboration en utilisant des manipulables peut aider à créer des construits</a:t>
            </a:r>
            <a:endParaRPr lang="fr-CH" sz="21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2" y="83080"/>
            <a:ext cx="8229600" cy="565571"/>
          </a:xfrm>
        </p:spPr>
        <p:txBody>
          <a:bodyPr/>
          <a:lstStyle/>
          <a:p>
            <a:pPr algn="l"/>
            <a:r>
              <a:rPr lang="fr-CH" sz="2800" dirty="0" smtClean="0"/>
              <a:t>Atelier: Le prototypage conceptuel avec du physique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36205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48" y="-22171"/>
            <a:ext cx="1023452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669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108" y="-22171"/>
            <a:ext cx="2448271" cy="6527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classes</a:t>
            </a:r>
            <a:endParaRPr lang="en-US" sz="1650" dirty="0"/>
          </a:p>
        </p:txBody>
      </p:sp>
      <p:sp>
        <p:nvSpPr>
          <p:cNvPr id="5" name="TextBox 4"/>
          <p:cNvSpPr txBox="1"/>
          <p:nvPr/>
        </p:nvSpPr>
        <p:spPr>
          <a:xfrm>
            <a:off x="1448082" y="1563638"/>
            <a:ext cx="168375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STIC III (2016):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smtClean="0">
                <a:solidFill>
                  <a:prstClr val="black"/>
                </a:solidFill>
              </a:rPr>
              <a:t>Outils pour travaux en groupe</a:t>
            </a:r>
            <a:endParaRPr lang="fr-CH" sz="1350" b="1" kern="0" dirty="0">
              <a:solidFill>
                <a:prstClr val="black"/>
              </a:solidFill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smtClean="0">
                <a:solidFill>
                  <a:prstClr val="black"/>
                </a:solidFill>
              </a:rPr>
              <a:t>Dessin 2D/ </a:t>
            </a:r>
            <a:r>
              <a:rPr lang="fr-CH" sz="1350" b="1" kern="0" dirty="0">
                <a:solidFill>
                  <a:prstClr val="black"/>
                </a:solidFill>
              </a:rPr>
              <a:t>laser </a:t>
            </a:r>
            <a:r>
              <a:rPr lang="fr-CH" sz="1350" b="1" kern="0" dirty="0" err="1" smtClean="0">
                <a:solidFill>
                  <a:prstClr val="black"/>
                </a:solidFill>
              </a:rPr>
              <a:t>cutting</a:t>
            </a:r>
            <a:endParaRPr lang="fr-CH" sz="1350" b="1" kern="0" dirty="0" smtClean="0">
              <a:solidFill>
                <a:prstClr val="black"/>
              </a:solidFill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Création de ressources </a:t>
            </a:r>
            <a:r>
              <a:rPr lang="fr-CH" sz="1350" b="1" kern="0" dirty="0" smtClean="0">
                <a:solidFill>
                  <a:prstClr val="black"/>
                </a:solidFill>
              </a:rPr>
              <a:t>communes</a:t>
            </a:r>
            <a:endParaRPr lang="fr-CH" sz="1350" b="1" kern="0" dirty="0">
              <a:solidFill>
                <a:prstClr val="black"/>
              </a:solidFill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err="1" smtClean="0">
                <a:solidFill>
                  <a:prstClr val="black"/>
                </a:solidFill>
              </a:rPr>
              <a:t>Demo</a:t>
            </a:r>
            <a:r>
              <a:rPr lang="fr-CH" sz="1350" b="1" kern="0" dirty="0" smtClean="0">
                <a:solidFill>
                  <a:prstClr val="black"/>
                </a:solidFill>
              </a:rPr>
              <a:t> </a:t>
            </a:r>
            <a:r>
              <a:rPr lang="fr-CH" sz="1350" b="1" kern="0" dirty="0" err="1">
                <a:solidFill>
                  <a:prstClr val="black"/>
                </a:solidFill>
              </a:rPr>
              <a:t>event</a:t>
            </a:r>
            <a:endParaRPr lang="en-US" sz="1350" b="1" kern="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7687" y="1667512"/>
            <a:ext cx="165188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STIC IV (2015):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smtClean="0">
                <a:solidFill>
                  <a:prstClr val="black"/>
                </a:solidFill>
              </a:rPr>
              <a:t>Kits à construire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smtClean="0">
                <a:solidFill>
                  <a:prstClr val="black"/>
                </a:solidFill>
              </a:rPr>
              <a:t>Programmation/ impression 3D 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smtClean="0">
                <a:solidFill>
                  <a:prstClr val="black"/>
                </a:solidFill>
              </a:rPr>
              <a:t>Création de ressources communes</a:t>
            </a:r>
            <a:endParaRPr lang="fr-CH" sz="1350" b="1" kern="0" dirty="0">
              <a:solidFill>
                <a:prstClr val="black"/>
              </a:solidFill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err="1">
                <a:solidFill>
                  <a:prstClr val="black"/>
                </a:solidFill>
              </a:rPr>
              <a:t>Hackfest</a:t>
            </a:r>
            <a:r>
              <a:rPr lang="fr-CH" sz="1350" b="1" kern="0" dirty="0">
                <a:solidFill>
                  <a:prstClr val="black"/>
                </a:solidFill>
              </a:rPr>
              <a:t> &amp; </a:t>
            </a:r>
            <a:r>
              <a:rPr lang="fr-CH" sz="1350" b="1" kern="0" dirty="0" err="1">
                <a:solidFill>
                  <a:prstClr val="black"/>
                </a:solidFill>
              </a:rPr>
              <a:t>demo</a:t>
            </a:r>
            <a:r>
              <a:rPr lang="fr-CH" sz="1350" b="1" kern="0" dirty="0">
                <a:solidFill>
                  <a:prstClr val="black"/>
                </a:solidFill>
              </a:rPr>
              <a:t> </a:t>
            </a:r>
            <a:r>
              <a:rPr lang="fr-CH" sz="1350" b="1" kern="0" dirty="0" err="1">
                <a:solidFill>
                  <a:prstClr val="black"/>
                </a:solidFill>
              </a:rPr>
              <a:t>event</a:t>
            </a:r>
            <a:endParaRPr lang="en-US" sz="1350" b="1" kern="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5210" y="555526"/>
            <a:ext cx="2161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b="1" dirty="0" smtClean="0"/>
              <a:t>Objectifs:</a:t>
            </a:r>
            <a:endParaRPr lang="fr-CH" sz="1350" b="1" dirty="0"/>
          </a:p>
          <a:p>
            <a:pPr marL="257175" indent="-257175">
              <a:buFont typeface="+mj-lt"/>
              <a:buAutoNum type="arabicPeriod"/>
              <a:defRPr/>
            </a:pPr>
            <a:r>
              <a:rPr lang="fr-CH" sz="1350" kern="0" dirty="0" smtClean="0"/>
              <a:t>Créer des «instruments»</a:t>
            </a:r>
            <a:endParaRPr lang="fr-CH" sz="1350" kern="0" dirty="0"/>
          </a:p>
          <a:p>
            <a:pPr marL="257175" indent="-257175">
              <a:buFont typeface="+mj-lt"/>
              <a:buAutoNum type="arabicPeriod"/>
              <a:defRPr/>
            </a:pPr>
            <a:r>
              <a:rPr lang="fr-CH" sz="1350" kern="0" dirty="0" smtClean="0"/>
              <a:t>Créer des objets</a:t>
            </a:r>
            <a:endParaRPr lang="fr-CH" sz="1350" kern="0" dirty="0"/>
          </a:p>
          <a:p>
            <a:pPr marL="257175" indent="-257175">
              <a:buFont typeface="+mj-lt"/>
              <a:buAutoNum type="arabicPeriod"/>
              <a:defRPr/>
            </a:pPr>
            <a:r>
              <a:rPr lang="fr-CH" sz="1350" kern="0" dirty="0" smtClean="0"/>
              <a:t>Partager/collaborer</a:t>
            </a:r>
            <a:endParaRPr lang="fr-CH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35" y="3807507"/>
            <a:ext cx="1712135" cy="1284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082" y="3904199"/>
            <a:ext cx="2004779" cy="11734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9438" y="1734374"/>
            <a:ext cx="165188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CH" sz="1350" b="1" kern="0" dirty="0">
                <a:solidFill>
                  <a:prstClr val="black"/>
                </a:solidFill>
              </a:rPr>
              <a:t>STIC IV (</a:t>
            </a:r>
            <a:r>
              <a:rPr lang="fr-CH" sz="1350" b="1" kern="0" dirty="0" smtClean="0">
                <a:solidFill>
                  <a:prstClr val="black"/>
                </a:solidFill>
              </a:rPr>
              <a:t>2017):</a:t>
            </a:r>
            <a:endParaRPr lang="fr-CH" sz="1350" b="1" kern="0" dirty="0">
              <a:solidFill>
                <a:prstClr val="black"/>
              </a:solidFill>
            </a:endParaRP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smtClean="0">
                <a:solidFill>
                  <a:prstClr val="black"/>
                </a:solidFill>
              </a:rPr>
              <a:t>Artéfacts pour communiquer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smtClean="0">
                <a:solidFill>
                  <a:prstClr val="black"/>
                </a:solidFill>
              </a:rPr>
              <a:t>Broderie machine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smtClean="0">
                <a:solidFill>
                  <a:prstClr val="black"/>
                </a:solidFill>
              </a:rPr>
              <a:t>Création </a:t>
            </a:r>
            <a:r>
              <a:rPr lang="fr-CH" sz="1350" b="1" kern="0" dirty="0">
                <a:solidFill>
                  <a:prstClr val="black"/>
                </a:solidFill>
              </a:rPr>
              <a:t>de ressources communes</a:t>
            </a:r>
          </a:p>
          <a:p>
            <a:pPr marL="257175" indent="-257175" defTabSz="685800">
              <a:buFont typeface="+mj-lt"/>
              <a:buAutoNum type="arabicPeriod"/>
              <a:defRPr/>
            </a:pPr>
            <a:r>
              <a:rPr lang="fr-CH" sz="1350" b="1" kern="0" dirty="0" smtClean="0">
                <a:solidFill>
                  <a:prstClr val="black"/>
                </a:solidFill>
              </a:rPr>
              <a:t>2 événements grand public</a:t>
            </a:r>
            <a:endParaRPr lang="en-US" sz="1350" b="1" kern="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03" y="3894027"/>
            <a:ext cx="2069164" cy="1163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17" y="10753"/>
            <a:ext cx="8066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26599"/>
            <a:ext cx="3168352" cy="3458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D4DCEC"/>
            </a:solidFill>
            <a:prstDash val="solid"/>
            <a:miter lim="800000"/>
          </a:ln>
          <a:effectLst/>
        </p:spPr>
        <p:txBody>
          <a:bodyPr wrap="square" tIns="135000" bIns="135000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Variantes</a:t>
            </a:r>
            <a:endParaRPr lang="fr-CH" kern="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CH" b="1" kern="0" dirty="0">
                <a:solidFill>
                  <a:srgbClr val="4F2A5D"/>
                </a:solidFill>
                <a:latin typeface="Calibri" panose="020F0502020204030204"/>
              </a:rPr>
              <a:t>Kits physiques simples</a:t>
            </a:r>
            <a:r>
              <a:rPr lang="fr-CH" strike="sngStrike" kern="0" dirty="0">
                <a:solidFill>
                  <a:srgbClr val="4F2A5D"/>
                </a:solidFill>
                <a:latin typeface="Calibri" panose="020F0502020204030204"/>
              </a:rPr>
              <a:t>,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/>
            </a:r>
            <a:b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</a:br>
            <a:r>
              <a:rPr lang="fr-CH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e.g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. Fröbel </a:t>
            </a:r>
            <a:r>
              <a:rPr lang="fr-CH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Gaben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, Lego, puzzles;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Kits augmentés </a:t>
            </a:r>
            <a:b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</a:b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(avec électronique)</a:t>
            </a:r>
            <a:b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</a:br>
            <a:r>
              <a:rPr lang="fr-CH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e.g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. Lego-</a:t>
            </a:r>
            <a:r>
              <a:rPr lang="fr-CH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Mindstorms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, Cricket;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CH" b="1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Micro-mondes</a:t>
            </a:r>
            <a:endParaRPr lang="fr-CH" kern="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>
              <a:defRPr/>
            </a:pP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   </a:t>
            </a:r>
            <a:r>
              <a:rPr lang="fr-CH" kern="0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e.g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. Logo, Scratch;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Simulations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et jeux sérieux.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9912" y="1707654"/>
            <a:ext cx="2592288" cy="2627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D4DCEC"/>
            </a:solidFill>
            <a:prstDash val="solid"/>
            <a:miter lim="800000"/>
          </a:ln>
          <a:effectLst/>
        </p:spPr>
        <p:txBody>
          <a:bodyPr wrap="square" tIns="135000" bIns="135000" rtlCol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CH" b="1" kern="0" dirty="0">
                <a:solidFill>
                  <a:srgbClr val="4F2A5D"/>
                </a:solidFill>
                <a:latin typeface="Calibri" panose="020F0502020204030204"/>
              </a:rPr>
              <a:t>Variantes kits physiques: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Construction &amp; Design 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(Fröbel)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Manipulation conceptuelle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(Montessori)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fr-CH" b="1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Jeu de rôle sur la réalité 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(Dewey)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327900" y="1491630"/>
            <a:ext cx="193831" cy="616498"/>
          </a:xfrm>
          <a:prstGeom prst="rightBrace">
            <a:avLst>
              <a:gd name="adj1" fmla="val 19107"/>
              <a:gd name="adj2" fmla="val 48718"/>
            </a:avLst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3923165"/>
            <a:ext cx="1435325" cy="14353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7504" y="123478"/>
            <a:ext cx="5904656" cy="581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H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Les “manipulables” pédagogiques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6614" y="267494"/>
            <a:ext cx="2443078" cy="2580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000" b="1" kern="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fr-CH" sz="2000" b="1" kern="0" dirty="0" smtClean="0">
                <a:solidFill>
                  <a:schemeClr val="tx2">
                    <a:lumMod val="75000"/>
                  </a:schemeClr>
                </a:solidFill>
              </a:rPr>
              <a:t>édia manipulables.  </a:t>
            </a:r>
            <a:endParaRPr lang="fr-CH" sz="2000" b="1" kern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r-CH" kern="0" dirty="0">
                <a:solidFill>
                  <a:schemeClr val="tx2">
                    <a:lumMod val="75000"/>
                  </a:schemeClr>
                </a:solidFill>
              </a:rPr>
              <a:t>Un jeu </a:t>
            </a:r>
            <a:r>
              <a:rPr lang="fr-CH" b="1" kern="0" dirty="0">
                <a:solidFill>
                  <a:schemeClr val="tx2">
                    <a:lumMod val="75000"/>
                  </a:schemeClr>
                </a:solidFill>
              </a:rPr>
              <a:t>d’éléments et d’opérations 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</a:rPr>
              <a:t>de base,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r-CH" kern="0" dirty="0">
                <a:solidFill>
                  <a:schemeClr val="tx2">
                    <a:lumMod val="75000"/>
                  </a:schemeClr>
                </a:solidFill>
              </a:rPr>
              <a:t>qui peuvent être </a:t>
            </a:r>
            <a:r>
              <a:rPr lang="fr-CH" b="1" kern="0" dirty="0" smtClean="0">
                <a:solidFill>
                  <a:schemeClr val="tx2">
                    <a:lumMod val="75000"/>
                  </a:schemeClr>
                </a:solidFill>
              </a:rPr>
              <a:t>combinées,</a:t>
            </a:r>
            <a:endParaRPr lang="fr-CH" kern="0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fr-CH" kern="0" dirty="0" smtClean="0">
                <a:solidFill>
                  <a:schemeClr val="tx2">
                    <a:lumMod val="75000"/>
                  </a:schemeClr>
                </a:solidFill>
              </a:rPr>
              <a:t>prêts 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</a:rPr>
              <a:t>pour l’</a:t>
            </a:r>
            <a:r>
              <a:rPr lang="fr-CH" b="1" kern="0" dirty="0">
                <a:solidFill>
                  <a:schemeClr val="tx2">
                    <a:lumMod val="75000"/>
                  </a:schemeClr>
                </a:solidFill>
              </a:rPr>
              <a:t>exploration</a:t>
            </a:r>
            <a:r>
              <a:rPr lang="fr-CH" kern="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2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70" y="-27757"/>
            <a:ext cx="6962294" cy="5033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Programmation</a:t>
            </a:r>
            <a:r>
              <a:rPr lang="en-US" dirty="0" smtClean="0"/>
              <a:t> </a:t>
            </a:r>
            <a:r>
              <a:rPr lang="en-US" dirty="0" err="1" smtClean="0"/>
              <a:t>débranchée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77" y="2454593"/>
            <a:ext cx="2567940" cy="1925955"/>
          </a:xfrm>
          <a:prstGeom prst="rect">
            <a:avLst/>
          </a:prstGeom>
        </p:spPr>
      </p:pic>
      <p:pic>
        <p:nvPicPr>
          <p:cNvPr id="6" name="image01.png" descr="ProgrammingBoty.png"/>
          <p:cNvPicPr/>
          <p:nvPr/>
        </p:nvPicPr>
        <p:blipFill rotWithShape="1">
          <a:blip r:embed="rId3"/>
          <a:srcRect l="3500" t="1561" r="2691" b="-213"/>
          <a:stretch/>
        </p:blipFill>
        <p:spPr bwMode="auto">
          <a:xfrm>
            <a:off x="4743450" y="750853"/>
            <a:ext cx="3080386" cy="3823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3455" y="4384922"/>
            <a:ext cx="101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solidFill>
                  <a:srgbClr val="FF0000"/>
                </a:solidFill>
              </a:rPr>
              <a:t>instructions</a:t>
            </a:r>
          </a:p>
        </p:txBody>
      </p:sp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0" y="707321"/>
            <a:ext cx="3261836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6130" y="4661921"/>
            <a:ext cx="5344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5"/>
              </a:rPr>
              <a:t>https://edutechwiki.unige.ch/fr/STIC:STIC_III_(2016)/Programming_Boty</a:t>
            </a:r>
            <a:r>
              <a:rPr lang="fr-CH" sz="135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3450" y="3093455"/>
            <a:ext cx="17925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 err="1">
                <a:solidFill>
                  <a:srgbClr val="FF0000"/>
                </a:solidFill>
              </a:rPr>
              <a:t>Programming</a:t>
            </a:r>
            <a:r>
              <a:rPr lang="fr-CH" sz="1350" dirty="0">
                <a:solidFill>
                  <a:srgbClr val="FF0000"/>
                </a:solidFill>
              </a:rPr>
              <a:t> supports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4856" y="1889722"/>
            <a:ext cx="497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 err="1">
                <a:solidFill>
                  <a:srgbClr val="FF0000"/>
                </a:solidFill>
              </a:rPr>
              <a:t>map</a:t>
            </a:r>
            <a:endParaRPr lang="fr-CH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41884"/>
            <a:ext cx="4029775" cy="2261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4445" y="4806315"/>
            <a:ext cx="5350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3"/>
              </a:rPr>
              <a:t>https://edutechwiki.unige.ch/fr/STIC:STIC_III_(2016)/H%C3%A0nz%27up</a:t>
            </a:r>
            <a:r>
              <a:rPr lang="fr-CH" sz="135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203598"/>
            <a:ext cx="3304699" cy="126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23478"/>
            <a:ext cx="3377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dirty="0" smtClean="0"/>
              <a:t>Mots chinois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38967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6221629" cy="1251123"/>
          </a:xfrm>
        </p:spPr>
        <p:txBody>
          <a:bodyPr/>
          <a:lstStyle/>
          <a:p>
            <a:r>
              <a:rPr lang="fr-CH" sz="3600" dirty="0" smtClean="0"/>
              <a:t>1. L’émergence de la CFAO dans l’éducation</a:t>
            </a:r>
            <a:endParaRPr lang="fr-C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3</a:t>
            </a:fld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7584" y="274833"/>
            <a:ext cx="2544499" cy="1416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44208" y="259338"/>
            <a:ext cx="2280117" cy="1626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259338"/>
            <a:ext cx="2520280" cy="1417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83" y="2139702"/>
            <a:ext cx="1550771" cy="206769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73303"/>
            <a:ext cx="6006465" cy="4504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4655" y="4686300"/>
            <a:ext cx="46085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3"/>
              </a:rPr>
              <a:t>https://edutechwiki.unige.ch/fr/STIC:STIC_IV_(2015)/Pictos3D</a:t>
            </a:r>
            <a:r>
              <a:rPr lang="fr-CH" sz="135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9295" y="2403948"/>
            <a:ext cx="11138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 smtClean="0"/>
              <a:t>Liste de mots</a:t>
            </a:r>
            <a:endParaRPr lang="fr-CH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3641009"/>
            <a:ext cx="6620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 smtClean="0"/>
              <a:t>phrase</a:t>
            </a:r>
            <a:endParaRPr lang="fr-CH" sz="1350" dirty="0"/>
          </a:p>
        </p:txBody>
      </p:sp>
      <p:sp>
        <p:nvSpPr>
          <p:cNvPr id="7" name="Rectangle 6"/>
          <p:cNvSpPr/>
          <p:nvPr/>
        </p:nvSpPr>
        <p:spPr>
          <a:xfrm>
            <a:off x="539552" y="2674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Alternative communication with children that have cognitive trouble</a:t>
            </a:r>
          </a:p>
        </p:txBody>
      </p:sp>
    </p:spTree>
    <p:extLst>
      <p:ext uri="{BB962C8B-B14F-4D97-AF65-F5344CB8AC3E}">
        <p14:creationId xmlns:p14="http://schemas.microsoft.com/office/powerpoint/2010/main" val="12843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4328" y="20750"/>
            <a:ext cx="5994320" cy="822807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lphabet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8" y="1097280"/>
            <a:ext cx="1684496" cy="2245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68" y="1137285"/>
            <a:ext cx="2186914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96" y="1477328"/>
            <a:ext cx="2185988" cy="2536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8745" y="4353401"/>
            <a:ext cx="60639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5"/>
              </a:rPr>
              <a:t>https://edutechwiki.unige.ch/fr/STIC:STIC_III_(2016)/Les_lettres_de_l%27alphabet</a:t>
            </a:r>
            <a:r>
              <a:rPr lang="fr-CH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5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5214"/>
            <a:ext cx="7710040" cy="646271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Nutrition -pyramide de la nourriture</a:t>
            </a:r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46" y="1371600"/>
            <a:ext cx="5171198" cy="2900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4445" y="4526280"/>
            <a:ext cx="6557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3"/>
              </a:rPr>
              <a:t>https://edutechwiki.unige.ch/fr/STIC:STIC_IV_(2015)/Pyramide_alimentaire_constructible</a:t>
            </a:r>
            <a:r>
              <a:rPr lang="fr-CH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4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8072" y="44673"/>
            <a:ext cx="8964488" cy="605293"/>
          </a:xfrm>
        </p:spPr>
        <p:txBody>
          <a:bodyPr/>
          <a:lstStyle/>
          <a:p>
            <a:r>
              <a:rPr lang="fr-CH" dirty="0" smtClean="0"/>
              <a:t>Formation de vendeurs télécom</a:t>
            </a:r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02" y="1371673"/>
            <a:ext cx="2822140" cy="173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26" y="1252133"/>
            <a:ext cx="2525543" cy="1894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23" y="2590749"/>
            <a:ext cx="2143125" cy="1785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8102" y="4665628"/>
            <a:ext cx="4772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5"/>
              </a:rPr>
              <a:t>https://edutechwiki.unige.ch/fr/STIC:STIC_IV_(2015)/Le_Jeu_DD</a:t>
            </a:r>
            <a:r>
              <a:rPr lang="fr-CH" sz="135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2784" y="1029580"/>
            <a:ext cx="2976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/>
              <a:t>Assemble a global phone/</a:t>
            </a:r>
            <a:r>
              <a:rPr lang="fr-CH" sz="1350" dirty="0" err="1"/>
              <a:t>cable</a:t>
            </a:r>
            <a:r>
              <a:rPr lang="fr-CH" sz="1350" dirty="0"/>
              <a:t> TV </a:t>
            </a:r>
            <a:r>
              <a:rPr lang="fr-CH" sz="1350" dirty="0" err="1"/>
              <a:t>offer</a:t>
            </a:r>
            <a:endParaRPr lang="fr-CH" sz="1350" dirty="0"/>
          </a:p>
        </p:txBody>
      </p:sp>
    </p:spTree>
    <p:extLst>
      <p:ext uri="{BB962C8B-B14F-4D97-AF65-F5344CB8AC3E}">
        <p14:creationId xmlns:p14="http://schemas.microsoft.com/office/powerpoint/2010/main" val="28236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7772400" cy="1251123"/>
          </a:xfrm>
        </p:spPr>
        <p:txBody>
          <a:bodyPr/>
          <a:lstStyle/>
          <a:p>
            <a:r>
              <a:rPr lang="fr-CH" dirty="0" smtClean="0"/>
              <a:t>Exemples MODELES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34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649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1280160"/>
            <a:ext cx="2466023" cy="3288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1" y="1316355"/>
            <a:ext cx="2297912" cy="3251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0191" y="4692015"/>
            <a:ext cx="45579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4"/>
              </a:rPr>
              <a:t>https://edutechwiki.unige.ch/fr/STIC:STIC_III_(2016)/Topo-kit</a:t>
            </a:r>
            <a:r>
              <a:rPr lang="fr-CH" sz="135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652" y="267494"/>
            <a:ext cx="5482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Géographie</a:t>
            </a:r>
            <a:r>
              <a:rPr lang="en-US" sz="3200" dirty="0" smtClean="0"/>
              <a:t> / </a:t>
            </a:r>
            <a:r>
              <a:rPr lang="en-US" sz="3200" dirty="0" err="1" smtClean="0"/>
              <a:t>Cartes</a:t>
            </a:r>
            <a:r>
              <a:rPr lang="en-US" sz="3200" dirty="0" smtClean="0"/>
              <a:t> / </a:t>
            </a:r>
            <a:r>
              <a:rPr lang="en-US" sz="3200" dirty="0" err="1" smtClean="0"/>
              <a:t>Topologie</a:t>
            </a: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12478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25329"/>
            <a:ext cx="8995107" cy="140690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Visualisation</a:t>
            </a:r>
            <a:r>
              <a:rPr lang="en-US" dirty="0" smtClean="0"/>
              <a:t> de terrain (GIS data) &amp; </a:t>
            </a:r>
            <a:r>
              <a:rPr lang="en-US" dirty="0" err="1" smtClean="0"/>
              <a:t>enseignement</a:t>
            </a:r>
            <a:r>
              <a:rPr lang="en-US" dirty="0" smtClean="0"/>
              <a:t> de </a:t>
            </a:r>
            <a:r>
              <a:rPr lang="en-US" dirty="0" err="1" smtClean="0"/>
              <a:t>risques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9622"/>
            <a:ext cx="4840605" cy="2718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3035" y="4686300"/>
            <a:ext cx="54919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3"/>
              </a:rPr>
              <a:t>https://edutechwiki.unige.ch/en/3D_printing_of_digital_elevation_models</a:t>
            </a:r>
            <a:r>
              <a:rPr lang="fr-CH" sz="135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16" y="2394585"/>
            <a:ext cx="4159502" cy="2180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9859" y="1866734"/>
            <a:ext cx="12818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Isola di Vulcano</a:t>
            </a:r>
            <a:br>
              <a:rPr lang="it-IT" sz="1350" dirty="0"/>
            </a:br>
            <a:r>
              <a:rPr lang="it-IT" sz="1350" dirty="0"/>
              <a:t>Italy</a:t>
            </a:r>
            <a:endParaRPr lang="fr-CH" sz="1350" dirty="0"/>
          </a:p>
        </p:txBody>
      </p:sp>
    </p:spTree>
    <p:extLst>
      <p:ext uri="{BB962C8B-B14F-4D97-AF65-F5344CB8AC3E}">
        <p14:creationId xmlns:p14="http://schemas.microsoft.com/office/powerpoint/2010/main" val="35184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72015"/>
            <a:ext cx="9039702" cy="560546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olecules larges &amp; </a:t>
            </a:r>
            <a:r>
              <a:rPr lang="en-US" dirty="0" err="1" smtClean="0"/>
              <a:t>médicaments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" y="987574"/>
            <a:ext cx="3657600" cy="2431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570" y="2654901"/>
            <a:ext cx="4336256" cy="2351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09634"/>
            <a:ext cx="53044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hlinkClick r:id="rId4"/>
              </a:rPr>
              <a:t>https://edutechwiki.unige.ch/fr/STIC:STIC_IV_(2015)/COX_et_ses_drugs</a:t>
            </a:r>
            <a:r>
              <a:rPr lang="fr-CH" sz="135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955" y="1619655"/>
            <a:ext cx="10806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/>
              <a:t>Cox </a:t>
            </a:r>
            <a:r>
              <a:rPr lang="fr-CH" sz="1350" dirty="0" smtClean="0"/>
              <a:t>protéine</a:t>
            </a:r>
            <a:endParaRPr lang="fr-CH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4331540" y="3718018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Drugs that fit</a:t>
            </a:r>
          </a:p>
        </p:txBody>
      </p:sp>
    </p:spTree>
    <p:extLst>
      <p:ext uri="{BB962C8B-B14F-4D97-AF65-F5344CB8AC3E}">
        <p14:creationId xmlns:p14="http://schemas.microsoft.com/office/powerpoint/2010/main" val="15812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7772400" cy="1251123"/>
          </a:xfrm>
        </p:spPr>
        <p:txBody>
          <a:bodyPr/>
          <a:lstStyle/>
          <a:p>
            <a:r>
              <a:rPr lang="fr-CH" dirty="0" smtClean="0"/>
              <a:t>Exemples </a:t>
            </a:r>
            <a:r>
              <a:rPr lang="fr-CH" dirty="0" err="1" smtClean="0"/>
              <a:t>PHYsICALISATION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38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63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edutechwiki.unige.ch/mediawiki/images/b/b7/Lego-board-user1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23678"/>
            <a:ext cx="1738994" cy="1846897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82" y="2515655"/>
            <a:ext cx="1971650" cy="1478738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37" y="611037"/>
            <a:ext cx="1703597" cy="127853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2926093" y="422200"/>
            <a:ext cx="1382121" cy="46413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>
                <a:solidFill>
                  <a:schemeClr val="tx1"/>
                </a:solidFill>
              </a:rPr>
              <a:t>Version 1:</a:t>
            </a:r>
          </a:p>
          <a:p>
            <a:pPr algn="ctr"/>
            <a:r>
              <a:rPr lang="fr-CH" sz="1350" dirty="0">
                <a:solidFill>
                  <a:schemeClr val="tx1"/>
                </a:solidFill>
              </a:rPr>
              <a:t>(1 utilisateur)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58283" y="1596308"/>
            <a:ext cx="1154057" cy="61278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Version 2: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(3 </a:t>
            </a:r>
            <a:r>
              <a:rPr lang="fr-CH" sz="1350" dirty="0">
                <a:solidFill>
                  <a:schemeClr val="tx1"/>
                </a:solidFill>
              </a:rPr>
              <a:t>utilisateurs observés</a:t>
            </a:r>
            <a:r>
              <a:rPr lang="en-US" sz="135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26093" y="3743469"/>
            <a:ext cx="1454736" cy="62288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>
                <a:solidFill>
                  <a:schemeClr val="tx1"/>
                </a:solidFill>
              </a:rPr>
              <a:t>Appropriation et problèmes:</a:t>
            </a:r>
          </a:p>
          <a:p>
            <a:pPr algn="ctr"/>
            <a:r>
              <a:rPr lang="fr-CH" sz="1350" dirty="0">
                <a:solidFill>
                  <a:schemeClr val="tx1"/>
                </a:solidFill>
              </a:rPr>
              <a:t>(entretiens/obs.):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02881" y="2271026"/>
            <a:ext cx="1741748" cy="6366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/>
              <a:t>Arrangement libre, autres briques, annotations texte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42842" y="3713989"/>
            <a:ext cx="2061826" cy="7089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/>
              <a:t>Créativité, trop de métacognition, impression que peu change …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24" y="1054925"/>
            <a:ext cx="1465213" cy="10991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1171312" y="2097301"/>
            <a:ext cx="191779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350" dirty="0"/>
              <a:t>Aider les </a:t>
            </a:r>
            <a:r>
              <a:rPr lang="fr-CH" sz="1350" dirty="0"/>
              <a:t>thésard(e)s avec un outil de gestion.</a:t>
            </a:r>
          </a:p>
          <a:p>
            <a:pPr marL="385763" indent="-385763">
              <a:buFont typeface="+mj-lt"/>
              <a:buAutoNum type="arabicPeriod"/>
            </a:pPr>
            <a:r>
              <a:rPr lang="fr-CH" sz="1350" dirty="0"/>
              <a:t>Utiliser notre imprimante 3D.</a:t>
            </a:r>
          </a:p>
          <a:p>
            <a:pPr marL="385763" indent="-385763">
              <a:buFont typeface="+mj-lt"/>
              <a:buAutoNum type="arabicPeriod"/>
            </a:pPr>
            <a:r>
              <a:rPr lang="fr-CH" sz="1350" i="1" dirty="0"/>
              <a:t>Les représentations externes encouragent la cognition (Jansen)</a:t>
            </a:r>
            <a:endParaRPr lang="fr-CH" sz="1350" dirty="0"/>
          </a:p>
          <a:p>
            <a:endParaRPr lang="en-US" sz="1350" dirty="0"/>
          </a:p>
        </p:txBody>
      </p:sp>
      <p:cxnSp>
        <p:nvCxnSpPr>
          <p:cNvPr id="36" name="Straight Arrow Connector 35"/>
          <p:cNvCxnSpPr>
            <a:stCxn id="16" idx="2"/>
            <a:endCxn id="17" idx="0"/>
          </p:cNvCxnSpPr>
          <p:nvPr/>
        </p:nvCxnSpPr>
        <p:spPr>
          <a:xfrm>
            <a:off x="3617154" y="886330"/>
            <a:ext cx="18158" cy="709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>
            <a:off x="3635311" y="2209093"/>
            <a:ext cx="18150" cy="1534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33638" y="419317"/>
            <a:ext cx="1474427" cy="7775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/>
              <a:t>Une plaque pour visualiser tâches, problèmes &amp; livrables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03388" y="419317"/>
            <a:ext cx="1023878" cy="79036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H" sz="1350" dirty="0"/>
              <a:t>Briques «LEGO» pour détails et niveaux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160314" y="419317"/>
            <a:ext cx="1527750" cy="13037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/>
              <a:t>Visualisation de projets de thèse avec un dispositif physique et constructif</a:t>
            </a:r>
            <a:endParaRPr lang="en-US" sz="135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9245"/>
            <a:ext cx="818853" cy="8188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7418" y="4559773"/>
            <a:ext cx="67850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50" dirty="0"/>
              <a:t>Schneider, D. (2015). Visualisation de projets de thèse avec un dispositif physique et constructif, EIAH2015, Agadir. </a:t>
            </a:r>
            <a:r>
              <a:rPr lang="fr-CH" sz="1050" dirty="0">
                <a:hlinkClick r:id="rId7"/>
              </a:rPr>
              <a:t>http://</a:t>
            </a:r>
            <a:r>
              <a:rPr lang="fr-CH" sz="1050" dirty="0" smtClean="0">
                <a:hlinkClick r:id="rId7"/>
              </a:rPr>
              <a:t>tecfa.unige.ch/tecfa/talks/schneide/eiah-2015/Schneider_EIAH2015-lego-final.pdf</a:t>
            </a:r>
            <a:endParaRPr lang="fr-CH" sz="1050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2634" y="15255"/>
            <a:ext cx="7774632" cy="418828"/>
          </a:xfrm>
        </p:spPr>
        <p:txBody>
          <a:bodyPr/>
          <a:lstStyle/>
          <a:p>
            <a:pPr algn="l"/>
            <a:r>
              <a:rPr lang="fr-CH" sz="2400" dirty="0" err="1" smtClean="0"/>
              <a:t>Physicalisation</a:t>
            </a:r>
            <a:r>
              <a:rPr lang="fr-CH" sz="2400" dirty="0" smtClean="0"/>
              <a:t> de données pour le suivi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9238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H" dirty="0" smtClean="0"/>
              <a:t>La CFAO («</a:t>
            </a:r>
            <a:r>
              <a:rPr lang="fr-CH" dirty="0" err="1" smtClean="0"/>
              <a:t>making</a:t>
            </a:r>
            <a:r>
              <a:rPr lang="fr-CH" dirty="0" smtClean="0"/>
              <a:t>», création/fabrication)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717526" y="4803998"/>
            <a:ext cx="360040" cy="273844"/>
          </a:xfrm>
        </p:spPr>
        <p:txBody>
          <a:bodyPr/>
          <a:lstStyle/>
          <a:p>
            <a:fld id="{2038AEF9-613E-4F50-AB3F-BF720E27A659}" type="slidenum">
              <a:rPr lang="fr-CH" smtClean="0"/>
              <a:t>4</a:t>
            </a:fld>
            <a:endParaRPr lang="fr-CH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862194" y="1954799"/>
            <a:ext cx="279841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fr-FR" sz="1600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>
            <p:custDataLst>
              <p:tags r:id="rId4"/>
            </p:custDataLst>
          </p:nvPr>
        </p:nvSpPr>
        <p:spPr>
          <a:xfrm>
            <a:off x="2802301" y="2958819"/>
            <a:ext cx="1322636" cy="5281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Broderie machine</a:t>
            </a:r>
          </a:p>
        </p:txBody>
      </p:sp>
      <p:sp>
        <p:nvSpPr>
          <p:cNvPr id="8" name="Rounded Rectangle 7"/>
          <p:cNvSpPr/>
          <p:nvPr>
            <p:custDataLst>
              <p:tags r:id="rId5"/>
            </p:custDataLst>
          </p:nvPr>
        </p:nvSpPr>
        <p:spPr>
          <a:xfrm>
            <a:off x="1856202" y="2312246"/>
            <a:ext cx="1884063" cy="553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Impression 3D</a:t>
            </a:r>
          </a:p>
        </p:txBody>
      </p: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>
            <a:off x="232437" y="2972896"/>
            <a:ext cx="2373066" cy="553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Découpe de vinyle</a:t>
            </a:r>
            <a:br>
              <a:rPr lang="fr-FR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fr-FR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tissus, carton, …</a:t>
            </a:r>
          </a:p>
        </p:txBody>
      </p:sp>
      <p:sp>
        <p:nvSpPr>
          <p:cNvPr id="10" name="Rounded Rectangle 9"/>
          <p:cNvSpPr/>
          <p:nvPr>
            <p:custDataLst>
              <p:tags r:id="rId7"/>
            </p:custDataLst>
          </p:nvPr>
        </p:nvSpPr>
        <p:spPr>
          <a:xfrm>
            <a:off x="4261399" y="2922917"/>
            <a:ext cx="2451757" cy="5640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Thermofusion</a:t>
            </a:r>
            <a:r>
              <a:rPr lang="fr-FR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et strass (hot stones)</a:t>
            </a:r>
          </a:p>
        </p:txBody>
      </p:sp>
      <p:sp>
        <p:nvSpPr>
          <p:cNvPr id="12" name="Rounded Rectangle 11"/>
          <p:cNvSpPr/>
          <p:nvPr>
            <p:custDataLst>
              <p:tags r:id="rId8"/>
            </p:custDataLst>
          </p:nvPr>
        </p:nvSpPr>
        <p:spPr>
          <a:xfrm>
            <a:off x="1283717" y="863570"/>
            <a:ext cx="4863826" cy="3678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CAO - Conception assistée par ordinateur</a:t>
            </a:r>
          </a:p>
        </p:txBody>
      </p:sp>
      <p:sp>
        <p:nvSpPr>
          <p:cNvPr id="13" name="Rounded Rectangle 12"/>
          <p:cNvSpPr/>
          <p:nvPr>
            <p:custDataLst>
              <p:tags r:id="rId9"/>
            </p:custDataLst>
          </p:nvPr>
        </p:nvSpPr>
        <p:spPr>
          <a:xfrm>
            <a:off x="1283717" y="1273808"/>
            <a:ext cx="4863826" cy="3789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FAO - Fabrication assistée par ordinateur </a:t>
            </a:r>
          </a:p>
        </p:txBody>
      </p:sp>
      <p:sp>
        <p:nvSpPr>
          <p:cNvPr id="14" name="Rounded Rectangle 13"/>
          <p:cNvSpPr/>
          <p:nvPr>
            <p:custDataLst>
              <p:tags r:id="rId10"/>
            </p:custDataLst>
          </p:nvPr>
        </p:nvSpPr>
        <p:spPr>
          <a:xfrm rot="16200000">
            <a:off x="174972" y="1136131"/>
            <a:ext cx="1226415" cy="6412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CFAO</a:t>
            </a:r>
          </a:p>
        </p:txBody>
      </p:sp>
      <p:sp>
        <p:nvSpPr>
          <p:cNvPr id="18" name="Rounded Rectangle 17"/>
          <p:cNvSpPr/>
          <p:nvPr>
            <p:custDataLst>
              <p:tags r:id="rId11"/>
            </p:custDataLst>
          </p:nvPr>
        </p:nvSpPr>
        <p:spPr>
          <a:xfrm>
            <a:off x="3904845" y="2289519"/>
            <a:ext cx="1968108" cy="553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Découpe et gravure laser</a:t>
            </a:r>
          </a:p>
        </p:txBody>
      </p:sp>
      <p:sp>
        <p:nvSpPr>
          <p:cNvPr id="19" name="Rounded Rectangle 18"/>
          <p:cNvSpPr/>
          <p:nvPr>
            <p:custDataLst>
              <p:tags r:id="rId12"/>
            </p:custDataLst>
          </p:nvPr>
        </p:nvSpPr>
        <p:spPr>
          <a:xfrm>
            <a:off x="1254989" y="3600955"/>
            <a:ext cx="2367086" cy="53027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Shopbot</a:t>
            </a:r>
            <a:r>
              <a:rPr lang="fr-FR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(découpe et fraisage, CNC)</a:t>
            </a:r>
          </a:p>
        </p:txBody>
      </p:sp>
      <p:sp>
        <p:nvSpPr>
          <p:cNvPr id="20" name="Rounded Rectangle 19"/>
          <p:cNvSpPr/>
          <p:nvPr>
            <p:custDataLst>
              <p:tags r:id="rId13"/>
            </p:custDataLst>
          </p:nvPr>
        </p:nvSpPr>
        <p:spPr>
          <a:xfrm>
            <a:off x="1283717" y="1713770"/>
            <a:ext cx="4863826" cy="362341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CN </a:t>
            </a:r>
            <a:r>
              <a:rPr lang="fr-FR" sz="16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- </a:t>
            </a:r>
            <a:r>
              <a:rPr lang="fr-FR" sz="16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Contrôle numérique</a:t>
            </a:r>
          </a:p>
        </p:txBody>
      </p:sp>
      <p:sp>
        <p:nvSpPr>
          <p:cNvPr id="21" name="Rounded Rectangle 20"/>
          <p:cNvSpPr/>
          <p:nvPr>
            <p:custDataLst>
              <p:tags r:id="rId14"/>
            </p:custDataLst>
          </p:nvPr>
        </p:nvSpPr>
        <p:spPr>
          <a:xfrm>
            <a:off x="3760456" y="3606679"/>
            <a:ext cx="1322636" cy="5281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……</a:t>
            </a:r>
            <a:endParaRPr lang="fr-FR" sz="16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5"/>
            </p:custDataLst>
          </p:nvPr>
        </p:nvSpPr>
        <p:spPr>
          <a:xfrm>
            <a:off x="6745304" y="850523"/>
            <a:ext cx="2237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CFAO grand public: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Gershenfeld</a:t>
            </a:r>
            <a:r>
              <a:rPr lang="fr-CH" dirty="0" smtClean="0"/>
              <a:t> </a:t>
            </a:r>
            <a:r>
              <a:rPr lang="fr-CH" dirty="0"/>
              <a:t>(</a:t>
            </a:r>
            <a:r>
              <a:rPr lang="fr-CH" dirty="0" smtClean="0"/>
              <a:t>2005), cours M.I.T. «</a:t>
            </a:r>
            <a:r>
              <a:rPr lang="fr-CH" dirty="0"/>
              <a:t> How to </a:t>
            </a:r>
            <a:r>
              <a:rPr lang="fr-CH" dirty="0" err="1"/>
              <a:t>make</a:t>
            </a:r>
            <a:r>
              <a:rPr lang="fr-CH" dirty="0"/>
              <a:t> </a:t>
            </a:r>
            <a:r>
              <a:rPr lang="fr-CH" dirty="0" err="1"/>
              <a:t>almost</a:t>
            </a:r>
            <a:r>
              <a:rPr lang="fr-CH" dirty="0"/>
              <a:t> </a:t>
            </a:r>
            <a:r>
              <a:rPr lang="fr-CH" dirty="0" err="1"/>
              <a:t>anything</a:t>
            </a:r>
            <a:r>
              <a:rPr lang="fr-CH" dirty="0"/>
              <a:t> </a:t>
            </a:r>
            <a:r>
              <a:rPr lang="fr-CH" dirty="0" smtClean="0"/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Bowyer (2007): Impression 3D avec la machine </a:t>
            </a:r>
            <a:r>
              <a:rPr lang="fr-CH" dirty="0" err="1" smtClean="0"/>
              <a:t>RepRap</a:t>
            </a:r>
            <a:r>
              <a:rPr lang="fr-CH" dirty="0" smtClean="0"/>
              <a:t> «Darwin»</a:t>
            </a:r>
            <a:endParaRPr lang="fr-CH" dirty="0"/>
          </a:p>
        </p:txBody>
      </p:sp>
      <p:sp>
        <p:nvSpPr>
          <p:cNvPr id="23" name="Rounded Rectangle 22"/>
          <p:cNvSpPr/>
          <p:nvPr>
            <p:custDataLst>
              <p:tags r:id="rId16"/>
            </p:custDataLst>
          </p:nvPr>
        </p:nvSpPr>
        <p:spPr>
          <a:xfrm>
            <a:off x="5489021" y="3782738"/>
            <a:ext cx="1968108" cy="553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Objets avec électronique</a:t>
            </a:r>
          </a:p>
        </p:txBody>
      </p:sp>
      <p:sp>
        <p:nvSpPr>
          <p:cNvPr id="24" name="TextBox 23"/>
          <p:cNvSpPr txBox="1"/>
          <p:nvPr>
            <p:custDataLst>
              <p:tags r:id="rId17"/>
            </p:custDataLst>
          </p:nvPr>
        </p:nvSpPr>
        <p:spPr>
          <a:xfrm>
            <a:off x="197869" y="4436259"/>
            <a:ext cx="617433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Idée de design -&gt; Dessin </a:t>
            </a:r>
            <a:r>
              <a:rPr lang="fr-CH" dirty="0" smtClean="0"/>
              <a:t>sur ordinateur-&gt; </a:t>
            </a:r>
            <a:r>
              <a:rPr lang="fr-CH" dirty="0" smtClean="0"/>
              <a:t>Paramétrage d’objets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-&gt; Fabrication </a:t>
            </a:r>
            <a:r>
              <a:rPr lang="fr-CH" dirty="0" smtClean="0"/>
              <a:t>avec une machine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720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115616" y="710769"/>
            <a:ext cx="1527750" cy="13037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/>
              <a:t>Collier avec des perles qui résument une activité</a:t>
            </a:r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1061928" y="2169749"/>
            <a:ext cx="187036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350" dirty="0"/>
              <a:t>Running or walking </a:t>
            </a:r>
            <a:r>
              <a:rPr lang="en-US" sz="1350" b="1" dirty="0"/>
              <a:t>duration</a:t>
            </a:r>
            <a:r>
              <a:rPr lang="en-US" sz="1350" dirty="0"/>
              <a:t>: </a:t>
            </a:r>
            <a:r>
              <a:rPr lang="en-US" sz="1350" b="1" dirty="0"/>
              <a:t>Bead diameter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Running or walking </a:t>
            </a:r>
            <a:r>
              <a:rPr lang="en-US" sz="1350" b="1" dirty="0"/>
              <a:t>distance</a:t>
            </a:r>
            <a:r>
              <a:rPr lang="en-US" sz="1350" dirty="0"/>
              <a:t>: </a:t>
            </a:r>
            <a:r>
              <a:rPr lang="en-US" sz="1350" b="1" dirty="0"/>
              <a:t>Bead length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en-US" sz="1350" dirty="0"/>
              <a:t>Average </a:t>
            </a:r>
            <a:r>
              <a:rPr lang="en-US" sz="1350" b="1" dirty="0"/>
              <a:t>speed</a:t>
            </a:r>
            <a:r>
              <a:rPr lang="en-US" sz="1350" dirty="0"/>
              <a:t>: </a:t>
            </a:r>
            <a:r>
              <a:rPr lang="en-US" sz="1350" b="1" dirty="0"/>
              <a:t>Resolution </a:t>
            </a:r>
            <a:r>
              <a:rPr lang="en-US" sz="1350" dirty="0"/>
              <a:t>(higher=faster)</a:t>
            </a:r>
            <a:endParaRPr lang="fr-CH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55526"/>
            <a:ext cx="4425884" cy="33264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31840" y="4083918"/>
            <a:ext cx="571660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/>
              <a:t>Modèle</a:t>
            </a:r>
            <a:r>
              <a:rPr lang="en-US" sz="1350" dirty="0"/>
              <a:t> </a:t>
            </a:r>
            <a:r>
              <a:rPr lang="en-US" sz="1350" dirty="0" err="1"/>
              <a:t>simplifié</a:t>
            </a:r>
            <a:r>
              <a:rPr lang="en-US" sz="1350" dirty="0"/>
              <a:t> de:</a:t>
            </a:r>
          </a:p>
          <a:p>
            <a:r>
              <a:rPr lang="en-US" sz="1350" dirty="0" err="1"/>
              <a:t>Stusak</a:t>
            </a:r>
            <a:r>
              <a:rPr lang="en-US" sz="1350" dirty="0"/>
              <a:t>, S., Tabard, A., </a:t>
            </a:r>
            <a:r>
              <a:rPr lang="en-US" sz="1350" dirty="0" err="1"/>
              <a:t>Sauka</a:t>
            </a:r>
            <a:r>
              <a:rPr lang="en-US" sz="1350" dirty="0"/>
              <a:t>, F., </a:t>
            </a:r>
            <a:r>
              <a:rPr lang="en-US" sz="1350" dirty="0" err="1"/>
              <a:t>Khot</a:t>
            </a:r>
            <a:r>
              <a:rPr lang="en-US" sz="1350" dirty="0"/>
              <a:t>, R. A., &amp; </a:t>
            </a:r>
            <a:r>
              <a:rPr lang="en-US" sz="1350" dirty="0" err="1"/>
              <a:t>Butz</a:t>
            </a:r>
            <a:r>
              <a:rPr lang="en-US" sz="1350" dirty="0"/>
              <a:t>, A. (2014). Activity sculptures: Exploring the impact of physical visualizations on running activity</a:t>
            </a:r>
            <a:endParaRPr lang="fr-CH" sz="135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5" y="30908"/>
            <a:ext cx="8928992" cy="524618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/>
              <a:t>Physcialisation</a:t>
            </a:r>
            <a:r>
              <a:rPr lang="en-US" sz="3200" dirty="0" smtClean="0"/>
              <a:t> avec des bijoux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45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2832794"/>
            <a:ext cx="7772400" cy="1251123"/>
          </a:xfrm>
        </p:spPr>
        <p:txBody>
          <a:bodyPr/>
          <a:lstStyle/>
          <a:p>
            <a:r>
              <a:rPr lang="fr-CH" dirty="0" smtClean="0"/>
              <a:t>Exemples communication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41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884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4CBE-D220-4504-9A41-2A9C019FD0C9}" type="datetime1">
              <a:rPr lang="fr-CH" smtClean="0"/>
              <a:pPr/>
              <a:t>27.11.2019</a:t>
            </a:fld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42</a:t>
            </a:fld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179512" y="5147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dirty="0"/>
              <a:t>La fabrication digitale comme vecteur d’échange interculturel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0" y="576064"/>
            <a:ext cx="2338142" cy="4155926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2518958" y="631484"/>
            <a:ext cx="3723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Hypothèses à tester dans une recherche plus formelle:</a:t>
            </a:r>
            <a:endParaRPr lang="fr-CA" dirty="0"/>
          </a:p>
          <a:p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dirty="0" smtClean="0"/>
              <a:t>Un environnent CFAO artistique </a:t>
            </a:r>
            <a:r>
              <a:rPr lang="fr-CA" dirty="0"/>
              <a:t>concrétise des idées et des projets avec un engagement personnel intense</a:t>
            </a:r>
            <a:r>
              <a:rPr lang="fr-CA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 smtClean="0"/>
              <a:t>Il </a:t>
            </a:r>
            <a:r>
              <a:rPr lang="fr-CA" dirty="0"/>
              <a:t>permet de </a:t>
            </a:r>
            <a:r>
              <a:rPr lang="fr-CA" dirty="0" smtClean="0"/>
              <a:t>diminuer des </a:t>
            </a:r>
            <a:r>
              <a:rPr lang="fr-CA" dirty="0"/>
              <a:t>barrières sociales et </a:t>
            </a:r>
            <a:r>
              <a:rPr lang="fr-CA" dirty="0" smtClean="0"/>
              <a:t>favorise un échange interculturel.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 smtClean="0"/>
              <a:t>Les participants apprennent.</a:t>
            </a:r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dirty="0" smtClean="0"/>
              <a:t>Une activité technique de ce type renforce </a:t>
            </a:r>
            <a:r>
              <a:rPr lang="fr-CA" dirty="0"/>
              <a:t>la convergence entre les </a:t>
            </a:r>
            <a:r>
              <a:rPr lang="fr-CA" dirty="0" smtClean="0"/>
              <a:t>participants.</a:t>
            </a:r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9542"/>
            <a:ext cx="1832264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52772"/>
            <a:ext cx="1463956" cy="18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44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46"/>
            <a:ext cx="8327826" cy="47482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Objets</a:t>
            </a:r>
            <a:r>
              <a:rPr lang="en-US" dirty="0" smtClean="0"/>
              <a:t> </a:t>
            </a:r>
            <a:r>
              <a:rPr lang="en-US" dirty="0" err="1" smtClean="0"/>
              <a:t>numériques</a:t>
            </a:r>
            <a:r>
              <a:rPr lang="en-US" dirty="0" smtClean="0"/>
              <a:t> vs. </a:t>
            </a:r>
            <a:r>
              <a:rPr lang="en-US" dirty="0" err="1" smtClean="0"/>
              <a:t>objets</a:t>
            </a:r>
            <a:r>
              <a:rPr lang="en-US" dirty="0" smtClean="0"/>
              <a:t> </a:t>
            </a:r>
            <a:r>
              <a:rPr lang="en-US" dirty="0" err="1" smtClean="0"/>
              <a:t>passifs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78088"/>
              </p:ext>
            </p:extLst>
          </p:nvPr>
        </p:nvGraphicFramePr>
        <p:xfrm>
          <a:off x="539552" y="693420"/>
          <a:ext cx="8136903" cy="4317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H" sz="1400" noProof="0" dirty="0" smtClean="0">
                          <a:solidFill>
                            <a:schemeClr val="tx1"/>
                          </a:solidFill>
                        </a:rPr>
                        <a:t>Kits physiques,</a:t>
                      </a:r>
                      <a:br>
                        <a:rPr lang="fr-CH" sz="140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CH" sz="1400" noProof="0" dirty="0" smtClean="0">
                          <a:solidFill>
                            <a:schemeClr val="tx1"/>
                          </a:solidFill>
                        </a:rPr>
                        <a:t>(Fröbel gifts, Lego, puzzles)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400" noProof="0" dirty="0" smtClean="0">
                          <a:solidFill>
                            <a:schemeClr val="tx1"/>
                          </a:solidFill>
                        </a:rPr>
                        <a:t>Kits avec électronique</a:t>
                      </a:r>
                      <a:br>
                        <a:rPr lang="fr-CH" sz="140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CH" sz="1400" noProof="0" dirty="0" smtClean="0">
                          <a:solidFill>
                            <a:schemeClr val="tx1"/>
                          </a:solidFill>
                        </a:rPr>
                        <a:t>(Lego-</a:t>
                      </a:r>
                      <a:r>
                        <a:rPr lang="fr-CH" sz="1400" noProof="0" dirty="0" err="1" smtClean="0">
                          <a:solidFill>
                            <a:schemeClr val="tx1"/>
                          </a:solidFill>
                        </a:rPr>
                        <a:t>Mindstorms</a:t>
                      </a:r>
                      <a:r>
                        <a:rPr lang="fr-CH" sz="1400" noProof="0" dirty="0" smtClean="0">
                          <a:solidFill>
                            <a:schemeClr val="tx1"/>
                          </a:solidFill>
                        </a:rPr>
                        <a:t>, petits robots,</a:t>
                      </a:r>
                      <a:r>
                        <a:rPr lang="fr-CH" sz="1400" baseline="0" noProof="0" dirty="0" smtClean="0">
                          <a:solidFill>
                            <a:schemeClr val="tx1"/>
                          </a:solidFill>
                        </a:rPr>
                        <a:t> ..)</a:t>
                      </a:r>
                      <a:endParaRPr lang="fr-CH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400" noProof="0" dirty="0" err="1" smtClean="0">
                          <a:solidFill>
                            <a:schemeClr val="tx1"/>
                          </a:solidFill>
                        </a:rPr>
                        <a:t>Micro-mondes</a:t>
                      </a:r>
                      <a:r>
                        <a:rPr lang="fr-CH" sz="1400" noProof="0" dirty="0" smtClean="0">
                          <a:solidFill>
                            <a:schemeClr val="tx1"/>
                          </a:solidFill>
                        </a:rPr>
                        <a:t>, (Logo, Scratch,</a:t>
                      </a:r>
                      <a:r>
                        <a:rPr lang="fr-CH" sz="1400" baseline="0" noProof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fr-CH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H" sz="1400" noProof="0" dirty="0" smtClean="0">
                          <a:solidFill>
                            <a:schemeClr val="tx1"/>
                          </a:solidFill>
                        </a:rPr>
                        <a:t>Simulations et jeux sérieux.</a:t>
                      </a:r>
                      <a:endParaRPr lang="fr-CH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Facilité de fabrication d’un</a:t>
                      </a:r>
                      <a:r>
                        <a:rPr lang="fr-CH" sz="1400" baseline="0" noProof="0" dirty="0" smtClean="0"/>
                        <a:t> artéfact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☺☺☺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noProof="0" dirty="0" smtClean="0">
                          <a:solidFill>
                            <a:schemeClr val="dk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fr-CH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noProof="0" dirty="0" smtClean="0"/>
                        <a:t>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kern="1200" noProof="0" dirty="0" smtClean="0">
                          <a:solidFill>
                            <a:schemeClr val="dk1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  <a:endParaRPr lang="fr-CH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11"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Facilité d’utilisation d’un artéfact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☺☺☺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☺☺</a:t>
                      </a:r>
                    </a:p>
                    <a:p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☺☺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11"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Fiabilité</a:t>
                      </a:r>
                      <a:r>
                        <a:rPr lang="fr-CH" sz="1400" baseline="0" noProof="0" dirty="0" smtClean="0"/>
                        <a:t> d’un artéfact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☺☺☺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☺☺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☺☺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☺☺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11"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Coût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☺☺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Centration sur l’essentiel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☺☺☺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Suivi en salle de classe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☺☺☺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CH" sz="1400" noProof="0" dirty="0" smtClean="0"/>
                        <a:t>…..</a:t>
                      </a:r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●</a:t>
                      </a:r>
                    </a:p>
                    <a:p>
                      <a:endParaRPr lang="fr-CH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☺☺☺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 dirty="0" smtClean="0"/>
                        <a:t>☺☺☺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537460" y="4572000"/>
            <a:ext cx="251460" cy="348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0928" y="4831256"/>
            <a:ext cx="23085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i="1" dirty="0" smtClean="0"/>
              <a:t>Un bon jeu de caractéristiques</a:t>
            </a:r>
            <a:endParaRPr lang="fr-CH" sz="1350" i="1" dirty="0"/>
          </a:p>
        </p:txBody>
      </p:sp>
      <p:sp>
        <p:nvSpPr>
          <p:cNvPr id="7" name="Freeform 6"/>
          <p:cNvSpPr/>
          <p:nvPr/>
        </p:nvSpPr>
        <p:spPr>
          <a:xfrm>
            <a:off x="395536" y="693420"/>
            <a:ext cx="3384376" cy="4047350"/>
          </a:xfrm>
          <a:custGeom>
            <a:avLst/>
            <a:gdLst>
              <a:gd name="connsiteX0" fmla="*/ 44970 w 3224333"/>
              <a:gd name="connsiteY0" fmla="*/ 67455 h 5606321"/>
              <a:gd name="connsiteX1" fmla="*/ 472190 w 3224333"/>
              <a:gd name="connsiteY1" fmla="*/ 59960 h 5606321"/>
              <a:gd name="connsiteX2" fmla="*/ 592111 w 3224333"/>
              <a:gd name="connsiteY2" fmla="*/ 52465 h 5606321"/>
              <a:gd name="connsiteX3" fmla="*/ 682052 w 3224333"/>
              <a:gd name="connsiteY3" fmla="*/ 44970 h 5606321"/>
              <a:gd name="connsiteX4" fmla="*/ 1184223 w 3224333"/>
              <a:gd name="connsiteY4" fmla="*/ 37475 h 5606321"/>
              <a:gd name="connsiteX5" fmla="*/ 1311639 w 3224333"/>
              <a:gd name="connsiteY5" fmla="*/ 29980 h 5606321"/>
              <a:gd name="connsiteX6" fmla="*/ 1364105 w 3224333"/>
              <a:gd name="connsiteY6" fmla="*/ 22485 h 5606321"/>
              <a:gd name="connsiteX7" fmla="*/ 1566472 w 3224333"/>
              <a:gd name="connsiteY7" fmla="*/ 7495 h 5606321"/>
              <a:gd name="connsiteX8" fmla="*/ 2278505 w 3224333"/>
              <a:gd name="connsiteY8" fmla="*/ 14990 h 5606321"/>
              <a:gd name="connsiteX9" fmla="*/ 2360950 w 3224333"/>
              <a:gd name="connsiteY9" fmla="*/ 22485 h 5606321"/>
              <a:gd name="connsiteX10" fmla="*/ 2398426 w 3224333"/>
              <a:gd name="connsiteY10" fmla="*/ 29980 h 5606321"/>
              <a:gd name="connsiteX11" fmla="*/ 2428406 w 3224333"/>
              <a:gd name="connsiteY11" fmla="*/ 37475 h 5606321"/>
              <a:gd name="connsiteX12" fmla="*/ 2585803 w 3224333"/>
              <a:gd name="connsiteY12" fmla="*/ 52465 h 5606321"/>
              <a:gd name="connsiteX13" fmla="*/ 2885606 w 3224333"/>
              <a:gd name="connsiteY13" fmla="*/ 74950 h 5606321"/>
              <a:gd name="connsiteX14" fmla="*/ 2930577 w 3224333"/>
              <a:gd name="connsiteY14" fmla="*/ 82445 h 5606321"/>
              <a:gd name="connsiteX15" fmla="*/ 2975547 w 3224333"/>
              <a:gd name="connsiteY15" fmla="*/ 97436 h 5606321"/>
              <a:gd name="connsiteX16" fmla="*/ 3043003 w 3224333"/>
              <a:gd name="connsiteY16" fmla="*/ 134911 h 5606321"/>
              <a:gd name="connsiteX17" fmla="*/ 3110459 w 3224333"/>
              <a:gd name="connsiteY17" fmla="*/ 209862 h 5606321"/>
              <a:gd name="connsiteX18" fmla="*/ 3117954 w 3224333"/>
              <a:gd name="connsiteY18" fmla="*/ 232347 h 5606321"/>
              <a:gd name="connsiteX19" fmla="*/ 3147934 w 3224333"/>
              <a:gd name="connsiteY19" fmla="*/ 284813 h 5606321"/>
              <a:gd name="connsiteX20" fmla="*/ 3162924 w 3224333"/>
              <a:gd name="connsiteY20" fmla="*/ 344773 h 5606321"/>
              <a:gd name="connsiteX21" fmla="*/ 3162924 w 3224333"/>
              <a:gd name="connsiteY21" fmla="*/ 1484026 h 5606321"/>
              <a:gd name="connsiteX22" fmla="*/ 3132944 w 3224333"/>
              <a:gd name="connsiteY22" fmla="*/ 2091127 h 5606321"/>
              <a:gd name="connsiteX23" fmla="*/ 3147934 w 3224333"/>
              <a:gd name="connsiteY23" fmla="*/ 2158583 h 5606321"/>
              <a:gd name="connsiteX24" fmla="*/ 3155429 w 3224333"/>
              <a:gd name="connsiteY24" fmla="*/ 2181068 h 5606321"/>
              <a:gd name="connsiteX25" fmla="*/ 3177914 w 3224333"/>
              <a:gd name="connsiteY25" fmla="*/ 2383436 h 5606321"/>
              <a:gd name="connsiteX26" fmla="*/ 3192905 w 3224333"/>
              <a:gd name="connsiteY26" fmla="*/ 2533337 h 5606321"/>
              <a:gd name="connsiteX27" fmla="*/ 3207895 w 3224333"/>
              <a:gd name="connsiteY27" fmla="*/ 2735704 h 5606321"/>
              <a:gd name="connsiteX28" fmla="*/ 3200400 w 3224333"/>
              <a:gd name="connsiteY28" fmla="*/ 4467068 h 5606321"/>
              <a:gd name="connsiteX29" fmla="*/ 3177914 w 3224333"/>
              <a:gd name="connsiteY29" fmla="*/ 4751881 h 5606321"/>
              <a:gd name="connsiteX30" fmla="*/ 3170419 w 3224333"/>
              <a:gd name="connsiteY30" fmla="*/ 4826832 h 5606321"/>
              <a:gd name="connsiteX31" fmla="*/ 3155429 w 3224333"/>
              <a:gd name="connsiteY31" fmla="*/ 4909278 h 5606321"/>
              <a:gd name="connsiteX32" fmla="*/ 3147934 w 3224333"/>
              <a:gd name="connsiteY32" fmla="*/ 4931763 h 5606321"/>
              <a:gd name="connsiteX33" fmla="*/ 3140439 w 3224333"/>
              <a:gd name="connsiteY33" fmla="*/ 4969239 h 5606321"/>
              <a:gd name="connsiteX34" fmla="*/ 3125449 w 3224333"/>
              <a:gd name="connsiteY34" fmla="*/ 5014209 h 5606321"/>
              <a:gd name="connsiteX35" fmla="*/ 3117954 w 3224333"/>
              <a:gd name="connsiteY35" fmla="*/ 5036695 h 5606321"/>
              <a:gd name="connsiteX36" fmla="*/ 3102964 w 3224333"/>
              <a:gd name="connsiteY36" fmla="*/ 5066675 h 5606321"/>
              <a:gd name="connsiteX37" fmla="*/ 3087973 w 3224333"/>
              <a:gd name="connsiteY37" fmla="*/ 5111645 h 5606321"/>
              <a:gd name="connsiteX38" fmla="*/ 3072983 w 3224333"/>
              <a:gd name="connsiteY38" fmla="*/ 5156616 h 5606321"/>
              <a:gd name="connsiteX39" fmla="*/ 3065488 w 3224333"/>
              <a:gd name="connsiteY39" fmla="*/ 5179101 h 5606321"/>
              <a:gd name="connsiteX40" fmla="*/ 3050498 w 3224333"/>
              <a:gd name="connsiteY40" fmla="*/ 5201586 h 5606321"/>
              <a:gd name="connsiteX41" fmla="*/ 3035508 w 3224333"/>
              <a:gd name="connsiteY41" fmla="*/ 5246557 h 5606321"/>
              <a:gd name="connsiteX42" fmla="*/ 3028013 w 3224333"/>
              <a:gd name="connsiteY42" fmla="*/ 5269042 h 5606321"/>
              <a:gd name="connsiteX43" fmla="*/ 3013023 w 3224333"/>
              <a:gd name="connsiteY43" fmla="*/ 5299022 h 5606321"/>
              <a:gd name="connsiteX44" fmla="*/ 2983042 w 3224333"/>
              <a:gd name="connsiteY44" fmla="*/ 5343993 h 5606321"/>
              <a:gd name="connsiteX45" fmla="*/ 2968052 w 3224333"/>
              <a:gd name="connsiteY45" fmla="*/ 5366478 h 5606321"/>
              <a:gd name="connsiteX46" fmla="*/ 2953062 w 3224333"/>
              <a:gd name="connsiteY46" fmla="*/ 5388963 h 5606321"/>
              <a:gd name="connsiteX47" fmla="*/ 2938072 w 3224333"/>
              <a:gd name="connsiteY47" fmla="*/ 5411449 h 5606321"/>
              <a:gd name="connsiteX48" fmla="*/ 2900596 w 3224333"/>
              <a:gd name="connsiteY48" fmla="*/ 5448924 h 5606321"/>
              <a:gd name="connsiteX49" fmla="*/ 2848131 w 3224333"/>
              <a:gd name="connsiteY49" fmla="*/ 5486400 h 5606321"/>
              <a:gd name="connsiteX50" fmla="*/ 2825646 w 3224333"/>
              <a:gd name="connsiteY50" fmla="*/ 5493895 h 5606321"/>
              <a:gd name="connsiteX51" fmla="*/ 2795665 w 3224333"/>
              <a:gd name="connsiteY51" fmla="*/ 5508885 h 5606321"/>
              <a:gd name="connsiteX52" fmla="*/ 2713219 w 3224333"/>
              <a:gd name="connsiteY52" fmla="*/ 5538865 h 5606321"/>
              <a:gd name="connsiteX53" fmla="*/ 2683239 w 3224333"/>
              <a:gd name="connsiteY53" fmla="*/ 5546360 h 5606321"/>
              <a:gd name="connsiteX54" fmla="*/ 2533337 w 3224333"/>
              <a:gd name="connsiteY54" fmla="*/ 5568845 h 5606321"/>
              <a:gd name="connsiteX55" fmla="*/ 2450891 w 3224333"/>
              <a:gd name="connsiteY55" fmla="*/ 5576341 h 5606321"/>
              <a:gd name="connsiteX56" fmla="*/ 2360950 w 3224333"/>
              <a:gd name="connsiteY56" fmla="*/ 5591331 h 5606321"/>
              <a:gd name="connsiteX57" fmla="*/ 2143593 w 3224333"/>
              <a:gd name="connsiteY57" fmla="*/ 5606321 h 5606321"/>
              <a:gd name="connsiteX58" fmla="*/ 1678898 w 3224333"/>
              <a:gd name="connsiteY58" fmla="*/ 5598826 h 5606321"/>
              <a:gd name="connsiteX59" fmla="*/ 1603947 w 3224333"/>
              <a:gd name="connsiteY59" fmla="*/ 5591331 h 5606321"/>
              <a:gd name="connsiteX60" fmla="*/ 1446550 w 3224333"/>
              <a:gd name="connsiteY60" fmla="*/ 5583836 h 5606321"/>
              <a:gd name="connsiteX61" fmla="*/ 1304144 w 3224333"/>
              <a:gd name="connsiteY61" fmla="*/ 5568845 h 5606321"/>
              <a:gd name="connsiteX62" fmla="*/ 1259173 w 3224333"/>
              <a:gd name="connsiteY62" fmla="*/ 5561350 h 5606321"/>
              <a:gd name="connsiteX63" fmla="*/ 1236688 w 3224333"/>
              <a:gd name="connsiteY63" fmla="*/ 5553855 h 5606321"/>
              <a:gd name="connsiteX64" fmla="*/ 1206708 w 3224333"/>
              <a:gd name="connsiteY64" fmla="*/ 5546360 h 5606321"/>
              <a:gd name="connsiteX65" fmla="*/ 1154242 w 3224333"/>
              <a:gd name="connsiteY65" fmla="*/ 5523875 h 5606321"/>
              <a:gd name="connsiteX66" fmla="*/ 1109272 w 3224333"/>
              <a:gd name="connsiteY66" fmla="*/ 5508885 h 5606321"/>
              <a:gd name="connsiteX67" fmla="*/ 1041816 w 3224333"/>
              <a:gd name="connsiteY67" fmla="*/ 5478904 h 5606321"/>
              <a:gd name="connsiteX68" fmla="*/ 1019331 w 3224333"/>
              <a:gd name="connsiteY68" fmla="*/ 5471409 h 5606321"/>
              <a:gd name="connsiteX69" fmla="*/ 989350 w 3224333"/>
              <a:gd name="connsiteY69" fmla="*/ 5456419 h 5606321"/>
              <a:gd name="connsiteX70" fmla="*/ 966865 w 3224333"/>
              <a:gd name="connsiteY70" fmla="*/ 5448924 h 5606321"/>
              <a:gd name="connsiteX71" fmla="*/ 929390 w 3224333"/>
              <a:gd name="connsiteY71" fmla="*/ 5426439 h 5606321"/>
              <a:gd name="connsiteX72" fmla="*/ 839449 w 3224333"/>
              <a:gd name="connsiteY72" fmla="*/ 5388963 h 5606321"/>
              <a:gd name="connsiteX73" fmla="*/ 816964 w 3224333"/>
              <a:gd name="connsiteY73" fmla="*/ 5366478 h 5606321"/>
              <a:gd name="connsiteX74" fmla="*/ 764498 w 3224333"/>
              <a:gd name="connsiteY74" fmla="*/ 5329003 h 5606321"/>
              <a:gd name="connsiteX75" fmla="*/ 719527 w 3224333"/>
              <a:gd name="connsiteY75" fmla="*/ 5291527 h 5606321"/>
              <a:gd name="connsiteX76" fmla="*/ 689547 w 3224333"/>
              <a:gd name="connsiteY76" fmla="*/ 5261547 h 5606321"/>
              <a:gd name="connsiteX77" fmla="*/ 667062 w 3224333"/>
              <a:gd name="connsiteY77" fmla="*/ 5254052 h 5606321"/>
              <a:gd name="connsiteX78" fmla="*/ 637082 w 3224333"/>
              <a:gd name="connsiteY78" fmla="*/ 5239062 h 5606321"/>
              <a:gd name="connsiteX79" fmla="*/ 592111 w 3224333"/>
              <a:gd name="connsiteY79" fmla="*/ 5209081 h 5606321"/>
              <a:gd name="connsiteX80" fmla="*/ 569626 w 3224333"/>
              <a:gd name="connsiteY80" fmla="*/ 5186596 h 5606321"/>
              <a:gd name="connsiteX81" fmla="*/ 547141 w 3224333"/>
              <a:gd name="connsiteY81" fmla="*/ 5179101 h 5606321"/>
              <a:gd name="connsiteX82" fmla="*/ 524655 w 3224333"/>
              <a:gd name="connsiteY82" fmla="*/ 5164111 h 5606321"/>
              <a:gd name="connsiteX83" fmla="*/ 472190 w 3224333"/>
              <a:gd name="connsiteY83" fmla="*/ 5141626 h 5606321"/>
              <a:gd name="connsiteX84" fmla="*/ 449705 w 3224333"/>
              <a:gd name="connsiteY84" fmla="*/ 5119141 h 5606321"/>
              <a:gd name="connsiteX85" fmla="*/ 397239 w 3224333"/>
              <a:gd name="connsiteY85" fmla="*/ 5089160 h 5606321"/>
              <a:gd name="connsiteX86" fmla="*/ 329783 w 3224333"/>
              <a:gd name="connsiteY86" fmla="*/ 5036695 h 5606321"/>
              <a:gd name="connsiteX87" fmla="*/ 254832 w 3224333"/>
              <a:gd name="connsiteY87" fmla="*/ 4961744 h 5606321"/>
              <a:gd name="connsiteX88" fmla="*/ 247337 w 3224333"/>
              <a:gd name="connsiteY88" fmla="*/ 4939259 h 5606321"/>
              <a:gd name="connsiteX89" fmla="*/ 224852 w 3224333"/>
              <a:gd name="connsiteY89" fmla="*/ 4916773 h 5606321"/>
              <a:gd name="connsiteX90" fmla="*/ 194872 w 3224333"/>
              <a:gd name="connsiteY90" fmla="*/ 4856813 h 5606321"/>
              <a:gd name="connsiteX91" fmla="*/ 157396 w 3224333"/>
              <a:gd name="connsiteY91" fmla="*/ 4781862 h 5606321"/>
              <a:gd name="connsiteX92" fmla="*/ 142406 w 3224333"/>
              <a:gd name="connsiteY92" fmla="*/ 4751881 h 5606321"/>
              <a:gd name="connsiteX93" fmla="*/ 127416 w 3224333"/>
              <a:gd name="connsiteY93" fmla="*/ 4706911 h 5606321"/>
              <a:gd name="connsiteX94" fmla="*/ 104931 w 3224333"/>
              <a:gd name="connsiteY94" fmla="*/ 4669436 h 5606321"/>
              <a:gd name="connsiteX95" fmla="*/ 67455 w 3224333"/>
              <a:gd name="connsiteY95" fmla="*/ 4557009 h 5606321"/>
              <a:gd name="connsiteX96" fmla="*/ 59960 w 3224333"/>
              <a:gd name="connsiteY96" fmla="*/ 4534524 h 5606321"/>
              <a:gd name="connsiteX97" fmla="*/ 44970 w 3224333"/>
              <a:gd name="connsiteY97" fmla="*/ 4467068 h 5606321"/>
              <a:gd name="connsiteX98" fmla="*/ 44970 w 3224333"/>
              <a:gd name="connsiteY98" fmla="*/ 3889947 h 5606321"/>
              <a:gd name="connsiteX99" fmla="*/ 52465 w 3224333"/>
              <a:gd name="connsiteY99" fmla="*/ 3837481 h 5606321"/>
              <a:gd name="connsiteX100" fmla="*/ 59960 w 3224333"/>
              <a:gd name="connsiteY100" fmla="*/ 3762531 h 5606321"/>
              <a:gd name="connsiteX101" fmla="*/ 67455 w 3224333"/>
              <a:gd name="connsiteY101" fmla="*/ 3732550 h 5606321"/>
              <a:gd name="connsiteX102" fmla="*/ 74950 w 3224333"/>
              <a:gd name="connsiteY102" fmla="*/ 3687580 h 5606321"/>
              <a:gd name="connsiteX103" fmla="*/ 89941 w 3224333"/>
              <a:gd name="connsiteY103" fmla="*/ 3462727 h 5606321"/>
              <a:gd name="connsiteX104" fmla="*/ 97436 w 3224333"/>
              <a:gd name="connsiteY104" fmla="*/ 2998032 h 5606321"/>
              <a:gd name="connsiteX105" fmla="*/ 89941 w 3224333"/>
              <a:gd name="connsiteY105" fmla="*/ 2555822 h 5606321"/>
              <a:gd name="connsiteX106" fmla="*/ 82446 w 3224333"/>
              <a:gd name="connsiteY106" fmla="*/ 2503357 h 5606321"/>
              <a:gd name="connsiteX107" fmla="*/ 74950 w 3224333"/>
              <a:gd name="connsiteY107" fmla="*/ 2383436 h 5606321"/>
              <a:gd name="connsiteX108" fmla="*/ 59960 w 3224333"/>
              <a:gd name="connsiteY108" fmla="*/ 2181068 h 5606321"/>
              <a:gd name="connsiteX109" fmla="*/ 52465 w 3224333"/>
              <a:gd name="connsiteY109" fmla="*/ 2113613 h 5606321"/>
              <a:gd name="connsiteX110" fmla="*/ 37475 w 3224333"/>
              <a:gd name="connsiteY110" fmla="*/ 1971206 h 5606321"/>
              <a:gd name="connsiteX111" fmla="*/ 14990 w 3224333"/>
              <a:gd name="connsiteY111" fmla="*/ 1663908 h 5606321"/>
              <a:gd name="connsiteX112" fmla="*/ 7495 w 3224333"/>
              <a:gd name="connsiteY112" fmla="*/ 1543986 h 5606321"/>
              <a:gd name="connsiteX113" fmla="*/ 0 w 3224333"/>
              <a:gd name="connsiteY113" fmla="*/ 1484026 h 5606321"/>
              <a:gd name="connsiteX114" fmla="*/ 7495 w 3224333"/>
              <a:gd name="connsiteY114" fmla="*/ 667062 h 5606321"/>
              <a:gd name="connsiteX115" fmla="*/ 14990 w 3224333"/>
              <a:gd name="connsiteY115" fmla="*/ 524655 h 5606321"/>
              <a:gd name="connsiteX116" fmla="*/ 29980 w 3224333"/>
              <a:gd name="connsiteY116" fmla="*/ 479685 h 5606321"/>
              <a:gd name="connsiteX117" fmla="*/ 44970 w 3224333"/>
              <a:gd name="connsiteY117" fmla="*/ 434714 h 5606321"/>
              <a:gd name="connsiteX118" fmla="*/ 52465 w 3224333"/>
              <a:gd name="connsiteY118" fmla="*/ 412229 h 5606321"/>
              <a:gd name="connsiteX119" fmla="*/ 74950 w 3224333"/>
              <a:gd name="connsiteY119" fmla="*/ 382249 h 5606321"/>
              <a:gd name="connsiteX120" fmla="*/ 89941 w 3224333"/>
              <a:gd name="connsiteY120" fmla="*/ 359763 h 5606321"/>
              <a:gd name="connsiteX121" fmla="*/ 112426 w 3224333"/>
              <a:gd name="connsiteY121" fmla="*/ 337278 h 5606321"/>
              <a:gd name="connsiteX122" fmla="*/ 127416 w 3224333"/>
              <a:gd name="connsiteY122" fmla="*/ 314793 h 5606321"/>
              <a:gd name="connsiteX123" fmla="*/ 172387 w 3224333"/>
              <a:gd name="connsiteY123" fmla="*/ 269822 h 5606321"/>
              <a:gd name="connsiteX124" fmla="*/ 224852 w 3224333"/>
              <a:gd name="connsiteY124" fmla="*/ 224852 h 5606321"/>
              <a:gd name="connsiteX125" fmla="*/ 239842 w 3224333"/>
              <a:gd name="connsiteY125" fmla="*/ 202367 h 5606321"/>
              <a:gd name="connsiteX126" fmla="*/ 277318 w 3224333"/>
              <a:gd name="connsiteY126" fmla="*/ 172386 h 5606321"/>
              <a:gd name="connsiteX127" fmla="*/ 292308 w 3224333"/>
              <a:gd name="connsiteY127" fmla="*/ 149901 h 5606321"/>
              <a:gd name="connsiteX128" fmla="*/ 337278 w 3224333"/>
              <a:gd name="connsiteY128" fmla="*/ 112426 h 5606321"/>
              <a:gd name="connsiteX129" fmla="*/ 352268 w 3224333"/>
              <a:gd name="connsiteY129" fmla="*/ 89941 h 5606321"/>
              <a:gd name="connsiteX130" fmla="*/ 397239 w 3224333"/>
              <a:gd name="connsiteY130" fmla="*/ 59960 h 5606321"/>
              <a:gd name="connsiteX131" fmla="*/ 434714 w 3224333"/>
              <a:gd name="connsiteY131" fmla="*/ 22485 h 5606321"/>
              <a:gd name="connsiteX132" fmla="*/ 464695 w 3224333"/>
              <a:gd name="connsiteY132" fmla="*/ 0 h 5606321"/>
              <a:gd name="connsiteX0" fmla="*/ 44970 w 3207895"/>
              <a:gd name="connsiteY0" fmla="*/ 67455 h 5606321"/>
              <a:gd name="connsiteX1" fmla="*/ 472190 w 3207895"/>
              <a:gd name="connsiteY1" fmla="*/ 59960 h 5606321"/>
              <a:gd name="connsiteX2" fmla="*/ 592111 w 3207895"/>
              <a:gd name="connsiteY2" fmla="*/ 52465 h 5606321"/>
              <a:gd name="connsiteX3" fmla="*/ 682052 w 3207895"/>
              <a:gd name="connsiteY3" fmla="*/ 44970 h 5606321"/>
              <a:gd name="connsiteX4" fmla="*/ 1184223 w 3207895"/>
              <a:gd name="connsiteY4" fmla="*/ 37475 h 5606321"/>
              <a:gd name="connsiteX5" fmla="*/ 1311639 w 3207895"/>
              <a:gd name="connsiteY5" fmla="*/ 29980 h 5606321"/>
              <a:gd name="connsiteX6" fmla="*/ 1364105 w 3207895"/>
              <a:gd name="connsiteY6" fmla="*/ 22485 h 5606321"/>
              <a:gd name="connsiteX7" fmla="*/ 1566472 w 3207895"/>
              <a:gd name="connsiteY7" fmla="*/ 7495 h 5606321"/>
              <a:gd name="connsiteX8" fmla="*/ 2278505 w 3207895"/>
              <a:gd name="connsiteY8" fmla="*/ 14990 h 5606321"/>
              <a:gd name="connsiteX9" fmla="*/ 2360950 w 3207895"/>
              <a:gd name="connsiteY9" fmla="*/ 22485 h 5606321"/>
              <a:gd name="connsiteX10" fmla="*/ 2398426 w 3207895"/>
              <a:gd name="connsiteY10" fmla="*/ 29980 h 5606321"/>
              <a:gd name="connsiteX11" fmla="*/ 2428406 w 3207895"/>
              <a:gd name="connsiteY11" fmla="*/ 37475 h 5606321"/>
              <a:gd name="connsiteX12" fmla="*/ 2585803 w 3207895"/>
              <a:gd name="connsiteY12" fmla="*/ 52465 h 5606321"/>
              <a:gd name="connsiteX13" fmla="*/ 2885606 w 3207895"/>
              <a:gd name="connsiteY13" fmla="*/ 74950 h 5606321"/>
              <a:gd name="connsiteX14" fmla="*/ 2930577 w 3207895"/>
              <a:gd name="connsiteY14" fmla="*/ 82445 h 5606321"/>
              <a:gd name="connsiteX15" fmla="*/ 2975547 w 3207895"/>
              <a:gd name="connsiteY15" fmla="*/ 97436 h 5606321"/>
              <a:gd name="connsiteX16" fmla="*/ 3043003 w 3207895"/>
              <a:gd name="connsiteY16" fmla="*/ 134911 h 5606321"/>
              <a:gd name="connsiteX17" fmla="*/ 3110459 w 3207895"/>
              <a:gd name="connsiteY17" fmla="*/ 209862 h 5606321"/>
              <a:gd name="connsiteX18" fmla="*/ 3117954 w 3207895"/>
              <a:gd name="connsiteY18" fmla="*/ 232347 h 5606321"/>
              <a:gd name="connsiteX19" fmla="*/ 3147934 w 3207895"/>
              <a:gd name="connsiteY19" fmla="*/ 284813 h 5606321"/>
              <a:gd name="connsiteX20" fmla="*/ 3162924 w 3207895"/>
              <a:gd name="connsiteY20" fmla="*/ 344773 h 5606321"/>
              <a:gd name="connsiteX21" fmla="*/ 3162924 w 3207895"/>
              <a:gd name="connsiteY21" fmla="*/ 1484026 h 5606321"/>
              <a:gd name="connsiteX22" fmla="*/ 3132944 w 3207895"/>
              <a:gd name="connsiteY22" fmla="*/ 2091127 h 5606321"/>
              <a:gd name="connsiteX23" fmla="*/ 3147934 w 3207895"/>
              <a:gd name="connsiteY23" fmla="*/ 2158583 h 5606321"/>
              <a:gd name="connsiteX24" fmla="*/ 3155429 w 3207895"/>
              <a:gd name="connsiteY24" fmla="*/ 2181068 h 5606321"/>
              <a:gd name="connsiteX25" fmla="*/ 3177914 w 3207895"/>
              <a:gd name="connsiteY25" fmla="*/ 2383436 h 5606321"/>
              <a:gd name="connsiteX26" fmla="*/ 3192905 w 3207895"/>
              <a:gd name="connsiteY26" fmla="*/ 2533337 h 5606321"/>
              <a:gd name="connsiteX27" fmla="*/ 3207895 w 3207895"/>
              <a:gd name="connsiteY27" fmla="*/ 2735704 h 5606321"/>
              <a:gd name="connsiteX28" fmla="*/ 3200400 w 3207895"/>
              <a:gd name="connsiteY28" fmla="*/ 4467068 h 5606321"/>
              <a:gd name="connsiteX29" fmla="*/ 3177914 w 3207895"/>
              <a:gd name="connsiteY29" fmla="*/ 4751881 h 5606321"/>
              <a:gd name="connsiteX30" fmla="*/ 3170419 w 3207895"/>
              <a:gd name="connsiteY30" fmla="*/ 4826832 h 5606321"/>
              <a:gd name="connsiteX31" fmla="*/ 3155429 w 3207895"/>
              <a:gd name="connsiteY31" fmla="*/ 4909278 h 5606321"/>
              <a:gd name="connsiteX32" fmla="*/ 3147934 w 3207895"/>
              <a:gd name="connsiteY32" fmla="*/ 4931763 h 5606321"/>
              <a:gd name="connsiteX33" fmla="*/ 3140439 w 3207895"/>
              <a:gd name="connsiteY33" fmla="*/ 4969239 h 5606321"/>
              <a:gd name="connsiteX34" fmla="*/ 3125449 w 3207895"/>
              <a:gd name="connsiteY34" fmla="*/ 5014209 h 5606321"/>
              <a:gd name="connsiteX35" fmla="*/ 3117954 w 3207895"/>
              <a:gd name="connsiteY35" fmla="*/ 5036695 h 5606321"/>
              <a:gd name="connsiteX36" fmla="*/ 3102964 w 3207895"/>
              <a:gd name="connsiteY36" fmla="*/ 5066675 h 5606321"/>
              <a:gd name="connsiteX37" fmla="*/ 3087973 w 3207895"/>
              <a:gd name="connsiteY37" fmla="*/ 5111645 h 5606321"/>
              <a:gd name="connsiteX38" fmla="*/ 3072983 w 3207895"/>
              <a:gd name="connsiteY38" fmla="*/ 5156616 h 5606321"/>
              <a:gd name="connsiteX39" fmla="*/ 3065488 w 3207895"/>
              <a:gd name="connsiteY39" fmla="*/ 5179101 h 5606321"/>
              <a:gd name="connsiteX40" fmla="*/ 3050498 w 3207895"/>
              <a:gd name="connsiteY40" fmla="*/ 5201586 h 5606321"/>
              <a:gd name="connsiteX41" fmla="*/ 3035508 w 3207895"/>
              <a:gd name="connsiteY41" fmla="*/ 5246557 h 5606321"/>
              <a:gd name="connsiteX42" fmla="*/ 3028013 w 3207895"/>
              <a:gd name="connsiteY42" fmla="*/ 5269042 h 5606321"/>
              <a:gd name="connsiteX43" fmla="*/ 3013023 w 3207895"/>
              <a:gd name="connsiteY43" fmla="*/ 5299022 h 5606321"/>
              <a:gd name="connsiteX44" fmla="*/ 2983042 w 3207895"/>
              <a:gd name="connsiteY44" fmla="*/ 5343993 h 5606321"/>
              <a:gd name="connsiteX45" fmla="*/ 2968052 w 3207895"/>
              <a:gd name="connsiteY45" fmla="*/ 5366478 h 5606321"/>
              <a:gd name="connsiteX46" fmla="*/ 2953062 w 3207895"/>
              <a:gd name="connsiteY46" fmla="*/ 5388963 h 5606321"/>
              <a:gd name="connsiteX47" fmla="*/ 2938072 w 3207895"/>
              <a:gd name="connsiteY47" fmla="*/ 5411449 h 5606321"/>
              <a:gd name="connsiteX48" fmla="*/ 2900596 w 3207895"/>
              <a:gd name="connsiteY48" fmla="*/ 5448924 h 5606321"/>
              <a:gd name="connsiteX49" fmla="*/ 2848131 w 3207895"/>
              <a:gd name="connsiteY49" fmla="*/ 5486400 h 5606321"/>
              <a:gd name="connsiteX50" fmla="*/ 2825646 w 3207895"/>
              <a:gd name="connsiteY50" fmla="*/ 5493895 h 5606321"/>
              <a:gd name="connsiteX51" fmla="*/ 2795665 w 3207895"/>
              <a:gd name="connsiteY51" fmla="*/ 5508885 h 5606321"/>
              <a:gd name="connsiteX52" fmla="*/ 2713219 w 3207895"/>
              <a:gd name="connsiteY52" fmla="*/ 5538865 h 5606321"/>
              <a:gd name="connsiteX53" fmla="*/ 2683239 w 3207895"/>
              <a:gd name="connsiteY53" fmla="*/ 5546360 h 5606321"/>
              <a:gd name="connsiteX54" fmla="*/ 2533337 w 3207895"/>
              <a:gd name="connsiteY54" fmla="*/ 5568845 h 5606321"/>
              <a:gd name="connsiteX55" fmla="*/ 2450891 w 3207895"/>
              <a:gd name="connsiteY55" fmla="*/ 5576341 h 5606321"/>
              <a:gd name="connsiteX56" fmla="*/ 2360950 w 3207895"/>
              <a:gd name="connsiteY56" fmla="*/ 5591331 h 5606321"/>
              <a:gd name="connsiteX57" fmla="*/ 2143593 w 3207895"/>
              <a:gd name="connsiteY57" fmla="*/ 5606321 h 5606321"/>
              <a:gd name="connsiteX58" fmla="*/ 1678898 w 3207895"/>
              <a:gd name="connsiteY58" fmla="*/ 5598826 h 5606321"/>
              <a:gd name="connsiteX59" fmla="*/ 1603947 w 3207895"/>
              <a:gd name="connsiteY59" fmla="*/ 5591331 h 5606321"/>
              <a:gd name="connsiteX60" fmla="*/ 1446550 w 3207895"/>
              <a:gd name="connsiteY60" fmla="*/ 5583836 h 5606321"/>
              <a:gd name="connsiteX61" fmla="*/ 1304144 w 3207895"/>
              <a:gd name="connsiteY61" fmla="*/ 5568845 h 5606321"/>
              <a:gd name="connsiteX62" fmla="*/ 1259173 w 3207895"/>
              <a:gd name="connsiteY62" fmla="*/ 5561350 h 5606321"/>
              <a:gd name="connsiteX63" fmla="*/ 1236688 w 3207895"/>
              <a:gd name="connsiteY63" fmla="*/ 5553855 h 5606321"/>
              <a:gd name="connsiteX64" fmla="*/ 1206708 w 3207895"/>
              <a:gd name="connsiteY64" fmla="*/ 5546360 h 5606321"/>
              <a:gd name="connsiteX65" fmla="*/ 1154242 w 3207895"/>
              <a:gd name="connsiteY65" fmla="*/ 5523875 h 5606321"/>
              <a:gd name="connsiteX66" fmla="*/ 1109272 w 3207895"/>
              <a:gd name="connsiteY66" fmla="*/ 5508885 h 5606321"/>
              <a:gd name="connsiteX67" fmla="*/ 1041816 w 3207895"/>
              <a:gd name="connsiteY67" fmla="*/ 5478904 h 5606321"/>
              <a:gd name="connsiteX68" fmla="*/ 1019331 w 3207895"/>
              <a:gd name="connsiteY68" fmla="*/ 5471409 h 5606321"/>
              <a:gd name="connsiteX69" fmla="*/ 989350 w 3207895"/>
              <a:gd name="connsiteY69" fmla="*/ 5456419 h 5606321"/>
              <a:gd name="connsiteX70" fmla="*/ 966865 w 3207895"/>
              <a:gd name="connsiteY70" fmla="*/ 5448924 h 5606321"/>
              <a:gd name="connsiteX71" fmla="*/ 929390 w 3207895"/>
              <a:gd name="connsiteY71" fmla="*/ 5426439 h 5606321"/>
              <a:gd name="connsiteX72" fmla="*/ 839449 w 3207895"/>
              <a:gd name="connsiteY72" fmla="*/ 5388963 h 5606321"/>
              <a:gd name="connsiteX73" fmla="*/ 816964 w 3207895"/>
              <a:gd name="connsiteY73" fmla="*/ 5366478 h 5606321"/>
              <a:gd name="connsiteX74" fmla="*/ 764498 w 3207895"/>
              <a:gd name="connsiteY74" fmla="*/ 5329003 h 5606321"/>
              <a:gd name="connsiteX75" fmla="*/ 719527 w 3207895"/>
              <a:gd name="connsiteY75" fmla="*/ 5291527 h 5606321"/>
              <a:gd name="connsiteX76" fmla="*/ 689547 w 3207895"/>
              <a:gd name="connsiteY76" fmla="*/ 5261547 h 5606321"/>
              <a:gd name="connsiteX77" fmla="*/ 667062 w 3207895"/>
              <a:gd name="connsiteY77" fmla="*/ 5254052 h 5606321"/>
              <a:gd name="connsiteX78" fmla="*/ 637082 w 3207895"/>
              <a:gd name="connsiteY78" fmla="*/ 5239062 h 5606321"/>
              <a:gd name="connsiteX79" fmla="*/ 592111 w 3207895"/>
              <a:gd name="connsiteY79" fmla="*/ 5209081 h 5606321"/>
              <a:gd name="connsiteX80" fmla="*/ 569626 w 3207895"/>
              <a:gd name="connsiteY80" fmla="*/ 5186596 h 5606321"/>
              <a:gd name="connsiteX81" fmla="*/ 547141 w 3207895"/>
              <a:gd name="connsiteY81" fmla="*/ 5179101 h 5606321"/>
              <a:gd name="connsiteX82" fmla="*/ 524655 w 3207895"/>
              <a:gd name="connsiteY82" fmla="*/ 5164111 h 5606321"/>
              <a:gd name="connsiteX83" fmla="*/ 472190 w 3207895"/>
              <a:gd name="connsiteY83" fmla="*/ 5141626 h 5606321"/>
              <a:gd name="connsiteX84" fmla="*/ 449705 w 3207895"/>
              <a:gd name="connsiteY84" fmla="*/ 5119141 h 5606321"/>
              <a:gd name="connsiteX85" fmla="*/ 397239 w 3207895"/>
              <a:gd name="connsiteY85" fmla="*/ 5089160 h 5606321"/>
              <a:gd name="connsiteX86" fmla="*/ 329783 w 3207895"/>
              <a:gd name="connsiteY86" fmla="*/ 5036695 h 5606321"/>
              <a:gd name="connsiteX87" fmla="*/ 254832 w 3207895"/>
              <a:gd name="connsiteY87" fmla="*/ 4961744 h 5606321"/>
              <a:gd name="connsiteX88" fmla="*/ 247337 w 3207895"/>
              <a:gd name="connsiteY88" fmla="*/ 4939259 h 5606321"/>
              <a:gd name="connsiteX89" fmla="*/ 224852 w 3207895"/>
              <a:gd name="connsiteY89" fmla="*/ 4916773 h 5606321"/>
              <a:gd name="connsiteX90" fmla="*/ 194872 w 3207895"/>
              <a:gd name="connsiteY90" fmla="*/ 4856813 h 5606321"/>
              <a:gd name="connsiteX91" fmla="*/ 157396 w 3207895"/>
              <a:gd name="connsiteY91" fmla="*/ 4781862 h 5606321"/>
              <a:gd name="connsiteX92" fmla="*/ 142406 w 3207895"/>
              <a:gd name="connsiteY92" fmla="*/ 4751881 h 5606321"/>
              <a:gd name="connsiteX93" fmla="*/ 127416 w 3207895"/>
              <a:gd name="connsiteY93" fmla="*/ 4706911 h 5606321"/>
              <a:gd name="connsiteX94" fmla="*/ 104931 w 3207895"/>
              <a:gd name="connsiteY94" fmla="*/ 4669436 h 5606321"/>
              <a:gd name="connsiteX95" fmla="*/ 67455 w 3207895"/>
              <a:gd name="connsiteY95" fmla="*/ 4557009 h 5606321"/>
              <a:gd name="connsiteX96" fmla="*/ 59960 w 3207895"/>
              <a:gd name="connsiteY96" fmla="*/ 4534524 h 5606321"/>
              <a:gd name="connsiteX97" fmla="*/ 44970 w 3207895"/>
              <a:gd name="connsiteY97" fmla="*/ 4467068 h 5606321"/>
              <a:gd name="connsiteX98" fmla="*/ 44970 w 3207895"/>
              <a:gd name="connsiteY98" fmla="*/ 3889947 h 5606321"/>
              <a:gd name="connsiteX99" fmla="*/ 52465 w 3207895"/>
              <a:gd name="connsiteY99" fmla="*/ 3837481 h 5606321"/>
              <a:gd name="connsiteX100" fmla="*/ 59960 w 3207895"/>
              <a:gd name="connsiteY100" fmla="*/ 3762531 h 5606321"/>
              <a:gd name="connsiteX101" fmla="*/ 67455 w 3207895"/>
              <a:gd name="connsiteY101" fmla="*/ 3732550 h 5606321"/>
              <a:gd name="connsiteX102" fmla="*/ 74950 w 3207895"/>
              <a:gd name="connsiteY102" fmla="*/ 3687580 h 5606321"/>
              <a:gd name="connsiteX103" fmla="*/ 89941 w 3207895"/>
              <a:gd name="connsiteY103" fmla="*/ 3462727 h 5606321"/>
              <a:gd name="connsiteX104" fmla="*/ 97436 w 3207895"/>
              <a:gd name="connsiteY104" fmla="*/ 2998032 h 5606321"/>
              <a:gd name="connsiteX105" fmla="*/ 89941 w 3207895"/>
              <a:gd name="connsiteY105" fmla="*/ 2555822 h 5606321"/>
              <a:gd name="connsiteX106" fmla="*/ 82446 w 3207895"/>
              <a:gd name="connsiteY106" fmla="*/ 2503357 h 5606321"/>
              <a:gd name="connsiteX107" fmla="*/ 74950 w 3207895"/>
              <a:gd name="connsiteY107" fmla="*/ 2383436 h 5606321"/>
              <a:gd name="connsiteX108" fmla="*/ 59960 w 3207895"/>
              <a:gd name="connsiteY108" fmla="*/ 2181068 h 5606321"/>
              <a:gd name="connsiteX109" fmla="*/ 52465 w 3207895"/>
              <a:gd name="connsiteY109" fmla="*/ 2113613 h 5606321"/>
              <a:gd name="connsiteX110" fmla="*/ 37475 w 3207895"/>
              <a:gd name="connsiteY110" fmla="*/ 1971206 h 5606321"/>
              <a:gd name="connsiteX111" fmla="*/ 14990 w 3207895"/>
              <a:gd name="connsiteY111" fmla="*/ 1663908 h 5606321"/>
              <a:gd name="connsiteX112" fmla="*/ 7495 w 3207895"/>
              <a:gd name="connsiteY112" fmla="*/ 1543986 h 5606321"/>
              <a:gd name="connsiteX113" fmla="*/ 0 w 3207895"/>
              <a:gd name="connsiteY113" fmla="*/ 1484026 h 5606321"/>
              <a:gd name="connsiteX114" fmla="*/ 7495 w 3207895"/>
              <a:gd name="connsiteY114" fmla="*/ 667062 h 5606321"/>
              <a:gd name="connsiteX115" fmla="*/ 14990 w 3207895"/>
              <a:gd name="connsiteY115" fmla="*/ 524655 h 5606321"/>
              <a:gd name="connsiteX116" fmla="*/ 29980 w 3207895"/>
              <a:gd name="connsiteY116" fmla="*/ 479685 h 5606321"/>
              <a:gd name="connsiteX117" fmla="*/ 44970 w 3207895"/>
              <a:gd name="connsiteY117" fmla="*/ 434714 h 5606321"/>
              <a:gd name="connsiteX118" fmla="*/ 52465 w 3207895"/>
              <a:gd name="connsiteY118" fmla="*/ 412229 h 5606321"/>
              <a:gd name="connsiteX119" fmla="*/ 74950 w 3207895"/>
              <a:gd name="connsiteY119" fmla="*/ 382249 h 5606321"/>
              <a:gd name="connsiteX120" fmla="*/ 89941 w 3207895"/>
              <a:gd name="connsiteY120" fmla="*/ 359763 h 5606321"/>
              <a:gd name="connsiteX121" fmla="*/ 112426 w 3207895"/>
              <a:gd name="connsiteY121" fmla="*/ 337278 h 5606321"/>
              <a:gd name="connsiteX122" fmla="*/ 127416 w 3207895"/>
              <a:gd name="connsiteY122" fmla="*/ 314793 h 5606321"/>
              <a:gd name="connsiteX123" fmla="*/ 172387 w 3207895"/>
              <a:gd name="connsiteY123" fmla="*/ 269822 h 5606321"/>
              <a:gd name="connsiteX124" fmla="*/ 224852 w 3207895"/>
              <a:gd name="connsiteY124" fmla="*/ 224852 h 5606321"/>
              <a:gd name="connsiteX125" fmla="*/ 239842 w 3207895"/>
              <a:gd name="connsiteY125" fmla="*/ 202367 h 5606321"/>
              <a:gd name="connsiteX126" fmla="*/ 277318 w 3207895"/>
              <a:gd name="connsiteY126" fmla="*/ 172386 h 5606321"/>
              <a:gd name="connsiteX127" fmla="*/ 292308 w 3207895"/>
              <a:gd name="connsiteY127" fmla="*/ 149901 h 5606321"/>
              <a:gd name="connsiteX128" fmla="*/ 337278 w 3207895"/>
              <a:gd name="connsiteY128" fmla="*/ 112426 h 5606321"/>
              <a:gd name="connsiteX129" fmla="*/ 352268 w 3207895"/>
              <a:gd name="connsiteY129" fmla="*/ 89941 h 5606321"/>
              <a:gd name="connsiteX130" fmla="*/ 397239 w 3207895"/>
              <a:gd name="connsiteY130" fmla="*/ 59960 h 5606321"/>
              <a:gd name="connsiteX131" fmla="*/ 434714 w 3207895"/>
              <a:gd name="connsiteY131" fmla="*/ 22485 h 5606321"/>
              <a:gd name="connsiteX132" fmla="*/ 464695 w 3207895"/>
              <a:gd name="connsiteY132" fmla="*/ 0 h 5606321"/>
              <a:gd name="connsiteX0" fmla="*/ 44970 w 3207895"/>
              <a:gd name="connsiteY0" fmla="*/ 67455 h 5606321"/>
              <a:gd name="connsiteX1" fmla="*/ 472190 w 3207895"/>
              <a:gd name="connsiteY1" fmla="*/ 59960 h 5606321"/>
              <a:gd name="connsiteX2" fmla="*/ 592111 w 3207895"/>
              <a:gd name="connsiteY2" fmla="*/ 52465 h 5606321"/>
              <a:gd name="connsiteX3" fmla="*/ 682052 w 3207895"/>
              <a:gd name="connsiteY3" fmla="*/ 44970 h 5606321"/>
              <a:gd name="connsiteX4" fmla="*/ 1184223 w 3207895"/>
              <a:gd name="connsiteY4" fmla="*/ 37475 h 5606321"/>
              <a:gd name="connsiteX5" fmla="*/ 1311639 w 3207895"/>
              <a:gd name="connsiteY5" fmla="*/ 29980 h 5606321"/>
              <a:gd name="connsiteX6" fmla="*/ 1364105 w 3207895"/>
              <a:gd name="connsiteY6" fmla="*/ 22485 h 5606321"/>
              <a:gd name="connsiteX7" fmla="*/ 1566472 w 3207895"/>
              <a:gd name="connsiteY7" fmla="*/ 7495 h 5606321"/>
              <a:gd name="connsiteX8" fmla="*/ 2278505 w 3207895"/>
              <a:gd name="connsiteY8" fmla="*/ 14990 h 5606321"/>
              <a:gd name="connsiteX9" fmla="*/ 2360950 w 3207895"/>
              <a:gd name="connsiteY9" fmla="*/ 22485 h 5606321"/>
              <a:gd name="connsiteX10" fmla="*/ 2398426 w 3207895"/>
              <a:gd name="connsiteY10" fmla="*/ 29980 h 5606321"/>
              <a:gd name="connsiteX11" fmla="*/ 2428406 w 3207895"/>
              <a:gd name="connsiteY11" fmla="*/ 37475 h 5606321"/>
              <a:gd name="connsiteX12" fmla="*/ 2585803 w 3207895"/>
              <a:gd name="connsiteY12" fmla="*/ 52465 h 5606321"/>
              <a:gd name="connsiteX13" fmla="*/ 2885606 w 3207895"/>
              <a:gd name="connsiteY13" fmla="*/ 74950 h 5606321"/>
              <a:gd name="connsiteX14" fmla="*/ 2930577 w 3207895"/>
              <a:gd name="connsiteY14" fmla="*/ 82445 h 5606321"/>
              <a:gd name="connsiteX15" fmla="*/ 2975547 w 3207895"/>
              <a:gd name="connsiteY15" fmla="*/ 97436 h 5606321"/>
              <a:gd name="connsiteX16" fmla="*/ 3043003 w 3207895"/>
              <a:gd name="connsiteY16" fmla="*/ 134911 h 5606321"/>
              <a:gd name="connsiteX17" fmla="*/ 3110459 w 3207895"/>
              <a:gd name="connsiteY17" fmla="*/ 209862 h 5606321"/>
              <a:gd name="connsiteX18" fmla="*/ 3117954 w 3207895"/>
              <a:gd name="connsiteY18" fmla="*/ 232347 h 5606321"/>
              <a:gd name="connsiteX19" fmla="*/ 3147934 w 3207895"/>
              <a:gd name="connsiteY19" fmla="*/ 284813 h 5606321"/>
              <a:gd name="connsiteX20" fmla="*/ 3162924 w 3207895"/>
              <a:gd name="connsiteY20" fmla="*/ 344773 h 5606321"/>
              <a:gd name="connsiteX21" fmla="*/ 3162924 w 3207895"/>
              <a:gd name="connsiteY21" fmla="*/ 1484026 h 5606321"/>
              <a:gd name="connsiteX22" fmla="*/ 3147934 w 3207895"/>
              <a:gd name="connsiteY22" fmla="*/ 2158583 h 5606321"/>
              <a:gd name="connsiteX23" fmla="*/ 3155429 w 3207895"/>
              <a:gd name="connsiteY23" fmla="*/ 2181068 h 5606321"/>
              <a:gd name="connsiteX24" fmla="*/ 3177914 w 3207895"/>
              <a:gd name="connsiteY24" fmla="*/ 2383436 h 5606321"/>
              <a:gd name="connsiteX25" fmla="*/ 3192905 w 3207895"/>
              <a:gd name="connsiteY25" fmla="*/ 2533337 h 5606321"/>
              <a:gd name="connsiteX26" fmla="*/ 3207895 w 3207895"/>
              <a:gd name="connsiteY26" fmla="*/ 2735704 h 5606321"/>
              <a:gd name="connsiteX27" fmla="*/ 3200400 w 3207895"/>
              <a:gd name="connsiteY27" fmla="*/ 4467068 h 5606321"/>
              <a:gd name="connsiteX28" fmla="*/ 3177914 w 3207895"/>
              <a:gd name="connsiteY28" fmla="*/ 4751881 h 5606321"/>
              <a:gd name="connsiteX29" fmla="*/ 3170419 w 3207895"/>
              <a:gd name="connsiteY29" fmla="*/ 4826832 h 5606321"/>
              <a:gd name="connsiteX30" fmla="*/ 3155429 w 3207895"/>
              <a:gd name="connsiteY30" fmla="*/ 4909278 h 5606321"/>
              <a:gd name="connsiteX31" fmla="*/ 3147934 w 3207895"/>
              <a:gd name="connsiteY31" fmla="*/ 4931763 h 5606321"/>
              <a:gd name="connsiteX32" fmla="*/ 3140439 w 3207895"/>
              <a:gd name="connsiteY32" fmla="*/ 4969239 h 5606321"/>
              <a:gd name="connsiteX33" fmla="*/ 3125449 w 3207895"/>
              <a:gd name="connsiteY33" fmla="*/ 5014209 h 5606321"/>
              <a:gd name="connsiteX34" fmla="*/ 3117954 w 3207895"/>
              <a:gd name="connsiteY34" fmla="*/ 5036695 h 5606321"/>
              <a:gd name="connsiteX35" fmla="*/ 3102964 w 3207895"/>
              <a:gd name="connsiteY35" fmla="*/ 5066675 h 5606321"/>
              <a:gd name="connsiteX36" fmla="*/ 3087973 w 3207895"/>
              <a:gd name="connsiteY36" fmla="*/ 5111645 h 5606321"/>
              <a:gd name="connsiteX37" fmla="*/ 3072983 w 3207895"/>
              <a:gd name="connsiteY37" fmla="*/ 5156616 h 5606321"/>
              <a:gd name="connsiteX38" fmla="*/ 3065488 w 3207895"/>
              <a:gd name="connsiteY38" fmla="*/ 5179101 h 5606321"/>
              <a:gd name="connsiteX39" fmla="*/ 3050498 w 3207895"/>
              <a:gd name="connsiteY39" fmla="*/ 5201586 h 5606321"/>
              <a:gd name="connsiteX40" fmla="*/ 3035508 w 3207895"/>
              <a:gd name="connsiteY40" fmla="*/ 5246557 h 5606321"/>
              <a:gd name="connsiteX41" fmla="*/ 3028013 w 3207895"/>
              <a:gd name="connsiteY41" fmla="*/ 5269042 h 5606321"/>
              <a:gd name="connsiteX42" fmla="*/ 3013023 w 3207895"/>
              <a:gd name="connsiteY42" fmla="*/ 5299022 h 5606321"/>
              <a:gd name="connsiteX43" fmla="*/ 2983042 w 3207895"/>
              <a:gd name="connsiteY43" fmla="*/ 5343993 h 5606321"/>
              <a:gd name="connsiteX44" fmla="*/ 2968052 w 3207895"/>
              <a:gd name="connsiteY44" fmla="*/ 5366478 h 5606321"/>
              <a:gd name="connsiteX45" fmla="*/ 2953062 w 3207895"/>
              <a:gd name="connsiteY45" fmla="*/ 5388963 h 5606321"/>
              <a:gd name="connsiteX46" fmla="*/ 2938072 w 3207895"/>
              <a:gd name="connsiteY46" fmla="*/ 5411449 h 5606321"/>
              <a:gd name="connsiteX47" fmla="*/ 2900596 w 3207895"/>
              <a:gd name="connsiteY47" fmla="*/ 5448924 h 5606321"/>
              <a:gd name="connsiteX48" fmla="*/ 2848131 w 3207895"/>
              <a:gd name="connsiteY48" fmla="*/ 5486400 h 5606321"/>
              <a:gd name="connsiteX49" fmla="*/ 2825646 w 3207895"/>
              <a:gd name="connsiteY49" fmla="*/ 5493895 h 5606321"/>
              <a:gd name="connsiteX50" fmla="*/ 2795665 w 3207895"/>
              <a:gd name="connsiteY50" fmla="*/ 5508885 h 5606321"/>
              <a:gd name="connsiteX51" fmla="*/ 2713219 w 3207895"/>
              <a:gd name="connsiteY51" fmla="*/ 5538865 h 5606321"/>
              <a:gd name="connsiteX52" fmla="*/ 2683239 w 3207895"/>
              <a:gd name="connsiteY52" fmla="*/ 5546360 h 5606321"/>
              <a:gd name="connsiteX53" fmla="*/ 2533337 w 3207895"/>
              <a:gd name="connsiteY53" fmla="*/ 5568845 h 5606321"/>
              <a:gd name="connsiteX54" fmla="*/ 2450891 w 3207895"/>
              <a:gd name="connsiteY54" fmla="*/ 5576341 h 5606321"/>
              <a:gd name="connsiteX55" fmla="*/ 2360950 w 3207895"/>
              <a:gd name="connsiteY55" fmla="*/ 5591331 h 5606321"/>
              <a:gd name="connsiteX56" fmla="*/ 2143593 w 3207895"/>
              <a:gd name="connsiteY56" fmla="*/ 5606321 h 5606321"/>
              <a:gd name="connsiteX57" fmla="*/ 1678898 w 3207895"/>
              <a:gd name="connsiteY57" fmla="*/ 5598826 h 5606321"/>
              <a:gd name="connsiteX58" fmla="*/ 1603947 w 3207895"/>
              <a:gd name="connsiteY58" fmla="*/ 5591331 h 5606321"/>
              <a:gd name="connsiteX59" fmla="*/ 1446550 w 3207895"/>
              <a:gd name="connsiteY59" fmla="*/ 5583836 h 5606321"/>
              <a:gd name="connsiteX60" fmla="*/ 1304144 w 3207895"/>
              <a:gd name="connsiteY60" fmla="*/ 5568845 h 5606321"/>
              <a:gd name="connsiteX61" fmla="*/ 1259173 w 3207895"/>
              <a:gd name="connsiteY61" fmla="*/ 5561350 h 5606321"/>
              <a:gd name="connsiteX62" fmla="*/ 1236688 w 3207895"/>
              <a:gd name="connsiteY62" fmla="*/ 5553855 h 5606321"/>
              <a:gd name="connsiteX63" fmla="*/ 1206708 w 3207895"/>
              <a:gd name="connsiteY63" fmla="*/ 5546360 h 5606321"/>
              <a:gd name="connsiteX64" fmla="*/ 1154242 w 3207895"/>
              <a:gd name="connsiteY64" fmla="*/ 5523875 h 5606321"/>
              <a:gd name="connsiteX65" fmla="*/ 1109272 w 3207895"/>
              <a:gd name="connsiteY65" fmla="*/ 5508885 h 5606321"/>
              <a:gd name="connsiteX66" fmla="*/ 1041816 w 3207895"/>
              <a:gd name="connsiteY66" fmla="*/ 5478904 h 5606321"/>
              <a:gd name="connsiteX67" fmla="*/ 1019331 w 3207895"/>
              <a:gd name="connsiteY67" fmla="*/ 5471409 h 5606321"/>
              <a:gd name="connsiteX68" fmla="*/ 989350 w 3207895"/>
              <a:gd name="connsiteY68" fmla="*/ 5456419 h 5606321"/>
              <a:gd name="connsiteX69" fmla="*/ 966865 w 3207895"/>
              <a:gd name="connsiteY69" fmla="*/ 5448924 h 5606321"/>
              <a:gd name="connsiteX70" fmla="*/ 929390 w 3207895"/>
              <a:gd name="connsiteY70" fmla="*/ 5426439 h 5606321"/>
              <a:gd name="connsiteX71" fmla="*/ 839449 w 3207895"/>
              <a:gd name="connsiteY71" fmla="*/ 5388963 h 5606321"/>
              <a:gd name="connsiteX72" fmla="*/ 816964 w 3207895"/>
              <a:gd name="connsiteY72" fmla="*/ 5366478 h 5606321"/>
              <a:gd name="connsiteX73" fmla="*/ 764498 w 3207895"/>
              <a:gd name="connsiteY73" fmla="*/ 5329003 h 5606321"/>
              <a:gd name="connsiteX74" fmla="*/ 719527 w 3207895"/>
              <a:gd name="connsiteY74" fmla="*/ 5291527 h 5606321"/>
              <a:gd name="connsiteX75" fmla="*/ 689547 w 3207895"/>
              <a:gd name="connsiteY75" fmla="*/ 5261547 h 5606321"/>
              <a:gd name="connsiteX76" fmla="*/ 667062 w 3207895"/>
              <a:gd name="connsiteY76" fmla="*/ 5254052 h 5606321"/>
              <a:gd name="connsiteX77" fmla="*/ 637082 w 3207895"/>
              <a:gd name="connsiteY77" fmla="*/ 5239062 h 5606321"/>
              <a:gd name="connsiteX78" fmla="*/ 592111 w 3207895"/>
              <a:gd name="connsiteY78" fmla="*/ 5209081 h 5606321"/>
              <a:gd name="connsiteX79" fmla="*/ 569626 w 3207895"/>
              <a:gd name="connsiteY79" fmla="*/ 5186596 h 5606321"/>
              <a:gd name="connsiteX80" fmla="*/ 547141 w 3207895"/>
              <a:gd name="connsiteY80" fmla="*/ 5179101 h 5606321"/>
              <a:gd name="connsiteX81" fmla="*/ 524655 w 3207895"/>
              <a:gd name="connsiteY81" fmla="*/ 5164111 h 5606321"/>
              <a:gd name="connsiteX82" fmla="*/ 472190 w 3207895"/>
              <a:gd name="connsiteY82" fmla="*/ 5141626 h 5606321"/>
              <a:gd name="connsiteX83" fmla="*/ 449705 w 3207895"/>
              <a:gd name="connsiteY83" fmla="*/ 5119141 h 5606321"/>
              <a:gd name="connsiteX84" fmla="*/ 397239 w 3207895"/>
              <a:gd name="connsiteY84" fmla="*/ 5089160 h 5606321"/>
              <a:gd name="connsiteX85" fmla="*/ 329783 w 3207895"/>
              <a:gd name="connsiteY85" fmla="*/ 5036695 h 5606321"/>
              <a:gd name="connsiteX86" fmla="*/ 254832 w 3207895"/>
              <a:gd name="connsiteY86" fmla="*/ 4961744 h 5606321"/>
              <a:gd name="connsiteX87" fmla="*/ 247337 w 3207895"/>
              <a:gd name="connsiteY87" fmla="*/ 4939259 h 5606321"/>
              <a:gd name="connsiteX88" fmla="*/ 224852 w 3207895"/>
              <a:gd name="connsiteY88" fmla="*/ 4916773 h 5606321"/>
              <a:gd name="connsiteX89" fmla="*/ 194872 w 3207895"/>
              <a:gd name="connsiteY89" fmla="*/ 4856813 h 5606321"/>
              <a:gd name="connsiteX90" fmla="*/ 157396 w 3207895"/>
              <a:gd name="connsiteY90" fmla="*/ 4781862 h 5606321"/>
              <a:gd name="connsiteX91" fmla="*/ 142406 w 3207895"/>
              <a:gd name="connsiteY91" fmla="*/ 4751881 h 5606321"/>
              <a:gd name="connsiteX92" fmla="*/ 127416 w 3207895"/>
              <a:gd name="connsiteY92" fmla="*/ 4706911 h 5606321"/>
              <a:gd name="connsiteX93" fmla="*/ 104931 w 3207895"/>
              <a:gd name="connsiteY93" fmla="*/ 4669436 h 5606321"/>
              <a:gd name="connsiteX94" fmla="*/ 67455 w 3207895"/>
              <a:gd name="connsiteY94" fmla="*/ 4557009 h 5606321"/>
              <a:gd name="connsiteX95" fmla="*/ 59960 w 3207895"/>
              <a:gd name="connsiteY95" fmla="*/ 4534524 h 5606321"/>
              <a:gd name="connsiteX96" fmla="*/ 44970 w 3207895"/>
              <a:gd name="connsiteY96" fmla="*/ 4467068 h 5606321"/>
              <a:gd name="connsiteX97" fmla="*/ 44970 w 3207895"/>
              <a:gd name="connsiteY97" fmla="*/ 3889947 h 5606321"/>
              <a:gd name="connsiteX98" fmla="*/ 52465 w 3207895"/>
              <a:gd name="connsiteY98" fmla="*/ 3837481 h 5606321"/>
              <a:gd name="connsiteX99" fmla="*/ 59960 w 3207895"/>
              <a:gd name="connsiteY99" fmla="*/ 3762531 h 5606321"/>
              <a:gd name="connsiteX100" fmla="*/ 67455 w 3207895"/>
              <a:gd name="connsiteY100" fmla="*/ 3732550 h 5606321"/>
              <a:gd name="connsiteX101" fmla="*/ 74950 w 3207895"/>
              <a:gd name="connsiteY101" fmla="*/ 3687580 h 5606321"/>
              <a:gd name="connsiteX102" fmla="*/ 89941 w 3207895"/>
              <a:gd name="connsiteY102" fmla="*/ 3462727 h 5606321"/>
              <a:gd name="connsiteX103" fmla="*/ 97436 w 3207895"/>
              <a:gd name="connsiteY103" fmla="*/ 2998032 h 5606321"/>
              <a:gd name="connsiteX104" fmla="*/ 89941 w 3207895"/>
              <a:gd name="connsiteY104" fmla="*/ 2555822 h 5606321"/>
              <a:gd name="connsiteX105" fmla="*/ 82446 w 3207895"/>
              <a:gd name="connsiteY105" fmla="*/ 2503357 h 5606321"/>
              <a:gd name="connsiteX106" fmla="*/ 74950 w 3207895"/>
              <a:gd name="connsiteY106" fmla="*/ 2383436 h 5606321"/>
              <a:gd name="connsiteX107" fmla="*/ 59960 w 3207895"/>
              <a:gd name="connsiteY107" fmla="*/ 2181068 h 5606321"/>
              <a:gd name="connsiteX108" fmla="*/ 52465 w 3207895"/>
              <a:gd name="connsiteY108" fmla="*/ 2113613 h 5606321"/>
              <a:gd name="connsiteX109" fmla="*/ 37475 w 3207895"/>
              <a:gd name="connsiteY109" fmla="*/ 1971206 h 5606321"/>
              <a:gd name="connsiteX110" fmla="*/ 14990 w 3207895"/>
              <a:gd name="connsiteY110" fmla="*/ 1663908 h 5606321"/>
              <a:gd name="connsiteX111" fmla="*/ 7495 w 3207895"/>
              <a:gd name="connsiteY111" fmla="*/ 1543986 h 5606321"/>
              <a:gd name="connsiteX112" fmla="*/ 0 w 3207895"/>
              <a:gd name="connsiteY112" fmla="*/ 1484026 h 5606321"/>
              <a:gd name="connsiteX113" fmla="*/ 7495 w 3207895"/>
              <a:gd name="connsiteY113" fmla="*/ 667062 h 5606321"/>
              <a:gd name="connsiteX114" fmla="*/ 14990 w 3207895"/>
              <a:gd name="connsiteY114" fmla="*/ 524655 h 5606321"/>
              <a:gd name="connsiteX115" fmla="*/ 29980 w 3207895"/>
              <a:gd name="connsiteY115" fmla="*/ 479685 h 5606321"/>
              <a:gd name="connsiteX116" fmla="*/ 44970 w 3207895"/>
              <a:gd name="connsiteY116" fmla="*/ 434714 h 5606321"/>
              <a:gd name="connsiteX117" fmla="*/ 52465 w 3207895"/>
              <a:gd name="connsiteY117" fmla="*/ 412229 h 5606321"/>
              <a:gd name="connsiteX118" fmla="*/ 74950 w 3207895"/>
              <a:gd name="connsiteY118" fmla="*/ 382249 h 5606321"/>
              <a:gd name="connsiteX119" fmla="*/ 89941 w 3207895"/>
              <a:gd name="connsiteY119" fmla="*/ 359763 h 5606321"/>
              <a:gd name="connsiteX120" fmla="*/ 112426 w 3207895"/>
              <a:gd name="connsiteY120" fmla="*/ 337278 h 5606321"/>
              <a:gd name="connsiteX121" fmla="*/ 127416 w 3207895"/>
              <a:gd name="connsiteY121" fmla="*/ 314793 h 5606321"/>
              <a:gd name="connsiteX122" fmla="*/ 172387 w 3207895"/>
              <a:gd name="connsiteY122" fmla="*/ 269822 h 5606321"/>
              <a:gd name="connsiteX123" fmla="*/ 224852 w 3207895"/>
              <a:gd name="connsiteY123" fmla="*/ 224852 h 5606321"/>
              <a:gd name="connsiteX124" fmla="*/ 239842 w 3207895"/>
              <a:gd name="connsiteY124" fmla="*/ 202367 h 5606321"/>
              <a:gd name="connsiteX125" fmla="*/ 277318 w 3207895"/>
              <a:gd name="connsiteY125" fmla="*/ 172386 h 5606321"/>
              <a:gd name="connsiteX126" fmla="*/ 292308 w 3207895"/>
              <a:gd name="connsiteY126" fmla="*/ 149901 h 5606321"/>
              <a:gd name="connsiteX127" fmla="*/ 337278 w 3207895"/>
              <a:gd name="connsiteY127" fmla="*/ 112426 h 5606321"/>
              <a:gd name="connsiteX128" fmla="*/ 352268 w 3207895"/>
              <a:gd name="connsiteY128" fmla="*/ 89941 h 5606321"/>
              <a:gd name="connsiteX129" fmla="*/ 397239 w 3207895"/>
              <a:gd name="connsiteY129" fmla="*/ 59960 h 5606321"/>
              <a:gd name="connsiteX130" fmla="*/ 434714 w 3207895"/>
              <a:gd name="connsiteY130" fmla="*/ 22485 h 5606321"/>
              <a:gd name="connsiteX131" fmla="*/ 464695 w 3207895"/>
              <a:gd name="connsiteY131" fmla="*/ 0 h 5606321"/>
              <a:gd name="connsiteX0" fmla="*/ 44970 w 3207895"/>
              <a:gd name="connsiteY0" fmla="*/ 67455 h 5606321"/>
              <a:gd name="connsiteX1" fmla="*/ 472190 w 3207895"/>
              <a:gd name="connsiteY1" fmla="*/ 59960 h 5606321"/>
              <a:gd name="connsiteX2" fmla="*/ 592111 w 3207895"/>
              <a:gd name="connsiteY2" fmla="*/ 52465 h 5606321"/>
              <a:gd name="connsiteX3" fmla="*/ 682052 w 3207895"/>
              <a:gd name="connsiteY3" fmla="*/ 44970 h 5606321"/>
              <a:gd name="connsiteX4" fmla="*/ 1184223 w 3207895"/>
              <a:gd name="connsiteY4" fmla="*/ 37475 h 5606321"/>
              <a:gd name="connsiteX5" fmla="*/ 1311639 w 3207895"/>
              <a:gd name="connsiteY5" fmla="*/ 29980 h 5606321"/>
              <a:gd name="connsiteX6" fmla="*/ 1364105 w 3207895"/>
              <a:gd name="connsiteY6" fmla="*/ 22485 h 5606321"/>
              <a:gd name="connsiteX7" fmla="*/ 1566472 w 3207895"/>
              <a:gd name="connsiteY7" fmla="*/ 7495 h 5606321"/>
              <a:gd name="connsiteX8" fmla="*/ 2278505 w 3207895"/>
              <a:gd name="connsiteY8" fmla="*/ 14990 h 5606321"/>
              <a:gd name="connsiteX9" fmla="*/ 2360950 w 3207895"/>
              <a:gd name="connsiteY9" fmla="*/ 22485 h 5606321"/>
              <a:gd name="connsiteX10" fmla="*/ 2398426 w 3207895"/>
              <a:gd name="connsiteY10" fmla="*/ 29980 h 5606321"/>
              <a:gd name="connsiteX11" fmla="*/ 2428406 w 3207895"/>
              <a:gd name="connsiteY11" fmla="*/ 37475 h 5606321"/>
              <a:gd name="connsiteX12" fmla="*/ 2585803 w 3207895"/>
              <a:gd name="connsiteY12" fmla="*/ 52465 h 5606321"/>
              <a:gd name="connsiteX13" fmla="*/ 2885606 w 3207895"/>
              <a:gd name="connsiteY13" fmla="*/ 74950 h 5606321"/>
              <a:gd name="connsiteX14" fmla="*/ 2930577 w 3207895"/>
              <a:gd name="connsiteY14" fmla="*/ 82445 h 5606321"/>
              <a:gd name="connsiteX15" fmla="*/ 2975547 w 3207895"/>
              <a:gd name="connsiteY15" fmla="*/ 97436 h 5606321"/>
              <a:gd name="connsiteX16" fmla="*/ 3043003 w 3207895"/>
              <a:gd name="connsiteY16" fmla="*/ 134911 h 5606321"/>
              <a:gd name="connsiteX17" fmla="*/ 3110459 w 3207895"/>
              <a:gd name="connsiteY17" fmla="*/ 209862 h 5606321"/>
              <a:gd name="connsiteX18" fmla="*/ 3117954 w 3207895"/>
              <a:gd name="connsiteY18" fmla="*/ 232347 h 5606321"/>
              <a:gd name="connsiteX19" fmla="*/ 3147934 w 3207895"/>
              <a:gd name="connsiteY19" fmla="*/ 284813 h 5606321"/>
              <a:gd name="connsiteX20" fmla="*/ 3162924 w 3207895"/>
              <a:gd name="connsiteY20" fmla="*/ 344773 h 5606321"/>
              <a:gd name="connsiteX21" fmla="*/ 3162924 w 3207895"/>
              <a:gd name="connsiteY21" fmla="*/ 1484026 h 5606321"/>
              <a:gd name="connsiteX22" fmla="*/ 3147934 w 3207895"/>
              <a:gd name="connsiteY22" fmla="*/ 2158583 h 5606321"/>
              <a:gd name="connsiteX23" fmla="*/ 3177914 w 3207895"/>
              <a:gd name="connsiteY23" fmla="*/ 2383436 h 5606321"/>
              <a:gd name="connsiteX24" fmla="*/ 3192905 w 3207895"/>
              <a:gd name="connsiteY24" fmla="*/ 2533337 h 5606321"/>
              <a:gd name="connsiteX25" fmla="*/ 3207895 w 3207895"/>
              <a:gd name="connsiteY25" fmla="*/ 2735704 h 5606321"/>
              <a:gd name="connsiteX26" fmla="*/ 3200400 w 3207895"/>
              <a:gd name="connsiteY26" fmla="*/ 4467068 h 5606321"/>
              <a:gd name="connsiteX27" fmla="*/ 3177914 w 3207895"/>
              <a:gd name="connsiteY27" fmla="*/ 4751881 h 5606321"/>
              <a:gd name="connsiteX28" fmla="*/ 3170419 w 3207895"/>
              <a:gd name="connsiteY28" fmla="*/ 4826832 h 5606321"/>
              <a:gd name="connsiteX29" fmla="*/ 3155429 w 3207895"/>
              <a:gd name="connsiteY29" fmla="*/ 4909278 h 5606321"/>
              <a:gd name="connsiteX30" fmla="*/ 3147934 w 3207895"/>
              <a:gd name="connsiteY30" fmla="*/ 4931763 h 5606321"/>
              <a:gd name="connsiteX31" fmla="*/ 3140439 w 3207895"/>
              <a:gd name="connsiteY31" fmla="*/ 4969239 h 5606321"/>
              <a:gd name="connsiteX32" fmla="*/ 3125449 w 3207895"/>
              <a:gd name="connsiteY32" fmla="*/ 5014209 h 5606321"/>
              <a:gd name="connsiteX33" fmla="*/ 3117954 w 3207895"/>
              <a:gd name="connsiteY33" fmla="*/ 5036695 h 5606321"/>
              <a:gd name="connsiteX34" fmla="*/ 3102964 w 3207895"/>
              <a:gd name="connsiteY34" fmla="*/ 5066675 h 5606321"/>
              <a:gd name="connsiteX35" fmla="*/ 3087973 w 3207895"/>
              <a:gd name="connsiteY35" fmla="*/ 5111645 h 5606321"/>
              <a:gd name="connsiteX36" fmla="*/ 3072983 w 3207895"/>
              <a:gd name="connsiteY36" fmla="*/ 5156616 h 5606321"/>
              <a:gd name="connsiteX37" fmla="*/ 3065488 w 3207895"/>
              <a:gd name="connsiteY37" fmla="*/ 5179101 h 5606321"/>
              <a:gd name="connsiteX38" fmla="*/ 3050498 w 3207895"/>
              <a:gd name="connsiteY38" fmla="*/ 5201586 h 5606321"/>
              <a:gd name="connsiteX39" fmla="*/ 3035508 w 3207895"/>
              <a:gd name="connsiteY39" fmla="*/ 5246557 h 5606321"/>
              <a:gd name="connsiteX40" fmla="*/ 3028013 w 3207895"/>
              <a:gd name="connsiteY40" fmla="*/ 5269042 h 5606321"/>
              <a:gd name="connsiteX41" fmla="*/ 3013023 w 3207895"/>
              <a:gd name="connsiteY41" fmla="*/ 5299022 h 5606321"/>
              <a:gd name="connsiteX42" fmla="*/ 2983042 w 3207895"/>
              <a:gd name="connsiteY42" fmla="*/ 5343993 h 5606321"/>
              <a:gd name="connsiteX43" fmla="*/ 2968052 w 3207895"/>
              <a:gd name="connsiteY43" fmla="*/ 5366478 h 5606321"/>
              <a:gd name="connsiteX44" fmla="*/ 2953062 w 3207895"/>
              <a:gd name="connsiteY44" fmla="*/ 5388963 h 5606321"/>
              <a:gd name="connsiteX45" fmla="*/ 2938072 w 3207895"/>
              <a:gd name="connsiteY45" fmla="*/ 5411449 h 5606321"/>
              <a:gd name="connsiteX46" fmla="*/ 2900596 w 3207895"/>
              <a:gd name="connsiteY46" fmla="*/ 5448924 h 5606321"/>
              <a:gd name="connsiteX47" fmla="*/ 2848131 w 3207895"/>
              <a:gd name="connsiteY47" fmla="*/ 5486400 h 5606321"/>
              <a:gd name="connsiteX48" fmla="*/ 2825646 w 3207895"/>
              <a:gd name="connsiteY48" fmla="*/ 5493895 h 5606321"/>
              <a:gd name="connsiteX49" fmla="*/ 2795665 w 3207895"/>
              <a:gd name="connsiteY49" fmla="*/ 5508885 h 5606321"/>
              <a:gd name="connsiteX50" fmla="*/ 2713219 w 3207895"/>
              <a:gd name="connsiteY50" fmla="*/ 5538865 h 5606321"/>
              <a:gd name="connsiteX51" fmla="*/ 2683239 w 3207895"/>
              <a:gd name="connsiteY51" fmla="*/ 5546360 h 5606321"/>
              <a:gd name="connsiteX52" fmla="*/ 2533337 w 3207895"/>
              <a:gd name="connsiteY52" fmla="*/ 5568845 h 5606321"/>
              <a:gd name="connsiteX53" fmla="*/ 2450891 w 3207895"/>
              <a:gd name="connsiteY53" fmla="*/ 5576341 h 5606321"/>
              <a:gd name="connsiteX54" fmla="*/ 2360950 w 3207895"/>
              <a:gd name="connsiteY54" fmla="*/ 5591331 h 5606321"/>
              <a:gd name="connsiteX55" fmla="*/ 2143593 w 3207895"/>
              <a:gd name="connsiteY55" fmla="*/ 5606321 h 5606321"/>
              <a:gd name="connsiteX56" fmla="*/ 1678898 w 3207895"/>
              <a:gd name="connsiteY56" fmla="*/ 5598826 h 5606321"/>
              <a:gd name="connsiteX57" fmla="*/ 1603947 w 3207895"/>
              <a:gd name="connsiteY57" fmla="*/ 5591331 h 5606321"/>
              <a:gd name="connsiteX58" fmla="*/ 1446550 w 3207895"/>
              <a:gd name="connsiteY58" fmla="*/ 5583836 h 5606321"/>
              <a:gd name="connsiteX59" fmla="*/ 1304144 w 3207895"/>
              <a:gd name="connsiteY59" fmla="*/ 5568845 h 5606321"/>
              <a:gd name="connsiteX60" fmla="*/ 1259173 w 3207895"/>
              <a:gd name="connsiteY60" fmla="*/ 5561350 h 5606321"/>
              <a:gd name="connsiteX61" fmla="*/ 1236688 w 3207895"/>
              <a:gd name="connsiteY61" fmla="*/ 5553855 h 5606321"/>
              <a:gd name="connsiteX62" fmla="*/ 1206708 w 3207895"/>
              <a:gd name="connsiteY62" fmla="*/ 5546360 h 5606321"/>
              <a:gd name="connsiteX63" fmla="*/ 1154242 w 3207895"/>
              <a:gd name="connsiteY63" fmla="*/ 5523875 h 5606321"/>
              <a:gd name="connsiteX64" fmla="*/ 1109272 w 3207895"/>
              <a:gd name="connsiteY64" fmla="*/ 5508885 h 5606321"/>
              <a:gd name="connsiteX65" fmla="*/ 1041816 w 3207895"/>
              <a:gd name="connsiteY65" fmla="*/ 5478904 h 5606321"/>
              <a:gd name="connsiteX66" fmla="*/ 1019331 w 3207895"/>
              <a:gd name="connsiteY66" fmla="*/ 5471409 h 5606321"/>
              <a:gd name="connsiteX67" fmla="*/ 989350 w 3207895"/>
              <a:gd name="connsiteY67" fmla="*/ 5456419 h 5606321"/>
              <a:gd name="connsiteX68" fmla="*/ 966865 w 3207895"/>
              <a:gd name="connsiteY68" fmla="*/ 5448924 h 5606321"/>
              <a:gd name="connsiteX69" fmla="*/ 929390 w 3207895"/>
              <a:gd name="connsiteY69" fmla="*/ 5426439 h 5606321"/>
              <a:gd name="connsiteX70" fmla="*/ 839449 w 3207895"/>
              <a:gd name="connsiteY70" fmla="*/ 5388963 h 5606321"/>
              <a:gd name="connsiteX71" fmla="*/ 816964 w 3207895"/>
              <a:gd name="connsiteY71" fmla="*/ 5366478 h 5606321"/>
              <a:gd name="connsiteX72" fmla="*/ 764498 w 3207895"/>
              <a:gd name="connsiteY72" fmla="*/ 5329003 h 5606321"/>
              <a:gd name="connsiteX73" fmla="*/ 719527 w 3207895"/>
              <a:gd name="connsiteY73" fmla="*/ 5291527 h 5606321"/>
              <a:gd name="connsiteX74" fmla="*/ 689547 w 3207895"/>
              <a:gd name="connsiteY74" fmla="*/ 5261547 h 5606321"/>
              <a:gd name="connsiteX75" fmla="*/ 667062 w 3207895"/>
              <a:gd name="connsiteY75" fmla="*/ 5254052 h 5606321"/>
              <a:gd name="connsiteX76" fmla="*/ 637082 w 3207895"/>
              <a:gd name="connsiteY76" fmla="*/ 5239062 h 5606321"/>
              <a:gd name="connsiteX77" fmla="*/ 592111 w 3207895"/>
              <a:gd name="connsiteY77" fmla="*/ 5209081 h 5606321"/>
              <a:gd name="connsiteX78" fmla="*/ 569626 w 3207895"/>
              <a:gd name="connsiteY78" fmla="*/ 5186596 h 5606321"/>
              <a:gd name="connsiteX79" fmla="*/ 547141 w 3207895"/>
              <a:gd name="connsiteY79" fmla="*/ 5179101 h 5606321"/>
              <a:gd name="connsiteX80" fmla="*/ 524655 w 3207895"/>
              <a:gd name="connsiteY80" fmla="*/ 5164111 h 5606321"/>
              <a:gd name="connsiteX81" fmla="*/ 472190 w 3207895"/>
              <a:gd name="connsiteY81" fmla="*/ 5141626 h 5606321"/>
              <a:gd name="connsiteX82" fmla="*/ 449705 w 3207895"/>
              <a:gd name="connsiteY82" fmla="*/ 5119141 h 5606321"/>
              <a:gd name="connsiteX83" fmla="*/ 397239 w 3207895"/>
              <a:gd name="connsiteY83" fmla="*/ 5089160 h 5606321"/>
              <a:gd name="connsiteX84" fmla="*/ 329783 w 3207895"/>
              <a:gd name="connsiteY84" fmla="*/ 5036695 h 5606321"/>
              <a:gd name="connsiteX85" fmla="*/ 254832 w 3207895"/>
              <a:gd name="connsiteY85" fmla="*/ 4961744 h 5606321"/>
              <a:gd name="connsiteX86" fmla="*/ 247337 w 3207895"/>
              <a:gd name="connsiteY86" fmla="*/ 4939259 h 5606321"/>
              <a:gd name="connsiteX87" fmla="*/ 224852 w 3207895"/>
              <a:gd name="connsiteY87" fmla="*/ 4916773 h 5606321"/>
              <a:gd name="connsiteX88" fmla="*/ 194872 w 3207895"/>
              <a:gd name="connsiteY88" fmla="*/ 4856813 h 5606321"/>
              <a:gd name="connsiteX89" fmla="*/ 157396 w 3207895"/>
              <a:gd name="connsiteY89" fmla="*/ 4781862 h 5606321"/>
              <a:gd name="connsiteX90" fmla="*/ 142406 w 3207895"/>
              <a:gd name="connsiteY90" fmla="*/ 4751881 h 5606321"/>
              <a:gd name="connsiteX91" fmla="*/ 127416 w 3207895"/>
              <a:gd name="connsiteY91" fmla="*/ 4706911 h 5606321"/>
              <a:gd name="connsiteX92" fmla="*/ 104931 w 3207895"/>
              <a:gd name="connsiteY92" fmla="*/ 4669436 h 5606321"/>
              <a:gd name="connsiteX93" fmla="*/ 67455 w 3207895"/>
              <a:gd name="connsiteY93" fmla="*/ 4557009 h 5606321"/>
              <a:gd name="connsiteX94" fmla="*/ 59960 w 3207895"/>
              <a:gd name="connsiteY94" fmla="*/ 4534524 h 5606321"/>
              <a:gd name="connsiteX95" fmla="*/ 44970 w 3207895"/>
              <a:gd name="connsiteY95" fmla="*/ 4467068 h 5606321"/>
              <a:gd name="connsiteX96" fmla="*/ 44970 w 3207895"/>
              <a:gd name="connsiteY96" fmla="*/ 3889947 h 5606321"/>
              <a:gd name="connsiteX97" fmla="*/ 52465 w 3207895"/>
              <a:gd name="connsiteY97" fmla="*/ 3837481 h 5606321"/>
              <a:gd name="connsiteX98" fmla="*/ 59960 w 3207895"/>
              <a:gd name="connsiteY98" fmla="*/ 3762531 h 5606321"/>
              <a:gd name="connsiteX99" fmla="*/ 67455 w 3207895"/>
              <a:gd name="connsiteY99" fmla="*/ 3732550 h 5606321"/>
              <a:gd name="connsiteX100" fmla="*/ 74950 w 3207895"/>
              <a:gd name="connsiteY100" fmla="*/ 3687580 h 5606321"/>
              <a:gd name="connsiteX101" fmla="*/ 89941 w 3207895"/>
              <a:gd name="connsiteY101" fmla="*/ 3462727 h 5606321"/>
              <a:gd name="connsiteX102" fmla="*/ 97436 w 3207895"/>
              <a:gd name="connsiteY102" fmla="*/ 2998032 h 5606321"/>
              <a:gd name="connsiteX103" fmla="*/ 89941 w 3207895"/>
              <a:gd name="connsiteY103" fmla="*/ 2555822 h 5606321"/>
              <a:gd name="connsiteX104" fmla="*/ 82446 w 3207895"/>
              <a:gd name="connsiteY104" fmla="*/ 2503357 h 5606321"/>
              <a:gd name="connsiteX105" fmla="*/ 74950 w 3207895"/>
              <a:gd name="connsiteY105" fmla="*/ 2383436 h 5606321"/>
              <a:gd name="connsiteX106" fmla="*/ 59960 w 3207895"/>
              <a:gd name="connsiteY106" fmla="*/ 2181068 h 5606321"/>
              <a:gd name="connsiteX107" fmla="*/ 52465 w 3207895"/>
              <a:gd name="connsiteY107" fmla="*/ 2113613 h 5606321"/>
              <a:gd name="connsiteX108" fmla="*/ 37475 w 3207895"/>
              <a:gd name="connsiteY108" fmla="*/ 1971206 h 5606321"/>
              <a:gd name="connsiteX109" fmla="*/ 14990 w 3207895"/>
              <a:gd name="connsiteY109" fmla="*/ 1663908 h 5606321"/>
              <a:gd name="connsiteX110" fmla="*/ 7495 w 3207895"/>
              <a:gd name="connsiteY110" fmla="*/ 1543986 h 5606321"/>
              <a:gd name="connsiteX111" fmla="*/ 0 w 3207895"/>
              <a:gd name="connsiteY111" fmla="*/ 1484026 h 5606321"/>
              <a:gd name="connsiteX112" fmla="*/ 7495 w 3207895"/>
              <a:gd name="connsiteY112" fmla="*/ 667062 h 5606321"/>
              <a:gd name="connsiteX113" fmla="*/ 14990 w 3207895"/>
              <a:gd name="connsiteY113" fmla="*/ 524655 h 5606321"/>
              <a:gd name="connsiteX114" fmla="*/ 29980 w 3207895"/>
              <a:gd name="connsiteY114" fmla="*/ 479685 h 5606321"/>
              <a:gd name="connsiteX115" fmla="*/ 44970 w 3207895"/>
              <a:gd name="connsiteY115" fmla="*/ 434714 h 5606321"/>
              <a:gd name="connsiteX116" fmla="*/ 52465 w 3207895"/>
              <a:gd name="connsiteY116" fmla="*/ 412229 h 5606321"/>
              <a:gd name="connsiteX117" fmla="*/ 74950 w 3207895"/>
              <a:gd name="connsiteY117" fmla="*/ 382249 h 5606321"/>
              <a:gd name="connsiteX118" fmla="*/ 89941 w 3207895"/>
              <a:gd name="connsiteY118" fmla="*/ 359763 h 5606321"/>
              <a:gd name="connsiteX119" fmla="*/ 112426 w 3207895"/>
              <a:gd name="connsiteY119" fmla="*/ 337278 h 5606321"/>
              <a:gd name="connsiteX120" fmla="*/ 127416 w 3207895"/>
              <a:gd name="connsiteY120" fmla="*/ 314793 h 5606321"/>
              <a:gd name="connsiteX121" fmla="*/ 172387 w 3207895"/>
              <a:gd name="connsiteY121" fmla="*/ 269822 h 5606321"/>
              <a:gd name="connsiteX122" fmla="*/ 224852 w 3207895"/>
              <a:gd name="connsiteY122" fmla="*/ 224852 h 5606321"/>
              <a:gd name="connsiteX123" fmla="*/ 239842 w 3207895"/>
              <a:gd name="connsiteY123" fmla="*/ 202367 h 5606321"/>
              <a:gd name="connsiteX124" fmla="*/ 277318 w 3207895"/>
              <a:gd name="connsiteY124" fmla="*/ 172386 h 5606321"/>
              <a:gd name="connsiteX125" fmla="*/ 292308 w 3207895"/>
              <a:gd name="connsiteY125" fmla="*/ 149901 h 5606321"/>
              <a:gd name="connsiteX126" fmla="*/ 337278 w 3207895"/>
              <a:gd name="connsiteY126" fmla="*/ 112426 h 5606321"/>
              <a:gd name="connsiteX127" fmla="*/ 352268 w 3207895"/>
              <a:gd name="connsiteY127" fmla="*/ 89941 h 5606321"/>
              <a:gd name="connsiteX128" fmla="*/ 397239 w 3207895"/>
              <a:gd name="connsiteY128" fmla="*/ 59960 h 5606321"/>
              <a:gd name="connsiteX129" fmla="*/ 434714 w 3207895"/>
              <a:gd name="connsiteY129" fmla="*/ 22485 h 5606321"/>
              <a:gd name="connsiteX130" fmla="*/ 464695 w 3207895"/>
              <a:gd name="connsiteY130" fmla="*/ 0 h 5606321"/>
              <a:gd name="connsiteX0" fmla="*/ 472190 w 3207895"/>
              <a:gd name="connsiteY0" fmla="*/ 59960 h 5606321"/>
              <a:gd name="connsiteX1" fmla="*/ 592111 w 3207895"/>
              <a:gd name="connsiteY1" fmla="*/ 52465 h 5606321"/>
              <a:gd name="connsiteX2" fmla="*/ 682052 w 3207895"/>
              <a:gd name="connsiteY2" fmla="*/ 44970 h 5606321"/>
              <a:gd name="connsiteX3" fmla="*/ 1184223 w 3207895"/>
              <a:gd name="connsiteY3" fmla="*/ 37475 h 5606321"/>
              <a:gd name="connsiteX4" fmla="*/ 1311639 w 3207895"/>
              <a:gd name="connsiteY4" fmla="*/ 29980 h 5606321"/>
              <a:gd name="connsiteX5" fmla="*/ 1364105 w 3207895"/>
              <a:gd name="connsiteY5" fmla="*/ 22485 h 5606321"/>
              <a:gd name="connsiteX6" fmla="*/ 1566472 w 3207895"/>
              <a:gd name="connsiteY6" fmla="*/ 7495 h 5606321"/>
              <a:gd name="connsiteX7" fmla="*/ 2278505 w 3207895"/>
              <a:gd name="connsiteY7" fmla="*/ 14990 h 5606321"/>
              <a:gd name="connsiteX8" fmla="*/ 2360950 w 3207895"/>
              <a:gd name="connsiteY8" fmla="*/ 22485 h 5606321"/>
              <a:gd name="connsiteX9" fmla="*/ 2398426 w 3207895"/>
              <a:gd name="connsiteY9" fmla="*/ 29980 h 5606321"/>
              <a:gd name="connsiteX10" fmla="*/ 2428406 w 3207895"/>
              <a:gd name="connsiteY10" fmla="*/ 37475 h 5606321"/>
              <a:gd name="connsiteX11" fmla="*/ 2585803 w 3207895"/>
              <a:gd name="connsiteY11" fmla="*/ 52465 h 5606321"/>
              <a:gd name="connsiteX12" fmla="*/ 2885606 w 3207895"/>
              <a:gd name="connsiteY12" fmla="*/ 74950 h 5606321"/>
              <a:gd name="connsiteX13" fmla="*/ 2930577 w 3207895"/>
              <a:gd name="connsiteY13" fmla="*/ 82445 h 5606321"/>
              <a:gd name="connsiteX14" fmla="*/ 2975547 w 3207895"/>
              <a:gd name="connsiteY14" fmla="*/ 97436 h 5606321"/>
              <a:gd name="connsiteX15" fmla="*/ 3043003 w 3207895"/>
              <a:gd name="connsiteY15" fmla="*/ 134911 h 5606321"/>
              <a:gd name="connsiteX16" fmla="*/ 3110459 w 3207895"/>
              <a:gd name="connsiteY16" fmla="*/ 209862 h 5606321"/>
              <a:gd name="connsiteX17" fmla="*/ 3117954 w 3207895"/>
              <a:gd name="connsiteY17" fmla="*/ 232347 h 5606321"/>
              <a:gd name="connsiteX18" fmla="*/ 3147934 w 3207895"/>
              <a:gd name="connsiteY18" fmla="*/ 284813 h 5606321"/>
              <a:gd name="connsiteX19" fmla="*/ 3162924 w 3207895"/>
              <a:gd name="connsiteY19" fmla="*/ 344773 h 5606321"/>
              <a:gd name="connsiteX20" fmla="*/ 3162924 w 3207895"/>
              <a:gd name="connsiteY20" fmla="*/ 1484026 h 5606321"/>
              <a:gd name="connsiteX21" fmla="*/ 3147934 w 3207895"/>
              <a:gd name="connsiteY21" fmla="*/ 2158583 h 5606321"/>
              <a:gd name="connsiteX22" fmla="*/ 3177914 w 3207895"/>
              <a:gd name="connsiteY22" fmla="*/ 2383436 h 5606321"/>
              <a:gd name="connsiteX23" fmla="*/ 3192905 w 3207895"/>
              <a:gd name="connsiteY23" fmla="*/ 2533337 h 5606321"/>
              <a:gd name="connsiteX24" fmla="*/ 3207895 w 3207895"/>
              <a:gd name="connsiteY24" fmla="*/ 2735704 h 5606321"/>
              <a:gd name="connsiteX25" fmla="*/ 3200400 w 3207895"/>
              <a:gd name="connsiteY25" fmla="*/ 4467068 h 5606321"/>
              <a:gd name="connsiteX26" fmla="*/ 3177914 w 3207895"/>
              <a:gd name="connsiteY26" fmla="*/ 4751881 h 5606321"/>
              <a:gd name="connsiteX27" fmla="*/ 3170419 w 3207895"/>
              <a:gd name="connsiteY27" fmla="*/ 4826832 h 5606321"/>
              <a:gd name="connsiteX28" fmla="*/ 3155429 w 3207895"/>
              <a:gd name="connsiteY28" fmla="*/ 4909278 h 5606321"/>
              <a:gd name="connsiteX29" fmla="*/ 3147934 w 3207895"/>
              <a:gd name="connsiteY29" fmla="*/ 4931763 h 5606321"/>
              <a:gd name="connsiteX30" fmla="*/ 3140439 w 3207895"/>
              <a:gd name="connsiteY30" fmla="*/ 4969239 h 5606321"/>
              <a:gd name="connsiteX31" fmla="*/ 3125449 w 3207895"/>
              <a:gd name="connsiteY31" fmla="*/ 5014209 h 5606321"/>
              <a:gd name="connsiteX32" fmla="*/ 3117954 w 3207895"/>
              <a:gd name="connsiteY32" fmla="*/ 5036695 h 5606321"/>
              <a:gd name="connsiteX33" fmla="*/ 3102964 w 3207895"/>
              <a:gd name="connsiteY33" fmla="*/ 5066675 h 5606321"/>
              <a:gd name="connsiteX34" fmla="*/ 3087973 w 3207895"/>
              <a:gd name="connsiteY34" fmla="*/ 5111645 h 5606321"/>
              <a:gd name="connsiteX35" fmla="*/ 3072983 w 3207895"/>
              <a:gd name="connsiteY35" fmla="*/ 5156616 h 5606321"/>
              <a:gd name="connsiteX36" fmla="*/ 3065488 w 3207895"/>
              <a:gd name="connsiteY36" fmla="*/ 5179101 h 5606321"/>
              <a:gd name="connsiteX37" fmla="*/ 3050498 w 3207895"/>
              <a:gd name="connsiteY37" fmla="*/ 5201586 h 5606321"/>
              <a:gd name="connsiteX38" fmla="*/ 3035508 w 3207895"/>
              <a:gd name="connsiteY38" fmla="*/ 5246557 h 5606321"/>
              <a:gd name="connsiteX39" fmla="*/ 3028013 w 3207895"/>
              <a:gd name="connsiteY39" fmla="*/ 5269042 h 5606321"/>
              <a:gd name="connsiteX40" fmla="*/ 3013023 w 3207895"/>
              <a:gd name="connsiteY40" fmla="*/ 5299022 h 5606321"/>
              <a:gd name="connsiteX41" fmla="*/ 2983042 w 3207895"/>
              <a:gd name="connsiteY41" fmla="*/ 5343993 h 5606321"/>
              <a:gd name="connsiteX42" fmla="*/ 2968052 w 3207895"/>
              <a:gd name="connsiteY42" fmla="*/ 5366478 h 5606321"/>
              <a:gd name="connsiteX43" fmla="*/ 2953062 w 3207895"/>
              <a:gd name="connsiteY43" fmla="*/ 5388963 h 5606321"/>
              <a:gd name="connsiteX44" fmla="*/ 2938072 w 3207895"/>
              <a:gd name="connsiteY44" fmla="*/ 5411449 h 5606321"/>
              <a:gd name="connsiteX45" fmla="*/ 2900596 w 3207895"/>
              <a:gd name="connsiteY45" fmla="*/ 5448924 h 5606321"/>
              <a:gd name="connsiteX46" fmla="*/ 2848131 w 3207895"/>
              <a:gd name="connsiteY46" fmla="*/ 5486400 h 5606321"/>
              <a:gd name="connsiteX47" fmla="*/ 2825646 w 3207895"/>
              <a:gd name="connsiteY47" fmla="*/ 5493895 h 5606321"/>
              <a:gd name="connsiteX48" fmla="*/ 2795665 w 3207895"/>
              <a:gd name="connsiteY48" fmla="*/ 5508885 h 5606321"/>
              <a:gd name="connsiteX49" fmla="*/ 2713219 w 3207895"/>
              <a:gd name="connsiteY49" fmla="*/ 5538865 h 5606321"/>
              <a:gd name="connsiteX50" fmla="*/ 2683239 w 3207895"/>
              <a:gd name="connsiteY50" fmla="*/ 5546360 h 5606321"/>
              <a:gd name="connsiteX51" fmla="*/ 2533337 w 3207895"/>
              <a:gd name="connsiteY51" fmla="*/ 5568845 h 5606321"/>
              <a:gd name="connsiteX52" fmla="*/ 2450891 w 3207895"/>
              <a:gd name="connsiteY52" fmla="*/ 5576341 h 5606321"/>
              <a:gd name="connsiteX53" fmla="*/ 2360950 w 3207895"/>
              <a:gd name="connsiteY53" fmla="*/ 5591331 h 5606321"/>
              <a:gd name="connsiteX54" fmla="*/ 2143593 w 3207895"/>
              <a:gd name="connsiteY54" fmla="*/ 5606321 h 5606321"/>
              <a:gd name="connsiteX55" fmla="*/ 1678898 w 3207895"/>
              <a:gd name="connsiteY55" fmla="*/ 5598826 h 5606321"/>
              <a:gd name="connsiteX56" fmla="*/ 1603947 w 3207895"/>
              <a:gd name="connsiteY56" fmla="*/ 5591331 h 5606321"/>
              <a:gd name="connsiteX57" fmla="*/ 1446550 w 3207895"/>
              <a:gd name="connsiteY57" fmla="*/ 5583836 h 5606321"/>
              <a:gd name="connsiteX58" fmla="*/ 1304144 w 3207895"/>
              <a:gd name="connsiteY58" fmla="*/ 5568845 h 5606321"/>
              <a:gd name="connsiteX59" fmla="*/ 1259173 w 3207895"/>
              <a:gd name="connsiteY59" fmla="*/ 5561350 h 5606321"/>
              <a:gd name="connsiteX60" fmla="*/ 1236688 w 3207895"/>
              <a:gd name="connsiteY60" fmla="*/ 5553855 h 5606321"/>
              <a:gd name="connsiteX61" fmla="*/ 1206708 w 3207895"/>
              <a:gd name="connsiteY61" fmla="*/ 5546360 h 5606321"/>
              <a:gd name="connsiteX62" fmla="*/ 1154242 w 3207895"/>
              <a:gd name="connsiteY62" fmla="*/ 5523875 h 5606321"/>
              <a:gd name="connsiteX63" fmla="*/ 1109272 w 3207895"/>
              <a:gd name="connsiteY63" fmla="*/ 5508885 h 5606321"/>
              <a:gd name="connsiteX64" fmla="*/ 1041816 w 3207895"/>
              <a:gd name="connsiteY64" fmla="*/ 5478904 h 5606321"/>
              <a:gd name="connsiteX65" fmla="*/ 1019331 w 3207895"/>
              <a:gd name="connsiteY65" fmla="*/ 5471409 h 5606321"/>
              <a:gd name="connsiteX66" fmla="*/ 989350 w 3207895"/>
              <a:gd name="connsiteY66" fmla="*/ 5456419 h 5606321"/>
              <a:gd name="connsiteX67" fmla="*/ 966865 w 3207895"/>
              <a:gd name="connsiteY67" fmla="*/ 5448924 h 5606321"/>
              <a:gd name="connsiteX68" fmla="*/ 929390 w 3207895"/>
              <a:gd name="connsiteY68" fmla="*/ 5426439 h 5606321"/>
              <a:gd name="connsiteX69" fmla="*/ 839449 w 3207895"/>
              <a:gd name="connsiteY69" fmla="*/ 5388963 h 5606321"/>
              <a:gd name="connsiteX70" fmla="*/ 816964 w 3207895"/>
              <a:gd name="connsiteY70" fmla="*/ 5366478 h 5606321"/>
              <a:gd name="connsiteX71" fmla="*/ 764498 w 3207895"/>
              <a:gd name="connsiteY71" fmla="*/ 5329003 h 5606321"/>
              <a:gd name="connsiteX72" fmla="*/ 719527 w 3207895"/>
              <a:gd name="connsiteY72" fmla="*/ 5291527 h 5606321"/>
              <a:gd name="connsiteX73" fmla="*/ 689547 w 3207895"/>
              <a:gd name="connsiteY73" fmla="*/ 5261547 h 5606321"/>
              <a:gd name="connsiteX74" fmla="*/ 667062 w 3207895"/>
              <a:gd name="connsiteY74" fmla="*/ 5254052 h 5606321"/>
              <a:gd name="connsiteX75" fmla="*/ 637082 w 3207895"/>
              <a:gd name="connsiteY75" fmla="*/ 5239062 h 5606321"/>
              <a:gd name="connsiteX76" fmla="*/ 592111 w 3207895"/>
              <a:gd name="connsiteY76" fmla="*/ 5209081 h 5606321"/>
              <a:gd name="connsiteX77" fmla="*/ 569626 w 3207895"/>
              <a:gd name="connsiteY77" fmla="*/ 5186596 h 5606321"/>
              <a:gd name="connsiteX78" fmla="*/ 547141 w 3207895"/>
              <a:gd name="connsiteY78" fmla="*/ 5179101 h 5606321"/>
              <a:gd name="connsiteX79" fmla="*/ 524655 w 3207895"/>
              <a:gd name="connsiteY79" fmla="*/ 5164111 h 5606321"/>
              <a:gd name="connsiteX80" fmla="*/ 472190 w 3207895"/>
              <a:gd name="connsiteY80" fmla="*/ 5141626 h 5606321"/>
              <a:gd name="connsiteX81" fmla="*/ 449705 w 3207895"/>
              <a:gd name="connsiteY81" fmla="*/ 5119141 h 5606321"/>
              <a:gd name="connsiteX82" fmla="*/ 397239 w 3207895"/>
              <a:gd name="connsiteY82" fmla="*/ 5089160 h 5606321"/>
              <a:gd name="connsiteX83" fmla="*/ 329783 w 3207895"/>
              <a:gd name="connsiteY83" fmla="*/ 5036695 h 5606321"/>
              <a:gd name="connsiteX84" fmla="*/ 254832 w 3207895"/>
              <a:gd name="connsiteY84" fmla="*/ 4961744 h 5606321"/>
              <a:gd name="connsiteX85" fmla="*/ 247337 w 3207895"/>
              <a:gd name="connsiteY85" fmla="*/ 4939259 h 5606321"/>
              <a:gd name="connsiteX86" fmla="*/ 224852 w 3207895"/>
              <a:gd name="connsiteY86" fmla="*/ 4916773 h 5606321"/>
              <a:gd name="connsiteX87" fmla="*/ 194872 w 3207895"/>
              <a:gd name="connsiteY87" fmla="*/ 4856813 h 5606321"/>
              <a:gd name="connsiteX88" fmla="*/ 157396 w 3207895"/>
              <a:gd name="connsiteY88" fmla="*/ 4781862 h 5606321"/>
              <a:gd name="connsiteX89" fmla="*/ 142406 w 3207895"/>
              <a:gd name="connsiteY89" fmla="*/ 4751881 h 5606321"/>
              <a:gd name="connsiteX90" fmla="*/ 127416 w 3207895"/>
              <a:gd name="connsiteY90" fmla="*/ 4706911 h 5606321"/>
              <a:gd name="connsiteX91" fmla="*/ 104931 w 3207895"/>
              <a:gd name="connsiteY91" fmla="*/ 4669436 h 5606321"/>
              <a:gd name="connsiteX92" fmla="*/ 67455 w 3207895"/>
              <a:gd name="connsiteY92" fmla="*/ 4557009 h 5606321"/>
              <a:gd name="connsiteX93" fmla="*/ 59960 w 3207895"/>
              <a:gd name="connsiteY93" fmla="*/ 4534524 h 5606321"/>
              <a:gd name="connsiteX94" fmla="*/ 44970 w 3207895"/>
              <a:gd name="connsiteY94" fmla="*/ 4467068 h 5606321"/>
              <a:gd name="connsiteX95" fmla="*/ 44970 w 3207895"/>
              <a:gd name="connsiteY95" fmla="*/ 3889947 h 5606321"/>
              <a:gd name="connsiteX96" fmla="*/ 52465 w 3207895"/>
              <a:gd name="connsiteY96" fmla="*/ 3837481 h 5606321"/>
              <a:gd name="connsiteX97" fmla="*/ 59960 w 3207895"/>
              <a:gd name="connsiteY97" fmla="*/ 3762531 h 5606321"/>
              <a:gd name="connsiteX98" fmla="*/ 67455 w 3207895"/>
              <a:gd name="connsiteY98" fmla="*/ 3732550 h 5606321"/>
              <a:gd name="connsiteX99" fmla="*/ 74950 w 3207895"/>
              <a:gd name="connsiteY99" fmla="*/ 3687580 h 5606321"/>
              <a:gd name="connsiteX100" fmla="*/ 89941 w 3207895"/>
              <a:gd name="connsiteY100" fmla="*/ 3462727 h 5606321"/>
              <a:gd name="connsiteX101" fmla="*/ 97436 w 3207895"/>
              <a:gd name="connsiteY101" fmla="*/ 2998032 h 5606321"/>
              <a:gd name="connsiteX102" fmla="*/ 89941 w 3207895"/>
              <a:gd name="connsiteY102" fmla="*/ 2555822 h 5606321"/>
              <a:gd name="connsiteX103" fmla="*/ 82446 w 3207895"/>
              <a:gd name="connsiteY103" fmla="*/ 2503357 h 5606321"/>
              <a:gd name="connsiteX104" fmla="*/ 74950 w 3207895"/>
              <a:gd name="connsiteY104" fmla="*/ 2383436 h 5606321"/>
              <a:gd name="connsiteX105" fmla="*/ 59960 w 3207895"/>
              <a:gd name="connsiteY105" fmla="*/ 2181068 h 5606321"/>
              <a:gd name="connsiteX106" fmla="*/ 52465 w 3207895"/>
              <a:gd name="connsiteY106" fmla="*/ 2113613 h 5606321"/>
              <a:gd name="connsiteX107" fmla="*/ 37475 w 3207895"/>
              <a:gd name="connsiteY107" fmla="*/ 1971206 h 5606321"/>
              <a:gd name="connsiteX108" fmla="*/ 14990 w 3207895"/>
              <a:gd name="connsiteY108" fmla="*/ 1663908 h 5606321"/>
              <a:gd name="connsiteX109" fmla="*/ 7495 w 3207895"/>
              <a:gd name="connsiteY109" fmla="*/ 1543986 h 5606321"/>
              <a:gd name="connsiteX110" fmla="*/ 0 w 3207895"/>
              <a:gd name="connsiteY110" fmla="*/ 1484026 h 5606321"/>
              <a:gd name="connsiteX111" fmla="*/ 7495 w 3207895"/>
              <a:gd name="connsiteY111" fmla="*/ 667062 h 5606321"/>
              <a:gd name="connsiteX112" fmla="*/ 14990 w 3207895"/>
              <a:gd name="connsiteY112" fmla="*/ 524655 h 5606321"/>
              <a:gd name="connsiteX113" fmla="*/ 29980 w 3207895"/>
              <a:gd name="connsiteY113" fmla="*/ 479685 h 5606321"/>
              <a:gd name="connsiteX114" fmla="*/ 44970 w 3207895"/>
              <a:gd name="connsiteY114" fmla="*/ 434714 h 5606321"/>
              <a:gd name="connsiteX115" fmla="*/ 52465 w 3207895"/>
              <a:gd name="connsiteY115" fmla="*/ 412229 h 5606321"/>
              <a:gd name="connsiteX116" fmla="*/ 74950 w 3207895"/>
              <a:gd name="connsiteY116" fmla="*/ 382249 h 5606321"/>
              <a:gd name="connsiteX117" fmla="*/ 89941 w 3207895"/>
              <a:gd name="connsiteY117" fmla="*/ 359763 h 5606321"/>
              <a:gd name="connsiteX118" fmla="*/ 112426 w 3207895"/>
              <a:gd name="connsiteY118" fmla="*/ 337278 h 5606321"/>
              <a:gd name="connsiteX119" fmla="*/ 127416 w 3207895"/>
              <a:gd name="connsiteY119" fmla="*/ 314793 h 5606321"/>
              <a:gd name="connsiteX120" fmla="*/ 172387 w 3207895"/>
              <a:gd name="connsiteY120" fmla="*/ 269822 h 5606321"/>
              <a:gd name="connsiteX121" fmla="*/ 224852 w 3207895"/>
              <a:gd name="connsiteY121" fmla="*/ 224852 h 5606321"/>
              <a:gd name="connsiteX122" fmla="*/ 239842 w 3207895"/>
              <a:gd name="connsiteY122" fmla="*/ 202367 h 5606321"/>
              <a:gd name="connsiteX123" fmla="*/ 277318 w 3207895"/>
              <a:gd name="connsiteY123" fmla="*/ 172386 h 5606321"/>
              <a:gd name="connsiteX124" fmla="*/ 292308 w 3207895"/>
              <a:gd name="connsiteY124" fmla="*/ 149901 h 5606321"/>
              <a:gd name="connsiteX125" fmla="*/ 337278 w 3207895"/>
              <a:gd name="connsiteY125" fmla="*/ 112426 h 5606321"/>
              <a:gd name="connsiteX126" fmla="*/ 352268 w 3207895"/>
              <a:gd name="connsiteY126" fmla="*/ 89941 h 5606321"/>
              <a:gd name="connsiteX127" fmla="*/ 397239 w 3207895"/>
              <a:gd name="connsiteY127" fmla="*/ 59960 h 5606321"/>
              <a:gd name="connsiteX128" fmla="*/ 434714 w 3207895"/>
              <a:gd name="connsiteY128" fmla="*/ 22485 h 5606321"/>
              <a:gd name="connsiteX129" fmla="*/ 464695 w 3207895"/>
              <a:gd name="connsiteY129" fmla="*/ 0 h 5606321"/>
              <a:gd name="connsiteX0" fmla="*/ 472190 w 3207895"/>
              <a:gd name="connsiteY0" fmla="*/ 59960 h 5606321"/>
              <a:gd name="connsiteX1" fmla="*/ 592111 w 3207895"/>
              <a:gd name="connsiteY1" fmla="*/ 52465 h 5606321"/>
              <a:gd name="connsiteX2" fmla="*/ 682052 w 3207895"/>
              <a:gd name="connsiteY2" fmla="*/ 44970 h 5606321"/>
              <a:gd name="connsiteX3" fmla="*/ 1184223 w 3207895"/>
              <a:gd name="connsiteY3" fmla="*/ 37475 h 5606321"/>
              <a:gd name="connsiteX4" fmla="*/ 1311639 w 3207895"/>
              <a:gd name="connsiteY4" fmla="*/ 29980 h 5606321"/>
              <a:gd name="connsiteX5" fmla="*/ 1364105 w 3207895"/>
              <a:gd name="connsiteY5" fmla="*/ 22485 h 5606321"/>
              <a:gd name="connsiteX6" fmla="*/ 1566472 w 3207895"/>
              <a:gd name="connsiteY6" fmla="*/ 7495 h 5606321"/>
              <a:gd name="connsiteX7" fmla="*/ 2278505 w 3207895"/>
              <a:gd name="connsiteY7" fmla="*/ 14990 h 5606321"/>
              <a:gd name="connsiteX8" fmla="*/ 2360950 w 3207895"/>
              <a:gd name="connsiteY8" fmla="*/ 22485 h 5606321"/>
              <a:gd name="connsiteX9" fmla="*/ 2398426 w 3207895"/>
              <a:gd name="connsiteY9" fmla="*/ 29980 h 5606321"/>
              <a:gd name="connsiteX10" fmla="*/ 2428406 w 3207895"/>
              <a:gd name="connsiteY10" fmla="*/ 37475 h 5606321"/>
              <a:gd name="connsiteX11" fmla="*/ 2585803 w 3207895"/>
              <a:gd name="connsiteY11" fmla="*/ 52465 h 5606321"/>
              <a:gd name="connsiteX12" fmla="*/ 2885606 w 3207895"/>
              <a:gd name="connsiteY12" fmla="*/ 74950 h 5606321"/>
              <a:gd name="connsiteX13" fmla="*/ 2930577 w 3207895"/>
              <a:gd name="connsiteY13" fmla="*/ 82445 h 5606321"/>
              <a:gd name="connsiteX14" fmla="*/ 2975547 w 3207895"/>
              <a:gd name="connsiteY14" fmla="*/ 97436 h 5606321"/>
              <a:gd name="connsiteX15" fmla="*/ 3043003 w 3207895"/>
              <a:gd name="connsiteY15" fmla="*/ 134911 h 5606321"/>
              <a:gd name="connsiteX16" fmla="*/ 3110459 w 3207895"/>
              <a:gd name="connsiteY16" fmla="*/ 209862 h 5606321"/>
              <a:gd name="connsiteX17" fmla="*/ 3117954 w 3207895"/>
              <a:gd name="connsiteY17" fmla="*/ 232347 h 5606321"/>
              <a:gd name="connsiteX18" fmla="*/ 3147934 w 3207895"/>
              <a:gd name="connsiteY18" fmla="*/ 284813 h 5606321"/>
              <a:gd name="connsiteX19" fmla="*/ 3162924 w 3207895"/>
              <a:gd name="connsiteY19" fmla="*/ 344773 h 5606321"/>
              <a:gd name="connsiteX20" fmla="*/ 3162924 w 3207895"/>
              <a:gd name="connsiteY20" fmla="*/ 1484026 h 5606321"/>
              <a:gd name="connsiteX21" fmla="*/ 3147934 w 3207895"/>
              <a:gd name="connsiteY21" fmla="*/ 2158583 h 5606321"/>
              <a:gd name="connsiteX22" fmla="*/ 3177914 w 3207895"/>
              <a:gd name="connsiteY22" fmla="*/ 2383436 h 5606321"/>
              <a:gd name="connsiteX23" fmla="*/ 3192905 w 3207895"/>
              <a:gd name="connsiteY23" fmla="*/ 2533337 h 5606321"/>
              <a:gd name="connsiteX24" fmla="*/ 3207895 w 3207895"/>
              <a:gd name="connsiteY24" fmla="*/ 2735704 h 5606321"/>
              <a:gd name="connsiteX25" fmla="*/ 3200400 w 3207895"/>
              <a:gd name="connsiteY25" fmla="*/ 4467068 h 5606321"/>
              <a:gd name="connsiteX26" fmla="*/ 3177914 w 3207895"/>
              <a:gd name="connsiteY26" fmla="*/ 4751881 h 5606321"/>
              <a:gd name="connsiteX27" fmla="*/ 3170419 w 3207895"/>
              <a:gd name="connsiteY27" fmla="*/ 4826832 h 5606321"/>
              <a:gd name="connsiteX28" fmla="*/ 3155429 w 3207895"/>
              <a:gd name="connsiteY28" fmla="*/ 4909278 h 5606321"/>
              <a:gd name="connsiteX29" fmla="*/ 3147934 w 3207895"/>
              <a:gd name="connsiteY29" fmla="*/ 4931763 h 5606321"/>
              <a:gd name="connsiteX30" fmla="*/ 3140439 w 3207895"/>
              <a:gd name="connsiteY30" fmla="*/ 4969239 h 5606321"/>
              <a:gd name="connsiteX31" fmla="*/ 3125449 w 3207895"/>
              <a:gd name="connsiteY31" fmla="*/ 5014209 h 5606321"/>
              <a:gd name="connsiteX32" fmla="*/ 3117954 w 3207895"/>
              <a:gd name="connsiteY32" fmla="*/ 5036695 h 5606321"/>
              <a:gd name="connsiteX33" fmla="*/ 3102964 w 3207895"/>
              <a:gd name="connsiteY33" fmla="*/ 5066675 h 5606321"/>
              <a:gd name="connsiteX34" fmla="*/ 3087973 w 3207895"/>
              <a:gd name="connsiteY34" fmla="*/ 5111645 h 5606321"/>
              <a:gd name="connsiteX35" fmla="*/ 3072983 w 3207895"/>
              <a:gd name="connsiteY35" fmla="*/ 5156616 h 5606321"/>
              <a:gd name="connsiteX36" fmla="*/ 3065488 w 3207895"/>
              <a:gd name="connsiteY36" fmla="*/ 5179101 h 5606321"/>
              <a:gd name="connsiteX37" fmla="*/ 3050498 w 3207895"/>
              <a:gd name="connsiteY37" fmla="*/ 5201586 h 5606321"/>
              <a:gd name="connsiteX38" fmla="*/ 3035508 w 3207895"/>
              <a:gd name="connsiteY38" fmla="*/ 5246557 h 5606321"/>
              <a:gd name="connsiteX39" fmla="*/ 3028013 w 3207895"/>
              <a:gd name="connsiteY39" fmla="*/ 5269042 h 5606321"/>
              <a:gd name="connsiteX40" fmla="*/ 3013023 w 3207895"/>
              <a:gd name="connsiteY40" fmla="*/ 5299022 h 5606321"/>
              <a:gd name="connsiteX41" fmla="*/ 2983042 w 3207895"/>
              <a:gd name="connsiteY41" fmla="*/ 5343993 h 5606321"/>
              <a:gd name="connsiteX42" fmla="*/ 2968052 w 3207895"/>
              <a:gd name="connsiteY42" fmla="*/ 5366478 h 5606321"/>
              <a:gd name="connsiteX43" fmla="*/ 2953062 w 3207895"/>
              <a:gd name="connsiteY43" fmla="*/ 5388963 h 5606321"/>
              <a:gd name="connsiteX44" fmla="*/ 2938072 w 3207895"/>
              <a:gd name="connsiteY44" fmla="*/ 5411449 h 5606321"/>
              <a:gd name="connsiteX45" fmla="*/ 2900596 w 3207895"/>
              <a:gd name="connsiteY45" fmla="*/ 5448924 h 5606321"/>
              <a:gd name="connsiteX46" fmla="*/ 2848131 w 3207895"/>
              <a:gd name="connsiteY46" fmla="*/ 5486400 h 5606321"/>
              <a:gd name="connsiteX47" fmla="*/ 2825646 w 3207895"/>
              <a:gd name="connsiteY47" fmla="*/ 5493895 h 5606321"/>
              <a:gd name="connsiteX48" fmla="*/ 2795665 w 3207895"/>
              <a:gd name="connsiteY48" fmla="*/ 5508885 h 5606321"/>
              <a:gd name="connsiteX49" fmla="*/ 2713219 w 3207895"/>
              <a:gd name="connsiteY49" fmla="*/ 5538865 h 5606321"/>
              <a:gd name="connsiteX50" fmla="*/ 2683239 w 3207895"/>
              <a:gd name="connsiteY50" fmla="*/ 5546360 h 5606321"/>
              <a:gd name="connsiteX51" fmla="*/ 2533337 w 3207895"/>
              <a:gd name="connsiteY51" fmla="*/ 5568845 h 5606321"/>
              <a:gd name="connsiteX52" fmla="*/ 2450891 w 3207895"/>
              <a:gd name="connsiteY52" fmla="*/ 5576341 h 5606321"/>
              <a:gd name="connsiteX53" fmla="*/ 2360950 w 3207895"/>
              <a:gd name="connsiteY53" fmla="*/ 5591331 h 5606321"/>
              <a:gd name="connsiteX54" fmla="*/ 2143593 w 3207895"/>
              <a:gd name="connsiteY54" fmla="*/ 5606321 h 5606321"/>
              <a:gd name="connsiteX55" fmla="*/ 1678898 w 3207895"/>
              <a:gd name="connsiteY55" fmla="*/ 5598826 h 5606321"/>
              <a:gd name="connsiteX56" fmla="*/ 1603947 w 3207895"/>
              <a:gd name="connsiteY56" fmla="*/ 5591331 h 5606321"/>
              <a:gd name="connsiteX57" fmla="*/ 1446550 w 3207895"/>
              <a:gd name="connsiteY57" fmla="*/ 5583836 h 5606321"/>
              <a:gd name="connsiteX58" fmla="*/ 1304144 w 3207895"/>
              <a:gd name="connsiteY58" fmla="*/ 5568845 h 5606321"/>
              <a:gd name="connsiteX59" fmla="*/ 1259173 w 3207895"/>
              <a:gd name="connsiteY59" fmla="*/ 5561350 h 5606321"/>
              <a:gd name="connsiteX60" fmla="*/ 1236688 w 3207895"/>
              <a:gd name="connsiteY60" fmla="*/ 5553855 h 5606321"/>
              <a:gd name="connsiteX61" fmla="*/ 1206708 w 3207895"/>
              <a:gd name="connsiteY61" fmla="*/ 5546360 h 5606321"/>
              <a:gd name="connsiteX62" fmla="*/ 1154242 w 3207895"/>
              <a:gd name="connsiteY62" fmla="*/ 5523875 h 5606321"/>
              <a:gd name="connsiteX63" fmla="*/ 1109272 w 3207895"/>
              <a:gd name="connsiteY63" fmla="*/ 5508885 h 5606321"/>
              <a:gd name="connsiteX64" fmla="*/ 1041816 w 3207895"/>
              <a:gd name="connsiteY64" fmla="*/ 5478904 h 5606321"/>
              <a:gd name="connsiteX65" fmla="*/ 1019331 w 3207895"/>
              <a:gd name="connsiteY65" fmla="*/ 5471409 h 5606321"/>
              <a:gd name="connsiteX66" fmla="*/ 989350 w 3207895"/>
              <a:gd name="connsiteY66" fmla="*/ 5456419 h 5606321"/>
              <a:gd name="connsiteX67" fmla="*/ 966865 w 3207895"/>
              <a:gd name="connsiteY67" fmla="*/ 5448924 h 5606321"/>
              <a:gd name="connsiteX68" fmla="*/ 929390 w 3207895"/>
              <a:gd name="connsiteY68" fmla="*/ 5426439 h 5606321"/>
              <a:gd name="connsiteX69" fmla="*/ 839449 w 3207895"/>
              <a:gd name="connsiteY69" fmla="*/ 5388963 h 5606321"/>
              <a:gd name="connsiteX70" fmla="*/ 816964 w 3207895"/>
              <a:gd name="connsiteY70" fmla="*/ 5366478 h 5606321"/>
              <a:gd name="connsiteX71" fmla="*/ 764498 w 3207895"/>
              <a:gd name="connsiteY71" fmla="*/ 5329003 h 5606321"/>
              <a:gd name="connsiteX72" fmla="*/ 719527 w 3207895"/>
              <a:gd name="connsiteY72" fmla="*/ 5291527 h 5606321"/>
              <a:gd name="connsiteX73" fmla="*/ 689547 w 3207895"/>
              <a:gd name="connsiteY73" fmla="*/ 5261547 h 5606321"/>
              <a:gd name="connsiteX74" fmla="*/ 667062 w 3207895"/>
              <a:gd name="connsiteY74" fmla="*/ 5254052 h 5606321"/>
              <a:gd name="connsiteX75" fmla="*/ 637082 w 3207895"/>
              <a:gd name="connsiteY75" fmla="*/ 5239062 h 5606321"/>
              <a:gd name="connsiteX76" fmla="*/ 592111 w 3207895"/>
              <a:gd name="connsiteY76" fmla="*/ 5209081 h 5606321"/>
              <a:gd name="connsiteX77" fmla="*/ 569626 w 3207895"/>
              <a:gd name="connsiteY77" fmla="*/ 5186596 h 5606321"/>
              <a:gd name="connsiteX78" fmla="*/ 547141 w 3207895"/>
              <a:gd name="connsiteY78" fmla="*/ 5179101 h 5606321"/>
              <a:gd name="connsiteX79" fmla="*/ 524655 w 3207895"/>
              <a:gd name="connsiteY79" fmla="*/ 5164111 h 5606321"/>
              <a:gd name="connsiteX80" fmla="*/ 472190 w 3207895"/>
              <a:gd name="connsiteY80" fmla="*/ 5141626 h 5606321"/>
              <a:gd name="connsiteX81" fmla="*/ 449705 w 3207895"/>
              <a:gd name="connsiteY81" fmla="*/ 5119141 h 5606321"/>
              <a:gd name="connsiteX82" fmla="*/ 397239 w 3207895"/>
              <a:gd name="connsiteY82" fmla="*/ 5089160 h 5606321"/>
              <a:gd name="connsiteX83" fmla="*/ 329783 w 3207895"/>
              <a:gd name="connsiteY83" fmla="*/ 5036695 h 5606321"/>
              <a:gd name="connsiteX84" fmla="*/ 254832 w 3207895"/>
              <a:gd name="connsiteY84" fmla="*/ 4961744 h 5606321"/>
              <a:gd name="connsiteX85" fmla="*/ 247337 w 3207895"/>
              <a:gd name="connsiteY85" fmla="*/ 4939259 h 5606321"/>
              <a:gd name="connsiteX86" fmla="*/ 224852 w 3207895"/>
              <a:gd name="connsiteY86" fmla="*/ 4916773 h 5606321"/>
              <a:gd name="connsiteX87" fmla="*/ 194872 w 3207895"/>
              <a:gd name="connsiteY87" fmla="*/ 4856813 h 5606321"/>
              <a:gd name="connsiteX88" fmla="*/ 157396 w 3207895"/>
              <a:gd name="connsiteY88" fmla="*/ 4781862 h 5606321"/>
              <a:gd name="connsiteX89" fmla="*/ 142406 w 3207895"/>
              <a:gd name="connsiteY89" fmla="*/ 4751881 h 5606321"/>
              <a:gd name="connsiteX90" fmla="*/ 127416 w 3207895"/>
              <a:gd name="connsiteY90" fmla="*/ 4706911 h 5606321"/>
              <a:gd name="connsiteX91" fmla="*/ 104931 w 3207895"/>
              <a:gd name="connsiteY91" fmla="*/ 4669436 h 5606321"/>
              <a:gd name="connsiteX92" fmla="*/ 67455 w 3207895"/>
              <a:gd name="connsiteY92" fmla="*/ 4557009 h 5606321"/>
              <a:gd name="connsiteX93" fmla="*/ 59960 w 3207895"/>
              <a:gd name="connsiteY93" fmla="*/ 4534524 h 5606321"/>
              <a:gd name="connsiteX94" fmla="*/ 44970 w 3207895"/>
              <a:gd name="connsiteY94" fmla="*/ 4467068 h 5606321"/>
              <a:gd name="connsiteX95" fmla="*/ 44970 w 3207895"/>
              <a:gd name="connsiteY95" fmla="*/ 3889947 h 5606321"/>
              <a:gd name="connsiteX96" fmla="*/ 52465 w 3207895"/>
              <a:gd name="connsiteY96" fmla="*/ 3837481 h 5606321"/>
              <a:gd name="connsiteX97" fmla="*/ 59960 w 3207895"/>
              <a:gd name="connsiteY97" fmla="*/ 3762531 h 5606321"/>
              <a:gd name="connsiteX98" fmla="*/ 67455 w 3207895"/>
              <a:gd name="connsiteY98" fmla="*/ 3732550 h 5606321"/>
              <a:gd name="connsiteX99" fmla="*/ 74950 w 3207895"/>
              <a:gd name="connsiteY99" fmla="*/ 3687580 h 5606321"/>
              <a:gd name="connsiteX100" fmla="*/ 89941 w 3207895"/>
              <a:gd name="connsiteY100" fmla="*/ 3462727 h 5606321"/>
              <a:gd name="connsiteX101" fmla="*/ 97436 w 3207895"/>
              <a:gd name="connsiteY101" fmla="*/ 2998032 h 5606321"/>
              <a:gd name="connsiteX102" fmla="*/ 89941 w 3207895"/>
              <a:gd name="connsiteY102" fmla="*/ 2555822 h 5606321"/>
              <a:gd name="connsiteX103" fmla="*/ 82446 w 3207895"/>
              <a:gd name="connsiteY103" fmla="*/ 2503357 h 5606321"/>
              <a:gd name="connsiteX104" fmla="*/ 74950 w 3207895"/>
              <a:gd name="connsiteY104" fmla="*/ 2383436 h 5606321"/>
              <a:gd name="connsiteX105" fmla="*/ 59960 w 3207895"/>
              <a:gd name="connsiteY105" fmla="*/ 2181068 h 5606321"/>
              <a:gd name="connsiteX106" fmla="*/ 52465 w 3207895"/>
              <a:gd name="connsiteY106" fmla="*/ 2113613 h 5606321"/>
              <a:gd name="connsiteX107" fmla="*/ 37475 w 3207895"/>
              <a:gd name="connsiteY107" fmla="*/ 1971206 h 5606321"/>
              <a:gd name="connsiteX108" fmla="*/ 14990 w 3207895"/>
              <a:gd name="connsiteY108" fmla="*/ 1663908 h 5606321"/>
              <a:gd name="connsiteX109" fmla="*/ 7495 w 3207895"/>
              <a:gd name="connsiteY109" fmla="*/ 1543986 h 5606321"/>
              <a:gd name="connsiteX110" fmla="*/ 0 w 3207895"/>
              <a:gd name="connsiteY110" fmla="*/ 1484026 h 5606321"/>
              <a:gd name="connsiteX111" fmla="*/ 7495 w 3207895"/>
              <a:gd name="connsiteY111" fmla="*/ 667062 h 5606321"/>
              <a:gd name="connsiteX112" fmla="*/ 14990 w 3207895"/>
              <a:gd name="connsiteY112" fmla="*/ 524655 h 5606321"/>
              <a:gd name="connsiteX113" fmla="*/ 29980 w 3207895"/>
              <a:gd name="connsiteY113" fmla="*/ 479685 h 5606321"/>
              <a:gd name="connsiteX114" fmla="*/ 44970 w 3207895"/>
              <a:gd name="connsiteY114" fmla="*/ 434714 h 5606321"/>
              <a:gd name="connsiteX115" fmla="*/ 52465 w 3207895"/>
              <a:gd name="connsiteY115" fmla="*/ 412229 h 5606321"/>
              <a:gd name="connsiteX116" fmla="*/ 74950 w 3207895"/>
              <a:gd name="connsiteY116" fmla="*/ 382249 h 5606321"/>
              <a:gd name="connsiteX117" fmla="*/ 89941 w 3207895"/>
              <a:gd name="connsiteY117" fmla="*/ 359763 h 5606321"/>
              <a:gd name="connsiteX118" fmla="*/ 112426 w 3207895"/>
              <a:gd name="connsiteY118" fmla="*/ 337278 h 5606321"/>
              <a:gd name="connsiteX119" fmla="*/ 127416 w 3207895"/>
              <a:gd name="connsiteY119" fmla="*/ 314793 h 5606321"/>
              <a:gd name="connsiteX120" fmla="*/ 172387 w 3207895"/>
              <a:gd name="connsiteY120" fmla="*/ 269822 h 5606321"/>
              <a:gd name="connsiteX121" fmla="*/ 224852 w 3207895"/>
              <a:gd name="connsiteY121" fmla="*/ 224852 h 5606321"/>
              <a:gd name="connsiteX122" fmla="*/ 239842 w 3207895"/>
              <a:gd name="connsiteY122" fmla="*/ 202367 h 5606321"/>
              <a:gd name="connsiteX123" fmla="*/ 277318 w 3207895"/>
              <a:gd name="connsiteY123" fmla="*/ 172386 h 5606321"/>
              <a:gd name="connsiteX124" fmla="*/ 292308 w 3207895"/>
              <a:gd name="connsiteY124" fmla="*/ 149901 h 5606321"/>
              <a:gd name="connsiteX125" fmla="*/ 352268 w 3207895"/>
              <a:gd name="connsiteY125" fmla="*/ 89941 h 5606321"/>
              <a:gd name="connsiteX126" fmla="*/ 397239 w 3207895"/>
              <a:gd name="connsiteY126" fmla="*/ 59960 h 5606321"/>
              <a:gd name="connsiteX127" fmla="*/ 434714 w 3207895"/>
              <a:gd name="connsiteY127" fmla="*/ 22485 h 5606321"/>
              <a:gd name="connsiteX128" fmla="*/ 464695 w 3207895"/>
              <a:gd name="connsiteY128" fmla="*/ 0 h 5606321"/>
              <a:gd name="connsiteX0" fmla="*/ 472190 w 3207895"/>
              <a:gd name="connsiteY0" fmla="*/ 59960 h 5606321"/>
              <a:gd name="connsiteX1" fmla="*/ 592111 w 3207895"/>
              <a:gd name="connsiteY1" fmla="*/ 52465 h 5606321"/>
              <a:gd name="connsiteX2" fmla="*/ 682052 w 3207895"/>
              <a:gd name="connsiteY2" fmla="*/ 44970 h 5606321"/>
              <a:gd name="connsiteX3" fmla="*/ 1184223 w 3207895"/>
              <a:gd name="connsiteY3" fmla="*/ 37475 h 5606321"/>
              <a:gd name="connsiteX4" fmla="*/ 1311639 w 3207895"/>
              <a:gd name="connsiteY4" fmla="*/ 29980 h 5606321"/>
              <a:gd name="connsiteX5" fmla="*/ 1364105 w 3207895"/>
              <a:gd name="connsiteY5" fmla="*/ 22485 h 5606321"/>
              <a:gd name="connsiteX6" fmla="*/ 1566472 w 3207895"/>
              <a:gd name="connsiteY6" fmla="*/ 7495 h 5606321"/>
              <a:gd name="connsiteX7" fmla="*/ 2278505 w 3207895"/>
              <a:gd name="connsiteY7" fmla="*/ 14990 h 5606321"/>
              <a:gd name="connsiteX8" fmla="*/ 2360950 w 3207895"/>
              <a:gd name="connsiteY8" fmla="*/ 22485 h 5606321"/>
              <a:gd name="connsiteX9" fmla="*/ 2398426 w 3207895"/>
              <a:gd name="connsiteY9" fmla="*/ 29980 h 5606321"/>
              <a:gd name="connsiteX10" fmla="*/ 2428406 w 3207895"/>
              <a:gd name="connsiteY10" fmla="*/ 37475 h 5606321"/>
              <a:gd name="connsiteX11" fmla="*/ 2585803 w 3207895"/>
              <a:gd name="connsiteY11" fmla="*/ 52465 h 5606321"/>
              <a:gd name="connsiteX12" fmla="*/ 2885606 w 3207895"/>
              <a:gd name="connsiteY12" fmla="*/ 74950 h 5606321"/>
              <a:gd name="connsiteX13" fmla="*/ 2930577 w 3207895"/>
              <a:gd name="connsiteY13" fmla="*/ 82445 h 5606321"/>
              <a:gd name="connsiteX14" fmla="*/ 2975547 w 3207895"/>
              <a:gd name="connsiteY14" fmla="*/ 97436 h 5606321"/>
              <a:gd name="connsiteX15" fmla="*/ 3043003 w 3207895"/>
              <a:gd name="connsiteY15" fmla="*/ 134911 h 5606321"/>
              <a:gd name="connsiteX16" fmla="*/ 3110459 w 3207895"/>
              <a:gd name="connsiteY16" fmla="*/ 209862 h 5606321"/>
              <a:gd name="connsiteX17" fmla="*/ 3117954 w 3207895"/>
              <a:gd name="connsiteY17" fmla="*/ 232347 h 5606321"/>
              <a:gd name="connsiteX18" fmla="*/ 3147934 w 3207895"/>
              <a:gd name="connsiteY18" fmla="*/ 284813 h 5606321"/>
              <a:gd name="connsiteX19" fmla="*/ 3162924 w 3207895"/>
              <a:gd name="connsiteY19" fmla="*/ 344773 h 5606321"/>
              <a:gd name="connsiteX20" fmla="*/ 3162924 w 3207895"/>
              <a:gd name="connsiteY20" fmla="*/ 1484026 h 5606321"/>
              <a:gd name="connsiteX21" fmla="*/ 3147934 w 3207895"/>
              <a:gd name="connsiteY21" fmla="*/ 2158583 h 5606321"/>
              <a:gd name="connsiteX22" fmla="*/ 3177914 w 3207895"/>
              <a:gd name="connsiteY22" fmla="*/ 2383436 h 5606321"/>
              <a:gd name="connsiteX23" fmla="*/ 3192905 w 3207895"/>
              <a:gd name="connsiteY23" fmla="*/ 2533337 h 5606321"/>
              <a:gd name="connsiteX24" fmla="*/ 3207895 w 3207895"/>
              <a:gd name="connsiteY24" fmla="*/ 2735704 h 5606321"/>
              <a:gd name="connsiteX25" fmla="*/ 3200400 w 3207895"/>
              <a:gd name="connsiteY25" fmla="*/ 4467068 h 5606321"/>
              <a:gd name="connsiteX26" fmla="*/ 3177914 w 3207895"/>
              <a:gd name="connsiteY26" fmla="*/ 4751881 h 5606321"/>
              <a:gd name="connsiteX27" fmla="*/ 3170419 w 3207895"/>
              <a:gd name="connsiteY27" fmla="*/ 4826832 h 5606321"/>
              <a:gd name="connsiteX28" fmla="*/ 3155429 w 3207895"/>
              <a:gd name="connsiteY28" fmla="*/ 4909278 h 5606321"/>
              <a:gd name="connsiteX29" fmla="*/ 3147934 w 3207895"/>
              <a:gd name="connsiteY29" fmla="*/ 4931763 h 5606321"/>
              <a:gd name="connsiteX30" fmla="*/ 3140439 w 3207895"/>
              <a:gd name="connsiteY30" fmla="*/ 4969239 h 5606321"/>
              <a:gd name="connsiteX31" fmla="*/ 3125449 w 3207895"/>
              <a:gd name="connsiteY31" fmla="*/ 5014209 h 5606321"/>
              <a:gd name="connsiteX32" fmla="*/ 3117954 w 3207895"/>
              <a:gd name="connsiteY32" fmla="*/ 5036695 h 5606321"/>
              <a:gd name="connsiteX33" fmla="*/ 3102964 w 3207895"/>
              <a:gd name="connsiteY33" fmla="*/ 5066675 h 5606321"/>
              <a:gd name="connsiteX34" fmla="*/ 3087973 w 3207895"/>
              <a:gd name="connsiteY34" fmla="*/ 5111645 h 5606321"/>
              <a:gd name="connsiteX35" fmla="*/ 3072983 w 3207895"/>
              <a:gd name="connsiteY35" fmla="*/ 5156616 h 5606321"/>
              <a:gd name="connsiteX36" fmla="*/ 3065488 w 3207895"/>
              <a:gd name="connsiteY36" fmla="*/ 5179101 h 5606321"/>
              <a:gd name="connsiteX37" fmla="*/ 3050498 w 3207895"/>
              <a:gd name="connsiteY37" fmla="*/ 5201586 h 5606321"/>
              <a:gd name="connsiteX38" fmla="*/ 3035508 w 3207895"/>
              <a:gd name="connsiteY38" fmla="*/ 5246557 h 5606321"/>
              <a:gd name="connsiteX39" fmla="*/ 3028013 w 3207895"/>
              <a:gd name="connsiteY39" fmla="*/ 5269042 h 5606321"/>
              <a:gd name="connsiteX40" fmla="*/ 3013023 w 3207895"/>
              <a:gd name="connsiteY40" fmla="*/ 5299022 h 5606321"/>
              <a:gd name="connsiteX41" fmla="*/ 2983042 w 3207895"/>
              <a:gd name="connsiteY41" fmla="*/ 5343993 h 5606321"/>
              <a:gd name="connsiteX42" fmla="*/ 2968052 w 3207895"/>
              <a:gd name="connsiteY42" fmla="*/ 5366478 h 5606321"/>
              <a:gd name="connsiteX43" fmla="*/ 2953062 w 3207895"/>
              <a:gd name="connsiteY43" fmla="*/ 5388963 h 5606321"/>
              <a:gd name="connsiteX44" fmla="*/ 2938072 w 3207895"/>
              <a:gd name="connsiteY44" fmla="*/ 5411449 h 5606321"/>
              <a:gd name="connsiteX45" fmla="*/ 2900596 w 3207895"/>
              <a:gd name="connsiteY45" fmla="*/ 5448924 h 5606321"/>
              <a:gd name="connsiteX46" fmla="*/ 2848131 w 3207895"/>
              <a:gd name="connsiteY46" fmla="*/ 5486400 h 5606321"/>
              <a:gd name="connsiteX47" fmla="*/ 2825646 w 3207895"/>
              <a:gd name="connsiteY47" fmla="*/ 5493895 h 5606321"/>
              <a:gd name="connsiteX48" fmla="*/ 2795665 w 3207895"/>
              <a:gd name="connsiteY48" fmla="*/ 5508885 h 5606321"/>
              <a:gd name="connsiteX49" fmla="*/ 2713219 w 3207895"/>
              <a:gd name="connsiteY49" fmla="*/ 5538865 h 5606321"/>
              <a:gd name="connsiteX50" fmla="*/ 2683239 w 3207895"/>
              <a:gd name="connsiteY50" fmla="*/ 5546360 h 5606321"/>
              <a:gd name="connsiteX51" fmla="*/ 2533337 w 3207895"/>
              <a:gd name="connsiteY51" fmla="*/ 5568845 h 5606321"/>
              <a:gd name="connsiteX52" fmla="*/ 2450891 w 3207895"/>
              <a:gd name="connsiteY52" fmla="*/ 5576341 h 5606321"/>
              <a:gd name="connsiteX53" fmla="*/ 2360950 w 3207895"/>
              <a:gd name="connsiteY53" fmla="*/ 5591331 h 5606321"/>
              <a:gd name="connsiteX54" fmla="*/ 2143593 w 3207895"/>
              <a:gd name="connsiteY54" fmla="*/ 5606321 h 5606321"/>
              <a:gd name="connsiteX55" fmla="*/ 1678898 w 3207895"/>
              <a:gd name="connsiteY55" fmla="*/ 5598826 h 5606321"/>
              <a:gd name="connsiteX56" fmla="*/ 1603947 w 3207895"/>
              <a:gd name="connsiteY56" fmla="*/ 5591331 h 5606321"/>
              <a:gd name="connsiteX57" fmla="*/ 1446550 w 3207895"/>
              <a:gd name="connsiteY57" fmla="*/ 5583836 h 5606321"/>
              <a:gd name="connsiteX58" fmla="*/ 1304144 w 3207895"/>
              <a:gd name="connsiteY58" fmla="*/ 5568845 h 5606321"/>
              <a:gd name="connsiteX59" fmla="*/ 1259173 w 3207895"/>
              <a:gd name="connsiteY59" fmla="*/ 5561350 h 5606321"/>
              <a:gd name="connsiteX60" fmla="*/ 1236688 w 3207895"/>
              <a:gd name="connsiteY60" fmla="*/ 5553855 h 5606321"/>
              <a:gd name="connsiteX61" fmla="*/ 1206708 w 3207895"/>
              <a:gd name="connsiteY61" fmla="*/ 5546360 h 5606321"/>
              <a:gd name="connsiteX62" fmla="*/ 1154242 w 3207895"/>
              <a:gd name="connsiteY62" fmla="*/ 5523875 h 5606321"/>
              <a:gd name="connsiteX63" fmla="*/ 1109272 w 3207895"/>
              <a:gd name="connsiteY63" fmla="*/ 5508885 h 5606321"/>
              <a:gd name="connsiteX64" fmla="*/ 1041816 w 3207895"/>
              <a:gd name="connsiteY64" fmla="*/ 5478904 h 5606321"/>
              <a:gd name="connsiteX65" fmla="*/ 1019331 w 3207895"/>
              <a:gd name="connsiteY65" fmla="*/ 5471409 h 5606321"/>
              <a:gd name="connsiteX66" fmla="*/ 989350 w 3207895"/>
              <a:gd name="connsiteY66" fmla="*/ 5456419 h 5606321"/>
              <a:gd name="connsiteX67" fmla="*/ 966865 w 3207895"/>
              <a:gd name="connsiteY67" fmla="*/ 5448924 h 5606321"/>
              <a:gd name="connsiteX68" fmla="*/ 929390 w 3207895"/>
              <a:gd name="connsiteY68" fmla="*/ 5426439 h 5606321"/>
              <a:gd name="connsiteX69" fmla="*/ 839449 w 3207895"/>
              <a:gd name="connsiteY69" fmla="*/ 5388963 h 5606321"/>
              <a:gd name="connsiteX70" fmla="*/ 816964 w 3207895"/>
              <a:gd name="connsiteY70" fmla="*/ 5366478 h 5606321"/>
              <a:gd name="connsiteX71" fmla="*/ 764498 w 3207895"/>
              <a:gd name="connsiteY71" fmla="*/ 5329003 h 5606321"/>
              <a:gd name="connsiteX72" fmla="*/ 719527 w 3207895"/>
              <a:gd name="connsiteY72" fmla="*/ 5291527 h 5606321"/>
              <a:gd name="connsiteX73" fmla="*/ 689547 w 3207895"/>
              <a:gd name="connsiteY73" fmla="*/ 5261547 h 5606321"/>
              <a:gd name="connsiteX74" fmla="*/ 667062 w 3207895"/>
              <a:gd name="connsiteY74" fmla="*/ 5254052 h 5606321"/>
              <a:gd name="connsiteX75" fmla="*/ 637082 w 3207895"/>
              <a:gd name="connsiteY75" fmla="*/ 5239062 h 5606321"/>
              <a:gd name="connsiteX76" fmla="*/ 592111 w 3207895"/>
              <a:gd name="connsiteY76" fmla="*/ 5209081 h 5606321"/>
              <a:gd name="connsiteX77" fmla="*/ 569626 w 3207895"/>
              <a:gd name="connsiteY77" fmla="*/ 5186596 h 5606321"/>
              <a:gd name="connsiteX78" fmla="*/ 547141 w 3207895"/>
              <a:gd name="connsiteY78" fmla="*/ 5179101 h 5606321"/>
              <a:gd name="connsiteX79" fmla="*/ 524655 w 3207895"/>
              <a:gd name="connsiteY79" fmla="*/ 5164111 h 5606321"/>
              <a:gd name="connsiteX80" fmla="*/ 472190 w 3207895"/>
              <a:gd name="connsiteY80" fmla="*/ 5141626 h 5606321"/>
              <a:gd name="connsiteX81" fmla="*/ 449705 w 3207895"/>
              <a:gd name="connsiteY81" fmla="*/ 5119141 h 5606321"/>
              <a:gd name="connsiteX82" fmla="*/ 397239 w 3207895"/>
              <a:gd name="connsiteY82" fmla="*/ 5089160 h 5606321"/>
              <a:gd name="connsiteX83" fmla="*/ 329783 w 3207895"/>
              <a:gd name="connsiteY83" fmla="*/ 5036695 h 5606321"/>
              <a:gd name="connsiteX84" fmla="*/ 254832 w 3207895"/>
              <a:gd name="connsiteY84" fmla="*/ 4961744 h 5606321"/>
              <a:gd name="connsiteX85" fmla="*/ 247337 w 3207895"/>
              <a:gd name="connsiteY85" fmla="*/ 4939259 h 5606321"/>
              <a:gd name="connsiteX86" fmla="*/ 224852 w 3207895"/>
              <a:gd name="connsiteY86" fmla="*/ 4916773 h 5606321"/>
              <a:gd name="connsiteX87" fmla="*/ 194872 w 3207895"/>
              <a:gd name="connsiteY87" fmla="*/ 4856813 h 5606321"/>
              <a:gd name="connsiteX88" fmla="*/ 157396 w 3207895"/>
              <a:gd name="connsiteY88" fmla="*/ 4781862 h 5606321"/>
              <a:gd name="connsiteX89" fmla="*/ 142406 w 3207895"/>
              <a:gd name="connsiteY89" fmla="*/ 4751881 h 5606321"/>
              <a:gd name="connsiteX90" fmla="*/ 127416 w 3207895"/>
              <a:gd name="connsiteY90" fmla="*/ 4706911 h 5606321"/>
              <a:gd name="connsiteX91" fmla="*/ 104931 w 3207895"/>
              <a:gd name="connsiteY91" fmla="*/ 4669436 h 5606321"/>
              <a:gd name="connsiteX92" fmla="*/ 67455 w 3207895"/>
              <a:gd name="connsiteY92" fmla="*/ 4557009 h 5606321"/>
              <a:gd name="connsiteX93" fmla="*/ 59960 w 3207895"/>
              <a:gd name="connsiteY93" fmla="*/ 4534524 h 5606321"/>
              <a:gd name="connsiteX94" fmla="*/ 44970 w 3207895"/>
              <a:gd name="connsiteY94" fmla="*/ 4467068 h 5606321"/>
              <a:gd name="connsiteX95" fmla="*/ 44970 w 3207895"/>
              <a:gd name="connsiteY95" fmla="*/ 3889947 h 5606321"/>
              <a:gd name="connsiteX96" fmla="*/ 52465 w 3207895"/>
              <a:gd name="connsiteY96" fmla="*/ 3837481 h 5606321"/>
              <a:gd name="connsiteX97" fmla="*/ 59960 w 3207895"/>
              <a:gd name="connsiteY97" fmla="*/ 3762531 h 5606321"/>
              <a:gd name="connsiteX98" fmla="*/ 67455 w 3207895"/>
              <a:gd name="connsiteY98" fmla="*/ 3732550 h 5606321"/>
              <a:gd name="connsiteX99" fmla="*/ 74950 w 3207895"/>
              <a:gd name="connsiteY99" fmla="*/ 3687580 h 5606321"/>
              <a:gd name="connsiteX100" fmla="*/ 89941 w 3207895"/>
              <a:gd name="connsiteY100" fmla="*/ 3462727 h 5606321"/>
              <a:gd name="connsiteX101" fmla="*/ 97436 w 3207895"/>
              <a:gd name="connsiteY101" fmla="*/ 2998032 h 5606321"/>
              <a:gd name="connsiteX102" fmla="*/ 89941 w 3207895"/>
              <a:gd name="connsiteY102" fmla="*/ 2555822 h 5606321"/>
              <a:gd name="connsiteX103" fmla="*/ 82446 w 3207895"/>
              <a:gd name="connsiteY103" fmla="*/ 2503357 h 5606321"/>
              <a:gd name="connsiteX104" fmla="*/ 74950 w 3207895"/>
              <a:gd name="connsiteY104" fmla="*/ 2383436 h 5606321"/>
              <a:gd name="connsiteX105" fmla="*/ 59960 w 3207895"/>
              <a:gd name="connsiteY105" fmla="*/ 2181068 h 5606321"/>
              <a:gd name="connsiteX106" fmla="*/ 52465 w 3207895"/>
              <a:gd name="connsiteY106" fmla="*/ 2113613 h 5606321"/>
              <a:gd name="connsiteX107" fmla="*/ 37475 w 3207895"/>
              <a:gd name="connsiteY107" fmla="*/ 1971206 h 5606321"/>
              <a:gd name="connsiteX108" fmla="*/ 14990 w 3207895"/>
              <a:gd name="connsiteY108" fmla="*/ 1663908 h 5606321"/>
              <a:gd name="connsiteX109" fmla="*/ 7495 w 3207895"/>
              <a:gd name="connsiteY109" fmla="*/ 1543986 h 5606321"/>
              <a:gd name="connsiteX110" fmla="*/ 0 w 3207895"/>
              <a:gd name="connsiteY110" fmla="*/ 1484026 h 5606321"/>
              <a:gd name="connsiteX111" fmla="*/ 7495 w 3207895"/>
              <a:gd name="connsiteY111" fmla="*/ 667062 h 5606321"/>
              <a:gd name="connsiteX112" fmla="*/ 14990 w 3207895"/>
              <a:gd name="connsiteY112" fmla="*/ 524655 h 5606321"/>
              <a:gd name="connsiteX113" fmla="*/ 29980 w 3207895"/>
              <a:gd name="connsiteY113" fmla="*/ 479685 h 5606321"/>
              <a:gd name="connsiteX114" fmla="*/ 44970 w 3207895"/>
              <a:gd name="connsiteY114" fmla="*/ 434714 h 5606321"/>
              <a:gd name="connsiteX115" fmla="*/ 52465 w 3207895"/>
              <a:gd name="connsiteY115" fmla="*/ 412229 h 5606321"/>
              <a:gd name="connsiteX116" fmla="*/ 74950 w 3207895"/>
              <a:gd name="connsiteY116" fmla="*/ 382249 h 5606321"/>
              <a:gd name="connsiteX117" fmla="*/ 89941 w 3207895"/>
              <a:gd name="connsiteY117" fmla="*/ 359763 h 5606321"/>
              <a:gd name="connsiteX118" fmla="*/ 112426 w 3207895"/>
              <a:gd name="connsiteY118" fmla="*/ 337278 h 5606321"/>
              <a:gd name="connsiteX119" fmla="*/ 127416 w 3207895"/>
              <a:gd name="connsiteY119" fmla="*/ 314793 h 5606321"/>
              <a:gd name="connsiteX120" fmla="*/ 172387 w 3207895"/>
              <a:gd name="connsiteY120" fmla="*/ 269822 h 5606321"/>
              <a:gd name="connsiteX121" fmla="*/ 239842 w 3207895"/>
              <a:gd name="connsiteY121" fmla="*/ 202367 h 5606321"/>
              <a:gd name="connsiteX122" fmla="*/ 277318 w 3207895"/>
              <a:gd name="connsiteY122" fmla="*/ 172386 h 5606321"/>
              <a:gd name="connsiteX123" fmla="*/ 292308 w 3207895"/>
              <a:gd name="connsiteY123" fmla="*/ 149901 h 5606321"/>
              <a:gd name="connsiteX124" fmla="*/ 352268 w 3207895"/>
              <a:gd name="connsiteY124" fmla="*/ 89941 h 5606321"/>
              <a:gd name="connsiteX125" fmla="*/ 397239 w 3207895"/>
              <a:gd name="connsiteY125" fmla="*/ 59960 h 5606321"/>
              <a:gd name="connsiteX126" fmla="*/ 434714 w 3207895"/>
              <a:gd name="connsiteY126" fmla="*/ 22485 h 5606321"/>
              <a:gd name="connsiteX127" fmla="*/ 464695 w 3207895"/>
              <a:gd name="connsiteY127" fmla="*/ 0 h 560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207895" h="5606321">
                <a:moveTo>
                  <a:pt x="472190" y="59960"/>
                </a:moveTo>
                <a:cubicBezTo>
                  <a:pt x="512227" y="58863"/>
                  <a:pt x="552161" y="55319"/>
                  <a:pt x="592111" y="52465"/>
                </a:cubicBezTo>
                <a:cubicBezTo>
                  <a:pt x="622119" y="50322"/>
                  <a:pt x="651977" y="45731"/>
                  <a:pt x="682052" y="44970"/>
                </a:cubicBezTo>
                <a:cubicBezTo>
                  <a:pt x="849407" y="40733"/>
                  <a:pt x="1016833" y="39973"/>
                  <a:pt x="1184223" y="37475"/>
                </a:cubicBezTo>
                <a:cubicBezTo>
                  <a:pt x="1226695" y="34977"/>
                  <a:pt x="1269241" y="33513"/>
                  <a:pt x="1311639" y="29980"/>
                </a:cubicBezTo>
                <a:cubicBezTo>
                  <a:pt x="1329244" y="28513"/>
                  <a:pt x="1346536" y="24334"/>
                  <a:pt x="1364105" y="22485"/>
                </a:cubicBezTo>
                <a:cubicBezTo>
                  <a:pt x="1419106" y="16696"/>
                  <a:pt x="1514377" y="10968"/>
                  <a:pt x="1566472" y="7495"/>
                </a:cubicBezTo>
                <a:lnTo>
                  <a:pt x="2278505" y="14990"/>
                </a:lnTo>
                <a:cubicBezTo>
                  <a:pt x="2306095" y="15511"/>
                  <a:pt x="2333568" y="19062"/>
                  <a:pt x="2360950" y="22485"/>
                </a:cubicBezTo>
                <a:cubicBezTo>
                  <a:pt x="2373591" y="24065"/>
                  <a:pt x="2385990" y="27216"/>
                  <a:pt x="2398426" y="29980"/>
                </a:cubicBezTo>
                <a:cubicBezTo>
                  <a:pt x="2408482" y="32215"/>
                  <a:pt x="2418178" y="36248"/>
                  <a:pt x="2428406" y="37475"/>
                </a:cubicBezTo>
                <a:cubicBezTo>
                  <a:pt x="2480734" y="43754"/>
                  <a:pt x="2533209" y="49072"/>
                  <a:pt x="2585803" y="52465"/>
                </a:cubicBezTo>
                <a:cubicBezTo>
                  <a:pt x="2680556" y="58578"/>
                  <a:pt x="2787705" y="61897"/>
                  <a:pt x="2885606" y="74950"/>
                </a:cubicBezTo>
                <a:cubicBezTo>
                  <a:pt x="2900670" y="76958"/>
                  <a:pt x="2915587" y="79947"/>
                  <a:pt x="2930577" y="82445"/>
                </a:cubicBezTo>
                <a:cubicBezTo>
                  <a:pt x="2945567" y="87442"/>
                  <a:pt x="2962400" y="88671"/>
                  <a:pt x="2975547" y="97436"/>
                </a:cubicBezTo>
                <a:cubicBezTo>
                  <a:pt x="3027092" y="131798"/>
                  <a:pt x="3003427" y="121719"/>
                  <a:pt x="3043003" y="134911"/>
                </a:cubicBezTo>
                <a:cubicBezTo>
                  <a:pt x="3093378" y="202079"/>
                  <a:pt x="3067185" y="181014"/>
                  <a:pt x="3110459" y="209862"/>
                </a:cubicBezTo>
                <a:cubicBezTo>
                  <a:pt x="3112957" y="217357"/>
                  <a:pt x="3114421" y="225281"/>
                  <a:pt x="3117954" y="232347"/>
                </a:cubicBezTo>
                <a:cubicBezTo>
                  <a:pt x="3155590" y="307618"/>
                  <a:pt x="3108514" y="192832"/>
                  <a:pt x="3147934" y="284813"/>
                </a:cubicBezTo>
                <a:cubicBezTo>
                  <a:pt x="3156577" y="304980"/>
                  <a:pt x="3158525" y="322776"/>
                  <a:pt x="3162924" y="344773"/>
                </a:cubicBezTo>
                <a:cubicBezTo>
                  <a:pt x="3145159" y="1019834"/>
                  <a:pt x="3165422" y="1181724"/>
                  <a:pt x="3162924" y="1484026"/>
                </a:cubicBezTo>
                <a:cubicBezTo>
                  <a:pt x="3160426" y="1786328"/>
                  <a:pt x="3145436" y="2008681"/>
                  <a:pt x="3147934" y="2158583"/>
                </a:cubicBezTo>
                <a:cubicBezTo>
                  <a:pt x="3150432" y="2308485"/>
                  <a:pt x="3170419" y="2320977"/>
                  <a:pt x="3177914" y="2383436"/>
                </a:cubicBezTo>
                <a:cubicBezTo>
                  <a:pt x="3185409" y="2445895"/>
                  <a:pt x="3187667" y="2454770"/>
                  <a:pt x="3192905" y="2533337"/>
                </a:cubicBezTo>
                <a:cubicBezTo>
                  <a:pt x="3206032" y="2730231"/>
                  <a:pt x="3193228" y="2603697"/>
                  <a:pt x="3207895" y="2735704"/>
                </a:cubicBezTo>
                <a:cubicBezTo>
                  <a:pt x="3205397" y="3312825"/>
                  <a:pt x="3207033" y="3889979"/>
                  <a:pt x="3200400" y="4467068"/>
                </a:cubicBezTo>
                <a:cubicBezTo>
                  <a:pt x="3198340" y="4646282"/>
                  <a:pt x="3190900" y="4635010"/>
                  <a:pt x="3177914" y="4751881"/>
                </a:cubicBezTo>
                <a:cubicBezTo>
                  <a:pt x="3175141" y="4776836"/>
                  <a:pt x="3173533" y="4801918"/>
                  <a:pt x="3170419" y="4826832"/>
                </a:cubicBezTo>
                <a:cubicBezTo>
                  <a:pt x="3168748" y="4840198"/>
                  <a:pt x="3159267" y="4893927"/>
                  <a:pt x="3155429" y="4909278"/>
                </a:cubicBezTo>
                <a:cubicBezTo>
                  <a:pt x="3153513" y="4916943"/>
                  <a:pt x="3149850" y="4924098"/>
                  <a:pt x="3147934" y="4931763"/>
                </a:cubicBezTo>
                <a:cubicBezTo>
                  <a:pt x="3144844" y="4944122"/>
                  <a:pt x="3143791" y="4956948"/>
                  <a:pt x="3140439" y="4969239"/>
                </a:cubicBezTo>
                <a:cubicBezTo>
                  <a:pt x="3136282" y="4984483"/>
                  <a:pt x="3130446" y="4999219"/>
                  <a:pt x="3125449" y="5014209"/>
                </a:cubicBezTo>
                <a:cubicBezTo>
                  <a:pt x="3122951" y="5021704"/>
                  <a:pt x="3121487" y="5029628"/>
                  <a:pt x="3117954" y="5036695"/>
                </a:cubicBezTo>
                <a:cubicBezTo>
                  <a:pt x="3112957" y="5046688"/>
                  <a:pt x="3107114" y="5056301"/>
                  <a:pt x="3102964" y="5066675"/>
                </a:cubicBezTo>
                <a:cubicBezTo>
                  <a:pt x="3097096" y="5081346"/>
                  <a:pt x="3092970" y="5096655"/>
                  <a:pt x="3087973" y="5111645"/>
                </a:cubicBezTo>
                <a:lnTo>
                  <a:pt x="3072983" y="5156616"/>
                </a:lnTo>
                <a:cubicBezTo>
                  <a:pt x="3070485" y="5164111"/>
                  <a:pt x="3069870" y="5172527"/>
                  <a:pt x="3065488" y="5179101"/>
                </a:cubicBezTo>
                <a:lnTo>
                  <a:pt x="3050498" y="5201586"/>
                </a:lnTo>
                <a:lnTo>
                  <a:pt x="3035508" y="5246557"/>
                </a:lnTo>
                <a:cubicBezTo>
                  <a:pt x="3033010" y="5254052"/>
                  <a:pt x="3031546" y="5261976"/>
                  <a:pt x="3028013" y="5269042"/>
                </a:cubicBezTo>
                <a:cubicBezTo>
                  <a:pt x="3023016" y="5279035"/>
                  <a:pt x="3018771" y="5289441"/>
                  <a:pt x="3013023" y="5299022"/>
                </a:cubicBezTo>
                <a:cubicBezTo>
                  <a:pt x="3003754" y="5314471"/>
                  <a:pt x="2993036" y="5329003"/>
                  <a:pt x="2983042" y="5343993"/>
                </a:cubicBezTo>
                <a:lnTo>
                  <a:pt x="2968052" y="5366478"/>
                </a:lnTo>
                <a:lnTo>
                  <a:pt x="2953062" y="5388963"/>
                </a:lnTo>
                <a:cubicBezTo>
                  <a:pt x="2948065" y="5396458"/>
                  <a:pt x="2944442" y="5405079"/>
                  <a:pt x="2938072" y="5411449"/>
                </a:cubicBezTo>
                <a:cubicBezTo>
                  <a:pt x="2925580" y="5423941"/>
                  <a:pt x="2914729" y="5438324"/>
                  <a:pt x="2900596" y="5448924"/>
                </a:cubicBezTo>
                <a:cubicBezTo>
                  <a:pt x="2893812" y="5454012"/>
                  <a:pt x="2859086" y="5480922"/>
                  <a:pt x="2848131" y="5486400"/>
                </a:cubicBezTo>
                <a:cubicBezTo>
                  <a:pt x="2841065" y="5489933"/>
                  <a:pt x="2832908" y="5490783"/>
                  <a:pt x="2825646" y="5493895"/>
                </a:cubicBezTo>
                <a:cubicBezTo>
                  <a:pt x="2815376" y="5498296"/>
                  <a:pt x="2805875" y="5504347"/>
                  <a:pt x="2795665" y="5508885"/>
                </a:cubicBezTo>
                <a:cubicBezTo>
                  <a:pt x="2776503" y="5517401"/>
                  <a:pt x="2732215" y="5534116"/>
                  <a:pt x="2713219" y="5538865"/>
                </a:cubicBezTo>
                <a:cubicBezTo>
                  <a:pt x="2703226" y="5541363"/>
                  <a:pt x="2693363" y="5544462"/>
                  <a:pt x="2683239" y="5546360"/>
                </a:cubicBezTo>
                <a:cubicBezTo>
                  <a:pt x="2633878" y="5555615"/>
                  <a:pt x="2583397" y="5563575"/>
                  <a:pt x="2533337" y="5568845"/>
                </a:cubicBezTo>
                <a:cubicBezTo>
                  <a:pt x="2505893" y="5571734"/>
                  <a:pt x="2478373" y="5573842"/>
                  <a:pt x="2450891" y="5576341"/>
                </a:cubicBezTo>
                <a:cubicBezTo>
                  <a:pt x="2404959" y="5587824"/>
                  <a:pt x="2424115" y="5584313"/>
                  <a:pt x="2360950" y="5591331"/>
                </a:cubicBezTo>
                <a:cubicBezTo>
                  <a:pt x="2261927" y="5602333"/>
                  <a:pt x="2267102" y="5599821"/>
                  <a:pt x="2143593" y="5606321"/>
                </a:cubicBezTo>
                <a:lnTo>
                  <a:pt x="1678898" y="5598826"/>
                </a:lnTo>
                <a:cubicBezTo>
                  <a:pt x="1653799" y="5598129"/>
                  <a:pt x="1629003" y="5592948"/>
                  <a:pt x="1603947" y="5591331"/>
                </a:cubicBezTo>
                <a:cubicBezTo>
                  <a:pt x="1551531" y="5587949"/>
                  <a:pt x="1499016" y="5586334"/>
                  <a:pt x="1446550" y="5583836"/>
                </a:cubicBezTo>
                <a:cubicBezTo>
                  <a:pt x="1309044" y="5564192"/>
                  <a:pt x="1505795" y="5591252"/>
                  <a:pt x="1304144" y="5568845"/>
                </a:cubicBezTo>
                <a:cubicBezTo>
                  <a:pt x="1289040" y="5567167"/>
                  <a:pt x="1274163" y="5563848"/>
                  <a:pt x="1259173" y="5561350"/>
                </a:cubicBezTo>
                <a:cubicBezTo>
                  <a:pt x="1251678" y="5558852"/>
                  <a:pt x="1244284" y="5556025"/>
                  <a:pt x="1236688" y="5553855"/>
                </a:cubicBezTo>
                <a:cubicBezTo>
                  <a:pt x="1226783" y="5551025"/>
                  <a:pt x="1216389" y="5549880"/>
                  <a:pt x="1206708" y="5546360"/>
                </a:cubicBezTo>
                <a:cubicBezTo>
                  <a:pt x="1188826" y="5539858"/>
                  <a:pt x="1172001" y="5530705"/>
                  <a:pt x="1154242" y="5523875"/>
                </a:cubicBezTo>
                <a:cubicBezTo>
                  <a:pt x="1139494" y="5518203"/>
                  <a:pt x="1123943" y="5514753"/>
                  <a:pt x="1109272" y="5508885"/>
                </a:cubicBezTo>
                <a:cubicBezTo>
                  <a:pt x="1086426" y="5499746"/>
                  <a:pt x="1064529" y="5488368"/>
                  <a:pt x="1041816" y="5478904"/>
                </a:cubicBezTo>
                <a:cubicBezTo>
                  <a:pt x="1034523" y="5475865"/>
                  <a:pt x="1026593" y="5474521"/>
                  <a:pt x="1019331" y="5471409"/>
                </a:cubicBezTo>
                <a:cubicBezTo>
                  <a:pt x="1009061" y="5467008"/>
                  <a:pt x="999620" y="5460820"/>
                  <a:pt x="989350" y="5456419"/>
                </a:cubicBezTo>
                <a:cubicBezTo>
                  <a:pt x="982088" y="5453307"/>
                  <a:pt x="973931" y="5452457"/>
                  <a:pt x="966865" y="5448924"/>
                </a:cubicBezTo>
                <a:cubicBezTo>
                  <a:pt x="953835" y="5442409"/>
                  <a:pt x="942652" y="5432467"/>
                  <a:pt x="929390" y="5426439"/>
                </a:cubicBezTo>
                <a:cubicBezTo>
                  <a:pt x="877516" y="5402860"/>
                  <a:pt x="889010" y="5422004"/>
                  <a:pt x="839449" y="5388963"/>
                </a:cubicBezTo>
                <a:cubicBezTo>
                  <a:pt x="830630" y="5383083"/>
                  <a:pt x="825012" y="5373376"/>
                  <a:pt x="816964" y="5366478"/>
                </a:cubicBezTo>
                <a:cubicBezTo>
                  <a:pt x="766144" y="5322919"/>
                  <a:pt x="807207" y="5362221"/>
                  <a:pt x="764498" y="5329003"/>
                </a:cubicBezTo>
                <a:cubicBezTo>
                  <a:pt x="749095" y="5317023"/>
                  <a:pt x="734031" y="5304581"/>
                  <a:pt x="719527" y="5291527"/>
                </a:cubicBezTo>
                <a:cubicBezTo>
                  <a:pt x="709022" y="5282073"/>
                  <a:pt x="701047" y="5269761"/>
                  <a:pt x="689547" y="5261547"/>
                </a:cubicBezTo>
                <a:cubicBezTo>
                  <a:pt x="683118" y="5256955"/>
                  <a:pt x="674324" y="5257164"/>
                  <a:pt x="667062" y="5254052"/>
                </a:cubicBezTo>
                <a:cubicBezTo>
                  <a:pt x="656792" y="5249651"/>
                  <a:pt x="646663" y="5244810"/>
                  <a:pt x="637082" y="5239062"/>
                </a:cubicBezTo>
                <a:cubicBezTo>
                  <a:pt x="621633" y="5229793"/>
                  <a:pt x="606332" y="5220142"/>
                  <a:pt x="592111" y="5209081"/>
                </a:cubicBezTo>
                <a:cubicBezTo>
                  <a:pt x="583744" y="5202574"/>
                  <a:pt x="578445" y="5192476"/>
                  <a:pt x="569626" y="5186596"/>
                </a:cubicBezTo>
                <a:cubicBezTo>
                  <a:pt x="563052" y="5182214"/>
                  <a:pt x="554207" y="5182634"/>
                  <a:pt x="547141" y="5179101"/>
                </a:cubicBezTo>
                <a:cubicBezTo>
                  <a:pt x="539084" y="5175073"/>
                  <a:pt x="532476" y="5168580"/>
                  <a:pt x="524655" y="5164111"/>
                </a:cubicBezTo>
                <a:cubicBezTo>
                  <a:pt x="498721" y="5149292"/>
                  <a:pt x="497417" y="5150035"/>
                  <a:pt x="472190" y="5141626"/>
                </a:cubicBezTo>
                <a:cubicBezTo>
                  <a:pt x="464695" y="5134131"/>
                  <a:pt x="458330" y="5125302"/>
                  <a:pt x="449705" y="5119141"/>
                </a:cubicBezTo>
                <a:cubicBezTo>
                  <a:pt x="415158" y="5094464"/>
                  <a:pt x="426207" y="5114909"/>
                  <a:pt x="397239" y="5089160"/>
                </a:cubicBezTo>
                <a:cubicBezTo>
                  <a:pt x="336571" y="5035233"/>
                  <a:pt x="376147" y="5052150"/>
                  <a:pt x="329783" y="5036695"/>
                </a:cubicBezTo>
                <a:cubicBezTo>
                  <a:pt x="286321" y="4971498"/>
                  <a:pt x="362084" y="5080911"/>
                  <a:pt x="254832" y="4961744"/>
                </a:cubicBezTo>
                <a:cubicBezTo>
                  <a:pt x="249547" y="4955872"/>
                  <a:pt x="251719" y="4945833"/>
                  <a:pt x="247337" y="4939259"/>
                </a:cubicBezTo>
                <a:cubicBezTo>
                  <a:pt x="241457" y="4930439"/>
                  <a:pt x="230543" y="4925716"/>
                  <a:pt x="224852" y="4916773"/>
                </a:cubicBezTo>
                <a:cubicBezTo>
                  <a:pt x="212855" y="4897921"/>
                  <a:pt x="206369" y="4875974"/>
                  <a:pt x="194872" y="4856813"/>
                </a:cubicBezTo>
                <a:cubicBezTo>
                  <a:pt x="156001" y="4792026"/>
                  <a:pt x="186538" y="4847431"/>
                  <a:pt x="157396" y="4781862"/>
                </a:cubicBezTo>
                <a:cubicBezTo>
                  <a:pt x="152858" y="4771652"/>
                  <a:pt x="146556" y="4762255"/>
                  <a:pt x="142406" y="4751881"/>
                </a:cubicBezTo>
                <a:cubicBezTo>
                  <a:pt x="136538" y="4737210"/>
                  <a:pt x="135545" y="4720460"/>
                  <a:pt x="127416" y="4706911"/>
                </a:cubicBezTo>
                <a:cubicBezTo>
                  <a:pt x="119921" y="4694419"/>
                  <a:pt x="110341" y="4682962"/>
                  <a:pt x="104931" y="4669436"/>
                </a:cubicBezTo>
                <a:cubicBezTo>
                  <a:pt x="90260" y="4632759"/>
                  <a:pt x="79947" y="4594485"/>
                  <a:pt x="67455" y="4557009"/>
                </a:cubicBezTo>
                <a:cubicBezTo>
                  <a:pt x="64957" y="4549514"/>
                  <a:pt x="61509" y="4542271"/>
                  <a:pt x="59960" y="4534524"/>
                </a:cubicBezTo>
                <a:cubicBezTo>
                  <a:pt x="50445" y="4486948"/>
                  <a:pt x="55555" y="4509408"/>
                  <a:pt x="44970" y="4467068"/>
                </a:cubicBezTo>
                <a:cubicBezTo>
                  <a:pt x="29124" y="4213530"/>
                  <a:pt x="32417" y="4316764"/>
                  <a:pt x="44970" y="3889947"/>
                </a:cubicBezTo>
                <a:cubicBezTo>
                  <a:pt x="45489" y="3872288"/>
                  <a:pt x="50401" y="3855026"/>
                  <a:pt x="52465" y="3837481"/>
                </a:cubicBezTo>
                <a:cubicBezTo>
                  <a:pt x="55399" y="3812545"/>
                  <a:pt x="56409" y="3787387"/>
                  <a:pt x="59960" y="3762531"/>
                </a:cubicBezTo>
                <a:cubicBezTo>
                  <a:pt x="61417" y="3752333"/>
                  <a:pt x="65435" y="3742651"/>
                  <a:pt x="67455" y="3732550"/>
                </a:cubicBezTo>
                <a:cubicBezTo>
                  <a:pt x="70435" y="3717648"/>
                  <a:pt x="72452" y="3702570"/>
                  <a:pt x="74950" y="3687580"/>
                </a:cubicBezTo>
                <a:cubicBezTo>
                  <a:pt x="79594" y="3627213"/>
                  <a:pt x="88520" y="3518841"/>
                  <a:pt x="89941" y="3462727"/>
                </a:cubicBezTo>
                <a:cubicBezTo>
                  <a:pt x="93862" y="3307858"/>
                  <a:pt x="94938" y="3152930"/>
                  <a:pt x="97436" y="2998032"/>
                </a:cubicBezTo>
                <a:cubicBezTo>
                  <a:pt x="94938" y="2850629"/>
                  <a:pt x="94406" y="2703179"/>
                  <a:pt x="89941" y="2555822"/>
                </a:cubicBezTo>
                <a:cubicBezTo>
                  <a:pt x="89406" y="2538164"/>
                  <a:pt x="83976" y="2520956"/>
                  <a:pt x="82446" y="2503357"/>
                </a:cubicBezTo>
                <a:cubicBezTo>
                  <a:pt x="78976" y="2463456"/>
                  <a:pt x="77738" y="2423391"/>
                  <a:pt x="74950" y="2383436"/>
                </a:cubicBezTo>
                <a:cubicBezTo>
                  <a:pt x="70242" y="2315959"/>
                  <a:pt x="67430" y="2248295"/>
                  <a:pt x="59960" y="2181068"/>
                </a:cubicBezTo>
                <a:cubicBezTo>
                  <a:pt x="57462" y="2158583"/>
                  <a:pt x="54425" y="2136151"/>
                  <a:pt x="52465" y="2113613"/>
                </a:cubicBezTo>
                <a:cubicBezTo>
                  <a:pt x="40831" y="1979815"/>
                  <a:pt x="53021" y="2048937"/>
                  <a:pt x="37475" y="1971206"/>
                </a:cubicBezTo>
                <a:cubicBezTo>
                  <a:pt x="21267" y="1703763"/>
                  <a:pt x="32730" y="1805827"/>
                  <a:pt x="14990" y="1663908"/>
                </a:cubicBezTo>
                <a:cubicBezTo>
                  <a:pt x="12492" y="1623934"/>
                  <a:pt x="10821" y="1583900"/>
                  <a:pt x="7495" y="1543986"/>
                </a:cubicBezTo>
                <a:cubicBezTo>
                  <a:pt x="5822" y="1523913"/>
                  <a:pt x="0" y="1504168"/>
                  <a:pt x="0" y="1484026"/>
                </a:cubicBezTo>
                <a:cubicBezTo>
                  <a:pt x="0" y="1211693"/>
                  <a:pt x="3240" y="939362"/>
                  <a:pt x="7495" y="667062"/>
                </a:cubicBezTo>
                <a:cubicBezTo>
                  <a:pt x="8238" y="619533"/>
                  <a:pt x="9327" y="571851"/>
                  <a:pt x="14990" y="524655"/>
                </a:cubicBezTo>
                <a:cubicBezTo>
                  <a:pt x="16873" y="508967"/>
                  <a:pt x="24983" y="494675"/>
                  <a:pt x="29980" y="479685"/>
                </a:cubicBezTo>
                <a:lnTo>
                  <a:pt x="44970" y="434714"/>
                </a:lnTo>
                <a:cubicBezTo>
                  <a:pt x="47468" y="427219"/>
                  <a:pt x="47725" y="418549"/>
                  <a:pt x="52465" y="412229"/>
                </a:cubicBezTo>
                <a:cubicBezTo>
                  <a:pt x="59960" y="402236"/>
                  <a:pt x="67689" y="392414"/>
                  <a:pt x="74950" y="382249"/>
                </a:cubicBezTo>
                <a:cubicBezTo>
                  <a:pt x="80186" y="374919"/>
                  <a:pt x="84174" y="366683"/>
                  <a:pt x="89941" y="359763"/>
                </a:cubicBezTo>
                <a:cubicBezTo>
                  <a:pt x="96727" y="351620"/>
                  <a:pt x="105640" y="345421"/>
                  <a:pt x="112426" y="337278"/>
                </a:cubicBezTo>
                <a:cubicBezTo>
                  <a:pt x="118193" y="330358"/>
                  <a:pt x="121431" y="321526"/>
                  <a:pt x="127416" y="314793"/>
                </a:cubicBezTo>
                <a:cubicBezTo>
                  <a:pt x="141500" y="298948"/>
                  <a:pt x="153649" y="288560"/>
                  <a:pt x="172387" y="269822"/>
                </a:cubicBezTo>
                <a:cubicBezTo>
                  <a:pt x="191125" y="251084"/>
                  <a:pt x="222354" y="218606"/>
                  <a:pt x="239842" y="202367"/>
                </a:cubicBezTo>
                <a:cubicBezTo>
                  <a:pt x="257330" y="186128"/>
                  <a:pt x="247647" y="209475"/>
                  <a:pt x="277318" y="172386"/>
                </a:cubicBezTo>
                <a:cubicBezTo>
                  <a:pt x="282945" y="165352"/>
                  <a:pt x="279816" y="163642"/>
                  <a:pt x="292308" y="149901"/>
                </a:cubicBezTo>
                <a:cubicBezTo>
                  <a:pt x="304800" y="136160"/>
                  <a:pt x="334780" y="104931"/>
                  <a:pt x="352268" y="89941"/>
                </a:cubicBezTo>
                <a:cubicBezTo>
                  <a:pt x="369756" y="74951"/>
                  <a:pt x="397239" y="59960"/>
                  <a:pt x="397239" y="59960"/>
                </a:cubicBezTo>
                <a:cubicBezTo>
                  <a:pt x="422935" y="21416"/>
                  <a:pt x="399025" y="51036"/>
                  <a:pt x="434714" y="22485"/>
                </a:cubicBezTo>
                <a:cubicBezTo>
                  <a:pt x="466281" y="-2768"/>
                  <a:pt x="433403" y="15646"/>
                  <a:pt x="46469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sz="1350"/>
          </a:p>
        </p:txBody>
      </p:sp>
    </p:spTree>
    <p:extLst>
      <p:ext uri="{BB962C8B-B14F-4D97-AF65-F5344CB8AC3E}">
        <p14:creationId xmlns:p14="http://schemas.microsoft.com/office/powerpoint/2010/main" val="34345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H" dirty="0" smtClean="0"/>
              <a:t>Pourquoi explorer la CFAO en éducation ?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469520" y="4731990"/>
            <a:ext cx="504056" cy="273844"/>
          </a:xfrm>
        </p:spPr>
        <p:txBody>
          <a:bodyPr/>
          <a:lstStyle/>
          <a:p>
            <a:fld id="{2038AEF9-613E-4F50-AB3F-BF720E27A659}" type="slidenum">
              <a:rPr lang="fr-CH" smtClean="0"/>
              <a:t>5</a:t>
            </a:fld>
            <a:endParaRPr lang="fr-CH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51520" y="915566"/>
            <a:ext cx="8435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Medium pour </a:t>
            </a:r>
            <a:r>
              <a:rPr lang="fr-FR" sz="2000" b="1" dirty="0" smtClean="0"/>
              <a:t>enseigner</a:t>
            </a:r>
            <a:r>
              <a:rPr lang="fr-FR" sz="2000" dirty="0" smtClean="0"/>
              <a:t>: </a:t>
            </a:r>
            <a:r>
              <a:rPr lang="fr-FR" sz="2000" b="1" dirty="0" smtClean="0"/>
              <a:t>programmation</a:t>
            </a:r>
            <a:r>
              <a:rPr lang="fr-FR" sz="2000" dirty="0" smtClean="0"/>
              <a:t> </a:t>
            </a:r>
            <a:r>
              <a:rPr lang="fr-FR" sz="2000" dirty="0"/>
              <a:t>(Brady, 2017), </a:t>
            </a:r>
            <a:r>
              <a:rPr lang="fr-FR" sz="2000" b="1" dirty="0" smtClean="0"/>
              <a:t>dessin</a:t>
            </a:r>
            <a:r>
              <a:rPr lang="fr-FR" sz="2000" dirty="0" smtClean="0"/>
              <a:t> </a:t>
            </a:r>
            <a:r>
              <a:rPr lang="fr-FR" sz="2000" dirty="0"/>
              <a:t>vectoriel, </a:t>
            </a:r>
            <a:r>
              <a:rPr lang="fr-FR" sz="2000" dirty="0" smtClean="0"/>
              <a:t> </a:t>
            </a:r>
            <a:r>
              <a:rPr lang="fr-FR" sz="2000" b="1" dirty="0" smtClean="0"/>
              <a:t>mathématiques, art</a:t>
            </a:r>
            <a:r>
              <a:rPr lang="fr-FR" sz="2000" dirty="0" smtClean="0"/>
              <a:t>, questions </a:t>
            </a:r>
            <a:r>
              <a:rPr lang="fr-FR" sz="2000" b="1" dirty="0" smtClean="0"/>
              <a:t>environnementales</a:t>
            </a:r>
            <a:r>
              <a:rPr lang="fr-FR" sz="2000" dirty="0" smtClean="0"/>
              <a:t>, etc., (STE</a:t>
            </a:r>
            <a:r>
              <a:rPr lang="fr-FR" sz="2000" b="1" dirty="0" smtClean="0"/>
              <a:t>A</a:t>
            </a:r>
            <a:r>
              <a:rPr lang="fr-FR" sz="2000" dirty="0" smtClean="0"/>
              <a:t>M)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«</a:t>
            </a:r>
            <a:r>
              <a:rPr lang="fr-FR" sz="2000" dirty="0"/>
              <a:t> Faire » </a:t>
            </a:r>
            <a:r>
              <a:rPr lang="fr-FR" sz="2000" dirty="0" smtClean="0"/>
              <a:t>stimule </a:t>
            </a:r>
            <a:r>
              <a:rPr lang="fr-FR" sz="2000" b="1" dirty="0" smtClean="0"/>
              <a:t>résolution de problèmes</a:t>
            </a:r>
            <a:r>
              <a:rPr lang="fr-FR" sz="2000" dirty="0" smtClean="0"/>
              <a:t>, </a:t>
            </a:r>
            <a:r>
              <a:rPr lang="fr-FR" sz="2000" b="1" dirty="0" smtClean="0"/>
              <a:t>planification</a:t>
            </a:r>
            <a:r>
              <a:rPr lang="fr-FR" sz="2000" dirty="0" smtClean="0"/>
              <a:t>, </a:t>
            </a:r>
            <a:r>
              <a:rPr lang="fr-FR" sz="2000" b="1" dirty="0"/>
              <a:t>coopération</a:t>
            </a:r>
            <a:r>
              <a:rPr lang="fr-FR" sz="2000" dirty="0"/>
              <a:t> et développe des </a:t>
            </a:r>
            <a:r>
              <a:rPr lang="fr-FR" sz="2000" b="1" dirty="0"/>
              <a:t>compétences métacognitives</a:t>
            </a:r>
            <a:r>
              <a:rPr lang="fr-FR" sz="2000" dirty="0"/>
              <a:t> (</a:t>
            </a:r>
            <a:r>
              <a:rPr lang="fr-FR" sz="2000" dirty="0" err="1"/>
              <a:t>Blikstein</a:t>
            </a:r>
            <a:r>
              <a:rPr lang="fr-FR" sz="2000" dirty="0"/>
              <a:t>, 2013). </a:t>
            </a:r>
            <a:endParaRPr lang="fr-F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Il existe une demande pour le « </a:t>
            </a:r>
            <a:r>
              <a:rPr lang="fr-FR" sz="2000" b="1" i="1" dirty="0" smtClean="0"/>
              <a:t>design </a:t>
            </a:r>
            <a:r>
              <a:rPr lang="fr-FR" sz="2000" b="1" i="1" dirty="0" err="1" smtClean="0"/>
              <a:t>thinking</a:t>
            </a:r>
            <a:r>
              <a:rPr lang="fr-FR" sz="2000" dirty="0" smtClean="0"/>
              <a:t> », des </a:t>
            </a:r>
            <a:r>
              <a:rPr lang="fr-FR" sz="2000" b="1" dirty="0" smtClean="0"/>
              <a:t>compétences </a:t>
            </a:r>
            <a:r>
              <a:rPr lang="fr-FR" sz="2000" b="1" dirty="0"/>
              <a:t>en </a:t>
            </a:r>
            <a:r>
              <a:rPr lang="fr-FR" sz="2000" b="1" dirty="0" smtClean="0"/>
              <a:t>conception</a:t>
            </a:r>
            <a:r>
              <a:rPr lang="fr-FR" sz="2000" dirty="0" smtClean="0"/>
              <a:t> </a:t>
            </a:r>
            <a:r>
              <a:rPr lang="fr-FR" sz="2000" dirty="0"/>
              <a:t>(</a:t>
            </a:r>
            <a:r>
              <a:rPr lang="fr-FR" sz="2000" dirty="0" err="1"/>
              <a:t>Barlex</a:t>
            </a:r>
            <a:r>
              <a:rPr lang="fr-FR" sz="2000" dirty="0"/>
              <a:t>, 2011</a:t>
            </a:r>
            <a:r>
              <a:rPr lang="fr-FR" sz="20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Les </a:t>
            </a:r>
            <a:r>
              <a:rPr lang="fr-FR" sz="2000" dirty="0"/>
              <a:t>enseignants peuvent </a:t>
            </a:r>
            <a:r>
              <a:rPr lang="fr-FR" sz="2000" b="1" dirty="0"/>
              <a:t>créer ou </a:t>
            </a:r>
            <a:r>
              <a:rPr lang="fr-FR" sz="2000" b="1" dirty="0" smtClean="0"/>
              <a:t>adapter </a:t>
            </a:r>
            <a:r>
              <a:rPr lang="fr-FR" sz="2000" b="1" dirty="0"/>
              <a:t>des objets d'apprentissage</a:t>
            </a:r>
            <a:r>
              <a:rPr lang="fr-FR" sz="2000" dirty="0"/>
              <a:t> </a:t>
            </a:r>
            <a:r>
              <a:rPr lang="fr-FR" sz="2000" dirty="0" err="1" smtClean="0"/>
              <a:t>constructionnistes</a:t>
            </a:r>
            <a:r>
              <a:rPr lang="fr-FR" sz="2000" dirty="0" smtClean="0"/>
              <a:t> </a:t>
            </a:r>
            <a:r>
              <a:rPr lang="fr-FR" sz="2000" dirty="0"/>
              <a:t>(</a:t>
            </a:r>
            <a:r>
              <a:rPr lang="fr-FR" sz="2000" dirty="0" err="1"/>
              <a:t>Zuckerman</a:t>
            </a:r>
            <a:r>
              <a:rPr lang="fr-FR" sz="2000" dirty="0"/>
              <a:t>, </a:t>
            </a:r>
            <a:r>
              <a:rPr lang="fr-FR" sz="2000" dirty="0" smtClean="0"/>
              <a:t>2006; Schneider et al, 2017).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Elle </a:t>
            </a:r>
            <a:r>
              <a:rPr lang="fr-FR" sz="2000" b="1" dirty="0" smtClean="0"/>
              <a:t>motive</a:t>
            </a:r>
            <a:r>
              <a:rPr lang="fr-FR" sz="2000" dirty="0" smtClean="0"/>
              <a:t>, car elle aboutit à un produit (</a:t>
            </a:r>
            <a:r>
              <a:rPr lang="fr-FR" sz="2000" dirty="0" err="1" smtClean="0"/>
              <a:t>Kostakis</a:t>
            </a:r>
            <a:r>
              <a:rPr lang="fr-FR" sz="2000" dirty="0" smtClean="0"/>
              <a:t>, 2015)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0103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>
            <p:custDataLst>
              <p:tags r:id="rId1"/>
            </p:custDataLst>
          </p:nvPr>
        </p:nvSpPr>
        <p:spPr>
          <a:xfrm>
            <a:off x="7069546" y="770025"/>
            <a:ext cx="2038958" cy="4049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4430" y="99154"/>
            <a:ext cx="8229600" cy="565571"/>
          </a:xfrm>
        </p:spPr>
        <p:txBody>
          <a:bodyPr/>
          <a:lstStyle/>
          <a:p>
            <a:pPr algn="l"/>
            <a:r>
              <a:rPr lang="fr-CH" dirty="0" smtClean="0"/>
              <a:t>Workflow et savoirs mis en action en CFAO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6</a:t>
            </a:fld>
            <a:endParaRPr lang="fr-CH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89964" y="784522"/>
            <a:ext cx="4572401" cy="40498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2643384" y="2893254"/>
            <a:ext cx="1854841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dessiner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2627784" y="2502973"/>
            <a:ext cx="1872208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programmer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26274" y="1392063"/>
            <a:ext cx="1567614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analyser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5202577" y="2158857"/>
            <a:ext cx="1567614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>
                <a:latin typeface="Arial Black" pitchFamily="34" charset="0"/>
              </a:rPr>
              <a:t>a</a:t>
            </a:r>
            <a:r>
              <a:rPr lang="fr-CH" sz="1600" dirty="0" smtClean="0">
                <a:latin typeface="Arial Black" pitchFamily="34" charset="0"/>
              </a:rPr>
              <a:t>rtéfact (parfois utile)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326274" y="2470882"/>
            <a:ext cx="1567614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spécifier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2637842" y="2115977"/>
            <a:ext cx="1854841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configurer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2627784" y="1241598"/>
            <a:ext cx="1870441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organiser une chaîne d’outils</a:t>
            </a:r>
            <a:endParaRPr lang="en-US" sz="1600" dirty="0">
              <a:latin typeface="Arial Black" pitchFamily="34" charset="0"/>
            </a:endParaRPr>
          </a:p>
        </p:txBody>
      </p:sp>
      <p:cxnSp>
        <p:nvCxnSpPr>
          <p:cNvPr id="13" name="Straight Connector 12"/>
          <p:cNvCxnSpPr/>
          <p:nvPr>
            <p:custDataLst>
              <p:tags r:id="rId12"/>
            </p:custDataLst>
          </p:nvPr>
        </p:nvCxnSpPr>
        <p:spPr bwMode="auto">
          <a:xfrm flipV="1">
            <a:off x="323528" y="3340350"/>
            <a:ext cx="8695775" cy="234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>
            <p:custDataLst>
              <p:tags r:id="rId13"/>
            </p:custDataLst>
          </p:nvPr>
        </p:nvSpPr>
        <p:spPr>
          <a:xfrm>
            <a:off x="5202577" y="1531202"/>
            <a:ext cx="1567614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design</a:t>
            </a:r>
          </a:p>
          <a:p>
            <a:pPr algn="ctr"/>
            <a:r>
              <a:rPr lang="fr-CH" sz="1600" dirty="0">
                <a:latin typeface="Arial Black" pitchFamily="34" charset="0"/>
              </a:rPr>
              <a:t>à</a:t>
            </a:r>
            <a:r>
              <a:rPr lang="fr-CH" sz="1600" dirty="0" smtClean="0">
                <a:latin typeface="Arial Black" pitchFamily="34" charset="0"/>
              </a:rPr>
              <a:t> partager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6" name="Right Arrow 15"/>
          <p:cNvSpPr/>
          <p:nvPr>
            <p:custDataLst>
              <p:tags r:id="rId14"/>
            </p:custDataLst>
          </p:nvPr>
        </p:nvSpPr>
        <p:spPr bwMode="auto">
          <a:xfrm>
            <a:off x="1938993" y="1904685"/>
            <a:ext cx="648864" cy="41291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Right Arrow 16"/>
          <p:cNvSpPr/>
          <p:nvPr>
            <p:custDataLst>
              <p:tags r:id="rId15"/>
            </p:custDataLst>
          </p:nvPr>
        </p:nvSpPr>
        <p:spPr bwMode="auto">
          <a:xfrm>
            <a:off x="4499992" y="1893430"/>
            <a:ext cx="648864" cy="41291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4015655" y="3781834"/>
            <a:ext cx="1600863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motivation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7452320" y="1513095"/>
            <a:ext cx="15669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savoirs</a:t>
            </a:r>
          </a:p>
          <a:p>
            <a:pPr algn="ctr"/>
            <a:r>
              <a:rPr lang="fr-CH" sz="1600" dirty="0" smtClean="0">
                <a:latin typeface="Arial Black" pitchFamily="34" charset="0"/>
              </a:rPr>
              <a:t>TIC ?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326275" y="3714842"/>
            <a:ext cx="1869461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en-US" sz="1600" dirty="0" err="1" smtClean="0">
                <a:latin typeface="Arial Black" pitchFamily="34" charset="0"/>
              </a:rPr>
              <a:t>Gestion</a:t>
            </a:r>
            <a:r>
              <a:rPr lang="en-US" sz="1600" dirty="0" smtClean="0">
                <a:latin typeface="Arial Black" pitchFamily="34" charset="0"/>
              </a:rPr>
              <a:t> et </a:t>
            </a:r>
            <a:r>
              <a:rPr lang="en-US" sz="1600" dirty="0" smtClean="0">
                <a:latin typeface="Arial Black" pitchFamily="34" charset="0"/>
              </a:rPr>
              <a:t>collaboration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9"/>
            </p:custDataLst>
          </p:nvPr>
        </p:nvSpPr>
        <p:spPr>
          <a:xfrm>
            <a:off x="326274" y="1813219"/>
            <a:ext cx="1567614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idées de design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20"/>
            </p:custDataLst>
          </p:nvPr>
        </p:nvSpPr>
        <p:spPr>
          <a:xfrm>
            <a:off x="2039776" y="75091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>
                <a:latin typeface="Arial Black" panose="020B0A04020102020204" pitchFamily="34" charset="0"/>
              </a:rPr>
              <a:t>activités</a:t>
            </a:r>
            <a:endParaRPr lang="fr-CH" i="1" dirty="0"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21"/>
            </p:custDataLst>
          </p:nvPr>
        </p:nvSpPr>
        <p:spPr>
          <a:xfrm>
            <a:off x="5199673" y="711507"/>
            <a:ext cx="12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>
                <a:latin typeface="Arial Black" panose="020B0A04020102020204" pitchFamily="34" charset="0"/>
              </a:rPr>
              <a:t>produits</a:t>
            </a:r>
            <a:endParaRPr lang="fr-CH" i="1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22"/>
            </p:custDataLst>
          </p:nvPr>
        </p:nvSpPr>
        <p:spPr>
          <a:xfrm>
            <a:off x="7173964" y="750919"/>
            <a:ext cx="198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>
                <a:latin typeface="Arial Black" panose="020B0A04020102020204" pitchFamily="34" charset="0"/>
              </a:rPr>
              <a:t>apprentissage</a:t>
            </a:r>
            <a:endParaRPr lang="fr-CH" i="1" dirty="0"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>
          <a:xfrm>
            <a:off x="7466120" y="3743430"/>
            <a:ext cx="1494975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?</a:t>
            </a:r>
            <a:endParaRPr lang="en-US" sz="1600" dirty="0">
              <a:latin typeface="Arial Black" pitchFamily="34" charset="0"/>
            </a:endParaRPr>
          </a:p>
        </p:txBody>
      </p:sp>
      <p:cxnSp>
        <p:nvCxnSpPr>
          <p:cNvPr id="31" name="Straight Arrow Connector 30"/>
          <p:cNvCxnSpPr>
            <a:stCxn id="9" idx="2"/>
            <a:endCxn id="19" idx="0"/>
          </p:cNvCxnSpPr>
          <p:nvPr/>
        </p:nvCxnSpPr>
        <p:spPr>
          <a:xfrm flipH="1">
            <a:off x="4816087" y="2989854"/>
            <a:ext cx="1170297" cy="791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0"/>
          </p:cNvCxnSpPr>
          <p:nvPr/>
        </p:nvCxnSpPr>
        <p:spPr>
          <a:xfrm flipH="1" flipV="1">
            <a:off x="3079551" y="3293568"/>
            <a:ext cx="1736536" cy="488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>
          <a:xfrm>
            <a:off x="7455625" y="2272836"/>
            <a:ext cx="156367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 rIns="180000" rtlCol="0">
            <a:spAutoFit/>
          </a:bodyPr>
          <a:lstStyle/>
          <a:p>
            <a:pPr algn="ctr"/>
            <a:r>
              <a:rPr lang="fr-CH" sz="1600" dirty="0" smtClean="0">
                <a:latin typeface="Arial Black" pitchFamily="34" charset="0"/>
              </a:rPr>
              <a:t>Design &amp; fabrication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32" name="Right Arrow 31"/>
          <p:cNvSpPr/>
          <p:nvPr>
            <p:custDataLst>
              <p:tags r:id="rId25"/>
            </p:custDataLst>
          </p:nvPr>
        </p:nvSpPr>
        <p:spPr bwMode="auto">
          <a:xfrm>
            <a:off x="6803456" y="1946941"/>
            <a:ext cx="648864" cy="41291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33785"/>
            <a:ext cx="2523772" cy="14196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91205" y="1512518"/>
            <a:ext cx="1679244" cy="13274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2800" b="1" dirty="0" smtClean="0">
                <a:solidFill>
                  <a:schemeClr val="tx1"/>
                </a:solidFill>
                <a:latin typeface="Calibri" panose="020F0502020204030204"/>
              </a:rPr>
              <a:t>CFAO</a:t>
            </a:r>
            <a:endParaRPr lang="fr-CH" sz="28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6254" y="1178281"/>
            <a:ext cx="1218461" cy="423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1350" dirty="0" smtClean="0">
                <a:solidFill>
                  <a:schemeClr val="tx1"/>
                </a:solidFill>
                <a:latin typeface="Calibri" panose="020F0502020204030204"/>
              </a:rPr>
              <a:t>Impression 3D</a:t>
            </a:r>
            <a:endParaRPr lang="fr-CH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6254" y="1702180"/>
            <a:ext cx="1218461" cy="4760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1350" dirty="0" smtClean="0">
                <a:solidFill>
                  <a:schemeClr val="tx1"/>
                </a:solidFill>
                <a:latin typeface="Calibri" panose="020F0502020204030204"/>
              </a:rPr>
              <a:t>Découpe laser</a:t>
            </a:r>
            <a:endParaRPr lang="fr-CH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6254" y="2260250"/>
            <a:ext cx="1218461" cy="5126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1350" dirty="0" smtClean="0">
                <a:solidFill>
                  <a:schemeClr val="tx1"/>
                </a:solidFill>
                <a:latin typeface="Calibri" panose="020F0502020204030204"/>
              </a:rPr>
              <a:t>Broderie machine</a:t>
            </a:r>
            <a:endParaRPr lang="fr-CH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0" name="Straight Arrow Connector 9"/>
          <p:cNvCxnSpPr>
            <a:endCxn id="6" idx="3"/>
          </p:cNvCxnSpPr>
          <p:nvPr/>
        </p:nvCxnSpPr>
        <p:spPr>
          <a:xfrm flipH="1" flipV="1">
            <a:off x="1674715" y="1390072"/>
            <a:ext cx="816491" cy="763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3"/>
          </p:cNvCxnSpPr>
          <p:nvPr/>
        </p:nvCxnSpPr>
        <p:spPr>
          <a:xfrm flipH="1" flipV="1">
            <a:off x="1674715" y="1940212"/>
            <a:ext cx="816491" cy="21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3"/>
          </p:cNvCxnSpPr>
          <p:nvPr/>
        </p:nvCxnSpPr>
        <p:spPr>
          <a:xfrm flipH="1">
            <a:off x="1674715" y="2153700"/>
            <a:ext cx="816491" cy="36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6254" y="3386630"/>
            <a:ext cx="1218461" cy="5126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1350" dirty="0" smtClean="0">
                <a:solidFill>
                  <a:schemeClr val="tx1"/>
                </a:solidFill>
                <a:latin typeface="Calibri" panose="020F0502020204030204"/>
              </a:rPr>
              <a:t>Electronique</a:t>
            </a:r>
            <a:endParaRPr lang="fr-CH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22" name="Straight Arrow Connector 21"/>
          <p:cNvCxnSpPr>
            <a:endCxn id="20" idx="3"/>
          </p:cNvCxnSpPr>
          <p:nvPr/>
        </p:nvCxnSpPr>
        <p:spPr>
          <a:xfrm flipH="1">
            <a:off x="1674715" y="2153700"/>
            <a:ext cx="816491" cy="148927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908285" y="390421"/>
            <a:ext cx="2460414" cy="17506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CH" dirty="0" smtClean="0">
                <a:solidFill>
                  <a:schemeClr val="tx1"/>
                </a:solidFill>
                <a:latin typeface="Calibri" panose="020F0502020204030204"/>
              </a:rPr>
              <a:t>L’</a:t>
            </a:r>
            <a:r>
              <a:rPr lang="fr-CH" dirty="0" err="1" smtClean="0">
                <a:solidFill>
                  <a:schemeClr val="tx1"/>
                </a:solidFill>
                <a:latin typeface="Calibri" panose="020F0502020204030204"/>
              </a:rPr>
              <a:t>enseignant-e</a:t>
            </a:r>
            <a:r>
              <a:rPr lang="fr-CH" dirty="0" smtClean="0">
                <a:solidFill>
                  <a:schemeClr val="tx1"/>
                </a:solidFill>
                <a:latin typeface="Calibri" panose="020F0502020204030204"/>
              </a:rPr>
              <a:t> crée des objets pédagogiques</a:t>
            </a:r>
            <a:endParaRPr lang="fr-CH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24218" y="3097940"/>
            <a:ext cx="2428547" cy="18615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dirty="0" smtClean="0">
                <a:solidFill>
                  <a:schemeClr val="tx1"/>
                </a:solidFill>
                <a:latin typeface="Calibri" panose="020F0502020204030204"/>
              </a:rPr>
              <a:t>Les élèves créent,</a:t>
            </a:r>
          </a:p>
          <a:p>
            <a:pPr algn="ctr" defTabSz="685800">
              <a:defRPr/>
            </a:pPr>
            <a:r>
              <a:rPr lang="fr-CH" dirty="0" smtClean="0">
                <a:solidFill>
                  <a:schemeClr val="tx1"/>
                </a:solidFill>
                <a:latin typeface="Calibri" panose="020F0502020204030204"/>
              </a:rPr>
              <a:t> et apprennent également d’autres choses</a:t>
            </a:r>
            <a:endParaRPr lang="fr-CH" dirty="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29" name="Straight Arrow Connector 28"/>
          <p:cNvCxnSpPr>
            <a:stCxn id="5" idx="7"/>
            <a:endCxn id="26" idx="2"/>
          </p:cNvCxnSpPr>
          <p:nvPr/>
        </p:nvCxnSpPr>
        <p:spPr>
          <a:xfrm flipV="1">
            <a:off x="3924529" y="1265762"/>
            <a:ext cx="1983756" cy="441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5"/>
            <a:endCxn id="27" idx="2"/>
          </p:cNvCxnSpPr>
          <p:nvPr/>
        </p:nvCxnSpPr>
        <p:spPr>
          <a:xfrm>
            <a:off x="3924529" y="2645587"/>
            <a:ext cx="1999689" cy="13831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56254" y="2884646"/>
            <a:ext cx="1218461" cy="4306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CH" sz="1350" dirty="0" smtClean="0">
                <a:solidFill>
                  <a:schemeClr val="tx1"/>
                </a:solidFill>
                <a:latin typeface="Calibri" panose="020F0502020204030204"/>
              </a:rPr>
              <a:t>Découpe</a:t>
            </a:r>
            <a:endParaRPr lang="fr-CH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23478"/>
            <a:ext cx="8229600" cy="565571"/>
          </a:xfrm>
        </p:spPr>
        <p:txBody>
          <a:bodyPr/>
          <a:lstStyle/>
          <a:p>
            <a:r>
              <a:rPr lang="fr-CH" cap="none" dirty="0" smtClean="0"/>
              <a:t>Deux usages de base</a:t>
            </a:r>
            <a:endParaRPr lang="fr-CH" cap="none" dirty="0"/>
          </a:p>
        </p:txBody>
      </p:sp>
      <p:sp>
        <p:nvSpPr>
          <p:cNvPr id="17" name="Rounded Rectangle 16"/>
          <p:cNvSpPr/>
          <p:nvPr/>
        </p:nvSpPr>
        <p:spPr>
          <a:xfrm>
            <a:off x="456254" y="4014640"/>
            <a:ext cx="1218461" cy="5126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CH" sz="1350" dirty="0" smtClean="0">
                <a:solidFill>
                  <a:schemeClr val="tx1"/>
                </a:solidFill>
                <a:latin typeface="Calibri" panose="020F0502020204030204"/>
              </a:rPr>
              <a:t>……</a:t>
            </a:r>
            <a:endParaRPr lang="fr-CH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57945" y="2153701"/>
            <a:ext cx="833260" cy="2178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6" idx="4"/>
            <a:endCxn id="27" idx="0"/>
          </p:cNvCxnSpPr>
          <p:nvPr/>
        </p:nvCxnSpPr>
        <p:spPr>
          <a:xfrm>
            <a:off x="7138492" y="2141103"/>
            <a:ext cx="0" cy="95683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4425" y="2260250"/>
            <a:ext cx="1737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Fonds théoriques</a:t>
            </a:r>
          </a:p>
          <a:p>
            <a:r>
              <a:rPr lang="fr-CH" sz="1400" dirty="0"/>
              <a:t>e</a:t>
            </a:r>
            <a:r>
              <a:rPr lang="fr-CH" sz="1400" dirty="0" smtClean="0"/>
              <a:t>t pratiques partagés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50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212" y="3672106"/>
            <a:ext cx="8710855" cy="792088"/>
          </a:xfrm>
        </p:spPr>
        <p:txBody>
          <a:bodyPr/>
          <a:lstStyle/>
          <a:p>
            <a:r>
              <a:rPr lang="fr-CH" cap="none" dirty="0" smtClean="0"/>
              <a:t>2. Quelques bases psychopédagogiques</a:t>
            </a:r>
            <a:endParaRPr lang="fr-CH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038AEF9-613E-4F50-AB3F-BF720E27A659}" type="slidenum">
              <a:rPr lang="fr-CH" smtClean="0"/>
              <a:t>8</a:t>
            </a:fld>
            <a:endParaRPr lang="fr-CH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" y="2006477"/>
            <a:ext cx="1375796" cy="144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79" y="2171553"/>
            <a:ext cx="1054243" cy="14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71" y="1877780"/>
            <a:ext cx="1594789" cy="1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68" y="393888"/>
            <a:ext cx="1097472" cy="15657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06" y="75291"/>
            <a:ext cx="1107692" cy="144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75291"/>
            <a:ext cx="1140480" cy="14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94" y="2355726"/>
            <a:ext cx="1236364" cy="14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22" y="195486"/>
            <a:ext cx="1079387" cy="144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75" y="369203"/>
            <a:ext cx="1060167" cy="14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5" y="75291"/>
            <a:ext cx="971332" cy="144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1034255" cy="144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59" y="2098258"/>
            <a:ext cx="1159200" cy="144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64" y="2006477"/>
            <a:ext cx="1440000" cy="14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66206" y="4228710"/>
            <a:ext cx="225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(O. </a:t>
            </a:r>
            <a:r>
              <a:rPr lang="fr-FR" dirty="0" err="1" smtClean="0"/>
              <a:t>Zuckerman</a:t>
            </a:r>
            <a:r>
              <a:rPr lang="fr-FR" dirty="0"/>
              <a:t>, </a:t>
            </a:r>
            <a:r>
              <a:rPr lang="fr-FR" dirty="0" smtClean="0"/>
              <a:t>2010)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551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9" y="100352"/>
            <a:ext cx="8803006" cy="56745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1. </a:t>
            </a:r>
            <a:r>
              <a:rPr lang="en-US" sz="3200" dirty="0" err="1" smtClean="0"/>
              <a:t>Apprendre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manipulant</a:t>
            </a:r>
            <a:r>
              <a:rPr lang="en-US" sz="3200" dirty="0" smtClean="0"/>
              <a:t> et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construisant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68336"/>
            <a:ext cx="2517228" cy="51552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350" dirty="0" err="1"/>
              <a:t>Fröbel</a:t>
            </a:r>
            <a:r>
              <a:rPr lang="en-US" sz="1350" dirty="0"/>
              <a:t>, </a:t>
            </a:r>
            <a:r>
              <a:rPr lang="en-US" sz="1350" dirty="0" smtClean="0"/>
              <a:t>1782-1852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“</a:t>
            </a:r>
            <a:r>
              <a:rPr lang="fr-CH" sz="1400" dirty="0" err="1"/>
              <a:t>Gaben</a:t>
            </a:r>
            <a:r>
              <a:rPr lang="fr-CH" sz="1400" dirty="0"/>
              <a:t>” pour </a:t>
            </a:r>
            <a:r>
              <a:rPr lang="fr-CH" sz="1400" dirty="0" smtClean="0"/>
              <a:t>expérimenter</a:t>
            </a:r>
            <a:endParaRPr lang="fr-CH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11717" y="1538628"/>
            <a:ext cx="3647089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Pestalozzi, 1746-1827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Autonomie et responsabilité de l’apprenant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smtClean="0"/>
              <a:t>«tête</a:t>
            </a:r>
            <a:r>
              <a:rPr lang="fr-CH" sz="1400" dirty="0"/>
              <a:t>, main et </a:t>
            </a:r>
            <a:r>
              <a:rPr lang="fr-CH" sz="1400" dirty="0" smtClean="0"/>
              <a:t>cœur»</a:t>
            </a:r>
            <a:endParaRPr lang="fr-CH" sz="1400" dirty="0"/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 flipH="1">
            <a:off x="2014190" y="2269597"/>
            <a:ext cx="221072" cy="198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06869" y="4150797"/>
            <a:ext cx="2519536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CH" sz="1350" dirty="0" err="1" smtClean="0"/>
              <a:t>Papert</a:t>
            </a:r>
            <a:r>
              <a:rPr lang="fr-CH" sz="1350" dirty="0" smtClean="0"/>
              <a:t>, 1928-2016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Jaillissement de l’esprit (1980)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LOGO (1967)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Lego/Logo (1988)</a:t>
            </a:r>
            <a:endParaRPr lang="fr-CH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5296967" y="3512829"/>
            <a:ext cx="2017986" cy="11310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1350" b="1" dirty="0" smtClean="0"/>
              <a:t>Le kit de construction: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i</a:t>
            </a:r>
            <a:r>
              <a:rPr lang="fr-CH" sz="1350" dirty="0" smtClean="0"/>
              <a:t>nvite à l’utiliser,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/>
              <a:t>e</a:t>
            </a:r>
            <a:r>
              <a:rPr lang="fr-CH" sz="1350" dirty="0" smtClean="0"/>
              <a:t>st intuitif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adaptable / flexible,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 smtClean="0"/>
              <a:t>robuste.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5261741" y="987574"/>
            <a:ext cx="2262587" cy="169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350" dirty="0" smtClean="0"/>
              <a:t>Promouvoir  l’apprentissage par la manipulation </a:t>
            </a:r>
            <a:r>
              <a:rPr lang="fr-CH" sz="1350" dirty="0" smtClean="0"/>
              <a:t>physique exploratoire</a:t>
            </a:r>
            <a:endParaRPr lang="fr-CH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515258" y="3638722"/>
            <a:ext cx="1534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Piaget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 smtClean="0"/>
              <a:t>Constructivisme</a:t>
            </a:r>
            <a:endParaRPr lang="en-US" sz="1350" dirty="0"/>
          </a:p>
        </p:txBody>
      </p:sp>
      <p:cxnSp>
        <p:nvCxnSpPr>
          <p:cNvPr id="21" name="Straight Arrow Connector 20"/>
          <p:cNvCxnSpPr>
            <a:stCxn id="17" idx="2"/>
            <a:endCxn id="10" idx="1"/>
          </p:cNvCxnSpPr>
          <p:nvPr/>
        </p:nvCxnSpPr>
        <p:spPr>
          <a:xfrm>
            <a:off x="1214728" y="4123470"/>
            <a:ext cx="292142" cy="355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82335" y="644145"/>
            <a:ext cx="1816523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Locke, </a:t>
            </a:r>
            <a:r>
              <a:rPr lang="en-US" sz="1350" dirty="0" smtClean="0"/>
              <a:t>1632-1704</a:t>
            </a:r>
          </a:p>
          <a:p>
            <a:r>
              <a:rPr lang="fr-CH" sz="1400" dirty="0"/>
              <a:t>Expérience </a:t>
            </a:r>
            <a:r>
              <a:rPr lang="fr-CH" sz="1400" dirty="0" smtClean="0"/>
              <a:t>sensorielle</a:t>
            </a:r>
            <a:endParaRPr lang="fr-CH" sz="1400" dirty="0"/>
          </a:p>
        </p:txBody>
      </p:sp>
      <p:cxnSp>
        <p:nvCxnSpPr>
          <p:cNvPr id="34" name="Straight Arrow Connector 33"/>
          <p:cNvCxnSpPr>
            <a:stCxn id="32" idx="1"/>
            <a:endCxn id="42" idx="3"/>
          </p:cNvCxnSpPr>
          <p:nvPr/>
        </p:nvCxnSpPr>
        <p:spPr>
          <a:xfrm flipH="1">
            <a:off x="2900673" y="901908"/>
            <a:ext cx="281662" cy="19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5980" y="835011"/>
            <a:ext cx="2624693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Rousseau, 1712-1788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 err="1" smtClean="0"/>
              <a:t>Apprentissage</a:t>
            </a:r>
            <a:r>
              <a:rPr lang="en-GB" sz="1400" dirty="0" smtClean="0"/>
              <a:t> </a:t>
            </a:r>
            <a:r>
              <a:rPr lang="en-GB" sz="1400" dirty="0"/>
              <a:t>par </a:t>
            </a:r>
            <a:r>
              <a:rPr lang="fr-CH" sz="1400" dirty="0" smtClean="0"/>
              <a:t>l’expérience</a:t>
            </a:r>
            <a:endParaRPr lang="fr-CH" sz="1350" dirty="0"/>
          </a:p>
        </p:txBody>
      </p:sp>
      <p:cxnSp>
        <p:nvCxnSpPr>
          <p:cNvPr id="47" name="Straight Arrow Connector 46"/>
          <p:cNvCxnSpPr>
            <a:stCxn id="42" idx="2"/>
            <a:endCxn id="5" idx="0"/>
          </p:cNvCxnSpPr>
          <p:nvPr/>
        </p:nvCxnSpPr>
        <p:spPr>
          <a:xfrm>
            <a:off x="1588327" y="1350537"/>
            <a:ext cx="646935" cy="18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" idx="2"/>
            <a:endCxn id="9" idx="0"/>
          </p:cNvCxnSpPr>
          <p:nvPr/>
        </p:nvCxnSpPr>
        <p:spPr>
          <a:xfrm>
            <a:off x="2014190" y="2983862"/>
            <a:ext cx="910536" cy="281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2"/>
            <a:endCxn id="10" idx="0"/>
          </p:cNvCxnSpPr>
          <p:nvPr/>
        </p:nvCxnSpPr>
        <p:spPr>
          <a:xfrm>
            <a:off x="2014190" y="2983862"/>
            <a:ext cx="752447" cy="1166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7325" y="3265147"/>
            <a:ext cx="2554802" cy="515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Montessori, </a:t>
            </a:r>
            <a:r>
              <a:rPr lang="en-US" sz="1350" dirty="0" smtClean="0"/>
              <a:t>1870-1952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“Matériaux” pour </a:t>
            </a:r>
            <a:r>
              <a:rPr lang="fr-CH" sz="1400" dirty="0" smtClean="0"/>
              <a:t>manipuler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5149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1670</Words>
  <Application>Microsoft Office PowerPoint</Application>
  <PresentationFormat>On-screen Show (16:9)</PresentationFormat>
  <Paragraphs>417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Arial Black</vt:lpstr>
      <vt:lpstr>Calibri</vt:lpstr>
      <vt:lpstr>Wingdings</vt:lpstr>
      <vt:lpstr>Thème Office</vt:lpstr>
      <vt:lpstr>PowerPoint Presentation</vt:lpstr>
      <vt:lpstr>Plan</vt:lpstr>
      <vt:lpstr>1. L’émergence de la CFAO dans l’éducation</vt:lpstr>
      <vt:lpstr>La CFAO («making», création/fabrication)</vt:lpstr>
      <vt:lpstr>Pourquoi explorer la CFAO en éducation ?</vt:lpstr>
      <vt:lpstr>Workflow et savoirs mis en action en CFAO</vt:lpstr>
      <vt:lpstr>Deux usages de base</vt:lpstr>
      <vt:lpstr>2. Quelques bases psychopédagogiques</vt:lpstr>
      <vt:lpstr>1. Apprendre en manipulant et en construisant</vt:lpstr>
      <vt:lpstr>2. Apprentissage par activités</vt:lpstr>
      <vt:lpstr>3. Apprendre avec des projets authentiques</vt:lpstr>
      <vt:lpstr>PowerPoint Presentation</vt:lpstr>
      <vt:lpstr>3. Opportunités pour enseigner et apprendre</vt:lpstr>
      <vt:lpstr>Opportunités de la CFAO</vt:lpstr>
      <vt:lpstr>PowerPoint Presentation</vt:lpstr>
      <vt:lpstr>Recherche</vt:lpstr>
      <vt:lpstr>4. Le cas de la broderie machine</vt:lpstr>
      <vt:lpstr>«Workflow» de la broderie machine</vt:lpstr>
      <vt:lpstr>Pourquoi la broderie machine ?</vt:lpstr>
      <vt:lpstr>Bénéfices de la broderie</vt:lpstr>
      <vt:lpstr>Intérêt et motivation pour la broderie</vt:lpstr>
      <vt:lpstr>Difficultés en broderie</vt:lpstr>
      <vt:lpstr>5. DISCUSSION / Débat  avec Olivier irrmanN</vt:lpstr>
      <vt:lpstr>Exemples manipulables</vt:lpstr>
      <vt:lpstr>Atelier: Le prototypage conceptuel avec du physique</vt:lpstr>
      <vt:lpstr>3 classes</vt:lpstr>
      <vt:lpstr>PowerPoint Presentation</vt:lpstr>
      <vt:lpstr>Programmation débranchée</vt:lpstr>
      <vt:lpstr>PowerPoint Presentation</vt:lpstr>
      <vt:lpstr>PowerPoint Presentation</vt:lpstr>
      <vt:lpstr>Alphabet</vt:lpstr>
      <vt:lpstr>Nutrition -pyramide de la nourriture</vt:lpstr>
      <vt:lpstr>Formation de vendeurs télécom</vt:lpstr>
      <vt:lpstr>Exemples MODELES</vt:lpstr>
      <vt:lpstr>PowerPoint Presentation</vt:lpstr>
      <vt:lpstr>Visualisation de terrain (GIS data) &amp; enseignement de risques</vt:lpstr>
      <vt:lpstr>Molecules larges &amp; médicaments</vt:lpstr>
      <vt:lpstr>Exemples PHYsICALISATION</vt:lpstr>
      <vt:lpstr>Physicalisation de données pour le suivi</vt:lpstr>
      <vt:lpstr>PowerPoint Presentation</vt:lpstr>
      <vt:lpstr>Exemples communication</vt:lpstr>
      <vt:lpstr>PowerPoint Presentation</vt:lpstr>
      <vt:lpstr>Objets numériques vs. objets passifs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dschneid</dc:creator>
  <cp:lastModifiedBy>Daniel K. Schneider</cp:lastModifiedBy>
  <cp:revision>205</cp:revision>
  <dcterms:created xsi:type="dcterms:W3CDTF">2018-10-05T18:46:10Z</dcterms:created>
  <dcterms:modified xsi:type="dcterms:W3CDTF">2019-11-26T23:54:00Z</dcterms:modified>
</cp:coreProperties>
</file>