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2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</p:sldMasterIdLst>
  <p:notesMasterIdLst>
    <p:notesMasterId r:id="rId38"/>
  </p:notesMasterIdLst>
  <p:sldIdLst>
    <p:sldId id="256" r:id="rId4"/>
    <p:sldId id="270" r:id="rId5"/>
    <p:sldId id="292" r:id="rId6"/>
    <p:sldId id="325" r:id="rId7"/>
    <p:sldId id="305" r:id="rId8"/>
    <p:sldId id="315" r:id="rId9"/>
    <p:sldId id="316" r:id="rId10"/>
    <p:sldId id="306" r:id="rId11"/>
    <p:sldId id="317" r:id="rId12"/>
    <p:sldId id="324" r:id="rId13"/>
    <p:sldId id="310" r:id="rId14"/>
    <p:sldId id="272" r:id="rId15"/>
    <p:sldId id="311" r:id="rId16"/>
    <p:sldId id="260" r:id="rId17"/>
    <p:sldId id="261" r:id="rId18"/>
    <p:sldId id="263" r:id="rId19"/>
    <p:sldId id="309" r:id="rId20"/>
    <p:sldId id="274" r:id="rId21"/>
    <p:sldId id="312" r:id="rId22"/>
    <p:sldId id="319" r:id="rId23"/>
    <p:sldId id="320" r:id="rId24"/>
    <p:sldId id="326" r:id="rId25"/>
    <p:sldId id="321" r:id="rId26"/>
    <p:sldId id="322" r:id="rId27"/>
    <p:sldId id="265" r:id="rId28"/>
    <p:sldId id="313" r:id="rId29"/>
    <p:sldId id="307" r:id="rId30"/>
    <p:sldId id="294" r:id="rId31"/>
    <p:sldId id="276" r:id="rId32"/>
    <p:sldId id="275" r:id="rId33"/>
    <p:sldId id="297" r:id="rId34"/>
    <p:sldId id="323" r:id="rId35"/>
    <p:sldId id="303" r:id="rId36"/>
    <p:sldId id="302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95380" autoAdjust="0"/>
  </p:normalViewPr>
  <p:slideViewPr>
    <p:cSldViewPr snapToGrid="0">
      <p:cViewPr varScale="1">
        <p:scale>
          <a:sx n="65" d="100"/>
          <a:sy n="65" d="100"/>
        </p:scale>
        <p:origin x="42" y="927"/>
      </p:cViewPr>
      <p:guideLst/>
    </p:cSldViewPr>
  </p:slideViewPr>
  <p:outlineViewPr>
    <p:cViewPr>
      <p:scale>
        <a:sx n="33" d="100"/>
        <a:sy n="33" d="100"/>
      </p:scale>
      <p:origin x="0" y="-75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8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3425E-B5DB-4C8D-B843-BA7E6AB49F6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C1D2E-5C2F-404F-93CE-D257AE5892AC}">
      <dgm:prSet phldrT="[Text]"/>
      <dgm:spPr/>
      <dgm:t>
        <a:bodyPr/>
        <a:lstStyle/>
        <a:p>
          <a:r>
            <a:rPr lang="en-US" dirty="0" smtClean="0"/>
            <a:t>Computational thinking</a:t>
          </a:r>
          <a:endParaRPr lang="en-US" dirty="0"/>
        </a:p>
      </dgm:t>
    </dgm:pt>
    <dgm:pt modelId="{A2AC8D36-EE49-4046-826C-F5710C4B9ABA}" type="parTrans" cxnId="{6EC4DDDF-E936-43BA-880B-7183046DCE76}">
      <dgm:prSet/>
      <dgm:spPr/>
      <dgm:t>
        <a:bodyPr/>
        <a:lstStyle/>
        <a:p>
          <a:endParaRPr lang="en-US"/>
        </a:p>
      </dgm:t>
    </dgm:pt>
    <dgm:pt modelId="{4EF2F408-1953-4444-816E-BC0ABD52DF97}" type="sibTrans" cxnId="{6EC4DDDF-E936-43BA-880B-7183046DCE76}">
      <dgm:prSet/>
      <dgm:spPr/>
      <dgm:t>
        <a:bodyPr/>
        <a:lstStyle/>
        <a:p>
          <a:endParaRPr lang="en-US"/>
        </a:p>
      </dgm:t>
    </dgm:pt>
    <dgm:pt modelId="{296946F3-CA5E-49ED-A531-AB18B39F4CD6}">
      <dgm:prSet phldrT="[Text]"/>
      <dgm:spPr/>
      <dgm:t>
        <a:bodyPr/>
        <a:lstStyle/>
        <a:p>
          <a:r>
            <a:rPr lang="en-US" dirty="0" smtClean="0"/>
            <a:t>Digital design</a:t>
          </a:r>
          <a:endParaRPr lang="en-US" dirty="0"/>
        </a:p>
      </dgm:t>
    </dgm:pt>
    <dgm:pt modelId="{8BF2425D-2AD2-49FC-8A44-7DF118A4FD6B}" type="parTrans" cxnId="{B564CFDA-A7BD-4D0E-B279-53DED59F1D2B}">
      <dgm:prSet/>
      <dgm:spPr/>
      <dgm:t>
        <a:bodyPr/>
        <a:lstStyle/>
        <a:p>
          <a:endParaRPr lang="en-US"/>
        </a:p>
      </dgm:t>
    </dgm:pt>
    <dgm:pt modelId="{18B09D3B-84A0-415B-B315-CFC545D015C9}" type="sibTrans" cxnId="{B564CFDA-A7BD-4D0E-B279-53DED59F1D2B}">
      <dgm:prSet/>
      <dgm:spPr/>
      <dgm:t>
        <a:bodyPr/>
        <a:lstStyle/>
        <a:p>
          <a:endParaRPr lang="en-US"/>
        </a:p>
      </dgm:t>
    </dgm:pt>
    <dgm:pt modelId="{1AF10FD8-801A-40DC-B0B5-EA82CBB0AC36}">
      <dgm:prSet phldrT="[Text]"/>
      <dgm:spPr/>
      <dgm:t>
        <a:bodyPr/>
        <a:lstStyle/>
        <a:p>
          <a:r>
            <a:rPr lang="en-US" dirty="0" smtClean="0"/>
            <a:t>Computer-controlled fabrication</a:t>
          </a:r>
          <a:endParaRPr lang="en-US" dirty="0"/>
        </a:p>
      </dgm:t>
    </dgm:pt>
    <dgm:pt modelId="{D1D70CD0-6BD5-4370-9D69-1B2927932EF2}" type="parTrans" cxnId="{045FEA2F-8C11-4CB3-9C63-346B8D8D856A}">
      <dgm:prSet/>
      <dgm:spPr/>
      <dgm:t>
        <a:bodyPr/>
        <a:lstStyle/>
        <a:p>
          <a:endParaRPr lang="en-US"/>
        </a:p>
      </dgm:t>
    </dgm:pt>
    <dgm:pt modelId="{8CA1FE56-BFFE-4368-95C2-DDD1818C2BA2}" type="sibTrans" cxnId="{045FEA2F-8C11-4CB3-9C63-346B8D8D856A}">
      <dgm:prSet/>
      <dgm:spPr/>
      <dgm:t>
        <a:bodyPr/>
        <a:lstStyle/>
        <a:p>
          <a:endParaRPr lang="en-US"/>
        </a:p>
      </dgm:t>
    </dgm:pt>
    <dgm:pt modelId="{2881B2D7-86CD-44DE-8DCE-F6D545955295}" type="pres">
      <dgm:prSet presAssocID="{1453425E-B5DB-4C8D-B843-BA7E6AB49F6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D2CA34-32C1-4D33-A6A2-851836DA830D}" type="pres">
      <dgm:prSet presAssocID="{1453425E-B5DB-4C8D-B843-BA7E6AB49F67}" presName="wedge1" presStyleLbl="node1" presStyleIdx="0" presStyleCnt="3" custLinFactNeighborX="-2626" custLinFactNeighborY="1969"/>
      <dgm:spPr/>
      <dgm:t>
        <a:bodyPr/>
        <a:lstStyle/>
        <a:p>
          <a:endParaRPr lang="en-US"/>
        </a:p>
      </dgm:t>
    </dgm:pt>
    <dgm:pt modelId="{B005E967-FBE3-4502-A5B4-E3F7420D0072}" type="pres">
      <dgm:prSet presAssocID="{1453425E-B5DB-4C8D-B843-BA7E6AB49F6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4F550-9DC9-43D1-A390-FCDAD04689BC}" type="pres">
      <dgm:prSet presAssocID="{1453425E-B5DB-4C8D-B843-BA7E6AB49F67}" presName="wedge2" presStyleLbl="node1" presStyleIdx="1" presStyleCnt="3" custLinFactNeighborX="746" custLinFactNeighborY="2892"/>
      <dgm:spPr/>
      <dgm:t>
        <a:bodyPr/>
        <a:lstStyle/>
        <a:p>
          <a:endParaRPr lang="en-US"/>
        </a:p>
      </dgm:t>
    </dgm:pt>
    <dgm:pt modelId="{AF3B8148-B07C-4134-B99F-91B9EFE0CE43}" type="pres">
      <dgm:prSet presAssocID="{1453425E-B5DB-4C8D-B843-BA7E6AB49F6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5D5EA2-CD51-4546-A82A-0643FEB81AF6}" type="pres">
      <dgm:prSet presAssocID="{1453425E-B5DB-4C8D-B843-BA7E6AB49F67}" presName="wedge3" presStyleLbl="node1" presStyleIdx="2" presStyleCnt="3" custLinFactNeighborX="-2363" custLinFactNeighborY="187"/>
      <dgm:spPr/>
      <dgm:t>
        <a:bodyPr/>
        <a:lstStyle/>
        <a:p>
          <a:endParaRPr lang="en-US"/>
        </a:p>
      </dgm:t>
    </dgm:pt>
    <dgm:pt modelId="{13D01F6F-74A1-4D1B-A3BC-5CABEE99A884}" type="pres">
      <dgm:prSet presAssocID="{1453425E-B5DB-4C8D-B843-BA7E6AB49F6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873A6C-6F34-4CBD-B2E1-8CD06894B572}" type="presOf" srcId="{1453425E-B5DB-4C8D-B843-BA7E6AB49F67}" destId="{2881B2D7-86CD-44DE-8DCE-F6D545955295}" srcOrd="0" destOrd="0" presId="urn:microsoft.com/office/officeart/2005/8/layout/chart3"/>
    <dgm:cxn modelId="{B092D23F-84D2-4891-BD2E-596B6EC40458}" type="presOf" srcId="{565C1D2E-5C2F-404F-93CE-D257AE5892AC}" destId="{EAD2CA34-32C1-4D33-A6A2-851836DA830D}" srcOrd="0" destOrd="0" presId="urn:microsoft.com/office/officeart/2005/8/layout/chart3"/>
    <dgm:cxn modelId="{50AF7C33-4501-454E-8B2F-EB4B4F9FEF0E}" type="presOf" srcId="{565C1D2E-5C2F-404F-93CE-D257AE5892AC}" destId="{B005E967-FBE3-4502-A5B4-E3F7420D0072}" srcOrd="1" destOrd="0" presId="urn:microsoft.com/office/officeart/2005/8/layout/chart3"/>
    <dgm:cxn modelId="{6EC4DDDF-E936-43BA-880B-7183046DCE76}" srcId="{1453425E-B5DB-4C8D-B843-BA7E6AB49F67}" destId="{565C1D2E-5C2F-404F-93CE-D257AE5892AC}" srcOrd="0" destOrd="0" parTransId="{A2AC8D36-EE49-4046-826C-F5710C4B9ABA}" sibTransId="{4EF2F408-1953-4444-816E-BC0ABD52DF97}"/>
    <dgm:cxn modelId="{E4768012-19E1-4CDD-AC0F-690B35AEE9FA}" type="presOf" srcId="{296946F3-CA5E-49ED-A531-AB18B39F4CD6}" destId="{BB34F550-9DC9-43D1-A390-FCDAD04689BC}" srcOrd="0" destOrd="0" presId="urn:microsoft.com/office/officeart/2005/8/layout/chart3"/>
    <dgm:cxn modelId="{78E56414-CE75-43B0-A2B8-237F24202093}" type="presOf" srcId="{1AF10FD8-801A-40DC-B0B5-EA82CBB0AC36}" destId="{4E5D5EA2-CD51-4546-A82A-0643FEB81AF6}" srcOrd="0" destOrd="0" presId="urn:microsoft.com/office/officeart/2005/8/layout/chart3"/>
    <dgm:cxn modelId="{AFB41A29-F80E-4497-8764-A942857BA3B8}" type="presOf" srcId="{296946F3-CA5E-49ED-A531-AB18B39F4CD6}" destId="{AF3B8148-B07C-4134-B99F-91B9EFE0CE43}" srcOrd="1" destOrd="0" presId="urn:microsoft.com/office/officeart/2005/8/layout/chart3"/>
    <dgm:cxn modelId="{B564CFDA-A7BD-4D0E-B279-53DED59F1D2B}" srcId="{1453425E-B5DB-4C8D-B843-BA7E6AB49F67}" destId="{296946F3-CA5E-49ED-A531-AB18B39F4CD6}" srcOrd="1" destOrd="0" parTransId="{8BF2425D-2AD2-49FC-8A44-7DF118A4FD6B}" sibTransId="{18B09D3B-84A0-415B-B315-CFC545D015C9}"/>
    <dgm:cxn modelId="{01C2ECFB-9A27-4781-96DF-85B7F2848CEF}" type="presOf" srcId="{1AF10FD8-801A-40DC-B0B5-EA82CBB0AC36}" destId="{13D01F6F-74A1-4D1B-A3BC-5CABEE99A884}" srcOrd="1" destOrd="0" presId="urn:microsoft.com/office/officeart/2005/8/layout/chart3"/>
    <dgm:cxn modelId="{045FEA2F-8C11-4CB3-9C63-346B8D8D856A}" srcId="{1453425E-B5DB-4C8D-B843-BA7E6AB49F67}" destId="{1AF10FD8-801A-40DC-B0B5-EA82CBB0AC36}" srcOrd="2" destOrd="0" parTransId="{D1D70CD0-6BD5-4370-9D69-1B2927932EF2}" sibTransId="{8CA1FE56-BFFE-4368-95C2-DDD1818C2BA2}"/>
    <dgm:cxn modelId="{B2709A91-0090-4A5B-B4AA-A5616F24F6BC}" type="presParOf" srcId="{2881B2D7-86CD-44DE-8DCE-F6D545955295}" destId="{EAD2CA34-32C1-4D33-A6A2-851836DA830D}" srcOrd="0" destOrd="0" presId="urn:microsoft.com/office/officeart/2005/8/layout/chart3"/>
    <dgm:cxn modelId="{13E3B2B2-03DB-42CD-AA70-7BA367A6525E}" type="presParOf" srcId="{2881B2D7-86CD-44DE-8DCE-F6D545955295}" destId="{B005E967-FBE3-4502-A5B4-E3F7420D0072}" srcOrd="1" destOrd="0" presId="urn:microsoft.com/office/officeart/2005/8/layout/chart3"/>
    <dgm:cxn modelId="{4B9799A3-BF88-4041-96D7-5A585FC60FE6}" type="presParOf" srcId="{2881B2D7-86CD-44DE-8DCE-F6D545955295}" destId="{BB34F550-9DC9-43D1-A390-FCDAD04689BC}" srcOrd="2" destOrd="0" presId="urn:microsoft.com/office/officeart/2005/8/layout/chart3"/>
    <dgm:cxn modelId="{3923C640-5DBB-4A53-A80A-615AC27895DB}" type="presParOf" srcId="{2881B2D7-86CD-44DE-8DCE-F6D545955295}" destId="{AF3B8148-B07C-4134-B99F-91B9EFE0CE43}" srcOrd="3" destOrd="0" presId="urn:microsoft.com/office/officeart/2005/8/layout/chart3"/>
    <dgm:cxn modelId="{14CDD1E4-0016-42D9-9222-F0DC311934EE}" type="presParOf" srcId="{2881B2D7-86CD-44DE-8DCE-F6D545955295}" destId="{4E5D5EA2-CD51-4546-A82A-0643FEB81AF6}" srcOrd="4" destOrd="0" presId="urn:microsoft.com/office/officeart/2005/8/layout/chart3"/>
    <dgm:cxn modelId="{3F501CD0-EDEA-4713-A3D4-A43ABE93AB5B}" type="presParOf" srcId="{2881B2D7-86CD-44DE-8DCE-F6D545955295}" destId="{13D01F6F-74A1-4D1B-A3BC-5CABEE99A884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2CA34-32C1-4D33-A6A2-851836DA830D}">
      <dsp:nvSpPr>
        <dsp:cNvPr id="0" name=""/>
        <dsp:cNvSpPr/>
      </dsp:nvSpPr>
      <dsp:spPr>
        <a:xfrm>
          <a:off x="1785946" y="455382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Computational thinking</a:t>
          </a:r>
          <a:endParaRPr lang="en-US" sz="1900" kern="1200" dirty="0"/>
        </a:p>
      </dsp:txBody>
      <dsp:txXfrm>
        <a:off x="4260652" y="1295275"/>
        <a:ext cx="1544320" cy="1517226"/>
      </dsp:txXfrm>
    </dsp:sp>
    <dsp:sp modelId="{BB34F550-9DC9-43D1-A390-FCDAD04689BC}">
      <dsp:nvSpPr>
        <dsp:cNvPr id="0" name=""/>
        <dsp:cNvSpPr/>
      </dsp:nvSpPr>
      <dsp:spPr>
        <a:xfrm>
          <a:off x="1704801" y="632861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Digital design</a:t>
          </a:r>
          <a:endParaRPr lang="en-US" sz="1900" kern="1200" dirty="0"/>
        </a:p>
      </dsp:txBody>
      <dsp:txXfrm>
        <a:off x="2951094" y="3504754"/>
        <a:ext cx="2059093" cy="1408853"/>
      </dsp:txXfrm>
    </dsp:sp>
    <dsp:sp modelId="{4E5D5EA2-CD51-4546-A82A-0643FEB81AF6}">
      <dsp:nvSpPr>
        <dsp:cNvPr id="0" name=""/>
        <dsp:cNvSpPr/>
      </dsp:nvSpPr>
      <dsp:spPr>
        <a:xfrm>
          <a:off x="1563289" y="509738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Computer-controlled fabrication</a:t>
          </a:r>
          <a:endParaRPr lang="en-US" sz="1900" kern="1200" dirty="0"/>
        </a:p>
      </dsp:txBody>
      <dsp:txXfrm>
        <a:off x="2050969" y="1403818"/>
        <a:ext cx="1544320" cy="1517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C23BF-1D59-4FA4-9C68-EC56EF0B654E}" type="datetimeFigureOut">
              <a:rPr lang="fr-CH" smtClean="0"/>
              <a:t>09.02.2020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56D96-1B5A-4F8B-9BF7-BF92C688045D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94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56D96-1B5A-4F8B-9BF7-BF92C688045D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131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56D96-1B5A-4F8B-9BF7-BF92C688045D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303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82B-8514-4710-87F6-E8B642740762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09.02.2020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5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59E1E-5A87-4061-A872-3D4887AB45BE}" type="datetime1">
              <a:rPr lang="fr-CH" smtClean="0"/>
              <a:t>09.02.2020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10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287F-0FDB-41D4-8467-DD12C5310653}" type="datetime1">
              <a:rPr lang="fr-CH" smtClean="0"/>
              <a:t>09.02.2020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601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0A72-1634-4F02-833F-82AE323034FA}" type="datetime1">
              <a:rPr lang="fr-CH" smtClean="0"/>
              <a:t>09.02.2020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4857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EDD8-905B-4CF7-8B9B-D42A8D6AB84D}" type="datetime1">
              <a:rPr lang="fr-CH" smtClean="0"/>
              <a:t>09.02.2020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7452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64638"/>
            <a:ext cx="10972800" cy="75409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7328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fld id="{DA8C5BF4-5679-4BDB-952C-25D1A34E2728}" type="datetime1">
              <a:rPr lang="fr-CH" smtClean="0"/>
              <a:t>09.02.2020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280576" y="6328238"/>
            <a:ext cx="672075" cy="365125"/>
          </a:xfrm>
          <a:prstGeom prst="rect">
            <a:avLst/>
          </a:prstGeom>
        </p:spPr>
        <p:txBody>
          <a:bodyPr/>
          <a:lstStyle/>
          <a:p>
            <a:fld id="{2038AEF9-613E-4F50-AB3F-BF720E27A65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931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D547-18A1-483A-B59D-8B7BD9D2D95B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09.02.2020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2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2C5-5F7C-4632-91F9-A297F2C4B1D3}" type="datetime1">
              <a:rPr lang="fr-CH" smtClean="0"/>
              <a:t>09.02.2020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025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39D7-E88D-42B7-9423-8C0B102F4322}" type="datetime1">
              <a:rPr lang="fr-CH" smtClean="0"/>
              <a:t>09.02.2020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7001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482C-FAB5-40EF-BBE6-1B7F302026AC}" type="datetime1">
              <a:rPr lang="fr-CH" smtClean="0"/>
              <a:t>09.02.2020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3029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0A22-8340-414A-9BE2-0D54D2E5F803}" type="datetime1">
              <a:rPr lang="fr-CH" smtClean="0"/>
              <a:t>09.02.2020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888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7597-5F0D-4E63-BBC1-604AAE08B635}" type="datetime1">
              <a:rPr lang="fr-CH" smtClean="0"/>
              <a:t>09.02.2020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333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760E-66CB-45A4-8634-E52296023976}" type="datetime1">
              <a:rPr lang="fr-CH" smtClean="0"/>
              <a:t>09.02.2020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312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12B0-642A-4152-8C1A-8649E2919DB5}" type="datetime1">
              <a:rPr lang="fr-CH" smtClean="0"/>
              <a:t>09.02.2020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6241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808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BCEB4-B77B-403C-BC26-8D75FA93ADA3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09.02.2020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1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1CBC-07EC-45E4-8B50-17F4A0254202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t>09.02.2020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77280-FE3D-4FC4-BB39-82B689E04421}" type="datetime1">
              <a:rPr lang="fr-CH" smtClean="0"/>
              <a:t>09.02.2020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CE782-83EF-4D69-9764-3D81991B5F9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649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tecfa.unige.ch/DKS" TargetMode="Externa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tecfa.unige.ch/tecfa/talks/schneide/crs4-2020/" TargetMode="External"/><Relationship Id="rId5" Type="http://schemas.openxmlformats.org/officeDocument/2006/relationships/tags" Target="../tags/tag5.xml"/><Relationship Id="rId10" Type="http://schemas.openxmlformats.org/officeDocument/2006/relationships/image" Target="../media/image2.png"/><Relationship Id="rId4" Type="http://schemas.openxmlformats.org/officeDocument/2006/relationships/tags" Target="../tags/tag4.xml"/><Relationship Id="rId9" Type="http://schemas.openxmlformats.org/officeDocument/2006/relationships/hyperlink" Target="http://edutechwiki.unige.ch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hyperlink" Target="https://tecfa.unige.ch/tecfa/talks/schneide/crs4-2020/" TargetMode="Externa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tags" Target="../tags/tag127.xml"/><Relationship Id="rId21" Type="http://schemas.openxmlformats.org/officeDocument/2006/relationships/image" Target="../media/image40.jpg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image" Target="../media/image36.jpg"/><Relationship Id="rId25" Type="http://schemas.openxmlformats.org/officeDocument/2006/relationships/image" Target="../media/image44.jpeg"/><Relationship Id="rId2" Type="http://schemas.openxmlformats.org/officeDocument/2006/relationships/tags" Target="../tags/tag126.xml"/><Relationship Id="rId16" Type="http://schemas.openxmlformats.org/officeDocument/2006/relationships/slideLayout" Target="../slideLayouts/slideLayout9.xml"/><Relationship Id="rId20" Type="http://schemas.openxmlformats.org/officeDocument/2006/relationships/image" Target="../media/image39.jpg"/><Relationship Id="rId29" Type="http://schemas.openxmlformats.org/officeDocument/2006/relationships/image" Target="../media/image48.jp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image" Target="../media/image43.jpe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image" Target="../media/image42.jpg"/><Relationship Id="rId28" Type="http://schemas.openxmlformats.org/officeDocument/2006/relationships/image" Target="../media/image47.jpg"/><Relationship Id="rId10" Type="http://schemas.openxmlformats.org/officeDocument/2006/relationships/tags" Target="../tags/tag134.xml"/><Relationship Id="rId19" Type="http://schemas.openxmlformats.org/officeDocument/2006/relationships/image" Target="../media/image38.jp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Relationship Id="rId30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3" Type="http://schemas.openxmlformats.org/officeDocument/2006/relationships/tags" Target="../tags/tag142.xml"/><Relationship Id="rId21" Type="http://schemas.openxmlformats.org/officeDocument/2006/relationships/tags" Target="../tags/tag160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0" Type="http://schemas.openxmlformats.org/officeDocument/2006/relationships/tags" Target="../tags/tag159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tags" Target="../tags/tag154.xml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slideLayout" Target="../slideLayouts/slideLayout8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10" Type="http://schemas.openxmlformats.org/officeDocument/2006/relationships/tags" Target="../tags/tag170.xml"/><Relationship Id="rId19" Type="http://schemas.openxmlformats.org/officeDocument/2006/relationships/image" Target="../media/image50.gif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tags" Target="../tags/tag190.xml"/><Relationship Id="rId18" Type="http://schemas.openxmlformats.org/officeDocument/2006/relationships/tags" Target="../tags/tag195.xml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tags" Target="../tags/tag189.xml"/><Relationship Id="rId17" Type="http://schemas.openxmlformats.org/officeDocument/2006/relationships/tags" Target="../tags/tag194.xml"/><Relationship Id="rId2" Type="http://schemas.openxmlformats.org/officeDocument/2006/relationships/tags" Target="../tags/tag179.xml"/><Relationship Id="rId16" Type="http://schemas.openxmlformats.org/officeDocument/2006/relationships/tags" Target="../tags/tag193.xml"/><Relationship Id="rId20" Type="http://schemas.openxmlformats.org/officeDocument/2006/relationships/slideLayout" Target="../slideLayouts/slideLayout8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tags" Target="../tags/tag188.xml"/><Relationship Id="rId5" Type="http://schemas.openxmlformats.org/officeDocument/2006/relationships/tags" Target="../tags/tag182.xml"/><Relationship Id="rId15" Type="http://schemas.openxmlformats.org/officeDocument/2006/relationships/tags" Target="../tags/tag192.xml"/><Relationship Id="rId10" Type="http://schemas.openxmlformats.org/officeDocument/2006/relationships/tags" Target="../tags/tag187.xml"/><Relationship Id="rId19" Type="http://schemas.openxmlformats.org/officeDocument/2006/relationships/tags" Target="../tags/tag196.xml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tags" Target="../tags/tag1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slideLayout" Target="../slideLayouts/slideLayout8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hyperlink" Target="https://tecfa.unige.ch/tecfa/talks/schneide/crs4-2020/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51.jpg"/><Relationship Id="rId18" Type="http://schemas.openxmlformats.org/officeDocument/2006/relationships/hyperlink" Target="https://www.adafruit.com/about/" TargetMode="External"/><Relationship Id="rId3" Type="http://schemas.openxmlformats.org/officeDocument/2006/relationships/tags" Target="../tags/tag219.xml"/><Relationship Id="rId21" Type="http://schemas.openxmlformats.org/officeDocument/2006/relationships/image" Target="../media/image55.jpeg"/><Relationship Id="rId7" Type="http://schemas.openxmlformats.org/officeDocument/2006/relationships/tags" Target="../tags/tag223.xml"/><Relationship Id="rId12" Type="http://schemas.openxmlformats.org/officeDocument/2006/relationships/slideLayout" Target="../slideLayouts/slideLayout9.xml"/><Relationship Id="rId17" Type="http://schemas.openxmlformats.org/officeDocument/2006/relationships/hyperlink" Target="http://leahbuechley.com/" TargetMode="External"/><Relationship Id="rId2" Type="http://schemas.openxmlformats.org/officeDocument/2006/relationships/tags" Target="../tags/tag218.xml"/><Relationship Id="rId16" Type="http://schemas.openxmlformats.org/officeDocument/2006/relationships/image" Target="../media/image54.jpg"/><Relationship Id="rId20" Type="http://schemas.openxmlformats.org/officeDocument/2006/relationships/hyperlink" Target="http://jenniferjacobs.mat.ucsb.edu/" TargetMode="Externa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24" Type="http://schemas.openxmlformats.org/officeDocument/2006/relationships/hyperlink" Target="http://dimeb.informatik.uni-bremen.de/" TargetMode="External"/><Relationship Id="rId5" Type="http://schemas.openxmlformats.org/officeDocument/2006/relationships/tags" Target="../tags/tag221.xml"/><Relationship Id="rId15" Type="http://schemas.openxmlformats.org/officeDocument/2006/relationships/image" Target="../media/image53.jpg"/><Relationship Id="rId23" Type="http://schemas.openxmlformats.org/officeDocument/2006/relationships/image" Target="../media/image56.jpg"/><Relationship Id="rId10" Type="http://schemas.openxmlformats.org/officeDocument/2006/relationships/tags" Target="../tags/tag226.xml"/><Relationship Id="rId19" Type="http://schemas.openxmlformats.org/officeDocument/2006/relationships/hyperlink" Target="https://ayahbdeir.com/" TargetMode="Externa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image" Target="../media/image52.png"/><Relationship Id="rId22" Type="http://schemas.openxmlformats.org/officeDocument/2006/relationships/hyperlink" Target="http://kpeppler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hyperlink" Target="https://tecfa.unige.ch/tecfa/talks/schneide/crs4-202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nkercad.com/learn/codeblocks" TargetMode="External"/><Relationship Id="rId3" Type="http://schemas.openxmlformats.org/officeDocument/2006/relationships/tags" Target="../tags/tag230.xml"/><Relationship Id="rId7" Type="http://schemas.openxmlformats.org/officeDocument/2006/relationships/image" Target="../media/image58.jp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57.png"/><Relationship Id="rId5" Type="http://schemas.openxmlformats.org/officeDocument/2006/relationships/hyperlink" Target="https://www.blockscad3d.com/" TargetMode="External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image" Target="../media/image60.jp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59.png"/><Relationship Id="rId5" Type="http://schemas.openxmlformats.org/officeDocument/2006/relationships/hyperlink" Target="https://www.turtlestitch.org/" TargetMode="Externa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neill.co/thelab/%D1%81%D0%B2%D0%B5%D1%80%D1%87%D0%BE%D0%BA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nikitron.cc.ua/sverchok_en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makecode.adafruit.com/" TargetMode="External"/><Relationship Id="rId13" Type="http://schemas.openxmlformats.org/officeDocument/2006/relationships/image" Target="../media/image66.jpg"/><Relationship Id="rId3" Type="http://schemas.openxmlformats.org/officeDocument/2006/relationships/tags" Target="../tags/tag236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5.jpe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image" Target="../media/image64.jpeg"/><Relationship Id="rId5" Type="http://schemas.openxmlformats.org/officeDocument/2006/relationships/tags" Target="../tags/tag238.xml"/><Relationship Id="rId10" Type="http://schemas.openxmlformats.org/officeDocument/2006/relationships/image" Target="../media/image63.jpg"/><Relationship Id="rId4" Type="http://schemas.openxmlformats.org/officeDocument/2006/relationships/tags" Target="../tags/tag237.xm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hyperlink" Target="https://inkstitch.org/" TargetMode="External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dutechwiki.unige.ch/en/Computational_making" TargetMode="External"/><Relationship Id="rId3" Type="http://schemas.openxmlformats.org/officeDocument/2006/relationships/tags" Target="../tags/tag252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image" Target="../media/image70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69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68.jpg"/><Relationship Id="rId5" Type="http://schemas.openxmlformats.org/officeDocument/2006/relationships/tags" Target="../tags/tag267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66.xml"/><Relationship Id="rId9" Type="http://schemas.openxmlformats.org/officeDocument/2006/relationships/tags" Target="../tags/tag27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1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image" Target="../media/image10.jpg"/><Relationship Id="rId2" Type="http://schemas.openxmlformats.org/officeDocument/2006/relationships/tags" Target="../tags/tag13.xml"/><Relationship Id="rId16" Type="http://schemas.openxmlformats.org/officeDocument/2006/relationships/image" Target="../media/image9.jp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8.jpg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26" Type="http://schemas.openxmlformats.org/officeDocument/2006/relationships/tags" Target="../tags/tag297.xml"/><Relationship Id="rId21" Type="http://schemas.openxmlformats.org/officeDocument/2006/relationships/tags" Target="../tags/tag292.xml"/><Relationship Id="rId34" Type="http://schemas.openxmlformats.org/officeDocument/2006/relationships/image" Target="../media/image77.emf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tags" Target="../tags/tag296.xml"/><Relationship Id="rId33" Type="http://schemas.openxmlformats.org/officeDocument/2006/relationships/image" Target="../media/image76.jpeg"/><Relationship Id="rId38" Type="http://schemas.openxmlformats.org/officeDocument/2006/relationships/image" Target="../media/image79.gif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tags" Target="../tags/tag291.xml"/><Relationship Id="rId29" Type="http://schemas.openxmlformats.org/officeDocument/2006/relationships/image" Target="../media/image72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32" Type="http://schemas.openxmlformats.org/officeDocument/2006/relationships/image" Target="../media/image75.png"/><Relationship Id="rId37" Type="http://schemas.openxmlformats.org/officeDocument/2006/relationships/image" Target="../media/image78.jpeg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28" Type="http://schemas.openxmlformats.org/officeDocument/2006/relationships/image" Target="../media/image71.jpeg"/><Relationship Id="rId36" Type="http://schemas.openxmlformats.org/officeDocument/2006/relationships/hyperlink" Target="http://tecfaetu.unige.ch/digifabwiki/index.php/Liste_des_projets" TargetMode="External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31" Type="http://schemas.openxmlformats.org/officeDocument/2006/relationships/image" Target="../media/image74.jpe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Relationship Id="rId27" Type="http://schemas.openxmlformats.org/officeDocument/2006/relationships/slideLayout" Target="../slideLayouts/slideLayout8.xml"/><Relationship Id="rId30" Type="http://schemas.openxmlformats.org/officeDocument/2006/relationships/image" Target="../media/image73.JPG"/><Relationship Id="rId35" Type="http://schemas.openxmlformats.org/officeDocument/2006/relationships/image" Target="../media/image22.jpg"/><Relationship Id="rId8" Type="http://schemas.openxmlformats.org/officeDocument/2006/relationships/tags" Target="../tags/tag279.xml"/><Relationship Id="rId3" Type="http://schemas.openxmlformats.org/officeDocument/2006/relationships/tags" Target="../tags/tag27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tags" Target="../tags/tag300.xml"/><Relationship Id="rId7" Type="http://schemas.openxmlformats.org/officeDocument/2006/relationships/image" Target="../media/image80.jpe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4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hyperlink" Target="https://edutechwiki.unige.ch/en/Computational_making" TargetMode="Externa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hyperlink" Target="https://tecfa.unige.ch/tecfa/talks/schneide/crs4-2020/" TargetMode="Externa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image" Target="../media/image2.png"/><Relationship Id="rId5" Type="http://schemas.openxmlformats.org/officeDocument/2006/relationships/tags" Target="../tags/tag312.xml"/><Relationship Id="rId10" Type="http://schemas.openxmlformats.org/officeDocument/2006/relationships/image" Target="../media/image3.png"/><Relationship Id="rId4" Type="http://schemas.openxmlformats.org/officeDocument/2006/relationships/tags" Target="../tags/tag311.xml"/><Relationship Id="rId9" Type="http://schemas.openxmlformats.org/officeDocument/2006/relationships/slideLayout" Target="../slideLayouts/slideLayout8.xml"/><Relationship Id="rId14" Type="http://schemas.openxmlformats.org/officeDocument/2006/relationships/hyperlink" Target="https://edutechwiki.unige.ch/fr/CFAO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26.xml"/><Relationship Id="rId7" Type="http://schemas.openxmlformats.org/officeDocument/2006/relationships/image" Target="../media/image1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7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image" Target="../media/image18.jpe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image" Target="../media/image17.emf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tags" Target="../tags/tag76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image" Target="../media/image19.jpeg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tags" Target="../tags/tag75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image" Target="../media/image5.png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slideLayout" Target="../slideLayouts/slideLayout14.xml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9" Type="http://schemas.openxmlformats.org/officeDocument/2006/relationships/image" Target="../media/image22.jpg"/><Relationship Id="rId21" Type="http://schemas.openxmlformats.org/officeDocument/2006/relationships/tags" Target="../tags/tag98.xml"/><Relationship Id="rId34" Type="http://schemas.openxmlformats.org/officeDocument/2006/relationships/tags" Target="../tags/tag111.xml"/><Relationship Id="rId42" Type="http://schemas.openxmlformats.org/officeDocument/2006/relationships/image" Target="../media/image25.png"/><Relationship Id="rId47" Type="http://schemas.openxmlformats.org/officeDocument/2006/relationships/image" Target="../media/image30.png"/><Relationship Id="rId50" Type="http://schemas.openxmlformats.org/officeDocument/2006/relationships/image" Target="../media/image33.JPG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9" Type="http://schemas.openxmlformats.org/officeDocument/2006/relationships/tags" Target="../tags/tag106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32" Type="http://schemas.openxmlformats.org/officeDocument/2006/relationships/tags" Target="../tags/tag109.xml"/><Relationship Id="rId37" Type="http://schemas.openxmlformats.org/officeDocument/2006/relationships/image" Target="../media/image20.jpeg"/><Relationship Id="rId40" Type="http://schemas.openxmlformats.org/officeDocument/2006/relationships/image" Target="../media/image23.jpeg"/><Relationship Id="rId45" Type="http://schemas.openxmlformats.org/officeDocument/2006/relationships/image" Target="../media/image28.png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36" Type="http://schemas.openxmlformats.org/officeDocument/2006/relationships/slideLayout" Target="../slideLayouts/slideLayout9.xml"/><Relationship Id="rId49" Type="http://schemas.openxmlformats.org/officeDocument/2006/relationships/image" Target="../media/image32.jpeg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tags" Target="../tags/tag108.xml"/><Relationship Id="rId44" Type="http://schemas.openxmlformats.org/officeDocument/2006/relationships/image" Target="../media/image27.jp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tags" Target="../tags/tag107.xml"/><Relationship Id="rId35" Type="http://schemas.openxmlformats.org/officeDocument/2006/relationships/tags" Target="../tags/tag112.xml"/><Relationship Id="rId43" Type="http://schemas.openxmlformats.org/officeDocument/2006/relationships/image" Target="../media/image26.png"/><Relationship Id="rId48" Type="http://schemas.openxmlformats.org/officeDocument/2006/relationships/image" Target="../media/image31.jpg"/><Relationship Id="rId8" Type="http://schemas.openxmlformats.org/officeDocument/2006/relationships/tags" Target="../tags/tag85.xml"/><Relationship Id="rId51" Type="http://schemas.openxmlformats.org/officeDocument/2006/relationships/image" Target="../media/image34.jpeg"/><Relationship Id="rId3" Type="http://schemas.openxmlformats.org/officeDocument/2006/relationships/tags" Target="../tags/tag80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33" Type="http://schemas.openxmlformats.org/officeDocument/2006/relationships/tags" Target="../tags/tag110.xml"/><Relationship Id="rId38" Type="http://schemas.openxmlformats.org/officeDocument/2006/relationships/image" Target="../media/image21.jpeg"/><Relationship Id="rId46" Type="http://schemas.openxmlformats.org/officeDocument/2006/relationships/image" Target="../media/image29.png"/><Relationship Id="rId20" Type="http://schemas.openxmlformats.org/officeDocument/2006/relationships/tags" Target="../tags/tag97.xml"/><Relationship Id="rId41" Type="http://schemas.openxmlformats.org/officeDocument/2006/relationships/image" Target="../media/image24.jpeg"/><Relationship Id="rId1" Type="http://schemas.openxmlformats.org/officeDocument/2006/relationships/tags" Target="../tags/tag78.xml"/><Relationship Id="rId6" Type="http://schemas.openxmlformats.org/officeDocument/2006/relationships/tags" Target="../tags/tag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86210" y="601813"/>
            <a:ext cx="9270264" cy="2911359"/>
          </a:xfrm>
        </p:spPr>
        <p:txBody>
          <a:bodyPr>
            <a:normAutofit/>
          </a:bodyPr>
          <a:lstStyle/>
          <a:p>
            <a:r>
              <a:rPr lang="en-US" dirty="0"/>
              <a:t>Computational </a:t>
            </a:r>
            <a:r>
              <a:rPr lang="en-US" dirty="0" smtClean="0"/>
              <a:t>Thinking and Making:</a:t>
            </a:r>
            <a:br>
              <a:rPr lang="en-US" dirty="0" smtClean="0"/>
            </a:br>
            <a:r>
              <a:rPr lang="en-US" dirty="0" smtClean="0"/>
              <a:t>Computational Making</a:t>
            </a: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2400" b="1" dirty="0" smtClean="0"/>
              <a:t>invited talk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C</a:t>
            </a:r>
            <a:r>
              <a:rPr lang="en-US" sz="2400" b="1" i="1" dirty="0"/>
              <a:t>onnecting Technologies and </a:t>
            </a:r>
            <a:r>
              <a:rPr lang="en-US" sz="2400" b="1" i="1" dirty="0" smtClean="0"/>
              <a:t>Didactics - The </a:t>
            </a:r>
            <a:r>
              <a:rPr lang="en-US" sz="2400" b="1" i="1" dirty="0"/>
              <a:t>IDEA Project Experience</a:t>
            </a:r>
            <a:r>
              <a:rPr lang="en-US" sz="2700" b="1" i="1" dirty="0"/>
              <a:t/>
            </a:r>
            <a:br>
              <a:rPr lang="en-US" sz="2700" b="1" i="1" dirty="0"/>
            </a:br>
            <a:r>
              <a:rPr lang="en-US" sz="2200" i="1" dirty="0"/>
              <a:t>Center for Advanced Studies Research and Development - CRS4</a:t>
            </a:r>
            <a:r>
              <a:rPr lang="en-US" sz="2200" b="1" i="1" dirty="0"/>
              <a:t> </a:t>
            </a:r>
            <a:br>
              <a:rPr lang="en-US" sz="2200" b="1" i="1" dirty="0"/>
            </a:br>
            <a:r>
              <a:rPr lang="en-US" sz="2200" i="1" dirty="0" err="1" smtClean="0"/>
              <a:t>Thotel</a:t>
            </a:r>
            <a:r>
              <a:rPr lang="en-US" sz="2200" i="1" dirty="0" smtClean="0"/>
              <a:t>, Cagliari,</a:t>
            </a:r>
            <a:r>
              <a:rPr lang="en-US" sz="2200" i="1" dirty="0"/>
              <a:t>  February 10</a:t>
            </a:r>
            <a:r>
              <a:rPr lang="en-US" sz="2200" i="1" baseline="30000" dirty="0"/>
              <a:t>th</a:t>
            </a:r>
            <a:r>
              <a:rPr lang="en-US" sz="2200" i="1" dirty="0"/>
              <a:t> to 11</a:t>
            </a:r>
            <a:r>
              <a:rPr lang="en-US" sz="2200" i="1" baseline="30000" dirty="0"/>
              <a:t>th</a:t>
            </a:r>
            <a:r>
              <a:rPr lang="en-US" sz="2200" i="1" dirty="0"/>
              <a:t> 2020</a:t>
            </a:r>
            <a:endParaRPr lang="en-US" sz="22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921334" y="3688217"/>
            <a:ext cx="5200017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Daniel K. Schneider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Associate professor of educational technology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Faculty of Psychology and Educational Sciences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University of Geneva</a:t>
            </a:r>
          </a:p>
          <a:p>
            <a:r>
              <a:rPr lang="en-US" dirty="0" smtClean="0">
                <a:hlinkClick r:id="rId8"/>
              </a:rPr>
              <a:t>http://tecfa.unige.ch/DKS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9"/>
              </a:rPr>
              <a:t>http://edutechwiki.unige.ch/</a:t>
            </a:r>
            <a:r>
              <a:rPr lang="en-US" dirty="0" smtClean="0"/>
              <a:t>  </a:t>
            </a:r>
          </a:p>
        </p:txBody>
      </p:sp>
      <p:pic>
        <p:nvPicPr>
          <p:cNvPr id="1028" name="Picture 4" descr="Creative Commons Licens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167" y="2424944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836889" y="5615861"/>
            <a:ext cx="536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1"/>
              </a:rPr>
              <a:t>https://tecfa.unige.ch/tecfa/talks/schneide/crs4-2020</a:t>
            </a:r>
            <a:r>
              <a:rPr lang="en-US" dirty="0" smtClean="0">
                <a:hlinkClick r:id="rId11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1" y="3229131"/>
            <a:ext cx="3628869" cy="3628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56" y="4139557"/>
            <a:ext cx="1035596" cy="4249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72037" y="99171"/>
            <a:ext cx="10515600" cy="870543"/>
          </a:xfrm>
        </p:spPr>
        <p:txBody>
          <a:bodyPr>
            <a:normAutofit/>
          </a:bodyPr>
          <a:lstStyle/>
          <a:p>
            <a:r>
              <a:rPr lang="fr-CH" b="1" dirty="0" err="1" smtClean="0">
                <a:solidFill>
                  <a:srgbClr val="C00000"/>
                </a:solidFill>
              </a:rPr>
              <a:t>Computational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making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559610" y="1157973"/>
            <a:ext cx="63514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2800" dirty="0"/>
              <a:t>I</a:t>
            </a:r>
            <a:r>
              <a:rPr lang="fr-CH" sz="2800" dirty="0" smtClean="0"/>
              <a:t>s </a:t>
            </a:r>
            <a:r>
              <a:rPr lang="fr-CH" sz="2800" dirty="0" err="1" smtClean="0"/>
              <a:t>essentially</a:t>
            </a:r>
            <a:r>
              <a:rPr lang="fr-CH" sz="2800" dirty="0" smtClean="0"/>
              <a:t> </a:t>
            </a:r>
            <a:r>
              <a:rPr lang="fr-CH" sz="2800" dirty="0" err="1" smtClean="0"/>
              <a:t>computational</a:t>
            </a:r>
            <a:r>
              <a:rPr lang="fr-CH" sz="2800" dirty="0" smtClean="0"/>
              <a:t> </a:t>
            </a:r>
            <a:r>
              <a:rPr lang="fr-CH" sz="2800" dirty="0" smtClean="0"/>
              <a:t>design,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affords </a:t>
            </a:r>
            <a:r>
              <a:rPr lang="en-US" sz="2800" dirty="0"/>
              <a:t>high levels of </a:t>
            </a:r>
            <a:r>
              <a:rPr lang="en-US" sz="2800" dirty="0" smtClean="0"/>
              <a:t>precision,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automation </a:t>
            </a:r>
            <a:r>
              <a:rPr lang="en-US" sz="2800" dirty="0"/>
              <a:t>of repetitive </a:t>
            </a:r>
            <a:r>
              <a:rPr lang="en-US" sz="2800" dirty="0" smtClean="0"/>
              <a:t>tasks,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adjust values while maintaining the constraints of the original model (parameterization</a:t>
            </a:r>
            <a:r>
              <a:rPr lang="en-US" sz="2800" dirty="0" smtClean="0"/>
              <a:t>).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Algorithms </a:t>
            </a:r>
            <a:r>
              <a:rPr lang="en-US" sz="2800" dirty="0"/>
              <a:t>produce unique &amp; unexpected </a:t>
            </a:r>
            <a:r>
              <a:rPr lang="en-US" sz="2800" dirty="0" smtClean="0"/>
              <a:t>designs.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10</a:t>
            </a:fld>
            <a:endParaRPr lang="fr-CH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961522460"/>
              </p:ext>
            </p:extLst>
          </p:nvPr>
        </p:nvGraphicFramePr>
        <p:xfrm>
          <a:off x="-1332753" y="10324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63812" y="6217022"/>
            <a:ext cx="2606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Computational making</a:t>
            </a:r>
            <a:endParaRPr lang="fr-CH" sz="20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52508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Computational design </a:t>
            </a:r>
            <a:r>
              <a:rPr lang="en-US" sz="2400" i="1" dirty="0"/>
              <a:t>= using programming to create and modify form, structure, and ornamentation (</a:t>
            </a:r>
            <a:r>
              <a:rPr lang="en-US" sz="2400" dirty="0"/>
              <a:t>Jacobs and </a:t>
            </a:r>
            <a:r>
              <a:rPr lang="en-US" sz="2400" dirty="0" err="1"/>
              <a:t>Buechley</a:t>
            </a:r>
            <a:r>
              <a:rPr lang="en-US" sz="2400" dirty="0"/>
              <a:t>, 2013)</a:t>
            </a:r>
            <a:r>
              <a:rPr lang="en-US" sz="2400" i="1" dirty="0"/>
              <a:t>.</a:t>
            </a:r>
          </a:p>
        </p:txBody>
      </p:sp>
      <p:sp>
        <p:nvSpPr>
          <p:cNvPr id="5" name="Down Arrow 4"/>
          <p:cNvSpPr/>
          <p:nvPr/>
        </p:nvSpPr>
        <p:spPr>
          <a:xfrm rot="2443165">
            <a:off x="3993680" y="804507"/>
            <a:ext cx="304800" cy="877794"/>
          </a:xfrm>
          <a:prstGeom prst="downArrow">
            <a:avLst>
              <a:gd name="adj1" fmla="val 4555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41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H" b="1" dirty="0" smtClean="0"/>
              <a:t>Questions </a:t>
            </a:r>
            <a:r>
              <a:rPr lang="fr-CH" b="1" dirty="0"/>
              <a:t>?</a:t>
            </a:r>
            <a:endParaRPr lang="fr-CH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2033495" y="2157505"/>
            <a:ext cx="7772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Can we teach computational thinking (and other ICT skills) through making ?</a:t>
            </a:r>
          </a:p>
          <a:p>
            <a:endParaRPr lang="en-US" sz="3600" dirty="0" smtClean="0"/>
          </a:p>
          <a:p>
            <a:r>
              <a:rPr lang="en-US" sz="3600" dirty="0" smtClean="0"/>
              <a:t>What environments </a:t>
            </a:r>
            <a:r>
              <a:rPr lang="en-US" sz="3600" dirty="0" smtClean="0"/>
              <a:t>and activities work </a:t>
            </a:r>
            <a:r>
              <a:rPr lang="en-US" sz="3600" dirty="0" smtClean="0"/>
              <a:t>?</a:t>
            </a:r>
          </a:p>
          <a:p>
            <a:endParaRPr lang="en-US" sz="3600" dirty="0" smtClean="0"/>
          </a:p>
          <a:p>
            <a:r>
              <a:rPr lang="en-US" sz="3600" dirty="0" smtClean="0"/>
              <a:t>Is it effective (and efficient) 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44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31723" y="374371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dirty="0" smtClean="0"/>
              <a:t>theoretical foundations for learning with things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20800" y="2878853"/>
            <a:ext cx="8542164" cy="930170"/>
          </a:xfrm>
        </p:spPr>
        <p:txBody>
          <a:bodyPr/>
          <a:lstStyle/>
          <a:p>
            <a:r>
              <a:rPr lang="en-US" dirty="0" smtClean="0"/>
              <a:t>Following the review of Zuckerman (2006) on </a:t>
            </a:r>
            <a:r>
              <a:rPr lang="en-US" dirty="0" err="1" smtClean="0"/>
              <a:t>constructivst</a:t>
            </a:r>
            <a:r>
              <a:rPr lang="en-US" dirty="0" smtClean="0"/>
              <a:t> learning objects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661830" y="766345"/>
            <a:ext cx="536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https://tecfa.unige.ch/tecfa/talks/schneide/crs4-2020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421075" y="6449992"/>
            <a:ext cx="539080" cy="273844"/>
          </a:xfrm>
        </p:spPr>
        <p:txBody>
          <a:bodyPr/>
          <a:lstStyle/>
          <a:p>
            <a:fld id="{2038AEF9-613E-4F50-AB3F-BF720E27A659}" type="slidenum">
              <a:rPr lang="fr-CH" smtClean="0"/>
              <a:t>13</a:t>
            </a:fld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03" y="2363032"/>
            <a:ext cx="1375796" cy="14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21" y="2363032"/>
            <a:ext cx="1054243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826" y="2250135"/>
            <a:ext cx="1594789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31" y="2094146"/>
            <a:ext cx="1097472" cy="1565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89" y="480460"/>
            <a:ext cx="1107692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8" y="505995"/>
            <a:ext cx="1140480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42" y="3905407"/>
            <a:ext cx="1236364" cy="14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14" y="534873"/>
            <a:ext cx="1079387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10" y="432232"/>
            <a:ext cx="1060167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07" y="480460"/>
            <a:ext cx="971332" cy="14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80" y="523812"/>
            <a:ext cx="1034255" cy="14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96" y="2157009"/>
            <a:ext cx="1159200" cy="14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86" y="2363032"/>
            <a:ext cx="1440000" cy="14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78" y="4229077"/>
            <a:ext cx="1676400" cy="11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3280" y="96848"/>
            <a:ext cx="8684449" cy="756609"/>
          </a:xfrm>
        </p:spPr>
        <p:txBody>
          <a:bodyPr>
            <a:normAutofit/>
          </a:bodyPr>
          <a:lstStyle/>
          <a:p>
            <a:r>
              <a:rPr lang="en-US" sz="3600" dirty="0"/>
              <a:t>1. Learning by manipulating and constructing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157426" y="2908472"/>
            <a:ext cx="2477922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Fröbel</a:t>
            </a:r>
            <a:r>
              <a:rPr lang="en-US" dirty="0"/>
              <a:t>, 1782-1852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“Gifts” to experiment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55088" y="1752197"/>
            <a:ext cx="3916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Pestalozzi, 1746-1827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Learner autonomy and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“head, hand and heart”</a:t>
            </a:r>
          </a:p>
        </p:txBody>
      </p:sp>
      <p:cxnSp>
        <p:nvCxnSpPr>
          <p:cNvPr id="7" name="Straight Arrow Connector 6"/>
          <p:cNvCxnSpPr>
            <a:stCxn id="5" idx="2"/>
            <a:endCxn id="4" idx="0"/>
          </p:cNvCxnSpPr>
          <p:nvPr>
            <p:custDataLst>
              <p:tags r:id="rId4"/>
            </p:custDataLst>
          </p:nvPr>
        </p:nvCxnSpPr>
        <p:spPr>
          <a:xfrm>
            <a:off x="2113349" y="2675527"/>
            <a:ext cx="283038" cy="232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396387" y="4668542"/>
            <a:ext cx="2266967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/>
              <a:t>Papert, </a:t>
            </a:r>
            <a:r>
              <a:rPr lang="en-US" dirty="0" smtClean="0"/>
              <a:t>1928-2016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LOGO (1967)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Constructionism</a:t>
            </a:r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Mindstorms</a:t>
            </a:r>
            <a:r>
              <a:rPr lang="en-US" dirty="0"/>
              <a:t> (1980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7126051" y="4901124"/>
            <a:ext cx="4070131" cy="17543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The construction </a:t>
            </a:r>
            <a:r>
              <a:rPr lang="en-US" b="1" dirty="0" smtClean="0"/>
              <a:t>kit: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Invites using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intuitive,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adaptable / flexible,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larger objects from small ones</a:t>
            </a:r>
          </a:p>
        </p:txBody>
      </p:sp>
      <p:sp>
        <p:nvSpPr>
          <p:cNvPr id="16" name="Cloud Callout 15"/>
          <p:cNvSpPr/>
          <p:nvPr>
            <p:custDataLst>
              <p:tags r:id="rId7"/>
            </p:custDataLst>
          </p:nvPr>
        </p:nvSpPr>
        <p:spPr>
          <a:xfrm>
            <a:off x="7120430" y="719373"/>
            <a:ext cx="4233370" cy="1981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 idea: Promote learning through hands-on </a:t>
            </a:r>
            <a:r>
              <a:rPr lang="en-US" dirty="0" smtClean="0"/>
              <a:t>interaction with a “kit”</a:t>
            </a:r>
            <a:endParaRPr lang="en-US" dirty="0"/>
          </a:p>
        </p:txBody>
      </p:sp>
      <p:sp>
        <p:nvSpPr>
          <p:cNvPr id="17" name="TextBox 16"/>
          <p:cNvSpPr txBox="1"/>
          <p:nvPr>
            <p:custDataLst>
              <p:tags r:id="rId8"/>
            </p:custDataLst>
          </p:nvPr>
        </p:nvSpPr>
        <p:spPr>
          <a:xfrm>
            <a:off x="224799" y="4199627"/>
            <a:ext cx="186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Piaget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Constructivism</a:t>
            </a:r>
          </a:p>
        </p:txBody>
      </p:sp>
      <p:cxnSp>
        <p:nvCxnSpPr>
          <p:cNvPr id="21" name="Straight Arrow Connector 20"/>
          <p:cNvCxnSpPr>
            <a:stCxn id="17" idx="2"/>
            <a:endCxn id="10" idx="1"/>
          </p:cNvCxnSpPr>
          <p:nvPr>
            <p:custDataLst>
              <p:tags r:id="rId9"/>
            </p:custDataLst>
          </p:nvPr>
        </p:nvCxnSpPr>
        <p:spPr>
          <a:xfrm>
            <a:off x="1157426" y="4845958"/>
            <a:ext cx="1238961" cy="422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3"/>
          </p:cNvCxnSpPr>
          <p:nvPr>
            <p:custDataLst>
              <p:tags r:id="rId10"/>
            </p:custDataLst>
          </p:nvPr>
        </p:nvCxnSpPr>
        <p:spPr>
          <a:xfrm flipV="1">
            <a:off x="4663354" y="4440057"/>
            <a:ext cx="2230796" cy="828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3"/>
          </p:cNvCxnSpPr>
          <p:nvPr>
            <p:custDataLst>
              <p:tags r:id="rId11"/>
            </p:custDataLst>
          </p:nvPr>
        </p:nvCxnSpPr>
        <p:spPr>
          <a:xfrm>
            <a:off x="5040764" y="4055371"/>
            <a:ext cx="1902410" cy="384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3"/>
          </p:cNvCxnSpPr>
          <p:nvPr>
            <p:custDataLst>
              <p:tags r:id="rId12"/>
            </p:custDataLst>
          </p:nvPr>
        </p:nvCxnSpPr>
        <p:spPr>
          <a:xfrm>
            <a:off x="3635348" y="3231638"/>
            <a:ext cx="3258802" cy="1474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>
            <p:custDataLst>
              <p:tags r:id="rId13"/>
            </p:custDataLst>
          </p:nvPr>
        </p:nvSpPr>
        <p:spPr>
          <a:xfrm>
            <a:off x="4147543" y="678386"/>
            <a:ext cx="229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Locke, 1632-1704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Sensory experience</a:t>
            </a:r>
          </a:p>
        </p:txBody>
      </p:sp>
      <p:cxnSp>
        <p:nvCxnSpPr>
          <p:cNvPr id="34" name="Straight Arrow Connector 33"/>
          <p:cNvCxnSpPr>
            <a:endCxn id="42" idx="3"/>
          </p:cNvCxnSpPr>
          <p:nvPr>
            <p:custDataLst>
              <p:tags r:id="rId14"/>
            </p:custDataLst>
          </p:nvPr>
        </p:nvCxnSpPr>
        <p:spPr>
          <a:xfrm flipH="1">
            <a:off x="3577751" y="1118725"/>
            <a:ext cx="441918" cy="80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>
            <p:custDataLst>
              <p:tags r:id="rId15"/>
            </p:custDataLst>
          </p:nvPr>
        </p:nvSpPr>
        <p:spPr>
          <a:xfrm>
            <a:off x="1384459" y="876144"/>
            <a:ext cx="219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Rousseau, 1712-1788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Romanticism</a:t>
            </a:r>
          </a:p>
        </p:txBody>
      </p:sp>
      <p:cxnSp>
        <p:nvCxnSpPr>
          <p:cNvPr id="47" name="Straight Arrow Connector 46"/>
          <p:cNvCxnSpPr>
            <a:stCxn id="42" idx="2"/>
            <a:endCxn id="5" idx="0"/>
          </p:cNvCxnSpPr>
          <p:nvPr>
            <p:custDataLst>
              <p:tags r:id="rId16"/>
            </p:custDataLst>
          </p:nvPr>
        </p:nvCxnSpPr>
        <p:spPr>
          <a:xfrm flipH="1">
            <a:off x="2113349" y="1522475"/>
            <a:ext cx="367757" cy="229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" idx="2"/>
            <a:endCxn id="9" idx="0"/>
          </p:cNvCxnSpPr>
          <p:nvPr>
            <p:custDataLst>
              <p:tags r:id="rId17"/>
            </p:custDataLst>
          </p:nvPr>
        </p:nvCxnSpPr>
        <p:spPr>
          <a:xfrm>
            <a:off x="2396387" y="3554803"/>
            <a:ext cx="1449371" cy="177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" idx="2"/>
            <a:endCxn id="10" idx="0"/>
          </p:cNvCxnSpPr>
          <p:nvPr>
            <p:custDataLst>
              <p:tags r:id="rId18"/>
            </p:custDataLst>
          </p:nvPr>
        </p:nvCxnSpPr>
        <p:spPr>
          <a:xfrm>
            <a:off x="2396387" y="3554803"/>
            <a:ext cx="1133484" cy="1113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>
            <p:custDataLst>
              <p:tags r:id="rId19"/>
            </p:custDataLst>
          </p:nvPr>
        </p:nvSpPr>
        <p:spPr>
          <a:xfrm>
            <a:off x="2650751" y="3732205"/>
            <a:ext cx="239001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/>
              <a:t>Montessori, 1870-1952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“Materials”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14</a:t>
            </a:fld>
            <a:endParaRPr lang="fr-CH"/>
          </a:p>
        </p:txBody>
      </p:sp>
      <p:sp>
        <p:nvSpPr>
          <p:cNvPr id="26" name="TextBox 25"/>
          <p:cNvSpPr txBox="1"/>
          <p:nvPr>
            <p:custDataLst>
              <p:tags r:id="rId20"/>
            </p:custDataLst>
          </p:nvPr>
        </p:nvSpPr>
        <p:spPr>
          <a:xfrm>
            <a:off x="4283103" y="5867129"/>
            <a:ext cx="2571909" cy="9233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Resnick, </a:t>
            </a:r>
            <a:r>
              <a:rPr lang="en-CH" dirty="0" smtClean="0"/>
              <a:t>1956</a:t>
            </a:r>
            <a:r>
              <a:rPr lang="fr-CH" dirty="0" smtClean="0"/>
              <a:t>,-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Lifelong Kindergarten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Scratch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0" idx="2"/>
            <a:endCxn id="26" idx="1"/>
          </p:cNvCxnSpPr>
          <p:nvPr/>
        </p:nvCxnSpPr>
        <p:spPr>
          <a:xfrm>
            <a:off x="3529871" y="5868871"/>
            <a:ext cx="753232" cy="459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0"/>
          </p:cNvCxnSpPr>
          <p:nvPr/>
        </p:nvCxnSpPr>
        <p:spPr>
          <a:xfrm flipV="1">
            <a:off x="5569058" y="4593549"/>
            <a:ext cx="1378508" cy="1273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lded Corner 32"/>
          <p:cNvSpPr/>
          <p:nvPr>
            <p:custDataLst>
              <p:tags r:id="rId21"/>
            </p:custDataLst>
          </p:nvPr>
        </p:nvSpPr>
        <p:spPr>
          <a:xfrm>
            <a:off x="7141276" y="3179456"/>
            <a:ext cx="3995747" cy="1655643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 basic </a:t>
            </a:r>
            <a:r>
              <a:rPr lang="en-US" b="1" dirty="0">
                <a:solidFill>
                  <a:schemeClr val="tx1"/>
                </a:solidFill>
              </a:rPr>
              <a:t>set of elements and </a:t>
            </a:r>
            <a:r>
              <a:rPr lang="en-US" b="1" dirty="0" smtClean="0">
                <a:solidFill>
                  <a:schemeClr val="tx1"/>
                </a:solidFill>
              </a:rPr>
              <a:t>operations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that can be </a:t>
            </a:r>
            <a:r>
              <a:rPr lang="en-US" b="1" dirty="0">
                <a:solidFill>
                  <a:schemeClr val="tx1"/>
                </a:solidFill>
              </a:rPr>
              <a:t>combined</a:t>
            </a:r>
            <a:r>
              <a:rPr lang="en-US" dirty="0">
                <a:solidFill>
                  <a:schemeClr val="tx1"/>
                </a:solidFill>
              </a:rPr>
              <a:t> (like words and sentences in a language).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Ready for </a:t>
            </a:r>
            <a:r>
              <a:rPr lang="en-US" b="1" dirty="0">
                <a:solidFill>
                  <a:schemeClr val="tx1"/>
                </a:solidFill>
              </a:rPr>
              <a:t>exploration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8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6338" y="130162"/>
            <a:ext cx="7886700" cy="1041857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Activity-based learning</a:t>
            </a: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6195" y="3569369"/>
            <a:ext cx="2524602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/>
              <a:t>Leontief, 1903-1979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Activity theory (USSR)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836474" y="4652719"/>
            <a:ext cx="2857064" cy="9233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Activity theory </a:t>
            </a:r>
            <a:r>
              <a:rPr lang="en-US" dirty="0"/>
              <a:t>(Scandinavia)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Expansive learning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Engeström</a:t>
            </a:r>
            <a:r>
              <a:rPr lang="en-US" dirty="0"/>
              <a:t>, 1987)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590189" y="2102636"/>
            <a:ext cx="3349635" cy="9233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Vygotski</a:t>
            </a:r>
            <a:r>
              <a:rPr lang="en-US" dirty="0"/>
              <a:t>, 1896-1934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Socio-constructivism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Zone of proximal development</a:t>
            </a:r>
          </a:p>
        </p:txBody>
      </p:sp>
      <p:cxnSp>
        <p:nvCxnSpPr>
          <p:cNvPr id="7" name="Straight Arrow Connector 6"/>
          <p:cNvCxnSpPr>
            <a:stCxn id="5" idx="2"/>
            <a:endCxn id="3" idx="0"/>
          </p:cNvCxnSpPr>
          <p:nvPr>
            <p:custDataLst>
              <p:tags r:id="rId5"/>
            </p:custDataLst>
          </p:nvPr>
        </p:nvCxnSpPr>
        <p:spPr>
          <a:xfrm flipH="1">
            <a:off x="1848496" y="3025966"/>
            <a:ext cx="416510" cy="54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4" idx="0"/>
          </p:cNvCxnSpPr>
          <p:nvPr>
            <p:custDataLst>
              <p:tags r:id="rId6"/>
            </p:custDataLst>
          </p:nvPr>
        </p:nvCxnSpPr>
        <p:spPr>
          <a:xfrm>
            <a:off x="1848496" y="4215700"/>
            <a:ext cx="416510" cy="437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5770459" y="4937462"/>
            <a:ext cx="6181725" cy="203132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Learning happens through </a:t>
            </a:r>
            <a:r>
              <a:rPr lang="en-US" b="1" dirty="0" smtClean="0"/>
              <a:t>reflection </a:t>
            </a:r>
            <a:r>
              <a:rPr lang="en-US" b="1" dirty="0"/>
              <a:t>of social </a:t>
            </a:r>
            <a:r>
              <a:rPr lang="en-US" b="1" dirty="0" smtClean="0"/>
              <a:t>knowledge. </a:t>
            </a:r>
            <a:r>
              <a:rPr lang="en-US" dirty="0" smtClean="0"/>
              <a:t>Activities </a:t>
            </a:r>
            <a:r>
              <a:rPr lang="en-US" dirty="0"/>
              <a:t>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focused </a:t>
            </a:r>
            <a:r>
              <a:rPr lang="en-US" dirty="0"/>
              <a:t>on objects carrying culture;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mediated by tools carrying culture;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Socially organized</a:t>
            </a:r>
            <a:endParaRPr lang="en-US" dirty="0" smtClean="0"/>
          </a:p>
          <a:p>
            <a:r>
              <a:rPr lang="en-US" dirty="0" smtClean="0"/>
              <a:t>Activities are hierarchical</a:t>
            </a:r>
            <a:r>
              <a:rPr lang="en-US" dirty="0"/>
              <a:t>: activity (needs, motivation),  action (goal), operation (task</a:t>
            </a:r>
            <a:r>
              <a:rPr lang="en-US" dirty="0" smtClean="0"/>
              <a:t>);</a:t>
            </a:r>
            <a:endParaRPr lang="en-US" dirty="0"/>
          </a:p>
        </p:txBody>
      </p:sp>
      <p:pic>
        <p:nvPicPr>
          <p:cNvPr id="1026" name="Picture 2" descr="http://edutechwiki.unige.ch/mediawiki/images/0/0e/Activity-theory.gif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03" y="2419480"/>
            <a:ext cx="4242872" cy="2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>
            <a:stCxn id="4" idx="3"/>
          </p:cNvCxnSpPr>
          <p:nvPr>
            <p:custDataLst>
              <p:tags r:id="rId9"/>
            </p:custDataLst>
          </p:nvPr>
        </p:nvCxnSpPr>
        <p:spPr>
          <a:xfrm>
            <a:off x="3693538" y="5114384"/>
            <a:ext cx="2076921" cy="46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>
            <p:custDataLst>
              <p:tags r:id="rId10"/>
            </p:custDataLst>
          </p:nvPr>
        </p:nvSpPr>
        <p:spPr>
          <a:xfrm>
            <a:off x="586196" y="5953125"/>
            <a:ext cx="23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Nardi</a:t>
            </a:r>
            <a:r>
              <a:rPr lang="en-US" dirty="0"/>
              <a:t>, 1995 (use in HCI)</a:t>
            </a:r>
          </a:p>
        </p:txBody>
      </p:sp>
      <p:sp>
        <p:nvSpPr>
          <p:cNvPr id="38" name="Cloud Callout 37"/>
          <p:cNvSpPr/>
          <p:nvPr>
            <p:custDataLst>
              <p:tags r:id="rId11"/>
            </p:custDataLst>
          </p:nvPr>
        </p:nvSpPr>
        <p:spPr>
          <a:xfrm>
            <a:off x="7770151" y="261194"/>
            <a:ext cx="3815935" cy="1981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 idea: Learning takes place in a social, cultural and material context</a:t>
            </a:r>
          </a:p>
        </p:txBody>
      </p:sp>
      <p:cxnSp>
        <p:nvCxnSpPr>
          <p:cNvPr id="39" name="Straight Arrow Connector 38"/>
          <p:cNvCxnSpPr>
            <a:stCxn id="4" idx="2"/>
            <a:endCxn id="36" idx="0"/>
          </p:cNvCxnSpPr>
          <p:nvPr>
            <p:custDataLst>
              <p:tags r:id="rId12"/>
            </p:custDataLst>
          </p:nvPr>
        </p:nvCxnSpPr>
        <p:spPr>
          <a:xfrm flipH="1">
            <a:off x="1780626" y="5576049"/>
            <a:ext cx="484380" cy="377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>
            <p:custDataLst>
              <p:tags r:id="rId13"/>
            </p:custDataLst>
          </p:nvPr>
        </p:nvSpPr>
        <p:spPr>
          <a:xfrm>
            <a:off x="549343" y="1334712"/>
            <a:ext cx="225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Karl Marx, 1818-1883 </a:t>
            </a:r>
          </a:p>
        </p:txBody>
      </p:sp>
      <p:sp>
        <p:nvSpPr>
          <p:cNvPr id="41" name="TextBox 40"/>
          <p:cNvSpPr txBox="1"/>
          <p:nvPr>
            <p:custDataLst>
              <p:tags r:id="rId14"/>
            </p:custDataLst>
          </p:nvPr>
        </p:nvSpPr>
        <p:spPr>
          <a:xfrm>
            <a:off x="3152288" y="1331568"/>
            <a:ext cx="193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Pavlov, 1849-1936 </a:t>
            </a:r>
          </a:p>
        </p:txBody>
      </p:sp>
      <p:cxnSp>
        <p:nvCxnSpPr>
          <p:cNvPr id="43" name="Straight Arrow Connector 42"/>
          <p:cNvCxnSpPr>
            <a:stCxn id="40" idx="2"/>
            <a:endCxn id="5" idx="0"/>
          </p:cNvCxnSpPr>
          <p:nvPr>
            <p:custDataLst>
              <p:tags r:id="rId15"/>
            </p:custDataLst>
          </p:nvPr>
        </p:nvCxnSpPr>
        <p:spPr>
          <a:xfrm>
            <a:off x="1676896" y="1704044"/>
            <a:ext cx="588111" cy="398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1" idx="2"/>
            <a:endCxn id="5" idx="0"/>
          </p:cNvCxnSpPr>
          <p:nvPr>
            <p:custDataLst>
              <p:tags r:id="rId16"/>
            </p:custDataLst>
          </p:nvPr>
        </p:nvCxnSpPr>
        <p:spPr>
          <a:xfrm flipH="1">
            <a:off x="2265006" y="1700900"/>
            <a:ext cx="1857034" cy="401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>
            <p:custDataLst>
              <p:tags r:id="rId17"/>
            </p:custDataLst>
          </p:nvPr>
        </p:nvCxnSpPr>
        <p:spPr>
          <a:xfrm>
            <a:off x="2975055" y="3892535"/>
            <a:ext cx="2795404" cy="1520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06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9154" y="41151"/>
            <a:ext cx="7886700" cy="888956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Hands-on, “real-world” projects</a:t>
            </a: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60795" y="4115016"/>
            <a:ext cx="568627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Freinet</a:t>
            </a:r>
            <a:r>
              <a:rPr lang="en-US" dirty="0"/>
              <a:t>, 1896-1966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Learner-centered inquiry-based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Collaborative work, creating </a:t>
            </a:r>
            <a:r>
              <a:rPr lang="en-US" dirty="0" smtClean="0"/>
              <a:t>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Real-world experience (</a:t>
            </a:r>
            <a:r>
              <a:rPr lang="en-US" dirty="0"/>
              <a:t>printing press, field trips, 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Responsibility of the child (participation)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60794" y="1616825"/>
            <a:ext cx="428581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/>
              <a:t>Dewey, 1859-1952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Structured learning through experience</a:t>
            </a:r>
            <a:br>
              <a:rPr lang="en-US" dirty="0"/>
            </a:br>
            <a:r>
              <a:rPr lang="en-US" dirty="0"/>
              <a:t>(hands-on, </a:t>
            </a:r>
            <a:r>
              <a:rPr lang="en-US" dirty="0" smtClean="0"/>
              <a:t>real</a:t>
            </a:r>
            <a:r>
              <a:rPr lang="en-CH" dirty="0" smtClean="0"/>
              <a:t>-</a:t>
            </a:r>
            <a:r>
              <a:rPr lang="en-US" dirty="0" smtClean="0"/>
              <a:t>world </a:t>
            </a:r>
            <a:r>
              <a:rPr lang="en-US" dirty="0"/>
              <a:t>projects)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Guided learner-centered pedagogy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Connecting subject matters to prior knowledge and experience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656623" y="972116"/>
            <a:ext cx="77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Fröbel</a:t>
            </a:r>
            <a:endParaRPr lang="en-US" dirty="0"/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232504" y="91558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Herbart, 1776-1841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  <a:endCxn id="4" idx="0"/>
          </p:cNvCxnSpPr>
          <p:nvPr>
            <p:custDataLst>
              <p:tags r:id="rId6"/>
            </p:custDataLst>
          </p:nvPr>
        </p:nvCxnSpPr>
        <p:spPr>
          <a:xfrm flipH="1">
            <a:off x="2703702" y="1284912"/>
            <a:ext cx="2544465" cy="33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  <a:endCxn id="4" idx="0"/>
          </p:cNvCxnSpPr>
          <p:nvPr>
            <p:custDataLst>
              <p:tags r:id="rId7"/>
            </p:custDataLst>
          </p:nvPr>
        </p:nvCxnSpPr>
        <p:spPr>
          <a:xfrm>
            <a:off x="1046057" y="1341448"/>
            <a:ext cx="1657645" cy="275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590380" y="5777010"/>
            <a:ext cx="4272580" cy="9233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/>
              <a:t>Freire, 1921-1997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Balance of action and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Dialogue, creating autonomy </a:t>
            </a:r>
          </a:p>
        </p:txBody>
      </p:sp>
      <p:sp>
        <p:nvSpPr>
          <p:cNvPr id="12" name="Cloud Callout 11"/>
          <p:cNvSpPr/>
          <p:nvPr>
            <p:custDataLst>
              <p:tags r:id="rId9"/>
            </p:custDataLst>
          </p:nvPr>
        </p:nvSpPr>
        <p:spPr>
          <a:xfrm>
            <a:off x="6696972" y="1373715"/>
            <a:ext cx="4942577" cy="235736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 idea: Learning through  interaction with the “real world”, doing projects with some learner autonomy.</a:t>
            </a:r>
          </a:p>
        </p:txBody>
      </p:sp>
      <p:sp>
        <p:nvSpPr>
          <p:cNvPr id="15" name="TextBox 14"/>
          <p:cNvSpPr txBox="1"/>
          <p:nvPr>
            <p:custDataLst>
              <p:tags r:id="rId10"/>
            </p:custDataLst>
          </p:nvPr>
        </p:nvSpPr>
        <p:spPr>
          <a:xfrm>
            <a:off x="4084580" y="3575545"/>
            <a:ext cx="215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Kilpatrick, 1871-1965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" idx="2"/>
            <a:endCxn id="15" idx="0"/>
          </p:cNvCxnSpPr>
          <p:nvPr>
            <p:custDataLst>
              <p:tags r:id="rId11"/>
            </p:custDataLst>
          </p:nvPr>
        </p:nvCxnSpPr>
        <p:spPr>
          <a:xfrm>
            <a:off x="2703702" y="3371151"/>
            <a:ext cx="2457199" cy="20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>
            <p:custDataLst>
              <p:tags r:id="rId12"/>
            </p:custDataLst>
          </p:nvPr>
        </p:nvSpPr>
        <p:spPr>
          <a:xfrm>
            <a:off x="7282056" y="4894511"/>
            <a:ext cx="3221422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Project-based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“hands-on”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with real world</a:t>
            </a:r>
          </a:p>
        </p:txBody>
      </p:sp>
      <p:cxnSp>
        <p:nvCxnSpPr>
          <p:cNvPr id="21" name="Straight Arrow Connector 20"/>
          <p:cNvCxnSpPr>
            <a:stCxn id="15" idx="3"/>
            <a:endCxn id="31" idx="1"/>
          </p:cNvCxnSpPr>
          <p:nvPr>
            <p:custDataLst>
              <p:tags r:id="rId13"/>
            </p:custDataLst>
          </p:nvPr>
        </p:nvCxnSpPr>
        <p:spPr>
          <a:xfrm>
            <a:off x="6237221" y="3760211"/>
            <a:ext cx="1044836" cy="76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" idx="3"/>
            <a:endCxn id="18" idx="1"/>
          </p:cNvCxnSpPr>
          <p:nvPr>
            <p:custDataLst>
              <p:tags r:id="rId14"/>
            </p:custDataLst>
          </p:nvPr>
        </p:nvCxnSpPr>
        <p:spPr>
          <a:xfrm>
            <a:off x="6247068" y="4853680"/>
            <a:ext cx="1034988" cy="502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>
            <p:custDataLst>
              <p:tags r:id="rId15"/>
            </p:custDataLst>
          </p:nvPr>
        </p:nvSpPr>
        <p:spPr>
          <a:xfrm>
            <a:off x="7282057" y="4340513"/>
            <a:ext cx="322142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 as guide</a:t>
            </a:r>
          </a:p>
        </p:txBody>
      </p:sp>
      <p:cxnSp>
        <p:nvCxnSpPr>
          <p:cNvPr id="37" name="Straight Arrow Connector 36"/>
          <p:cNvCxnSpPr>
            <a:stCxn id="15" idx="3"/>
            <a:endCxn id="18" idx="1"/>
          </p:cNvCxnSpPr>
          <p:nvPr>
            <p:custDataLst>
              <p:tags r:id="rId16"/>
            </p:custDataLst>
          </p:nvPr>
        </p:nvCxnSpPr>
        <p:spPr>
          <a:xfrm>
            <a:off x="6237221" y="3760211"/>
            <a:ext cx="1044835" cy="1595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>
            <p:custDataLst>
              <p:tags r:id="rId17"/>
            </p:custDataLst>
          </p:nvPr>
        </p:nvSpPr>
        <p:spPr>
          <a:xfrm>
            <a:off x="7282057" y="5961676"/>
            <a:ext cx="3159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Respect of autonomy</a:t>
            </a:r>
          </a:p>
        </p:txBody>
      </p:sp>
      <p:cxnSp>
        <p:nvCxnSpPr>
          <p:cNvPr id="40" name="Straight Arrow Connector 39"/>
          <p:cNvCxnSpPr>
            <a:stCxn id="3" idx="3"/>
            <a:endCxn id="38" idx="1"/>
          </p:cNvCxnSpPr>
          <p:nvPr>
            <p:custDataLst>
              <p:tags r:id="rId18"/>
            </p:custDataLst>
          </p:nvPr>
        </p:nvCxnSpPr>
        <p:spPr>
          <a:xfrm>
            <a:off x="6247068" y="4853680"/>
            <a:ext cx="1034989" cy="129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1" idx="3"/>
            <a:endCxn id="38" idx="1"/>
          </p:cNvCxnSpPr>
          <p:nvPr>
            <p:custDataLst>
              <p:tags r:id="rId19"/>
            </p:custDataLst>
          </p:nvPr>
        </p:nvCxnSpPr>
        <p:spPr>
          <a:xfrm flipV="1">
            <a:off x="4862960" y="6146342"/>
            <a:ext cx="2419097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94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8142" y="116903"/>
            <a:ext cx="11359764" cy="8945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Synthesis of theory </a:t>
            </a:r>
            <a:br>
              <a:rPr lang="en-US" dirty="0" smtClean="0"/>
            </a:br>
            <a:r>
              <a:rPr lang="en-US" sz="2700" dirty="0" smtClean="0"/>
              <a:t>(found in the making &amp; education community)</a:t>
            </a:r>
            <a:endParaRPr lang="en-US" sz="2700" dirty="0"/>
          </a:p>
        </p:txBody>
      </p:sp>
      <p:sp>
        <p:nvSpPr>
          <p:cNvPr id="3" name="Oval 2"/>
          <p:cNvSpPr/>
          <p:nvPr>
            <p:custDataLst>
              <p:tags r:id="rId2"/>
            </p:custDataLst>
          </p:nvPr>
        </p:nvSpPr>
        <p:spPr>
          <a:xfrm>
            <a:off x="3584395" y="3548964"/>
            <a:ext cx="2917472" cy="162331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/>
              <a:t>Neo-constructionism</a:t>
            </a:r>
            <a:endParaRPr lang="en-US" sz="2400" dirty="0"/>
          </a:p>
        </p:txBody>
      </p:sp>
      <p:sp>
        <p:nvSpPr>
          <p:cNvPr id="4" name="Oval 3"/>
          <p:cNvSpPr/>
          <p:nvPr>
            <p:custDataLst>
              <p:tags r:id="rId3"/>
            </p:custDataLst>
          </p:nvPr>
        </p:nvSpPr>
        <p:spPr>
          <a:xfrm>
            <a:off x="171980" y="1408953"/>
            <a:ext cx="3194563" cy="20877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Hands</a:t>
            </a:r>
            <a:r>
              <a:rPr lang="en-CH" sz="2400" dirty="0" smtClean="0">
                <a:solidFill>
                  <a:schemeClr val="tx1"/>
                </a:solidFill>
              </a:rPr>
              <a:t>-</a:t>
            </a:r>
            <a:r>
              <a:rPr lang="en-US" sz="2400" dirty="0" smtClean="0">
                <a:solidFill>
                  <a:schemeClr val="tx1"/>
                </a:solidFill>
              </a:rPr>
              <a:t>on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micro-worlds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Papert’s</a:t>
            </a:r>
            <a:r>
              <a:rPr lang="en-US" sz="2400" dirty="0" smtClean="0">
                <a:solidFill>
                  <a:schemeClr val="tx1"/>
                </a:solidFill>
              </a:rPr>
              <a:t> constructionism)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>
            <p:custDataLst>
              <p:tags r:id="rId4"/>
            </p:custDataLst>
          </p:nvPr>
        </p:nvSpPr>
        <p:spPr>
          <a:xfrm>
            <a:off x="3441019" y="1155580"/>
            <a:ext cx="3194563" cy="1995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/>
              <a:t>Project-oriented learning</a:t>
            </a:r>
          </a:p>
          <a:p>
            <a:pPr algn="ctr"/>
            <a:r>
              <a:rPr lang="en-US" sz="2400" dirty="0" smtClean="0"/>
              <a:t>(Dewey’s scaffolding)</a:t>
            </a:r>
            <a:endParaRPr lang="en-US" sz="2400" dirty="0"/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6787637" y="1155580"/>
            <a:ext cx="3194563" cy="2172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/>
              <a:t>Activity-based-learning</a:t>
            </a:r>
          </a:p>
          <a:p>
            <a:pPr algn="ctr"/>
            <a:r>
              <a:rPr lang="en-US" sz="2400" dirty="0" smtClean="0"/>
              <a:t>(cultural socio-constructivism)</a:t>
            </a:r>
            <a:endParaRPr lang="en-US" sz="2400" dirty="0"/>
          </a:p>
        </p:txBody>
      </p:sp>
      <p:cxnSp>
        <p:nvCxnSpPr>
          <p:cNvPr id="8" name="Straight Arrow Connector 7"/>
          <p:cNvCxnSpPr>
            <a:stCxn id="4" idx="5"/>
            <a:endCxn id="3" idx="1"/>
          </p:cNvCxnSpPr>
          <p:nvPr>
            <p:custDataLst>
              <p:tags r:id="rId6"/>
            </p:custDataLst>
          </p:nvPr>
        </p:nvCxnSpPr>
        <p:spPr>
          <a:xfrm>
            <a:off x="2898710" y="3190970"/>
            <a:ext cx="1112939" cy="5957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4"/>
            <a:endCxn id="3" idx="0"/>
          </p:cNvCxnSpPr>
          <p:nvPr>
            <p:custDataLst>
              <p:tags r:id="rId7"/>
            </p:custDataLst>
          </p:nvPr>
        </p:nvCxnSpPr>
        <p:spPr>
          <a:xfrm>
            <a:off x="5038301" y="3151429"/>
            <a:ext cx="4830" cy="3975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3" idx="7"/>
          </p:cNvCxnSpPr>
          <p:nvPr>
            <p:custDataLst>
              <p:tags r:id="rId8"/>
            </p:custDataLst>
          </p:nvPr>
        </p:nvCxnSpPr>
        <p:spPr>
          <a:xfrm flipH="1">
            <a:off x="6074613" y="3010130"/>
            <a:ext cx="1180857" cy="776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>
            <p:custDataLst>
              <p:tags r:id="rId9"/>
            </p:custDataLst>
          </p:nvPr>
        </p:nvSpPr>
        <p:spPr>
          <a:xfrm>
            <a:off x="8399584" y="3281477"/>
            <a:ext cx="3194563" cy="2158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/>
              <a:t>Learner autonomy and identity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Freinet</a:t>
            </a:r>
            <a:r>
              <a:rPr lang="en-US" sz="2400" dirty="0" smtClean="0"/>
              <a:t>, Freire)</a:t>
            </a:r>
            <a:endParaRPr lang="en-US" sz="2400" dirty="0"/>
          </a:p>
        </p:txBody>
      </p:sp>
      <p:cxnSp>
        <p:nvCxnSpPr>
          <p:cNvPr id="26" name="Straight Arrow Connector 25"/>
          <p:cNvCxnSpPr>
            <a:stCxn id="21" idx="2"/>
            <a:endCxn id="3" idx="6"/>
          </p:cNvCxnSpPr>
          <p:nvPr>
            <p:custDataLst>
              <p:tags r:id="rId10"/>
            </p:custDataLst>
          </p:nvPr>
        </p:nvCxnSpPr>
        <p:spPr>
          <a:xfrm flipH="1">
            <a:off x="6501867" y="4360622"/>
            <a:ext cx="189771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3"/>
          </p:cNvCxnSpPr>
          <p:nvPr>
            <p:custDataLst>
              <p:tags r:id="rId11"/>
            </p:custDataLst>
          </p:nvPr>
        </p:nvCxnSpPr>
        <p:spPr>
          <a:xfrm flipH="1">
            <a:off x="3240069" y="4934552"/>
            <a:ext cx="771580" cy="1150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4"/>
          </p:cNvCxnSpPr>
          <p:nvPr>
            <p:custDataLst>
              <p:tags r:id="rId12"/>
            </p:custDataLst>
          </p:nvPr>
        </p:nvCxnSpPr>
        <p:spPr>
          <a:xfrm flipH="1">
            <a:off x="4815193" y="5172281"/>
            <a:ext cx="227938" cy="9125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5"/>
          </p:cNvCxnSpPr>
          <p:nvPr>
            <p:custDataLst>
              <p:tags r:id="rId13"/>
            </p:custDataLst>
          </p:nvPr>
        </p:nvCxnSpPr>
        <p:spPr>
          <a:xfrm>
            <a:off x="6074613" y="4934552"/>
            <a:ext cx="560969" cy="1150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14"/>
            </p:custDataLst>
          </p:nvPr>
        </p:nvSpPr>
        <p:spPr>
          <a:xfrm>
            <a:off x="2724150" y="622935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Hands-on</a:t>
            </a:r>
            <a:endParaRPr lang="en-US" dirty="0"/>
          </a:p>
        </p:txBody>
      </p:sp>
      <p:sp>
        <p:nvSpPr>
          <p:cNvPr id="27" name="TextBox 26"/>
          <p:cNvSpPr txBox="1"/>
          <p:nvPr>
            <p:custDataLst>
              <p:tags r:id="rId15"/>
            </p:custDataLst>
          </p:nvPr>
        </p:nvSpPr>
        <p:spPr>
          <a:xfrm>
            <a:off x="4264658" y="6207312"/>
            <a:ext cx="110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Authentic</a:t>
            </a:r>
            <a:endParaRPr lang="en-US" dirty="0"/>
          </a:p>
        </p:txBody>
      </p:sp>
      <p:sp>
        <p:nvSpPr>
          <p:cNvPr id="28" name="TextBox 27"/>
          <p:cNvSpPr txBox="1"/>
          <p:nvPr>
            <p:custDataLst>
              <p:tags r:id="rId16"/>
            </p:custDataLst>
          </p:nvPr>
        </p:nvSpPr>
        <p:spPr>
          <a:xfrm>
            <a:off x="5820087" y="6208182"/>
            <a:ext cx="17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Identity-building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17</a:t>
            </a:fld>
            <a:endParaRPr lang="fr-CH"/>
          </a:p>
        </p:txBody>
      </p:sp>
      <p:sp>
        <p:nvSpPr>
          <p:cNvPr id="12" name="TextBox 11"/>
          <p:cNvSpPr txBox="1"/>
          <p:nvPr/>
        </p:nvSpPr>
        <p:spPr>
          <a:xfrm>
            <a:off x="7788415" y="6084856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Structure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(</a:t>
            </a:r>
            <a:r>
              <a:rPr lang="fr-CH" dirty="0" err="1" smtClean="0"/>
              <a:t>learning</a:t>
            </a:r>
            <a:r>
              <a:rPr lang="fr-CH" dirty="0" smtClean="0"/>
              <a:t> design)</a:t>
            </a:r>
            <a:endParaRPr lang="fr-CH" dirty="0"/>
          </a:p>
        </p:txBody>
      </p:sp>
      <p:cxnSp>
        <p:nvCxnSpPr>
          <p:cNvPr id="29" name="Straight Arrow Connector 28"/>
          <p:cNvCxnSpPr/>
          <p:nvPr>
            <p:custDataLst>
              <p:tags r:id="rId17"/>
            </p:custDataLst>
          </p:nvPr>
        </p:nvCxnSpPr>
        <p:spPr>
          <a:xfrm>
            <a:off x="6382871" y="4677397"/>
            <a:ext cx="1864658" cy="12572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4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90391" y="3612901"/>
            <a:ext cx="7772400" cy="2159249"/>
          </a:xfrm>
        </p:spPr>
        <p:txBody>
          <a:bodyPr>
            <a:normAutofit fontScale="90000"/>
          </a:bodyPr>
          <a:lstStyle/>
          <a:p>
            <a:r>
              <a:rPr lang="en-US" sz="107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dirty="0" smtClean="0"/>
              <a:t>. </a:t>
            </a:r>
            <a:r>
              <a:rPr lang="en-US" dirty="0" err="1" smtClean="0"/>
              <a:t>CompuTational</a:t>
            </a:r>
            <a:r>
              <a:rPr lang="en-US" dirty="0" smtClean="0"/>
              <a:t> making </a:t>
            </a:r>
            <a:r>
              <a:rPr lang="en-US" dirty="0"/>
              <a:t>environments &amp; THEORY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46313" y="2244031"/>
            <a:ext cx="7772400" cy="1500187"/>
          </a:xfrm>
        </p:spPr>
        <p:txBody>
          <a:bodyPr/>
          <a:lstStyle/>
          <a:p>
            <a:pPr algn="r"/>
            <a:r>
              <a:rPr lang="fr-CH" dirty="0" smtClean="0"/>
              <a:t>A short </a:t>
            </a:r>
            <a:r>
              <a:rPr lang="fr-CH" dirty="0" err="1" smtClean="0"/>
              <a:t>synthesis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661831" y="568633"/>
            <a:ext cx="536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https://tecfa.unige.ch/tecfa/talks/schneide/crs4-2020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1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43" y="389498"/>
            <a:ext cx="2031490" cy="2363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" y="3990042"/>
            <a:ext cx="1710502" cy="2662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0" y="414220"/>
            <a:ext cx="3340971" cy="219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1" y="426294"/>
            <a:ext cx="1950299" cy="2641769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208219" y="2708999"/>
            <a:ext cx="3500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Leah </a:t>
            </a:r>
            <a:r>
              <a:rPr lang="en-US" dirty="0" err="1" smtClean="0"/>
              <a:t>Buechley</a:t>
            </a:r>
            <a:r>
              <a:rPr lang="en-US" dirty="0" smtClean="0"/>
              <a:t>,</a:t>
            </a:r>
          </a:p>
          <a:p>
            <a:r>
              <a:rPr lang="en-US" dirty="0" smtClean="0"/>
              <a:t>Inventor, </a:t>
            </a:r>
            <a:r>
              <a:rPr lang="en-US" dirty="0" err="1" smtClean="0"/>
              <a:t>LilyPad</a:t>
            </a:r>
            <a:endParaRPr lang="en-US" dirty="0" smtClean="0"/>
          </a:p>
          <a:p>
            <a:r>
              <a:rPr lang="fr-CH" dirty="0" smtClean="0"/>
              <a:t>Computer science and </a:t>
            </a:r>
            <a:r>
              <a:rPr lang="fr-CH" dirty="0" err="1" smtClean="0"/>
              <a:t>making</a:t>
            </a:r>
            <a:r>
              <a:rPr lang="fr-CH" dirty="0" smtClean="0"/>
              <a:t> prof.</a:t>
            </a:r>
            <a:endParaRPr lang="en-US" dirty="0" smtClean="0"/>
          </a:p>
          <a:p>
            <a:r>
              <a:rPr lang="en-US" dirty="0" smtClean="0">
                <a:hlinkClick r:id="rId17"/>
              </a:rPr>
              <a:t>http://leahbuechley.com/</a:t>
            </a: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3918826" y="3000694"/>
            <a:ext cx="3432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Limor</a:t>
            </a:r>
            <a:r>
              <a:rPr lang="en-US" dirty="0" smtClean="0"/>
              <a:t> Fried</a:t>
            </a:r>
          </a:p>
          <a:p>
            <a:r>
              <a:rPr lang="en-US" dirty="0" smtClean="0"/>
              <a:t>Founder and CEO, </a:t>
            </a:r>
            <a:r>
              <a:rPr lang="en-US" dirty="0" err="1" smtClean="0"/>
              <a:t>Adafruit</a:t>
            </a:r>
            <a:endParaRPr lang="en-US" dirty="0" smtClean="0"/>
          </a:p>
          <a:p>
            <a:r>
              <a:rPr lang="en-US" dirty="0" smtClean="0">
                <a:hlinkClick r:id="rId18"/>
              </a:rPr>
              <a:t>https://www.adafruit.com/about/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7444842" y="2782534"/>
            <a:ext cx="2414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Ayah </a:t>
            </a:r>
            <a:r>
              <a:rPr lang="en-US" dirty="0" err="1" smtClean="0"/>
              <a:t>Bdeir</a:t>
            </a:r>
            <a:endParaRPr lang="en-US" dirty="0" smtClean="0"/>
          </a:p>
          <a:p>
            <a:r>
              <a:rPr lang="en-US" dirty="0" smtClean="0"/>
              <a:t>Founder, </a:t>
            </a:r>
            <a:r>
              <a:rPr lang="en-US" dirty="0" err="1" smtClean="0"/>
              <a:t>LittleBits</a:t>
            </a:r>
            <a:endParaRPr lang="en-US" dirty="0" smtClean="0"/>
          </a:p>
          <a:p>
            <a:r>
              <a:rPr lang="en-US" dirty="0" smtClean="0">
                <a:hlinkClick r:id="rId19"/>
              </a:rPr>
              <a:t>https://ayahbdeir.com/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1535888" y="3990042"/>
            <a:ext cx="3614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Jennifer Jacobs</a:t>
            </a:r>
          </a:p>
          <a:p>
            <a:r>
              <a:rPr lang="en-US" dirty="0" smtClean="0"/>
              <a:t>Computational fashion</a:t>
            </a:r>
            <a:br>
              <a:rPr lang="en-US" dirty="0" smtClean="0"/>
            </a:br>
            <a:r>
              <a:rPr lang="en-US" dirty="0" smtClean="0"/>
              <a:t>and art professor</a:t>
            </a:r>
          </a:p>
          <a:p>
            <a:r>
              <a:rPr lang="en-US" dirty="0" smtClean="0">
                <a:hlinkClick r:id="rId20"/>
              </a:rPr>
              <a:t>http://jenniferjacobs.mat.ucsb.edu/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33" y="4339601"/>
            <a:ext cx="2298170" cy="2298170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10"/>
            </p:custDataLst>
          </p:nvPr>
        </p:nvSpPr>
        <p:spPr>
          <a:xfrm>
            <a:off x="2107329" y="5417313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Kylie </a:t>
            </a:r>
            <a:r>
              <a:rPr lang="en-US" dirty="0" err="1" smtClean="0"/>
              <a:t>Peppler</a:t>
            </a:r>
            <a:endParaRPr lang="en-US" dirty="0" smtClean="0"/>
          </a:p>
          <a:p>
            <a:r>
              <a:rPr lang="en-US" dirty="0" smtClean="0"/>
              <a:t>Computer &amp; education professor</a:t>
            </a:r>
          </a:p>
          <a:p>
            <a:r>
              <a:rPr lang="en-US" dirty="0" smtClean="0"/>
              <a:t>Creative coding</a:t>
            </a:r>
          </a:p>
          <a:p>
            <a:r>
              <a:rPr lang="en-US" dirty="0" smtClean="0">
                <a:hlinkClick r:id="rId22"/>
              </a:rPr>
              <a:t>http://kpeppler.com/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>
            <p:custDataLst>
              <p:tags r:id="rId11"/>
            </p:custDataLst>
          </p:nvPr>
        </p:nvSpPr>
        <p:spPr>
          <a:xfrm>
            <a:off x="10330937" y="3277693"/>
            <a:ext cx="173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and more</a:t>
            </a:r>
          </a:p>
          <a:p>
            <a:r>
              <a:rPr lang="en-US" dirty="0" smtClean="0"/>
              <a:t>(including men)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19</a:t>
            </a:fld>
            <a:endParaRPr lang="fr-CH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41" y="4140023"/>
            <a:ext cx="1734419" cy="23341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18376" y="5160443"/>
            <a:ext cx="20785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Eva S. </a:t>
            </a:r>
            <a:r>
              <a:rPr lang="fr-CH" dirty="0" err="1" smtClean="0"/>
              <a:t>Katterfeldt</a:t>
            </a:r>
            <a:endParaRPr lang="fr-CH" dirty="0" smtClean="0"/>
          </a:p>
          <a:p>
            <a:r>
              <a:rPr lang="fr-CH" dirty="0" smtClean="0"/>
              <a:t>Computer science</a:t>
            </a:r>
          </a:p>
          <a:p>
            <a:r>
              <a:rPr lang="fr-CH" dirty="0" err="1" smtClean="0"/>
              <a:t>education</a:t>
            </a:r>
            <a:r>
              <a:rPr lang="fr-CH" dirty="0" smtClean="0"/>
              <a:t> + </a:t>
            </a:r>
            <a:r>
              <a:rPr lang="fr-CH" dirty="0" err="1" smtClean="0"/>
              <a:t>making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Researcher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sp>
        <p:nvSpPr>
          <p:cNvPr id="16" name="Rectangle 15"/>
          <p:cNvSpPr/>
          <p:nvPr/>
        </p:nvSpPr>
        <p:spPr>
          <a:xfrm>
            <a:off x="7887032" y="6427917"/>
            <a:ext cx="4039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hlinkClick r:id="rId24"/>
              </a:rPr>
              <a:t>http://dimeb.informatik.uni-bremen.de</a:t>
            </a:r>
            <a:r>
              <a:rPr lang="fr-CH" dirty="0" smtClean="0">
                <a:hlinkClick r:id="rId24"/>
              </a:rPr>
              <a:t>/</a:t>
            </a:r>
            <a:r>
              <a:rPr lang="fr-CH" dirty="0" smtClean="0"/>
              <a:t>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542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dirty="0" smtClean="0"/>
              <a:t>Context, definitions and objectives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592">
            <a:off x="8964336" y="1809804"/>
            <a:ext cx="1904756" cy="190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2661" y="2787738"/>
            <a:ext cx="1913766" cy="19137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6673682" y="534773"/>
            <a:ext cx="536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https://tecfa.unige.ch/tecfa/talks/schneide/crs4-2020</a:t>
            </a:r>
            <a:r>
              <a:rPr lang="en-US" dirty="0" smtClean="0">
                <a:hlinkClick r:id="rId9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5712" y="231776"/>
            <a:ext cx="11714032" cy="9207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Programmed 3D objects </a:t>
            </a:r>
            <a:r>
              <a:rPr lang="en-US" sz="3600" dirty="0" smtClean="0"/>
              <a:t>- </a:t>
            </a:r>
            <a:r>
              <a:rPr lang="en-US" sz="3600" dirty="0" smtClean="0">
                <a:hlinkClick r:id="rId5"/>
              </a:rPr>
              <a:t>https://www.blockscad3d.com/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" y="1602231"/>
            <a:ext cx="8338748" cy="4904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75" y="1855810"/>
            <a:ext cx="2995839" cy="276865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5284" y="6323894"/>
            <a:ext cx="2743200" cy="365125"/>
          </a:xfrm>
        </p:spPr>
        <p:txBody>
          <a:bodyPr/>
          <a:lstStyle/>
          <a:p>
            <a:fld id="{640CE782-83EF-4D69-9764-3D81991B5F90}" type="slidenum">
              <a:rPr lang="fr-CH" smtClean="0"/>
              <a:t>20</a:t>
            </a:fld>
            <a:endParaRPr lang="fr-CH" dirty="0"/>
          </a:p>
        </p:txBody>
      </p:sp>
      <p:sp>
        <p:nvSpPr>
          <p:cNvPr id="6" name="TextBox 5"/>
          <p:cNvSpPr txBox="1"/>
          <p:nvPr/>
        </p:nvSpPr>
        <p:spPr>
          <a:xfrm>
            <a:off x="105712" y="950170"/>
            <a:ext cx="441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Computational making environment example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87297" y="6439466"/>
            <a:ext cx="540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See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/>
              <a:t>: </a:t>
            </a:r>
            <a:r>
              <a:rPr lang="fr-CH" dirty="0">
                <a:hlinkClick r:id="rId8"/>
              </a:rPr>
              <a:t>https://</a:t>
            </a:r>
            <a:r>
              <a:rPr lang="fr-CH" dirty="0" smtClean="0">
                <a:hlinkClick r:id="rId8"/>
              </a:rPr>
              <a:t>www.tinkercad.com/learn/codeblocks</a:t>
            </a:r>
            <a:r>
              <a:rPr lang="fr-CH" dirty="0" smtClean="0"/>
              <a:t>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480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8652" y="1"/>
            <a:ext cx="11820994" cy="908424"/>
          </a:xfrm>
        </p:spPr>
        <p:txBody>
          <a:bodyPr>
            <a:normAutofit/>
          </a:bodyPr>
          <a:lstStyle/>
          <a:p>
            <a:r>
              <a:rPr lang="fr-CH" b="1" dirty="0" err="1" smtClean="0"/>
              <a:t>Coded</a:t>
            </a:r>
            <a:r>
              <a:rPr lang="fr-CH" b="1" dirty="0" smtClean="0"/>
              <a:t> </a:t>
            </a:r>
            <a:r>
              <a:rPr lang="fr-CH" b="1" dirty="0" err="1" smtClean="0"/>
              <a:t>embroidery</a:t>
            </a:r>
            <a:r>
              <a:rPr lang="fr-CH" b="1" dirty="0"/>
              <a:t> </a:t>
            </a:r>
            <a:r>
              <a:rPr lang="fr-CH" dirty="0"/>
              <a:t>- </a:t>
            </a:r>
            <a:r>
              <a:rPr lang="fr-CH" dirty="0" smtClean="0"/>
              <a:t>h</a:t>
            </a:r>
            <a:r>
              <a:rPr lang="fr-CH" dirty="0" smtClean="0">
                <a:hlinkClick r:id="rId5"/>
              </a:rPr>
              <a:t>ttps</a:t>
            </a:r>
            <a:r>
              <a:rPr lang="fr-CH" dirty="0">
                <a:hlinkClick r:id="rId5"/>
              </a:rPr>
              <a:t>://www.turtlestitch.org</a:t>
            </a:r>
            <a:r>
              <a:rPr lang="fr-CH" dirty="0" smtClean="0">
                <a:hlinkClick r:id="rId5"/>
              </a:rPr>
              <a:t>/</a:t>
            </a:r>
            <a:r>
              <a:rPr lang="fr-CH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5" y="1263610"/>
            <a:ext cx="7620056" cy="438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36" y="1687938"/>
            <a:ext cx="3806610" cy="42977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21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19265" y="716686"/>
            <a:ext cx="441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Computational making environment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71" y="243660"/>
            <a:ext cx="10515600" cy="753952"/>
          </a:xfrm>
        </p:spPr>
        <p:txBody>
          <a:bodyPr/>
          <a:lstStyle/>
          <a:p>
            <a:r>
              <a:rPr lang="fr-CH" dirty="0" smtClean="0"/>
              <a:t>«</a:t>
            </a:r>
            <a:r>
              <a:rPr lang="fr-CH" dirty="0" err="1" smtClean="0"/>
              <a:t>Nodes</a:t>
            </a:r>
            <a:r>
              <a:rPr lang="fr-CH" dirty="0" smtClean="0"/>
              <a:t>» </a:t>
            </a:r>
            <a:r>
              <a:rPr lang="fr-CH" dirty="0" err="1" smtClean="0"/>
              <a:t>programming</a:t>
            </a:r>
            <a:endParaRPr lang="fr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22</a:t>
            </a:fld>
            <a:endParaRPr lang="fr-C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3" y="1374588"/>
            <a:ext cx="6204931" cy="5071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282" y="6385013"/>
            <a:ext cx="9998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Image: </a:t>
            </a:r>
            <a:r>
              <a:rPr lang="fr-CH" dirty="0" smtClean="0">
                <a:hlinkClick r:id="rId3"/>
              </a:rPr>
              <a:t>https</a:t>
            </a:r>
            <a:r>
              <a:rPr lang="fr-CH" dirty="0">
                <a:hlinkClick r:id="rId3"/>
              </a:rPr>
              <a:t>://poneill.co/thelab/%D1%81%D0%B2%D0%B5%D1%80%D1%87%D0%BE%D0%BA</a:t>
            </a:r>
            <a:r>
              <a:rPr lang="fr-CH" dirty="0" smtClean="0">
                <a:hlinkClick r:id="rId3"/>
              </a:rPr>
              <a:t>/</a:t>
            </a:r>
            <a:r>
              <a:rPr lang="fr-CH" dirty="0" smtClean="0"/>
              <a:t> </a:t>
            </a:r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5863930" y="389803"/>
            <a:ext cx="5127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dirty="0">
                <a:hlinkClick r:id="rId4"/>
              </a:rPr>
              <a:t>http://</a:t>
            </a:r>
            <a:r>
              <a:rPr lang="fr-CH" sz="2400" dirty="0" smtClean="0">
                <a:hlinkClick r:id="rId4"/>
              </a:rPr>
              <a:t>nikitron.cc.ua/sverchok_en.html</a:t>
            </a:r>
            <a:r>
              <a:rPr lang="fr-CH" sz="2400" dirty="0" smtClean="0"/>
              <a:t> </a:t>
            </a:r>
            <a:endParaRPr lang="fr-CH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1954" y="3789082"/>
            <a:ext cx="4058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Sverchok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a Blender extension </a:t>
            </a:r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implements</a:t>
            </a:r>
            <a:r>
              <a:rPr lang="fr-CH" dirty="0" smtClean="0"/>
              <a:t> over 50 </a:t>
            </a:r>
            <a:r>
              <a:rPr lang="fr-CH" dirty="0" err="1" smtClean="0"/>
              <a:t>nodes</a:t>
            </a:r>
            <a:r>
              <a:rPr lang="fr-CH" dirty="0" smtClean="0"/>
              <a:t>. </a:t>
            </a:r>
            <a:r>
              <a:rPr lang="fr-CH" dirty="0" err="1" smtClean="0"/>
              <a:t>See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: </a:t>
            </a:r>
            <a:r>
              <a:rPr lang="fr-CH" dirty="0" err="1" smtClean="0"/>
              <a:t>Grasshopper</a:t>
            </a:r>
            <a:r>
              <a:rPr lang="fr-CH" dirty="0" smtClean="0"/>
              <a:t>, a Rhino extension</a:t>
            </a:r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404535" y="812946"/>
            <a:ext cx="434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Computational design environment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2508" y="275184"/>
            <a:ext cx="10332751" cy="1325563"/>
          </a:xfrm>
        </p:spPr>
        <p:txBody>
          <a:bodyPr/>
          <a:lstStyle/>
          <a:p>
            <a:r>
              <a:rPr lang="fr-CH" b="1" dirty="0" smtClean="0"/>
              <a:t>Digital Electronics </a:t>
            </a:r>
            <a:r>
              <a:rPr lang="en-CH" dirty="0" smtClean="0"/>
              <a:t>–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Adafruit</a:t>
            </a:r>
            <a:r>
              <a:rPr lang="fr-CH" dirty="0"/>
              <a:t> </a:t>
            </a:r>
            <a:r>
              <a:rPr lang="fr-CH" dirty="0" smtClean="0"/>
              <a:t>CPX </a:t>
            </a:r>
            <a:r>
              <a:rPr lang="fr-CH" dirty="0" smtClean="0">
                <a:hlinkClick r:id="rId8"/>
              </a:rPr>
              <a:t>https</a:t>
            </a:r>
            <a:r>
              <a:rPr lang="fr-CH" dirty="0">
                <a:hlinkClick r:id="rId8"/>
              </a:rPr>
              <a:t>://makecode.adafruit.com</a:t>
            </a:r>
            <a:r>
              <a:rPr lang="fr-CH" dirty="0" smtClean="0">
                <a:hlinkClick r:id="rId8"/>
              </a:rPr>
              <a:t>/</a:t>
            </a:r>
            <a:r>
              <a:rPr lang="fr-CH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" y="2264429"/>
            <a:ext cx="3761824" cy="3788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8" y="2268622"/>
            <a:ext cx="1597382" cy="2840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53" y="1690688"/>
            <a:ext cx="1902832" cy="253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584" y="1690687"/>
            <a:ext cx="1903585" cy="253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84" y="3584766"/>
            <a:ext cx="2286000" cy="304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23</a:t>
            </a:fld>
            <a:endParaRPr lang="fr-CH"/>
          </a:p>
        </p:txBody>
      </p:sp>
      <p:sp>
        <p:nvSpPr>
          <p:cNvPr id="9" name="TextBox 8"/>
          <p:cNvSpPr txBox="1"/>
          <p:nvPr/>
        </p:nvSpPr>
        <p:spPr>
          <a:xfrm>
            <a:off x="142508" y="1561160"/>
            <a:ext cx="441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Computational making environment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6381" y="119599"/>
            <a:ext cx="10515600" cy="1745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the </a:t>
            </a:r>
            <a:r>
              <a:rPr lang="en-US" dirty="0" err="1" smtClean="0"/>
              <a:t>InkScape</a:t>
            </a:r>
            <a:r>
              <a:rPr lang="en-US" dirty="0" smtClean="0"/>
              <a:t> </a:t>
            </a:r>
            <a:r>
              <a:rPr lang="en-US" dirty="0" err="1" smtClean="0"/>
              <a:t>opensource</a:t>
            </a:r>
            <a:r>
              <a:rPr lang="en-US" dirty="0" smtClean="0"/>
              <a:t> drawing program + and its Ink/Stitch embroidery extension</a:t>
            </a:r>
            <a:br>
              <a:rPr lang="en-US" dirty="0" smtClean="0"/>
            </a:br>
            <a:r>
              <a:rPr lang="en-US" sz="3600" dirty="0" smtClean="0"/>
              <a:t>Understanding file systems, drawing and parameterization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6" y="1942353"/>
            <a:ext cx="7127089" cy="4716182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8243047" y="3065929"/>
            <a:ext cx="3791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smtClean="0">
                <a:hlinkClick r:id="rId6"/>
              </a:rPr>
              <a:t>https</a:t>
            </a:r>
            <a:r>
              <a:rPr lang="fr-CH" sz="3200" dirty="0">
                <a:hlinkClick r:id="rId6"/>
              </a:rPr>
              <a:t>://inkstitch.org/</a:t>
            </a:r>
            <a:r>
              <a:rPr lang="fr-CH" sz="3200" dirty="0"/>
              <a:t>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748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80129" y="1679444"/>
            <a:ext cx="5660942" cy="83424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Constructionist thoughts: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81388" y="119309"/>
            <a:ext cx="11766324" cy="60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Features of digital making environments</a:t>
            </a:r>
            <a:endParaRPr lang="en-US" sz="3600" dirty="0"/>
          </a:p>
        </p:txBody>
      </p:sp>
      <p:sp>
        <p:nvSpPr>
          <p:cNvPr id="7" name="Folded Corner 6"/>
          <p:cNvSpPr/>
          <p:nvPr>
            <p:custDataLst>
              <p:tags r:id="rId3"/>
            </p:custDataLst>
          </p:nvPr>
        </p:nvSpPr>
        <p:spPr>
          <a:xfrm>
            <a:off x="5847499" y="2593980"/>
            <a:ext cx="5660942" cy="1877016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L</a:t>
            </a:r>
            <a:r>
              <a:rPr lang="en-US" sz="2400" b="1" dirty="0" smtClean="0">
                <a:solidFill>
                  <a:schemeClr val="tx1"/>
                </a:solidFill>
              </a:rPr>
              <a:t>earning is favored: </a:t>
            </a:r>
            <a:endParaRPr lang="en-US" sz="2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by manipulation and discovery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by </a:t>
            </a:r>
            <a:r>
              <a:rPr lang="en-US" sz="2400" b="1" dirty="0">
                <a:solidFill>
                  <a:schemeClr val="tx1"/>
                </a:solidFill>
              </a:rPr>
              <a:t>providing structure to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by </a:t>
            </a:r>
            <a:r>
              <a:rPr lang="en-US" sz="2400" b="1" dirty="0">
                <a:solidFill>
                  <a:schemeClr val="tx1"/>
                </a:solidFill>
              </a:rPr>
              <a:t>inviting </a:t>
            </a:r>
            <a:r>
              <a:rPr lang="en-US" sz="2400" b="1" dirty="0" smtClean="0">
                <a:solidFill>
                  <a:schemeClr val="tx1"/>
                </a:solidFill>
              </a:rPr>
              <a:t>dialogue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02682" y="4185529"/>
            <a:ext cx="4114947" cy="570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Other ICT</a:t>
            </a:r>
            <a:endParaRPr lang="en-US" sz="2800" dirty="0"/>
          </a:p>
        </p:txBody>
      </p:sp>
      <p:sp>
        <p:nvSpPr>
          <p:cNvPr id="9" name="Folded Corner 8"/>
          <p:cNvSpPr/>
          <p:nvPr>
            <p:custDataLst>
              <p:tags r:id="rId5"/>
            </p:custDataLst>
          </p:nvPr>
        </p:nvSpPr>
        <p:spPr>
          <a:xfrm>
            <a:off x="302682" y="1389822"/>
            <a:ext cx="4807471" cy="2759967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Visual languages include standard elements (</a:t>
            </a:r>
            <a:r>
              <a:rPr lang="en-US" sz="2400" dirty="0" err="1" smtClean="0">
                <a:solidFill>
                  <a:schemeClr val="tx1"/>
                </a:solidFill>
              </a:rPr>
              <a:t>Chitas</a:t>
            </a:r>
            <a:r>
              <a:rPr lang="en-US" sz="2400" dirty="0" smtClean="0">
                <a:solidFill>
                  <a:schemeClr val="tx1"/>
                </a:solidFill>
              </a:rPr>
              <a:t> et al, 2018),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export to symbolic languages.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Support for sharing code.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Direct creation of machine-usable formats.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39657" y="836707"/>
            <a:ext cx="5677049" cy="61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Programming (computational making)</a:t>
            </a:r>
            <a:endParaRPr lang="en-US" sz="2800" dirty="0"/>
          </a:p>
        </p:txBody>
      </p:sp>
      <p:sp>
        <p:nvSpPr>
          <p:cNvPr id="12" name="Folded Corner 11"/>
          <p:cNvSpPr/>
          <p:nvPr>
            <p:custDataLst>
              <p:tags r:id="rId7"/>
            </p:custDataLst>
          </p:nvPr>
        </p:nvSpPr>
        <p:spPr>
          <a:xfrm>
            <a:off x="336029" y="4792205"/>
            <a:ext cx="4774123" cy="1662383"/>
          </a:xfrm>
          <a:prstGeom prst="foldedCorne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System administration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Technical drawing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Image manipulation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Parameterization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315436"/>
            <a:ext cx="11472022" cy="1063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far, </a:t>
            </a:r>
            <a:r>
              <a:rPr lang="en-US" dirty="0" smtClean="0">
                <a:uFill>
                  <a:solidFill>
                    <a:srgbClr val="C00000"/>
                  </a:solidFill>
                </a:uFill>
              </a:rPr>
              <a:t>most research is theory </a:t>
            </a:r>
            <a:r>
              <a:rPr lang="en-US" dirty="0" smtClean="0"/>
              <a:t>building and UX testing</a:t>
            </a:r>
            <a:br>
              <a:rPr lang="en-US" dirty="0" smtClean="0"/>
            </a:br>
            <a:r>
              <a:rPr lang="en-US" dirty="0" smtClean="0"/>
              <a:t>(an initial search produced about 50 publications)</a:t>
            </a: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471208" y="3087221"/>
            <a:ext cx="4564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creation of computational artefacts as a means of expression could be 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an exciting way to develop computational literacy. </a:t>
            </a:r>
            <a:r>
              <a:rPr lang="en-US" dirty="0" smtClean="0"/>
              <a:t>(</a:t>
            </a:r>
            <a:r>
              <a:rPr lang="en-US" dirty="0" err="1" smtClean="0"/>
              <a:t>Chytax</a:t>
            </a:r>
            <a:r>
              <a:rPr lang="en-US" dirty="0" smtClean="0"/>
              <a:t>, </a:t>
            </a:r>
            <a:r>
              <a:rPr lang="en-US" dirty="0" err="1" smtClean="0"/>
              <a:t>Tsilingiris</a:t>
            </a:r>
            <a:r>
              <a:rPr lang="en-US" dirty="0" smtClean="0"/>
              <a:t> and </a:t>
            </a:r>
            <a:r>
              <a:rPr lang="en-US" dirty="0" err="1" smtClean="0"/>
              <a:t>Diethelm</a:t>
            </a:r>
            <a:r>
              <a:rPr lang="en-US" dirty="0" smtClean="0"/>
              <a:t>, 2019)</a:t>
            </a:r>
            <a:endParaRPr lang="en-US" dirty="0"/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71208" y="1423084"/>
            <a:ext cx="7500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Feelings of engagement and empowerment fostered by these experiences indicate 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that computational-design tools for </a:t>
            </a:r>
            <a:r>
              <a:rPr lang="en-US" dirty="0" smtClean="0">
                <a:uFill>
                  <a:solidFill>
                    <a:srgbClr val="FF0000"/>
                  </a:solidFill>
                </a:uFill>
              </a:rPr>
              <a:t>novices could serve a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s a powerful way to positively change people’s understanding </a:t>
            </a:r>
            <a:r>
              <a:rPr lang="en-US" dirty="0" smtClean="0"/>
              <a:t>of the relevance and applications of programing, while fostering technological and aesthetic literacy in the process (Jacobs and </a:t>
            </a:r>
            <a:r>
              <a:rPr lang="en-US" dirty="0" err="1" smtClean="0"/>
              <a:t>Buechely</a:t>
            </a:r>
            <a:r>
              <a:rPr lang="en-US" dirty="0" smtClean="0"/>
              <a:t>, 2013)</a:t>
            </a:r>
            <a:endParaRPr lang="en-US" dirty="0"/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8293615" y="1379061"/>
            <a:ext cx="3350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data shows that building the projects in our structured curriculum 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impacts builders’ technological self-efficacy, </a:t>
            </a:r>
            <a:r>
              <a:rPr lang="en-US" dirty="0" smtClean="0">
                <a:uFill>
                  <a:solidFill>
                    <a:srgbClr val="FF0000"/>
                  </a:solidFill>
                </a:uFill>
              </a:rPr>
              <a:t>leading to in an increase in 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students’ comfort with, enjoyment of, and interest in programming </a:t>
            </a:r>
            <a:r>
              <a:rPr lang="en-US" dirty="0" smtClean="0"/>
              <a:t>and electronics. (</a:t>
            </a:r>
            <a:r>
              <a:rPr lang="en-US" dirty="0" err="1" smtClean="0"/>
              <a:t>Qiu</a:t>
            </a:r>
            <a:r>
              <a:rPr lang="en-US" dirty="0" smtClean="0"/>
              <a:t> et al. 2013)</a:t>
            </a:r>
            <a:endParaRPr lang="en-US" dirty="0"/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471208" y="4474359"/>
            <a:ext cx="537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constructionism, the interaction between body and mind, creativity and technology and self and environment.”, i.e. </a:t>
            </a:r>
            <a:r>
              <a:rPr lang="en-US" i="1" u="heavy" dirty="0" smtClean="0">
                <a:uFill>
                  <a:solidFill>
                    <a:srgbClr val="FF0000"/>
                  </a:solidFill>
                </a:uFill>
              </a:rPr>
              <a:t>be-</a:t>
            </a:r>
            <a:r>
              <a:rPr lang="en-US" i="1" u="heavy" dirty="0" err="1" smtClean="0">
                <a:uFill>
                  <a:solidFill>
                    <a:srgbClr val="FF0000"/>
                  </a:solidFill>
                </a:uFill>
              </a:rPr>
              <a:t>greifbarkeit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en-US" i="1" u="heavy" dirty="0" err="1" smtClean="0">
                <a:uFill>
                  <a:solidFill>
                    <a:srgbClr val="FF0000"/>
                  </a:solidFill>
                </a:uFill>
              </a:rPr>
              <a:t>imagineering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 and </a:t>
            </a:r>
            <a:r>
              <a:rPr lang="en-US" i="1" u="heavy" dirty="0" smtClean="0">
                <a:uFill>
                  <a:solidFill>
                    <a:srgbClr val="FF0000"/>
                  </a:solidFill>
                </a:uFill>
              </a:rPr>
              <a:t>self-efficacy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 are essential requirements </a:t>
            </a:r>
            <a:r>
              <a:rPr lang="en-US" dirty="0" smtClean="0"/>
              <a:t>for learning environments for digital fabrication that facilitate </a:t>
            </a:r>
            <a:r>
              <a:rPr lang="en-US" i="1" dirty="0" err="1" smtClean="0"/>
              <a:t>Bildung</a:t>
            </a:r>
            <a:r>
              <a:rPr lang="en-US" i="1" dirty="0" smtClean="0"/>
              <a:t> (</a:t>
            </a:r>
            <a:r>
              <a:rPr lang="en-US" dirty="0" err="1" smtClean="0"/>
              <a:t>Katterfeldt</a:t>
            </a:r>
            <a:r>
              <a:rPr lang="en-US" dirty="0" smtClean="0"/>
              <a:t> and </a:t>
            </a:r>
            <a:r>
              <a:rPr lang="en-US" dirty="0" err="1" smtClean="0"/>
              <a:t>Dittert</a:t>
            </a:r>
            <a:r>
              <a:rPr lang="en-US" dirty="0" smtClean="0"/>
              <a:t>, 2015</a:t>
            </a:r>
            <a:r>
              <a:rPr lang="en-US" i="1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2406312" y="6306919"/>
            <a:ext cx="8807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the references, see: </a:t>
            </a:r>
            <a:r>
              <a:rPr lang="en-US" dirty="0" smtClean="0">
                <a:hlinkClick r:id="rId8"/>
              </a:rPr>
              <a:t>https://edutechwiki.unige.ch/en/Computational_making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8883" y="5941794"/>
            <a:ext cx="2743200" cy="365125"/>
          </a:xfrm>
        </p:spPr>
        <p:txBody>
          <a:bodyPr/>
          <a:lstStyle/>
          <a:p>
            <a:fld id="{640CE782-83EF-4D69-9764-3D81991B5F90}" type="slidenum">
              <a:rPr lang="fr-CH" smtClean="0"/>
              <a:t>26</a:t>
            </a:fld>
            <a:endParaRPr lang="fr-CH"/>
          </a:p>
        </p:txBody>
      </p:sp>
      <p:sp>
        <p:nvSpPr>
          <p:cNvPr id="9" name="TextBox 8"/>
          <p:cNvSpPr txBox="1"/>
          <p:nvPr/>
        </p:nvSpPr>
        <p:spPr>
          <a:xfrm>
            <a:off x="6534151" y="3920361"/>
            <a:ext cx="5480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school may purchase a 3D printer for educational purposes, only to have its student-makers </a:t>
            </a:r>
            <a:r>
              <a:rPr lang="en-US" dirty="0" smtClean="0"/>
              <a:t>print </a:t>
            </a:r>
            <a:r>
              <a:rPr lang="en-US" dirty="0"/>
              <a:t>other people's models without learning to make their own. To prevent this kind of situation, </a:t>
            </a:r>
            <a:r>
              <a:rPr lang="en-US" u="heavy" dirty="0">
                <a:uFill>
                  <a:solidFill>
                    <a:srgbClr val="FF0000"/>
                  </a:solidFill>
                </a:uFill>
              </a:rPr>
              <a:t>educators must capitalize on the maker movement </a:t>
            </a:r>
            <a:r>
              <a:rPr lang="en-US" dirty="0">
                <a:uFill>
                  <a:solidFill>
                    <a:srgbClr val="FF0000"/>
                  </a:solidFill>
                </a:uFill>
              </a:rPr>
              <a:t>in ways that facilitate what we call</a:t>
            </a:r>
            <a:r>
              <a:rPr lang="en-US" u="heavy" dirty="0">
                <a:uFill>
                  <a:solidFill>
                    <a:srgbClr val="FF0000"/>
                  </a:solidFill>
                </a:uFill>
              </a:rPr>
              <a:t> computational making, which involves both meaningful cognition and the making of </a:t>
            </a:r>
            <a:r>
              <a:rPr lang="en-US" u="heavy" dirty="0" smtClean="0">
                <a:uFill>
                  <a:solidFill>
                    <a:srgbClr val="FF0000"/>
                  </a:solidFill>
                </a:uFill>
              </a:rPr>
              <a:t>artifacts. </a:t>
            </a:r>
            <a:r>
              <a:rPr lang="en-US" dirty="0" smtClean="0"/>
              <a:t>(Johnson, 2017)</a:t>
            </a:r>
            <a:endParaRPr lang="fr-CH" dirty="0"/>
          </a:p>
        </p:txBody>
      </p:sp>
      <p:sp>
        <p:nvSpPr>
          <p:cNvPr id="10" name="TextBox 9"/>
          <p:cNvSpPr txBox="1"/>
          <p:nvPr/>
        </p:nvSpPr>
        <p:spPr>
          <a:xfrm>
            <a:off x="5088191" y="2919787"/>
            <a:ext cx="120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otivation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1498" y="3935005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fr-CH" dirty="0" err="1" smtClean="0">
                <a:solidFill>
                  <a:schemeClr val="accent6">
                    <a:lumMod val="75000"/>
                  </a:schemeClr>
                </a:solidFill>
              </a:rPr>
              <a:t>Bildung</a:t>
            </a:r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321" y="3434541"/>
            <a:ext cx="117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chemeClr val="accent6">
                    <a:lumMod val="75000"/>
                  </a:schemeClr>
                </a:solidFill>
              </a:rPr>
              <a:t>usefulness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8034" y="2816844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Self-</a:t>
            </a:r>
            <a:r>
              <a:rPr lang="fr-CH" dirty="0" err="1" smtClean="0">
                <a:solidFill>
                  <a:schemeClr val="accent6">
                    <a:lumMod val="75000"/>
                  </a:schemeClr>
                </a:solidFill>
              </a:rPr>
              <a:t>efficacy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z="107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dirty="0" smtClean="0"/>
              <a:t>. </a:t>
            </a:r>
            <a:r>
              <a:rPr lang="fr-CH" dirty="0" smtClean="0"/>
              <a:t>Teacher-</a:t>
            </a:r>
            <a:r>
              <a:rPr lang="fr-CH" dirty="0" err="1" smtClean="0"/>
              <a:t>created</a:t>
            </a:r>
            <a:r>
              <a:rPr lang="fr-CH" dirty="0" smtClean="0"/>
              <a:t> Learning </a:t>
            </a:r>
            <a:r>
              <a:rPr lang="fr-CH" dirty="0" err="1" smtClean="0"/>
              <a:t>objects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Why «teacher making»?</a:t>
            </a: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91904" y="1639430"/>
            <a:ext cx="78119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 smtClean="0"/>
              <a:t>Teachers who teach «making» must be trained or learn it themselves. </a:t>
            </a:r>
            <a:br>
              <a:rPr lang="en-US" sz="2800" dirty="0" smtClean="0"/>
            </a:br>
            <a:r>
              <a:rPr lang="en-US" sz="2800" dirty="0" smtClean="0"/>
              <a:t>Creating objects for one’s own teaching is a good &amp; motivating way to start “making” and in line with our neo-constructivist principles</a:t>
            </a:r>
            <a:endParaRPr lang="en-US" sz="28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691904" y="3886199"/>
            <a:ext cx="7393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2. To create educational objects that should </a:t>
            </a:r>
            <a:r>
              <a:rPr lang="en-US" sz="2000" dirty="0" err="1" smtClean="0"/>
              <a:t>should</a:t>
            </a:r>
            <a:r>
              <a:rPr lang="en-US" sz="2000" dirty="0" smtClean="0"/>
              <a:t> trigger cognitive and social processes that are good for learning</a:t>
            </a:r>
            <a:endParaRPr lang="en-US" sz="2000" dirty="0"/>
          </a:p>
        </p:txBody>
      </p:sp>
      <p:sp>
        <p:nvSpPr>
          <p:cNvPr id="7" name="Freeform 6"/>
          <p:cNvSpPr/>
          <p:nvPr>
            <p:custDataLst>
              <p:tags r:id="rId4"/>
            </p:custDataLst>
          </p:nvPr>
        </p:nvSpPr>
        <p:spPr>
          <a:xfrm>
            <a:off x="141616" y="1478290"/>
            <a:ext cx="8912540" cy="2407909"/>
          </a:xfrm>
          <a:custGeom>
            <a:avLst/>
            <a:gdLst>
              <a:gd name="connsiteX0" fmla="*/ 376518 w 8774206"/>
              <a:gd name="connsiteY0" fmla="*/ 316006 h 2407024"/>
              <a:gd name="connsiteX1" fmla="*/ 2292724 w 8774206"/>
              <a:gd name="connsiteY1" fmla="*/ 121024 h 2407024"/>
              <a:gd name="connsiteX2" fmla="*/ 6037730 w 8774206"/>
              <a:gd name="connsiteY2" fmla="*/ 0 h 2407024"/>
              <a:gd name="connsiteX3" fmla="*/ 7967383 w 8774206"/>
              <a:gd name="connsiteY3" fmla="*/ 416859 h 2407024"/>
              <a:gd name="connsiteX4" fmla="*/ 8774206 w 8774206"/>
              <a:gd name="connsiteY4" fmla="*/ 1963271 h 2407024"/>
              <a:gd name="connsiteX5" fmla="*/ 8243047 w 8774206"/>
              <a:gd name="connsiteY5" fmla="*/ 2299448 h 2407024"/>
              <a:gd name="connsiteX6" fmla="*/ 719418 w 8774206"/>
              <a:gd name="connsiteY6" fmla="*/ 2407024 h 2407024"/>
              <a:gd name="connsiteX7" fmla="*/ 0 w 8774206"/>
              <a:gd name="connsiteY7" fmla="*/ 1163171 h 2407024"/>
              <a:gd name="connsiteX8" fmla="*/ 376518 w 8774206"/>
              <a:gd name="connsiteY8" fmla="*/ 316006 h 2407024"/>
              <a:gd name="connsiteX0" fmla="*/ 376518 w 8774206"/>
              <a:gd name="connsiteY0" fmla="*/ 327818 h 2418836"/>
              <a:gd name="connsiteX1" fmla="*/ 2292724 w 8774206"/>
              <a:gd name="connsiteY1" fmla="*/ 132836 h 2418836"/>
              <a:gd name="connsiteX2" fmla="*/ 6037730 w 8774206"/>
              <a:gd name="connsiteY2" fmla="*/ 11812 h 2418836"/>
              <a:gd name="connsiteX3" fmla="*/ 7967383 w 8774206"/>
              <a:gd name="connsiteY3" fmla="*/ 428671 h 2418836"/>
              <a:gd name="connsiteX4" fmla="*/ 8774206 w 8774206"/>
              <a:gd name="connsiteY4" fmla="*/ 1975083 h 2418836"/>
              <a:gd name="connsiteX5" fmla="*/ 8243047 w 8774206"/>
              <a:gd name="connsiteY5" fmla="*/ 2311260 h 2418836"/>
              <a:gd name="connsiteX6" fmla="*/ 719418 w 8774206"/>
              <a:gd name="connsiteY6" fmla="*/ 2418836 h 2418836"/>
              <a:gd name="connsiteX7" fmla="*/ 0 w 8774206"/>
              <a:gd name="connsiteY7" fmla="*/ 1174983 h 2418836"/>
              <a:gd name="connsiteX8" fmla="*/ 376518 w 8774206"/>
              <a:gd name="connsiteY8" fmla="*/ 327818 h 2418836"/>
              <a:gd name="connsiteX0" fmla="*/ 376518 w 8774206"/>
              <a:gd name="connsiteY0" fmla="*/ 363151 h 2454169"/>
              <a:gd name="connsiteX1" fmla="*/ 2292724 w 8774206"/>
              <a:gd name="connsiteY1" fmla="*/ 168169 h 2454169"/>
              <a:gd name="connsiteX2" fmla="*/ 6037730 w 8774206"/>
              <a:gd name="connsiteY2" fmla="*/ 47145 h 2454169"/>
              <a:gd name="connsiteX3" fmla="*/ 7967383 w 8774206"/>
              <a:gd name="connsiteY3" fmla="*/ 464004 h 2454169"/>
              <a:gd name="connsiteX4" fmla="*/ 8774206 w 8774206"/>
              <a:gd name="connsiteY4" fmla="*/ 2010416 h 2454169"/>
              <a:gd name="connsiteX5" fmla="*/ 8243047 w 8774206"/>
              <a:gd name="connsiteY5" fmla="*/ 2346593 h 2454169"/>
              <a:gd name="connsiteX6" fmla="*/ 719418 w 8774206"/>
              <a:gd name="connsiteY6" fmla="*/ 2454169 h 2454169"/>
              <a:gd name="connsiteX7" fmla="*/ 0 w 8774206"/>
              <a:gd name="connsiteY7" fmla="*/ 1210316 h 2454169"/>
              <a:gd name="connsiteX8" fmla="*/ 376518 w 8774206"/>
              <a:gd name="connsiteY8" fmla="*/ 363151 h 2454169"/>
              <a:gd name="connsiteX0" fmla="*/ 376518 w 8774206"/>
              <a:gd name="connsiteY0" fmla="*/ 363151 h 2454169"/>
              <a:gd name="connsiteX1" fmla="*/ 2292724 w 8774206"/>
              <a:gd name="connsiteY1" fmla="*/ 168169 h 2454169"/>
              <a:gd name="connsiteX2" fmla="*/ 6037730 w 8774206"/>
              <a:gd name="connsiteY2" fmla="*/ 47145 h 2454169"/>
              <a:gd name="connsiteX3" fmla="*/ 7967383 w 8774206"/>
              <a:gd name="connsiteY3" fmla="*/ 464004 h 2454169"/>
              <a:gd name="connsiteX4" fmla="*/ 8774206 w 8774206"/>
              <a:gd name="connsiteY4" fmla="*/ 2010416 h 2454169"/>
              <a:gd name="connsiteX5" fmla="*/ 8243047 w 8774206"/>
              <a:gd name="connsiteY5" fmla="*/ 2346593 h 2454169"/>
              <a:gd name="connsiteX6" fmla="*/ 719418 w 8774206"/>
              <a:gd name="connsiteY6" fmla="*/ 2454169 h 2454169"/>
              <a:gd name="connsiteX7" fmla="*/ 0 w 8774206"/>
              <a:gd name="connsiteY7" fmla="*/ 1210316 h 2454169"/>
              <a:gd name="connsiteX8" fmla="*/ 376518 w 8774206"/>
              <a:gd name="connsiteY8" fmla="*/ 363151 h 2454169"/>
              <a:gd name="connsiteX0" fmla="*/ 376518 w 9032794"/>
              <a:gd name="connsiteY0" fmla="*/ 363151 h 2454169"/>
              <a:gd name="connsiteX1" fmla="*/ 2292724 w 9032794"/>
              <a:gd name="connsiteY1" fmla="*/ 168169 h 2454169"/>
              <a:gd name="connsiteX2" fmla="*/ 6037730 w 9032794"/>
              <a:gd name="connsiteY2" fmla="*/ 47145 h 2454169"/>
              <a:gd name="connsiteX3" fmla="*/ 7967383 w 9032794"/>
              <a:gd name="connsiteY3" fmla="*/ 464004 h 2454169"/>
              <a:gd name="connsiteX4" fmla="*/ 8774206 w 9032794"/>
              <a:gd name="connsiteY4" fmla="*/ 2010416 h 2454169"/>
              <a:gd name="connsiteX5" fmla="*/ 8243047 w 9032794"/>
              <a:gd name="connsiteY5" fmla="*/ 2346593 h 2454169"/>
              <a:gd name="connsiteX6" fmla="*/ 719418 w 9032794"/>
              <a:gd name="connsiteY6" fmla="*/ 2454169 h 2454169"/>
              <a:gd name="connsiteX7" fmla="*/ 0 w 9032794"/>
              <a:gd name="connsiteY7" fmla="*/ 1210316 h 2454169"/>
              <a:gd name="connsiteX8" fmla="*/ 376518 w 9032794"/>
              <a:gd name="connsiteY8" fmla="*/ 363151 h 2454169"/>
              <a:gd name="connsiteX0" fmla="*/ 376518 w 8981531"/>
              <a:gd name="connsiteY0" fmla="*/ 363151 h 2454169"/>
              <a:gd name="connsiteX1" fmla="*/ 2292724 w 8981531"/>
              <a:gd name="connsiteY1" fmla="*/ 168169 h 2454169"/>
              <a:gd name="connsiteX2" fmla="*/ 6037730 w 8981531"/>
              <a:gd name="connsiteY2" fmla="*/ 47145 h 2454169"/>
              <a:gd name="connsiteX3" fmla="*/ 7967383 w 8981531"/>
              <a:gd name="connsiteY3" fmla="*/ 464004 h 2454169"/>
              <a:gd name="connsiteX4" fmla="*/ 8774206 w 8981531"/>
              <a:gd name="connsiteY4" fmla="*/ 2010416 h 2454169"/>
              <a:gd name="connsiteX5" fmla="*/ 8243047 w 8981531"/>
              <a:gd name="connsiteY5" fmla="*/ 2346593 h 2454169"/>
              <a:gd name="connsiteX6" fmla="*/ 719418 w 8981531"/>
              <a:gd name="connsiteY6" fmla="*/ 2454169 h 2454169"/>
              <a:gd name="connsiteX7" fmla="*/ 0 w 8981531"/>
              <a:gd name="connsiteY7" fmla="*/ 1210316 h 2454169"/>
              <a:gd name="connsiteX8" fmla="*/ 376518 w 8981531"/>
              <a:gd name="connsiteY8" fmla="*/ 363151 h 2454169"/>
              <a:gd name="connsiteX0" fmla="*/ 376518 w 8811692"/>
              <a:gd name="connsiteY0" fmla="*/ 363151 h 2454169"/>
              <a:gd name="connsiteX1" fmla="*/ 2292724 w 8811692"/>
              <a:gd name="connsiteY1" fmla="*/ 168169 h 2454169"/>
              <a:gd name="connsiteX2" fmla="*/ 6037730 w 8811692"/>
              <a:gd name="connsiteY2" fmla="*/ 47145 h 2454169"/>
              <a:gd name="connsiteX3" fmla="*/ 7967383 w 8811692"/>
              <a:gd name="connsiteY3" fmla="*/ 464004 h 2454169"/>
              <a:gd name="connsiteX4" fmla="*/ 8774206 w 8811692"/>
              <a:gd name="connsiteY4" fmla="*/ 2010416 h 2454169"/>
              <a:gd name="connsiteX5" fmla="*/ 6858000 w 8811692"/>
              <a:gd name="connsiteY5" fmla="*/ 2407104 h 2454169"/>
              <a:gd name="connsiteX6" fmla="*/ 719418 w 8811692"/>
              <a:gd name="connsiteY6" fmla="*/ 2454169 h 2454169"/>
              <a:gd name="connsiteX7" fmla="*/ 0 w 8811692"/>
              <a:gd name="connsiteY7" fmla="*/ 1210316 h 2454169"/>
              <a:gd name="connsiteX8" fmla="*/ 376518 w 8811692"/>
              <a:gd name="connsiteY8" fmla="*/ 363151 h 2454169"/>
              <a:gd name="connsiteX0" fmla="*/ 376518 w 8811692"/>
              <a:gd name="connsiteY0" fmla="*/ 363151 h 2454169"/>
              <a:gd name="connsiteX1" fmla="*/ 2292724 w 8811692"/>
              <a:gd name="connsiteY1" fmla="*/ 168169 h 2454169"/>
              <a:gd name="connsiteX2" fmla="*/ 6037730 w 8811692"/>
              <a:gd name="connsiteY2" fmla="*/ 47145 h 2454169"/>
              <a:gd name="connsiteX3" fmla="*/ 7967383 w 8811692"/>
              <a:gd name="connsiteY3" fmla="*/ 464004 h 2454169"/>
              <a:gd name="connsiteX4" fmla="*/ 8774206 w 8811692"/>
              <a:gd name="connsiteY4" fmla="*/ 2010416 h 2454169"/>
              <a:gd name="connsiteX5" fmla="*/ 6858000 w 8811692"/>
              <a:gd name="connsiteY5" fmla="*/ 2407104 h 2454169"/>
              <a:gd name="connsiteX6" fmla="*/ 719418 w 8811692"/>
              <a:gd name="connsiteY6" fmla="*/ 2454169 h 2454169"/>
              <a:gd name="connsiteX7" fmla="*/ 0 w 8811692"/>
              <a:gd name="connsiteY7" fmla="*/ 1210316 h 2454169"/>
              <a:gd name="connsiteX8" fmla="*/ 376518 w 8811692"/>
              <a:gd name="connsiteY8" fmla="*/ 363151 h 2454169"/>
              <a:gd name="connsiteX0" fmla="*/ 376518 w 8811692"/>
              <a:gd name="connsiteY0" fmla="*/ 363151 h 2454169"/>
              <a:gd name="connsiteX1" fmla="*/ 2292724 w 8811692"/>
              <a:gd name="connsiteY1" fmla="*/ 168169 h 2454169"/>
              <a:gd name="connsiteX2" fmla="*/ 6037730 w 8811692"/>
              <a:gd name="connsiteY2" fmla="*/ 47145 h 2454169"/>
              <a:gd name="connsiteX3" fmla="*/ 7967383 w 8811692"/>
              <a:gd name="connsiteY3" fmla="*/ 464004 h 2454169"/>
              <a:gd name="connsiteX4" fmla="*/ 8774206 w 8811692"/>
              <a:gd name="connsiteY4" fmla="*/ 2010416 h 2454169"/>
              <a:gd name="connsiteX5" fmla="*/ 6858000 w 8811692"/>
              <a:gd name="connsiteY5" fmla="*/ 2407104 h 2454169"/>
              <a:gd name="connsiteX6" fmla="*/ 719418 w 8811692"/>
              <a:gd name="connsiteY6" fmla="*/ 2454169 h 2454169"/>
              <a:gd name="connsiteX7" fmla="*/ 0 w 8811692"/>
              <a:gd name="connsiteY7" fmla="*/ 1210316 h 2454169"/>
              <a:gd name="connsiteX8" fmla="*/ 376518 w 8811692"/>
              <a:gd name="connsiteY8" fmla="*/ 363151 h 2454169"/>
              <a:gd name="connsiteX0" fmla="*/ 376518 w 8811692"/>
              <a:gd name="connsiteY0" fmla="*/ 363151 h 2454169"/>
              <a:gd name="connsiteX1" fmla="*/ 2292724 w 8811692"/>
              <a:gd name="connsiteY1" fmla="*/ 168169 h 2454169"/>
              <a:gd name="connsiteX2" fmla="*/ 6037730 w 8811692"/>
              <a:gd name="connsiteY2" fmla="*/ 47145 h 2454169"/>
              <a:gd name="connsiteX3" fmla="*/ 7967383 w 8811692"/>
              <a:gd name="connsiteY3" fmla="*/ 464004 h 2454169"/>
              <a:gd name="connsiteX4" fmla="*/ 8774206 w 8811692"/>
              <a:gd name="connsiteY4" fmla="*/ 2010416 h 2454169"/>
              <a:gd name="connsiteX5" fmla="*/ 6858000 w 8811692"/>
              <a:gd name="connsiteY5" fmla="*/ 2407104 h 2454169"/>
              <a:gd name="connsiteX6" fmla="*/ 719418 w 8811692"/>
              <a:gd name="connsiteY6" fmla="*/ 2454169 h 2454169"/>
              <a:gd name="connsiteX7" fmla="*/ 0 w 8811692"/>
              <a:gd name="connsiteY7" fmla="*/ 1210316 h 2454169"/>
              <a:gd name="connsiteX8" fmla="*/ 376518 w 8811692"/>
              <a:gd name="connsiteY8" fmla="*/ 363151 h 2454169"/>
              <a:gd name="connsiteX0" fmla="*/ 376518 w 8898795"/>
              <a:gd name="connsiteY0" fmla="*/ 316891 h 2407909"/>
              <a:gd name="connsiteX1" fmla="*/ 2292724 w 8898795"/>
              <a:gd name="connsiteY1" fmla="*/ 121909 h 2407909"/>
              <a:gd name="connsiteX2" fmla="*/ 6037730 w 8898795"/>
              <a:gd name="connsiteY2" fmla="*/ 885 h 2407909"/>
              <a:gd name="connsiteX3" fmla="*/ 8417859 w 8898795"/>
              <a:gd name="connsiteY3" fmla="*/ 182421 h 2407909"/>
              <a:gd name="connsiteX4" fmla="*/ 8774206 w 8898795"/>
              <a:gd name="connsiteY4" fmla="*/ 1964156 h 2407909"/>
              <a:gd name="connsiteX5" fmla="*/ 6858000 w 8898795"/>
              <a:gd name="connsiteY5" fmla="*/ 2360844 h 2407909"/>
              <a:gd name="connsiteX6" fmla="*/ 719418 w 8898795"/>
              <a:gd name="connsiteY6" fmla="*/ 2407909 h 2407909"/>
              <a:gd name="connsiteX7" fmla="*/ 0 w 8898795"/>
              <a:gd name="connsiteY7" fmla="*/ 1164056 h 2407909"/>
              <a:gd name="connsiteX8" fmla="*/ 376518 w 8898795"/>
              <a:gd name="connsiteY8" fmla="*/ 316891 h 2407909"/>
              <a:gd name="connsiteX0" fmla="*/ 376518 w 8894571"/>
              <a:gd name="connsiteY0" fmla="*/ 316891 h 2407909"/>
              <a:gd name="connsiteX1" fmla="*/ 2292724 w 8894571"/>
              <a:gd name="connsiteY1" fmla="*/ 121909 h 2407909"/>
              <a:gd name="connsiteX2" fmla="*/ 6037730 w 8894571"/>
              <a:gd name="connsiteY2" fmla="*/ 885 h 2407909"/>
              <a:gd name="connsiteX3" fmla="*/ 8417859 w 8894571"/>
              <a:gd name="connsiteY3" fmla="*/ 182421 h 2407909"/>
              <a:gd name="connsiteX4" fmla="*/ 8774206 w 8894571"/>
              <a:gd name="connsiteY4" fmla="*/ 1964156 h 2407909"/>
              <a:gd name="connsiteX5" fmla="*/ 6858000 w 8894571"/>
              <a:gd name="connsiteY5" fmla="*/ 2360844 h 2407909"/>
              <a:gd name="connsiteX6" fmla="*/ 719418 w 8894571"/>
              <a:gd name="connsiteY6" fmla="*/ 2407909 h 2407909"/>
              <a:gd name="connsiteX7" fmla="*/ 0 w 8894571"/>
              <a:gd name="connsiteY7" fmla="*/ 1164056 h 2407909"/>
              <a:gd name="connsiteX8" fmla="*/ 376518 w 8894571"/>
              <a:gd name="connsiteY8" fmla="*/ 316891 h 2407909"/>
              <a:gd name="connsiteX0" fmla="*/ 376518 w 8894571"/>
              <a:gd name="connsiteY0" fmla="*/ 316891 h 2407909"/>
              <a:gd name="connsiteX1" fmla="*/ 2292724 w 8894571"/>
              <a:gd name="connsiteY1" fmla="*/ 121909 h 2407909"/>
              <a:gd name="connsiteX2" fmla="*/ 6037730 w 8894571"/>
              <a:gd name="connsiteY2" fmla="*/ 885 h 2407909"/>
              <a:gd name="connsiteX3" fmla="*/ 8417859 w 8894571"/>
              <a:gd name="connsiteY3" fmla="*/ 182421 h 2407909"/>
              <a:gd name="connsiteX4" fmla="*/ 8774206 w 8894571"/>
              <a:gd name="connsiteY4" fmla="*/ 1964156 h 2407909"/>
              <a:gd name="connsiteX5" fmla="*/ 6858000 w 8894571"/>
              <a:gd name="connsiteY5" fmla="*/ 2360844 h 2407909"/>
              <a:gd name="connsiteX6" fmla="*/ 719418 w 8894571"/>
              <a:gd name="connsiteY6" fmla="*/ 2407909 h 2407909"/>
              <a:gd name="connsiteX7" fmla="*/ 0 w 8894571"/>
              <a:gd name="connsiteY7" fmla="*/ 1164056 h 2407909"/>
              <a:gd name="connsiteX8" fmla="*/ 376518 w 8894571"/>
              <a:gd name="connsiteY8" fmla="*/ 316891 h 2407909"/>
              <a:gd name="connsiteX0" fmla="*/ 376518 w 8912540"/>
              <a:gd name="connsiteY0" fmla="*/ 316891 h 2407909"/>
              <a:gd name="connsiteX1" fmla="*/ 2292724 w 8912540"/>
              <a:gd name="connsiteY1" fmla="*/ 121909 h 2407909"/>
              <a:gd name="connsiteX2" fmla="*/ 6037730 w 8912540"/>
              <a:gd name="connsiteY2" fmla="*/ 885 h 2407909"/>
              <a:gd name="connsiteX3" fmla="*/ 8417859 w 8912540"/>
              <a:gd name="connsiteY3" fmla="*/ 182421 h 2407909"/>
              <a:gd name="connsiteX4" fmla="*/ 8774206 w 8912540"/>
              <a:gd name="connsiteY4" fmla="*/ 1964156 h 2407909"/>
              <a:gd name="connsiteX5" fmla="*/ 6858000 w 8912540"/>
              <a:gd name="connsiteY5" fmla="*/ 2360844 h 2407909"/>
              <a:gd name="connsiteX6" fmla="*/ 719418 w 8912540"/>
              <a:gd name="connsiteY6" fmla="*/ 2407909 h 2407909"/>
              <a:gd name="connsiteX7" fmla="*/ 0 w 8912540"/>
              <a:gd name="connsiteY7" fmla="*/ 1164056 h 2407909"/>
              <a:gd name="connsiteX8" fmla="*/ 376518 w 8912540"/>
              <a:gd name="connsiteY8" fmla="*/ 316891 h 24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12540" h="2407909">
                <a:moveTo>
                  <a:pt x="376518" y="316891"/>
                </a:moveTo>
                <a:cubicBezTo>
                  <a:pt x="758639" y="143200"/>
                  <a:pt x="1349189" y="174577"/>
                  <a:pt x="2292724" y="121909"/>
                </a:cubicBezTo>
                <a:cubicBezTo>
                  <a:pt x="3236259" y="69241"/>
                  <a:pt x="5016874" y="-9200"/>
                  <a:pt x="6037730" y="885"/>
                </a:cubicBezTo>
                <a:cubicBezTo>
                  <a:pt x="7058586" y="10970"/>
                  <a:pt x="7516907" y="-46179"/>
                  <a:pt x="8417859" y="182421"/>
                </a:cubicBezTo>
                <a:cubicBezTo>
                  <a:pt x="8934449" y="879428"/>
                  <a:pt x="9034183" y="1601085"/>
                  <a:pt x="8774206" y="1964156"/>
                </a:cubicBezTo>
                <a:cubicBezTo>
                  <a:pt x="8514229" y="2327227"/>
                  <a:pt x="8200465" y="2286885"/>
                  <a:pt x="6858000" y="2360844"/>
                </a:cubicBezTo>
                <a:lnTo>
                  <a:pt x="719418" y="2407909"/>
                </a:lnTo>
                <a:cubicBezTo>
                  <a:pt x="82924" y="1986568"/>
                  <a:pt x="44823" y="1639186"/>
                  <a:pt x="0" y="1164056"/>
                </a:cubicBezTo>
                <a:cubicBezTo>
                  <a:pt x="152401" y="478256"/>
                  <a:pt x="251012" y="599279"/>
                  <a:pt x="376518" y="316891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566057" y="5763636"/>
            <a:ext cx="693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little research on the subject (</a:t>
            </a:r>
            <a:r>
              <a:rPr lang="en-US" dirty="0" err="1" smtClean="0"/>
              <a:t>Boufflers</a:t>
            </a:r>
            <a:r>
              <a:rPr lang="en-US" dirty="0" smtClean="0"/>
              <a:t> &amp; Schneider, submitted)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48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2731" y="232332"/>
            <a:ext cx="7886700" cy="6711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Teach programming principles with unplugged programming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2" y="3850123"/>
            <a:ext cx="3423920" cy="2567940"/>
          </a:xfrm>
          <a:prstGeom prst="rect">
            <a:avLst/>
          </a:prstGeom>
        </p:spPr>
      </p:pic>
      <p:pic>
        <p:nvPicPr>
          <p:cNvPr id="6" name="image01.png" descr="ProgrammingBoty.png"/>
          <p:cNvPicPr/>
          <p:nvPr>
            <p:custDataLst>
              <p:tags r:id="rId3"/>
            </p:custDataLst>
          </p:nvPr>
        </p:nvPicPr>
        <p:blipFill rotWithShape="1">
          <a:blip r:embed="rId12"/>
          <a:srcRect l="3500" t="1561" r="2691" b="-213"/>
          <a:stretch/>
        </p:blipFill>
        <p:spPr bwMode="auto">
          <a:xfrm>
            <a:off x="4755197" y="1504949"/>
            <a:ext cx="4107181" cy="5097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6244590" y="6418063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instructions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/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1" y="1477912"/>
            <a:ext cx="4349115" cy="2857500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6191249" y="4696107"/>
            <a:ext cx="232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Programming supports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353124" y="309112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Shape 110"/>
          <p:cNvSpPr/>
          <p:nvPr>
            <p:custDataLst>
              <p:tags r:id="rId8"/>
            </p:custDataLst>
          </p:nvPr>
        </p:nvSpPr>
        <p:spPr>
          <a:xfrm>
            <a:off x="8799626" y="1477912"/>
            <a:ext cx="3134639" cy="1015351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/>
              <a:t>Example: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Programming </a:t>
            </a:r>
            <a:r>
              <a:rPr lang="en-US" dirty="0" err="1" smtClean="0"/>
              <a:t>Boty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Made with a laser cutter</a:t>
            </a:r>
            <a:endParaRPr lang="en-US" dirty="0"/>
          </a:p>
        </p:txBody>
      </p:sp>
      <p:sp>
        <p:nvSpPr>
          <p:cNvPr id="13" name="Shape 109"/>
          <p:cNvSpPr txBox="1"/>
          <p:nvPr>
            <p:custDataLst>
              <p:tags r:id="rId9"/>
            </p:custDataLst>
          </p:nvPr>
        </p:nvSpPr>
        <p:spPr>
          <a:xfrm>
            <a:off x="9014779" y="3397357"/>
            <a:ext cx="2747062" cy="25975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000" b="1" dirty="0" err="1" smtClean="0">
                <a:solidFill>
                  <a:schemeClr val="dk1"/>
                </a:solidFill>
              </a:rPr>
              <a:t>Ojectives</a:t>
            </a:r>
            <a:r>
              <a:rPr lang="en-US" sz="2000" b="1" dirty="0" smtClean="0">
                <a:solidFill>
                  <a:schemeClr val="dk1"/>
                </a:solidFill>
              </a:rPr>
              <a:t> </a:t>
            </a:r>
          </a:p>
          <a:p>
            <a:pPr marL="44450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</a:rPr>
              <a:t>Manipulate to learn abstract concepts: </a:t>
            </a:r>
            <a:br>
              <a:rPr lang="en-US" sz="2000" dirty="0" smtClean="0">
                <a:solidFill>
                  <a:schemeClr val="dk1"/>
                </a:solidFill>
              </a:rPr>
            </a:br>
            <a:r>
              <a:rPr lang="en-US" sz="2000" dirty="0" smtClean="0">
                <a:solidFill>
                  <a:schemeClr val="dk1"/>
                </a:solidFill>
              </a:rPr>
              <a:t>instructions and </a:t>
            </a:r>
            <a:r>
              <a:rPr lang="en-US" sz="2000" u="sng" dirty="0" smtClean="0">
                <a:solidFill>
                  <a:schemeClr val="dk1"/>
                </a:solidFill>
              </a:rPr>
              <a:t>procedures /calls</a:t>
            </a: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8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72" y="3372826"/>
            <a:ext cx="2793206" cy="2793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04" y="1287334"/>
            <a:ext cx="2818042" cy="2420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49" y="96581"/>
            <a:ext cx="3055620" cy="2328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21" y="4048203"/>
            <a:ext cx="2485072" cy="1738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61229" y="126583"/>
            <a:ext cx="9562699" cy="116075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“Making” = Digital design and fabrication</a:t>
            </a:r>
            <a:br>
              <a:rPr lang="en-US" b="1" dirty="0" smtClean="0"/>
            </a:br>
            <a:r>
              <a:rPr lang="en-US" dirty="0" smtClean="0"/>
              <a:t>Some end-user making technology:</a:t>
            </a:r>
            <a:endParaRPr lang="en-US" dirty="0"/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296223" y="4702866"/>
            <a:ext cx="20161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Cheap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Smelly</a:t>
            </a:r>
            <a:endParaRPr lang="en-US" dirty="0"/>
          </a:p>
        </p:txBody>
      </p:sp>
      <p:sp>
        <p:nvSpPr>
          <p:cNvPr id="7" name="TextBox 6"/>
          <p:cNvSpPr txBox="1"/>
          <p:nvPr>
            <p:custDataLst>
              <p:tags r:id="rId7"/>
            </p:custDataLst>
          </p:nvPr>
        </p:nvSpPr>
        <p:spPr>
          <a:xfrm>
            <a:off x="296223" y="1858841"/>
            <a:ext cx="34413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Computerized Embroidery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or expensive hardware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expensive or free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 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>
            <p:custDataLst>
              <p:tags r:id="rId8"/>
            </p:custDataLst>
          </p:nvPr>
        </p:nvSpPr>
        <p:spPr>
          <a:xfrm>
            <a:off x="7581469" y="1229997"/>
            <a:ext cx="26398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cutting: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Expensive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or cheap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noisy, smelly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12" y="4117739"/>
            <a:ext cx="2563830" cy="1974149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10"/>
            </p:custDataLst>
          </p:nvPr>
        </p:nvSpPr>
        <p:spPr>
          <a:xfrm>
            <a:off x="9160703" y="3098997"/>
            <a:ext cx="2599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Vinyl cutting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cheap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Rather cheap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</a:t>
            </a:r>
          </a:p>
        </p:txBody>
      </p:sp>
      <p:sp>
        <p:nvSpPr>
          <p:cNvPr id="12" name="TextBox 11"/>
          <p:cNvSpPr txBox="1"/>
          <p:nvPr>
            <p:custDataLst>
              <p:tags r:id="rId11"/>
            </p:custDataLst>
          </p:nvPr>
        </p:nvSpPr>
        <p:spPr>
          <a:xfrm>
            <a:off x="6091166" y="2944552"/>
            <a:ext cx="2475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 boards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Cheap hardware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equire programming</a:t>
            </a: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12"/>
            </p:custDataLst>
          </p:nvPr>
        </p:nvSpPr>
        <p:spPr>
          <a:xfrm>
            <a:off x="4524935" y="6384818"/>
            <a:ext cx="751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Gershenfeld</a:t>
            </a:r>
            <a:r>
              <a:rPr lang="fr-CH" dirty="0"/>
              <a:t> (2005) </a:t>
            </a:r>
            <a:r>
              <a:rPr lang="fr-CH" dirty="0" smtClean="0"/>
              <a:t>«How </a:t>
            </a:r>
            <a:r>
              <a:rPr lang="fr-CH" dirty="0"/>
              <a:t>to </a:t>
            </a:r>
            <a:r>
              <a:rPr lang="fr-CH" dirty="0" err="1"/>
              <a:t>make</a:t>
            </a:r>
            <a:r>
              <a:rPr lang="fr-CH" dirty="0"/>
              <a:t> </a:t>
            </a:r>
            <a:r>
              <a:rPr lang="fr-CH" dirty="0" err="1"/>
              <a:t>almost</a:t>
            </a:r>
            <a:r>
              <a:rPr lang="fr-CH" dirty="0"/>
              <a:t> </a:t>
            </a:r>
            <a:r>
              <a:rPr lang="fr-CH" dirty="0" err="1"/>
              <a:t>anything</a:t>
            </a:r>
            <a:r>
              <a:rPr lang="fr-CH" dirty="0"/>
              <a:t> </a:t>
            </a:r>
            <a:r>
              <a:rPr lang="fr-CH" dirty="0" smtClean="0"/>
              <a:t>» / Bowyer (2007) </a:t>
            </a:r>
            <a:r>
              <a:rPr lang="fr-CH" dirty="0" err="1" smtClean="0"/>
              <a:t>RepRap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522635" y="6079418"/>
            <a:ext cx="381268" cy="365125"/>
          </a:xfrm>
        </p:spPr>
        <p:txBody>
          <a:bodyPr/>
          <a:lstStyle/>
          <a:p>
            <a:fld id="{640CE782-83EF-4D69-9764-3D81991B5F90}" type="slidenum">
              <a:rPr lang="fr-CH" smtClean="0"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608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43" y="1393297"/>
            <a:ext cx="1838419" cy="2601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8043424" y="0"/>
            <a:ext cx="4380604" cy="328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710410" y="2852432"/>
            <a:ext cx="3040458" cy="64111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Communicate with children that have cognitive trouble</a:t>
            </a:r>
            <a:endParaRPr lang="en-US" sz="1800" dirty="0"/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10507086" y="265301"/>
            <a:ext cx="132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words</a:t>
            </a:r>
            <a:endParaRPr lang="en-US" dirty="0"/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10798833" y="2319014"/>
            <a:ext cx="103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sentence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4439" y="56390"/>
            <a:ext cx="9225160" cy="671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… and create/use many more kinds of teaching &amp; learning tools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04111" y="929648"/>
            <a:ext cx="3553489" cy="384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Learn about map topology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2" y="1338625"/>
            <a:ext cx="1972914" cy="263055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38998" y="4402588"/>
            <a:ext cx="3216399" cy="250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Large molecules and small drugs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1" y="4753129"/>
            <a:ext cx="1655238" cy="1100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037675" y="4733162"/>
            <a:ext cx="2066192" cy="1120442"/>
          </a:xfrm>
          <a:prstGeom prst="rect">
            <a:avLst/>
          </a:prstGeom>
        </p:spPr>
      </p:pic>
      <p:sp>
        <p:nvSpPr>
          <p:cNvPr id="16" name="TextBox 15"/>
          <p:cNvSpPr txBox="1"/>
          <p:nvPr>
            <p:custDataLst>
              <p:tags r:id="rId12"/>
            </p:custDataLst>
          </p:nvPr>
        </p:nvSpPr>
        <p:spPr>
          <a:xfrm>
            <a:off x="373452" y="5944832"/>
            <a:ext cx="145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Cox </a:t>
            </a:r>
            <a:r>
              <a:rPr lang="en-US" dirty="0" err="1" smtClean="0"/>
              <a:t>proteine</a:t>
            </a:r>
            <a:endParaRPr lang="en-US" dirty="0"/>
          </a:p>
        </p:txBody>
      </p:sp>
      <p:sp>
        <p:nvSpPr>
          <p:cNvPr id="17" name="TextBox 16"/>
          <p:cNvSpPr txBox="1"/>
          <p:nvPr>
            <p:custDataLst>
              <p:tags r:id="rId13"/>
            </p:custDataLst>
          </p:nvPr>
        </p:nvSpPr>
        <p:spPr>
          <a:xfrm>
            <a:off x="2334959" y="5944832"/>
            <a:ext cx="147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Drugs that fit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05" y="4011043"/>
            <a:ext cx="3048949" cy="17150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6130063" y="1437102"/>
            <a:ext cx="2371039" cy="2481992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6042134" y="835509"/>
            <a:ext cx="2413730" cy="384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Project management </a:t>
            </a:r>
            <a:r>
              <a:rPr lang="en-US" sz="1800" dirty="0" smtClean="0"/>
              <a:t>with </a:t>
            </a:r>
            <a:r>
              <a:rPr lang="en-US" sz="1800" dirty="0" smtClean="0"/>
              <a:t>Lego and </a:t>
            </a:r>
            <a:r>
              <a:rPr lang="en-US" sz="1800" dirty="0" smtClean="0"/>
              <a:t>compatibles</a:t>
            </a:r>
            <a:endParaRPr lang="en-US" sz="1800" dirty="0"/>
          </a:p>
        </p:txBody>
      </p:sp>
      <p:cxnSp>
        <p:nvCxnSpPr>
          <p:cNvPr id="23" name="Straight Connector 22"/>
          <p:cNvCxnSpPr/>
          <p:nvPr>
            <p:custDataLst>
              <p:tags r:id="rId17"/>
            </p:custDataLst>
          </p:nvPr>
        </p:nvCxnSpPr>
        <p:spPr>
          <a:xfrm>
            <a:off x="181352" y="4036469"/>
            <a:ext cx="4215836" cy="13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>
            <p:custDataLst>
              <p:tags r:id="rId18"/>
            </p:custDataLst>
          </p:nvPr>
        </p:nvCxnSpPr>
        <p:spPr>
          <a:xfrm>
            <a:off x="3397979" y="1168366"/>
            <a:ext cx="0" cy="3039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>
            <p:custDataLst>
              <p:tags r:id="rId19"/>
            </p:custDataLst>
          </p:nvPr>
        </p:nvCxnSpPr>
        <p:spPr>
          <a:xfrm flipH="1">
            <a:off x="8643237" y="754472"/>
            <a:ext cx="1" cy="5748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>
            <p:custDataLst>
              <p:tags r:id="rId20"/>
            </p:custDataLst>
          </p:nvPr>
        </p:nvCxnSpPr>
        <p:spPr>
          <a:xfrm flipV="1">
            <a:off x="8826478" y="3737251"/>
            <a:ext cx="3365522" cy="17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>
            <p:custDataLst>
              <p:tags r:id="rId21"/>
            </p:custDataLst>
          </p:nvPr>
        </p:nvSpPr>
        <p:spPr>
          <a:xfrm>
            <a:off x="8659781" y="5959455"/>
            <a:ext cx="22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Tokens for classrooms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47" y="4504678"/>
            <a:ext cx="3381609" cy="1899337"/>
          </a:xfrm>
          <a:prstGeom prst="rect">
            <a:avLst/>
          </a:prstGeom>
        </p:spPr>
      </p:pic>
      <p:sp>
        <p:nvSpPr>
          <p:cNvPr id="41" name="Rectangle 40"/>
          <p:cNvSpPr/>
          <p:nvPr>
            <p:custDataLst>
              <p:tags r:id="rId23"/>
            </p:custDataLst>
          </p:nvPr>
        </p:nvSpPr>
        <p:spPr>
          <a:xfrm>
            <a:off x="4599110" y="4126276"/>
            <a:ext cx="3381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Isola di </a:t>
            </a:r>
            <a:r>
              <a:rPr lang="en-US" dirty="0" err="1" smtClean="0"/>
              <a:t>Vulcano</a:t>
            </a:r>
            <a:r>
              <a:rPr lang="en-US" dirty="0" smtClean="0"/>
              <a:t>, risk management</a:t>
            </a:r>
            <a:endParaRPr lang="en-US" dirty="0"/>
          </a:p>
        </p:txBody>
      </p:sp>
      <p:sp>
        <p:nvSpPr>
          <p:cNvPr id="42" name="TextBox 41"/>
          <p:cNvSpPr txBox="1"/>
          <p:nvPr>
            <p:custDataLst>
              <p:tags r:id="rId24"/>
            </p:custDataLst>
          </p:nvPr>
        </p:nvSpPr>
        <p:spPr>
          <a:xfrm>
            <a:off x="272731" y="6404015"/>
            <a:ext cx="718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also: </a:t>
            </a:r>
            <a:r>
              <a:rPr lang="en-US" dirty="0" smtClean="0">
                <a:hlinkClick r:id="rId36"/>
              </a:rPr>
              <a:t>http://tecfaetu.unige.ch/digifabwiki/index.php/Liste_des_projets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9" y="1252886"/>
            <a:ext cx="1301308" cy="17350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03" y="2217271"/>
            <a:ext cx="1371590" cy="1591224"/>
          </a:xfrm>
          <a:prstGeom prst="rect">
            <a:avLst/>
          </a:prstGeom>
        </p:spPr>
      </p:pic>
      <p:cxnSp>
        <p:nvCxnSpPr>
          <p:cNvPr id="31" name="Straight Connector 30"/>
          <p:cNvCxnSpPr/>
          <p:nvPr>
            <p:custDataLst>
              <p:tags r:id="rId25"/>
            </p:custDataLst>
          </p:nvPr>
        </p:nvCxnSpPr>
        <p:spPr>
          <a:xfrm>
            <a:off x="6048466" y="697291"/>
            <a:ext cx="0" cy="3039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>
            <p:custDataLst>
              <p:tags r:id="rId26"/>
            </p:custDataLst>
          </p:nvPr>
        </p:nvSpPr>
        <p:spPr>
          <a:xfrm>
            <a:off x="3856820" y="1214129"/>
            <a:ext cx="78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</a:t>
            </a:r>
            <a:br>
              <a:rPr lang="en-US" dirty="0" smtClean="0"/>
            </a:br>
            <a:r>
              <a:rPr lang="en-US" dirty="0" smtClean="0"/>
              <a:t>letters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80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4" y="179332"/>
            <a:ext cx="4302135" cy="314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6" y="3299451"/>
            <a:ext cx="4101411" cy="2710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50" y="3147436"/>
            <a:ext cx="3503989" cy="2862980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544287" y="6122246"/>
            <a:ext cx="1150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90 min. workshop on </a:t>
            </a:r>
            <a:r>
              <a:rPr lang="fr-CH" dirty="0" err="1"/>
              <a:t>defining</a:t>
            </a:r>
            <a:r>
              <a:rPr lang="fr-CH" dirty="0"/>
              <a:t> </a:t>
            </a:r>
            <a:r>
              <a:rPr lang="fr-CH" dirty="0" err="1"/>
              <a:t>roles</a:t>
            </a:r>
            <a:r>
              <a:rPr lang="fr-CH" dirty="0"/>
              <a:t> for team </a:t>
            </a:r>
            <a:r>
              <a:rPr lang="fr-CH" dirty="0" err="1"/>
              <a:t>work</a:t>
            </a:r>
            <a:r>
              <a:rPr lang="fr-CH" dirty="0"/>
              <a:t> (</a:t>
            </a:r>
            <a:r>
              <a:rPr lang="fr-CH" dirty="0" err="1"/>
              <a:t>including</a:t>
            </a:r>
            <a:r>
              <a:rPr lang="fr-CH" dirty="0"/>
              <a:t> </a:t>
            </a:r>
            <a:r>
              <a:rPr lang="fr-CH" dirty="0" err="1"/>
              <a:t>prototyping</a:t>
            </a:r>
            <a:r>
              <a:rPr lang="fr-CH" dirty="0"/>
              <a:t> </a:t>
            </a:r>
            <a:r>
              <a:rPr lang="fr-CH" dirty="0" err="1"/>
              <a:t>role</a:t>
            </a:r>
            <a:r>
              <a:rPr lang="fr-CH" dirty="0"/>
              <a:t> </a:t>
            </a:r>
            <a:r>
              <a:rPr lang="fr-CH" dirty="0" err="1"/>
              <a:t>tokens</a:t>
            </a:r>
            <a:r>
              <a:rPr lang="fr-CH" dirty="0"/>
              <a:t>),</a:t>
            </a:r>
          </a:p>
          <a:p>
            <a:r>
              <a:rPr lang="fr-CH" dirty="0"/>
              <a:t>July 12, 2017, SDG </a:t>
            </a:r>
            <a:r>
              <a:rPr lang="fr-CH" dirty="0" err="1"/>
              <a:t>Summer</a:t>
            </a:r>
            <a:r>
              <a:rPr lang="fr-CH" dirty="0"/>
              <a:t> </a:t>
            </a:r>
            <a:r>
              <a:rPr lang="fr-CH" dirty="0" err="1"/>
              <a:t>School</a:t>
            </a:r>
            <a:r>
              <a:rPr lang="fr-CH" dirty="0"/>
              <a:t>, </a:t>
            </a:r>
            <a:r>
              <a:rPr lang="fr-CH" dirty="0" err="1"/>
              <a:t>UniGE</a:t>
            </a:r>
            <a:r>
              <a:rPr lang="fr-CH" dirty="0"/>
              <a:t>/</a:t>
            </a:r>
            <a:r>
              <a:rPr lang="fr-CH" dirty="0" err="1"/>
              <a:t>Tsinghua</a:t>
            </a:r>
            <a:endParaRPr lang="fr-CH" dirty="0"/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22737" y="228882"/>
            <a:ext cx="60286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Early prototyping: engagement </a:t>
            </a:r>
            <a:r>
              <a:rPr lang="en-US" sz="2800" dirty="0"/>
              <a:t>in thinking and collaboration </a:t>
            </a:r>
            <a:r>
              <a:rPr lang="en-US" sz="2800" i="1" dirty="0"/>
              <a:t>with</a:t>
            </a:r>
            <a:r>
              <a:rPr lang="en-US" sz="2800" dirty="0"/>
              <a:t> </a:t>
            </a:r>
            <a:r>
              <a:rPr lang="en-US" sz="2800" dirty="0" smtClean="0"/>
              <a:t>“common” </a:t>
            </a:r>
            <a:r>
              <a:rPr lang="en-US" sz="2800" dirty="0" err="1" smtClean="0"/>
              <a:t>manipulables</a:t>
            </a:r>
            <a:r>
              <a:rPr lang="en-US" sz="2800" dirty="0" smtClean="0"/>
              <a:t> </a:t>
            </a:r>
            <a:r>
              <a:rPr lang="en-US" sz="2800" dirty="0"/>
              <a:t>can help shaping </a:t>
            </a:r>
            <a:r>
              <a:rPr lang="en-US" sz="2800" dirty="0" smtClean="0"/>
              <a:t>ideas, concepts and projects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22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z="107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en-US" dirty="0" smtClean="0"/>
              <a:t>. </a:t>
            </a:r>
            <a:r>
              <a:rPr lang="fr-CH" dirty="0" smtClean="0"/>
              <a:t>Conclusion and </a:t>
            </a:r>
            <a:r>
              <a:rPr lang="fr-CH" dirty="0" err="1" smtClean="0"/>
              <a:t>outlook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3444241" y="3596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7322" y="1875959"/>
            <a:ext cx="10854691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400" b="1" dirty="0" smtClean="0"/>
              <a:t>Some working hypothesis for further work: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Computational making environments allow teaching key components of computational thinking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The overhead of «making» is counterbalanced by other benefits, including </a:t>
            </a:r>
            <a:r>
              <a:rPr lang="en-US" altLang="fr-FR" sz="2400" dirty="0" smtClean="0">
                <a:solidFill>
                  <a:srgbClr val="FF0000"/>
                </a:solidFill>
              </a:rPr>
              <a:t>motivation</a:t>
            </a:r>
            <a:r>
              <a:rPr lang="en-US" altLang="fr-FR" sz="2400" dirty="0"/>
              <a:t> </a:t>
            </a:r>
            <a:r>
              <a:rPr lang="en-US" altLang="fr-FR" sz="2400" dirty="0" smtClean="0"/>
              <a:t>and self-efficacy.</a:t>
            </a:r>
            <a:endParaRPr lang="en-US" altLang="fr-FR" sz="2400" dirty="0" smtClean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Making favors </a:t>
            </a:r>
            <a:r>
              <a:rPr lang="en-US" altLang="fr-FR" sz="2400" dirty="0" smtClean="0">
                <a:solidFill>
                  <a:srgbClr val="FF0000"/>
                </a:solidFill>
              </a:rPr>
              <a:t>integration of knowledge </a:t>
            </a:r>
            <a:r>
              <a:rPr lang="en-US" altLang="fr-FR" sz="2400" dirty="0" smtClean="0"/>
              <a:t>and </a:t>
            </a:r>
            <a:r>
              <a:rPr lang="en-US" altLang="fr-FR" sz="2400" dirty="0" smtClean="0">
                <a:solidFill>
                  <a:srgbClr val="FF0000"/>
                </a:solidFill>
              </a:rPr>
              <a:t>authenticity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Making could develop 21st century soft-skills like </a:t>
            </a:r>
            <a:r>
              <a:rPr lang="en-US" altLang="fr-FR" sz="2400" dirty="0" smtClean="0">
                <a:solidFill>
                  <a:srgbClr val="FF0000"/>
                </a:solidFill>
              </a:rPr>
              <a:t>design thinking, collaboration, </a:t>
            </a:r>
            <a:r>
              <a:rPr lang="en-US" altLang="fr-FR" sz="2400" dirty="0" smtClean="0"/>
              <a:t>and </a:t>
            </a:r>
            <a:r>
              <a:rPr lang="en-US" altLang="fr-FR" sz="2400" dirty="0" smtClean="0">
                <a:solidFill>
                  <a:srgbClr val="FF0000"/>
                </a:solidFill>
              </a:rPr>
              <a:t>sharing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Digital </a:t>
            </a:r>
            <a:r>
              <a:rPr lang="en-US" altLang="fr-FR" sz="2400" dirty="0" smtClean="0"/>
              <a:t>manufacturing allow teachers to </a:t>
            </a:r>
            <a:r>
              <a:rPr lang="en-US" altLang="fr-FR" sz="2400" dirty="0" smtClean="0">
                <a:solidFill>
                  <a:srgbClr val="FF0000"/>
                </a:solidFill>
              </a:rPr>
              <a:t>create objects that are useful</a:t>
            </a:r>
            <a:r>
              <a:rPr lang="en-US" altLang="fr-FR" sz="2400" dirty="0" smtClean="0"/>
              <a:t> (effective) and usable.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Design of physical tools leads to teachers to </a:t>
            </a:r>
            <a:r>
              <a:rPr lang="en-US" altLang="fr-FR" sz="2400" dirty="0" smtClean="0">
                <a:solidFill>
                  <a:srgbClr val="FF0000"/>
                </a:solidFill>
              </a:rPr>
              <a:t>think educational activities in a different way</a:t>
            </a:r>
            <a:r>
              <a:rPr lang="en-US" altLang="fr-FR" sz="2400" dirty="0" smtClean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400" dirty="0" smtClean="0"/>
              <a:t>Computational making can attract </a:t>
            </a:r>
            <a:r>
              <a:rPr lang="en-US" altLang="fr-FR" sz="2400" dirty="0" smtClean="0">
                <a:solidFill>
                  <a:srgbClr val="FF0000"/>
                </a:solidFill>
              </a:rPr>
              <a:t>different populations </a:t>
            </a:r>
            <a:r>
              <a:rPr lang="en-US" altLang="fr-FR" sz="2400" dirty="0" smtClean="0"/>
              <a:t>to ICT</a:t>
            </a:r>
            <a:endParaRPr lang="en-US" altLang="fr-FR" sz="2400" dirty="0"/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877322" y="487151"/>
            <a:ext cx="10419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dirty="0"/>
              <a:t>Digital design and manufacturing has the </a:t>
            </a:r>
            <a:r>
              <a:rPr lang="en-US" altLang="fr-FR" sz="2800" dirty="0">
                <a:solidFill>
                  <a:srgbClr val="FF0000"/>
                </a:solidFill>
              </a:rPr>
              <a:t>potential to </a:t>
            </a:r>
            <a:r>
              <a:rPr lang="en-US" altLang="fr-FR" sz="2800" dirty="0" smtClean="0">
                <a:solidFill>
                  <a:srgbClr val="FF0000"/>
                </a:solidFill>
              </a:rPr>
              <a:t>improve pedagogies </a:t>
            </a:r>
            <a:r>
              <a:rPr lang="en-US" altLang="fr-FR" sz="2800" dirty="0" smtClean="0"/>
              <a:t>- including </a:t>
            </a:r>
            <a:r>
              <a:rPr lang="en-US" altLang="fr-FR" sz="2800" dirty="0"/>
              <a:t>computational </a:t>
            </a:r>
            <a:r>
              <a:rPr lang="en-US" altLang="fr-FR" sz="2800" dirty="0" smtClean="0"/>
              <a:t>thinking</a:t>
            </a:r>
            <a:r>
              <a:rPr lang="en-US" altLang="fr-FR" sz="2800" dirty="0">
                <a:solidFill>
                  <a:srgbClr val="FF0000"/>
                </a:solidFill>
              </a:rPr>
              <a:t> </a:t>
            </a:r>
            <a:r>
              <a:rPr lang="en-US" altLang="fr-FR" sz="2800" dirty="0" smtClean="0"/>
              <a:t>- </a:t>
            </a:r>
            <a:r>
              <a:rPr lang="en-US" altLang="fr-FR" sz="2800" dirty="0" smtClean="0">
                <a:solidFill>
                  <a:srgbClr val="FF0000"/>
                </a:solidFill>
              </a:rPr>
              <a:t>through </a:t>
            </a:r>
            <a:r>
              <a:rPr lang="en-US" altLang="fr-FR" sz="2800" dirty="0" smtClean="0">
                <a:solidFill>
                  <a:srgbClr val="FF0000"/>
                </a:solidFill>
              </a:rPr>
              <a:t>(improved) authenticity</a:t>
            </a:r>
            <a:r>
              <a:rPr lang="en-US" altLang="fr-FR" sz="2800" dirty="0" smtClean="0">
                <a:solidFill>
                  <a:srgbClr val="FF0000"/>
                </a:solidFill>
              </a:rPr>
              <a:t>, </a:t>
            </a:r>
            <a:r>
              <a:rPr lang="en-US" altLang="fr-FR" sz="2800" dirty="0" err="1" smtClean="0">
                <a:solidFill>
                  <a:srgbClr val="FF0000"/>
                </a:solidFill>
              </a:rPr>
              <a:t>graspability</a:t>
            </a:r>
            <a:r>
              <a:rPr lang="en-US" altLang="fr-FR" sz="2800" dirty="0" smtClean="0">
                <a:solidFill>
                  <a:srgbClr val="FF0000"/>
                </a:solidFill>
              </a:rPr>
              <a:t>, </a:t>
            </a:r>
            <a:r>
              <a:rPr lang="en-US" altLang="fr-FR" sz="2800" dirty="0" smtClean="0">
                <a:solidFill>
                  <a:srgbClr val="FF0000"/>
                </a:solidFill>
              </a:rPr>
              <a:t>self-efficacy and structure</a:t>
            </a:r>
            <a:endParaRPr lang="en-US" altLang="fr-FR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99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1098" y="448201"/>
            <a:ext cx="5577590" cy="976494"/>
          </a:xfrm>
        </p:spPr>
        <p:txBody>
          <a:bodyPr>
            <a:normAutofit/>
          </a:bodyPr>
          <a:lstStyle/>
          <a:p>
            <a:r>
              <a:rPr lang="en-US" b="1" dirty="0" smtClean="0"/>
              <a:t>Thank you for listening</a:t>
            </a:r>
            <a:endParaRPr lang="en-US" b="1" dirty="0"/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6826770" y="448201"/>
            <a:ext cx="4802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Questions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Comments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Your own work / experience 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74" y="2222101"/>
            <a:ext cx="3628869" cy="3628869"/>
          </a:xfrm>
          <a:prstGeom prst="rect">
            <a:avLst/>
          </a:prstGeom>
        </p:spPr>
      </p:pic>
      <p:pic>
        <p:nvPicPr>
          <p:cNvPr id="6" name="Picture 4" descr="Creative Commons Licens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922" y="606081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231097" y="3054344"/>
            <a:ext cx="8248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12"/>
              </a:rPr>
              <a:t>https://tecfa.unige.ch/tecfa/talks/schneide/crs4-2020</a:t>
            </a:r>
            <a:r>
              <a:rPr lang="en-US" sz="2800" dirty="0" smtClean="0">
                <a:hlinkClick r:id="rId12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194969" y="5850970"/>
            <a:ext cx="8446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13"/>
              </a:rPr>
              <a:t>https://</a:t>
            </a:r>
            <a:r>
              <a:rPr lang="en-US" sz="2800" dirty="0" smtClean="0">
                <a:hlinkClick r:id="rId13"/>
              </a:rPr>
              <a:t>edutechwiki.unige.ch/en/Computational_making</a:t>
            </a:r>
            <a:endParaRPr lang="en-US" sz="2800" dirty="0" smtClean="0"/>
          </a:p>
          <a:p>
            <a:r>
              <a:rPr lang="fr-CH" sz="2800" dirty="0">
                <a:hlinkClick r:id="rId14"/>
              </a:rPr>
              <a:t>https://edutechwiki.unige.ch/fr/CFAO</a:t>
            </a:r>
            <a:r>
              <a:rPr lang="fr-CH" sz="2800" dirty="0"/>
              <a:t> 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31097" y="2282100"/>
            <a:ext cx="2230697" cy="97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Slides:</a:t>
            </a:r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31097" y="5059142"/>
            <a:ext cx="7947703" cy="97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My preparation materials in our wiki: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52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smtClean="0"/>
              <a:t>Workflow in making (simplified)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37881" y="1769806"/>
            <a:ext cx="1828801" cy="1791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Idea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845150" y="1769806"/>
            <a:ext cx="1782483" cy="1791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machine fabricates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332963" y="1697318"/>
            <a:ext cx="1897588" cy="1864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Parameterize/ Create </a:t>
            </a:r>
            <a:r>
              <a:rPr lang="en-US" dirty="0" smtClean="0"/>
              <a:t>machine file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12492" y="1738510"/>
            <a:ext cx="1805872" cy="18232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or program a design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543447" y="2601180"/>
            <a:ext cx="238600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917598" y="2601180"/>
            <a:ext cx="238600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7383927" y="2601180"/>
            <a:ext cx="238600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2410" y="4182673"/>
            <a:ext cx="3559273" cy="2002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06225" y="4182674"/>
            <a:ext cx="1965210" cy="1946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623" y="4103334"/>
            <a:ext cx="1800200" cy="2104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76" y="4289194"/>
            <a:ext cx="1447445" cy="183961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172985" y="1738510"/>
            <a:ext cx="1837838" cy="18232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9781009" y="2601180"/>
            <a:ext cx="238600" cy="1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79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>
            <p:custDataLst>
              <p:tags r:id="rId1"/>
            </p:custDataLst>
          </p:nvPr>
        </p:nvSpPr>
        <p:spPr>
          <a:xfrm>
            <a:off x="3553215" y="2828775"/>
            <a:ext cx="2238992" cy="17699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Digital design and fabrication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/>
          <p:cNvSpPr/>
          <p:nvPr>
            <p:custDataLst>
              <p:tags r:id="rId2"/>
            </p:custDataLst>
          </p:nvPr>
        </p:nvSpPr>
        <p:spPr>
          <a:xfrm>
            <a:off x="776345" y="1711957"/>
            <a:ext cx="1624614" cy="56477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3D printing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ounded Rectangle 6"/>
          <p:cNvSpPr/>
          <p:nvPr>
            <p:custDataLst>
              <p:tags r:id="rId3"/>
            </p:custDataLst>
          </p:nvPr>
        </p:nvSpPr>
        <p:spPr>
          <a:xfrm>
            <a:off x="776345" y="2410490"/>
            <a:ext cx="1624614" cy="63475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Laser cutting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776345" y="3154583"/>
            <a:ext cx="1624614" cy="6835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Computerized embroidery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/>
          <p:cNvCxnSpPr>
            <a:stCxn id="5" idx="2"/>
            <a:endCxn id="6" idx="3"/>
          </p:cNvCxnSpPr>
          <p:nvPr>
            <p:custDataLst>
              <p:tags r:id="rId5"/>
            </p:custDataLst>
          </p:nvPr>
        </p:nvCxnSpPr>
        <p:spPr>
          <a:xfrm flipH="1" flipV="1">
            <a:off x="2400959" y="1994346"/>
            <a:ext cx="1152256" cy="1719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  <a:endCxn id="7" idx="3"/>
          </p:cNvCxnSpPr>
          <p:nvPr>
            <p:custDataLst>
              <p:tags r:id="rId6"/>
            </p:custDataLst>
          </p:nvPr>
        </p:nvCxnSpPr>
        <p:spPr>
          <a:xfrm flipH="1" flipV="1">
            <a:off x="2400959" y="2727867"/>
            <a:ext cx="1152256" cy="98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8" idx="3"/>
          </p:cNvCxnSpPr>
          <p:nvPr>
            <p:custDataLst>
              <p:tags r:id="rId7"/>
            </p:custDataLst>
          </p:nvPr>
        </p:nvCxnSpPr>
        <p:spPr>
          <a:xfrm flipH="1" flipV="1">
            <a:off x="2400959" y="3496373"/>
            <a:ext cx="1152256" cy="217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>
            <p:custDataLst>
              <p:tags r:id="rId8"/>
            </p:custDataLst>
          </p:nvPr>
        </p:nvSpPr>
        <p:spPr>
          <a:xfrm>
            <a:off x="776345" y="4656423"/>
            <a:ext cx="1624614" cy="6835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Electronic boards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2" name="Straight Arrow Connector 21"/>
          <p:cNvCxnSpPr>
            <a:stCxn id="5" idx="2"/>
            <a:endCxn id="20" idx="3"/>
          </p:cNvCxnSpPr>
          <p:nvPr>
            <p:custDataLst>
              <p:tags r:id="rId9"/>
            </p:custDataLst>
          </p:nvPr>
        </p:nvCxnSpPr>
        <p:spPr>
          <a:xfrm flipH="1">
            <a:off x="2400959" y="3713757"/>
            <a:ext cx="1152256" cy="128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>
            <p:custDataLst>
              <p:tags r:id="rId10"/>
            </p:custDataLst>
          </p:nvPr>
        </p:nvSpPr>
        <p:spPr>
          <a:xfrm>
            <a:off x="776345" y="3987111"/>
            <a:ext cx="1624614" cy="57423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Vinyl cutting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>
            <p:custDataLst>
              <p:tags r:id="rId11"/>
            </p:custDataLst>
          </p:nvPr>
        </p:nvSpPr>
        <p:spPr>
          <a:xfrm>
            <a:off x="776345" y="5480288"/>
            <a:ext cx="1624614" cy="57423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……..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301269" y="240292"/>
            <a:ext cx="7886700" cy="655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in education (1)</a:t>
            </a:r>
            <a:endParaRPr lang="en-US" dirty="0"/>
          </a:p>
        </p:txBody>
      </p:sp>
      <p:sp>
        <p:nvSpPr>
          <p:cNvPr id="39" name="object 25"/>
          <p:cNvSpPr/>
          <p:nvPr>
            <p:custDataLst>
              <p:tags r:id="rId13"/>
            </p:custDataLst>
          </p:nvPr>
        </p:nvSpPr>
        <p:spPr>
          <a:xfrm>
            <a:off x="7518703" y="4885830"/>
            <a:ext cx="2619174" cy="1514682"/>
          </a:xfrm>
          <a:custGeom>
            <a:avLst/>
            <a:gdLst/>
            <a:ahLst/>
            <a:cxnLst/>
            <a:rect l="l" t="t" r="r" b="b"/>
            <a:pathLst>
              <a:path w="2491740" h="1397635">
                <a:moveTo>
                  <a:pt x="1245869" y="0"/>
                </a:moveTo>
                <a:lnTo>
                  <a:pt x="1185505" y="805"/>
                </a:lnTo>
                <a:lnTo>
                  <a:pt x="1125882" y="3198"/>
                </a:lnTo>
                <a:lnTo>
                  <a:pt x="1067066" y="7141"/>
                </a:lnTo>
                <a:lnTo>
                  <a:pt x="1009122" y="12598"/>
                </a:lnTo>
                <a:lnTo>
                  <a:pt x="952116" y="19532"/>
                </a:lnTo>
                <a:lnTo>
                  <a:pt x="896112" y="27906"/>
                </a:lnTo>
                <a:lnTo>
                  <a:pt x="841175" y="37685"/>
                </a:lnTo>
                <a:lnTo>
                  <a:pt x="787372" y="48831"/>
                </a:lnTo>
                <a:lnTo>
                  <a:pt x="734768" y="61308"/>
                </a:lnTo>
                <a:lnTo>
                  <a:pt x="683426" y="75079"/>
                </a:lnTo>
                <a:lnTo>
                  <a:pt x="633414" y="90108"/>
                </a:lnTo>
                <a:lnTo>
                  <a:pt x="584796" y="106358"/>
                </a:lnTo>
                <a:lnTo>
                  <a:pt x="537638" y="123792"/>
                </a:lnTo>
                <a:lnTo>
                  <a:pt x="492004" y="142375"/>
                </a:lnTo>
                <a:lnTo>
                  <a:pt x="447960" y="162069"/>
                </a:lnTo>
                <a:lnTo>
                  <a:pt x="405571" y="182837"/>
                </a:lnTo>
                <a:lnTo>
                  <a:pt x="364902" y="204644"/>
                </a:lnTo>
                <a:lnTo>
                  <a:pt x="326019" y="227453"/>
                </a:lnTo>
                <a:lnTo>
                  <a:pt x="288988" y="251226"/>
                </a:lnTo>
                <a:lnTo>
                  <a:pt x="253872" y="275928"/>
                </a:lnTo>
                <a:lnTo>
                  <a:pt x="220738" y="301522"/>
                </a:lnTo>
                <a:lnTo>
                  <a:pt x="189650" y="327971"/>
                </a:lnTo>
                <a:lnTo>
                  <a:pt x="160675" y="355238"/>
                </a:lnTo>
                <a:lnTo>
                  <a:pt x="133877" y="383288"/>
                </a:lnTo>
                <a:lnTo>
                  <a:pt x="87073" y="441588"/>
                </a:lnTo>
                <a:lnTo>
                  <a:pt x="49762" y="502577"/>
                </a:lnTo>
                <a:lnTo>
                  <a:pt x="22464" y="565962"/>
                </a:lnTo>
                <a:lnTo>
                  <a:pt x="5703" y="631452"/>
                </a:lnTo>
                <a:lnTo>
                  <a:pt x="0" y="698753"/>
                </a:lnTo>
                <a:lnTo>
                  <a:pt x="1436" y="732609"/>
                </a:lnTo>
                <a:lnTo>
                  <a:pt x="12734" y="799036"/>
                </a:lnTo>
                <a:lnTo>
                  <a:pt x="34828" y="863506"/>
                </a:lnTo>
                <a:lnTo>
                  <a:pt x="67198" y="925728"/>
                </a:lnTo>
                <a:lnTo>
                  <a:pt x="109321" y="985407"/>
                </a:lnTo>
                <a:lnTo>
                  <a:pt x="160675" y="1042252"/>
                </a:lnTo>
                <a:lnTo>
                  <a:pt x="189650" y="1069519"/>
                </a:lnTo>
                <a:lnTo>
                  <a:pt x="220738" y="1095969"/>
                </a:lnTo>
                <a:lnTo>
                  <a:pt x="253872" y="1121563"/>
                </a:lnTo>
                <a:lnTo>
                  <a:pt x="288988" y="1146265"/>
                </a:lnTo>
                <a:lnTo>
                  <a:pt x="326019" y="1170039"/>
                </a:lnTo>
                <a:lnTo>
                  <a:pt x="364902" y="1192849"/>
                </a:lnTo>
                <a:lnTo>
                  <a:pt x="405571" y="1214656"/>
                </a:lnTo>
                <a:lnTo>
                  <a:pt x="447960" y="1235426"/>
                </a:lnTo>
                <a:lnTo>
                  <a:pt x="492004" y="1255121"/>
                </a:lnTo>
                <a:lnTo>
                  <a:pt x="537638" y="1273704"/>
                </a:lnTo>
                <a:lnTo>
                  <a:pt x="584796" y="1291140"/>
                </a:lnTo>
                <a:lnTo>
                  <a:pt x="633414" y="1307391"/>
                </a:lnTo>
                <a:lnTo>
                  <a:pt x="683426" y="1322421"/>
                </a:lnTo>
                <a:lnTo>
                  <a:pt x="734768" y="1336193"/>
                </a:lnTo>
                <a:lnTo>
                  <a:pt x="787372" y="1348671"/>
                </a:lnTo>
                <a:lnTo>
                  <a:pt x="841175" y="1359818"/>
                </a:lnTo>
                <a:lnTo>
                  <a:pt x="896111" y="1369598"/>
                </a:lnTo>
                <a:lnTo>
                  <a:pt x="952116" y="1377973"/>
                </a:lnTo>
                <a:lnTo>
                  <a:pt x="1009122" y="1384908"/>
                </a:lnTo>
                <a:lnTo>
                  <a:pt x="1067066" y="1390365"/>
                </a:lnTo>
                <a:lnTo>
                  <a:pt x="1125882" y="1394309"/>
                </a:lnTo>
                <a:lnTo>
                  <a:pt x="1185505" y="1396702"/>
                </a:lnTo>
                <a:lnTo>
                  <a:pt x="1245869" y="1397507"/>
                </a:lnTo>
                <a:lnTo>
                  <a:pt x="1306234" y="1396702"/>
                </a:lnTo>
                <a:lnTo>
                  <a:pt x="1365857" y="1394309"/>
                </a:lnTo>
                <a:lnTo>
                  <a:pt x="1424673" y="1390365"/>
                </a:lnTo>
                <a:lnTo>
                  <a:pt x="1482617" y="1384908"/>
                </a:lnTo>
                <a:lnTo>
                  <a:pt x="1539623" y="1377973"/>
                </a:lnTo>
                <a:lnTo>
                  <a:pt x="1595627" y="1369598"/>
                </a:lnTo>
                <a:lnTo>
                  <a:pt x="1650564" y="1359818"/>
                </a:lnTo>
                <a:lnTo>
                  <a:pt x="1704367" y="1348671"/>
                </a:lnTo>
                <a:lnTo>
                  <a:pt x="1756971" y="1336193"/>
                </a:lnTo>
                <a:lnTo>
                  <a:pt x="1808313" y="1322421"/>
                </a:lnTo>
                <a:lnTo>
                  <a:pt x="1858325" y="1307391"/>
                </a:lnTo>
                <a:lnTo>
                  <a:pt x="1906943" y="1291140"/>
                </a:lnTo>
                <a:lnTo>
                  <a:pt x="1954101" y="1273704"/>
                </a:lnTo>
                <a:lnTo>
                  <a:pt x="1999735" y="1255121"/>
                </a:lnTo>
                <a:lnTo>
                  <a:pt x="2043779" y="1235426"/>
                </a:lnTo>
                <a:lnTo>
                  <a:pt x="2086168" y="1214656"/>
                </a:lnTo>
                <a:lnTo>
                  <a:pt x="2126837" y="1192849"/>
                </a:lnTo>
                <a:lnTo>
                  <a:pt x="2165720" y="1170039"/>
                </a:lnTo>
                <a:lnTo>
                  <a:pt x="2202751" y="1146265"/>
                </a:lnTo>
                <a:lnTo>
                  <a:pt x="2237867" y="1121563"/>
                </a:lnTo>
                <a:lnTo>
                  <a:pt x="2271001" y="1095969"/>
                </a:lnTo>
                <a:lnTo>
                  <a:pt x="2302089" y="1069519"/>
                </a:lnTo>
                <a:lnTo>
                  <a:pt x="2331064" y="1042252"/>
                </a:lnTo>
                <a:lnTo>
                  <a:pt x="2357862" y="1014202"/>
                </a:lnTo>
                <a:lnTo>
                  <a:pt x="2404666" y="955904"/>
                </a:lnTo>
                <a:lnTo>
                  <a:pt x="2441977" y="894917"/>
                </a:lnTo>
                <a:lnTo>
                  <a:pt x="2469275" y="831534"/>
                </a:lnTo>
                <a:lnTo>
                  <a:pt x="2486036" y="766049"/>
                </a:lnTo>
                <a:lnTo>
                  <a:pt x="2491740" y="698753"/>
                </a:lnTo>
                <a:lnTo>
                  <a:pt x="2490303" y="664895"/>
                </a:lnTo>
                <a:lnTo>
                  <a:pt x="2479005" y="598463"/>
                </a:lnTo>
                <a:lnTo>
                  <a:pt x="2456911" y="533988"/>
                </a:lnTo>
                <a:lnTo>
                  <a:pt x="2424541" y="471764"/>
                </a:lnTo>
                <a:lnTo>
                  <a:pt x="2382418" y="412083"/>
                </a:lnTo>
                <a:lnTo>
                  <a:pt x="2331064" y="355238"/>
                </a:lnTo>
                <a:lnTo>
                  <a:pt x="2302089" y="327971"/>
                </a:lnTo>
                <a:lnTo>
                  <a:pt x="2271001" y="301522"/>
                </a:lnTo>
                <a:lnTo>
                  <a:pt x="2237867" y="275928"/>
                </a:lnTo>
                <a:lnTo>
                  <a:pt x="2202751" y="251226"/>
                </a:lnTo>
                <a:lnTo>
                  <a:pt x="2165720" y="227453"/>
                </a:lnTo>
                <a:lnTo>
                  <a:pt x="2126837" y="204644"/>
                </a:lnTo>
                <a:lnTo>
                  <a:pt x="2086168" y="182837"/>
                </a:lnTo>
                <a:lnTo>
                  <a:pt x="2043779" y="162069"/>
                </a:lnTo>
                <a:lnTo>
                  <a:pt x="1999735" y="142375"/>
                </a:lnTo>
                <a:lnTo>
                  <a:pt x="1954101" y="123792"/>
                </a:lnTo>
                <a:lnTo>
                  <a:pt x="1906943" y="106358"/>
                </a:lnTo>
                <a:lnTo>
                  <a:pt x="1858325" y="90108"/>
                </a:lnTo>
                <a:lnTo>
                  <a:pt x="1808313" y="75079"/>
                </a:lnTo>
                <a:lnTo>
                  <a:pt x="1756971" y="61308"/>
                </a:lnTo>
                <a:lnTo>
                  <a:pt x="1704367" y="48831"/>
                </a:lnTo>
                <a:lnTo>
                  <a:pt x="1650564" y="37685"/>
                </a:lnTo>
                <a:lnTo>
                  <a:pt x="1595628" y="27906"/>
                </a:lnTo>
                <a:lnTo>
                  <a:pt x="1539623" y="19532"/>
                </a:lnTo>
                <a:lnTo>
                  <a:pt x="1482617" y="12598"/>
                </a:lnTo>
                <a:lnTo>
                  <a:pt x="1424673" y="7141"/>
                </a:lnTo>
                <a:lnTo>
                  <a:pt x="1365857" y="3198"/>
                </a:lnTo>
                <a:lnTo>
                  <a:pt x="1306234" y="805"/>
                </a:lnTo>
                <a:lnTo>
                  <a:pt x="12458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sp>
        <p:nvSpPr>
          <p:cNvPr id="40" name="object 26"/>
          <p:cNvSpPr txBox="1"/>
          <p:nvPr>
            <p:custDataLst>
              <p:tags r:id="rId14"/>
            </p:custDataLst>
          </p:nvPr>
        </p:nvSpPr>
        <p:spPr>
          <a:xfrm>
            <a:off x="8041884" y="5190925"/>
            <a:ext cx="141609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US" spc="-5" dirty="0" smtClean="0">
                <a:latin typeface="Arial"/>
                <a:cs typeface="Arial"/>
              </a:rPr>
              <a:t>Learn by creating objects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1" name="object 27"/>
          <p:cNvSpPr/>
          <p:nvPr>
            <p:custDataLst>
              <p:tags r:id="rId15"/>
            </p:custDataLst>
          </p:nvPr>
        </p:nvSpPr>
        <p:spPr>
          <a:xfrm>
            <a:off x="7443482" y="3037642"/>
            <a:ext cx="2694395" cy="1541974"/>
          </a:xfrm>
          <a:custGeom>
            <a:avLst/>
            <a:gdLst/>
            <a:ahLst/>
            <a:cxnLst/>
            <a:rect l="l" t="t" r="r" b="b"/>
            <a:pathLst>
              <a:path w="2573020" h="1397635">
                <a:moveTo>
                  <a:pt x="1286255" y="0"/>
                </a:moveTo>
                <a:lnTo>
                  <a:pt x="1223930" y="805"/>
                </a:lnTo>
                <a:lnTo>
                  <a:pt x="1162371" y="3198"/>
                </a:lnTo>
                <a:lnTo>
                  <a:pt x="1101646" y="7141"/>
                </a:lnTo>
                <a:lnTo>
                  <a:pt x="1041821" y="12598"/>
                </a:lnTo>
                <a:lnTo>
                  <a:pt x="982964" y="19532"/>
                </a:lnTo>
                <a:lnTo>
                  <a:pt x="925143" y="27906"/>
                </a:lnTo>
                <a:lnTo>
                  <a:pt x="868424" y="37685"/>
                </a:lnTo>
                <a:lnTo>
                  <a:pt x="812876" y="48831"/>
                </a:lnTo>
                <a:lnTo>
                  <a:pt x="758566" y="61308"/>
                </a:lnTo>
                <a:lnTo>
                  <a:pt x="705560" y="75079"/>
                </a:lnTo>
                <a:lnTo>
                  <a:pt x="653926" y="90108"/>
                </a:lnTo>
                <a:lnTo>
                  <a:pt x="603732" y="106358"/>
                </a:lnTo>
                <a:lnTo>
                  <a:pt x="555045" y="123792"/>
                </a:lnTo>
                <a:lnTo>
                  <a:pt x="507932" y="142375"/>
                </a:lnTo>
                <a:lnTo>
                  <a:pt x="462461" y="162069"/>
                </a:lnTo>
                <a:lnTo>
                  <a:pt x="418699" y="182837"/>
                </a:lnTo>
                <a:lnTo>
                  <a:pt x="376713" y="204644"/>
                </a:lnTo>
                <a:lnTo>
                  <a:pt x="336571" y="227453"/>
                </a:lnTo>
                <a:lnTo>
                  <a:pt x="298340" y="251226"/>
                </a:lnTo>
                <a:lnTo>
                  <a:pt x="262087" y="275928"/>
                </a:lnTo>
                <a:lnTo>
                  <a:pt x="227881" y="301522"/>
                </a:lnTo>
                <a:lnTo>
                  <a:pt x="195787" y="327971"/>
                </a:lnTo>
                <a:lnTo>
                  <a:pt x="165873" y="355238"/>
                </a:lnTo>
                <a:lnTo>
                  <a:pt x="138208" y="383288"/>
                </a:lnTo>
                <a:lnTo>
                  <a:pt x="112858" y="412083"/>
                </a:lnTo>
                <a:lnTo>
                  <a:pt x="69372" y="471764"/>
                </a:lnTo>
                <a:lnTo>
                  <a:pt x="35955" y="533988"/>
                </a:lnTo>
                <a:lnTo>
                  <a:pt x="13145" y="598463"/>
                </a:lnTo>
                <a:lnTo>
                  <a:pt x="1483" y="664895"/>
                </a:lnTo>
                <a:lnTo>
                  <a:pt x="0" y="698753"/>
                </a:lnTo>
                <a:lnTo>
                  <a:pt x="1483" y="732612"/>
                </a:lnTo>
                <a:lnTo>
                  <a:pt x="13145" y="799044"/>
                </a:lnTo>
                <a:lnTo>
                  <a:pt x="35955" y="863519"/>
                </a:lnTo>
                <a:lnTo>
                  <a:pt x="69372" y="925743"/>
                </a:lnTo>
                <a:lnTo>
                  <a:pt x="112858" y="985424"/>
                </a:lnTo>
                <a:lnTo>
                  <a:pt x="138208" y="1014219"/>
                </a:lnTo>
                <a:lnTo>
                  <a:pt x="165873" y="1042269"/>
                </a:lnTo>
                <a:lnTo>
                  <a:pt x="195787" y="1069536"/>
                </a:lnTo>
                <a:lnTo>
                  <a:pt x="227881" y="1095985"/>
                </a:lnTo>
                <a:lnTo>
                  <a:pt x="262087" y="1121579"/>
                </a:lnTo>
                <a:lnTo>
                  <a:pt x="298340" y="1146281"/>
                </a:lnTo>
                <a:lnTo>
                  <a:pt x="336571" y="1170054"/>
                </a:lnTo>
                <a:lnTo>
                  <a:pt x="376713" y="1192863"/>
                </a:lnTo>
                <a:lnTo>
                  <a:pt x="418699" y="1214670"/>
                </a:lnTo>
                <a:lnTo>
                  <a:pt x="462461" y="1235438"/>
                </a:lnTo>
                <a:lnTo>
                  <a:pt x="507932" y="1255132"/>
                </a:lnTo>
                <a:lnTo>
                  <a:pt x="555045" y="1273715"/>
                </a:lnTo>
                <a:lnTo>
                  <a:pt x="603732" y="1291149"/>
                </a:lnTo>
                <a:lnTo>
                  <a:pt x="653926" y="1307399"/>
                </a:lnTo>
                <a:lnTo>
                  <a:pt x="705560" y="1322428"/>
                </a:lnTo>
                <a:lnTo>
                  <a:pt x="758566" y="1336199"/>
                </a:lnTo>
                <a:lnTo>
                  <a:pt x="812876" y="1348676"/>
                </a:lnTo>
                <a:lnTo>
                  <a:pt x="868424" y="1359822"/>
                </a:lnTo>
                <a:lnTo>
                  <a:pt x="925143" y="1369601"/>
                </a:lnTo>
                <a:lnTo>
                  <a:pt x="982964" y="1377975"/>
                </a:lnTo>
                <a:lnTo>
                  <a:pt x="1041821" y="1384909"/>
                </a:lnTo>
                <a:lnTo>
                  <a:pt x="1101646" y="1390366"/>
                </a:lnTo>
                <a:lnTo>
                  <a:pt x="1162371" y="1394309"/>
                </a:lnTo>
                <a:lnTo>
                  <a:pt x="1223930" y="1396702"/>
                </a:lnTo>
                <a:lnTo>
                  <a:pt x="1286255" y="1397508"/>
                </a:lnTo>
                <a:lnTo>
                  <a:pt x="1348581" y="1396702"/>
                </a:lnTo>
                <a:lnTo>
                  <a:pt x="1410140" y="1394309"/>
                </a:lnTo>
                <a:lnTo>
                  <a:pt x="1470865" y="1390366"/>
                </a:lnTo>
                <a:lnTo>
                  <a:pt x="1530690" y="1384909"/>
                </a:lnTo>
                <a:lnTo>
                  <a:pt x="1589547" y="1377975"/>
                </a:lnTo>
                <a:lnTo>
                  <a:pt x="1647368" y="1369601"/>
                </a:lnTo>
                <a:lnTo>
                  <a:pt x="1704087" y="1359822"/>
                </a:lnTo>
                <a:lnTo>
                  <a:pt x="1759635" y="1348676"/>
                </a:lnTo>
                <a:lnTo>
                  <a:pt x="1813945" y="1336199"/>
                </a:lnTo>
                <a:lnTo>
                  <a:pt x="1866951" y="1322428"/>
                </a:lnTo>
                <a:lnTo>
                  <a:pt x="1918585" y="1307399"/>
                </a:lnTo>
                <a:lnTo>
                  <a:pt x="1968779" y="1291149"/>
                </a:lnTo>
                <a:lnTo>
                  <a:pt x="2017466" y="1273715"/>
                </a:lnTo>
                <a:lnTo>
                  <a:pt x="2064579" y="1255132"/>
                </a:lnTo>
                <a:lnTo>
                  <a:pt x="2110050" y="1235438"/>
                </a:lnTo>
                <a:lnTo>
                  <a:pt x="2153812" y="1214670"/>
                </a:lnTo>
                <a:lnTo>
                  <a:pt x="2195798" y="1192863"/>
                </a:lnTo>
                <a:lnTo>
                  <a:pt x="2235940" y="1170054"/>
                </a:lnTo>
                <a:lnTo>
                  <a:pt x="2274171" y="1146281"/>
                </a:lnTo>
                <a:lnTo>
                  <a:pt x="2310424" y="1121579"/>
                </a:lnTo>
                <a:lnTo>
                  <a:pt x="2344630" y="1095985"/>
                </a:lnTo>
                <a:lnTo>
                  <a:pt x="2376724" y="1069536"/>
                </a:lnTo>
                <a:lnTo>
                  <a:pt x="2406638" y="1042269"/>
                </a:lnTo>
                <a:lnTo>
                  <a:pt x="2434303" y="1014219"/>
                </a:lnTo>
                <a:lnTo>
                  <a:pt x="2459653" y="985424"/>
                </a:lnTo>
                <a:lnTo>
                  <a:pt x="2503139" y="925743"/>
                </a:lnTo>
                <a:lnTo>
                  <a:pt x="2536556" y="863519"/>
                </a:lnTo>
                <a:lnTo>
                  <a:pt x="2559366" y="799044"/>
                </a:lnTo>
                <a:lnTo>
                  <a:pt x="2571028" y="732612"/>
                </a:lnTo>
                <a:lnTo>
                  <a:pt x="2572511" y="698753"/>
                </a:lnTo>
                <a:lnTo>
                  <a:pt x="2571028" y="664895"/>
                </a:lnTo>
                <a:lnTo>
                  <a:pt x="2559366" y="598463"/>
                </a:lnTo>
                <a:lnTo>
                  <a:pt x="2536556" y="533988"/>
                </a:lnTo>
                <a:lnTo>
                  <a:pt x="2503139" y="471764"/>
                </a:lnTo>
                <a:lnTo>
                  <a:pt x="2459653" y="412083"/>
                </a:lnTo>
                <a:lnTo>
                  <a:pt x="2434303" y="383288"/>
                </a:lnTo>
                <a:lnTo>
                  <a:pt x="2406638" y="355238"/>
                </a:lnTo>
                <a:lnTo>
                  <a:pt x="2376724" y="327971"/>
                </a:lnTo>
                <a:lnTo>
                  <a:pt x="2344630" y="301522"/>
                </a:lnTo>
                <a:lnTo>
                  <a:pt x="2310424" y="275928"/>
                </a:lnTo>
                <a:lnTo>
                  <a:pt x="2274171" y="251226"/>
                </a:lnTo>
                <a:lnTo>
                  <a:pt x="2235940" y="227453"/>
                </a:lnTo>
                <a:lnTo>
                  <a:pt x="2195798" y="204644"/>
                </a:lnTo>
                <a:lnTo>
                  <a:pt x="2153812" y="182837"/>
                </a:lnTo>
                <a:lnTo>
                  <a:pt x="2110050" y="162069"/>
                </a:lnTo>
                <a:lnTo>
                  <a:pt x="2064579" y="142375"/>
                </a:lnTo>
                <a:lnTo>
                  <a:pt x="2017466" y="123792"/>
                </a:lnTo>
                <a:lnTo>
                  <a:pt x="1968779" y="106358"/>
                </a:lnTo>
                <a:lnTo>
                  <a:pt x="1918585" y="90108"/>
                </a:lnTo>
                <a:lnTo>
                  <a:pt x="1866951" y="75079"/>
                </a:lnTo>
                <a:lnTo>
                  <a:pt x="1813945" y="61308"/>
                </a:lnTo>
                <a:lnTo>
                  <a:pt x="1759635" y="48831"/>
                </a:lnTo>
                <a:lnTo>
                  <a:pt x="1704087" y="37685"/>
                </a:lnTo>
                <a:lnTo>
                  <a:pt x="1647368" y="27906"/>
                </a:lnTo>
                <a:lnTo>
                  <a:pt x="1589547" y="19532"/>
                </a:lnTo>
                <a:lnTo>
                  <a:pt x="1530690" y="12598"/>
                </a:lnTo>
                <a:lnTo>
                  <a:pt x="1470865" y="7141"/>
                </a:lnTo>
                <a:lnTo>
                  <a:pt x="1410140" y="3198"/>
                </a:lnTo>
                <a:lnTo>
                  <a:pt x="1348581" y="805"/>
                </a:lnTo>
                <a:lnTo>
                  <a:pt x="1286255" y="0"/>
                </a:lnTo>
                <a:close/>
              </a:path>
            </a:pathLst>
          </a:custGeom>
          <a:solidFill>
            <a:srgbClr val="A1BB39"/>
          </a:solidFill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sp>
        <p:nvSpPr>
          <p:cNvPr id="42" name="object 28"/>
          <p:cNvSpPr txBox="1"/>
          <p:nvPr>
            <p:custDataLst>
              <p:tags r:id="rId16"/>
            </p:custDataLst>
          </p:nvPr>
        </p:nvSpPr>
        <p:spPr>
          <a:xfrm>
            <a:off x="7815872" y="3226358"/>
            <a:ext cx="1992524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Learn by manipulating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physical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objects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3" name="object 29"/>
          <p:cNvSpPr/>
          <p:nvPr>
            <p:custDataLst>
              <p:tags r:id="rId17"/>
            </p:custDataLst>
          </p:nvPr>
        </p:nvSpPr>
        <p:spPr>
          <a:xfrm>
            <a:off x="7533153" y="1338697"/>
            <a:ext cx="2604724" cy="1374420"/>
          </a:xfrm>
          <a:custGeom>
            <a:avLst/>
            <a:gdLst/>
            <a:ahLst/>
            <a:cxnLst/>
            <a:rect l="l" t="t" r="r" b="b"/>
            <a:pathLst>
              <a:path w="2428240" h="1397635">
                <a:moveTo>
                  <a:pt x="1213865" y="0"/>
                </a:moveTo>
                <a:lnTo>
                  <a:pt x="1153278" y="855"/>
                </a:lnTo>
                <a:lnTo>
                  <a:pt x="1093461" y="3393"/>
                </a:lnTo>
                <a:lnTo>
                  <a:pt x="1034482" y="7575"/>
                </a:lnTo>
                <a:lnTo>
                  <a:pt x="976411" y="13360"/>
                </a:lnTo>
                <a:lnTo>
                  <a:pt x="919318" y="20709"/>
                </a:lnTo>
                <a:lnTo>
                  <a:pt x="863273" y="29581"/>
                </a:lnTo>
                <a:lnTo>
                  <a:pt x="808344" y="39936"/>
                </a:lnTo>
                <a:lnTo>
                  <a:pt x="754602" y="51735"/>
                </a:lnTo>
                <a:lnTo>
                  <a:pt x="702116" y="64937"/>
                </a:lnTo>
                <a:lnTo>
                  <a:pt x="650955" y="79502"/>
                </a:lnTo>
                <a:lnTo>
                  <a:pt x="601189" y="95391"/>
                </a:lnTo>
                <a:lnTo>
                  <a:pt x="552888" y="112563"/>
                </a:lnTo>
                <a:lnTo>
                  <a:pt x="506121" y="130978"/>
                </a:lnTo>
                <a:lnTo>
                  <a:pt x="460957" y="150596"/>
                </a:lnTo>
                <a:lnTo>
                  <a:pt x="417467" y="171378"/>
                </a:lnTo>
                <a:lnTo>
                  <a:pt x="375719" y="193283"/>
                </a:lnTo>
                <a:lnTo>
                  <a:pt x="335783" y="216271"/>
                </a:lnTo>
                <a:lnTo>
                  <a:pt x="297729" y="240303"/>
                </a:lnTo>
                <a:lnTo>
                  <a:pt x="261626" y="265337"/>
                </a:lnTo>
                <a:lnTo>
                  <a:pt x="227544" y="291335"/>
                </a:lnTo>
                <a:lnTo>
                  <a:pt x="195552" y="318256"/>
                </a:lnTo>
                <a:lnTo>
                  <a:pt x="165720" y="346060"/>
                </a:lnTo>
                <a:lnTo>
                  <a:pt x="138118" y="374708"/>
                </a:lnTo>
                <a:lnTo>
                  <a:pt x="112814" y="404158"/>
                </a:lnTo>
                <a:lnTo>
                  <a:pt x="69381" y="465309"/>
                </a:lnTo>
                <a:lnTo>
                  <a:pt x="35978" y="529192"/>
                </a:lnTo>
                <a:lnTo>
                  <a:pt x="13160" y="595487"/>
                </a:lnTo>
                <a:lnTo>
                  <a:pt x="1485" y="663875"/>
                </a:lnTo>
                <a:lnTo>
                  <a:pt x="0" y="698753"/>
                </a:lnTo>
                <a:lnTo>
                  <a:pt x="1485" y="733632"/>
                </a:lnTo>
                <a:lnTo>
                  <a:pt x="13160" y="802020"/>
                </a:lnTo>
                <a:lnTo>
                  <a:pt x="35978" y="868315"/>
                </a:lnTo>
                <a:lnTo>
                  <a:pt x="69381" y="932198"/>
                </a:lnTo>
                <a:lnTo>
                  <a:pt x="112814" y="993349"/>
                </a:lnTo>
                <a:lnTo>
                  <a:pt x="138118" y="1022799"/>
                </a:lnTo>
                <a:lnTo>
                  <a:pt x="165720" y="1051447"/>
                </a:lnTo>
                <a:lnTo>
                  <a:pt x="195552" y="1079251"/>
                </a:lnTo>
                <a:lnTo>
                  <a:pt x="227544" y="1106172"/>
                </a:lnTo>
                <a:lnTo>
                  <a:pt x="261626" y="1132170"/>
                </a:lnTo>
                <a:lnTo>
                  <a:pt x="297729" y="1157204"/>
                </a:lnTo>
                <a:lnTo>
                  <a:pt x="335783" y="1181236"/>
                </a:lnTo>
                <a:lnTo>
                  <a:pt x="375719" y="1204224"/>
                </a:lnTo>
                <a:lnTo>
                  <a:pt x="417467" y="1226129"/>
                </a:lnTo>
                <a:lnTo>
                  <a:pt x="460957" y="1246911"/>
                </a:lnTo>
                <a:lnTo>
                  <a:pt x="506121" y="1266529"/>
                </a:lnTo>
                <a:lnTo>
                  <a:pt x="552888" y="1284944"/>
                </a:lnTo>
                <a:lnTo>
                  <a:pt x="601189" y="1302116"/>
                </a:lnTo>
                <a:lnTo>
                  <a:pt x="650955" y="1318005"/>
                </a:lnTo>
                <a:lnTo>
                  <a:pt x="702116" y="1332570"/>
                </a:lnTo>
                <a:lnTo>
                  <a:pt x="754602" y="1345772"/>
                </a:lnTo>
                <a:lnTo>
                  <a:pt x="808344" y="1357571"/>
                </a:lnTo>
                <a:lnTo>
                  <a:pt x="863273" y="1367926"/>
                </a:lnTo>
                <a:lnTo>
                  <a:pt x="919318" y="1376798"/>
                </a:lnTo>
                <a:lnTo>
                  <a:pt x="976411" y="1384147"/>
                </a:lnTo>
                <a:lnTo>
                  <a:pt x="1034482" y="1389932"/>
                </a:lnTo>
                <a:lnTo>
                  <a:pt x="1093461" y="1394114"/>
                </a:lnTo>
                <a:lnTo>
                  <a:pt x="1153278" y="1396652"/>
                </a:lnTo>
                <a:lnTo>
                  <a:pt x="1213865" y="1397508"/>
                </a:lnTo>
                <a:lnTo>
                  <a:pt x="1274453" y="1396652"/>
                </a:lnTo>
                <a:lnTo>
                  <a:pt x="1334270" y="1394114"/>
                </a:lnTo>
                <a:lnTo>
                  <a:pt x="1393249" y="1389932"/>
                </a:lnTo>
                <a:lnTo>
                  <a:pt x="1451320" y="1384147"/>
                </a:lnTo>
                <a:lnTo>
                  <a:pt x="1508413" y="1376798"/>
                </a:lnTo>
                <a:lnTo>
                  <a:pt x="1564458" y="1367926"/>
                </a:lnTo>
                <a:lnTo>
                  <a:pt x="1619387" y="1357571"/>
                </a:lnTo>
                <a:lnTo>
                  <a:pt x="1673129" y="1345772"/>
                </a:lnTo>
                <a:lnTo>
                  <a:pt x="1725615" y="1332570"/>
                </a:lnTo>
                <a:lnTo>
                  <a:pt x="1776776" y="1318005"/>
                </a:lnTo>
                <a:lnTo>
                  <a:pt x="1826542" y="1302116"/>
                </a:lnTo>
                <a:lnTo>
                  <a:pt x="1874843" y="1284944"/>
                </a:lnTo>
                <a:lnTo>
                  <a:pt x="1921610" y="1266529"/>
                </a:lnTo>
                <a:lnTo>
                  <a:pt x="1966774" y="1246911"/>
                </a:lnTo>
                <a:lnTo>
                  <a:pt x="2010264" y="1226129"/>
                </a:lnTo>
                <a:lnTo>
                  <a:pt x="2052012" y="1204224"/>
                </a:lnTo>
                <a:lnTo>
                  <a:pt x="2091948" y="1181236"/>
                </a:lnTo>
                <a:lnTo>
                  <a:pt x="2130002" y="1157204"/>
                </a:lnTo>
                <a:lnTo>
                  <a:pt x="2166105" y="1132170"/>
                </a:lnTo>
                <a:lnTo>
                  <a:pt x="2200187" y="1106172"/>
                </a:lnTo>
                <a:lnTo>
                  <a:pt x="2232179" y="1079251"/>
                </a:lnTo>
                <a:lnTo>
                  <a:pt x="2262011" y="1051447"/>
                </a:lnTo>
                <a:lnTo>
                  <a:pt x="2289613" y="1022799"/>
                </a:lnTo>
                <a:lnTo>
                  <a:pt x="2314917" y="993349"/>
                </a:lnTo>
                <a:lnTo>
                  <a:pt x="2358350" y="932198"/>
                </a:lnTo>
                <a:lnTo>
                  <a:pt x="2391753" y="868315"/>
                </a:lnTo>
                <a:lnTo>
                  <a:pt x="2414571" y="802020"/>
                </a:lnTo>
                <a:lnTo>
                  <a:pt x="2426246" y="733632"/>
                </a:lnTo>
                <a:lnTo>
                  <a:pt x="2427732" y="698753"/>
                </a:lnTo>
                <a:lnTo>
                  <a:pt x="2426246" y="663875"/>
                </a:lnTo>
                <a:lnTo>
                  <a:pt x="2414571" y="595487"/>
                </a:lnTo>
                <a:lnTo>
                  <a:pt x="2391753" y="529192"/>
                </a:lnTo>
                <a:lnTo>
                  <a:pt x="2358350" y="465309"/>
                </a:lnTo>
                <a:lnTo>
                  <a:pt x="2314917" y="404158"/>
                </a:lnTo>
                <a:lnTo>
                  <a:pt x="2289613" y="374708"/>
                </a:lnTo>
                <a:lnTo>
                  <a:pt x="2262011" y="346060"/>
                </a:lnTo>
                <a:lnTo>
                  <a:pt x="2232179" y="318256"/>
                </a:lnTo>
                <a:lnTo>
                  <a:pt x="2200187" y="291335"/>
                </a:lnTo>
                <a:lnTo>
                  <a:pt x="2166105" y="265337"/>
                </a:lnTo>
                <a:lnTo>
                  <a:pt x="2130002" y="240303"/>
                </a:lnTo>
                <a:lnTo>
                  <a:pt x="2091948" y="216271"/>
                </a:lnTo>
                <a:lnTo>
                  <a:pt x="2052012" y="193283"/>
                </a:lnTo>
                <a:lnTo>
                  <a:pt x="2010264" y="171378"/>
                </a:lnTo>
                <a:lnTo>
                  <a:pt x="1966774" y="150596"/>
                </a:lnTo>
                <a:lnTo>
                  <a:pt x="1921610" y="130978"/>
                </a:lnTo>
                <a:lnTo>
                  <a:pt x="1874843" y="112563"/>
                </a:lnTo>
                <a:lnTo>
                  <a:pt x="1826542" y="95391"/>
                </a:lnTo>
                <a:lnTo>
                  <a:pt x="1776776" y="79502"/>
                </a:lnTo>
                <a:lnTo>
                  <a:pt x="1725615" y="64937"/>
                </a:lnTo>
                <a:lnTo>
                  <a:pt x="1673129" y="51735"/>
                </a:lnTo>
                <a:lnTo>
                  <a:pt x="1619387" y="39936"/>
                </a:lnTo>
                <a:lnTo>
                  <a:pt x="1564458" y="29581"/>
                </a:lnTo>
                <a:lnTo>
                  <a:pt x="1508413" y="20709"/>
                </a:lnTo>
                <a:lnTo>
                  <a:pt x="1451320" y="13360"/>
                </a:lnTo>
                <a:lnTo>
                  <a:pt x="1393249" y="7575"/>
                </a:lnTo>
                <a:lnTo>
                  <a:pt x="1334270" y="3393"/>
                </a:lnTo>
                <a:lnTo>
                  <a:pt x="1274453" y="855"/>
                </a:lnTo>
                <a:lnTo>
                  <a:pt x="121386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sp>
        <p:nvSpPr>
          <p:cNvPr id="44" name="object 31"/>
          <p:cNvSpPr txBox="1"/>
          <p:nvPr>
            <p:custDataLst>
              <p:tags r:id="rId18"/>
            </p:custDataLst>
          </p:nvPr>
        </p:nvSpPr>
        <p:spPr>
          <a:xfrm>
            <a:off x="7862731" y="1431656"/>
            <a:ext cx="1682127" cy="11471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9245" marR="5080" indent="-297180" algn="ctr">
              <a:lnSpc>
                <a:spcPct val="100000"/>
              </a:lnSpc>
              <a:spcBef>
                <a:spcPts val="105"/>
              </a:spcBef>
            </a:pPr>
            <a:r>
              <a:rPr lang="en-US" dirty="0" smtClean="0">
                <a:latin typeface="Arial"/>
                <a:cs typeface="Arial"/>
              </a:rPr>
              <a:t>To enhance</a:t>
            </a:r>
          </a:p>
          <a:p>
            <a:pPr marL="309245" marR="5080" indent="-297180" algn="ctr">
              <a:lnSpc>
                <a:spcPct val="100000"/>
              </a:lnSpc>
              <a:spcBef>
                <a:spcPts val="105"/>
              </a:spcBef>
            </a:pPr>
            <a:r>
              <a:rPr lang="en-US" dirty="0" smtClean="0">
                <a:latin typeface="Arial"/>
                <a:cs typeface="Arial"/>
              </a:rPr>
              <a:t>a learning</a:t>
            </a:r>
          </a:p>
          <a:p>
            <a:pPr marL="309245" marR="5080" indent="-297180" algn="ctr">
              <a:lnSpc>
                <a:spcPct val="100000"/>
              </a:lnSpc>
              <a:spcBef>
                <a:spcPts val="105"/>
              </a:spcBef>
            </a:pPr>
            <a:r>
              <a:rPr lang="en-US" dirty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ctivity, e.g. with a model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6" name="object 39"/>
          <p:cNvSpPr txBox="1"/>
          <p:nvPr>
            <p:custDataLst>
              <p:tags r:id="rId19"/>
            </p:custDataLst>
          </p:nvPr>
        </p:nvSpPr>
        <p:spPr>
          <a:xfrm>
            <a:off x="5033014" y="4973379"/>
            <a:ext cx="2096341" cy="6846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466725" marR="460375" indent="371475">
              <a:lnSpc>
                <a:spcPts val="2590"/>
              </a:lnSpc>
              <a:spcBef>
                <a:spcPts val="425"/>
              </a:spcBef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For learning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7" name="object 40"/>
          <p:cNvSpPr/>
          <p:nvPr>
            <p:custDataLst>
              <p:tags r:id="rId20"/>
            </p:custDataLst>
          </p:nvPr>
        </p:nvSpPr>
        <p:spPr>
          <a:xfrm>
            <a:off x="4419043" y="1882824"/>
            <a:ext cx="820329" cy="969385"/>
          </a:xfrm>
          <a:custGeom>
            <a:avLst/>
            <a:gdLst/>
            <a:ahLst/>
            <a:cxnLst/>
            <a:rect l="l" t="t" r="r" b="b"/>
            <a:pathLst>
              <a:path w="387985" h="720725">
                <a:moveTo>
                  <a:pt x="273558" y="38100"/>
                </a:moveTo>
                <a:lnTo>
                  <a:pt x="19050" y="38100"/>
                </a:lnTo>
                <a:lnTo>
                  <a:pt x="11626" y="39594"/>
                </a:lnTo>
                <a:lnTo>
                  <a:pt x="5572" y="43672"/>
                </a:lnTo>
                <a:lnTo>
                  <a:pt x="1494" y="49726"/>
                </a:lnTo>
                <a:lnTo>
                  <a:pt x="0" y="57150"/>
                </a:lnTo>
                <a:lnTo>
                  <a:pt x="0" y="720471"/>
                </a:lnTo>
                <a:lnTo>
                  <a:pt x="38100" y="720471"/>
                </a:lnTo>
                <a:lnTo>
                  <a:pt x="38100" y="76200"/>
                </a:lnTo>
                <a:lnTo>
                  <a:pt x="19050" y="76200"/>
                </a:lnTo>
                <a:lnTo>
                  <a:pt x="38100" y="57150"/>
                </a:lnTo>
                <a:lnTo>
                  <a:pt x="273558" y="57150"/>
                </a:lnTo>
                <a:lnTo>
                  <a:pt x="273558" y="38100"/>
                </a:lnTo>
                <a:close/>
              </a:path>
              <a:path w="387985" h="720725">
                <a:moveTo>
                  <a:pt x="273558" y="0"/>
                </a:moveTo>
                <a:lnTo>
                  <a:pt x="273558" y="114300"/>
                </a:lnTo>
                <a:lnTo>
                  <a:pt x="349758" y="76200"/>
                </a:lnTo>
                <a:lnTo>
                  <a:pt x="292608" y="76200"/>
                </a:lnTo>
                <a:lnTo>
                  <a:pt x="292608" y="38100"/>
                </a:lnTo>
                <a:lnTo>
                  <a:pt x="349758" y="38100"/>
                </a:lnTo>
                <a:lnTo>
                  <a:pt x="273558" y="0"/>
                </a:lnTo>
                <a:close/>
              </a:path>
              <a:path w="387985" h="720725">
                <a:moveTo>
                  <a:pt x="38100" y="57150"/>
                </a:moveTo>
                <a:lnTo>
                  <a:pt x="19050" y="76200"/>
                </a:lnTo>
                <a:lnTo>
                  <a:pt x="38100" y="76200"/>
                </a:lnTo>
                <a:lnTo>
                  <a:pt x="38100" y="57150"/>
                </a:lnTo>
                <a:close/>
              </a:path>
              <a:path w="387985" h="720725">
                <a:moveTo>
                  <a:pt x="273558" y="57150"/>
                </a:moveTo>
                <a:lnTo>
                  <a:pt x="38100" y="57150"/>
                </a:lnTo>
                <a:lnTo>
                  <a:pt x="38100" y="76200"/>
                </a:lnTo>
                <a:lnTo>
                  <a:pt x="273558" y="76200"/>
                </a:lnTo>
                <a:lnTo>
                  <a:pt x="273558" y="57150"/>
                </a:lnTo>
                <a:close/>
              </a:path>
              <a:path w="387985" h="720725">
                <a:moveTo>
                  <a:pt x="349758" y="38100"/>
                </a:moveTo>
                <a:lnTo>
                  <a:pt x="292608" y="38100"/>
                </a:lnTo>
                <a:lnTo>
                  <a:pt x="292608" y="76200"/>
                </a:lnTo>
                <a:lnTo>
                  <a:pt x="349758" y="76200"/>
                </a:lnTo>
                <a:lnTo>
                  <a:pt x="387858" y="57150"/>
                </a:lnTo>
                <a:lnTo>
                  <a:pt x="349758" y="381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sp>
        <p:nvSpPr>
          <p:cNvPr id="48" name="object 41"/>
          <p:cNvSpPr/>
          <p:nvPr>
            <p:custDataLst>
              <p:tags r:id="rId21"/>
            </p:custDataLst>
          </p:nvPr>
        </p:nvSpPr>
        <p:spPr>
          <a:xfrm>
            <a:off x="4456001" y="4546601"/>
            <a:ext cx="721828" cy="1284021"/>
          </a:xfrm>
          <a:custGeom>
            <a:avLst/>
            <a:gdLst/>
            <a:ahLst/>
            <a:cxnLst/>
            <a:rect l="l" t="t" r="r" b="b"/>
            <a:pathLst>
              <a:path w="367029" h="773429">
                <a:moveTo>
                  <a:pt x="252602" y="658876"/>
                </a:moveTo>
                <a:lnTo>
                  <a:pt x="252602" y="773176"/>
                </a:lnTo>
                <a:lnTo>
                  <a:pt x="328802" y="735076"/>
                </a:lnTo>
                <a:lnTo>
                  <a:pt x="271652" y="735076"/>
                </a:lnTo>
                <a:lnTo>
                  <a:pt x="271652" y="696976"/>
                </a:lnTo>
                <a:lnTo>
                  <a:pt x="328802" y="696976"/>
                </a:lnTo>
                <a:lnTo>
                  <a:pt x="252602" y="658876"/>
                </a:lnTo>
                <a:close/>
              </a:path>
              <a:path w="367029" h="773429">
                <a:moveTo>
                  <a:pt x="38100" y="0"/>
                </a:moveTo>
                <a:lnTo>
                  <a:pt x="0" y="0"/>
                </a:lnTo>
                <a:lnTo>
                  <a:pt x="0" y="716026"/>
                </a:lnTo>
                <a:lnTo>
                  <a:pt x="1494" y="723395"/>
                </a:lnTo>
                <a:lnTo>
                  <a:pt x="5572" y="729456"/>
                </a:lnTo>
                <a:lnTo>
                  <a:pt x="11626" y="733563"/>
                </a:lnTo>
                <a:lnTo>
                  <a:pt x="19050" y="735076"/>
                </a:lnTo>
                <a:lnTo>
                  <a:pt x="252602" y="735076"/>
                </a:lnTo>
                <a:lnTo>
                  <a:pt x="252602" y="716026"/>
                </a:lnTo>
                <a:lnTo>
                  <a:pt x="38100" y="716026"/>
                </a:lnTo>
                <a:lnTo>
                  <a:pt x="19050" y="696976"/>
                </a:lnTo>
                <a:lnTo>
                  <a:pt x="38100" y="696976"/>
                </a:lnTo>
                <a:lnTo>
                  <a:pt x="38100" y="0"/>
                </a:lnTo>
                <a:close/>
              </a:path>
              <a:path w="367029" h="773429">
                <a:moveTo>
                  <a:pt x="328802" y="696976"/>
                </a:moveTo>
                <a:lnTo>
                  <a:pt x="271652" y="696976"/>
                </a:lnTo>
                <a:lnTo>
                  <a:pt x="271652" y="735076"/>
                </a:lnTo>
                <a:lnTo>
                  <a:pt x="328802" y="735076"/>
                </a:lnTo>
                <a:lnTo>
                  <a:pt x="366902" y="716026"/>
                </a:lnTo>
                <a:lnTo>
                  <a:pt x="328802" y="696976"/>
                </a:lnTo>
                <a:close/>
              </a:path>
              <a:path w="367029" h="773429">
                <a:moveTo>
                  <a:pt x="38100" y="696976"/>
                </a:moveTo>
                <a:lnTo>
                  <a:pt x="19050" y="696976"/>
                </a:lnTo>
                <a:lnTo>
                  <a:pt x="38100" y="716026"/>
                </a:lnTo>
                <a:lnTo>
                  <a:pt x="38100" y="696976"/>
                </a:lnTo>
                <a:close/>
              </a:path>
              <a:path w="367029" h="773429">
                <a:moveTo>
                  <a:pt x="252602" y="696976"/>
                </a:moveTo>
                <a:lnTo>
                  <a:pt x="38100" y="696976"/>
                </a:lnTo>
                <a:lnTo>
                  <a:pt x="38100" y="716026"/>
                </a:lnTo>
                <a:lnTo>
                  <a:pt x="252602" y="716026"/>
                </a:lnTo>
                <a:lnTo>
                  <a:pt x="252602" y="69697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sp>
        <p:nvSpPr>
          <p:cNvPr id="52" name="Rounded Rectangle 51"/>
          <p:cNvSpPr/>
          <p:nvPr>
            <p:custDataLst>
              <p:tags r:id="rId22"/>
            </p:custDataLst>
          </p:nvPr>
        </p:nvSpPr>
        <p:spPr>
          <a:xfrm>
            <a:off x="5278051" y="1695074"/>
            <a:ext cx="1624614" cy="56477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For teaching</a:t>
            </a:r>
          </a:p>
          <a:p>
            <a:pPr algn="ctr">
              <a:defRPr/>
            </a:pPr>
            <a:r>
              <a:rPr lang="en-US" i="1" dirty="0" smtClean="0">
                <a:solidFill>
                  <a:prstClr val="white"/>
                </a:solidFill>
                <a:latin typeface="Calibri" panose="020F0502020204030204"/>
              </a:rPr>
              <a:t>through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ounded Rectangle 52"/>
          <p:cNvSpPr/>
          <p:nvPr>
            <p:custDataLst>
              <p:tags r:id="rId23"/>
            </p:custDataLst>
          </p:nvPr>
        </p:nvSpPr>
        <p:spPr>
          <a:xfrm>
            <a:off x="5278051" y="5358387"/>
            <a:ext cx="1624614" cy="56477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For learning </a:t>
            </a:r>
            <a:r>
              <a:rPr lang="en-US" i="1" dirty="0" smtClean="0">
                <a:solidFill>
                  <a:prstClr val="white"/>
                </a:solidFill>
                <a:latin typeface="Calibri" panose="020F0502020204030204"/>
              </a:rPr>
              <a:t>with</a:t>
            </a:r>
            <a:endParaRPr lang="en-US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bject 32"/>
          <p:cNvSpPr/>
          <p:nvPr>
            <p:custDataLst>
              <p:tags r:id="rId24"/>
            </p:custDataLst>
          </p:nvPr>
        </p:nvSpPr>
        <p:spPr>
          <a:xfrm>
            <a:off x="6929398" y="1867821"/>
            <a:ext cx="585407" cy="200321"/>
          </a:xfrm>
          <a:custGeom>
            <a:avLst/>
            <a:gdLst/>
            <a:ahLst/>
            <a:cxnLst/>
            <a:rect l="l" t="t" r="r" b="b"/>
            <a:pathLst>
              <a:path w="387350" h="173989">
                <a:moveTo>
                  <a:pt x="215900" y="0"/>
                </a:moveTo>
                <a:lnTo>
                  <a:pt x="214205" y="57965"/>
                </a:lnTo>
                <a:lnTo>
                  <a:pt x="243077" y="58800"/>
                </a:lnTo>
                <a:lnTo>
                  <a:pt x="241426" y="116586"/>
                </a:lnTo>
                <a:lnTo>
                  <a:pt x="212491" y="116586"/>
                </a:lnTo>
                <a:lnTo>
                  <a:pt x="210820" y="173736"/>
                </a:lnTo>
                <a:lnTo>
                  <a:pt x="333714" y="116586"/>
                </a:lnTo>
                <a:lnTo>
                  <a:pt x="241426" y="116586"/>
                </a:lnTo>
                <a:lnTo>
                  <a:pt x="212515" y="115764"/>
                </a:lnTo>
                <a:lnTo>
                  <a:pt x="335480" y="115764"/>
                </a:lnTo>
                <a:lnTo>
                  <a:pt x="386968" y="91821"/>
                </a:lnTo>
                <a:lnTo>
                  <a:pt x="215900" y="0"/>
                </a:lnTo>
                <a:close/>
              </a:path>
              <a:path w="387350" h="173989">
                <a:moveTo>
                  <a:pt x="214205" y="57965"/>
                </a:moveTo>
                <a:lnTo>
                  <a:pt x="212515" y="115764"/>
                </a:lnTo>
                <a:lnTo>
                  <a:pt x="241426" y="116586"/>
                </a:lnTo>
                <a:lnTo>
                  <a:pt x="243077" y="58800"/>
                </a:lnTo>
                <a:lnTo>
                  <a:pt x="214205" y="57965"/>
                </a:lnTo>
                <a:close/>
              </a:path>
              <a:path w="387350" h="173989">
                <a:moveTo>
                  <a:pt x="1777" y="51816"/>
                </a:moveTo>
                <a:lnTo>
                  <a:pt x="0" y="109727"/>
                </a:lnTo>
                <a:lnTo>
                  <a:pt x="212515" y="115764"/>
                </a:lnTo>
                <a:lnTo>
                  <a:pt x="214205" y="57965"/>
                </a:lnTo>
                <a:lnTo>
                  <a:pt x="1777" y="518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sp>
        <p:nvSpPr>
          <p:cNvPr id="55" name="object 33"/>
          <p:cNvSpPr/>
          <p:nvPr>
            <p:custDataLst>
              <p:tags r:id="rId25"/>
            </p:custDataLst>
          </p:nvPr>
        </p:nvSpPr>
        <p:spPr>
          <a:xfrm>
            <a:off x="6968472" y="5522106"/>
            <a:ext cx="491876" cy="271895"/>
          </a:xfrm>
          <a:custGeom>
            <a:avLst/>
            <a:gdLst/>
            <a:ahLst/>
            <a:cxnLst/>
            <a:rect l="l" t="t" r="r" b="b"/>
            <a:pathLst>
              <a:path w="339089" h="173989">
                <a:moveTo>
                  <a:pt x="167386" y="0"/>
                </a:moveTo>
                <a:lnTo>
                  <a:pt x="165987" y="57971"/>
                </a:lnTo>
                <a:lnTo>
                  <a:pt x="194945" y="58674"/>
                </a:lnTo>
                <a:lnTo>
                  <a:pt x="193548" y="116459"/>
                </a:lnTo>
                <a:lnTo>
                  <a:pt x="164576" y="116459"/>
                </a:lnTo>
                <a:lnTo>
                  <a:pt x="163195" y="173735"/>
                </a:lnTo>
                <a:lnTo>
                  <a:pt x="284963" y="116459"/>
                </a:lnTo>
                <a:lnTo>
                  <a:pt x="193548" y="116459"/>
                </a:lnTo>
                <a:lnTo>
                  <a:pt x="164593" y="115775"/>
                </a:lnTo>
                <a:lnTo>
                  <a:pt x="286417" y="115775"/>
                </a:lnTo>
                <a:lnTo>
                  <a:pt x="338963" y="91059"/>
                </a:lnTo>
                <a:lnTo>
                  <a:pt x="167386" y="0"/>
                </a:lnTo>
                <a:close/>
              </a:path>
              <a:path w="339089" h="173989">
                <a:moveTo>
                  <a:pt x="165987" y="57971"/>
                </a:moveTo>
                <a:lnTo>
                  <a:pt x="164593" y="115775"/>
                </a:lnTo>
                <a:lnTo>
                  <a:pt x="193548" y="116459"/>
                </a:lnTo>
                <a:lnTo>
                  <a:pt x="194945" y="58674"/>
                </a:lnTo>
                <a:lnTo>
                  <a:pt x="165987" y="57971"/>
                </a:lnTo>
                <a:close/>
              </a:path>
              <a:path w="339089" h="173989">
                <a:moveTo>
                  <a:pt x="1270" y="53975"/>
                </a:moveTo>
                <a:lnTo>
                  <a:pt x="0" y="111887"/>
                </a:lnTo>
                <a:lnTo>
                  <a:pt x="164593" y="115775"/>
                </a:lnTo>
                <a:lnTo>
                  <a:pt x="165987" y="57971"/>
                </a:lnTo>
                <a:lnTo>
                  <a:pt x="1270" y="5397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en-US" sz="1600" dirty="0"/>
          </a:p>
        </p:txBody>
      </p:sp>
      <p:cxnSp>
        <p:nvCxnSpPr>
          <p:cNvPr id="45" name="Straight Arrow Connector 44"/>
          <p:cNvCxnSpPr>
            <a:stCxn id="5" idx="2"/>
            <a:endCxn id="23" idx="3"/>
          </p:cNvCxnSpPr>
          <p:nvPr>
            <p:custDataLst>
              <p:tags r:id="rId26"/>
            </p:custDataLst>
          </p:nvPr>
        </p:nvCxnSpPr>
        <p:spPr>
          <a:xfrm flipH="1">
            <a:off x="2400959" y="3713757"/>
            <a:ext cx="1152256" cy="560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289889" y="6326853"/>
            <a:ext cx="734961" cy="365125"/>
          </a:xfrm>
        </p:spPr>
        <p:txBody>
          <a:bodyPr/>
          <a:lstStyle/>
          <a:p>
            <a:fld id="{640CE782-83EF-4D69-9764-3D81991B5F90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Heptagon 2"/>
          <p:cNvSpPr/>
          <p:nvPr/>
        </p:nvSpPr>
        <p:spPr>
          <a:xfrm>
            <a:off x="7467269" y="1100321"/>
            <a:ext cx="544722" cy="457200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5" name="Heptagon 34"/>
          <p:cNvSpPr/>
          <p:nvPr/>
        </p:nvSpPr>
        <p:spPr>
          <a:xfrm>
            <a:off x="7514601" y="2732363"/>
            <a:ext cx="544722" cy="457200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6" name="Heptagon 35"/>
          <p:cNvSpPr/>
          <p:nvPr/>
        </p:nvSpPr>
        <p:spPr>
          <a:xfrm>
            <a:off x="7459939" y="4687401"/>
            <a:ext cx="544722" cy="457200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3" name="Elbow Connector 12"/>
          <p:cNvCxnSpPr>
            <a:stCxn id="52" idx="2"/>
          </p:cNvCxnSpPr>
          <p:nvPr/>
        </p:nvCxnSpPr>
        <p:spPr>
          <a:xfrm rot="16200000" flipH="1">
            <a:off x="5985139" y="2365070"/>
            <a:ext cx="1563562" cy="1353125"/>
          </a:xfrm>
          <a:prstGeom prst="bentConnector3">
            <a:avLst>
              <a:gd name="adj1" fmla="val 101602"/>
            </a:avLst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53" idx="0"/>
          </p:cNvCxnSpPr>
          <p:nvPr/>
        </p:nvCxnSpPr>
        <p:spPr>
          <a:xfrm rot="5400000" flipH="1" flipV="1">
            <a:off x="5999434" y="3914339"/>
            <a:ext cx="1534973" cy="1353125"/>
          </a:xfrm>
          <a:prstGeom prst="bentConnector3">
            <a:avLst>
              <a:gd name="adj1" fmla="val 100227"/>
            </a:avLst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392">
            <a:off x="10423242" y="1591631"/>
            <a:ext cx="1634666" cy="9181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0599880">
            <a:off x="10565439" y="3133574"/>
            <a:ext cx="1370867" cy="1142119"/>
          </a:xfrm>
          <a:prstGeom prst="rect">
            <a:avLst/>
          </a:prstGeom>
        </p:spPr>
      </p:pic>
      <p:pic>
        <p:nvPicPr>
          <p:cNvPr id="56" name="Picture 55" descr="https://edutechwiki.unige.ch/fmediawiki/images/6/62/R%C3%A9sultat.jpg"/>
          <p:cNvPicPr/>
          <p:nvPr>
            <p:custDataLst>
              <p:tags r:id="rId28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81" y="5215993"/>
            <a:ext cx="1446981" cy="85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5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>
            <p:custDataLst>
              <p:tags r:id="rId1"/>
            </p:custDataLst>
          </p:nvPr>
        </p:nvSpPr>
        <p:spPr>
          <a:xfrm>
            <a:off x="3180144" y="4344171"/>
            <a:ext cx="8886654" cy="2283869"/>
          </a:xfrm>
          <a:custGeom>
            <a:avLst/>
            <a:gdLst>
              <a:gd name="connsiteX0" fmla="*/ 520167 w 8886654"/>
              <a:gd name="connsiteY0" fmla="*/ 153312 h 2699396"/>
              <a:gd name="connsiteX1" fmla="*/ 958203 w 8886654"/>
              <a:gd name="connsiteY1" fmla="*/ 120460 h 2699396"/>
              <a:gd name="connsiteX2" fmla="*/ 1231976 w 8886654"/>
              <a:gd name="connsiteY2" fmla="*/ 109509 h 2699396"/>
              <a:gd name="connsiteX3" fmla="*/ 2047818 w 8886654"/>
              <a:gd name="connsiteY3" fmla="*/ 98558 h 2699396"/>
              <a:gd name="connsiteX4" fmla="*/ 2562510 w 8886654"/>
              <a:gd name="connsiteY4" fmla="*/ 87607 h 2699396"/>
              <a:gd name="connsiteX5" fmla="*/ 2847233 w 8886654"/>
              <a:gd name="connsiteY5" fmla="*/ 65705 h 2699396"/>
              <a:gd name="connsiteX6" fmla="*/ 3006021 w 8886654"/>
              <a:gd name="connsiteY6" fmla="*/ 54754 h 2699396"/>
              <a:gd name="connsiteX7" fmla="*/ 3263367 w 8886654"/>
              <a:gd name="connsiteY7" fmla="*/ 32853 h 2699396"/>
              <a:gd name="connsiteX8" fmla="*/ 3411204 w 8886654"/>
              <a:gd name="connsiteY8" fmla="*/ 21902 h 2699396"/>
              <a:gd name="connsiteX9" fmla="*/ 3542615 w 8886654"/>
              <a:gd name="connsiteY9" fmla="*/ 10951 h 2699396"/>
              <a:gd name="connsiteX10" fmla="*/ 3794486 w 8886654"/>
              <a:gd name="connsiteY10" fmla="*/ 0 h 2699396"/>
              <a:gd name="connsiteX11" fmla="*/ 5579482 w 8886654"/>
              <a:gd name="connsiteY11" fmla="*/ 5475 h 2699396"/>
              <a:gd name="connsiteX12" fmla="*/ 5721844 w 8886654"/>
              <a:gd name="connsiteY12" fmla="*/ 16426 h 2699396"/>
              <a:gd name="connsiteX13" fmla="*/ 5880632 w 8886654"/>
              <a:gd name="connsiteY13" fmla="*/ 32853 h 2699396"/>
              <a:gd name="connsiteX14" fmla="*/ 6055846 w 8886654"/>
              <a:gd name="connsiteY14" fmla="*/ 38328 h 2699396"/>
              <a:gd name="connsiteX15" fmla="*/ 6148929 w 8886654"/>
              <a:gd name="connsiteY15" fmla="*/ 54754 h 2699396"/>
              <a:gd name="connsiteX16" fmla="*/ 6187257 w 8886654"/>
              <a:gd name="connsiteY16" fmla="*/ 65705 h 2699396"/>
              <a:gd name="connsiteX17" fmla="*/ 6220110 w 8886654"/>
              <a:gd name="connsiteY17" fmla="*/ 76656 h 2699396"/>
              <a:gd name="connsiteX18" fmla="*/ 6291291 w 8886654"/>
              <a:gd name="connsiteY18" fmla="*/ 98558 h 2699396"/>
              <a:gd name="connsiteX19" fmla="*/ 6373422 w 8886654"/>
              <a:gd name="connsiteY19" fmla="*/ 120460 h 2699396"/>
              <a:gd name="connsiteX20" fmla="*/ 6428177 w 8886654"/>
              <a:gd name="connsiteY20" fmla="*/ 125935 h 2699396"/>
              <a:gd name="connsiteX21" fmla="*/ 6477456 w 8886654"/>
              <a:gd name="connsiteY21" fmla="*/ 136886 h 2699396"/>
              <a:gd name="connsiteX22" fmla="*/ 6614342 w 8886654"/>
              <a:gd name="connsiteY22" fmla="*/ 153312 h 2699396"/>
              <a:gd name="connsiteX23" fmla="*/ 6696474 w 8886654"/>
              <a:gd name="connsiteY23" fmla="*/ 164263 h 2699396"/>
              <a:gd name="connsiteX24" fmla="*/ 6751228 w 8886654"/>
              <a:gd name="connsiteY24" fmla="*/ 169739 h 2699396"/>
              <a:gd name="connsiteX25" fmla="*/ 6822409 w 8886654"/>
              <a:gd name="connsiteY25" fmla="*/ 180690 h 2699396"/>
              <a:gd name="connsiteX26" fmla="*/ 6904541 w 8886654"/>
              <a:gd name="connsiteY26" fmla="*/ 191641 h 2699396"/>
              <a:gd name="connsiteX27" fmla="*/ 7003099 w 8886654"/>
              <a:gd name="connsiteY27" fmla="*/ 213542 h 2699396"/>
              <a:gd name="connsiteX28" fmla="*/ 7096182 w 8886654"/>
              <a:gd name="connsiteY28" fmla="*/ 240920 h 2699396"/>
              <a:gd name="connsiteX29" fmla="*/ 7189264 w 8886654"/>
              <a:gd name="connsiteY29" fmla="*/ 251870 h 2699396"/>
              <a:gd name="connsiteX30" fmla="*/ 7238543 w 8886654"/>
              <a:gd name="connsiteY30" fmla="*/ 262821 h 2699396"/>
              <a:gd name="connsiteX31" fmla="*/ 7287822 w 8886654"/>
              <a:gd name="connsiteY31" fmla="*/ 268297 h 2699396"/>
              <a:gd name="connsiteX32" fmla="*/ 7331626 w 8886654"/>
              <a:gd name="connsiteY32" fmla="*/ 273772 h 2699396"/>
              <a:gd name="connsiteX33" fmla="*/ 7380905 w 8886654"/>
              <a:gd name="connsiteY33" fmla="*/ 290199 h 2699396"/>
              <a:gd name="connsiteX34" fmla="*/ 7435660 w 8886654"/>
              <a:gd name="connsiteY34" fmla="*/ 312100 h 2699396"/>
              <a:gd name="connsiteX35" fmla="*/ 7528742 w 8886654"/>
              <a:gd name="connsiteY35" fmla="*/ 334002 h 2699396"/>
              <a:gd name="connsiteX36" fmla="*/ 7550644 w 8886654"/>
              <a:gd name="connsiteY36" fmla="*/ 350429 h 2699396"/>
              <a:gd name="connsiteX37" fmla="*/ 7610874 w 8886654"/>
              <a:gd name="connsiteY37" fmla="*/ 366855 h 2699396"/>
              <a:gd name="connsiteX38" fmla="*/ 7731334 w 8886654"/>
              <a:gd name="connsiteY38" fmla="*/ 416134 h 2699396"/>
              <a:gd name="connsiteX39" fmla="*/ 7775137 w 8886654"/>
              <a:gd name="connsiteY39" fmla="*/ 421609 h 2699396"/>
              <a:gd name="connsiteX40" fmla="*/ 7846318 w 8886654"/>
              <a:gd name="connsiteY40" fmla="*/ 448987 h 2699396"/>
              <a:gd name="connsiteX41" fmla="*/ 7917499 w 8886654"/>
              <a:gd name="connsiteY41" fmla="*/ 465413 h 2699396"/>
              <a:gd name="connsiteX42" fmla="*/ 7944876 w 8886654"/>
              <a:gd name="connsiteY42" fmla="*/ 481839 h 2699396"/>
              <a:gd name="connsiteX43" fmla="*/ 7966778 w 8886654"/>
              <a:gd name="connsiteY43" fmla="*/ 492790 h 2699396"/>
              <a:gd name="connsiteX44" fmla="*/ 8037959 w 8886654"/>
              <a:gd name="connsiteY44" fmla="*/ 520167 h 2699396"/>
              <a:gd name="connsiteX45" fmla="*/ 8059861 w 8886654"/>
              <a:gd name="connsiteY45" fmla="*/ 531118 h 2699396"/>
              <a:gd name="connsiteX46" fmla="*/ 8098189 w 8886654"/>
              <a:gd name="connsiteY46" fmla="*/ 547545 h 2699396"/>
              <a:gd name="connsiteX47" fmla="*/ 8141992 w 8886654"/>
              <a:gd name="connsiteY47" fmla="*/ 569447 h 2699396"/>
              <a:gd name="connsiteX48" fmla="*/ 8163894 w 8886654"/>
              <a:gd name="connsiteY48" fmla="*/ 585873 h 2699396"/>
              <a:gd name="connsiteX49" fmla="*/ 8202222 w 8886654"/>
              <a:gd name="connsiteY49" fmla="*/ 602299 h 2699396"/>
              <a:gd name="connsiteX50" fmla="*/ 8218649 w 8886654"/>
              <a:gd name="connsiteY50" fmla="*/ 607775 h 2699396"/>
              <a:gd name="connsiteX51" fmla="*/ 8278879 w 8886654"/>
              <a:gd name="connsiteY51" fmla="*/ 646103 h 2699396"/>
              <a:gd name="connsiteX52" fmla="*/ 8300781 w 8886654"/>
              <a:gd name="connsiteY52" fmla="*/ 657054 h 2699396"/>
              <a:gd name="connsiteX53" fmla="*/ 8339109 w 8886654"/>
              <a:gd name="connsiteY53" fmla="*/ 689906 h 2699396"/>
              <a:gd name="connsiteX54" fmla="*/ 8399339 w 8886654"/>
              <a:gd name="connsiteY54" fmla="*/ 761087 h 2699396"/>
              <a:gd name="connsiteX55" fmla="*/ 8525274 w 8886654"/>
              <a:gd name="connsiteY55" fmla="*/ 859645 h 2699396"/>
              <a:gd name="connsiteX56" fmla="*/ 8574553 w 8886654"/>
              <a:gd name="connsiteY56" fmla="*/ 908924 h 2699396"/>
              <a:gd name="connsiteX57" fmla="*/ 8640258 w 8886654"/>
              <a:gd name="connsiteY57" fmla="*/ 963679 h 2699396"/>
              <a:gd name="connsiteX58" fmla="*/ 8667636 w 8886654"/>
              <a:gd name="connsiteY58" fmla="*/ 991056 h 2699396"/>
              <a:gd name="connsiteX59" fmla="*/ 8673111 w 8886654"/>
              <a:gd name="connsiteY59" fmla="*/ 1007482 h 2699396"/>
              <a:gd name="connsiteX60" fmla="*/ 8695013 w 8886654"/>
              <a:gd name="connsiteY60" fmla="*/ 1034860 h 2699396"/>
              <a:gd name="connsiteX61" fmla="*/ 8705964 w 8886654"/>
              <a:gd name="connsiteY61" fmla="*/ 1051286 h 2699396"/>
              <a:gd name="connsiteX62" fmla="*/ 8711439 w 8886654"/>
              <a:gd name="connsiteY62" fmla="*/ 1067712 h 2699396"/>
              <a:gd name="connsiteX63" fmla="*/ 8722390 w 8886654"/>
              <a:gd name="connsiteY63" fmla="*/ 1084139 h 2699396"/>
              <a:gd name="connsiteX64" fmla="*/ 8744292 w 8886654"/>
              <a:gd name="connsiteY64" fmla="*/ 1133418 h 2699396"/>
              <a:gd name="connsiteX65" fmla="*/ 8760718 w 8886654"/>
              <a:gd name="connsiteY65" fmla="*/ 1182697 h 2699396"/>
              <a:gd name="connsiteX66" fmla="*/ 8771669 w 8886654"/>
              <a:gd name="connsiteY66" fmla="*/ 1221025 h 2699396"/>
              <a:gd name="connsiteX67" fmla="*/ 8788095 w 8886654"/>
              <a:gd name="connsiteY67" fmla="*/ 1242927 h 2699396"/>
              <a:gd name="connsiteX68" fmla="*/ 8809997 w 8886654"/>
              <a:gd name="connsiteY68" fmla="*/ 1319583 h 2699396"/>
              <a:gd name="connsiteX69" fmla="*/ 8815473 w 8886654"/>
              <a:gd name="connsiteY69" fmla="*/ 1357911 h 2699396"/>
              <a:gd name="connsiteX70" fmla="*/ 8831899 w 8886654"/>
              <a:gd name="connsiteY70" fmla="*/ 1445518 h 2699396"/>
              <a:gd name="connsiteX71" fmla="*/ 8842850 w 8886654"/>
              <a:gd name="connsiteY71" fmla="*/ 1500273 h 2699396"/>
              <a:gd name="connsiteX72" fmla="*/ 8864752 w 8886654"/>
              <a:gd name="connsiteY72" fmla="*/ 1582405 h 2699396"/>
              <a:gd name="connsiteX73" fmla="*/ 8875703 w 8886654"/>
              <a:gd name="connsiteY73" fmla="*/ 1642635 h 2699396"/>
              <a:gd name="connsiteX74" fmla="*/ 8881178 w 8886654"/>
              <a:gd name="connsiteY74" fmla="*/ 1664536 h 2699396"/>
              <a:gd name="connsiteX75" fmla="*/ 8886654 w 8886654"/>
              <a:gd name="connsiteY75" fmla="*/ 1708340 h 2699396"/>
              <a:gd name="connsiteX76" fmla="*/ 8881178 w 8886654"/>
              <a:gd name="connsiteY76" fmla="*/ 1861653 h 2699396"/>
              <a:gd name="connsiteX77" fmla="*/ 8870227 w 8886654"/>
              <a:gd name="connsiteY77" fmla="*/ 1878079 h 2699396"/>
              <a:gd name="connsiteX78" fmla="*/ 8837375 w 8886654"/>
              <a:gd name="connsiteY78" fmla="*/ 1943784 h 2699396"/>
              <a:gd name="connsiteX79" fmla="*/ 8799046 w 8886654"/>
              <a:gd name="connsiteY79" fmla="*/ 2036867 h 2699396"/>
              <a:gd name="connsiteX80" fmla="*/ 8793571 w 8886654"/>
              <a:gd name="connsiteY80" fmla="*/ 2058769 h 2699396"/>
              <a:gd name="connsiteX81" fmla="*/ 8755243 w 8886654"/>
              <a:gd name="connsiteY81" fmla="*/ 2140900 h 2699396"/>
              <a:gd name="connsiteX82" fmla="*/ 8744292 w 8886654"/>
              <a:gd name="connsiteY82" fmla="*/ 2179229 h 2699396"/>
              <a:gd name="connsiteX83" fmla="*/ 8623832 w 8886654"/>
              <a:gd name="connsiteY83" fmla="*/ 2299688 h 2699396"/>
              <a:gd name="connsiteX84" fmla="*/ 8596455 w 8886654"/>
              <a:gd name="connsiteY84" fmla="*/ 2316115 h 2699396"/>
              <a:gd name="connsiteX85" fmla="*/ 8558127 w 8886654"/>
              <a:gd name="connsiteY85" fmla="*/ 2338017 h 2699396"/>
              <a:gd name="connsiteX86" fmla="*/ 8497897 w 8886654"/>
              <a:gd name="connsiteY86" fmla="*/ 2370869 h 2699396"/>
              <a:gd name="connsiteX87" fmla="*/ 8415765 w 8886654"/>
              <a:gd name="connsiteY87" fmla="*/ 2398247 h 2699396"/>
              <a:gd name="connsiteX88" fmla="*/ 8371961 w 8886654"/>
              <a:gd name="connsiteY88" fmla="*/ 2403722 h 2699396"/>
              <a:gd name="connsiteX89" fmla="*/ 8229600 w 8886654"/>
              <a:gd name="connsiteY89" fmla="*/ 2420148 h 2699396"/>
              <a:gd name="connsiteX90" fmla="*/ 7983204 w 8886654"/>
              <a:gd name="connsiteY90" fmla="*/ 2436575 h 2699396"/>
              <a:gd name="connsiteX91" fmla="*/ 7484939 w 8886654"/>
              <a:gd name="connsiteY91" fmla="*/ 2431099 h 2699396"/>
              <a:gd name="connsiteX92" fmla="*/ 7304249 w 8886654"/>
              <a:gd name="connsiteY92" fmla="*/ 2420148 h 2699396"/>
              <a:gd name="connsiteX93" fmla="*/ 7046903 w 8886654"/>
              <a:gd name="connsiteY93" fmla="*/ 2414673 h 2699396"/>
              <a:gd name="connsiteX94" fmla="*/ 5787549 w 8886654"/>
              <a:gd name="connsiteY94" fmla="*/ 2425624 h 2699396"/>
              <a:gd name="connsiteX95" fmla="*/ 5469973 w 8886654"/>
              <a:gd name="connsiteY95" fmla="*/ 2442050 h 2699396"/>
              <a:gd name="connsiteX96" fmla="*/ 5234529 w 8886654"/>
              <a:gd name="connsiteY96" fmla="*/ 2447526 h 2699396"/>
              <a:gd name="connsiteX97" fmla="*/ 4971707 w 8886654"/>
              <a:gd name="connsiteY97" fmla="*/ 2474903 h 2699396"/>
              <a:gd name="connsiteX98" fmla="*/ 4878625 w 8886654"/>
              <a:gd name="connsiteY98" fmla="*/ 2496805 h 2699396"/>
              <a:gd name="connsiteX99" fmla="*/ 4812919 w 8886654"/>
              <a:gd name="connsiteY99" fmla="*/ 2502280 h 2699396"/>
              <a:gd name="connsiteX100" fmla="*/ 4692460 w 8886654"/>
              <a:gd name="connsiteY100" fmla="*/ 2524182 h 2699396"/>
              <a:gd name="connsiteX101" fmla="*/ 4566524 w 8886654"/>
              <a:gd name="connsiteY101" fmla="*/ 2557035 h 2699396"/>
              <a:gd name="connsiteX102" fmla="*/ 4435113 w 8886654"/>
              <a:gd name="connsiteY102" fmla="*/ 2584412 h 2699396"/>
              <a:gd name="connsiteX103" fmla="*/ 4391310 w 8886654"/>
              <a:gd name="connsiteY103" fmla="*/ 2589887 h 2699396"/>
              <a:gd name="connsiteX104" fmla="*/ 4342031 w 8886654"/>
              <a:gd name="connsiteY104" fmla="*/ 2600838 h 2699396"/>
              <a:gd name="connsiteX105" fmla="*/ 4298227 w 8886654"/>
              <a:gd name="connsiteY105" fmla="*/ 2611789 h 2699396"/>
              <a:gd name="connsiteX106" fmla="*/ 4205145 w 8886654"/>
              <a:gd name="connsiteY106" fmla="*/ 2617264 h 2699396"/>
              <a:gd name="connsiteX107" fmla="*/ 4051832 w 8886654"/>
              <a:gd name="connsiteY107" fmla="*/ 2628215 h 2699396"/>
              <a:gd name="connsiteX108" fmla="*/ 3936848 w 8886654"/>
              <a:gd name="connsiteY108" fmla="*/ 2639166 h 2699396"/>
              <a:gd name="connsiteX109" fmla="*/ 3794486 w 8886654"/>
              <a:gd name="connsiteY109" fmla="*/ 2644642 h 2699396"/>
              <a:gd name="connsiteX110" fmla="*/ 2907463 w 8886654"/>
              <a:gd name="connsiteY110" fmla="*/ 2655593 h 2699396"/>
              <a:gd name="connsiteX111" fmla="*/ 2622740 w 8886654"/>
              <a:gd name="connsiteY111" fmla="*/ 2672019 h 2699396"/>
              <a:gd name="connsiteX112" fmla="*/ 2453001 w 8886654"/>
              <a:gd name="connsiteY112" fmla="*/ 2682970 h 2699396"/>
              <a:gd name="connsiteX113" fmla="*/ 2305164 w 8886654"/>
              <a:gd name="connsiteY113" fmla="*/ 2688445 h 2699396"/>
              <a:gd name="connsiteX114" fmla="*/ 1971161 w 8886654"/>
              <a:gd name="connsiteY114" fmla="*/ 2699396 h 2699396"/>
              <a:gd name="connsiteX115" fmla="*/ 1231976 w 8886654"/>
              <a:gd name="connsiteY115" fmla="*/ 2693921 h 2699396"/>
              <a:gd name="connsiteX116" fmla="*/ 1133418 w 8886654"/>
              <a:gd name="connsiteY116" fmla="*/ 2666544 h 2699396"/>
              <a:gd name="connsiteX117" fmla="*/ 1051286 w 8886654"/>
              <a:gd name="connsiteY117" fmla="*/ 2650117 h 2699396"/>
              <a:gd name="connsiteX118" fmla="*/ 815842 w 8886654"/>
              <a:gd name="connsiteY118" fmla="*/ 2589887 h 2699396"/>
              <a:gd name="connsiteX119" fmla="*/ 744661 w 8886654"/>
              <a:gd name="connsiteY119" fmla="*/ 2578936 h 2699396"/>
              <a:gd name="connsiteX120" fmla="*/ 678955 w 8886654"/>
              <a:gd name="connsiteY120" fmla="*/ 2557035 h 2699396"/>
              <a:gd name="connsiteX121" fmla="*/ 596824 w 8886654"/>
              <a:gd name="connsiteY121" fmla="*/ 2540608 h 2699396"/>
              <a:gd name="connsiteX122" fmla="*/ 525643 w 8886654"/>
              <a:gd name="connsiteY122" fmla="*/ 2513231 h 2699396"/>
              <a:gd name="connsiteX123" fmla="*/ 509216 w 8886654"/>
              <a:gd name="connsiteY123" fmla="*/ 2507755 h 2699396"/>
              <a:gd name="connsiteX124" fmla="*/ 448987 w 8886654"/>
              <a:gd name="connsiteY124" fmla="*/ 2458476 h 2699396"/>
              <a:gd name="connsiteX125" fmla="*/ 383281 w 8886654"/>
              <a:gd name="connsiteY125" fmla="*/ 2403722 h 2699396"/>
              <a:gd name="connsiteX126" fmla="*/ 344953 w 8886654"/>
              <a:gd name="connsiteY126" fmla="*/ 2370869 h 2699396"/>
              <a:gd name="connsiteX127" fmla="*/ 290198 w 8886654"/>
              <a:gd name="connsiteY127" fmla="*/ 2316115 h 2699396"/>
              <a:gd name="connsiteX128" fmla="*/ 262821 w 8886654"/>
              <a:gd name="connsiteY128" fmla="*/ 2288738 h 2699396"/>
              <a:gd name="connsiteX129" fmla="*/ 208067 w 8886654"/>
              <a:gd name="connsiteY129" fmla="*/ 2217557 h 2699396"/>
              <a:gd name="connsiteX130" fmla="*/ 164263 w 8886654"/>
              <a:gd name="connsiteY130" fmla="*/ 2140900 h 2699396"/>
              <a:gd name="connsiteX131" fmla="*/ 114984 w 8886654"/>
              <a:gd name="connsiteY131" fmla="*/ 2058769 h 2699396"/>
              <a:gd name="connsiteX132" fmla="*/ 93082 w 8886654"/>
              <a:gd name="connsiteY132" fmla="*/ 2020441 h 2699396"/>
              <a:gd name="connsiteX133" fmla="*/ 71181 w 8886654"/>
              <a:gd name="connsiteY133" fmla="*/ 1965686 h 2699396"/>
              <a:gd name="connsiteX134" fmla="*/ 49279 w 8886654"/>
              <a:gd name="connsiteY134" fmla="*/ 1894505 h 2699396"/>
              <a:gd name="connsiteX135" fmla="*/ 43803 w 8886654"/>
              <a:gd name="connsiteY135" fmla="*/ 1861653 h 2699396"/>
              <a:gd name="connsiteX136" fmla="*/ 27377 w 8886654"/>
              <a:gd name="connsiteY136" fmla="*/ 1806898 h 2699396"/>
              <a:gd name="connsiteX137" fmla="*/ 16426 w 8886654"/>
              <a:gd name="connsiteY137" fmla="*/ 1774045 h 2699396"/>
              <a:gd name="connsiteX138" fmla="*/ 0 w 8886654"/>
              <a:gd name="connsiteY138" fmla="*/ 1659061 h 2699396"/>
              <a:gd name="connsiteX139" fmla="*/ 10951 w 8886654"/>
              <a:gd name="connsiteY139" fmla="*/ 1210074 h 2699396"/>
              <a:gd name="connsiteX140" fmla="*/ 27377 w 8886654"/>
              <a:gd name="connsiteY140" fmla="*/ 1133418 h 2699396"/>
              <a:gd name="connsiteX141" fmla="*/ 38328 w 8886654"/>
              <a:gd name="connsiteY141" fmla="*/ 1040335 h 2699396"/>
              <a:gd name="connsiteX142" fmla="*/ 43803 w 8886654"/>
              <a:gd name="connsiteY142" fmla="*/ 1002007 h 2699396"/>
              <a:gd name="connsiteX143" fmla="*/ 60230 w 8886654"/>
              <a:gd name="connsiteY143" fmla="*/ 952728 h 2699396"/>
              <a:gd name="connsiteX144" fmla="*/ 82131 w 8886654"/>
              <a:gd name="connsiteY144" fmla="*/ 881547 h 2699396"/>
              <a:gd name="connsiteX145" fmla="*/ 98558 w 8886654"/>
              <a:gd name="connsiteY145" fmla="*/ 837744 h 2699396"/>
              <a:gd name="connsiteX146" fmla="*/ 109509 w 8886654"/>
              <a:gd name="connsiteY146" fmla="*/ 804891 h 2699396"/>
              <a:gd name="connsiteX147" fmla="*/ 131410 w 8886654"/>
              <a:gd name="connsiteY147" fmla="*/ 750136 h 2699396"/>
              <a:gd name="connsiteX148" fmla="*/ 158788 w 8886654"/>
              <a:gd name="connsiteY148" fmla="*/ 689906 h 2699396"/>
              <a:gd name="connsiteX149" fmla="*/ 180690 w 8886654"/>
              <a:gd name="connsiteY149" fmla="*/ 657054 h 2699396"/>
              <a:gd name="connsiteX150" fmla="*/ 208067 w 8886654"/>
              <a:gd name="connsiteY150" fmla="*/ 596824 h 2699396"/>
              <a:gd name="connsiteX151" fmla="*/ 235444 w 8886654"/>
              <a:gd name="connsiteY151" fmla="*/ 542069 h 2699396"/>
              <a:gd name="connsiteX152" fmla="*/ 246395 w 8886654"/>
              <a:gd name="connsiteY152" fmla="*/ 503741 h 2699396"/>
              <a:gd name="connsiteX153" fmla="*/ 262821 w 8886654"/>
              <a:gd name="connsiteY153" fmla="*/ 481839 h 2699396"/>
              <a:gd name="connsiteX154" fmla="*/ 284723 w 8886654"/>
              <a:gd name="connsiteY154" fmla="*/ 438036 h 2699396"/>
              <a:gd name="connsiteX155" fmla="*/ 295674 w 8886654"/>
              <a:gd name="connsiteY155" fmla="*/ 416134 h 2699396"/>
              <a:gd name="connsiteX156" fmla="*/ 317576 w 8886654"/>
              <a:gd name="connsiteY156" fmla="*/ 399708 h 2699396"/>
              <a:gd name="connsiteX157" fmla="*/ 350428 w 8886654"/>
              <a:gd name="connsiteY157" fmla="*/ 339478 h 2699396"/>
              <a:gd name="connsiteX158" fmla="*/ 372330 w 8886654"/>
              <a:gd name="connsiteY158" fmla="*/ 306625 h 2699396"/>
              <a:gd name="connsiteX159" fmla="*/ 388757 w 8886654"/>
              <a:gd name="connsiteY159" fmla="*/ 295674 h 2699396"/>
              <a:gd name="connsiteX160" fmla="*/ 416134 w 8886654"/>
              <a:gd name="connsiteY160" fmla="*/ 257346 h 2699396"/>
              <a:gd name="connsiteX161" fmla="*/ 432560 w 8886654"/>
              <a:gd name="connsiteY161" fmla="*/ 229969 h 2699396"/>
              <a:gd name="connsiteX162" fmla="*/ 448987 w 8886654"/>
              <a:gd name="connsiteY162" fmla="*/ 213542 h 2699396"/>
              <a:gd name="connsiteX163" fmla="*/ 520167 w 8886654"/>
              <a:gd name="connsiteY163" fmla="*/ 153312 h 2699396"/>
              <a:gd name="connsiteX0" fmla="*/ 520167 w 8886654"/>
              <a:gd name="connsiteY0" fmla="*/ 153312 h 2699396"/>
              <a:gd name="connsiteX1" fmla="*/ 958203 w 8886654"/>
              <a:gd name="connsiteY1" fmla="*/ 120460 h 2699396"/>
              <a:gd name="connsiteX2" fmla="*/ 1231976 w 8886654"/>
              <a:gd name="connsiteY2" fmla="*/ 109509 h 2699396"/>
              <a:gd name="connsiteX3" fmla="*/ 2047818 w 8886654"/>
              <a:gd name="connsiteY3" fmla="*/ 98558 h 2699396"/>
              <a:gd name="connsiteX4" fmla="*/ 2562510 w 8886654"/>
              <a:gd name="connsiteY4" fmla="*/ 87607 h 2699396"/>
              <a:gd name="connsiteX5" fmla="*/ 2847233 w 8886654"/>
              <a:gd name="connsiteY5" fmla="*/ 65705 h 2699396"/>
              <a:gd name="connsiteX6" fmla="*/ 3006021 w 8886654"/>
              <a:gd name="connsiteY6" fmla="*/ 54754 h 2699396"/>
              <a:gd name="connsiteX7" fmla="*/ 3263367 w 8886654"/>
              <a:gd name="connsiteY7" fmla="*/ 32853 h 2699396"/>
              <a:gd name="connsiteX8" fmla="*/ 3411204 w 8886654"/>
              <a:gd name="connsiteY8" fmla="*/ 21902 h 2699396"/>
              <a:gd name="connsiteX9" fmla="*/ 3542615 w 8886654"/>
              <a:gd name="connsiteY9" fmla="*/ 10951 h 2699396"/>
              <a:gd name="connsiteX10" fmla="*/ 3794486 w 8886654"/>
              <a:gd name="connsiteY10" fmla="*/ 0 h 2699396"/>
              <a:gd name="connsiteX11" fmla="*/ 5579482 w 8886654"/>
              <a:gd name="connsiteY11" fmla="*/ 5475 h 2699396"/>
              <a:gd name="connsiteX12" fmla="*/ 5721844 w 8886654"/>
              <a:gd name="connsiteY12" fmla="*/ 16426 h 2699396"/>
              <a:gd name="connsiteX13" fmla="*/ 5880632 w 8886654"/>
              <a:gd name="connsiteY13" fmla="*/ 32853 h 2699396"/>
              <a:gd name="connsiteX14" fmla="*/ 6055846 w 8886654"/>
              <a:gd name="connsiteY14" fmla="*/ 38328 h 2699396"/>
              <a:gd name="connsiteX15" fmla="*/ 6148929 w 8886654"/>
              <a:gd name="connsiteY15" fmla="*/ 54754 h 2699396"/>
              <a:gd name="connsiteX16" fmla="*/ 6187257 w 8886654"/>
              <a:gd name="connsiteY16" fmla="*/ 65705 h 2699396"/>
              <a:gd name="connsiteX17" fmla="*/ 6220110 w 8886654"/>
              <a:gd name="connsiteY17" fmla="*/ 76656 h 2699396"/>
              <a:gd name="connsiteX18" fmla="*/ 6291291 w 8886654"/>
              <a:gd name="connsiteY18" fmla="*/ 98558 h 2699396"/>
              <a:gd name="connsiteX19" fmla="*/ 6373422 w 8886654"/>
              <a:gd name="connsiteY19" fmla="*/ 120460 h 2699396"/>
              <a:gd name="connsiteX20" fmla="*/ 6428177 w 8886654"/>
              <a:gd name="connsiteY20" fmla="*/ 125935 h 2699396"/>
              <a:gd name="connsiteX21" fmla="*/ 6477456 w 8886654"/>
              <a:gd name="connsiteY21" fmla="*/ 136886 h 2699396"/>
              <a:gd name="connsiteX22" fmla="*/ 6614342 w 8886654"/>
              <a:gd name="connsiteY22" fmla="*/ 153312 h 2699396"/>
              <a:gd name="connsiteX23" fmla="*/ 6696474 w 8886654"/>
              <a:gd name="connsiteY23" fmla="*/ 164263 h 2699396"/>
              <a:gd name="connsiteX24" fmla="*/ 6751228 w 8886654"/>
              <a:gd name="connsiteY24" fmla="*/ 169739 h 2699396"/>
              <a:gd name="connsiteX25" fmla="*/ 6822409 w 8886654"/>
              <a:gd name="connsiteY25" fmla="*/ 180690 h 2699396"/>
              <a:gd name="connsiteX26" fmla="*/ 6904541 w 8886654"/>
              <a:gd name="connsiteY26" fmla="*/ 191641 h 2699396"/>
              <a:gd name="connsiteX27" fmla="*/ 7003099 w 8886654"/>
              <a:gd name="connsiteY27" fmla="*/ 213542 h 2699396"/>
              <a:gd name="connsiteX28" fmla="*/ 7096182 w 8886654"/>
              <a:gd name="connsiteY28" fmla="*/ 240920 h 2699396"/>
              <a:gd name="connsiteX29" fmla="*/ 7189264 w 8886654"/>
              <a:gd name="connsiteY29" fmla="*/ 251870 h 2699396"/>
              <a:gd name="connsiteX30" fmla="*/ 7238543 w 8886654"/>
              <a:gd name="connsiteY30" fmla="*/ 262821 h 2699396"/>
              <a:gd name="connsiteX31" fmla="*/ 7287822 w 8886654"/>
              <a:gd name="connsiteY31" fmla="*/ 268297 h 2699396"/>
              <a:gd name="connsiteX32" fmla="*/ 7331626 w 8886654"/>
              <a:gd name="connsiteY32" fmla="*/ 273772 h 2699396"/>
              <a:gd name="connsiteX33" fmla="*/ 7380905 w 8886654"/>
              <a:gd name="connsiteY33" fmla="*/ 290199 h 2699396"/>
              <a:gd name="connsiteX34" fmla="*/ 7435660 w 8886654"/>
              <a:gd name="connsiteY34" fmla="*/ 312100 h 2699396"/>
              <a:gd name="connsiteX35" fmla="*/ 7528742 w 8886654"/>
              <a:gd name="connsiteY35" fmla="*/ 334002 h 2699396"/>
              <a:gd name="connsiteX36" fmla="*/ 7550644 w 8886654"/>
              <a:gd name="connsiteY36" fmla="*/ 350429 h 2699396"/>
              <a:gd name="connsiteX37" fmla="*/ 7610874 w 8886654"/>
              <a:gd name="connsiteY37" fmla="*/ 366855 h 2699396"/>
              <a:gd name="connsiteX38" fmla="*/ 7731334 w 8886654"/>
              <a:gd name="connsiteY38" fmla="*/ 416134 h 2699396"/>
              <a:gd name="connsiteX39" fmla="*/ 7775137 w 8886654"/>
              <a:gd name="connsiteY39" fmla="*/ 421609 h 2699396"/>
              <a:gd name="connsiteX40" fmla="*/ 7846318 w 8886654"/>
              <a:gd name="connsiteY40" fmla="*/ 448987 h 2699396"/>
              <a:gd name="connsiteX41" fmla="*/ 7917499 w 8886654"/>
              <a:gd name="connsiteY41" fmla="*/ 465413 h 2699396"/>
              <a:gd name="connsiteX42" fmla="*/ 7944876 w 8886654"/>
              <a:gd name="connsiteY42" fmla="*/ 481839 h 2699396"/>
              <a:gd name="connsiteX43" fmla="*/ 7966778 w 8886654"/>
              <a:gd name="connsiteY43" fmla="*/ 492790 h 2699396"/>
              <a:gd name="connsiteX44" fmla="*/ 8037959 w 8886654"/>
              <a:gd name="connsiteY44" fmla="*/ 520167 h 2699396"/>
              <a:gd name="connsiteX45" fmla="*/ 8059861 w 8886654"/>
              <a:gd name="connsiteY45" fmla="*/ 531118 h 2699396"/>
              <a:gd name="connsiteX46" fmla="*/ 8098189 w 8886654"/>
              <a:gd name="connsiteY46" fmla="*/ 547545 h 2699396"/>
              <a:gd name="connsiteX47" fmla="*/ 8141992 w 8886654"/>
              <a:gd name="connsiteY47" fmla="*/ 569447 h 2699396"/>
              <a:gd name="connsiteX48" fmla="*/ 8163894 w 8886654"/>
              <a:gd name="connsiteY48" fmla="*/ 585873 h 2699396"/>
              <a:gd name="connsiteX49" fmla="*/ 8202222 w 8886654"/>
              <a:gd name="connsiteY49" fmla="*/ 602299 h 2699396"/>
              <a:gd name="connsiteX50" fmla="*/ 8218649 w 8886654"/>
              <a:gd name="connsiteY50" fmla="*/ 607775 h 2699396"/>
              <a:gd name="connsiteX51" fmla="*/ 8278879 w 8886654"/>
              <a:gd name="connsiteY51" fmla="*/ 646103 h 2699396"/>
              <a:gd name="connsiteX52" fmla="*/ 8300781 w 8886654"/>
              <a:gd name="connsiteY52" fmla="*/ 657054 h 2699396"/>
              <a:gd name="connsiteX53" fmla="*/ 8339109 w 8886654"/>
              <a:gd name="connsiteY53" fmla="*/ 689906 h 2699396"/>
              <a:gd name="connsiteX54" fmla="*/ 8399339 w 8886654"/>
              <a:gd name="connsiteY54" fmla="*/ 761087 h 2699396"/>
              <a:gd name="connsiteX55" fmla="*/ 8525274 w 8886654"/>
              <a:gd name="connsiteY55" fmla="*/ 859645 h 2699396"/>
              <a:gd name="connsiteX56" fmla="*/ 8574553 w 8886654"/>
              <a:gd name="connsiteY56" fmla="*/ 908924 h 2699396"/>
              <a:gd name="connsiteX57" fmla="*/ 8640258 w 8886654"/>
              <a:gd name="connsiteY57" fmla="*/ 963679 h 2699396"/>
              <a:gd name="connsiteX58" fmla="*/ 8667636 w 8886654"/>
              <a:gd name="connsiteY58" fmla="*/ 991056 h 2699396"/>
              <a:gd name="connsiteX59" fmla="*/ 8673111 w 8886654"/>
              <a:gd name="connsiteY59" fmla="*/ 1007482 h 2699396"/>
              <a:gd name="connsiteX60" fmla="*/ 8695013 w 8886654"/>
              <a:gd name="connsiteY60" fmla="*/ 1034860 h 2699396"/>
              <a:gd name="connsiteX61" fmla="*/ 8705964 w 8886654"/>
              <a:gd name="connsiteY61" fmla="*/ 1051286 h 2699396"/>
              <a:gd name="connsiteX62" fmla="*/ 8711439 w 8886654"/>
              <a:gd name="connsiteY62" fmla="*/ 1067712 h 2699396"/>
              <a:gd name="connsiteX63" fmla="*/ 8722390 w 8886654"/>
              <a:gd name="connsiteY63" fmla="*/ 1084139 h 2699396"/>
              <a:gd name="connsiteX64" fmla="*/ 8744292 w 8886654"/>
              <a:gd name="connsiteY64" fmla="*/ 1133418 h 2699396"/>
              <a:gd name="connsiteX65" fmla="*/ 8760718 w 8886654"/>
              <a:gd name="connsiteY65" fmla="*/ 1182697 h 2699396"/>
              <a:gd name="connsiteX66" fmla="*/ 8771669 w 8886654"/>
              <a:gd name="connsiteY66" fmla="*/ 1221025 h 2699396"/>
              <a:gd name="connsiteX67" fmla="*/ 8788095 w 8886654"/>
              <a:gd name="connsiteY67" fmla="*/ 1242927 h 2699396"/>
              <a:gd name="connsiteX68" fmla="*/ 8809997 w 8886654"/>
              <a:gd name="connsiteY68" fmla="*/ 1319583 h 2699396"/>
              <a:gd name="connsiteX69" fmla="*/ 8815473 w 8886654"/>
              <a:gd name="connsiteY69" fmla="*/ 1357911 h 2699396"/>
              <a:gd name="connsiteX70" fmla="*/ 8831899 w 8886654"/>
              <a:gd name="connsiteY70" fmla="*/ 1445518 h 2699396"/>
              <a:gd name="connsiteX71" fmla="*/ 8842850 w 8886654"/>
              <a:gd name="connsiteY71" fmla="*/ 1500273 h 2699396"/>
              <a:gd name="connsiteX72" fmla="*/ 8864752 w 8886654"/>
              <a:gd name="connsiteY72" fmla="*/ 1582405 h 2699396"/>
              <a:gd name="connsiteX73" fmla="*/ 8875703 w 8886654"/>
              <a:gd name="connsiteY73" fmla="*/ 1642635 h 2699396"/>
              <a:gd name="connsiteX74" fmla="*/ 8881178 w 8886654"/>
              <a:gd name="connsiteY74" fmla="*/ 1664536 h 2699396"/>
              <a:gd name="connsiteX75" fmla="*/ 8886654 w 8886654"/>
              <a:gd name="connsiteY75" fmla="*/ 1708340 h 2699396"/>
              <a:gd name="connsiteX76" fmla="*/ 8881178 w 8886654"/>
              <a:gd name="connsiteY76" fmla="*/ 1861653 h 2699396"/>
              <a:gd name="connsiteX77" fmla="*/ 8870227 w 8886654"/>
              <a:gd name="connsiteY77" fmla="*/ 1878079 h 2699396"/>
              <a:gd name="connsiteX78" fmla="*/ 8837375 w 8886654"/>
              <a:gd name="connsiteY78" fmla="*/ 1943784 h 2699396"/>
              <a:gd name="connsiteX79" fmla="*/ 8799046 w 8886654"/>
              <a:gd name="connsiteY79" fmla="*/ 2036867 h 2699396"/>
              <a:gd name="connsiteX80" fmla="*/ 8793571 w 8886654"/>
              <a:gd name="connsiteY80" fmla="*/ 2058769 h 2699396"/>
              <a:gd name="connsiteX81" fmla="*/ 8755243 w 8886654"/>
              <a:gd name="connsiteY81" fmla="*/ 2140900 h 2699396"/>
              <a:gd name="connsiteX82" fmla="*/ 8744292 w 8886654"/>
              <a:gd name="connsiteY82" fmla="*/ 2179229 h 2699396"/>
              <a:gd name="connsiteX83" fmla="*/ 8623832 w 8886654"/>
              <a:gd name="connsiteY83" fmla="*/ 2299688 h 2699396"/>
              <a:gd name="connsiteX84" fmla="*/ 8596455 w 8886654"/>
              <a:gd name="connsiteY84" fmla="*/ 2316115 h 2699396"/>
              <a:gd name="connsiteX85" fmla="*/ 8558127 w 8886654"/>
              <a:gd name="connsiteY85" fmla="*/ 2338017 h 2699396"/>
              <a:gd name="connsiteX86" fmla="*/ 8497897 w 8886654"/>
              <a:gd name="connsiteY86" fmla="*/ 2370869 h 2699396"/>
              <a:gd name="connsiteX87" fmla="*/ 8415765 w 8886654"/>
              <a:gd name="connsiteY87" fmla="*/ 2398247 h 2699396"/>
              <a:gd name="connsiteX88" fmla="*/ 8371961 w 8886654"/>
              <a:gd name="connsiteY88" fmla="*/ 2403722 h 2699396"/>
              <a:gd name="connsiteX89" fmla="*/ 8229600 w 8886654"/>
              <a:gd name="connsiteY89" fmla="*/ 2420148 h 2699396"/>
              <a:gd name="connsiteX90" fmla="*/ 7983204 w 8886654"/>
              <a:gd name="connsiteY90" fmla="*/ 2436575 h 2699396"/>
              <a:gd name="connsiteX91" fmla="*/ 7484939 w 8886654"/>
              <a:gd name="connsiteY91" fmla="*/ 2431099 h 2699396"/>
              <a:gd name="connsiteX92" fmla="*/ 7304249 w 8886654"/>
              <a:gd name="connsiteY92" fmla="*/ 2420148 h 2699396"/>
              <a:gd name="connsiteX93" fmla="*/ 7046903 w 8886654"/>
              <a:gd name="connsiteY93" fmla="*/ 2414673 h 2699396"/>
              <a:gd name="connsiteX94" fmla="*/ 5787549 w 8886654"/>
              <a:gd name="connsiteY94" fmla="*/ 2425624 h 2699396"/>
              <a:gd name="connsiteX95" fmla="*/ 5469973 w 8886654"/>
              <a:gd name="connsiteY95" fmla="*/ 2442050 h 2699396"/>
              <a:gd name="connsiteX96" fmla="*/ 5234529 w 8886654"/>
              <a:gd name="connsiteY96" fmla="*/ 2447526 h 2699396"/>
              <a:gd name="connsiteX97" fmla="*/ 4971707 w 8886654"/>
              <a:gd name="connsiteY97" fmla="*/ 2474903 h 2699396"/>
              <a:gd name="connsiteX98" fmla="*/ 4878625 w 8886654"/>
              <a:gd name="connsiteY98" fmla="*/ 2496805 h 2699396"/>
              <a:gd name="connsiteX99" fmla="*/ 4812919 w 8886654"/>
              <a:gd name="connsiteY99" fmla="*/ 2502280 h 2699396"/>
              <a:gd name="connsiteX100" fmla="*/ 4692460 w 8886654"/>
              <a:gd name="connsiteY100" fmla="*/ 2524182 h 2699396"/>
              <a:gd name="connsiteX101" fmla="*/ 4566524 w 8886654"/>
              <a:gd name="connsiteY101" fmla="*/ 2557035 h 2699396"/>
              <a:gd name="connsiteX102" fmla="*/ 4435113 w 8886654"/>
              <a:gd name="connsiteY102" fmla="*/ 2584412 h 2699396"/>
              <a:gd name="connsiteX103" fmla="*/ 4391310 w 8886654"/>
              <a:gd name="connsiteY103" fmla="*/ 2589887 h 2699396"/>
              <a:gd name="connsiteX104" fmla="*/ 4342031 w 8886654"/>
              <a:gd name="connsiteY104" fmla="*/ 2600838 h 2699396"/>
              <a:gd name="connsiteX105" fmla="*/ 4298227 w 8886654"/>
              <a:gd name="connsiteY105" fmla="*/ 2611789 h 2699396"/>
              <a:gd name="connsiteX106" fmla="*/ 4205145 w 8886654"/>
              <a:gd name="connsiteY106" fmla="*/ 2617264 h 2699396"/>
              <a:gd name="connsiteX107" fmla="*/ 4051832 w 8886654"/>
              <a:gd name="connsiteY107" fmla="*/ 2628215 h 2699396"/>
              <a:gd name="connsiteX108" fmla="*/ 3936848 w 8886654"/>
              <a:gd name="connsiteY108" fmla="*/ 2639166 h 2699396"/>
              <a:gd name="connsiteX109" fmla="*/ 3794486 w 8886654"/>
              <a:gd name="connsiteY109" fmla="*/ 2644642 h 2699396"/>
              <a:gd name="connsiteX110" fmla="*/ 2907463 w 8886654"/>
              <a:gd name="connsiteY110" fmla="*/ 2655593 h 2699396"/>
              <a:gd name="connsiteX111" fmla="*/ 2622740 w 8886654"/>
              <a:gd name="connsiteY111" fmla="*/ 2672019 h 2699396"/>
              <a:gd name="connsiteX112" fmla="*/ 2453001 w 8886654"/>
              <a:gd name="connsiteY112" fmla="*/ 2682970 h 2699396"/>
              <a:gd name="connsiteX113" fmla="*/ 2305164 w 8886654"/>
              <a:gd name="connsiteY113" fmla="*/ 2688445 h 2699396"/>
              <a:gd name="connsiteX114" fmla="*/ 1971161 w 8886654"/>
              <a:gd name="connsiteY114" fmla="*/ 2699396 h 2699396"/>
              <a:gd name="connsiteX115" fmla="*/ 1231976 w 8886654"/>
              <a:gd name="connsiteY115" fmla="*/ 2693921 h 2699396"/>
              <a:gd name="connsiteX116" fmla="*/ 1133418 w 8886654"/>
              <a:gd name="connsiteY116" fmla="*/ 2666544 h 2699396"/>
              <a:gd name="connsiteX117" fmla="*/ 1051286 w 8886654"/>
              <a:gd name="connsiteY117" fmla="*/ 2650117 h 2699396"/>
              <a:gd name="connsiteX118" fmla="*/ 815842 w 8886654"/>
              <a:gd name="connsiteY118" fmla="*/ 2589887 h 2699396"/>
              <a:gd name="connsiteX119" fmla="*/ 744661 w 8886654"/>
              <a:gd name="connsiteY119" fmla="*/ 2578936 h 2699396"/>
              <a:gd name="connsiteX120" fmla="*/ 678955 w 8886654"/>
              <a:gd name="connsiteY120" fmla="*/ 2557035 h 2699396"/>
              <a:gd name="connsiteX121" fmla="*/ 596824 w 8886654"/>
              <a:gd name="connsiteY121" fmla="*/ 2540608 h 2699396"/>
              <a:gd name="connsiteX122" fmla="*/ 525643 w 8886654"/>
              <a:gd name="connsiteY122" fmla="*/ 2513231 h 2699396"/>
              <a:gd name="connsiteX123" fmla="*/ 509216 w 8886654"/>
              <a:gd name="connsiteY123" fmla="*/ 2507755 h 2699396"/>
              <a:gd name="connsiteX124" fmla="*/ 448987 w 8886654"/>
              <a:gd name="connsiteY124" fmla="*/ 2458476 h 2699396"/>
              <a:gd name="connsiteX125" fmla="*/ 383281 w 8886654"/>
              <a:gd name="connsiteY125" fmla="*/ 2403722 h 2699396"/>
              <a:gd name="connsiteX126" fmla="*/ 344953 w 8886654"/>
              <a:gd name="connsiteY126" fmla="*/ 2370869 h 2699396"/>
              <a:gd name="connsiteX127" fmla="*/ 290198 w 8886654"/>
              <a:gd name="connsiteY127" fmla="*/ 2316115 h 2699396"/>
              <a:gd name="connsiteX128" fmla="*/ 262821 w 8886654"/>
              <a:gd name="connsiteY128" fmla="*/ 2288738 h 2699396"/>
              <a:gd name="connsiteX129" fmla="*/ 208067 w 8886654"/>
              <a:gd name="connsiteY129" fmla="*/ 2217557 h 2699396"/>
              <a:gd name="connsiteX130" fmla="*/ 164263 w 8886654"/>
              <a:gd name="connsiteY130" fmla="*/ 2140900 h 2699396"/>
              <a:gd name="connsiteX131" fmla="*/ 114984 w 8886654"/>
              <a:gd name="connsiteY131" fmla="*/ 2058769 h 2699396"/>
              <a:gd name="connsiteX132" fmla="*/ 93082 w 8886654"/>
              <a:gd name="connsiteY132" fmla="*/ 2020441 h 2699396"/>
              <a:gd name="connsiteX133" fmla="*/ 71181 w 8886654"/>
              <a:gd name="connsiteY133" fmla="*/ 1965686 h 2699396"/>
              <a:gd name="connsiteX134" fmla="*/ 49279 w 8886654"/>
              <a:gd name="connsiteY134" fmla="*/ 1894505 h 2699396"/>
              <a:gd name="connsiteX135" fmla="*/ 43803 w 8886654"/>
              <a:gd name="connsiteY135" fmla="*/ 1861653 h 2699396"/>
              <a:gd name="connsiteX136" fmla="*/ 27377 w 8886654"/>
              <a:gd name="connsiteY136" fmla="*/ 1806898 h 2699396"/>
              <a:gd name="connsiteX137" fmla="*/ 16426 w 8886654"/>
              <a:gd name="connsiteY137" fmla="*/ 1774045 h 2699396"/>
              <a:gd name="connsiteX138" fmla="*/ 0 w 8886654"/>
              <a:gd name="connsiteY138" fmla="*/ 1659061 h 2699396"/>
              <a:gd name="connsiteX139" fmla="*/ 10951 w 8886654"/>
              <a:gd name="connsiteY139" fmla="*/ 1210074 h 2699396"/>
              <a:gd name="connsiteX140" fmla="*/ 27377 w 8886654"/>
              <a:gd name="connsiteY140" fmla="*/ 1133418 h 2699396"/>
              <a:gd name="connsiteX141" fmla="*/ 38328 w 8886654"/>
              <a:gd name="connsiteY141" fmla="*/ 1040335 h 2699396"/>
              <a:gd name="connsiteX142" fmla="*/ 43803 w 8886654"/>
              <a:gd name="connsiteY142" fmla="*/ 1002007 h 2699396"/>
              <a:gd name="connsiteX143" fmla="*/ 60230 w 8886654"/>
              <a:gd name="connsiteY143" fmla="*/ 952728 h 2699396"/>
              <a:gd name="connsiteX144" fmla="*/ 82131 w 8886654"/>
              <a:gd name="connsiteY144" fmla="*/ 881547 h 2699396"/>
              <a:gd name="connsiteX145" fmla="*/ 98558 w 8886654"/>
              <a:gd name="connsiteY145" fmla="*/ 837744 h 2699396"/>
              <a:gd name="connsiteX146" fmla="*/ 109509 w 8886654"/>
              <a:gd name="connsiteY146" fmla="*/ 804891 h 2699396"/>
              <a:gd name="connsiteX147" fmla="*/ 131410 w 8886654"/>
              <a:gd name="connsiteY147" fmla="*/ 750136 h 2699396"/>
              <a:gd name="connsiteX148" fmla="*/ 158788 w 8886654"/>
              <a:gd name="connsiteY148" fmla="*/ 689906 h 2699396"/>
              <a:gd name="connsiteX149" fmla="*/ 180690 w 8886654"/>
              <a:gd name="connsiteY149" fmla="*/ 657054 h 2699396"/>
              <a:gd name="connsiteX150" fmla="*/ 208067 w 8886654"/>
              <a:gd name="connsiteY150" fmla="*/ 596824 h 2699396"/>
              <a:gd name="connsiteX151" fmla="*/ 235444 w 8886654"/>
              <a:gd name="connsiteY151" fmla="*/ 542069 h 2699396"/>
              <a:gd name="connsiteX152" fmla="*/ 246395 w 8886654"/>
              <a:gd name="connsiteY152" fmla="*/ 503741 h 2699396"/>
              <a:gd name="connsiteX153" fmla="*/ 262821 w 8886654"/>
              <a:gd name="connsiteY153" fmla="*/ 481839 h 2699396"/>
              <a:gd name="connsiteX154" fmla="*/ 284723 w 8886654"/>
              <a:gd name="connsiteY154" fmla="*/ 438036 h 2699396"/>
              <a:gd name="connsiteX155" fmla="*/ 295674 w 8886654"/>
              <a:gd name="connsiteY155" fmla="*/ 416134 h 2699396"/>
              <a:gd name="connsiteX156" fmla="*/ 317576 w 8886654"/>
              <a:gd name="connsiteY156" fmla="*/ 399708 h 2699396"/>
              <a:gd name="connsiteX157" fmla="*/ 350428 w 8886654"/>
              <a:gd name="connsiteY157" fmla="*/ 339478 h 2699396"/>
              <a:gd name="connsiteX158" fmla="*/ 372330 w 8886654"/>
              <a:gd name="connsiteY158" fmla="*/ 306625 h 2699396"/>
              <a:gd name="connsiteX159" fmla="*/ 388757 w 8886654"/>
              <a:gd name="connsiteY159" fmla="*/ 295674 h 2699396"/>
              <a:gd name="connsiteX160" fmla="*/ 416134 w 8886654"/>
              <a:gd name="connsiteY160" fmla="*/ 257346 h 2699396"/>
              <a:gd name="connsiteX161" fmla="*/ 432560 w 8886654"/>
              <a:gd name="connsiteY161" fmla="*/ 229969 h 2699396"/>
              <a:gd name="connsiteX162" fmla="*/ 448987 w 8886654"/>
              <a:gd name="connsiteY162" fmla="*/ 213542 h 2699396"/>
              <a:gd name="connsiteX163" fmla="*/ 520167 w 8886654"/>
              <a:gd name="connsiteY163" fmla="*/ 153312 h 2699396"/>
              <a:gd name="connsiteX0" fmla="*/ 729717 w 8886654"/>
              <a:gd name="connsiteY0" fmla="*/ 96162 h 2699396"/>
              <a:gd name="connsiteX1" fmla="*/ 958203 w 8886654"/>
              <a:gd name="connsiteY1" fmla="*/ 120460 h 2699396"/>
              <a:gd name="connsiteX2" fmla="*/ 1231976 w 8886654"/>
              <a:gd name="connsiteY2" fmla="*/ 109509 h 2699396"/>
              <a:gd name="connsiteX3" fmla="*/ 2047818 w 8886654"/>
              <a:gd name="connsiteY3" fmla="*/ 98558 h 2699396"/>
              <a:gd name="connsiteX4" fmla="*/ 2562510 w 8886654"/>
              <a:gd name="connsiteY4" fmla="*/ 87607 h 2699396"/>
              <a:gd name="connsiteX5" fmla="*/ 2847233 w 8886654"/>
              <a:gd name="connsiteY5" fmla="*/ 65705 h 2699396"/>
              <a:gd name="connsiteX6" fmla="*/ 3006021 w 8886654"/>
              <a:gd name="connsiteY6" fmla="*/ 54754 h 2699396"/>
              <a:gd name="connsiteX7" fmla="*/ 3263367 w 8886654"/>
              <a:gd name="connsiteY7" fmla="*/ 32853 h 2699396"/>
              <a:gd name="connsiteX8" fmla="*/ 3411204 w 8886654"/>
              <a:gd name="connsiteY8" fmla="*/ 21902 h 2699396"/>
              <a:gd name="connsiteX9" fmla="*/ 3542615 w 8886654"/>
              <a:gd name="connsiteY9" fmla="*/ 10951 h 2699396"/>
              <a:gd name="connsiteX10" fmla="*/ 3794486 w 8886654"/>
              <a:gd name="connsiteY10" fmla="*/ 0 h 2699396"/>
              <a:gd name="connsiteX11" fmla="*/ 5579482 w 8886654"/>
              <a:gd name="connsiteY11" fmla="*/ 5475 h 2699396"/>
              <a:gd name="connsiteX12" fmla="*/ 5721844 w 8886654"/>
              <a:gd name="connsiteY12" fmla="*/ 16426 h 2699396"/>
              <a:gd name="connsiteX13" fmla="*/ 5880632 w 8886654"/>
              <a:gd name="connsiteY13" fmla="*/ 32853 h 2699396"/>
              <a:gd name="connsiteX14" fmla="*/ 6055846 w 8886654"/>
              <a:gd name="connsiteY14" fmla="*/ 38328 h 2699396"/>
              <a:gd name="connsiteX15" fmla="*/ 6148929 w 8886654"/>
              <a:gd name="connsiteY15" fmla="*/ 54754 h 2699396"/>
              <a:gd name="connsiteX16" fmla="*/ 6187257 w 8886654"/>
              <a:gd name="connsiteY16" fmla="*/ 65705 h 2699396"/>
              <a:gd name="connsiteX17" fmla="*/ 6220110 w 8886654"/>
              <a:gd name="connsiteY17" fmla="*/ 76656 h 2699396"/>
              <a:gd name="connsiteX18" fmla="*/ 6291291 w 8886654"/>
              <a:gd name="connsiteY18" fmla="*/ 98558 h 2699396"/>
              <a:gd name="connsiteX19" fmla="*/ 6373422 w 8886654"/>
              <a:gd name="connsiteY19" fmla="*/ 120460 h 2699396"/>
              <a:gd name="connsiteX20" fmla="*/ 6428177 w 8886654"/>
              <a:gd name="connsiteY20" fmla="*/ 125935 h 2699396"/>
              <a:gd name="connsiteX21" fmla="*/ 6477456 w 8886654"/>
              <a:gd name="connsiteY21" fmla="*/ 136886 h 2699396"/>
              <a:gd name="connsiteX22" fmla="*/ 6614342 w 8886654"/>
              <a:gd name="connsiteY22" fmla="*/ 153312 h 2699396"/>
              <a:gd name="connsiteX23" fmla="*/ 6696474 w 8886654"/>
              <a:gd name="connsiteY23" fmla="*/ 164263 h 2699396"/>
              <a:gd name="connsiteX24" fmla="*/ 6751228 w 8886654"/>
              <a:gd name="connsiteY24" fmla="*/ 169739 h 2699396"/>
              <a:gd name="connsiteX25" fmla="*/ 6822409 w 8886654"/>
              <a:gd name="connsiteY25" fmla="*/ 180690 h 2699396"/>
              <a:gd name="connsiteX26" fmla="*/ 6904541 w 8886654"/>
              <a:gd name="connsiteY26" fmla="*/ 191641 h 2699396"/>
              <a:gd name="connsiteX27" fmla="*/ 7003099 w 8886654"/>
              <a:gd name="connsiteY27" fmla="*/ 213542 h 2699396"/>
              <a:gd name="connsiteX28" fmla="*/ 7096182 w 8886654"/>
              <a:gd name="connsiteY28" fmla="*/ 240920 h 2699396"/>
              <a:gd name="connsiteX29" fmla="*/ 7189264 w 8886654"/>
              <a:gd name="connsiteY29" fmla="*/ 251870 h 2699396"/>
              <a:gd name="connsiteX30" fmla="*/ 7238543 w 8886654"/>
              <a:gd name="connsiteY30" fmla="*/ 262821 h 2699396"/>
              <a:gd name="connsiteX31" fmla="*/ 7287822 w 8886654"/>
              <a:gd name="connsiteY31" fmla="*/ 268297 h 2699396"/>
              <a:gd name="connsiteX32" fmla="*/ 7331626 w 8886654"/>
              <a:gd name="connsiteY32" fmla="*/ 273772 h 2699396"/>
              <a:gd name="connsiteX33" fmla="*/ 7380905 w 8886654"/>
              <a:gd name="connsiteY33" fmla="*/ 290199 h 2699396"/>
              <a:gd name="connsiteX34" fmla="*/ 7435660 w 8886654"/>
              <a:gd name="connsiteY34" fmla="*/ 312100 h 2699396"/>
              <a:gd name="connsiteX35" fmla="*/ 7528742 w 8886654"/>
              <a:gd name="connsiteY35" fmla="*/ 334002 h 2699396"/>
              <a:gd name="connsiteX36" fmla="*/ 7550644 w 8886654"/>
              <a:gd name="connsiteY36" fmla="*/ 350429 h 2699396"/>
              <a:gd name="connsiteX37" fmla="*/ 7610874 w 8886654"/>
              <a:gd name="connsiteY37" fmla="*/ 366855 h 2699396"/>
              <a:gd name="connsiteX38" fmla="*/ 7731334 w 8886654"/>
              <a:gd name="connsiteY38" fmla="*/ 416134 h 2699396"/>
              <a:gd name="connsiteX39" fmla="*/ 7775137 w 8886654"/>
              <a:gd name="connsiteY39" fmla="*/ 421609 h 2699396"/>
              <a:gd name="connsiteX40" fmla="*/ 7846318 w 8886654"/>
              <a:gd name="connsiteY40" fmla="*/ 448987 h 2699396"/>
              <a:gd name="connsiteX41" fmla="*/ 7917499 w 8886654"/>
              <a:gd name="connsiteY41" fmla="*/ 465413 h 2699396"/>
              <a:gd name="connsiteX42" fmla="*/ 7944876 w 8886654"/>
              <a:gd name="connsiteY42" fmla="*/ 481839 h 2699396"/>
              <a:gd name="connsiteX43" fmla="*/ 7966778 w 8886654"/>
              <a:gd name="connsiteY43" fmla="*/ 492790 h 2699396"/>
              <a:gd name="connsiteX44" fmla="*/ 8037959 w 8886654"/>
              <a:gd name="connsiteY44" fmla="*/ 520167 h 2699396"/>
              <a:gd name="connsiteX45" fmla="*/ 8059861 w 8886654"/>
              <a:gd name="connsiteY45" fmla="*/ 531118 h 2699396"/>
              <a:gd name="connsiteX46" fmla="*/ 8098189 w 8886654"/>
              <a:gd name="connsiteY46" fmla="*/ 547545 h 2699396"/>
              <a:gd name="connsiteX47" fmla="*/ 8141992 w 8886654"/>
              <a:gd name="connsiteY47" fmla="*/ 569447 h 2699396"/>
              <a:gd name="connsiteX48" fmla="*/ 8163894 w 8886654"/>
              <a:gd name="connsiteY48" fmla="*/ 585873 h 2699396"/>
              <a:gd name="connsiteX49" fmla="*/ 8202222 w 8886654"/>
              <a:gd name="connsiteY49" fmla="*/ 602299 h 2699396"/>
              <a:gd name="connsiteX50" fmla="*/ 8218649 w 8886654"/>
              <a:gd name="connsiteY50" fmla="*/ 607775 h 2699396"/>
              <a:gd name="connsiteX51" fmla="*/ 8278879 w 8886654"/>
              <a:gd name="connsiteY51" fmla="*/ 646103 h 2699396"/>
              <a:gd name="connsiteX52" fmla="*/ 8300781 w 8886654"/>
              <a:gd name="connsiteY52" fmla="*/ 657054 h 2699396"/>
              <a:gd name="connsiteX53" fmla="*/ 8339109 w 8886654"/>
              <a:gd name="connsiteY53" fmla="*/ 689906 h 2699396"/>
              <a:gd name="connsiteX54" fmla="*/ 8399339 w 8886654"/>
              <a:gd name="connsiteY54" fmla="*/ 761087 h 2699396"/>
              <a:gd name="connsiteX55" fmla="*/ 8525274 w 8886654"/>
              <a:gd name="connsiteY55" fmla="*/ 859645 h 2699396"/>
              <a:gd name="connsiteX56" fmla="*/ 8574553 w 8886654"/>
              <a:gd name="connsiteY56" fmla="*/ 908924 h 2699396"/>
              <a:gd name="connsiteX57" fmla="*/ 8640258 w 8886654"/>
              <a:gd name="connsiteY57" fmla="*/ 963679 h 2699396"/>
              <a:gd name="connsiteX58" fmla="*/ 8667636 w 8886654"/>
              <a:gd name="connsiteY58" fmla="*/ 991056 h 2699396"/>
              <a:gd name="connsiteX59" fmla="*/ 8673111 w 8886654"/>
              <a:gd name="connsiteY59" fmla="*/ 1007482 h 2699396"/>
              <a:gd name="connsiteX60" fmla="*/ 8695013 w 8886654"/>
              <a:gd name="connsiteY60" fmla="*/ 1034860 h 2699396"/>
              <a:gd name="connsiteX61" fmla="*/ 8705964 w 8886654"/>
              <a:gd name="connsiteY61" fmla="*/ 1051286 h 2699396"/>
              <a:gd name="connsiteX62" fmla="*/ 8711439 w 8886654"/>
              <a:gd name="connsiteY62" fmla="*/ 1067712 h 2699396"/>
              <a:gd name="connsiteX63" fmla="*/ 8722390 w 8886654"/>
              <a:gd name="connsiteY63" fmla="*/ 1084139 h 2699396"/>
              <a:gd name="connsiteX64" fmla="*/ 8744292 w 8886654"/>
              <a:gd name="connsiteY64" fmla="*/ 1133418 h 2699396"/>
              <a:gd name="connsiteX65" fmla="*/ 8760718 w 8886654"/>
              <a:gd name="connsiteY65" fmla="*/ 1182697 h 2699396"/>
              <a:gd name="connsiteX66" fmla="*/ 8771669 w 8886654"/>
              <a:gd name="connsiteY66" fmla="*/ 1221025 h 2699396"/>
              <a:gd name="connsiteX67" fmla="*/ 8788095 w 8886654"/>
              <a:gd name="connsiteY67" fmla="*/ 1242927 h 2699396"/>
              <a:gd name="connsiteX68" fmla="*/ 8809997 w 8886654"/>
              <a:gd name="connsiteY68" fmla="*/ 1319583 h 2699396"/>
              <a:gd name="connsiteX69" fmla="*/ 8815473 w 8886654"/>
              <a:gd name="connsiteY69" fmla="*/ 1357911 h 2699396"/>
              <a:gd name="connsiteX70" fmla="*/ 8831899 w 8886654"/>
              <a:gd name="connsiteY70" fmla="*/ 1445518 h 2699396"/>
              <a:gd name="connsiteX71" fmla="*/ 8842850 w 8886654"/>
              <a:gd name="connsiteY71" fmla="*/ 1500273 h 2699396"/>
              <a:gd name="connsiteX72" fmla="*/ 8864752 w 8886654"/>
              <a:gd name="connsiteY72" fmla="*/ 1582405 h 2699396"/>
              <a:gd name="connsiteX73" fmla="*/ 8875703 w 8886654"/>
              <a:gd name="connsiteY73" fmla="*/ 1642635 h 2699396"/>
              <a:gd name="connsiteX74" fmla="*/ 8881178 w 8886654"/>
              <a:gd name="connsiteY74" fmla="*/ 1664536 h 2699396"/>
              <a:gd name="connsiteX75" fmla="*/ 8886654 w 8886654"/>
              <a:gd name="connsiteY75" fmla="*/ 1708340 h 2699396"/>
              <a:gd name="connsiteX76" fmla="*/ 8881178 w 8886654"/>
              <a:gd name="connsiteY76" fmla="*/ 1861653 h 2699396"/>
              <a:gd name="connsiteX77" fmla="*/ 8870227 w 8886654"/>
              <a:gd name="connsiteY77" fmla="*/ 1878079 h 2699396"/>
              <a:gd name="connsiteX78" fmla="*/ 8837375 w 8886654"/>
              <a:gd name="connsiteY78" fmla="*/ 1943784 h 2699396"/>
              <a:gd name="connsiteX79" fmla="*/ 8799046 w 8886654"/>
              <a:gd name="connsiteY79" fmla="*/ 2036867 h 2699396"/>
              <a:gd name="connsiteX80" fmla="*/ 8793571 w 8886654"/>
              <a:gd name="connsiteY80" fmla="*/ 2058769 h 2699396"/>
              <a:gd name="connsiteX81" fmla="*/ 8755243 w 8886654"/>
              <a:gd name="connsiteY81" fmla="*/ 2140900 h 2699396"/>
              <a:gd name="connsiteX82" fmla="*/ 8744292 w 8886654"/>
              <a:gd name="connsiteY82" fmla="*/ 2179229 h 2699396"/>
              <a:gd name="connsiteX83" fmla="*/ 8623832 w 8886654"/>
              <a:gd name="connsiteY83" fmla="*/ 2299688 h 2699396"/>
              <a:gd name="connsiteX84" fmla="*/ 8596455 w 8886654"/>
              <a:gd name="connsiteY84" fmla="*/ 2316115 h 2699396"/>
              <a:gd name="connsiteX85" fmla="*/ 8558127 w 8886654"/>
              <a:gd name="connsiteY85" fmla="*/ 2338017 h 2699396"/>
              <a:gd name="connsiteX86" fmla="*/ 8497897 w 8886654"/>
              <a:gd name="connsiteY86" fmla="*/ 2370869 h 2699396"/>
              <a:gd name="connsiteX87" fmla="*/ 8415765 w 8886654"/>
              <a:gd name="connsiteY87" fmla="*/ 2398247 h 2699396"/>
              <a:gd name="connsiteX88" fmla="*/ 8371961 w 8886654"/>
              <a:gd name="connsiteY88" fmla="*/ 2403722 h 2699396"/>
              <a:gd name="connsiteX89" fmla="*/ 8229600 w 8886654"/>
              <a:gd name="connsiteY89" fmla="*/ 2420148 h 2699396"/>
              <a:gd name="connsiteX90" fmla="*/ 7983204 w 8886654"/>
              <a:gd name="connsiteY90" fmla="*/ 2436575 h 2699396"/>
              <a:gd name="connsiteX91" fmla="*/ 7484939 w 8886654"/>
              <a:gd name="connsiteY91" fmla="*/ 2431099 h 2699396"/>
              <a:gd name="connsiteX92" fmla="*/ 7304249 w 8886654"/>
              <a:gd name="connsiteY92" fmla="*/ 2420148 h 2699396"/>
              <a:gd name="connsiteX93" fmla="*/ 7046903 w 8886654"/>
              <a:gd name="connsiteY93" fmla="*/ 2414673 h 2699396"/>
              <a:gd name="connsiteX94" fmla="*/ 5787549 w 8886654"/>
              <a:gd name="connsiteY94" fmla="*/ 2425624 h 2699396"/>
              <a:gd name="connsiteX95" fmla="*/ 5469973 w 8886654"/>
              <a:gd name="connsiteY95" fmla="*/ 2442050 h 2699396"/>
              <a:gd name="connsiteX96" fmla="*/ 5234529 w 8886654"/>
              <a:gd name="connsiteY96" fmla="*/ 2447526 h 2699396"/>
              <a:gd name="connsiteX97" fmla="*/ 4971707 w 8886654"/>
              <a:gd name="connsiteY97" fmla="*/ 2474903 h 2699396"/>
              <a:gd name="connsiteX98" fmla="*/ 4878625 w 8886654"/>
              <a:gd name="connsiteY98" fmla="*/ 2496805 h 2699396"/>
              <a:gd name="connsiteX99" fmla="*/ 4812919 w 8886654"/>
              <a:gd name="connsiteY99" fmla="*/ 2502280 h 2699396"/>
              <a:gd name="connsiteX100" fmla="*/ 4692460 w 8886654"/>
              <a:gd name="connsiteY100" fmla="*/ 2524182 h 2699396"/>
              <a:gd name="connsiteX101" fmla="*/ 4566524 w 8886654"/>
              <a:gd name="connsiteY101" fmla="*/ 2557035 h 2699396"/>
              <a:gd name="connsiteX102" fmla="*/ 4435113 w 8886654"/>
              <a:gd name="connsiteY102" fmla="*/ 2584412 h 2699396"/>
              <a:gd name="connsiteX103" fmla="*/ 4391310 w 8886654"/>
              <a:gd name="connsiteY103" fmla="*/ 2589887 h 2699396"/>
              <a:gd name="connsiteX104" fmla="*/ 4342031 w 8886654"/>
              <a:gd name="connsiteY104" fmla="*/ 2600838 h 2699396"/>
              <a:gd name="connsiteX105" fmla="*/ 4298227 w 8886654"/>
              <a:gd name="connsiteY105" fmla="*/ 2611789 h 2699396"/>
              <a:gd name="connsiteX106" fmla="*/ 4205145 w 8886654"/>
              <a:gd name="connsiteY106" fmla="*/ 2617264 h 2699396"/>
              <a:gd name="connsiteX107" fmla="*/ 4051832 w 8886654"/>
              <a:gd name="connsiteY107" fmla="*/ 2628215 h 2699396"/>
              <a:gd name="connsiteX108" fmla="*/ 3936848 w 8886654"/>
              <a:gd name="connsiteY108" fmla="*/ 2639166 h 2699396"/>
              <a:gd name="connsiteX109" fmla="*/ 3794486 w 8886654"/>
              <a:gd name="connsiteY109" fmla="*/ 2644642 h 2699396"/>
              <a:gd name="connsiteX110" fmla="*/ 2907463 w 8886654"/>
              <a:gd name="connsiteY110" fmla="*/ 2655593 h 2699396"/>
              <a:gd name="connsiteX111" fmla="*/ 2622740 w 8886654"/>
              <a:gd name="connsiteY111" fmla="*/ 2672019 h 2699396"/>
              <a:gd name="connsiteX112" fmla="*/ 2453001 w 8886654"/>
              <a:gd name="connsiteY112" fmla="*/ 2682970 h 2699396"/>
              <a:gd name="connsiteX113" fmla="*/ 2305164 w 8886654"/>
              <a:gd name="connsiteY113" fmla="*/ 2688445 h 2699396"/>
              <a:gd name="connsiteX114" fmla="*/ 1971161 w 8886654"/>
              <a:gd name="connsiteY114" fmla="*/ 2699396 h 2699396"/>
              <a:gd name="connsiteX115" fmla="*/ 1231976 w 8886654"/>
              <a:gd name="connsiteY115" fmla="*/ 2693921 h 2699396"/>
              <a:gd name="connsiteX116" fmla="*/ 1133418 w 8886654"/>
              <a:gd name="connsiteY116" fmla="*/ 2666544 h 2699396"/>
              <a:gd name="connsiteX117" fmla="*/ 1051286 w 8886654"/>
              <a:gd name="connsiteY117" fmla="*/ 2650117 h 2699396"/>
              <a:gd name="connsiteX118" fmla="*/ 815842 w 8886654"/>
              <a:gd name="connsiteY118" fmla="*/ 2589887 h 2699396"/>
              <a:gd name="connsiteX119" fmla="*/ 744661 w 8886654"/>
              <a:gd name="connsiteY119" fmla="*/ 2578936 h 2699396"/>
              <a:gd name="connsiteX120" fmla="*/ 678955 w 8886654"/>
              <a:gd name="connsiteY120" fmla="*/ 2557035 h 2699396"/>
              <a:gd name="connsiteX121" fmla="*/ 596824 w 8886654"/>
              <a:gd name="connsiteY121" fmla="*/ 2540608 h 2699396"/>
              <a:gd name="connsiteX122" fmla="*/ 525643 w 8886654"/>
              <a:gd name="connsiteY122" fmla="*/ 2513231 h 2699396"/>
              <a:gd name="connsiteX123" fmla="*/ 509216 w 8886654"/>
              <a:gd name="connsiteY123" fmla="*/ 2507755 h 2699396"/>
              <a:gd name="connsiteX124" fmla="*/ 448987 w 8886654"/>
              <a:gd name="connsiteY124" fmla="*/ 2458476 h 2699396"/>
              <a:gd name="connsiteX125" fmla="*/ 383281 w 8886654"/>
              <a:gd name="connsiteY125" fmla="*/ 2403722 h 2699396"/>
              <a:gd name="connsiteX126" fmla="*/ 344953 w 8886654"/>
              <a:gd name="connsiteY126" fmla="*/ 2370869 h 2699396"/>
              <a:gd name="connsiteX127" fmla="*/ 290198 w 8886654"/>
              <a:gd name="connsiteY127" fmla="*/ 2316115 h 2699396"/>
              <a:gd name="connsiteX128" fmla="*/ 262821 w 8886654"/>
              <a:gd name="connsiteY128" fmla="*/ 2288738 h 2699396"/>
              <a:gd name="connsiteX129" fmla="*/ 208067 w 8886654"/>
              <a:gd name="connsiteY129" fmla="*/ 2217557 h 2699396"/>
              <a:gd name="connsiteX130" fmla="*/ 164263 w 8886654"/>
              <a:gd name="connsiteY130" fmla="*/ 2140900 h 2699396"/>
              <a:gd name="connsiteX131" fmla="*/ 114984 w 8886654"/>
              <a:gd name="connsiteY131" fmla="*/ 2058769 h 2699396"/>
              <a:gd name="connsiteX132" fmla="*/ 93082 w 8886654"/>
              <a:gd name="connsiteY132" fmla="*/ 2020441 h 2699396"/>
              <a:gd name="connsiteX133" fmla="*/ 71181 w 8886654"/>
              <a:gd name="connsiteY133" fmla="*/ 1965686 h 2699396"/>
              <a:gd name="connsiteX134" fmla="*/ 49279 w 8886654"/>
              <a:gd name="connsiteY134" fmla="*/ 1894505 h 2699396"/>
              <a:gd name="connsiteX135" fmla="*/ 43803 w 8886654"/>
              <a:gd name="connsiteY135" fmla="*/ 1861653 h 2699396"/>
              <a:gd name="connsiteX136" fmla="*/ 27377 w 8886654"/>
              <a:gd name="connsiteY136" fmla="*/ 1806898 h 2699396"/>
              <a:gd name="connsiteX137" fmla="*/ 16426 w 8886654"/>
              <a:gd name="connsiteY137" fmla="*/ 1774045 h 2699396"/>
              <a:gd name="connsiteX138" fmla="*/ 0 w 8886654"/>
              <a:gd name="connsiteY138" fmla="*/ 1659061 h 2699396"/>
              <a:gd name="connsiteX139" fmla="*/ 10951 w 8886654"/>
              <a:gd name="connsiteY139" fmla="*/ 1210074 h 2699396"/>
              <a:gd name="connsiteX140" fmla="*/ 27377 w 8886654"/>
              <a:gd name="connsiteY140" fmla="*/ 1133418 h 2699396"/>
              <a:gd name="connsiteX141" fmla="*/ 38328 w 8886654"/>
              <a:gd name="connsiteY141" fmla="*/ 1040335 h 2699396"/>
              <a:gd name="connsiteX142" fmla="*/ 43803 w 8886654"/>
              <a:gd name="connsiteY142" fmla="*/ 1002007 h 2699396"/>
              <a:gd name="connsiteX143" fmla="*/ 60230 w 8886654"/>
              <a:gd name="connsiteY143" fmla="*/ 952728 h 2699396"/>
              <a:gd name="connsiteX144" fmla="*/ 82131 w 8886654"/>
              <a:gd name="connsiteY144" fmla="*/ 881547 h 2699396"/>
              <a:gd name="connsiteX145" fmla="*/ 98558 w 8886654"/>
              <a:gd name="connsiteY145" fmla="*/ 837744 h 2699396"/>
              <a:gd name="connsiteX146" fmla="*/ 109509 w 8886654"/>
              <a:gd name="connsiteY146" fmla="*/ 804891 h 2699396"/>
              <a:gd name="connsiteX147" fmla="*/ 131410 w 8886654"/>
              <a:gd name="connsiteY147" fmla="*/ 750136 h 2699396"/>
              <a:gd name="connsiteX148" fmla="*/ 158788 w 8886654"/>
              <a:gd name="connsiteY148" fmla="*/ 689906 h 2699396"/>
              <a:gd name="connsiteX149" fmla="*/ 180690 w 8886654"/>
              <a:gd name="connsiteY149" fmla="*/ 657054 h 2699396"/>
              <a:gd name="connsiteX150" fmla="*/ 208067 w 8886654"/>
              <a:gd name="connsiteY150" fmla="*/ 596824 h 2699396"/>
              <a:gd name="connsiteX151" fmla="*/ 235444 w 8886654"/>
              <a:gd name="connsiteY151" fmla="*/ 542069 h 2699396"/>
              <a:gd name="connsiteX152" fmla="*/ 246395 w 8886654"/>
              <a:gd name="connsiteY152" fmla="*/ 503741 h 2699396"/>
              <a:gd name="connsiteX153" fmla="*/ 262821 w 8886654"/>
              <a:gd name="connsiteY153" fmla="*/ 481839 h 2699396"/>
              <a:gd name="connsiteX154" fmla="*/ 284723 w 8886654"/>
              <a:gd name="connsiteY154" fmla="*/ 438036 h 2699396"/>
              <a:gd name="connsiteX155" fmla="*/ 295674 w 8886654"/>
              <a:gd name="connsiteY155" fmla="*/ 416134 h 2699396"/>
              <a:gd name="connsiteX156" fmla="*/ 317576 w 8886654"/>
              <a:gd name="connsiteY156" fmla="*/ 399708 h 2699396"/>
              <a:gd name="connsiteX157" fmla="*/ 350428 w 8886654"/>
              <a:gd name="connsiteY157" fmla="*/ 339478 h 2699396"/>
              <a:gd name="connsiteX158" fmla="*/ 372330 w 8886654"/>
              <a:gd name="connsiteY158" fmla="*/ 306625 h 2699396"/>
              <a:gd name="connsiteX159" fmla="*/ 388757 w 8886654"/>
              <a:gd name="connsiteY159" fmla="*/ 295674 h 2699396"/>
              <a:gd name="connsiteX160" fmla="*/ 416134 w 8886654"/>
              <a:gd name="connsiteY160" fmla="*/ 257346 h 2699396"/>
              <a:gd name="connsiteX161" fmla="*/ 432560 w 8886654"/>
              <a:gd name="connsiteY161" fmla="*/ 229969 h 2699396"/>
              <a:gd name="connsiteX162" fmla="*/ 448987 w 8886654"/>
              <a:gd name="connsiteY162" fmla="*/ 213542 h 2699396"/>
              <a:gd name="connsiteX163" fmla="*/ 729717 w 8886654"/>
              <a:gd name="connsiteY163" fmla="*/ 96162 h 2699396"/>
              <a:gd name="connsiteX0" fmla="*/ 758292 w 8886654"/>
              <a:gd name="connsiteY0" fmla="*/ 6536 h 2790745"/>
              <a:gd name="connsiteX1" fmla="*/ 958203 w 8886654"/>
              <a:gd name="connsiteY1" fmla="*/ 211809 h 2790745"/>
              <a:gd name="connsiteX2" fmla="*/ 1231976 w 8886654"/>
              <a:gd name="connsiteY2" fmla="*/ 200858 h 2790745"/>
              <a:gd name="connsiteX3" fmla="*/ 2047818 w 8886654"/>
              <a:gd name="connsiteY3" fmla="*/ 189907 h 2790745"/>
              <a:gd name="connsiteX4" fmla="*/ 2562510 w 8886654"/>
              <a:gd name="connsiteY4" fmla="*/ 178956 h 2790745"/>
              <a:gd name="connsiteX5" fmla="*/ 2847233 w 8886654"/>
              <a:gd name="connsiteY5" fmla="*/ 157054 h 2790745"/>
              <a:gd name="connsiteX6" fmla="*/ 3006021 w 8886654"/>
              <a:gd name="connsiteY6" fmla="*/ 146103 h 2790745"/>
              <a:gd name="connsiteX7" fmla="*/ 3263367 w 8886654"/>
              <a:gd name="connsiteY7" fmla="*/ 124202 h 2790745"/>
              <a:gd name="connsiteX8" fmla="*/ 3411204 w 8886654"/>
              <a:gd name="connsiteY8" fmla="*/ 113251 h 2790745"/>
              <a:gd name="connsiteX9" fmla="*/ 3542615 w 8886654"/>
              <a:gd name="connsiteY9" fmla="*/ 102300 h 2790745"/>
              <a:gd name="connsiteX10" fmla="*/ 3794486 w 8886654"/>
              <a:gd name="connsiteY10" fmla="*/ 91349 h 2790745"/>
              <a:gd name="connsiteX11" fmla="*/ 5579482 w 8886654"/>
              <a:gd name="connsiteY11" fmla="*/ 96824 h 2790745"/>
              <a:gd name="connsiteX12" fmla="*/ 5721844 w 8886654"/>
              <a:gd name="connsiteY12" fmla="*/ 107775 h 2790745"/>
              <a:gd name="connsiteX13" fmla="*/ 5880632 w 8886654"/>
              <a:gd name="connsiteY13" fmla="*/ 124202 h 2790745"/>
              <a:gd name="connsiteX14" fmla="*/ 6055846 w 8886654"/>
              <a:gd name="connsiteY14" fmla="*/ 129677 h 2790745"/>
              <a:gd name="connsiteX15" fmla="*/ 6148929 w 8886654"/>
              <a:gd name="connsiteY15" fmla="*/ 146103 h 2790745"/>
              <a:gd name="connsiteX16" fmla="*/ 6187257 w 8886654"/>
              <a:gd name="connsiteY16" fmla="*/ 157054 h 2790745"/>
              <a:gd name="connsiteX17" fmla="*/ 6220110 w 8886654"/>
              <a:gd name="connsiteY17" fmla="*/ 168005 h 2790745"/>
              <a:gd name="connsiteX18" fmla="*/ 6291291 w 8886654"/>
              <a:gd name="connsiteY18" fmla="*/ 189907 h 2790745"/>
              <a:gd name="connsiteX19" fmla="*/ 6373422 w 8886654"/>
              <a:gd name="connsiteY19" fmla="*/ 211809 h 2790745"/>
              <a:gd name="connsiteX20" fmla="*/ 6428177 w 8886654"/>
              <a:gd name="connsiteY20" fmla="*/ 217284 h 2790745"/>
              <a:gd name="connsiteX21" fmla="*/ 6477456 w 8886654"/>
              <a:gd name="connsiteY21" fmla="*/ 228235 h 2790745"/>
              <a:gd name="connsiteX22" fmla="*/ 6614342 w 8886654"/>
              <a:gd name="connsiteY22" fmla="*/ 244661 h 2790745"/>
              <a:gd name="connsiteX23" fmla="*/ 6696474 w 8886654"/>
              <a:gd name="connsiteY23" fmla="*/ 255612 h 2790745"/>
              <a:gd name="connsiteX24" fmla="*/ 6751228 w 8886654"/>
              <a:gd name="connsiteY24" fmla="*/ 261088 h 2790745"/>
              <a:gd name="connsiteX25" fmla="*/ 6822409 w 8886654"/>
              <a:gd name="connsiteY25" fmla="*/ 272039 h 2790745"/>
              <a:gd name="connsiteX26" fmla="*/ 6904541 w 8886654"/>
              <a:gd name="connsiteY26" fmla="*/ 282990 h 2790745"/>
              <a:gd name="connsiteX27" fmla="*/ 7003099 w 8886654"/>
              <a:gd name="connsiteY27" fmla="*/ 304891 h 2790745"/>
              <a:gd name="connsiteX28" fmla="*/ 7096182 w 8886654"/>
              <a:gd name="connsiteY28" fmla="*/ 332269 h 2790745"/>
              <a:gd name="connsiteX29" fmla="*/ 7189264 w 8886654"/>
              <a:gd name="connsiteY29" fmla="*/ 343219 h 2790745"/>
              <a:gd name="connsiteX30" fmla="*/ 7238543 w 8886654"/>
              <a:gd name="connsiteY30" fmla="*/ 354170 h 2790745"/>
              <a:gd name="connsiteX31" fmla="*/ 7287822 w 8886654"/>
              <a:gd name="connsiteY31" fmla="*/ 359646 h 2790745"/>
              <a:gd name="connsiteX32" fmla="*/ 7331626 w 8886654"/>
              <a:gd name="connsiteY32" fmla="*/ 365121 h 2790745"/>
              <a:gd name="connsiteX33" fmla="*/ 7380905 w 8886654"/>
              <a:gd name="connsiteY33" fmla="*/ 381548 h 2790745"/>
              <a:gd name="connsiteX34" fmla="*/ 7435660 w 8886654"/>
              <a:gd name="connsiteY34" fmla="*/ 403449 h 2790745"/>
              <a:gd name="connsiteX35" fmla="*/ 7528742 w 8886654"/>
              <a:gd name="connsiteY35" fmla="*/ 425351 h 2790745"/>
              <a:gd name="connsiteX36" fmla="*/ 7550644 w 8886654"/>
              <a:gd name="connsiteY36" fmla="*/ 441778 h 2790745"/>
              <a:gd name="connsiteX37" fmla="*/ 7610874 w 8886654"/>
              <a:gd name="connsiteY37" fmla="*/ 458204 h 2790745"/>
              <a:gd name="connsiteX38" fmla="*/ 7731334 w 8886654"/>
              <a:gd name="connsiteY38" fmla="*/ 507483 h 2790745"/>
              <a:gd name="connsiteX39" fmla="*/ 7775137 w 8886654"/>
              <a:gd name="connsiteY39" fmla="*/ 512958 h 2790745"/>
              <a:gd name="connsiteX40" fmla="*/ 7846318 w 8886654"/>
              <a:gd name="connsiteY40" fmla="*/ 540336 h 2790745"/>
              <a:gd name="connsiteX41" fmla="*/ 7917499 w 8886654"/>
              <a:gd name="connsiteY41" fmla="*/ 556762 h 2790745"/>
              <a:gd name="connsiteX42" fmla="*/ 7944876 w 8886654"/>
              <a:gd name="connsiteY42" fmla="*/ 573188 h 2790745"/>
              <a:gd name="connsiteX43" fmla="*/ 7966778 w 8886654"/>
              <a:gd name="connsiteY43" fmla="*/ 584139 h 2790745"/>
              <a:gd name="connsiteX44" fmla="*/ 8037959 w 8886654"/>
              <a:gd name="connsiteY44" fmla="*/ 611516 h 2790745"/>
              <a:gd name="connsiteX45" fmla="*/ 8059861 w 8886654"/>
              <a:gd name="connsiteY45" fmla="*/ 622467 h 2790745"/>
              <a:gd name="connsiteX46" fmla="*/ 8098189 w 8886654"/>
              <a:gd name="connsiteY46" fmla="*/ 638894 h 2790745"/>
              <a:gd name="connsiteX47" fmla="*/ 8141992 w 8886654"/>
              <a:gd name="connsiteY47" fmla="*/ 660796 h 2790745"/>
              <a:gd name="connsiteX48" fmla="*/ 8163894 w 8886654"/>
              <a:gd name="connsiteY48" fmla="*/ 677222 h 2790745"/>
              <a:gd name="connsiteX49" fmla="*/ 8202222 w 8886654"/>
              <a:gd name="connsiteY49" fmla="*/ 693648 h 2790745"/>
              <a:gd name="connsiteX50" fmla="*/ 8218649 w 8886654"/>
              <a:gd name="connsiteY50" fmla="*/ 699124 h 2790745"/>
              <a:gd name="connsiteX51" fmla="*/ 8278879 w 8886654"/>
              <a:gd name="connsiteY51" fmla="*/ 737452 h 2790745"/>
              <a:gd name="connsiteX52" fmla="*/ 8300781 w 8886654"/>
              <a:gd name="connsiteY52" fmla="*/ 748403 h 2790745"/>
              <a:gd name="connsiteX53" fmla="*/ 8339109 w 8886654"/>
              <a:gd name="connsiteY53" fmla="*/ 781255 h 2790745"/>
              <a:gd name="connsiteX54" fmla="*/ 8399339 w 8886654"/>
              <a:gd name="connsiteY54" fmla="*/ 852436 h 2790745"/>
              <a:gd name="connsiteX55" fmla="*/ 8525274 w 8886654"/>
              <a:gd name="connsiteY55" fmla="*/ 950994 h 2790745"/>
              <a:gd name="connsiteX56" fmla="*/ 8574553 w 8886654"/>
              <a:gd name="connsiteY56" fmla="*/ 1000273 h 2790745"/>
              <a:gd name="connsiteX57" fmla="*/ 8640258 w 8886654"/>
              <a:gd name="connsiteY57" fmla="*/ 1055028 h 2790745"/>
              <a:gd name="connsiteX58" fmla="*/ 8667636 w 8886654"/>
              <a:gd name="connsiteY58" fmla="*/ 1082405 h 2790745"/>
              <a:gd name="connsiteX59" fmla="*/ 8673111 w 8886654"/>
              <a:gd name="connsiteY59" fmla="*/ 1098831 h 2790745"/>
              <a:gd name="connsiteX60" fmla="*/ 8695013 w 8886654"/>
              <a:gd name="connsiteY60" fmla="*/ 1126209 h 2790745"/>
              <a:gd name="connsiteX61" fmla="*/ 8705964 w 8886654"/>
              <a:gd name="connsiteY61" fmla="*/ 1142635 h 2790745"/>
              <a:gd name="connsiteX62" fmla="*/ 8711439 w 8886654"/>
              <a:gd name="connsiteY62" fmla="*/ 1159061 h 2790745"/>
              <a:gd name="connsiteX63" fmla="*/ 8722390 w 8886654"/>
              <a:gd name="connsiteY63" fmla="*/ 1175488 h 2790745"/>
              <a:gd name="connsiteX64" fmla="*/ 8744292 w 8886654"/>
              <a:gd name="connsiteY64" fmla="*/ 1224767 h 2790745"/>
              <a:gd name="connsiteX65" fmla="*/ 8760718 w 8886654"/>
              <a:gd name="connsiteY65" fmla="*/ 1274046 h 2790745"/>
              <a:gd name="connsiteX66" fmla="*/ 8771669 w 8886654"/>
              <a:gd name="connsiteY66" fmla="*/ 1312374 h 2790745"/>
              <a:gd name="connsiteX67" fmla="*/ 8788095 w 8886654"/>
              <a:gd name="connsiteY67" fmla="*/ 1334276 h 2790745"/>
              <a:gd name="connsiteX68" fmla="*/ 8809997 w 8886654"/>
              <a:gd name="connsiteY68" fmla="*/ 1410932 h 2790745"/>
              <a:gd name="connsiteX69" fmla="*/ 8815473 w 8886654"/>
              <a:gd name="connsiteY69" fmla="*/ 1449260 h 2790745"/>
              <a:gd name="connsiteX70" fmla="*/ 8831899 w 8886654"/>
              <a:gd name="connsiteY70" fmla="*/ 1536867 h 2790745"/>
              <a:gd name="connsiteX71" fmla="*/ 8842850 w 8886654"/>
              <a:gd name="connsiteY71" fmla="*/ 1591622 h 2790745"/>
              <a:gd name="connsiteX72" fmla="*/ 8864752 w 8886654"/>
              <a:gd name="connsiteY72" fmla="*/ 1673754 h 2790745"/>
              <a:gd name="connsiteX73" fmla="*/ 8875703 w 8886654"/>
              <a:gd name="connsiteY73" fmla="*/ 1733984 h 2790745"/>
              <a:gd name="connsiteX74" fmla="*/ 8881178 w 8886654"/>
              <a:gd name="connsiteY74" fmla="*/ 1755885 h 2790745"/>
              <a:gd name="connsiteX75" fmla="*/ 8886654 w 8886654"/>
              <a:gd name="connsiteY75" fmla="*/ 1799689 h 2790745"/>
              <a:gd name="connsiteX76" fmla="*/ 8881178 w 8886654"/>
              <a:gd name="connsiteY76" fmla="*/ 1953002 h 2790745"/>
              <a:gd name="connsiteX77" fmla="*/ 8870227 w 8886654"/>
              <a:gd name="connsiteY77" fmla="*/ 1969428 h 2790745"/>
              <a:gd name="connsiteX78" fmla="*/ 8837375 w 8886654"/>
              <a:gd name="connsiteY78" fmla="*/ 2035133 h 2790745"/>
              <a:gd name="connsiteX79" fmla="*/ 8799046 w 8886654"/>
              <a:gd name="connsiteY79" fmla="*/ 2128216 h 2790745"/>
              <a:gd name="connsiteX80" fmla="*/ 8793571 w 8886654"/>
              <a:gd name="connsiteY80" fmla="*/ 2150118 h 2790745"/>
              <a:gd name="connsiteX81" fmla="*/ 8755243 w 8886654"/>
              <a:gd name="connsiteY81" fmla="*/ 2232249 h 2790745"/>
              <a:gd name="connsiteX82" fmla="*/ 8744292 w 8886654"/>
              <a:gd name="connsiteY82" fmla="*/ 2270578 h 2790745"/>
              <a:gd name="connsiteX83" fmla="*/ 8623832 w 8886654"/>
              <a:gd name="connsiteY83" fmla="*/ 2391037 h 2790745"/>
              <a:gd name="connsiteX84" fmla="*/ 8596455 w 8886654"/>
              <a:gd name="connsiteY84" fmla="*/ 2407464 h 2790745"/>
              <a:gd name="connsiteX85" fmla="*/ 8558127 w 8886654"/>
              <a:gd name="connsiteY85" fmla="*/ 2429366 h 2790745"/>
              <a:gd name="connsiteX86" fmla="*/ 8497897 w 8886654"/>
              <a:gd name="connsiteY86" fmla="*/ 2462218 h 2790745"/>
              <a:gd name="connsiteX87" fmla="*/ 8415765 w 8886654"/>
              <a:gd name="connsiteY87" fmla="*/ 2489596 h 2790745"/>
              <a:gd name="connsiteX88" fmla="*/ 8371961 w 8886654"/>
              <a:gd name="connsiteY88" fmla="*/ 2495071 h 2790745"/>
              <a:gd name="connsiteX89" fmla="*/ 8229600 w 8886654"/>
              <a:gd name="connsiteY89" fmla="*/ 2511497 h 2790745"/>
              <a:gd name="connsiteX90" fmla="*/ 7983204 w 8886654"/>
              <a:gd name="connsiteY90" fmla="*/ 2527924 h 2790745"/>
              <a:gd name="connsiteX91" fmla="*/ 7484939 w 8886654"/>
              <a:gd name="connsiteY91" fmla="*/ 2522448 h 2790745"/>
              <a:gd name="connsiteX92" fmla="*/ 7304249 w 8886654"/>
              <a:gd name="connsiteY92" fmla="*/ 2511497 h 2790745"/>
              <a:gd name="connsiteX93" fmla="*/ 7046903 w 8886654"/>
              <a:gd name="connsiteY93" fmla="*/ 2506022 h 2790745"/>
              <a:gd name="connsiteX94" fmla="*/ 5787549 w 8886654"/>
              <a:gd name="connsiteY94" fmla="*/ 2516973 h 2790745"/>
              <a:gd name="connsiteX95" fmla="*/ 5469973 w 8886654"/>
              <a:gd name="connsiteY95" fmla="*/ 2533399 h 2790745"/>
              <a:gd name="connsiteX96" fmla="*/ 5234529 w 8886654"/>
              <a:gd name="connsiteY96" fmla="*/ 2538875 h 2790745"/>
              <a:gd name="connsiteX97" fmla="*/ 4971707 w 8886654"/>
              <a:gd name="connsiteY97" fmla="*/ 2566252 h 2790745"/>
              <a:gd name="connsiteX98" fmla="*/ 4878625 w 8886654"/>
              <a:gd name="connsiteY98" fmla="*/ 2588154 h 2790745"/>
              <a:gd name="connsiteX99" fmla="*/ 4812919 w 8886654"/>
              <a:gd name="connsiteY99" fmla="*/ 2593629 h 2790745"/>
              <a:gd name="connsiteX100" fmla="*/ 4692460 w 8886654"/>
              <a:gd name="connsiteY100" fmla="*/ 2615531 h 2790745"/>
              <a:gd name="connsiteX101" fmla="*/ 4566524 w 8886654"/>
              <a:gd name="connsiteY101" fmla="*/ 2648384 h 2790745"/>
              <a:gd name="connsiteX102" fmla="*/ 4435113 w 8886654"/>
              <a:gd name="connsiteY102" fmla="*/ 2675761 h 2790745"/>
              <a:gd name="connsiteX103" fmla="*/ 4391310 w 8886654"/>
              <a:gd name="connsiteY103" fmla="*/ 2681236 h 2790745"/>
              <a:gd name="connsiteX104" fmla="*/ 4342031 w 8886654"/>
              <a:gd name="connsiteY104" fmla="*/ 2692187 h 2790745"/>
              <a:gd name="connsiteX105" fmla="*/ 4298227 w 8886654"/>
              <a:gd name="connsiteY105" fmla="*/ 2703138 h 2790745"/>
              <a:gd name="connsiteX106" fmla="*/ 4205145 w 8886654"/>
              <a:gd name="connsiteY106" fmla="*/ 2708613 h 2790745"/>
              <a:gd name="connsiteX107" fmla="*/ 4051832 w 8886654"/>
              <a:gd name="connsiteY107" fmla="*/ 2719564 h 2790745"/>
              <a:gd name="connsiteX108" fmla="*/ 3936848 w 8886654"/>
              <a:gd name="connsiteY108" fmla="*/ 2730515 h 2790745"/>
              <a:gd name="connsiteX109" fmla="*/ 3794486 w 8886654"/>
              <a:gd name="connsiteY109" fmla="*/ 2735991 h 2790745"/>
              <a:gd name="connsiteX110" fmla="*/ 2907463 w 8886654"/>
              <a:gd name="connsiteY110" fmla="*/ 2746942 h 2790745"/>
              <a:gd name="connsiteX111" fmla="*/ 2622740 w 8886654"/>
              <a:gd name="connsiteY111" fmla="*/ 2763368 h 2790745"/>
              <a:gd name="connsiteX112" fmla="*/ 2453001 w 8886654"/>
              <a:gd name="connsiteY112" fmla="*/ 2774319 h 2790745"/>
              <a:gd name="connsiteX113" fmla="*/ 2305164 w 8886654"/>
              <a:gd name="connsiteY113" fmla="*/ 2779794 h 2790745"/>
              <a:gd name="connsiteX114" fmla="*/ 1971161 w 8886654"/>
              <a:gd name="connsiteY114" fmla="*/ 2790745 h 2790745"/>
              <a:gd name="connsiteX115" fmla="*/ 1231976 w 8886654"/>
              <a:gd name="connsiteY115" fmla="*/ 2785270 h 2790745"/>
              <a:gd name="connsiteX116" fmla="*/ 1133418 w 8886654"/>
              <a:gd name="connsiteY116" fmla="*/ 2757893 h 2790745"/>
              <a:gd name="connsiteX117" fmla="*/ 1051286 w 8886654"/>
              <a:gd name="connsiteY117" fmla="*/ 2741466 h 2790745"/>
              <a:gd name="connsiteX118" fmla="*/ 815842 w 8886654"/>
              <a:gd name="connsiteY118" fmla="*/ 2681236 h 2790745"/>
              <a:gd name="connsiteX119" fmla="*/ 744661 w 8886654"/>
              <a:gd name="connsiteY119" fmla="*/ 2670285 h 2790745"/>
              <a:gd name="connsiteX120" fmla="*/ 678955 w 8886654"/>
              <a:gd name="connsiteY120" fmla="*/ 2648384 h 2790745"/>
              <a:gd name="connsiteX121" fmla="*/ 596824 w 8886654"/>
              <a:gd name="connsiteY121" fmla="*/ 2631957 h 2790745"/>
              <a:gd name="connsiteX122" fmla="*/ 525643 w 8886654"/>
              <a:gd name="connsiteY122" fmla="*/ 2604580 h 2790745"/>
              <a:gd name="connsiteX123" fmla="*/ 509216 w 8886654"/>
              <a:gd name="connsiteY123" fmla="*/ 2599104 h 2790745"/>
              <a:gd name="connsiteX124" fmla="*/ 448987 w 8886654"/>
              <a:gd name="connsiteY124" fmla="*/ 2549825 h 2790745"/>
              <a:gd name="connsiteX125" fmla="*/ 383281 w 8886654"/>
              <a:gd name="connsiteY125" fmla="*/ 2495071 h 2790745"/>
              <a:gd name="connsiteX126" fmla="*/ 344953 w 8886654"/>
              <a:gd name="connsiteY126" fmla="*/ 2462218 h 2790745"/>
              <a:gd name="connsiteX127" fmla="*/ 290198 w 8886654"/>
              <a:gd name="connsiteY127" fmla="*/ 2407464 h 2790745"/>
              <a:gd name="connsiteX128" fmla="*/ 262821 w 8886654"/>
              <a:gd name="connsiteY128" fmla="*/ 2380087 h 2790745"/>
              <a:gd name="connsiteX129" fmla="*/ 208067 w 8886654"/>
              <a:gd name="connsiteY129" fmla="*/ 2308906 h 2790745"/>
              <a:gd name="connsiteX130" fmla="*/ 164263 w 8886654"/>
              <a:gd name="connsiteY130" fmla="*/ 2232249 h 2790745"/>
              <a:gd name="connsiteX131" fmla="*/ 114984 w 8886654"/>
              <a:gd name="connsiteY131" fmla="*/ 2150118 h 2790745"/>
              <a:gd name="connsiteX132" fmla="*/ 93082 w 8886654"/>
              <a:gd name="connsiteY132" fmla="*/ 2111790 h 2790745"/>
              <a:gd name="connsiteX133" fmla="*/ 71181 w 8886654"/>
              <a:gd name="connsiteY133" fmla="*/ 2057035 h 2790745"/>
              <a:gd name="connsiteX134" fmla="*/ 49279 w 8886654"/>
              <a:gd name="connsiteY134" fmla="*/ 1985854 h 2790745"/>
              <a:gd name="connsiteX135" fmla="*/ 43803 w 8886654"/>
              <a:gd name="connsiteY135" fmla="*/ 1953002 h 2790745"/>
              <a:gd name="connsiteX136" fmla="*/ 27377 w 8886654"/>
              <a:gd name="connsiteY136" fmla="*/ 1898247 h 2790745"/>
              <a:gd name="connsiteX137" fmla="*/ 16426 w 8886654"/>
              <a:gd name="connsiteY137" fmla="*/ 1865394 h 2790745"/>
              <a:gd name="connsiteX138" fmla="*/ 0 w 8886654"/>
              <a:gd name="connsiteY138" fmla="*/ 1750410 h 2790745"/>
              <a:gd name="connsiteX139" fmla="*/ 10951 w 8886654"/>
              <a:gd name="connsiteY139" fmla="*/ 1301423 h 2790745"/>
              <a:gd name="connsiteX140" fmla="*/ 27377 w 8886654"/>
              <a:gd name="connsiteY140" fmla="*/ 1224767 h 2790745"/>
              <a:gd name="connsiteX141" fmla="*/ 38328 w 8886654"/>
              <a:gd name="connsiteY141" fmla="*/ 1131684 h 2790745"/>
              <a:gd name="connsiteX142" fmla="*/ 43803 w 8886654"/>
              <a:gd name="connsiteY142" fmla="*/ 1093356 h 2790745"/>
              <a:gd name="connsiteX143" fmla="*/ 60230 w 8886654"/>
              <a:gd name="connsiteY143" fmla="*/ 1044077 h 2790745"/>
              <a:gd name="connsiteX144" fmla="*/ 82131 w 8886654"/>
              <a:gd name="connsiteY144" fmla="*/ 972896 h 2790745"/>
              <a:gd name="connsiteX145" fmla="*/ 98558 w 8886654"/>
              <a:gd name="connsiteY145" fmla="*/ 929093 h 2790745"/>
              <a:gd name="connsiteX146" fmla="*/ 109509 w 8886654"/>
              <a:gd name="connsiteY146" fmla="*/ 896240 h 2790745"/>
              <a:gd name="connsiteX147" fmla="*/ 131410 w 8886654"/>
              <a:gd name="connsiteY147" fmla="*/ 841485 h 2790745"/>
              <a:gd name="connsiteX148" fmla="*/ 158788 w 8886654"/>
              <a:gd name="connsiteY148" fmla="*/ 781255 h 2790745"/>
              <a:gd name="connsiteX149" fmla="*/ 180690 w 8886654"/>
              <a:gd name="connsiteY149" fmla="*/ 748403 h 2790745"/>
              <a:gd name="connsiteX150" fmla="*/ 208067 w 8886654"/>
              <a:gd name="connsiteY150" fmla="*/ 688173 h 2790745"/>
              <a:gd name="connsiteX151" fmla="*/ 235444 w 8886654"/>
              <a:gd name="connsiteY151" fmla="*/ 633418 h 2790745"/>
              <a:gd name="connsiteX152" fmla="*/ 246395 w 8886654"/>
              <a:gd name="connsiteY152" fmla="*/ 595090 h 2790745"/>
              <a:gd name="connsiteX153" fmla="*/ 262821 w 8886654"/>
              <a:gd name="connsiteY153" fmla="*/ 573188 h 2790745"/>
              <a:gd name="connsiteX154" fmla="*/ 284723 w 8886654"/>
              <a:gd name="connsiteY154" fmla="*/ 529385 h 2790745"/>
              <a:gd name="connsiteX155" fmla="*/ 295674 w 8886654"/>
              <a:gd name="connsiteY155" fmla="*/ 507483 h 2790745"/>
              <a:gd name="connsiteX156" fmla="*/ 317576 w 8886654"/>
              <a:gd name="connsiteY156" fmla="*/ 491057 h 2790745"/>
              <a:gd name="connsiteX157" fmla="*/ 350428 w 8886654"/>
              <a:gd name="connsiteY157" fmla="*/ 430827 h 2790745"/>
              <a:gd name="connsiteX158" fmla="*/ 372330 w 8886654"/>
              <a:gd name="connsiteY158" fmla="*/ 397974 h 2790745"/>
              <a:gd name="connsiteX159" fmla="*/ 388757 w 8886654"/>
              <a:gd name="connsiteY159" fmla="*/ 387023 h 2790745"/>
              <a:gd name="connsiteX160" fmla="*/ 416134 w 8886654"/>
              <a:gd name="connsiteY160" fmla="*/ 348695 h 2790745"/>
              <a:gd name="connsiteX161" fmla="*/ 432560 w 8886654"/>
              <a:gd name="connsiteY161" fmla="*/ 321318 h 2790745"/>
              <a:gd name="connsiteX162" fmla="*/ 448987 w 8886654"/>
              <a:gd name="connsiteY162" fmla="*/ 304891 h 2790745"/>
              <a:gd name="connsiteX163" fmla="*/ 758292 w 8886654"/>
              <a:gd name="connsiteY163" fmla="*/ 6536 h 2790745"/>
              <a:gd name="connsiteX0" fmla="*/ 758292 w 8886654"/>
              <a:gd name="connsiteY0" fmla="*/ 6536 h 2790745"/>
              <a:gd name="connsiteX1" fmla="*/ 958203 w 8886654"/>
              <a:gd name="connsiteY1" fmla="*/ 211809 h 2790745"/>
              <a:gd name="connsiteX2" fmla="*/ 1231976 w 8886654"/>
              <a:gd name="connsiteY2" fmla="*/ 200858 h 2790745"/>
              <a:gd name="connsiteX3" fmla="*/ 2047818 w 8886654"/>
              <a:gd name="connsiteY3" fmla="*/ 189907 h 2790745"/>
              <a:gd name="connsiteX4" fmla="*/ 2562510 w 8886654"/>
              <a:gd name="connsiteY4" fmla="*/ 178956 h 2790745"/>
              <a:gd name="connsiteX5" fmla="*/ 2847233 w 8886654"/>
              <a:gd name="connsiteY5" fmla="*/ 157054 h 2790745"/>
              <a:gd name="connsiteX6" fmla="*/ 3006021 w 8886654"/>
              <a:gd name="connsiteY6" fmla="*/ 146103 h 2790745"/>
              <a:gd name="connsiteX7" fmla="*/ 3263367 w 8886654"/>
              <a:gd name="connsiteY7" fmla="*/ 124202 h 2790745"/>
              <a:gd name="connsiteX8" fmla="*/ 3411204 w 8886654"/>
              <a:gd name="connsiteY8" fmla="*/ 113251 h 2790745"/>
              <a:gd name="connsiteX9" fmla="*/ 3542615 w 8886654"/>
              <a:gd name="connsiteY9" fmla="*/ 102300 h 2790745"/>
              <a:gd name="connsiteX10" fmla="*/ 3794486 w 8886654"/>
              <a:gd name="connsiteY10" fmla="*/ 91349 h 2790745"/>
              <a:gd name="connsiteX11" fmla="*/ 5579482 w 8886654"/>
              <a:gd name="connsiteY11" fmla="*/ 96824 h 2790745"/>
              <a:gd name="connsiteX12" fmla="*/ 5721844 w 8886654"/>
              <a:gd name="connsiteY12" fmla="*/ 107775 h 2790745"/>
              <a:gd name="connsiteX13" fmla="*/ 5880632 w 8886654"/>
              <a:gd name="connsiteY13" fmla="*/ 124202 h 2790745"/>
              <a:gd name="connsiteX14" fmla="*/ 6055846 w 8886654"/>
              <a:gd name="connsiteY14" fmla="*/ 129677 h 2790745"/>
              <a:gd name="connsiteX15" fmla="*/ 6148929 w 8886654"/>
              <a:gd name="connsiteY15" fmla="*/ 146103 h 2790745"/>
              <a:gd name="connsiteX16" fmla="*/ 6187257 w 8886654"/>
              <a:gd name="connsiteY16" fmla="*/ 157054 h 2790745"/>
              <a:gd name="connsiteX17" fmla="*/ 6220110 w 8886654"/>
              <a:gd name="connsiteY17" fmla="*/ 168005 h 2790745"/>
              <a:gd name="connsiteX18" fmla="*/ 6291291 w 8886654"/>
              <a:gd name="connsiteY18" fmla="*/ 189907 h 2790745"/>
              <a:gd name="connsiteX19" fmla="*/ 6373422 w 8886654"/>
              <a:gd name="connsiteY19" fmla="*/ 211809 h 2790745"/>
              <a:gd name="connsiteX20" fmla="*/ 6428177 w 8886654"/>
              <a:gd name="connsiteY20" fmla="*/ 217284 h 2790745"/>
              <a:gd name="connsiteX21" fmla="*/ 6477456 w 8886654"/>
              <a:gd name="connsiteY21" fmla="*/ 228235 h 2790745"/>
              <a:gd name="connsiteX22" fmla="*/ 6614342 w 8886654"/>
              <a:gd name="connsiteY22" fmla="*/ 244661 h 2790745"/>
              <a:gd name="connsiteX23" fmla="*/ 6696474 w 8886654"/>
              <a:gd name="connsiteY23" fmla="*/ 255612 h 2790745"/>
              <a:gd name="connsiteX24" fmla="*/ 6751228 w 8886654"/>
              <a:gd name="connsiteY24" fmla="*/ 261088 h 2790745"/>
              <a:gd name="connsiteX25" fmla="*/ 6822409 w 8886654"/>
              <a:gd name="connsiteY25" fmla="*/ 272039 h 2790745"/>
              <a:gd name="connsiteX26" fmla="*/ 6904541 w 8886654"/>
              <a:gd name="connsiteY26" fmla="*/ 282990 h 2790745"/>
              <a:gd name="connsiteX27" fmla="*/ 7003099 w 8886654"/>
              <a:gd name="connsiteY27" fmla="*/ 304891 h 2790745"/>
              <a:gd name="connsiteX28" fmla="*/ 7096182 w 8886654"/>
              <a:gd name="connsiteY28" fmla="*/ 332269 h 2790745"/>
              <a:gd name="connsiteX29" fmla="*/ 7189264 w 8886654"/>
              <a:gd name="connsiteY29" fmla="*/ 343219 h 2790745"/>
              <a:gd name="connsiteX30" fmla="*/ 7238543 w 8886654"/>
              <a:gd name="connsiteY30" fmla="*/ 354170 h 2790745"/>
              <a:gd name="connsiteX31" fmla="*/ 7287822 w 8886654"/>
              <a:gd name="connsiteY31" fmla="*/ 359646 h 2790745"/>
              <a:gd name="connsiteX32" fmla="*/ 7331626 w 8886654"/>
              <a:gd name="connsiteY32" fmla="*/ 365121 h 2790745"/>
              <a:gd name="connsiteX33" fmla="*/ 7380905 w 8886654"/>
              <a:gd name="connsiteY33" fmla="*/ 381548 h 2790745"/>
              <a:gd name="connsiteX34" fmla="*/ 7435660 w 8886654"/>
              <a:gd name="connsiteY34" fmla="*/ 403449 h 2790745"/>
              <a:gd name="connsiteX35" fmla="*/ 7528742 w 8886654"/>
              <a:gd name="connsiteY35" fmla="*/ 425351 h 2790745"/>
              <a:gd name="connsiteX36" fmla="*/ 7550644 w 8886654"/>
              <a:gd name="connsiteY36" fmla="*/ 441778 h 2790745"/>
              <a:gd name="connsiteX37" fmla="*/ 7610874 w 8886654"/>
              <a:gd name="connsiteY37" fmla="*/ 458204 h 2790745"/>
              <a:gd name="connsiteX38" fmla="*/ 7731334 w 8886654"/>
              <a:gd name="connsiteY38" fmla="*/ 507483 h 2790745"/>
              <a:gd name="connsiteX39" fmla="*/ 7775137 w 8886654"/>
              <a:gd name="connsiteY39" fmla="*/ 512958 h 2790745"/>
              <a:gd name="connsiteX40" fmla="*/ 7846318 w 8886654"/>
              <a:gd name="connsiteY40" fmla="*/ 540336 h 2790745"/>
              <a:gd name="connsiteX41" fmla="*/ 7917499 w 8886654"/>
              <a:gd name="connsiteY41" fmla="*/ 556762 h 2790745"/>
              <a:gd name="connsiteX42" fmla="*/ 7944876 w 8886654"/>
              <a:gd name="connsiteY42" fmla="*/ 573188 h 2790745"/>
              <a:gd name="connsiteX43" fmla="*/ 7966778 w 8886654"/>
              <a:gd name="connsiteY43" fmla="*/ 584139 h 2790745"/>
              <a:gd name="connsiteX44" fmla="*/ 8037959 w 8886654"/>
              <a:gd name="connsiteY44" fmla="*/ 611516 h 2790745"/>
              <a:gd name="connsiteX45" fmla="*/ 8059861 w 8886654"/>
              <a:gd name="connsiteY45" fmla="*/ 622467 h 2790745"/>
              <a:gd name="connsiteX46" fmla="*/ 8098189 w 8886654"/>
              <a:gd name="connsiteY46" fmla="*/ 638894 h 2790745"/>
              <a:gd name="connsiteX47" fmla="*/ 8141992 w 8886654"/>
              <a:gd name="connsiteY47" fmla="*/ 660796 h 2790745"/>
              <a:gd name="connsiteX48" fmla="*/ 8163894 w 8886654"/>
              <a:gd name="connsiteY48" fmla="*/ 677222 h 2790745"/>
              <a:gd name="connsiteX49" fmla="*/ 8202222 w 8886654"/>
              <a:gd name="connsiteY49" fmla="*/ 693648 h 2790745"/>
              <a:gd name="connsiteX50" fmla="*/ 8218649 w 8886654"/>
              <a:gd name="connsiteY50" fmla="*/ 699124 h 2790745"/>
              <a:gd name="connsiteX51" fmla="*/ 8278879 w 8886654"/>
              <a:gd name="connsiteY51" fmla="*/ 737452 h 2790745"/>
              <a:gd name="connsiteX52" fmla="*/ 8300781 w 8886654"/>
              <a:gd name="connsiteY52" fmla="*/ 748403 h 2790745"/>
              <a:gd name="connsiteX53" fmla="*/ 8339109 w 8886654"/>
              <a:gd name="connsiteY53" fmla="*/ 781255 h 2790745"/>
              <a:gd name="connsiteX54" fmla="*/ 8399339 w 8886654"/>
              <a:gd name="connsiteY54" fmla="*/ 852436 h 2790745"/>
              <a:gd name="connsiteX55" fmla="*/ 8525274 w 8886654"/>
              <a:gd name="connsiteY55" fmla="*/ 950994 h 2790745"/>
              <a:gd name="connsiteX56" fmla="*/ 8574553 w 8886654"/>
              <a:gd name="connsiteY56" fmla="*/ 1000273 h 2790745"/>
              <a:gd name="connsiteX57" fmla="*/ 8640258 w 8886654"/>
              <a:gd name="connsiteY57" fmla="*/ 1055028 h 2790745"/>
              <a:gd name="connsiteX58" fmla="*/ 8667636 w 8886654"/>
              <a:gd name="connsiteY58" fmla="*/ 1082405 h 2790745"/>
              <a:gd name="connsiteX59" fmla="*/ 8673111 w 8886654"/>
              <a:gd name="connsiteY59" fmla="*/ 1098831 h 2790745"/>
              <a:gd name="connsiteX60" fmla="*/ 8695013 w 8886654"/>
              <a:gd name="connsiteY60" fmla="*/ 1126209 h 2790745"/>
              <a:gd name="connsiteX61" fmla="*/ 8705964 w 8886654"/>
              <a:gd name="connsiteY61" fmla="*/ 1142635 h 2790745"/>
              <a:gd name="connsiteX62" fmla="*/ 8711439 w 8886654"/>
              <a:gd name="connsiteY62" fmla="*/ 1159061 h 2790745"/>
              <a:gd name="connsiteX63" fmla="*/ 8722390 w 8886654"/>
              <a:gd name="connsiteY63" fmla="*/ 1175488 h 2790745"/>
              <a:gd name="connsiteX64" fmla="*/ 8744292 w 8886654"/>
              <a:gd name="connsiteY64" fmla="*/ 1224767 h 2790745"/>
              <a:gd name="connsiteX65" fmla="*/ 8760718 w 8886654"/>
              <a:gd name="connsiteY65" fmla="*/ 1274046 h 2790745"/>
              <a:gd name="connsiteX66" fmla="*/ 8771669 w 8886654"/>
              <a:gd name="connsiteY66" fmla="*/ 1312374 h 2790745"/>
              <a:gd name="connsiteX67" fmla="*/ 8788095 w 8886654"/>
              <a:gd name="connsiteY67" fmla="*/ 1334276 h 2790745"/>
              <a:gd name="connsiteX68" fmla="*/ 8809997 w 8886654"/>
              <a:gd name="connsiteY68" fmla="*/ 1410932 h 2790745"/>
              <a:gd name="connsiteX69" fmla="*/ 8815473 w 8886654"/>
              <a:gd name="connsiteY69" fmla="*/ 1449260 h 2790745"/>
              <a:gd name="connsiteX70" fmla="*/ 8831899 w 8886654"/>
              <a:gd name="connsiteY70" fmla="*/ 1536867 h 2790745"/>
              <a:gd name="connsiteX71" fmla="*/ 8842850 w 8886654"/>
              <a:gd name="connsiteY71" fmla="*/ 1591622 h 2790745"/>
              <a:gd name="connsiteX72" fmla="*/ 8864752 w 8886654"/>
              <a:gd name="connsiteY72" fmla="*/ 1673754 h 2790745"/>
              <a:gd name="connsiteX73" fmla="*/ 8875703 w 8886654"/>
              <a:gd name="connsiteY73" fmla="*/ 1733984 h 2790745"/>
              <a:gd name="connsiteX74" fmla="*/ 8881178 w 8886654"/>
              <a:gd name="connsiteY74" fmla="*/ 1755885 h 2790745"/>
              <a:gd name="connsiteX75" fmla="*/ 8886654 w 8886654"/>
              <a:gd name="connsiteY75" fmla="*/ 1799689 h 2790745"/>
              <a:gd name="connsiteX76" fmla="*/ 8881178 w 8886654"/>
              <a:gd name="connsiteY76" fmla="*/ 1953002 h 2790745"/>
              <a:gd name="connsiteX77" fmla="*/ 8870227 w 8886654"/>
              <a:gd name="connsiteY77" fmla="*/ 1969428 h 2790745"/>
              <a:gd name="connsiteX78" fmla="*/ 8837375 w 8886654"/>
              <a:gd name="connsiteY78" fmla="*/ 2035133 h 2790745"/>
              <a:gd name="connsiteX79" fmla="*/ 8799046 w 8886654"/>
              <a:gd name="connsiteY79" fmla="*/ 2128216 h 2790745"/>
              <a:gd name="connsiteX80" fmla="*/ 8793571 w 8886654"/>
              <a:gd name="connsiteY80" fmla="*/ 2150118 h 2790745"/>
              <a:gd name="connsiteX81" fmla="*/ 8755243 w 8886654"/>
              <a:gd name="connsiteY81" fmla="*/ 2232249 h 2790745"/>
              <a:gd name="connsiteX82" fmla="*/ 8744292 w 8886654"/>
              <a:gd name="connsiteY82" fmla="*/ 2270578 h 2790745"/>
              <a:gd name="connsiteX83" fmla="*/ 8623832 w 8886654"/>
              <a:gd name="connsiteY83" fmla="*/ 2391037 h 2790745"/>
              <a:gd name="connsiteX84" fmla="*/ 8596455 w 8886654"/>
              <a:gd name="connsiteY84" fmla="*/ 2407464 h 2790745"/>
              <a:gd name="connsiteX85" fmla="*/ 8558127 w 8886654"/>
              <a:gd name="connsiteY85" fmla="*/ 2429366 h 2790745"/>
              <a:gd name="connsiteX86" fmla="*/ 8497897 w 8886654"/>
              <a:gd name="connsiteY86" fmla="*/ 2462218 h 2790745"/>
              <a:gd name="connsiteX87" fmla="*/ 8415765 w 8886654"/>
              <a:gd name="connsiteY87" fmla="*/ 2489596 h 2790745"/>
              <a:gd name="connsiteX88" fmla="*/ 8371961 w 8886654"/>
              <a:gd name="connsiteY88" fmla="*/ 2495071 h 2790745"/>
              <a:gd name="connsiteX89" fmla="*/ 8229600 w 8886654"/>
              <a:gd name="connsiteY89" fmla="*/ 2511497 h 2790745"/>
              <a:gd name="connsiteX90" fmla="*/ 7983204 w 8886654"/>
              <a:gd name="connsiteY90" fmla="*/ 2527924 h 2790745"/>
              <a:gd name="connsiteX91" fmla="*/ 7484939 w 8886654"/>
              <a:gd name="connsiteY91" fmla="*/ 2522448 h 2790745"/>
              <a:gd name="connsiteX92" fmla="*/ 7304249 w 8886654"/>
              <a:gd name="connsiteY92" fmla="*/ 2511497 h 2790745"/>
              <a:gd name="connsiteX93" fmla="*/ 7046903 w 8886654"/>
              <a:gd name="connsiteY93" fmla="*/ 2506022 h 2790745"/>
              <a:gd name="connsiteX94" fmla="*/ 5787549 w 8886654"/>
              <a:gd name="connsiteY94" fmla="*/ 2516973 h 2790745"/>
              <a:gd name="connsiteX95" fmla="*/ 5469973 w 8886654"/>
              <a:gd name="connsiteY95" fmla="*/ 2533399 h 2790745"/>
              <a:gd name="connsiteX96" fmla="*/ 5234529 w 8886654"/>
              <a:gd name="connsiteY96" fmla="*/ 2538875 h 2790745"/>
              <a:gd name="connsiteX97" fmla="*/ 4971707 w 8886654"/>
              <a:gd name="connsiteY97" fmla="*/ 2566252 h 2790745"/>
              <a:gd name="connsiteX98" fmla="*/ 4878625 w 8886654"/>
              <a:gd name="connsiteY98" fmla="*/ 2588154 h 2790745"/>
              <a:gd name="connsiteX99" fmla="*/ 4812919 w 8886654"/>
              <a:gd name="connsiteY99" fmla="*/ 2593629 h 2790745"/>
              <a:gd name="connsiteX100" fmla="*/ 4692460 w 8886654"/>
              <a:gd name="connsiteY100" fmla="*/ 2615531 h 2790745"/>
              <a:gd name="connsiteX101" fmla="*/ 4566524 w 8886654"/>
              <a:gd name="connsiteY101" fmla="*/ 2648384 h 2790745"/>
              <a:gd name="connsiteX102" fmla="*/ 4435113 w 8886654"/>
              <a:gd name="connsiteY102" fmla="*/ 2675761 h 2790745"/>
              <a:gd name="connsiteX103" fmla="*/ 4391310 w 8886654"/>
              <a:gd name="connsiteY103" fmla="*/ 2681236 h 2790745"/>
              <a:gd name="connsiteX104" fmla="*/ 4342031 w 8886654"/>
              <a:gd name="connsiteY104" fmla="*/ 2692187 h 2790745"/>
              <a:gd name="connsiteX105" fmla="*/ 4298227 w 8886654"/>
              <a:gd name="connsiteY105" fmla="*/ 2703138 h 2790745"/>
              <a:gd name="connsiteX106" fmla="*/ 4205145 w 8886654"/>
              <a:gd name="connsiteY106" fmla="*/ 2708613 h 2790745"/>
              <a:gd name="connsiteX107" fmla="*/ 4051832 w 8886654"/>
              <a:gd name="connsiteY107" fmla="*/ 2719564 h 2790745"/>
              <a:gd name="connsiteX108" fmla="*/ 3936848 w 8886654"/>
              <a:gd name="connsiteY108" fmla="*/ 2730515 h 2790745"/>
              <a:gd name="connsiteX109" fmla="*/ 3794486 w 8886654"/>
              <a:gd name="connsiteY109" fmla="*/ 2735991 h 2790745"/>
              <a:gd name="connsiteX110" fmla="*/ 2907463 w 8886654"/>
              <a:gd name="connsiteY110" fmla="*/ 2746942 h 2790745"/>
              <a:gd name="connsiteX111" fmla="*/ 2622740 w 8886654"/>
              <a:gd name="connsiteY111" fmla="*/ 2763368 h 2790745"/>
              <a:gd name="connsiteX112" fmla="*/ 2453001 w 8886654"/>
              <a:gd name="connsiteY112" fmla="*/ 2774319 h 2790745"/>
              <a:gd name="connsiteX113" fmla="*/ 2305164 w 8886654"/>
              <a:gd name="connsiteY113" fmla="*/ 2779794 h 2790745"/>
              <a:gd name="connsiteX114" fmla="*/ 1971161 w 8886654"/>
              <a:gd name="connsiteY114" fmla="*/ 2790745 h 2790745"/>
              <a:gd name="connsiteX115" fmla="*/ 1231976 w 8886654"/>
              <a:gd name="connsiteY115" fmla="*/ 2785270 h 2790745"/>
              <a:gd name="connsiteX116" fmla="*/ 1133418 w 8886654"/>
              <a:gd name="connsiteY116" fmla="*/ 2757893 h 2790745"/>
              <a:gd name="connsiteX117" fmla="*/ 1051286 w 8886654"/>
              <a:gd name="connsiteY117" fmla="*/ 2741466 h 2790745"/>
              <a:gd name="connsiteX118" fmla="*/ 815842 w 8886654"/>
              <a:gd name="connsiteY118" fmla="*/ 2681236 h 2790745"/>
              <a:gd name="connsiteX119" fmla="*/ 744661 w 8886654"/>
              <a:gd name="connsiteY119" fmla="*/ 2670285 h 2790745"/>
              <a:gd name="connsiteX120" fmla="*/ 678955 w 8886654"/>
              <a:gd name="connsiteY120" fmla="*/ 2648384 h 2790745"/>
              <a:gd name="connsiteX121" fmla="*/ 596824 w 8886654"/>
              <a:gd name="connsiteY121" fmla="*/ 2631957 h 2790745"/>
              <a:gd name="connsiteX122" fmla="*/ 525643 w 8886654"/>
              <a:gd name="connsiteY122" fmla="*/ 2604580 h 2790745"/>
              <a:gd name="connsiteX123" fmla="*/ 509216 w 8886654"/>
              <a:gd name="connsiteY123" fmla="*/ 2599104 h 2790745"/>
              <a:gd name="connsiteX124" fmla="*/ 448987 w 8886654"/>
              <a:gd name="connsiteY124" fmla="*/ 2549825 h 2790745"/>
              <a:gd name="connsiteX125" fmla="*/ 383281 w 8886654"/>
              <a:gd name="connsiteY125" fmla="*/ 2495071 h 2790745"/>
              <a:gd name="connsiteX126" fmla="*/ 344953 w 8886654"/>
              <a:gd name="connsiteY126" fmla="*/ 2462218 h 2790745"/>
              <a:gd name="connsiteX127" fmla="*/ 290198 w 8886654"/>
              <a:gd name="connsiteY127" fmla="*/ 2407464 h 2790745"/>
              <a:gd name="connsiteX128" fmla="*/ 262821 w 8886654"/>
              <a:gd name="connsiteY128" fmla="*/ 2380087 h 2790745"/>
              <a:gd name="connsiteX129" fmla="*/ 208067 w 8886654"/>
              <a:gd name="connsiteY129" fmla="*/ 2308906 h 2790745"/>
              <a:gd name="connsiteX130" fmla="*/ 164263 w 8886654"/>
              <a:gd name="connsiteY130" fmla="*/ 2232249 h 2790745"/>
              <a:gd name="connsiteX131" fmla="*/ 114984 w 8886654"/>
              <a:gd name="connsiteY131" fmla="*/ 2150118 h 2790745"/>
              <a:gd name="connsiteX132" fmla="*/ 93082 w 8886654"/>
              <a:gd name="connsiteY132" fmla="*/ 2111790 h 2790745"/>
              <a:gd name="connsiteX133" fmla="*/ 71181 w 8886654"/>
              <a:gd name="connsiteY133" fmla="*/ 2057035 h 2790745"/>
              <a:gd name="connsiteX134" fmla="*/ 49279 w 8886654"/>
              <a:gd name="connsiteY134" fmla="*/ 1985854 h 2790745"/>
              <a:gd name="connsiteX135" fmla="*/ 43803 w 8886654"/>
              <a:gd name="connsiteY135" fmla="*/ 1953002 h 2790745"/>
              <a:gd name="connsiteX136" fmla="*/ 27377 w 8886654"/>
              <a:gd name="connsiteY136" fmla="*/ 1898247 h 2790745"/>
              <a:gd name="connsiteX137" fmla="*/ 16426 w 8886654"/>
              <a:gd name="connsiteY137" fmla="*/ 1865394 h 2790745"/>
              <a:gd name="connsiteX138" fmla="*/ 0 w 8886654"/>
              <a:gd name="connsiteY138" fmla="*/ 1750410 h 2790745"/>
              <a:gd name="connsiteX139" fmla="*/ 10951 w 8886654"/>
              <a:gd name="connsiteY139" fmla="*/ 1301423 h 2790745"/>
              <a:gd name="connsiteX140" fmla="*/ 27377 w 8886654"/>
              <a:gd name="connsiteY140" fmla="*/ 1224767 h 2790745"/>
              <a:gd name="connsiteX141" fmla="*/ 38328 w 8886654"/>
              <a:gd name="connsiteY141" fmla="*/ 1131684 h 2790745"/>
              <a:gd name="connsiteX142" fmla="*/ 43803 w 8886654"/>
              <a:gd name="connsiteY142" fmla="*/ 1093356 h 2790745"/>
              <a:gd name="connsiteX143" fmla="*/ 60230 w 8886654"/>
              <a:gd name="connsiteY143" fmla="*/ 1044077 h 2790745"/>
              <a:gd name="connsiteX144" fmla="*/ 82131 w 8886654"/>
              <a:gd name="connsiteY144" fmla="*/ 972896 h 2790745"/>
              <a:gd name="connsiteX145" fmla="*/ 98558 w 8886654"/>
              <a:gd name="connsiteY145" fmla="*/ 929093 h 2790745"/>
              <a:gd name="connsiteX146" fmla="*/ 109509 w 8886654"/>
              <a:gd name="connsiteY146" fmla="*/ 896240 h 2790745"/>
              <a:gd name="connsiteX147" fmla="*/ 131410 w 8886654"/>
              <a:gd name="connsiteY147" fmla="*/ 841485 h 2790745"/>
              <a:gd name="connsiteX148" fmla="*/ 158788 w 8886654"/>
              <a:gd name="connsiteY148" fmla="*/ 781255 h 2790745"/>
              <a:gd name="connsiteX149" fmla="*/ 180690 w 8886654"/>
              <a:gd name="connsiteY149" fmla="*/ 748403 h 2790745"/>
              <a:gd name="connsiteX150" fmla="*/ 208067 w 8886654"/>
              <a:gd name="connsiteY150" fmla="*/ 688173 h 2790745"/>
              <a:gd name="connsiteX151" fmla="*/ 235444 w 8886654"/>
              <a:gd name="connsiteY151" fmla="*/ 633418 h 2790745"/>
              <a:gd name="connsiteX152" fmla="*/ 246395 w 8886654"/>
              <a:gd name="connsiteY152" fmla="*/ 595090 h 2790745"/>
              <a:gd name="connsiteX153" fmla="*/ 262821 w 8886654"/>
              <a:gd name="connsiteY153" fmla="*/ 573188 h 2790745"/>
              <a:gd name="connsiteX154" fmla="*/ 284723 w 8886654"/>
              <a:gd name="connsiteY154" fmla="*/ 529385 h 2790745"/>
              <a:gd name="connsiteX155" fmla="*/ 295674 w 8886654"/>
              <a:gd name="connsiteY155" fmla="*/ 507483 h 2790745"/>
              <a:gd name="connsiteX156" fmla="*/ 317576 w 8886654"/>
              <a:gd name="connsiteY156" fmla="*/ 491057 h 2790745"/>
              <a:gd name="connsiteX157" fmla="*/ 350428 w 8886654"/>
              <a:gd name="connsiteY157" fmla="*/ 430827 h 2790745"/>
              <a:gd name="connsiteX158" fmla="*/ 372330 w 8886654"/>
              <a:gd name="connsiteY158" fmla="*/ 397974 h 2790745"/>
              <a:gd name="connsiteX159" fmla="*/ 388757 w 8886654"/>
              <a:gd name="connsiteY159" fmla="*/ 387023 h 2790745"/>
              <a:gd name="connsiteX160" fmla="*/ 416134 w 8886654"/>
              <a:gd name="connsiteY160" fmla="*/ 348695 h 2790745"/>
              <a:gd name="connsiteX161" fmla="*/ 432560 w 8886654"/>
              <a:gd name="connsiteY161" fmla="*/ 321318 h 2790745"/>
              <a:gd name="connsiteX162" fmla="*/ 448987 w 8886654"/>
              <a:gd name="connsiteY162" fmla="*/ 304891 h 2790745"/>
              <a:gd name="connsiteX163" fmla="*/ 758292 w 8886654"/>
              <a:gd name="connsiteY163" fmla="*/ 6536 h 2790745"/>
              <a:gd name="connsiteX0" fmla="*/ 720192 w 8886654"/>
              <a:gd name="connsiteY0" fmla="*/ 96162 h 2699396"/>
              <a:gd name="connsiteX1" fmla="*/ 958203 w 8886654"/>
              <a:gd name="connsiteY1" fmla="*/ 120460 h 2699396"/>
              <a:gd name="connsiteX2" fmla="*/ 1231976 w 8886654"/>
              <a:gd name="connsiteY2" fmla="*/ 109509 h 2699396"/>
              <a:gd name="connsiteX3" fmla="*/ 2047818 w 8886654"/>
              <a:gd name="connsiteY3" fmla="*/ 98558 h 2699396"/>
              <a:gd name="connsiteX4" fmla="*/ 2562510 w 8886654"/>
              <a:gd name="connsiteY4" fmla="*/ 87607 h 2699396"/>
              <a:gd name="connsiteX5" fmla="*/ 2847233 w 8886654"/>
              <a:gd name="connsiteY5" fmla="*/ 65705 h 2699396"/>
              <a:gd name="connsiteX6" fmla="*/ 3006021 w 8886654"/>
              <a:gd name="connsiteY6" fmla="*/ 54754 h 2699396"/>
              <a:gd name="connsiteX7" fmla="*/ 3263367 w 8886654"/>
              <a:gd name="connsiteY7" fmla="*/ 32853 h 2699396"/>
              <a:gd name="connsiteX8" fmla="*/ 3411204 w 8886654"/>
              <a:gd name="connsiteY8" fmla="*/ 21902 h 2699396"/>
              <a:gd name="connsiteX9" fmla="*/ 3542615 w 8886654"/>
              <a:gd name="connsiteY9" fmla="*/ 10951 h 2699396"/>
              <a:gd name="connsiteX10" fmla="*/ 3794486 w 8886654"/>
              <a:gd name="connsiteY10" fmla="*/ 0 h 2699396"/>
              <a:gd name="connsiteX11" fmla="*/ 5579482 w 8886654"/>
              <a:gd name="connsiteY11" fmla="*/ 5475 h 2699396"/>
              <a:gd name="connsiteX12" fmla="*/ 5721844 w 8886654"/>
              <a:gd name="connsiteY12" fmla="*/ 16426 h 2699396"/>
              <a:gd name="connsiteX13" fmla="*/ 5880632 w 8886654"/>
              <a:gd name="connsiteY13" fmla="*/ 32853 h 2699396"/>
              <a:gd name="connsiteX14" fmla="*/ 6055846 w 8886654"/>
              <a:gd name="connsiteY14" fmla="*/ 38328 h 2699396"/>
              <a:gd name="connsiteX15" fmla="*/ 6148929 w 8886654"/>
              <a:gd name="connsiteY15" fmla="*/ 54754 h 2699396"/>
              <a:gd name="connsiteX16" fmla="*/ 6187257 w 8886654"/>
              <a:gd name="connsiteY16" fmla="*/ 65705 h 2699396"/>
              <a:gd name="connsiteX17" fmla="*/ 6220110 w 8886654"/>
              <a:gd name="connsiteY17" fmla="*/ 76656 h 2699396"/>
              <a:gd name="connsiteX18" fmla="*/ 6291291 w 8886654"/>
              <a:gd name="connsiteY18" fmla="*/ 98558 h 2699396"/>
              <a:gd name="connsiteX19" fmla="*/ 6373422 w 8886654"/>
              <a:gd name="connsiteY19" fmla="*/ 120460 h 2699396"/>
              <a:gd name="connsiteX20" fmla="*/ 6428177 w 8886654"/>
              <a:gd name="connsiteY20" fmla="*/ 125935 h 2699396"/>
              <a:gd name="connsiteX21" fmla="*/ 6477456 w 8886654"/>
              <a:gd name="connsiteY21" fmla="*/ 136886 h 2699396"/>
              <a:gd name="connsiteX22" fmla="*/ 6614342 w 8886654"/>
              <a:gd name="connsiteY22" fmla="*/ 153312 h 2699396"/>
              <a:gd name="connsiteX23" fmla="*/ 6696474 w 8886654"/>
              <a:gd name="connsiteY23" fmla="*/ 164263 h 2699396"/>
              <a:gd name="connsiteX24" fmla="*/ 6751228 w 8886654"/>
              <a:gd name="connsiteY24" fmla="*/ 169739 h 2699396"/>
              <a:gd name="connsiteX25" fmla="*/ 6822409 w 8886654"/>
              <a:gd name="connsiteY25" fmla="*/ 180690 h 2699396"/>
              <a:gd name="connsiteX26" fmla="*/ 6904541 w 8886654"/>
              <a:gd name="connsiteY26" fmla="*/ 191641 h 2699396"/>
              <a:gd name="connsiteX27" fmla="*/ 7003099 w 8886654"/>
              <a:gd name="connsiteY27" fmla="*/ 213542 h 2699396"/>
              <a:gd name="connsiteX28" fmla="*/ 7096182 w 8886654"/>
              <a:gd name="connsiteY28" fmla="*/ 240920 h 2699396"/>
              <a:gd name="connsiteX29" fmla="*/ 7189264 w 8886654"/>
              <a:gd name="connsiteY29" fmla="*/ 251870 h 2699396"/>
              <a:gd name="connsiteX30" fmla="*/ 7238543 w 8886654"/>
              <a:gd name="connsiteY30" fmla="*/ 262821 h 2699396"/>
              <a:gd name="connsiteX31" fmla="*/ 7287822 w 8886654"/>
              <a:gd name="connsiteY31" fmla="*/ 268297 h 2699396"/>
              <a:gd name="connsiteX32" fmla="*/ 7331626 w 8886654"/>
              <a:gd name="connsiteY32" fmla="*/ 273772 h 2699396"/>
              <a:gd name="connsiteX33" fmla="*/ 7380905 w 8886654"/>
              <a:gd name="connsiteY33" fmla="*/ 290199 h 2699396"/>
              <a:gd name="connsiteX34" fmla="*/ 7435660 w 8886654"/>
              <a:gd name="connsiteY34" fmla="*/ 312100 h 2699396"/>
              <a:gd name="connsiteX35" fmla="*/ 7528742 w 8886654"/>
              <a:gd name="connsiteY35" fmla="*/ 334002 h 2699396"/>
              <a:gd name="connsiteX36" fmla="*/ 7550644 w 8886654"/>
              <a:gd name="connsiteY36" fmla="*/ 350429 h 2699396"/>
              <a:gd name="connsiteX37" fmla="*/ 7610874 w 8886654"/>
              <a:gd name="connsiteY37" fmla="*/ 366855 h 2699396"/>
              <a:gd name="connsiteX38" fmla="*/ 7731334 w 8886654"/>
              <a:gd name="connsiteY38" fmla="*/ 416134 h 2699396"/>
              <a:gd name="connsiteX39" fmla="*/ 7775137 w 8886654"/>
              <a:gd name="connsiteY39" fmla="*/ 421609 h 2699396"/>
              <a:gd name="connsiteX40" fmla="*/ 7846318 w 8886654"/>
              <a:gd name="connsiteY40" fmla="*/ 448987 h 2699396"/>
              <a:gd name="connsiteX41" fmla="*/ 7917499 w 8886654"/>
              <a:gd name="connsiteY41" fmla="*/ 465413 h 2699396"/>
              <a:gd name="connsiteX42" fmla="*/ 7944876 w 8886654"/>
              <a:gd name="connsiteY42" fmla="*/ 481839 h 2699396"/>
              <a:gd name="connsiteX43" fmla="*/ 7966778 w 8886654"/>
              <a:gd name="connsiteY43" fmla="*/ 492790 h 2699396"/>
              <a:gd name="connsiteX44" fmla="*/ 8037959 w 8886654"/>
              <a:gd name="connsiteY44" fmla="*/ 520167 h 2699396"/>
              <a:gd name="connsiteX45" fmla="*/ 8059861 w 8886654"/>
              <a:gd name="connsiteY45" fmla="*/ 531118 h 2699396"/>
              <a:gd name="connsiteX46" fmla="*/ 8098189 w 8886654"/>
              <a:gd name="connsiteY46" fmla="*/ 547545 h 2699396"/>
              <a:gd name="connsiteX47" fmla="*/ 8141992 w 8886654"/>
              <a:gd name="connsiteY47" fmla="*/ 569447 h 2699396"/>
              <a:gd name="connsiteX48" fmla="*/ 8163894 w 8886654"/>
              <a:gd name="connsiteY48" fmla="*/ 585873 h 2699396"/>
              <a:gd name="connsiteX49" fmla="*/ 8202222 w 8886654"/>
              <a:gd name="connsiteY49" fmla="*/ 602299 h 2699396"/>
              <a:gd name="connsiteX50" fmla="*/ 8218649 w 8886654"/>
              <a:gd name="connsiteY50" fmla="*/ 607775 h 2699396"/>
              <a:gd name="connsiteX51" fmla="*/ 8278879 w 8886654"/>
              <a:gd name="connsiteY51" fmla="*/ 646103 h 2699396"/>
              <a:gd name="connsiteX52" fmla="*/ 8300781 w 8886654"/>
              <a:gd name="connsiteY52" fmla="*/ 657054 h 2699396"/>
              <a:gd name="connsiteX53" fmla="*/ 8339109 w 8886654"/>
              <a:gd name="connsiteY53" fmla="*/ 689906 h 2699396"/>
              <a:gd name="connsiteX54" fmla="*/ 8399339 w 8886654"/>
              <a:gd name="connsiteY54" fmla="*/ 761087 h 2699396"/>
              <a:gd name="connsiteX55" fmla="*/ 8525274 w 8886654"/>
              <a:gd name="connsiteY55" fmla="*/ 859645 h 2699396"/>
              <a:gd name="connsiteX56" fmla="*/ 8574553 w 8886654"/>
              <a:gd name="connsiteY56" fmla="*/ 908924 h 2699396"/>
              <a:gd name="connsiteX57" fmla="*/ 8640258 w 8886654"/>
              <a:gd name="connsiteY57" fmla="*/ 963679 h 2699396"/>
              <a:gd name="connsiteX58" fmla="*/ 8667636 w 8886654"/>
              <a:gd name="connsiteY58" fmla="*/ 991056 h 2699396"/>
              <a:gd name="connsiteX59" fmla="*/ 8673111 w 8886654"/>
              <a:gd name="connsiteY59" fmla="*/ 1007482 h 2699396"/>
              <a:gd name="connsiteX60" fmla="*/ 8695013 w 8886654"/>
              <a:gd name="connsiteY60" fmla="*/ 1034860 h 2699396"/>
              <a:gd name="connsiteX61" fmla="*/ 8705964 w 8886654"/>
              <a:gd name="connsiteY61" fmla="*/ 1051286 h 2699396"/>
              <a:gd name="connsiteX62" fmla="*/ 8711439 w 8886654"/>
              <a:gd name="connsiteY62" fmla="*/ 1067712 h 2699396"/>
              <a:gd name="connsiteX63" fmla="*/ 8722390 w 8886654"/>
              <a:gd name="connsiteY63" fmla="*/ 1084139 h 2699396"/>
              <a:gd name="connsiteX64" fmla="*/ 8744292 w 8886654"/>
              <a:gd name="connsiteY64" fmla="*/ 1133418 h 2699396"/>
              <a:gd name="connsiteX65" fmla="*/ 8760718 w 8886654"/>
              <a:gd name="connsiteY65" fmla="*/ 1182697 h 2699396"/>
              <a:gd name="connsiteX66" fmla="*/ 8771669 w 8886654"/>
              <a:gd name="connsiteY66" fmla="*/ 1221025 h 2699396"/>
              <a:gd name="connsiteX67" fmla="*/ 8788095 w 8886654"/>
              <a:gd name="connsiteY67" fmla="*/ 1242927 h 2699396"/>
              <a:gd name="connsiteX68" fmla="*/ 8809997 w 8886654"/>
              <a:gd name="connsiteY68" fmla="*/ 1319583 h 2699396"/>
              <a:gd name="connsiteX69" fmla="*/ 8815473 w 8886654"/>
              <a:gd name="connsiteY69" fmla="*/ 1357911 h 2699396"/>
              <a:gd name="connsiteX70" fmla="*/ 8831899 w 8886654"/>
              <a:gd name="connsiteY70" fmla="*/ 1445518 h 2699396"/>
              <a:gd name="connsiteX71" fmla="*/ 8842850 w 8886654"/>
              <a:gd name="connsiteY71" fmla="*/ 1500273 h 2699396"/>
              <a:gd name="connsiteX72" fmla="*/ 8864752 w 8886654"/>
              <a:gd name="connsiteY72" fmla="*/ 1582405 h 2699396"/>
              <a:gd name="connsiteX73" fmla="*/ 8875703 w 8886654"/>
              <a:gd name="connsiteY73" fmla="*/ 1642635 h 2699396"/>
              <a:gd name="connsiteX74" fmla="*/ 8881178 w 8886654"/>
              <a:gd name="connsiteY74" fmla="*/ 1664536 h 2699396"/>
              <a:gd name="connsiteX75" fmla="*/ 8886654 w 8886654"/>
              <a:gd name="connsiteY75" fmla="*/ 1708340 h 2699396"/>
              <a:gd name="connsiteX76" fmla="*/ 8881178 w 8886654"/>
              <a:gd name="connsiteY76" fmla="*/ 1861653 h 2699396"/>
              <a:gd name="connsiteX77" fmla="*/ 8870227 w 8886654"/>
              <a:gd name="connsiteY77" fmla="*/ 1878079 h 2699396"/>
              <a:gd name="connsiteX78" fmla="*/ 8837375 w 8886654"/>
              <a:gd name="connsiteY78" fmla="*/ 1943784 h 2699396"/>
              <a:gd name="connsiteX79" fmla="*/ 8799046 w 8886654"/>
              <a:gd name="connsiteY79" fmla="*/ 2036867 h 2699396"/>
              <a:gd name="connsiteX80" fmla="*/ 8793571 w 8886654"/>
              <a:gd name="connsiteY80" fmla="*/ 2058769 h 2699396"/>
              <a:gd name="connsiteX81" fmla="*/ 8755243 w 8886654"/>
              <a:gd name="connsiteY81" fmla="*/ 2140900 h 2699396"/>
              <a:gd name="connsiteX82" fmla="*/ 8744292 w 8886654"/>
              <a:gd name="connsiteY82" fmla="*/ 2179229 h 2699396"/>
              <a:gd name="connsiteX83" fmla="*/ 8623832 w 8886654"/>
              <a:gd name="connsiteY83" fmla="*/ 2299688 h 2699396"/>
              <a:gd name="connsiteX84" fmla="*/ 8596455 w 8886654"/>
              <a:gd name="connsiteY84" fmla="*/ 2316115 h 2699396"/>
              <a:gd name="connsiteX85" fmla="*/ 8558127 w 8886654"/>
              <a:gd name="connsiteY85" fmla="*/ 2338017 h 2699396"/>
              <a:gd name="connsiteX86" fmla="*/ 8497897 w 8886654"/>
              <a:gd name="connsiteY86" fmla="*/ 2370869 h 2699396"/>
              <a:gd name="connsiteX87" fmla="*/ 8415765 w 8886654"/>
              <a:gd name="connsiteY87" fmla="*/ 2398247 h 2699396"/>
              <a:gd name="connsiteX88" fmla="*/ 8371961 w 8886654"/>
              <a:gd name="connsiteY88" fmla="*/ 2403722 h 2699396"/>
              <a:gd name="connsiteX89" fmla="*/ 8229600 w 8886654"/>
              <a:gd name="connsiteY89" fmla="*/ 2420148 h 2699396"/>
              <a:gd name="connsiteX90" fmla="*/ 7983204 w 8886654"/>
              <a:gd name="connsiteY90" fmla="*/ 2436575 h 2699396"/>
              <a:gd name="connsiteX91" fmla="*/ 7484939 w 8886654"/>
              <a:gd name="connsiteY91" fmla="*/ 2431099 h 2699396"/>
              <a:gd name="connsiteX92" fmla="*/ 7304249 w 8886654"/>
              <a:gd name="connsiteY92" fmla="*/ 2420148 h 2699396"/>
              <a:gd name="connsiteX93" fmla="*/ 7046903 w 8886654"/>
              <a:gd name="connsiteY93" fmla="*/ 2414673 h 2699396"/>
              <a:gd name="connsiteX94" fmla="*/ 5787549 w 8886654"/>
              <a:gd name="connsiteY94" fmla="*/ 2425624 h 2699396"/>
              <a:gd name="connsiteX95" fmla="*/ 5469973 w 8886654"/>
              <a:gd name="connsiteY95" fmla="*/ 2442050 h 2699396"/>
              <a:gd name="connsiteX96" fmla="*/ 5234529 w 8886654"/>
              <a:gd name="connsiteY96" fmla="*/ 2447526 h 2699396"/>
              <a:gd name="connsiteX97" fmla="*/ 4971707 w 8886654"/>
              <a:gd name="connsiteY97" fmla="*/ 2474903 h 2699396"/>
              <a:gd name="connsiteX98" fmla="*/ 4878625 w 8886654"/>
              <a:gd name="connsiteY98" fmla="*/ 2496805 h 2699396"/>
              <a:gd name="connsiteX99" fmla="*/ 4812919 w 8886654"/>
              <a:gd name="connsiteY99" fmla="*/ 2502280 h 2699396"/>
              <a:gd name="connsiteX100" fmla="*/ 4692460 w 8886654"/>
              <a:gd name="connsiteY100" fmla="*/ 2524182 h 2699396"/>
              <a:gd name="connsiteX101" fmla="*/ 4566524 w 8886654"/>
              <a:gd name="connsiteY101" fmla="*/ 2557035 h 2699396"/>
              <a:gd name="connsiteX102" fmla="*/ 4435113 w 8886654"/>
              <a:gd name="connsiteY102" fmla="*/ 2584412 h 2699396"/>
              <a:gd name="connsiteX103" fmla="*/ 4391310 w 8886654"/>
              <a:gd name="connsiteY103" fmla="*/ 2589887 h 2699396"/>
              <a:gd name="connsiteX104" fmla="*/ 4342031 w 8886654"/>
              <a:gd name="connsiteY104" fmla="*/ 2600838 h 2699396"/>
              <a:gd name="connsiteX105" fmla="*/ 4298227 w 8886654"/>
              <a:gd name="connsiteY105" fmla="*/ 2611789 h 2699396"/>
              <a:gd name="connsiteX106" fmla="*/ 4205145 w 8886654"/>
              <a:gd name="connsiteY106" fmla="*/ 2617264 h 2699396"/>
              <a:gd name="connsiteX107" fmla="*/ 4051832 w 8886654"/>
              <a:gd name="connsiteY107" fmla="*/ 2628215 h 2699396"/>
              <a:gd name="connsiteX108" fmla="*/ 3936848 w 8886654"/>
              <a:gd name="connsiteY108" fmla="*/ 2639166 h 2699396"/>
              <a:gd name="connsiteX109" fmla="*/ 3794486 w 8886654"/>
              <a:gd name="connsiteY109" fmla="*/ 2644642 h 2699396"/>
              <a:gd name="connsiteX110" fmla="*/ 2907463 w 8886654"/>
              <a:gd name="connsiteY110" fmla="*/ 2655593 h 2699396"/>
              <a:gd name="connsiteX111" fmla="*/ 2622740 w 8886654"/>
              <a:gd name="connsiteY111" fmla="*/ 2672019 h 2699396"/>
              <a:gd name="connsiteX112" fmla="*/ 2453001 w 8886654"/>
              <a:gd name="connsiteY112" fmla="*/ 2682970 h 2699396"/>
              <a:gd name="connsiteX113" fmla="*/ 2305164 w 8886654"/>
              <a:gd name="connsiteY113" fmla="*/ 2688445 h 2699396"/>
              <a:gd name="connsiteX114" fmla="*/ 1971161 w 8886654"/>
              <a:gd name="connsiteY114" fmla="*/ 2699396 h 2699396"/>
              <a:gd name="connsiteX115" fmla="*/ 1231976 w 8886654"/>
              <a:gd name="connsiteY115" fmla="*/ 2693921 h 2699396"/>
              <a:gd name="connsiteX116" fmla="*/ 1133418 w 8886654"/>
              <a:gd name="connsiteY116" fmla="*/ 2666544 h 2699396"/>
              <a:gd name="connsiteX117" fmla="*/ 1051286 w 8886654"/>
              <a:gd name="connsiteY117" fmla="*/ 2650117 h 2699396"/>
              <a:gd name="connsiteX118" fmla="*/ 815842 w 8886654"/>
              <a:gd name="connsiteY118" fmla="*/ 2589887 h 2699396"/>
              <a:gd name="connsiteX119" fmla="*/ 744661 w 8886654"/>
              <a:gd name="connsiteY119" fmla="*/ 2578936 h 2699396"/>
              <a:gd name="connsiteX120" fmla="*/ 678955 w 8886654"/>
              <a:gd name="connsiteY120" fmla="*/ 2557035 h 2699396"/>
              <a:gd name="connsiteX121" fmla="*/ 596824 w 8886654"/>
              <a:gd name="connsiteY121" fmla="*/ 2540608 h 2699396"/>
              <a:gd name="connsiteX122" fmla="*/ 525643 w 8886654"/>
              <a:gd name="connsiteY122" fmla="*/ 2513231 h 2699396"/>
              <a:gd name="connsiteX123" fmla="*/ 509216 w 8886654"/>
              <a:gd name="connsiteY123" fmla="*/ 2507755 h 2699396"/>
              <a:gd name="connsiteX124" fmla="*/ 448987 w 8886654"/>
              <a:gd name="connsiteY124" fmla="*/ 2458476 h 2699396"/>
              <a:gd name="connsiteX125" fmla="*/ 383281 w 8886654"/>
              <a:gd name="connsiteY125" fmla="*/ 2403722 h 2699396"/>
              <a:gd name="connsiteX126" fmla="*/ 344953 w 8886654"/>
              <a:gd name="connsiteY126" fmla="*/ 2370869 h 2699396"/>
              <a:gd name="connsiteX127" fmla="*/ 290198 w 8886654"/>
              <a:gd name="connsiteY127" fmla="*/ 2316115 h 2699396"/>
              <a:gd name="connsiteX128" fmla="*/ 262821 w 8886654"/>
              <a:gd name="connsiteY128" fmla="*/ 2288738 h 2699396"/>
              <a:gd name="connsiteX129" fmla="*/ 208067 w 8886654"/>
              <a:gd name="connsiteY129" fmla="*/ 2217557 h 2699396"/>
              <a:gd name="connsiteX130" fmla="*/ 164263 w 8886654"/>
              <a:gd name="connsiteY130" fmla="*/ 2140900 h 2699396"/>
              <a:gd name="connsiteX131" fmla="*/ 114984 w 8886654"/>
              <a:gd name="connsiteY131" fmla="*/ 2058769 h 2699396"/>
              <a:gd name="connsiteX132" fmla="*/ 93082 w 8886654"/>
              <a:gd name="connsiteY132" fmla="*/ 2020441 h 2699396"/>
              <a:gd name="connsiteX133" fmla="*/ 71181 w 8886654"/>
              <a:gd name="connsiteY133" fmla="*/ 1965686 h 2699396"/>
              <a:gd name="connsiteX134" fmla="*/ 49279 w 8886654"/>
              <a:gd name="connsiteY134" fmla="*/ 1894505 h 2699396"/>
              <a:gd name="connsiteX135" fmla="*/ 43803 w 8886654"/>
              <a:gd name="connsiteY135" fmla="*/ 1861653 h 2699396"/>
              <a:gd name="connsiteX136" fmla="*/ 27377 w 8886654"/>
              <a:gd name="connsiteY136" fmla="*/ 1806898 h 2699396"/>
              <a:gd name="connsiteX137" fmla="*/ 16426 w 8886654"/>
              <a:gd name="connsiteY137" fmla="*/ 1774045 h 2699396"/>
              <a:gd name="connsiteX138" fmla="*/ 0 w 8886654"/>
              <a:gd name="connsiteY138" fmla="*/ 1659061 h 2699396"/>
              <a:gd name="connsiteX139" fmla="*/ 10951 w 8886654"/>
              <a:gd name="connsiteY139" fmla="*/ 1210074 h 2699396"/>
              <a:gd name="connsiteX140" fmla="*/ 27377 w 8886654"/>
              <a:gd name="connsiteY140" fmla="*/ 1133418 h 2699396"/>
              <a:gd name="connsiteX141" fmla="*/ 38328 w 8886654"/>
              <a:gd name="connsiteY141" fmla="*/ 1040335 h 2699396"/>
              <a:gd name="connsiteX142" fmla="*/ 43803 w 8886654"/>
              <a:gd name="connsiteY142" fmla="*/ 1002007 h 2699396"/>
              <a:gd name="connsiteX143" fmla="*/ 60230 w 8886654"/>
              <a:gd name="connsiteY143" fmla="*/ 952728 h 2699396"/>
              <a:gd name="connsiteX144" fmla="*/ 82131 w 8886654"/>
              <a:gd name="connsiteY144" fmla="*/ 881547 h 2699396"/>
              <a:gd name="connsiteX145" fmla="*/ 98558 w 8886654"/>
              <a:gd name="connsiteY145" fmla="*/ 837744 h 2699396"/>
              <a:gd name="connsiteX146" fmla="*/ 109509 w 8886654"/>
              <a:gd name="connsiteY146" fmla="*/ 804891 h 2699396"/>
              <a:gd name="connsiteX147" fmla="*/ 131410 w 8886654"/>
              <a:gd name="connsiteY147" fmla="*/ 750136 h 2699396"/>
              <a:gd name="connsiteX148" fmla="*/ 158788 w 8886654"/>
              <a:gd name="connsiteY148" fmla="*/ 689906 h 2699396"/>
              <a:gd name="connsiteX149" fmla="*/ 180690 w 8886654"/>
              <a:gd name="connsiteY149" fmla="*/ 657054 h 2699396"/>
              <a:gd name="connsiteX150" fmla="*/ 208067 w 8886654"/>
              <a:gd name="connsiteY150" fmla="*/ 596824 h 2699396"/>
              <a:gd name="connsiteX151" fmla="*/ 235444 w 8886654"/>
              <a:gd name="connsiteY151" fmla="*/ 542069 h 2699396"/>
              <a:gd name="connsiteX152" fmla="*/ 246395 w 8886654"/>
              <a:gd name="connsiteY152" fmla="*/ 503741 h 2699396"/>
              <a:gd name="connsiteX153" fmla="*/ 262821 w 8886654"/>
              <a:gd name="connsiteY153" fmla="*/ 481839 h 2699396"/>
              <a:gd name="connsiteX154" fmla="*/ 284723 w 8886654"/>
              <a:gd name="connsiteY154" fmla="*/ 438036 h 2699396"/>
              <a:gd name="connsiteX155" fmla="*/ 295674 w 8886654"/>
              <a:gd name="connsiteY155" fmla="*/ 416134 h 2699396"/>
              <a:gd name="connsiteX156" fmla="*/ 317576 w 8886654"/>
              <a:gd name="connsiteY156" fmla="*/ 399708 h 2699396"/>
              <a:gd name="connsiteX157" fmla="*/ 350428 w 8886654"/>
              <a:gd name="connsiteY157" fmla="*/ 339478 h 2699396"/>
              <a:gd name="connsiteX158" fmla="*/ 372330 w 8886654"/>
              <a:gd name="connsiteY158" fmla="*/ 306625 h 2699396"/>
              <a:gd name="connsiteX159" fmla="*/ 388757 w 8886654"/>
              <a:gd name="connsiteY159" fmla="*/ 295674 h 2699396"/>
              <a:gd name="connsiteX160" fmla="*/ 416134 w 8886654"/>
              <a:gd name="connsiteY160" fmla="*/ 257346 h 2699396"/>
              <a:gd name="connsiteX161" fmla="*/ 432560 w 8886654"/>
              <a:gd name="connsiteY161" fmla="*/ 229969 h 2699396"/>
              <a:gd name="connsiteX162" fmla="*/ 448987 w 8886654"/>
              <a:gd name="connsiteY162" fmla="*/ 213542 h 2699396"/>
              <a:gd name="connsiteX163" fmla="*/ 720192 w 8886654"/>
              <a:gd name="connsiteY163" fmla="*/ 96162 h 269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8886654" h="2699396">
                <a:moveTo>
                  <a:pt x="720192" y="96162"/>
                </a:moveTo>
                <a:cubicBezTo>
                  <a:pt x="884346" y="49260"/>
                  <a:pt x="872906" y="118236"/>
                  <a:pt x="958203" y="120460"/>
                </a:cubicBezTo>
                <a:cubicBezTo>
                  <a:pt x="1043500" y="122685"/>
                  <a:pt x="1140718" y="113159"/>
                  <a:pt x="1231976" y="109509"/>
                </a:cubicBezTo>
                <a:lnTo>
                  <a:pt x="2047818" y="98558"/>
                </a:lnTo>
                <a:lnTo>
                  <a:pt x="2562510" y="87607"/>
                </a:lnTo>
                <a:lnTo>
                  <a:pt x="2847233" y="65705"/>
                </a:lnTo>
                <a:lnTo>
                  <a:pt x="3006021" y="54754"/>
                </a:lnTo>
                <a:cubicBezTo>
                  <a:pt x="3140198" y="32391"/>
                  <a:pt x="3034122" y="47643"/>
                  <a:pt x="3263367" y="32853"/>
                </a:cubicBezTo>
                <a:lnTo>
                  <a:pt x="3411204" y="21902"/>
                </a:lnTo>
                <a:cubicBezTo>
                  <a:pt x="3455025" y="18465"/>
                  <a:pt x="3498731" y="13459"/>
                  <a:pt x="3542615" y="10951"/>
                </a:cubicBezTo>
                <a:cubicBezTo>
                  <a:pt x="3626514" y="6157"/>
                  <a:pt x="3710529" y="3650"/>
                  <a:pt x="3794486" y="0"/>
                </a:cubicBezTo>
                <a:lnTo>
                  <a:pt x="5579482" y="5475"/>
                </a:lnTo>
                <a:cubicBezTo>
                  <a:pt x="5645458" y="5859"/>
                  <a:pt x="5666533" y="9513"/>
                  <a:pt x="5721844" y="16426"/>
                </a:cubicBezTo>
                <a:cubicBezTo>
                  <a:pt x="5800498" y="36090"/>
                  <a:pt x="5756671" y="28175"/>
                  <a:pt x="5880632" y="32853"/>
                </a:cubicBezTo>
                <a:lnTo>
                  <a:pt x="6055846" y="38328"/>
                </a:lnTo>
                <a:cubicBezTo>
                  <a:pt x="6106882" y="46180"/>
                  <a:pt x="6112384" y="44787"/>
                  <a:pt x="6148929" y="54754"/>
                </a:cubicBezTo>
                <a:cubicBezTo>
                  <a:pt x="6161748" y="58250"/>
                  <a:pt x="6174557" y="61797"/>
                  <a:pt x="6187257" y="65705"/>
                </a:cubicBezTo>
                <a:cubicBezTo>
                  <a:pt x="6198290" y="69100"/>
                  <a:pt x="6220110" y="76656"/>
                  <a:pt x="6220110" y="76656"/>
                </a:cubicBezTo>
                <a:cubicBezTo>
                  <a:pt x="6260679" y="103703"/>
                  <a:pt x="6205599" y="69993"/>
                  <a:pt x="6291291" y="98558"/>
                </a:cubicBezTo>
                <a:cubicBezTo>
                  <a:pt x="6324877" y="109754"/>
                  <a:pt x="6335076" y="114405"/>
                  <a:pt x="6373422" y="120460"/>
                </a:cubicBezTo>
                <a:cubicBezTo>
                  <a:pt x="6391540" y="123321"/>
                  <a:pt x="6409925" y="124110"/>
                  <a:pt x="6428177" y="125935"/>
                </a:cubicBezTo>
                <a:cubicBezTo>
                  <a:pt x="6444603" y="129585"/>
                  <a:pt x="6460840" y="134227"/>
                  <a:pt x="6477456" y="136886"/>
                </a:cubicBezTo>
                <a:cubicBezTo>
                  <a:pt x="6532975" y="145769"/>
                  <a:pt x="6563044" y="146900"/>
                  <a:pt x="6614342" y="153312"/>
                </a:cubicBezTo>
                <a:lnTo>
                  <a:pt x="6696474" y="164263"/>
                </a:lnTo>
                <a:cubicBezTo>
                  <a:pt x="6714686" y="166448"/>
                  <a:pt x="6733040" y="167367"/>
                  <a:pt x="6751228" y="169739"/>
                </a:cubicBezTo>
                <a:cubicBezTo>
                  <a:pt x="6775032" y="172844"/>
                  <a:pt x="6798644" y="177295"/>
                  <a:pt x="6822409" y="180690"/>
                </a:cubicBezTo>
                <a:cubicBezTo>
                  <a:pt x="6836426" y="182692"/>
                  <a:pt x="6889002" y="188533"/>
                  <a:pt x="6904541" y="191641"/>
                </a:cubicBezTo>
                <a:cubicBezTo>
                  <a:pt x="6937541" y="198241"/>
                  <a:pt x="6971172" y="202899"/>
                  <a:pt x="7003099" y="213542"/>
                </a:cubicBezTo>
                <a:cubicBezTo>
                  <a:pt x="7030458" y="222662"/>
                  <a:pt x="7067045" y="236258"/>
                  <a:pt x="7096182" y="240920"/>
                </a:cubicBezTo>
                <a:cubicBezTo>
                  <a:pt x="7127031" y="245856"/>
                  <a:pt x="7158386" y="247120"/>
                  <a:pt x="7189264" y="251870"/>
                </a:cubicBezTo>
                <a:cubicBezTo>
                  <a:pt x="7205895" y="254429"/>
                  <a:pt x="7221945" y="260055"/>
                  <a:pt x="7238543" y="262821"/>
                </a:cubicBezTo>
                <a:cubicBezTo>
                  <a:pt x="7254846" y="265538"/>
                  <a:pt x="7271408" y="266366"/>
                  <a:pt x="7287822" y="268297"/>
                </a:cubicBezTo>
                <a:lnTo>
                  <a:pt x="7331626" y="273772"/>
                </a:lnTo>
                <a:cubicBezTo>
                  <a:pt x="7386672" y="301295"/>
                  <a:pt x="7317226" y="268973"/>
                  <a:pt x="7380905" y="290199"/>
                </a:cubicBezTo>
                <a:cubicBezTo>
                  <a:pt x="7399554" y="296415"/>
                  <a:pt x="7416270" y="308868"/>
                  <a:pt x="7435660" y="312100"/>
                </a:cubicBezTo>
                <a:cubicBezTo>
                  <a:pt x="7489039" y="320998"/>
                  <a:pt x="7457801" y="314655"/>
                  <a:pt x="7528742" y="334002"/>
                </a:cubicBezTo>
                <a:cubicBezTo>
                  <a:pt x="7536043" y="339478"/>
                  <a:pt x="7542666" y="345997"/>
                  <a:pt x="7550644" y="350429"/>
                </a:cubicBezTo>
                <a:cubicBezTo>
                  <a:pt x="7573252" y="362989"/>
                  <a:pt x="7585357" y="362602"/>
                  <a:pt x="7610874" y="366855"/>
                </a:cubicBezTo>
                <a:cubicBezTo>
                  <a:pt x="7644632" y="381859"/>
                  <a:pt x="7698177" y="406661"/>
                  <a:pt x="7731334" y="416134"/>
                </a:cubicBezTo>
                <a:cubicBezTo>
                  <a:pt x="7745482" y="420176"/>
                  <a:pt x="7760536" y="419784"/>
                  <a:pt x="7775137" y="421609"/>
                </a:cubicBezTo>
                <a:cubicBezTo>
                  <a:pt x="7798864" y="430735"/>
                  <a:pt x="7822021" y="441511"/>
                  <a:pt x="7846318" y="448987"/>
                </a:cubicBezTo>
                <a:cubicBezTo>
                  <a:pt x="7869592" y="456148"/>
                  <a:pt x="7894398" y="457713"/>
                  <a:pt x="7917499" y="465413"/>
                </a:cubicBezTo>
                <a:cubicBezTo>
                  <a:pt x="7927595" y="468778"/>
                  <a:pt x="7935573" y="476671"/>
                  <a:pt x="7944876" y="481839"/>
                </a:cubicBezTo>
                <a:cubicBezTo>
                  <a:pt x="7952011" y="485803"/>
                  <a:pt x="7959347" y="489412"/>
                  <a:pt x="7966778" y="492790"/>
                </a:cubicBezTo>
                <a:cubicBezTo>
                  <a:pt x="8060165" y="535240"/>
                  <a:pt x="7955006" y="486987"/>
                  <a:pt x="8037959" y="520167"/>
                </a:cubicBezTo>
                <a:cubicBezTo>
                  <a:pt x="8045538" y="523198"/>
                  <a:pt x="8052430" y="527740"/>
                  <a:pt x="8059861" y="531118"/>
                </a:cubicBezTo>
                <a:cubicBezTo>
                  <a:pt x="8072515" y="536870"/>
                  <a:pt x="8085593" y="541667"/>
                  <a:pt x="8098189" y="547545"/>
                </a:cubicBezTo>
                <a:cubicBezTo>
                  <a:pt x="8112982" y="554449"/>
                  <a:pt x="8127891" y="561222"/>
                  <a:pt x="8141992" y="569447"/>
                </a:cubicBezTo>
                <a:cubicBezTo>
                  <a:pt x="8149875" y="574045"/>
                  <a:pt x="8155883" y="581503"/>
                  <a:pt x="8163894" y="585873"/>
                </a:cubicBezTo>
                <a:cubicBezTo>
                  <a:pt x="8176097" y="592529"/>
                  <a:pt x="8189316" y="597137"/>
                  <a:pt x="8202222" y="602299"/>
                </a:cubicBezTo>
                <a:cubicBezTo>
                  <a:pt x="8207581" y="604443"/>
                  <a:pt x="8213486" y="605194"/>
                  <a:pt x="8218649" y="607775"/>
                </a:cubicBezTo>
                <a:cubicBezTo>
                  <a:pt x="8241135" y="619018"/>
                  <a:pt x="8257178" y="633082"/>
                  <a:pt x="8278879" y="646103"/>
                </a:cubicBezTo>
                <a:cubicBezTo>
                  <a:pt x="8285878" y="650303"/>
                  <a:pt x="8294180" y="652253"/>
                  <a:pt x="8300781" y="657054"/>
                </a:cubicBezTo>
                <a:cubicBezTo>
                  <a:pt x="8314390" y="666951"/>
                  <a:pt x="8327739" y="677502"/>
                  <a:pt x="8339109" y="689906"/>
                </a:cubicBezTo>
                <a:cubicBezTo>
                  <a:pt x="8399290" y="755559"/>
                  <a:pt x="8312910" y="689063"/>
                  <a:pt x="8399339" y="761087"/>
                </a:cubicBezTo>
                <a:cubicBezTo>
                  <a:pt x="8440290" y="795212"/>
                  <a:pt x="8487581" y="821952"/>
                  <a:pt x="8525274" y="859645"/>
                </a:cubicBezTo>
                <a:lnTo>
                  <a:pt x="8574553" y="908924"/>
                </a:lnTo>
                <a:cubicBezTo>
                  <a:pt x="8627913" y="962284"/>
                  <a:pt x="8601794" y="950856"/>
                  <a:pt x="8640258" y="963679"/>
                </a:cubicBezTo>
                <a:cubicBezTo>
                  <a:pt x="8649384" y="972805"/>
                  <a:pt x="8659892" y="980731"/>
                  <a:pt x="8667636" y="991056"/>
                </a:cubicBezTo>
                <a:cubicBezTo>
                  <a:pt x="8671099" y="995673"/>
                  <a:pt x="8670052" y="1002588"/>
                  <a:pt x="8673111" y="1007482"/>
                </a:cubicBezTo>
                <a:cubicBezTo>
                  <a:pt x="8679305" y="1017393"/>
                  <a:pt x="8688001" y="1025510"/>
                  <a:pt x="8695013" y="1034860"/>
                </a:cubicBezTo>
                <a:cubicBezTo>
                  <a:pt x="8698961" y="1040124"/>
                  <a:pt x="8702314" y="1045811"/>
                  <a:pt x="8705964" y="1051286"/>
                </a:cubicBezTo>
                <a:cubicBezTo>
                  <a:pt x="8707789" y="1056761"/>
                  <a:pt x="8708858" y="1062550"/>
                  <a:pt x="8711439" y="1067712"/>
                </a:cubicBezTo>
                <a:cubicBezTo>
                  <a:pt x="8714382" y="1073598"/>
                  <a:pt x="8720079" y="1077977"/>
                  <a:pt x="8722390" y="1084139"/>
                </a:cubicBezTo>
                <a:cubicBezTo>
                  <a:pt x="8742370" y="1137417"/>
                  <a:pt x="8709815" y="1087448"/>
                  <a:pt x="8744292" y="1133418"/>
                </a:cubicBezTo>
                <a:cubicBezTo>
                  <a:pt x="8749767" y="1149844"/>
                  <a:pt x="8755553" y="1166170"/>
                  <a:pt x="8760718" y="1182697"/>
                </a:cubicBezTo>
                <a:cubicBezTo>
                  <a:pt x="8764681" y="1195379"/>
                  <a:pt x="8766171" y="1208929"/>
                  <a:pt x="8771669" y="1221025"/>
                </a:cubicBezTo>
                <a:cubicBezTo>
                  <a:pt x="8775445" y="1229333"/>
                  <a:pt x="8782620" y="1235626"/>
                  <a:pt x="8788095" y="1242927"/>
                </a:cubicBezTo>
                <a:cubicBezTo>
                  <a:pt x="8795396" y="1268479"/>
                  <a:pt x="8803842" y="1293731"/>
                  <a:pt x="8809997" y="1319583"/>
                </a:cubicBezTo>
                <a:cubicBezTo>
                  <a:pt x="8812986" y="1332138"/>
                  <a:pt x="8813262" y="1345196"/>
                  <a:pt x="8815473" y="1357911"/>
                </a:cubicBezTo>
                <a:cubicBezTo>
                  <a:pt x="8820564" y="1387183"/>
                  <a:pt x="8826288" y="1416341"/>
                  <a:pt x="8831899" y="1445518"/>
                </a:cubicBezTo>
                <a:cubicBezTo>
                  <a:pt x="8835414" y="1463796"/>
                  <a:pt x="8838054" y="1482288"/>
                  <a:pt x="8842850" y="1500273"/>
                </a:cubicBezTo>
                <a:cubicBezTo>
                  <a:pt x="8850151" y="1527650"/>
                  <a:pt x="8859683" y="1554528"/>
                  <a:pt x="8864752" y="1582405"/>
                </a:cubicBezTo>
                <a:cubicBezTo>
                  <a:pt x="8868402" y="1602482"/>
                  <a:pt x="8871701" y="1622625"/>
                  <a:pt x="8875703" y="1642635"/>
                </a:cubicBezTo>
                <a:cubicBezTo>
                  <a:pt x="8877179" y="1650014"/>
                  <a:pt x="8879941" y="1657113"/>
                  <a:pt x="8881178" y="1664536"/>
                </a:cubicBezTo>
                <a:cubicBezTo>
                  <a:pt x="8883597" y="1679051"/>
                  <a:pt x="8884829" y="1693739"/>
                  <a:pt x="8886654" y="1708340"/>
                </a:cubicBezTo>
                <a:cubicBezTo>
                  <a:pt x="8884829" y="1759444"/>
                  <a:pt x="8886104" y="1810754"/>
                  <a:pt x="8881178" y="1861653"/>
                </a:cubicBezTo>
                <a:cubicBezTo>
                  <a:pt x="8880544" y="1868203"/>
                  <a:pt x="8873715" y="1872499"/>
                  <a:pt x="8870227" y="1878079"/>
                </a:cubicBezTo>
                <a:cubicBezTo>
                  <a:pt x="8844780" y="1918794"/>
                  <a:pt x="8860435" y="1893821"/>
                  <a:pt x="8837375" y="1943784"/>
                </a:cubicBezTo>
                <a:cubicBezTo>
                  <a:pt x="8810683" y="2001617"/>
                  <a:pt x="8826373" y="1954884"/>
                  <a:pt x="8799046" y="2036867"/>
                </a:cubicBezTo>
                <a:cubicBezTo>
                  <a:pt x="8796666" y="2044006"/>
                  <a:pt x="8796213" y="2051723"/>
                  <a:pt x="8793571" y="2058769"/>
                </a:cubicBezTo>
                <a:cubicBezTo>
                  <a:pt x="8770500" y="2120294"/>
                  <a:pt x="8777459" y="2107576"/>
                  <a:pt x="8755243" y="2140900"/>
                </a:cubicBezTo>
                <a:cubicBezTo>
                  <a:pt x="8754343" y="2144499"/>
                  <a:pt x="8747563" y="2173996"/>
                  <a:pt x="8744292" y="2179229"/>
                </a:cubicBezTo>
                <a:cubicBezTo>
                  <a:pt x="8721022" y="2216461"/>
                  <a:pt x="8627021" y="2296915"/>
                  <a:pt x="8623832" y="2299688"/>
                </a:cubicBezTo>
                <a:cubicBezTo>
                  <a:pt x="8615801" y="2306671"/>
                  <a:pt x="8605310" y="2310212"/>
                  <a:pt x="8596455" y="2316115"/>
                </a:cubicBezTo>
                <a:cubicBezTo>
                  <a:pt x="8563308" y="2338214"/>
                  <a:pt x="8587402" y="2328257"/>
                  <a:pt x="8558127" y="2338017"/>
                </a:cubicBezTo>
                <a:cubicBezTo>
                  <a:pt x="8530259" y="2358917"/>
                  <a:pt x="8536762" y="2356736"/>
                  <a:pt x="8497897" y="2370869"/>
                </a:cubicBezTo>
                <a:cubicBezTo>
                  <a:pt x="8470776" y="2380731"/>
                  <a:pt x="8444401" y="2394668"/>
                  <a:pt x="8415765" y="2398247"/>
                </a:cubicBezTo>
                <a:lnTo>
                  <a:pt x="8371961" y="2403722"/>
                </a:lnTo>
                <a:cubicBezTo>
                  <a:pt x="8302813" y="2426772"/>
                  <a:pt x="8355778" y="2412383"/>
                  <a:pt x="8229600" y="2420148"/>
                </a:cubicBezTo>
                <a:lnTo>
                  <a:pt x="7983204" y="2436575"/>
                </a:lnTo>
                <a:lnTo>
                  <a:pt x="7484939" y="2431099"/>
                </a:lnTo>
                <a:cubicBezTo>
                  <a:pt x="7424616" y="2429640"/>
                  <a:pt x="7364547" y="2422409"/>
                  <a:pt x="7304249" y="2420148"/>
                </a:cubicBezTo>
                <a:cubicBezTo>
                  <a:pt x="7218508" y="2416933"/>
                  <a:pt x="7132685" y="2416498"/>
                  <a:pt x="7046903" y="2414673"/>
                </a:cubicBezTo>
                <a:lnTo>
                  <a:pt x="5787549" y="2425624"/>
                </a:lnTo>
                <a:cubicBezTo>
                  <a:pt x="5273501" y="2431421"/>
                  <a:pt x="5825576" y="2425637"/>
                  <a:pt x="5469973" y="2442050"/>
                </a:cubicBezTo>
                <a:cubicBezTo>
                  <a:pt x="5391554" y="2445669"/>
                  <a:pt x="5313010" y="2445701"/>
                  <a:pt x="5234529" y="2447526"/>
                </a:cubicBezTo>
                <a:cubicBezTo>
                  <a:pt x="5048734" y="2475050"/>
                  <a:pt x="5136452" y="2467057"/>
                  <a:pt x="4971707" y="2474903"/>
                </a:cubicBezTo>
                <a:cubicBezTo>
                  <a:pt x="4940680" y="2482204"/>
                  <a:pt x="4910036" y="2491389"/>
                  <a:pt x="4878625" y="2496805"/>
                </a:cubicBezTo>
                <a:cubicBezTo>
                  <a:pt x="4856967" y="2500539"/>
                  <a:pt x="4834740" y="2499661"/>
                  <a:pt x="4812919" y="2502280"/>
                </a:cubicBezTo>
                <a:cubicBezTo>
                  <a:pt x="4770137" y="2507414"/>
                  <a:pt x="4733609" y="2513895"/>
                  <a:pt x="4692460" y="2524182"/>
                </a:cubicBezTo>
                <a:cubicBezTo>
                  <a:pt x="4691326" y="2524465"/>
                  <a:pt x="4587066" y="2552755"/>
                  <a:pt x="4566524" y="2557035"/>
                </a:cubicBezTo>
                <a:cubicBezTo>
                  <a:pt x="4522720" y="2566161"/>
                  <a:pt x="4479091" y="2576166"/>
                  <a:pt x="4435113" y="2584412"/>
                </a:cubicBezTo>
                <a:cubicBezTo>
                  <a:pt x="4420650" y="2587124"/>
                  <a:pt x="4405801" y="2587330"/>
                  <a:pt x="4391310" y="2589887"/>
                </a:cubicBezTo>
                <a:cubicBezTo>
                  <a:pt x="4374739" y="2592811"/>
                  <a:pt x="4358411" y="2596984"/>
                  <a:pt x="4342031" y="2600838"/>
                </a:cubicBezTo>
                <a:cubicBezTo>
                  <a:pt x="4327380" y="2604285"/>
                  <a:pt x="4313171" y="2609996"/>
                  <a:pt x="4298227" y="2611789"/>
                </a:cubicBezTo>
                <a:cubicBezTo>
                  <a:pt x="4267367" y="2615492"/>
                  <a:pt x="4236157" y="2615197"/>
                  <a:pt x="4205145" y="2617264"/>
                </a:cubicBezTo>
                <a:lnTo>
                  <a:pt x="4051832" y="2628215"/>
                </a:lnTo>
                <a:cubicBezTo>
                  <a:pt x="4013458" y="2631348"/>
                  <a:pt x="3975271" y="2636713"/>
                  <a:pt x="3936848" y="2639166"/>
                </a:cubicBezTo>
                <a:cubicBezTo>
                  <a:pt x="3889455" y="2642191"/>
                  <a:pt x="3841969" y="2643884"/>
                  <a:pt x="3794486" y="2644642"/>
                </a:cubicBezTo>
                <a:lnTo>
                  <a:pt x="2907463" y="2655593"/>
                </a:lnTo>
                <a:cubicBezTo>
                  <a:pt x="2503255" y="2683470"/>
                  <a:pt x="2962847" y="2653125"/>
                  <a:pt x="2622740" y="2672019"/>
                </a:cubicBezTo>
                <a:lnTo>
                  <a:pt x="2453001" y="2682970"/>
                </a:lnTo>
                <a:cubicBezTo>
                  <a:pt x="2403754" y="2685517"/>
                  <a:pt x="2354448" y="2686765"/>
                  <a:pt x="2305164" y="2688445"/>
                </a:cubicBezTo>
                <a:lnTo>
                  <a:pt x="1971161" y="2699396"/>
                </a:lnTo>
                <a:lnTo>
                  <a:pt x="1231976" y="2693921"/>
                </a:lnTo>
                <a:cubicBezTo>
                  <a:pt x="1197906" y="2692585"/>
                  <a:pt x="1167051" y="2672150"/>
                  <a:pt x="1133418" y="2666544"/>
                </a:cubicBezTo>
                <a:cubicBezTo>
                  <a:pt x="1097190" y="2660505"/>
                  <a:pt x="1091361" y="2660136"/>
                  <a:pt x="1051286" y="2650117"/>
                </a:cubicBezTo>
                <a:cubicBezTo>
                  <a:pt x="972696" y="2630469"/>
                  <a:pt x="895909" y="2602205"/>
                  <a:pt x="815842" y="2589887"/>
                </a:cubicBezTo>
                <a:lnTo>
                  <a:pt x="744661" y="2578936"/>
                </a:lnTo>
                <a:cubicBezTo>
                  <a:pt x="722759" y="2571636"/>
                  <a:pt x="701153" y="2563377"/>
                  <a:pt x="678955" y="2557035"/>
                </a:cubicBezTo>
                <a:cubicBezTo>
                  <a:pt x="650903" y="2549020"/>
                  <a:pt x="625119" y="2545324"/>
                  <a:pt x="596824" y="2540608"/>
                </a:cubicBezTo>
                <a:lnTo>
                  <a:pt x="525643" y="2513231"/>
                </a:lnTo>
                <a:cubicBezTo>
                  <a:pt x="520239" y="2511204"/>
                  <a:pt x="514086" y="2510854"/>
                  <a:pt x="509216" y="2507755"/>
                </a:cubicBezTo>
                <a:cubicBezTo>
                  <a:pt x="443845" y="2466156"/>
                  <a:pt x="484841" y="2489549"/>
                  <a:pt x="448987" y="2458476"/>
                </a:cubicBezTo>
                <a:cubicBezTo>
                  <a:pt x="427442" y="2439804"/>
                  <a:pt x="405089" y="2422086"/>
                  <a:pt x="383281" y="2403722"/>
                </a:cubicBezTo>
                <a:cubicBezTo>
                  <a:pt x="370410" y="2392883"/>
                  <a:pt x="356852" y="2382767"/>
                  <a:pt x="344953" y="2370869"/>
                </a:cubicBezTo>
                <a:lnTo>
                  <a:pt x="290198" y="2316115"/>
                </a:lnTo>
                <a:cubicBezTo>
                  <a:pt x="281072" y="2306989"/>
                  <a:pt x="270690" y="2298967"/>
                  <a:pt x="262821" y="2288738"/>
                </a:cubicBezTo>
                <a:lnTo>
                  <a:pt x="208067" y="2217557"/>
                </a:lnTo>
                <a:cubicBezTo>
                  <a:pt x="195717" y="2168163"/>
                  <a:pt x="211258" y="2219224"/>
                  <a:pt x="164263" y="2140900"/>
                </a:cubicBezTo>
                <a:cubicBezTo>
                  <a:pt x="147837" y="2113523"/>
                  <a:pt x="125079" y="2089058"/>
                  <a:pt x="114984" y="2058769"/>
                </a:cubicBezTo>
                <a:cubicBezTo>
                  <a:pt x="106624" y="2033685"/>
                  <a:pt x="112972" y="2046959"/>
                  <a:pt x="93082" y="2020441"/>
                </a:cubicBezTo>
                <a:cubicBezTo>
                  <a:pt x="77882" y="1959635"/>
                  <a:pt x="101964" y="2049241"/>
                  <a:pt x="71181" y="1965686"/>
                </a:cubicBezTo>
                <a:cubicBezTo>
                  <a:pt x="62599" y="1942392"/>
                  <a:pt x="55597" y="1918512"/>
                  <a:pt x="49279" y="1894505"/>
                </a:cubicBezTo>
                <a:cubicBezTo>
                  <a:pt x="46454" y="1883769"/>
                  <a:pt x="46496" y="1872423"/>
                  <a:pt x="43803" y="1861653"/>
                </a:cubicBezTo>
                <a:cubicBezTo>
                  <a:pt x="39181" y="1843167"/>
                  <a:pt x="33061" y="1825086"/>
                  <a:pt x="27377" y="1806898"/>
                </a:cubicBezTo>
                <a:cubicBezTo>
                  <a:pt x="23934" y="1795880"/>
                  <a:pt x="18930" y="1785313"/>
                  <a:pt x="16426" y="1774045"/>
                </a:cubicBezTo>
                <a:cubicBezTo>
                  <a:pt x="7313" y="1733037"/>
                  <a:pt x="4536" y="1699890"/>
                  <a:pt x="0" y="1659061"/>
                </a:cubicBezTo>
                <a:cubicBezTo>
                  <a:pt x="3650" y="1509399"/>
                  <a:pt x="6018" y="1359700"/>
                  <a:pt x="10951" y="1210074"/>
                </a:cubicBezTo>
                <a:cubicBezTo>
                  <a:pt x="12483" y="1163596"/>
                  <a:pt x="13278" y="1168665"/>
                  <a:pt x="27377" y="1133418"/>
                </a:cubicBezTo>
                <a:cubicBezTo>
                  <a:pt x="31664" y="1094828"/>
                  <a:pt x="33306" y="1078001"/>
                  <a:pt x="38328" y="1040335"/>
                </a:cubicBezTo>
                <a:cubicBezTo>
                  <a:pt x="40034" y="1027543"/>
                  <a:pt x="40673" y="1014527"/>
                  <a:pt x="43803" y="1002007"/>
                </a:cubicBezTo>
                <a:cubicBezTo>
                  <a:pt x="48003" y="985209"/>
                  <a:pt x="55823" y="969473"/>
                  <a:pt x="60230" y="952728"/>
                </a:cubicBezTo>
                <a:cubicBezTo>
                  <a:pt x="78859" y="881938"/>
                  <a:pt x="58598" y="916848"/>
                  <a:pt x="82131" y="881547"/>
                </a:cubicBezTo>
                <a:cubicBezTo>
                  <a:pt x="95114" y="816639"/>
                  <a:pt x="78049" y="883889"/>
                  <a:pt x="98558" y="837744"/>
                </a:cubicBezTo>
                <a:cubicBezTo>
                  <a:pt x="103246" y="827196"/>
                  <a:pt x="105222" y="815609"/>
                  <a:pt x="109509" y="804891"/>
                </a:cubicBezTo>
                <a:cubicBezTo>
                  <a:pt x="116809" y="786639"/>
                  <a:pt x="125194" y="768785"/>
                  <a:pt x="131410" y="750136"/>
                </a:cubicBezTo>
                <a:cubicBezTo>
                  <a:pt x="153814" y="682926"/>
                  <a:pt x="128966" y="749551"/>
                  <a:pt x="158788" y="689906"/>
                </a:cubicBezTo>
                <a:cubicBezTo>
                  <a:pt x="174636" y="658210"/>
                  <a:pt x="149550" y="688193"/>
                  <a:pt x="180690" y="657054"/>
                </a:cubicBezTo>
                <a:cubicBezTo>
                  <a:pt x="211172" y="565599"/>
                  <a:pt x="170796" y="678819"/>
                  <a:pt x="208067" y="596824"/>
                </a:cubicBezTo>
                <a:cubicBezTo>
                  <a:pt x="234679" y="538280"/>
                  <a:pt x="201993" y="586672"/>
                  <a:pt x="235444" y="542069"/>
                </a:cubicBezTo>
                <a:cubicBezTo>
                  <a:pt x="236631" y="537322"/>
                  <a:pt x="242902" y="509855"/>
                  <a:pt x="246395" y="503741"/>
                </a:cubicBezTo>
                <a:cubicBezTo>
                  <a:pt x="250923" y="495818"/>
                  <a:pt x="257346" y="489140"/>
                  <a:pt x="262821" y="481839"/>
                </a:cubicBezTo>
                <a:cubicBezTo>
                  <a:pt x="272832" y="451810"/>
                  <a:pt x="263172" y="476828"/>
                  <a:pt x="284723" y="438036"/>
                </a:cubicBezTo>
                <a:cubicBezTo>
                  <a:pt x="288687" y="430901"/>
                  <a:pt x="290362" y="422331"/>
                  <a:pt x="295674" y="416134"/>
                </a:cubicBezTo>
                <a:cubicBezTo>
                  <a:pt x="301613" y="409205"/>
                  <a:pt x="310275" y="405183"/>
                  <a:pt x="317576" y="399708"/>
                </a:cubicBezTo>
                <a:cubicBezTo>
                  <a:pt x="328291" y="367558"/>
                  <a:pt x="320600" y="386350"/>
                  <a:pt x="350428" y="339478"/>
                </a:cubicBezTo>
                <a:cubicBezTo>
                  <a:pt x="350429" y="339477"/>
                  <a:pt x="372328" y="306626"/>
                  <a:pt x="372330" y="306625"/>
                </a:cubicBezTo>
                <a:lnTo>
                  <a:pt x="388757" y="295674"/>
                </a:lnTo>
                <a:cubicBezTo>
                  <a:pt x="414867" y="243450"/>
                  <a:pt x="382838" y="301739"/>
                  <a:pt x="416134" y="257346"/>
                </a:cubicBezTo>
                <a:cubicBezTo>
                  <a:pt x="422519" y="248832"/>
                  <a:pt x="426175" y="238483"/>
                  <a:pt x="432560" y="229969"/>
                </a:cubicBezTo>
                <a:cubicBezTo>
                  <a:pt x="437206" y="223774"/>
                  <a:pt x="443038" y="218499"/>
                  <a:pt x="448987" y="213542"/>
                </a:cubicBezTo>
                <a:cubicBezTo>
                  <a:pt x="492737" y="177084"/>
                  <a:pt x="556038" y="143064"/>
                  <a:pt x="720192" y="96162"/>
                </a:cubicBezTo>
                <a:close/>
              </a:path>
            </a:pathLst>
          </a:cu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3339" y="164637"/>
            <a:ext cx="8448939" cy="893840"/>
          </a:xfrm>
        </p:spPr>
        <p:txBody>
          <a:bodyPr/>
          <a:lstStyle/>
          <a:p>
            <a:pPr algn="l"/>
            <a:r>
              <a:rPr lang="en-US" dirty="0" smtClean="0"/>
              <a:t>Making in education (2)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592">
            <a:off x="729746" y="4413243"/>
            <a:ext cx="673132" cy="673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67" y="5295650"/>
            <a:ext cx="1261783" cy="97157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>
            <p:custDataLst>
              <p:tags r:id="rId5"/>
            </p:custDataLst>
          </p:nvPr>
        </p:nvCxnSpPr>
        <p:spPr>
          <a:xfrm flipV="1">
            <a:off x="1637553" y="3525013"/>
            <a:ext cx="1002063" cy="1536546"/>
          </a:xfrm>
          <a:prstGeom prst="straightConnector1">
            <a:avLst/>
          </a:prstGeom>
          <a:ln w="57150"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>
            <p:custDataLst>
              <p:tags r:id="rId6"/>
            </p:custDataLst>
          </p:nvPr>
        </p:nvCxnSpPr>
        <p:spPr>
          <a:xfrm>
            <a:off x="2761860" y="5637245"/>
            <a:ext cx="1079048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>
            <p:custDataLst>
              <p:tags r:id="rId7"/>
            </p:custDataLst>
          </p:nvPr>
        </p:nvCxnSpPr>
        <p:spPr>
          <a:xfrm>
            <a:off x="3695733" y="3142335"/>
            <a:ext cx="1127315" cy="1069742"/>
          </a:xfrm>
          <a:prstGeom prst="straightConnector1">
            <a:avLst/>
          </a:prstGeom>
          <a:ln w="57150"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>
            <p:custDataLst>
              <p:tags r:id="rId8"/>
            </p:custDataLst>
          </p:nvPr>
        </p:nvCxnSpPr>
        <p:spPr>
          <a:xfrm flipV="1">
            <a:off x="3695733" y="2164304"/>
            <a:ext cx="1395875" cy="1912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>
            <p:custDataLst>
              <p:tags r:id="rId9"/>
            </p:custDataLst>
          </p:nvPr>
        </p:nvCxnSpPr>
        <p:spPr>
          <a:xfrm flipV="1">
            <a:off x="6051735" y="3429001"/>
            <a:ext cx="758301" cy="86726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>
            <p:custDataLst>
              <p:tags r:id="rId10"/>
            </p:custDataLst>
          </p:nvPr>
        </p:nvSpPr>
        <p:spPr>
          <a:xfrm>
            <a:off x="815413" y="1510154"/>
            <a:ext cx="2794960" cy="16321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Teachers create learning objects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ounded Rectangle 27"/>
          <p:cNvSpPr/>
          <p:nvPr>
            <p:custDataLst>
              <p:tags r:id="rId11"/>
            </p:custDataLst>
          </p:nvPr>
        </p:nvSpPr>
        <p:spPr>
          <a:xfrm>
            <a:off x="5327915" y="1510153"/>
            <a:ext cx="2688299" cy="172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Learners use objects in a learning activity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>
            <p:custDataLst>
              <p:tags r:id="rId12"/>
            </p:custDataLst>
          </p:nvPr>
        </p:nvSpPr>
        <p:spPr>
          <a:xfrm>
            <a:off x="4110021" y="4486176"/>
            <a:ext cx="2976331" cy="18435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Learners create objects and learn in the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process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itle 1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840416" y="164638"/>
            <a:ext cx="2112235" cy="7540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en-US" sz="4800" dirty="0" smtClean="0">
                <a:solidFill>
                  <a:prstClr val="black"/>
                </a:solidFill>
                <a:latin typeface="Calibri"/>
              </a:rPr>
              <a:t>Skills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>
            <p:custDataLst>
              <p:tags r:id="rId14"/>
            </p:custDataLst>
          </p:nvPr>
        </p:nvCxnSpPr>
        <p:spPr>
          <a:xfrm flipV="1">
            <a:off x="7397906" y="4139440"/>
            <a:ext cx="2156752" cy="92211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>
            <p:custDataLst>
              <p:tags r:id="rId15"/>
            </p:custDataLst>
          </p:nvPr>
        </p:nvCxnSpPr>
        <p:spPr>
          <a:xfrm>
            <a:off x="8158783" y="2345368"/>
            <a:ext cx="1242563" cy="1043935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>
            <p:custDataLst>
              <p:tags r:id="rId16"/>
            </p:custDataLst>
          </p:nvPr>
        </p:nvSpPr>
        <p:spPr>
          <a:xfrm>
            <a:off x="9918894" y="1300340"/>
            <a:ext cx="2034360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disciplinary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>
            <p:custDataLst>
              <p:tags r:id="rId17"/>
            </p:custDataLst>
          </p:nvPr>
        </p:nvSpPr>
        <p:spPr>
          <a:xfrm>
            <a:off x="9904723" y="2613781"/>
            <a:ext cx="2034360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transversal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>
            <p:custDataLst>
              <p:tags r:id="rId18"/>
            </p:custDataLst>
          </p:nvPr>
        </p:nvSpPr>
        <p:spPr>
          <a:xfrm>
            <a:off x="9918893" y="5116462"/>
            <a:ext cx="2034361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ICT literacy/</a:t>
            </a:r>
            <a:br>
              <a:rPr lang="en-US" sz="2400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computational thinking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tangle 37"/>
          <p:cNvSpPr/>
          <p:nvPr>
            <p:custDataLst>
              <p:tags r:id="rId19"/>
            </p:custDataLst>
          </p:nvPr>
        </p:nvSpPr>
        <p:spPr>
          <a:xfrm>
            <a:off x="9904722" y="3853670"/>
            <a:ext cx="2034360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igital design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Left Brace 5"/>
          <p:cNvSpPr/>
          <p:nvPr>
            <p:custDataLst>
              <p:tags r:id="rId20"/>
            </p:custDataLst>
          </p:nvPr>
        </p:nvSpPr>
        <p:spPr>
          <a:xfrm>
            <a:off x="9554659" y="1128440"/>
            <a:ext cx="477778" cy="54104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>
            <p:custDataLst>
              <p:tags r:id="rId21"/>
            </p:custDataLst>
          </p:nvPr>
        </p:nvSpPr>
        <p:spPr>
          <a:xfrm rot="1799381">
            <a:off x="7680785" y="5883009"/>
            <a:ext cx="1629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FOCUS OF</a:t>
            </a:r>
            <a:b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THIS TALK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67032" y="6328238"/>
            <a:ext cx="672075" cy="365125"/>
          </a:xfrm>
        </p:spPr>
        <p:txBody>
          <a:bodyPr/>
          <a:lstStyle/>
          <a:p>
            <a:fld id="{2038AEF9-613E-4F50-AB3F-BF720E27A659}" type="slidenum">
              <a:rPr lang="fr-CH" smtClean="0"/>
              <a:t>6</a:t>
            </a:fld>
            <a:endParaRPr lang="fr-CH"/>
          </a:p>
        </p:txBody>
      </p:sp>
      <p:sp>
        <p:nvSpPr>
          <p:cNvPr id="26" name="Heptagon 25"/>
          <p:cNvSpPr/>
          <p:nvPr/>
        </p:nvSpPr>
        <p:spPr>
          <a:xfrm>
            <a:off x="6776528" y="1047596"/>
            <a:ext cx="544722" cy="457200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6" name="Heptagon 35"/>
          <p:cNvSpPr/>
          <p:nvPr/>
        </p:nvSpPr>
        <p:spPr>
          <a:xfrm>
            <a:off x="7397906" y="1051824"/>
            <a:ext cx="544722" cy="457200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7" name="Heptagon 36"/>
          <p:cNvSpPr/>
          <p:nvPr/>
        </p:nvSpPr>
        <p:spPr>
          <a:xfrm>
            <a:off x="6480168" y="4012326"/>
            <a:ext cx="544722" cy="457200"/>
          </a:xfrm>
          <a:prstGeom prst="hep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39" name="Straight Arrow Connector 38"/>
          <p:cNvCxnSpPr/>
          <p:nvPr>
            <p:custDataLst>
              <p:tags r:id="rId22"/>
            </p:custDataLst>
          </p:nvPr>
        </p:nvCxnSpPr>
        <p:spPr>
          <a:xfrm flipV="1">
            <a:off x="1876612" y="2814918"/>
            <a:ext cx="3269129" cy="2246641"/>
          </a:xfrm>
          <a:prstGeom prst="straightConnector1">
            <a:avLst/>
          </a:prstGeom>
          <a:ln w="57150"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>
            <p:custDataLst>
              <p:tags r:id="rId1"/>
            </p:custDataLst>
          </p:nvPr>
        </p:nvSpPr>
        <p:spPr>
          <a:xfrm>
            <a:off x="5153026" y="39116"/>
            <a:ext cx="4364010" cy="6739833"/>
          </a:xfrm>
          <a:custGeom>
            <a:avLst/>
            <a:gdLst>
              <a:gd name="connsiteX0" fmla="*/ 3248025 w 4352925"/>
              <a:gd name="connsiteY0" fmla="*/ 123825 h 6515100"/>
              <a:gd name="connsiteX1" fmla="*/ 4152900 w 4352925"/>
              <a:gd name="connsiteY1" fmla="*/ 1266825 h 6515100"/>
              <a:gd name="connsiteX2" fmla="*/ 4352925 w 4352925"/>
              <a:gd name="connsiteY2" fmla="*/ 2266950 h 6515100"/>
              <a:gd name="connsiteX3" fmla="*/ 4076700 w 4352925"/>
              <a:gd name="connsiteY3" fmla="*/ 4848225 h 6515100"/>
              <a:gd name="connsiteX4" fmla="*/ 3400425 w 4352925"/>
              <a:gd name="connsiteY4" fmla="*/ 6515100 h 6515100"/>
              <a:gd name="connsiteX5" fmla="*/ 923925 w 4352925"/>
              <a:gd name="connsiteY5" fmla="*/ 6457950 h 6515100"/>
              <a:gd name="connsiteX6" fmla="*/ 390525 w 4352925"/>
              <a:gd name="connsiteY6" fmla="*/ 5314950 h 6515100"/>
              <a:gd name="connsiteX7" fmla="*/ 161925 w 4352925"/>
              <a:gd name="connsiteY7" fmla="*/ 3962400 h 6515100"/>
              <a:gd name="connsiteX8" fmla="*/ 0 w 4352925"/>
              <a:gd name="connsiteY8" fmla="*/ 2286000 h 6515100"/>
              <a:gd name="connsiteX9" fmla="*/ 76200 w 4352925"/>
              <a:gd name="connsiteY9" fmla="*/ 1190625 h 6515100"/>
              <a:gd name="connsiteX10" fmla="*/ 276225 w 4352925"/>
              <a:gd name="connsiteY10" fmla="*/ 647700 h 6515100"/>
              <a:gd name="connsiteX11" fmla="*/ 1057275 w 4352925"/>
              <a:gd name="connsiteY11" fmla="*/ 0 h 6515100"/>
              <a:gd name="connsiteX12" fmla="*/ 2114550 w 4352925"/>
              <a:gd name="connsiteY12" fmla="*/ 19050 h 6515100"/>
              <a:gd name="connsiteX13" fmla="*/ 3248025 w 4352925"/>
              <a:gd name="connsiteY13" fmla="*/ 123825 h 6515100"/>
              <a:gd name="connsiteX0" fmla="*/ 3248025 w 4352925"/>
              <a:gd name="connsiteY0" fmla="*/ 123825 h 6668544"/>
              <a:gd name="connsiteX1" fmla="*/ 4152900 w 4352925"/>
              <a:gd name="connsiteY1" fmla="*/ 1266825 h 6668544"/>
              <a:gd name="connsiteX2" fmla="*/ 4352925 w 4352925"/>
              <a:gd name="connsiteY2" fmla="*/ 2266950 h 6668544"/>
              <a:gd name="connsiteX3" fmla="*/ 4076700 w 4352925"/>
              <a:gd name="connsiteY3" fmla="*/ 4848225 h 6668544"/>
              <a:gd name="connsiteX4" fmla="*/ 3400425 w 4352925"/>
              <a:gd name="connsiteY4" fmla="*/ 6515100 h 6668544"/>
              <a:gd name="connsiteX5" fmla="*/ 923925 w 4352925"/>
              <a:gd name="connsiteY5" fmla="*/ 6457950 h 6668544"/>
              <a:gd name="connsiteX6" fmla="*/ 390525 w 4352925"/>
              <a:gd name="connsiteY6" fmla="*/ 5314950 h 6668544"/>
              <a:gd name="connsiteX7" fmla="*/ 161925 w 4352925"/>
              <a:gd name="connsiteY7" fmla="*/ 3962400 h 6668544"/>
              <a:gd name="connsiteX8" fmla="*/ 0 w 4352925"/>
              <a:gd name="connsiteY8" fmla="*/ 2286000 h 6668544"/>
              <a:gd name="connsiteX9" fmla="*/ 76200 w 4352925"/>
              <a:gd name="connsiteY9" fmla="*/ 1190625 h 6668544"/>
              <a:gd name="connsiteX10" fmla="*/ 276225 w 4352925"/>
              <a:gd name="connsiteY10" fmla="*/ 647700 h 6668544"/>
              <a:gd name="connsiteX11" fmla="*/ 1057275 w 4352925"/>
              <a:gd name="connsiteY11" fmla="*/ 0 h 6668544"/>
              <a:gd name="connsiteX12" fmla="*/ 2114550 w 4352925"/>
              <a:gd name="connsiteY12" fmla="*/ 19050 h 6668544"/>
              <a:gd name="connsiteX13" fmla="*/ 3248025 w 4352925"/>
              <a:gd name="connsiteY13" fmla="*/ 123825 h 6668544"/>
              <a:gd name="connsiteX0" fmla="*/ 3248025 w 4352925"/>
              <a:gd name="connsiteY0" fmla="*/ 123825 h 6730007"/>
              <a:gd name="connsiteX1" fmla="*/ 4152900 w 4352925"/>
              <a:gd name="connsiteY1" fmla="*/ 1266825 h 6730007"/>
              <a:gd name="connsiteX2" fmla="*/ 4352925 w 4352925"/>
              <a:gd name="connsiteY2" fmla="*/ 2266950 h 6730007"/>
              <a:gd name="connsiteX3" fmla="*/ 4076700 w 4352925"/>
              <a:gd name="connsiteY3" fmla="*/ 4848225 h 6730007"/>
              <a:gd name="connsiteX4" fmla="*/ 3400425 w 4352925"/>
              <a:gd name="connsiteY4" fmla="*/ 6515100 h 6730007"/>
              <a:gd name="connsiteX5" fmla="*/ 923925 w 4352925"/>
              <a:gd name="connsiteY5" fmla="*/ 6457950 h 6730007"/>
              <a:gd name="connsiteX6" fmla="*/ 390525 w 4352925"/>
              <a:gd name="connsiteY6" fmla="*/ 5314950 h 6730007"/>
              <a:gd name="connsiteX7" fmla="*/ 161925 w 4352925"/>
              <a:gd name="connsiteY7" fmla="*/ 3962400 h 6730007"/>
              <a:gd name="connsiteX8" fmla="*/ 0 w 4352925"/>
              <a:gd name="connsiteY8" fmla="*/ 2286000 h 6730007"/>
              <a:gd name="connsiteX9" fmla="*/ 76200 w 4352925"/>
              <a:gd name="connsiteY9" fmla="*/ 1190625 h 6730007"/>
              <a:gd name="connsiteX10" fmla="*/ 276225 w 4352925"/>
              <a:gd name="connsiteY10" fmla="*/ 647700 h 6730007"/>
              <a:gd name="connsiteX11" fmla="*/ 1057275 w 4352925"/>
              <a:gd name="connsiteY11" fmla="*/ 0 h 6730007"/>
              <a:gd name="connsiteX12" fmla="*/ 2114550 w 4352925"/>
              <a:gd name="connsiteY12" fmla="*/ 19050 h 6730007"/>
              <a:gd name="connsiteX13" fmla="*/ 3248025 w 4352925"/>
              <a:gd name="connsiteY13" fmla="*/ 123825 h 6730007"/>
              <a:gd name="connsiteX0" fmla="*/ 3248025 w 4352925"/>
              <a:gd name="connsiteY0" fmla="*/ 123825 h 6730007"/>
              <a:gd name="connsiteX1" fmla="*/ 4152900 w 4352925"/>
              <a:gd name="connsiteY1" fmla="*/ 1266825 h 6730007"/>
              <a:gd name="connsiteX2" fmla="*/ 4352925 w 4352925"/>
              <a:gd name="connsiteY2" fmla="*/ 2266950 h 6730007"/>
              <a:gd name="connsiteX3" fmla="*/ 4076700 w 4352925"/>
              <a:gd name="connsiteY3" fmla="*/ 4848225 h 6730007"/>
              <a:gd name="connsiteX4" fmla="*/ 3400425 w 4352925"/>
              <a:gd name="connsiteY4" fmla="*/ 6515100 h 6730007"/>
              <a:gd name="connsiteX5" fmla="*/ 923925 w 4352925"/>
              <a:gd name="connsiteY5" fmla="*/ 6457950 h 6730007"/>
              <a:gd name="connsiteX6" fmla="*/ 390525 w 4352925"/>
              <a:gd name="connsiteY6" fmla="*/ 5314950 h 6730007"/>
              <a:gd name="connsiteX7" fmla="*/ 161925 w 4352925"/>
              <a:gd name="connsiteY7" fmla="*/ 3962400 h 6730007"/>
              <a:gd name="connsiteX8" fmla="*/ 0 w 4352925"/>
              <a:gd name="connsiteY8" fmla="*/ 2286000 h 6730007"/>
              <a:gd name="connsiteX9" fmla="*/ 76200 w 4352925"/>
              <a:gd name="connsiteY9" fmla="*/ 1190625 h 6730007"/>
              <a:gd name="connsiteX10" fmla="*/ 276225 w 4352925"/>
              <a:gd name="connsiteY10" fmla="*/ 647700 h 6730007"/>
              <a:gd name="connsiteX11" fmla="*/ 1057275 w 4352925"/>
              <a:gd name="connsiteY11" fmla="*/ 0 h 6730007"/>
              <a:gd name="connsiteX12" fmla="*/ 2114550 w 4352925"/>
              <a:gd name="connsiteY12" fmla="*/ 19050 h 6730007"/>
              <a:gd name="connsiteX13" fmla="*/ 3248025 w 4352925"/>
              <a:gd name="connsiteY13" fmla="*/ 123825 h 6730007"/>
              <a:gd name="connsiteX0" fmla="*/ 3248025 w 4352925"/>
              <a:gd name="connsiteY0" fmla="*/ 170055 h 6776237"/>
              <a:gd name="connsiteX1" fmla="*/ 4152900 w 4352925"/>
              <a:gd name="connsiteY1" fmla="*/ 1313055 h 6776237"/>
              <a:gd name="connsiteX2" fmla="*/ 4352925 w 4352925"/>
              <a:gd name="connsiteY2" fmla="*/ 2313180 h 6776237"/>
              <a:gd name="connsiteX3" fmla="*/ 4076700 w 4352925"/>
              <a:gd name="connsiteY3" fmla="*/ 4894455 h 6776237"/>
              <a:gd name="connsiteX4" fmla="*/ 3400425 w 4352925"/>
              <a:gd name="connsiteY4" fmla="*/ 6561330 h 6776237"/>
              <a:gd name="connsiteX5" fmla="*/ 923925 w 4352925"/>
              <a:gd name="connsiteY5" fmla="*/ 6504180 h 6776237"/>
              <a:gd name="connsiteX6" fmla="*/ 390525 w 4352925"/>
              <a:gd name="connsiteY6" fmla="*/ 5361180 h 6776237"/>
              <a:gd name="connsiteX7" fmla="*/ 161925 w 4352925"/>
              <a:gd name="connsiteY7" fmla="*/ 4008630 h 6776237"/>
              <a:gd name="connsiteX8" fmla="*/ 0 w 4352925"/>
              <a:gd name="connsiteY8" fmla="*/ 2332230 h 6776237"/>
              <a:gd name="connsiteX9" fmla="*/ 76200 w 4352925"/>
              <a:gd name="connsiteY9" fmla="*/ 1236855 h 6776237"/>
              <a:gd name="connsiteX10" fmla="*/ 276225 w 4352925"/>
              <a:gd name="connsiteY10" fmla="*/ 693930 h 6776237"/>
              <a:gd name="connsiteX11" fmla="*/ 1057275 w 4352925"/>
              <a:gd name="connsiteY11" fmla="*/ 46230 h 6776237"/>
              <a:gd name="connsiteX12" fmla="*/ 2114550 w 4352925"/>
              <a:gd name="connsiteY12" fmla="*/ 65280 h 6776237"/>
              <a:gd name="connsiteX13" fmla="*/ 3248025 w 4352925"/>
              <a:gd name="connsiteY13" fmla="*/ 170055 h 6776237"/>
              <a:gd name="connsiteX0" fmla="*/ 3248025 w 4352925"/>
              <a:gd name="connsiteY0" fmla="*/ 174287 h 6780469"/>
              <a:gd name="connsiteX1" fmla="*/ 4152900 w 4352925"/>
              <a:gd name="connsiteY1" fmla="*/ 1317287 h 6780469"/>
              <a:gd name="connsiteX2" fmla="*/ 4352925 w 4352925"/>
              <a:gd name="connsiteY2" fmla="*/ 2317412 h 6780469"/>
              <a:gd name="connsiteX3" fmla="*/ 4076700 w 4352925"/>
              <a:gd name="connsiteY3" fmla="*/ 4898687 h 6780469"/>
              <a:gd name="connsiteX4" fmla="*/ 3400425 w 4352925"/>
              <a:gd name="connsiteY4" fmla="*/ 6565562 h 6780469"/>
              <a:gd name="connsiteX5" fmla="*/ 923925 w 4352925"/>
              <a:gd name="connsiteY5" fmla="*/ 6508412 h 6780469"/>
              <a:gd name="connsiteX6" fmla="*/ 390525 w 4352925"/>
              <a:gd name="connsiteY6" fmla="*/ 5365412 h 6780469"/>
              <a:gd name="connsiteX7" fmla="*/ 161925 w 4352925"/>
              <a:gd name="connsiteY7" fmla="*/ 4012862 h 6780469"/>
              <a:gd name="connsiteX8" fmla="*/ 0 w 4352925"/>
              <a:gd name="connsiteY8" fmla="*/ 2336462 h 6780469"/>
              <a:gd name="connsiteX9" fmla="*/ 76200 w 4352925"/>
              <a:gd name="connsiteY9" fmla="*/ 1241087 h 6780469"/>
              <a:gd name="connsiteX10" fmla="*/ 276225 w 4352925"/>
              <a:gd name="connsiteY10" fmla="*/ 698162 h 6780469"/>
              <a:gd name="connsiteX11" fmla="*/ 1057275 w 4352925"/>
              <a:gd name="connsiteY11" fmla="*/ 50462 h 6780469"/>
              <a:gd name="connsiteX12" fmla="*/ 2114550 w 4352925"/>
              <a:gd name="connsiteY12" fmla="*/ 69512 h 6780469"/>
              <a:gd name="connsiteX13" fmla="*/ 3248025 w 4352925"/>
              <a:gd name="connsiteY13" fmla="*/ 174287 h 6780469"/>
              <a:gd name="connsiteX0" fmla="*/ 3248025 w 4352925"/>
              <a:gd name="connsiteY0" fmla="*/ 122809 h 6728991"/>
              <a:gd name="connsiteX1" fmla="*/ 4152900 w 4352925"/>
              <a:gd name="connsiteY1" fmla="*/ 1265809 h 6728991"/>
              <a:gd name="connsiteX2" fmla="*/ 4352925 w 4352925"/>
              <a:gd name="connsiteY2" fmla="*/ 2265934 h 6728991"/>
              <a:gd name="connsiteX3" fmla="*/ 4076700 w 4352925"/>
              <a:gd name="connsiteY3" fmla="*/ 4847209 h 6728991"/>
              <a:gd name="connsiteX4" fmla="*/ 3400425 w 4352925"/>
              <a:gd name="connsiteY4" fmla="*/ 6514084 h 6728991"/>
              <a:gd name="connsiteX5" fmla="*/ 923925 w 4352925"/>
              <a:gd name="connsiteY5" fmla="*/ 6456934 h 6728991"/>
              <a:gd name="connsiteX6" fmla="*/ 390525 w 4352925"/>
              <a:gd name="connsiteY6" fmla="*/ 5313934 h 6728991"/>
              <a:gd name="connsiteX7" fmla="*/ 161925 w 4352925"/>
              <a:gd name="connsiteY7" fmla="*/ 3961384 h 6728991"/>
              <a:gd name="connsiteX8" fmla="*/ 0 w 4352925"/>
              <a:gd name="connsiteY8" fmla="*/ 2284984 h 6728991"/>
              <a:gd name="connsiteX9" fmla="*/ 76200 w 4352925"/>
              <a:gd name="connsiteY9" fmla="*/ 1189609 h 6728991"/>
              <a:gd name="connsiteX10" fmla="*/ 276225 w 4352925"/>
              <a:gd name="connsiteY10" fmla="*/ 646684 h 6728991"/>
              <a:gd name="connsiteX11" fmla="*/ 1000125 w 4352925"/>
              <a:gd name="connsiteY11" fmla="*/ 113284 h 6728991"/>
              <a:gd name="connsiteX12" fmla="*/ 2114550 w 4352925"/>
              <a:gd name="connsiteY12" fmla="*/ 18034 h 6728991"/>
              <a:gd name="connsiteX13" fmla="*/ 3248025 w 4352925"/>
              <a:gd name="connsiteY13" fmla="*/ 122809 h 6728991"/>
              <a:gd name="connsiteX0" fmla="*/ 3248025 w 4366950"/>
              <a:gd name="connsiteY0" fmla="*/ 122809 h 6728991"/>
              <a:gd name="connsiteX1" fmla="*/ 4152900 w 4366950"/>
              <a:gd name="connsiteY1" fmla="*/ 1265809 h 6728991"/>
              <a:gd name="connsiteX2" fmla="*/ 4352925 w 4366950"/>
              <a:gd name="connsiteY2" fmla="*/ 2265934 h 6728991"/>
              <a:gd name="connsiteX3" fmla="*/ 4076700 w 4366950"/>
              <a:gd name="connsiteY3" fmla="*/ 4847209 h 6728991"/>
              <a:gd name="connsiteX4" fmla="*/ 3400425 w 4366950"/>
              <a:gd name="connsiteY4" fmla="*/ 6514084 h 6728991"/>
              <a:gd name="connsiteX5" fmla="*/ 923925 w 4366950"/>
              <a:gd name="connsiteY5" fmla="*/ 6456934 h 6728991"/>
              <a:gd name="connsiteX6" fmla="*/ 390525 w 4366950"/>
              <a:gd name="connsiteY6" fmla="*/ 5313934 h 6728991"/>
              <a:gd name="connsiteX7" fmla="*/ 161925 w 4366950"/>
              <a:gd name="connsiteY7" fmla="*/ 3961384 h 6728991"/>
              <a:gd name="connsiteX8" fmla="*/ 0 w 4366950"/>
              <a:gd name="connsiteY8" fmla="*/ 2284984 h 6728991"/>
              <a:gd name="connsiteX9" fmla="*/ 76200 w 4366950"/>
              <a:gd name="connsiteY9" fmla="*/ 1189609 h 6728991"/>
              <a:gd name="connsiteX10" fmla="*/ 276225 w 4366950"/>
              <a:gd name="connsiteY10" fmla="*/ 646684 h 6728991"/>
              <a:gd name="connsiteX11" fmla="*/ 1000125 w 4366950"/>
              <a:gd name="connsiteY11" fmla="*/ 113284 h 6728991"/>
              <a:gd name="connsiteX12" fmla="*/ 2114550 w 4366950"/>
              <a:gd name="connsiteY12" fmla="*/ 18034 h 6728991"/>
              <a:gd name="connsiteX13" fmla="*/ 3248025 w 4366950"/>
              <a:gd name="connsiteY13" fmla="*/ 122809 h 6728991"/>
              <a:gd name="connsiteX0" fmla="*/ 3248025 w 4364010"/>
              <a:gd name="connsiteY0" fmla="*/ 122809 h 6728991"/>
              <a:gd name="connsiteX1" fmla="*/ 4152900 w 4364010"/>
              <a:gd name="connsiteY1" fmla="*/ 1265809 h 6728991"/>
              <a:gd name="connsiteX2" fmla="*/ 4352925 w 4364010"/>
              <a:gd name="connsiteY2" fmla="*/ 2265934 h 6728991"/>
              <a:gd name="connsiteX3" fmla="*/ 4076700 w 4364010"/>
              <a:gd name="connsiteY3" fmla="*/ 4847209 h 6728991"/>
              <a:gd name="connsiteX4" fmla="*/ 3400425 w 4364010"/>
              <a:gd name="connsiteY4" fmla="*/ 6514084 h 6728991"/>
              <a:gd name="connsiteX5" fmla="*/ 923925 w 4364010"/>
              <a:gd name="connsiteY5" fmla="*/ 6456934 h 6728991"/>
              <a:gd name="connsiteX6" fmla="*/ 390525 w 4364010"/>
              <a:gd name="connsiteY6" fmla="*/ 5313934 h 6728991"/>
              <a:gd name="connsiteX7" fmla="*/ 161925 w 4364010"/>
              <a:gd name="connsiteY7" fmla="*/ 3961384 h 6728991"/>
              <a:gd name="connsiteX8" fmla="*/ 0 w 4364010"/>
              <a:gd name="connsiteY8" fmla="*/ 2284984 h 6728991"/>
              <a:gd name="connsiteX9" fmla="*/ 76200 w 4364010"/>
              <a:gd name="connsiteY9" fmla="*/ 1189609 h 6728991"/>
              <a:gd name="connsiteX10" fmla="*/ 276225 w 4364010"/>
              <a:gd name="connsiteY10" fmla="*/ 646684 h 6728991"/>
              <a:gd name="connsiteX11" fmla="*/ 1000125 w 4364010"/>
              <a:gd name="connsiteY11" fmla="*/ 113284 h 6728991"/>
              <a:gd name="connsiteX12" fmla="*/ 2114550 w 4364010"/>
              <a:gd name="connsiteY12" fmla="*/ 18034 h 6728991"/>
              <a:gd name="connsiteX13" fmla="*/ 3248025 w 4364010"/>
              <a:gd name="connsiteY13" fmla="*/ 122809 h 6728991"/>
              <a:gd name="connsiteX0" fmla="*/ 3248025 w 4364010"/>
              <a:gd name="connsiteY0" fmla="*/ 122809 h 6796664"/>
              <a:gd name="connsiteX1" fmla="*/ 4152900 w 4364010"/>
              <a:gd name="connsiteY1" fmla="*/ 1265809 h 6796664"/>
              <a:gd name="connsiteX2" fmla="*/ 4352925 w 4364010"/>
              <a:gd name="connsiteY2" fmla="*/ 2265934 h 6796664"/>
              <a:gd name="connsiteX3" fmla="*/ 4076700 w 4364010"/>
              <a:gd name="connsiteY3" fmla="*/ 4847209 h 6796664"/>
              <a:gd name="connsiteX4" fmla="*/ 3400425 w 4364010"/>
              <a:gd name="connsiteY4" fmla="*/ 6514084 h 6796664"/>
              <a:gd name="connsiteX5" fmla="*/ 923925 w 4364010"/>
              <a:gd name="connsiteY5" fmla="*/ 6456934 h 6796664"/>
              <a:gd name="connsiteX6" fmla="*/ 390525 w 4364010"/>
              <a:gd name="connsiteY6" fmla="*/ 5313934 h 6796664"/>
              <a:gd name="connsiteX7" fmla="*/ 161925 w 4364010"/>
              <a:gd name="connsiteY7" fmla="*/ 3961384 h 6796664"/>
              <a:gd name="connsiteX8" fmla="*/ 0 w 4364010"/>
              <a:gd name="connsiteY8" fmla="*/ 2284984 h 6796664"/>
              <a:gd name="connsiteX9" fmla="*/ 76200 w 4364010"/>
              <a:gd name="connsiteY9" fmla="*/ 1189609 h 6796664"/>
              <a:gd name="connsiteX10" fmla="*/ 276225 w 4364010"/>
              <a:gd name="connsiteY10" fmla="*/ 646684 h 6796664"/>
              <a:gd name="connsiteX11" fmla="*/ 1000125 w 4364010"/>
              <a:gd name="connsiteY11" fmla="*/ 113284 h 6796664"/>
              <a:gd name="connsiteX12" fmla="*/ 2114550 w 4364010"/>
              <a:gd name="connsiteY12" fmla="*/ 18034 h 6796664"/>
              <a:gd name="connsiteX13" fmla="*/ 3248025 w 4364010"/>
              <a:gd name="connsiteY13" fmla="*/ 122809 h 6796664"/>
              <a:gd name="connsiteX0" fmla="*/ 3248025 w 4364010"/>
              <a:gd name="connsiteY0" fmla="*/ 122809 h 6796664"/>
              <a:gd name="connsiteX1" fmla="*/ 4152900 w 4364010"/>
              <a:gd name="connsiteY1" fmla="*/ 1265809 h 6796664"/>
              <a:gd name="connsiteX2" fmla="*/ 4352925 w 4364010"/>
              <a:gd name="connsiteY2" fmla="*/ 2265934 h 6796664"/>
              <a:gd name="connsiteX3" fmla="*/ 4076700 w 4364010"/>
              <a:gd name="connsiteY3" fmla="*/ 4847209 h 6796664"/>
              <a:gd name="connsiteX4" fmla="*/ 3400425 w 4364010"/>
              <a:gd name="connsiteY4" fmla="*/ 6514084 h 6796664"/>
              <a:gd name="connsiteX5" fmla="*/ 923925 w 4364010"/>
              <a:gd name="connsiteY5" fmla="*/ 6456934 h 6796664"/>
              <a:gd name="connsiteX6" fmla="*/ 390525 w 4364010"/>
              <a:gd name="connsiteY6" fmla="*/ 5313934 h 6796664"/>
              <a:gd name="connsiteX7" fmla="*/ 161925 w 4364010"/>
              <a:gd name="connsiteY7" fmla="*/ 3961384 h 6796664"/>
              <a:gd name="connsiteX8" fmla="*/ 0 w 4364010"/>
              <a:gd name="connsiteY8" fmla="*/ 2284984 h 6796664"/>
              <a:gd name="connsiteX9" fmla="*/ 76200 w 4364010"/>
              <a:gd name="connsiteY9" fmla="*/ 1189609 h 6796664"/>
              <a:gd name="connsiteX10" fmla="*/ 276225 w 4364010"/>
              <a:gd name="connsiteY10" fmla="*/ 646684 h 6796664"/>
              <a:gd name="connsiteX11" fmla="*/ 1000125 w 4364010"/>
              <a:gd name="connsiteY11" fmla="*/ 113284 h 6796664"/>
              <a:gd name="connsiteX12" fmla="*/ 2114550 w 4364010"/>
              <a:gd name="connsiteY12" fmla="*/ 18034 h 6796664"/>
              <a:gd name="connsiteX13" fmla="*/ 3248025 w 4364010"/>
              <a:gd name="connsiteY13" fmla="*/ 122809 h 6796664"/>
              <a:gd name="connsiteX0" fmla="*/ 3248025 w 4364010"/>
              <a:gd name="connsiteY0" fmla="*/ 122809 h 6739833"/>
              <a:gd name="connsiteX1" fmla="*/ 4152900 w 4364010"/>
              <a:gd name="connsiteY1" fmla="*/ 1265809 h 6739833"/>
              <a:gd name="connsiteX2" fmla="*/ 4352925 w 4364010"/>
              <a:gd name="connsiteY2" fmla="*/ 2265934 h 6739833"/>
              <a:gd name="connsiteX3" fmla="*/ 4076700 w 4364010"/>
              <a:gd name="connsiteY3" fmla="*/ 4847209 h 6739833"/>
              <a:gd name="connsiteX4" fmla="*/ 3400425 w 4364010"/>
              <a:gd name="connsiteY4" fmla="*/ 6514084 h 6739833"/>
              <a:gd name="connsiteX5" fmla="*/ 923925 w 4364010"/>
              <a:gd name="connsiteY5" fmla="*/ 6456934 h 6739833"/>
              <a:gd name="connsiteX6" fmla="*/ 390525 w 4364010"/>
              <a:gd name="connsiteY6" fmla="*/ 5313934 h 6739833"/>
              <a:gd name="connsiteX7" fmla="*/ 161925 w 4364010"/>
              <a:gd name="connsiteY7" fmla="*/ 3961384 h 6739833"/>
              <a:gd name="connsiteX8" fmla="*/ 0 w 4364010"/>
              <a:gd name="connsiteY8" fmla="*/ 2284984 h 6739833"/>
              <a:gd name="connsiteX9" fmla="*/ 76200 w 4364010"/>
              <a:gd name="connsiteY9" fmla="*/ 1189609 h 6739833"/>
              <a:gd name="connsiteX10" fmla="*/ 276225 w 4364010"/>
              <a:gd name="connsiteY10" fmla="*/ 646684 h 6739833"/>
              <a:gd name="connsiteX11" fmla="*/ 1000125 w 4364010"/>
              <a:gd name="connsiteY11" fmla="*/ 113284 h 6739833"/>
              <a:gd name="connsiteX12" fmla="*/ 2114550 w 4364010"/>
              <a:gd name="connsiteY12" fmla="*/ 18034 h 6739833"/>
              <a:gd name="connsiteX13" fmla="*/ 3248025 w 4364010"/>
              <a:gd name="connsiteY13" fmla="*/ 122809 h 6739833"/>
              <a:gd name="connsiteX0" fmla="*/ 3248025 w 4364010"/>
              <a:gd name="connsiteY0" fmla="*/ 122809 h 6739833"/>
              <a:gd name="connsiteX1" fmla="*/ 4152900 w 4364010"/>
              <a:gd name="connsiteY1" fmla="*/ 1265809 h 6739833"/>
              <a:gd name="connsiteX2" fmla="*/ 4352925 w 4364010"/>
              <a:gd name="connsiteY2" fmla="*/ 2265934 h 6739833"/>
              <a:gd name="connsiteX3" fmla="*/ 4076700 w 4364010"/>
              <a:gd name="connsiteY3" fmla="*/ 4847209 h 6739833"/>
              <a:gd name="connsiteX4" fmla="*/ 3400425 w 4364010"/>
              <a:gd name="connsiteY4" fmla="*/ 6514084 h 6739833"/>
              <a:gd name="connsiteX5" fmla="*/ 923925 w 4364010"/>
              <a:gd name="connsiteY5" fmla="*/ 6456934 h 6739833"/>
              <a:gd name="connsiteX6" fmla="*/ 390525 w 4364010"/>
              <a:gd name="connsiteY6" fmla="*/ 5313934 h 6739833"/>
              <a:gd name="connsiteX7" fmla="*/ 161925 w 4364010"/>
              <a:gd name="connsiteY7" fmla="*/ 3961384 h 6739833"/>
              <a:gd name="connsiteX8" fmla="*/ 0 w 4364010"/>
              <a:gd name="connsiteY8" fmla="*/ 2284984 h 6739833"/>
              <a:gd name="connsiteX9" fmla="*/ 76200 w 4364010"/>
              <a:gd name="connsiteY9" fmla="*/ 1189609 h 6739833"/>
              <a:gd name="connsiteX10" fmla="*/ 276225 w 4364010"/>
              <a:gd name="connsiteY10" fmla="*/ 646684 h 6739833"/>
              <a:gd name="connsiteX11" fmla="*/ 1000125 w 4364010"/>
              <a:gd name="connsiteY11" fmla="*/ 113284 h 6739833"/>
              <a:gd name="connsiteX12" fmla="*/ 2114550 w 4364010"/>
              <a:gd name="connsiteY12" fmla="*/ 18034 h 6739833"/>
              <a:gd name="connsiteX13" fmla="*/ 3248025 w 4364010"/>
              <a:gd name="connsiteY13" fmla="*/ 122809 h 6739833"/>
              <a:gd name="connsiteX0" fmla="*/ 3248025 w 4364010"/>
              <a:gd name="connsiteY0" fmla="*/ 122809 h 6739833"/>
              <a:gd name="connsiteX1" fmla="*/ 4152900 w 4364010"/>
              <a:gd name="connsiteY1" fmla="*/ 1265809 h 6739833"/>
              <a:gd name="connsiteX2" fmla="*/ 4352925 w 4364010"/>
              <a:gd name="connsiteY2" fmla="*/ 2265934 h 6739833"/>
              <a:gd name="connsiteX3" fmla="*/ 4076700 w 4364010"/>
              <a:gd name="connsiteY3" fmla="*/ 4847209 h 6739833"/>
              <a:gd name="connsiteX4" fmla="*/ 3400425 w 4364010"/>
              <a:gd name="connsiteY4" fmla="*/ 6514084 h 6739833"/>
              <a:gd name="connsiteX5" fmla="*/ 923925 w 4364010"/>
              <a:gd name="connsiteY5" fmla="*/ 6456934 h 6739833"/>
              <a:gd name="connsiteX6" fmla="*/ 390525 w 4364010"/>
              <a:gd name="connsiteY6" fmla="*/ 5313934 h 6739833"/>
              <a:gd name="connsiteX7" fmla="*/ 161925 w 4364010"/>
              <a:gd name="connsiteY7" fmla="*/ 3961384 h 6739833"/>
              <a:gd name="connsiteX8" fmla="*/ 0 w 4364010"/>
              <a:gd name="connsiteY8" fmla="*/ 2284984 h 6739833"/>
              <a:gd name="connsiteX9" fmla="*/ 76200 w 4364010"/>
              <a:gd name="connsiteY9" fmla="*/ 1189609 h 6739833"/>
              <a:gd name="connsiteX10" fmla="*/ 276225 w 4364010"/>
              <a:gd name="connsiteY10" fmla="*/ 646684 h 6739833"/>
              <a:gd name="connsiteX11" fmla="*/ 1000125 w 4364010"/>
              <a:gd name="connsiteY11" fmla="*/ 113284 h 6739833"/>
              <a:gd name="connsiteX12" fmla="*/ 2114550 w 4364010"/>
              <a:gd name="connsiteY12" fmla="*/ 18034 h 6739833"/>
              <a:gd name="connsiteX13" fmla="*/ 3248025 w 4364010"/>
              <a:gd name="connsiteY13" fmla="*/ 122809 h 67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64010" h="6739833">
                <a:moveTo>
                  <a:pt x="3248025" y="122809"/>
                </a:moveTo>
                <a:cubicBezTo>
                  <a:pt x="3587750" y="330771"/>
                  <a:pt x="3968750" y="908622"/>
                  <a:pt x="4152900" y="1265809"/>
                </a:cubicBezTo>
                <a:cubicBezTo>
                  <a:pt x="4219575" y="1599184"/>
                  <a:pt x="4295775" y="1542034"/>
                  <a:pt x="4352925" y="2265934"/>
                </a:cubicBezTo>
                <a:cubicBezTo>
                  <a:pt x="4410075" y="2989834"/>
                  <a:pt x="4235450" y="4139184"/>
                  <a:pt x="4076700" y="4847209"/>
                </a:cubicBezTo>
                <a:cubicBezTo>
                  <a:pt x="3917950" y="5555234"/>
                  <a:pt x="3916362" y="5988622"/>
                  <a:pt x="3400425" y="6514084"/>
                </a:cubicBezTo>
                <a:cubicBezTo>
                  <a:pt x="2741613" y="6810946"/>
                  <a:pt x="1101725" y="6837934"/>
                  <a:pt x="923925" y="6456934"/>
                </a:cubicBezTo>
                <a:lnTo>
                  <a:pt x="390525" y="5313934"/>
                </a:lnTo>
                <a:lnTo>
                  <a:pt x="161925" y="3961384"/>
                </a:lnTo>
                <a:lnTo>
                  <a:pt x="0" y="2284984"/>
                </a:lnTo>
                <a:lnTo>
                  <a:pt x="76200" y="1189609"/>
                </a:lnTo>
                <a:lnTo>
                  <a:pt x="276225" y="646684"/>
                </a:lnTo>
                <a:cubicBezTo>
                  <a:pt x="439737" y="448247"/>
                  <a:pt x="446088" y="227584"/>
                  <a:pt x="1000125" y="113284"/>
                </a:cubicBezTo>
                <a:cubicBezTo>
                  <a:pt x="1554162" y="-1016"/>
                  <a:pt x="1749425" y="-2604"/>
                  <a:pt x="2114550" y="18034"/>
                </a:cubicBezTo>
                <a:cubicBezTo>
                  <a:pt x="2479675" y="38672"/>
                  <a:pt x="2908300" y="-85153"/>
                  <a:pt x="3248025" y="122809"/>
                </a:cubicBezTo>
                <a:close/>
              </a:path>
            </a:pathLst>
          </a:custGeom>
          <a:pattFill prst="pct25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534">
            <a:off x="1240271" y="1984274"/>
            <a:ext cx="1546783" cy="2062377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377056" y="448441"/>
            <a:ext cx="1920213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Disciplinary skills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2745579" y="422516"/>
            <a:ext cx="1920213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Transversal skills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5843923" y="150773"/>
            <a:ext cx="2292630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Computational thinking &amp; literacy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9527943" y="615491"/>
            <a:ext cx="1920213" cy="1150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Digital design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586">
            <a:off x="3198569" y="2587995"/>
            <a:ext cx="2354515" cy="1556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1" y="3756010"/>
            <a:ext cx="2313027" cy="1299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163">
            <a:off x="273483" y="1917983"/>
            <a:ext cx="1376351" cy="1835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602">
            <a:off x="156613" y="4543305"/>
            <a:ext cx="1645032" cy="10936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412773" y="4727045"/>
            <a:ext cx="2226060" cy="1674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3"/>
          <a:stretch>
            <a:fillRect/>
          </a:stretch>
        </p:blipFill>
        <p:spPr>
          <a:xfrm rot="20567745">
            <a:off x="9074037" y="3278909"/>
            <a:ext cx="1525684" cy="1525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963">
            <a:off x="9877294" y="2175367"/>
            <a:ext cx="2016224" cy="1680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5"/>
          <a:stretch>
            <a:fillRect/>
          </a:stretch>
        </p:blipFill>
        <p:spPr>
          <a:xfrm rot="20820156">
            <a:off x="6197315" y="1718934"/>
            <a:ext cx="2202879" cy="25930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558">
            <a:off x="6597190" y="2918345"/>
            <a:ext cx="2010092" cy="1513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7"/>
          <a:stretch>
            <a:fillRect/>
          </a:stretch>
        </p:blipFill>
        <p:spPr>
          <a:xfrm rot="20988191">
            <a:off x="6182670" y="4358454"/>
            <a:ext cx="2247252" cy="1209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936">
            <a:off x="3021446" y="4027642"/>
            <a:ext cx="2222820" cy="1611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534">
            <a:off x="3376754" y="5265703"/>
            <a:ext cx="1937767" cy="14564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763">
            <a:off x="524555" y="5258747"/>
            <a:ext cx="1877519" cy="1408139"/>
          </a:xfrm>
          <a:prstGeom prst="rect">
            <a:avLst/>
          </a:prstGeom>
        </p:spPr>
      </p:pic>
      <p:sp>
        <p:nvSpPr>
          <p:cNvPr id="2" name="TextBox 1"/>
          <p:cNvSpPr txBox="1"/>
          <p:nvPr>
            <p:custDataLst>
              <p:tags r:id="rId20"/>
            </p:custDataLst>
          </p:nvPr>
        </p:nvSpPr>
        <p:spPr>
          <a:xfrm rot="20671532">
            <a:off x="5640787" y="1553403"/>
            <a:ext cx="228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Programming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>
            <p:custDataLst>
              <p:tags r:id="rId21"/>
            </p:custDataLst>
          </p:nvPr>
        </p:nvSpPr>
        <p:spPr>
          <a:xfrm rot="20671532">
            <a:off x="6356138" y="4508146"/>
            <a:ext cx="228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Technical drawing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>
            <p:custDataLst>
              <p:tags r:id="rId22"/>
            </p:custDataLst>
          </p:nvPr>
        </p:nvSpPr>
        <p:spPr>
          <a:xfrm rot="717105">
            <a:off x="6701875" y="3327009"/>
            <a:ext cx="23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Parameterization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>
            <p:custDataLst>
              <p:tags r:id="rId23"/>
            </p:custDataLst>
          </p:nvPr>
        </p:nvSpPr>
        <p:spPr>
          <a:xfrm rot="717105">
            <a:off x="3277332" y="4258050"/>
            <a:ext cx="2032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Cultural competence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>
            <p:custDataLst>
              <p:tags r:id="rId24"/>
            </p:custDataLst>
          </p:nvPr>
        </p:nvSpPr>
        <p:spPr>
          <a:xfrm rot="20867720">
            <a:off x="2549032" y="5060478"/>
            <a:ext cx="2236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Artistic </a:t>
            </a:r>
            <a:r>
              <a:rPr lang="en-US" sz="2400" b="1" dirty="0" err="1" smtClean="0">
                <a:solidFill>
                  <a:srgbClr val="C00000"/>
                </a:solidFill>
                <a:latin typeface="Calibri"/>
              </a:rPr>
              <a:t>physicalization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>
            <p:custDataLst>
              <p:tags r:id="rId25"/>
            </p:custDataLst>
          </p:nvPr>
        </p:nvSpPr>
        <p:spPr>
          <a:xfrm rot="21149967">
            <a:off x="3262235" y="1801022"/>
            <a:ext cx="2236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Doing projects </a:t>
            </a: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collaboration 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>
            <p:custDataLst>
              <p:tags r:id="rId26"/>
            </p:custDataLst>
          </p:nvPr>
        </p:nvSpPr>
        <p:spPr>
          <a:xfrm rot="245836">
            <a:off x="1291390" y="1631984"/>
            <a:ext cx="172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Languages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>
            <p:custDataLst>
              <p:tags r:id="rId27"/>
            </p:custDataLst>
          </p:nvPr>
        </p:nvSpPr>
        <p:spPr>
          <a:xfrm rot="245836">
            <a:off x="1463225" y="5550645"/>
            <a:ext cx="138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err="1" smtClean="0">
                <a:solidFill>
                  <a:srgbClr val="C00000"/>
                </a:solidFill>
                <a:latin typeface="Calibri"/>
              </a:rPr>
              <a:t>Maths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8603">
            <a:off x="2246006" y="3818898"/>
            <a:ext cx="869501" cy="1159335"/>
          </a:xfrm>
          <a:prstGeom prst="rect">
            <a:avLst/>
          </a:prstGeom>
        </p:spPr>
      </p:pic>
      <p:sp>
        <p:nvSpPr>
          <p:cNvPr id="33" name="TextBox 32"/>
          <p:cNvSpPr txBox="1"/>
          <p:nvPr>
            <p:custDataLst>
              <p:tags r:id="rId29"/>
            </p:custDataLst>
          </p:nvPr>
        </p:nvSpPr>
        <p:spPr>
          <a:xfrm rot="245836">
            <a:off x="1300911" y="4381802"/>
            <a:ext cx="153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Science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>
            <p:custDataLst>
              <p:tags r:id="rId30"/>
            </p:custDataLst>
          </p:nvPr>
        </p:nvCxnSpPr>
        <p:spPr>
          <a:xfrm flipH="1">
            <a:off x="4974523" y="941777"/>
            <a:ext cx="587375" cy="359757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>
            <p:custDataLst>
              <p:tags r:id="rId31"/>
            </p:custDataLst>
          </p:nvPr>
        </p:nvCxnSpPr>
        <p:spPr>
          <a:xfrm>
            <a:off x="8484641" y="919875"/>
            <a:ext cx="830043" cy="846377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>
            <p:custDataLst>
              <p:tags r:id="rId32"/>
            </p:custDataLst>
          </p:nvPr>
        </p:nvCxnSpPr>
        <p:spPr>
          <a:xfrm flipH="1" flipV="1">
            <a:off x="4885482" y="422516"/>
            <a:ext cx="634126" cy="70274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>
            <p:custDataLst>
              <p:tags r:id="rId33"/>
            </p:custDataLst>
          </p:nvPr>
        </p:nvCxnSpPr>
        <p:spPr>
          <a:xfrm>
            <a:off x="8523884" y="653085"/>
            <a:ext cx="866511" cy="225741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>
            <p:custDataLst>
              <p:tags r:id="rId34"/>
            </p:custDataLst>
          </p:nvPr>
        </p:nvCxnSpPr>
        <p:spPr>
          <a:xfrm flipH="1">
            <a:off x="5272578" y="1555962"/>
            <a:ext cx="482119" cy="612428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en-US" smtClean="0"/>
              <a:t>7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84473" y="6356350"/>
            <a:ext cx="141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Digicomp</a:t>
            </a:r>
            <a:r>
              <a:rPr lang="fr-CH" dirty="0" smtClean="0"/>
              <a:t> 2.0</a:t>
            </a:r>
            <a:endParaRPr lang="fr-CH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797098" y="6518362"/>
            <a:ext cx="2974968" cy="2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344638" y="6575878"/>
            <a:ext cx="2942108" cy="2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>
            <p:custDataLst>
              <p:tags r:id="rId35"/>
            </p:custDataLst>
          </p:nvPr>
        </p:nvSpPr>
        <p:spPr>
          <a:xfrm rot="430843">
            <a:off x="6319157" y="5840937"/>
            <a:ext cx="228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Use a system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5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H" b="1" dirty="0" err="1" smtClean="0"/>
              <a:t>Computational</a:t>
            </a:r>
            <a:r>
              <a:rPr lang="fr-CH" b="1" dirty="0" smtClean="0"/>
              <a:t> </a:t>
            </a:r>
            <a:r>
              <a:rPr lang="fr-CH" b="1" dirty="0" err="1" smtClean="0"/>
              <a:t>thinking</a:t>
            </a:r>
            <a:endParaRPr lang="fr-CH" b="1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978111" y="1758763"/>
            <a:ext cx="96854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set of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knowledge, attitudes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skills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facilitate problem solving based on principles from computer science. </a:t>
            </a:r>
          </a:p>
          <a:p>
            <a:endParaRPr lang="en-US" sz="2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Computational thinking competence: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formulate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broader issue</a:t>
            </a:r>
          </a:p>
          <a:p>
            <a:pPr marL="342900" indent="-342900">
              <a:buAutoNum type="arabicParenBoth"/>
            </a:pP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solve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problem / create a solution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using information and communication technologies*</a:t>
            </a:r>
          </a:p>
          <a:p>
            <a:pPr marL="342900" indent="-342900">
              <a:buAutoNum type="arabicParenBoth"/>
            </a:pP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share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solutions </a:t>
            </a:r>
            <a:endParaRPr lang="en-GB" sz="2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883757" y="5532965"/>
            <a:ext cx="8031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*using ICT: </a:t>
            </a:r>
            <a:endParaRPr lang="en-US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CH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decompose</a:t>
            </a:r>
            <a:r>
              <a:rPr lang="fr-CH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abstract, </a:t>
            </a:r>
            <a:r>
              <a:rPr lang="fr-CH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fr-CH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fr-CH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H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fr-CH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lang="fr-CH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H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find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install software, draw, manipulate images,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parameterize</a:t>
            </a:r>
            <a:r>
              <a:rPr lang="en-CH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fr-CH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67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9018" y="1285502"/>
            <a:ext cx="3762375" cy="4076700"/>
          </a:xfrm>
        </p:spPr>
        <p:txBody>
          <a:bodyPr>
            <a:normAutofit/>
          </a:bodyPr>
          <a:lstStyle/>
          <a:p>
            <a:r>
              <a:rPr lang="fr-CH" sz="4000" dirty="0" err="1" smtClean="0"/>
              <a:t>Both</a:t>
            </a:r>
            <a:r>
              <a:rPr lang="fr-CH" sz="4000" dirty="0" smtClean="0"/>
              <a:t> </a:t>
            </a:r>
            <a:r>
              <a:rPr lang="fr-CH" sz="4000" b="1" dirty="0" err="1" smtClean="0"/>
              <a:t>Making</a:t>
            </a:r>
            <a:r>
              <a:rPr lang="fr-CH" sz="4000" dirty="0" smtClean="0"/>
              <a:t> and </a:t>
            </a:r>
            <a:r>
              <a:rPr lang="fr-CH" sz="4000" b="1" dirty="0" err="1" smtClean="0"/>
              <a:t>Computational</a:t>
            </a:r>
            <a:r>
              <a:rPr lang="fr-CH" sz="4000" b="1" dirty="0" smtClean="0"/>
              <a:t> </a:t>
            </a:r>
            <a:r>
              <a:rPr lang="fr-CH" sz="4000" b="1" dirty="0" err="1"/>
              <a:t>T</a:t>
            </a:r>
            <a:r>
              <a:rPr lang="fr-CH" sz="4000" b="1" dirty="0" err="1" smtClean="0"/>
              <a:t>hinking</a:t>
            </a:r>
            <a:r>
              <a:rPr lang="fr-CH" sz="4000" dirty="0" smtClean="0"/>
              <a:t> are </a:t>
            </a:r>
            <a:r>
              <a:rPr lang="fr-CH" sz="4000" dirty="0" err="1" smtClean="0"/>
              <a:t>related</a:t>
            </a:r>
            <a:r>
              <a:rPr lang="fr-CH" sz="4000" dirty="0" smtClean="0"/>
              <a:t> to </a:t>
            </a:r>
            <a:r>
              <a:rPr lang="fr-CH" sz="4000" b="1" dirty="0" smtClean="0"/>
              <a:t>Design </a:t>
            </a:r>
            <a:r>
              <a:rPr lang="fr-CH" sz="4000" b="1" dirty="0" err="1" smtClean="0"/>
              <a:t>Thinking</a:t>
            </a:r>
            <a:r>
              <a:rPr lang="fr-CH" sz="4000" dirty="0" smtClean="0"/>
              <a:t/>
            </a:r>
            <a:br>
              <a:rPr lang="fr-CH" sz="4000" dirty="0" smtClean="0"/>
            </a:br>
            <a:r>
              <a:rPr lang="fr-CH" sz="3600" dirty="0" smtClean="0"/>
              <a:t>(</a:t>
            </a:r>
            <a:r>
              <a:rPr lang="fr-CH" sz="3600" dirty="0" err="1" smtClean="0"/>
              <a:t>some</a:t>
            </a:r>
            <a:r>
              <a:rPr lang="fr-CH" sz="3600" dirty="0" smtClean="0"/>
              <a:t> </a:t>
            </a:r>
            <a:r>
              <a:rPr lang="fr-CH" sz="3600" dirty="0" err="1" smtClean="0"/>
              <a:t>kind</a:t>
            </a:r>
            <a:r>
              <a:rPr lang="fr-CH" sz="3600" dirty="0" smtClean="0"/>
              <a:t> of user-</a:t>
            </a:r>
            <a:r>
              <a:rPr lang="fr-CH" sz="3600" dirty="0" err="1" smtClean="0"/>
              <a:t>centered</a:t>
            </a:r>
            <a:r>
              <a:rPr lang="fr-CH" sz="3600" dirty="0" smtClean="0"/>
              <a:t> design)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0"/>
            <a:ext cx="8315325" cy="67318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E782-83EF-4D69-9764-3D81991B5F90}" type="slidenum">
              <a:rPr lang="fr-CH" smtClean="0"/>
              <a:t>9</a:t>
            </a:fld>
            <a:endParaRPr lang="fr-CH" dirty="0"/>
          </a:p>
        </p:txBody>
      </p:sp>
      <p:sp>
        <p:nvSpPr>
          <p:cNvPr id="5" name="TextBox 4"/>
          <p:cNvSpPr txBox="1"/>
          <p:nvPr/>
        </p:nvSpPr>
        <p:spPr>
          <a:xfrm rot="1703443">
            <a:off x="9914669" y="1207248"/>
            <a:ext cx="232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A dominant </a:t>
            </a:r>
            <a:r>
              <a:rPr lang="fr-CH" dirty="0" err="1" smtClean="0">
                <a:solidFill>
                  <a:srgbClr val="C00000"/>
                </a:solidFill>
              </a:rPr>
              <a:t>definition</a:t>
            </a:r>
            <a:endParaRPr lang="fr-CH" dirty="0" smtClean="0">
              <a:solidFill>
                <a:srgbClr val="C00000"/>
              </a:solidFill>
            </a:endParaRPr>
          </a:p>
          <a:p>
            <a:r>
              <a:rPr lang="fr-CH" dirty="0" err="1">
                <a:solidFill>
                  <a:srgbClr val="C00000"/>
                </a:solidFill>
              </a:rPr>
              <a:t>f</a:t>
            </a:r>
            <a:r>
              <a:rPr lang="fr-CH" dirty="0" err="1" smtClean="0">
                <a:solidFill>
                  <a:srgbClr val="C00000"/>
                </a:solidFill>
              </a:rPr>
              <a:t>rom</a:t>
            </a:r>
            <a:r>
              <a:rPr lang="fr-CH" dirty="0" smtClean="0">
                <a:solidFill>
                  <a:srgbClr val="C00000"/>
                </a:solidFill>
              </a:rPr>
              <a:t> Stanford </a:t>
            </a:r>
            <a:r>
              <a:rPr lang="fr-CH" dirty="0" err="1" smtClean="0">
                <a:solidFill>
                  <a:srgbClr val="C00000"/>
                </a:solidFill>
              </a:rPr>
              <a:t>d.school</a:t>
            </a:r>
            <a:endParaRPr lang="fr-C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4723</TotalTime>
  <Words>1706</Words>
  <Application>Microsoft Office PowerPoint</Application>
  <PresentationFormat>Widescreen</PresentationFormat>
  <Paragraphs>358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Consolas</vt:lpstr>
      <vt:lpstr>Times New Roman</vt:lpstr>
      <vt:lpstr>Tema di Office</vt:lpstr>
      <vt:lpstr>1_Tema di Office</vt:lpstr>
      <vt:lpstr>Office Theme</vt:lpstr>
      <vt:lpstr>Computational Thinking and Making: Computational Making invited talk Connecting Technologies and Didactics - The IDEA Project Experience Center for Advanced Studies Research and Development - CRS4  Thotel, Cagliari,  February 10th to 11th 2020</vt:lpstr>
      <vt:lpstr>1. Context, definitions and objectives</vt:lpstr>
      <vt:lpstr>“Making” = Digital design and fabrication Some end-user making technology:</vt:lpstr>
      <vt:lpstr>Workflow in making (simplified)</vt:lpstr>
      <vt:lpstr>Making in education (1)</vt:lpstr>
      <vt:lpstr>Making in education (2)</vt:lpstr>
      <vt:lpstr>PowerPoint Presentation</vt:lpstr>
      <vt:lpstr>Computational thinking</vt:lpstr>
      <vt:lpstr>Both Making and Computational Thinking are related to Design Thinking (some kind of user-centered design)</vt:lpstr>
      <vt:lpstr>Computational making</vt:lpstr>
      <vt:lpstr>Questions ?</vt:lpstr>
      <vt:lpstr>2. theoretical foundations for learning with things</vt:lpstr>
      <vt:lpstr>PowerPoint Presentation</vt:lpstr>
      <vt:lpstr>1. Learning by manipulating and constructing</vt:lpstr>
      <vt:lpstr>2. Activity-based learning</vt:lpstr>
      <vt:lpstr>3. Hands-on, “real-world” projects</vt:lpstr>
      <vt:lpstr>4. Synthesis of theory  (found in the making &amp; education community)</vt:lpstr>
      <vt:lpstr>3. CompuTational making environments &amp; THEORY</vt:lpstr>
      <vt:lpstr>PowerPoint Presentation</vt:lpstr>
      <vt:lpstr>Programmed 3D objects - https://www.blockscad3d.com/ </vt:lpstr>
      <vt:lpstr>Coded embroidery - https://www.turtlestitch.org/ </vt:lpstr>
      <vt:lpstr>«Nodes» programming</vt:lpstr>
      <vt:lpstr>Digital Electronics – with Adafruit CPX https://makecode.adafruit.com/ </vt:lpstr>
      <vt:lpstr>Using the InkScape opensource drawing program + and its Ink/Stitch embroidery extension Understanding file systems, drawing and parameterization</vt:lpstr>
      <vt:lpstr>Constructionist thoughts:</vt:lpstr>
      <vt:lpstr>So far, most research is theory building and UX testing (an initial search produced about 50 publications)</vt:lpstr>
      <vt:lpstr>4. Teacher-created Learning objects</vt:lpstr>
      <vt:lpstr>Why «teacher making»?</vt:lpstr>
      <vt:lpstr>Teach programming principles with unplugged programming</vt:lpstr>
      <vt:lpstr>Communicate with children that have cognitive trouble</vt:lpstr>
      <vt:lpstr>PowerPoint Presentation</vt:lpstr>
      <vt:lpstr>5. Conclusion and outlook</vt:lpstr>
      <vt:lpstr>PowerPoint Presentation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Hands-on learning Some history and principles</dc:title>
  <dc:creator>Daniel Schneider</dc:creator>
  <cp:lastModifiedBy>Daniel K. Schneider</cp:lastModifiedBy>
  <cp:revision>269</cp:revision>
  <dcterms:created xsi:type="dcterms:W3CDTF">2016-06-27T16:31:42Z</dcterms:created>
  <dcterms:modified xsi:type="dcterms:W3CDTF">2020-02-09T21:49:06Z</dcterms:modified>
</cp:coreProperties>
</file>