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2"/>
  </p:sldMasterIdLst>
  <p:notesMasterIdLst>
    <p:notesMasterId r:id="rId70"/>
  </p:notesMasterIdLst>
  <p:handoutMasterIdLst>
    <p:handoutMasterId r:id="rId71"/>
  </p:handoutMasterIdLst>
  <p:sldIdLst>
    <p:sldId id="256" r:id="rId3"/>
    <p:sldId id="294" r:id="rId4"/>
    <p:sldId id="275" r:id="rId5"/>
    <p:sldId id="319" r:id="rId6"/>
    <p:sldId id="320" r:id="rId7"/>
    <p:sldId id="332" r:id="rId8"/>
    <p:sldId id="327" r:id="rId9"/>
    <p:sldId id="328" r:id="rId10"/>
    <p:sldId id="331" r:id="rId11"/>
    <p:sldId id="277" r:id="rId12"/>
    <p:sldId id="333" r:id="rId13"/>
    <p:sldId id="273" r:id="rId14"/>
    <p:sldId id="326" r:id="rId15"/>
    <p:sldId id="325" r:id="rId16"/>
    <p:sldId id="329" r:id="rId17"/>
    <p:sldId id="330" r:id="rId18"/>
    <p:sldId id="257" r:id="rId19"/>
    <p:sldId id="266" r:id="rId20"/>
    <p:sldId id="314" r:id="rId21"/>
    <p:sldId id="321" r:id="rId22"/>
    <p:sldId id="267" r:id="rId23"/>
    <p:sldId id="271" r:id="rId24"/>
    <p:sldId id="272" r:id="rId25"/>
    <p:sldId id="293" r:id="rId26"/>
    <p:sldId id="302" r:id="rId27"/>
    <p:sldId id="311" r:id="rId28"/>
    <p:sldId id="263" r:id="rId29"/>
    <p:sldId id="261" r:id="rId30"/>
    <p:sldId id="262" r:id="rId31"/>
    <p:sldId id="298" r:id="rId32"/>
    <p:sldId id="303" r:id="rId33"/>
    <p:sldId id="299" r:id="rId34"/>
    <p:sldId id="300" r:id="rId35"/>
    <p:sldId id="304" r:id="rId36"/>
    <p:sldId id="265" r:id="rId37"/>
    <p:sldId id="291" r:id="rId38"/>
    <p:sldId id="324" r:id="rId39"/>
    <p:sldId id="278" r:id="rId40"/>
    <p:sldId id="289" r:id="rId41"/>
    <p:sldId id="323" r:id="rId42"/>
    <p:sldId id="264" r:id="rId43"/>
    <p:sldId id="280" r:id="rId44"/>
    <p:sldId id="268" r:id="rId45"/>
    <p:sldId id="270" r:id="rId46"/>
    <p:sldId id="269" r:id="rId47"/>
    <p:sldId id="305" r:id="rId48"/>
    <p:sldId id="292" r:id="rId49"/>
    <p:sldId id="307" r:id="rId50"/>
    <p:sldId id="308" r:id="rId51"/>
    <p:sldId id="309" r:id="rId52"/>
    <p:sldId id="287" r:id="rId53"/>
    <p:sldId id="306" r:id="rId54"/>
    <p:sldId id="288" r:id="rId55"/>
    <p:sldId id="316" r:id="rId56"/>
    <p:sldId id="315" r:id="rId57"/>
    <p:sldId id="296" r:id="rId58"/>
    <p:sldId id="317" r:id="rId59"/>
    <p:sldId id="322" r:id="rId60"/>
    <p:sldId id="318" r:id="rId61"/>
    <p:sldId id="281" r:id="rId62"/>
    <p:sldId id="284" r:id="rId63"/>
    <p:sldId id="282" r:id="rId64"/>
    <p:sldId id="286" r:id="rId65"/>
    <p:sldId id="295" r:id="rId66"/>
    <p:sldId id="297" r:id="rId67"/>
    <p:sldId id="283" r:id="rId68"/>
    <p:sldId id="274" r:id="rId69"/>
  </p:sldIdLst>
  <p:sldSz cx="9144000" cy="6858000" type="screen4x3"/>
  <p:notesSz cx="6781800" cy="99187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spar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00"/>
    <a:srgbClr val="FF99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6" autoAdjust="0"/>
    <p:restoredTop sz="94797" autoAdjust="0"/>
  </p:normalViewPr>
  <p:slideViewPr>
    <p:cSldViewPr>
      <p:cViewPr varScale="1">
        <p:scale>
          <a:sx n="99" d="100"/>
          <a:sy n="99" d="100"/>
        </p:scale>
        <p:origin x="-94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126" y="-108"/>
      </p:cViewPr>
      <p:guideLst>
        <p:guide orient="horz" pos="2876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66BBB-02C8-4EE6-9783-ED26385B0B60}" type="doc">
      <dgm:prSet loTypeId="urn:microsoft.com/office/officeart/2005/8/layout/hierarchy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6F2DDB09-7158-4B87-9BE0-E5950F21F453}">
      <dgm:prSet phldrT="[Text]"/>
      <dgm:spPr/>
      <dgm:t>
        <a:bodyPr/>
        <a:lstStyle/>
        <a:p>
          <a:r>
            <a:rPr lang="fr-CH" dirty="0" smtClean="0"/>
            <a:t>Langages  de haut niveau</a:t>
          </a:r>
          <a:endParaRPr lang="fr-CH" dirty="0"/>
        </a:p>
      </dgm:t>
    </dgm:pt>
    <dgm:pt modelId="{ABAA30E0-329C-46EB-A2EE-9E709614BE5F}" type="parTrans" cxnId="{1E2B43E8-7450-41F8-99D8-F37208C2E457}">
      <dgm:prSet/>
      <dgm:spPr/>
      <dgm:t>
        <a:bodyPr/>
        <a:lstStyle/>
        <a:p>
          <a:endParaRPr lang="fr-CH"/>
        </a:p>
      </dgm:t>
    </dgm:pt>
    <dgm:pt modelId="{AD3C4F24-A1BF-4CDC-8428-6B26E6FA7FF3}" type="sibTrans" cxnId="{1E2B43E8-7450-41F8-99D8-F37208C2E457}">
      <dgm:prSet/>
      <dgm:spPr/>
      <dgm:t>
        <a:bodyPr/>
        <a:lstStyle/>
        <a:p>
          <a:endParaRPr lang="fr-CH"/>
        </a:p>
      </dgm:t>
    </dgm:pt>
    <dgm:pt modelId="{6E28C741-4B1B-4D89-B28B-21092A54DD16}">
      <dgm:prSet phldrT="[Text]"/>
      <dgm:spPr/>
      <dgm:t>
        <a:bodyPr/>
        <a:lstStyle/>
        <a:p>
          <a:r>
            <a:rPr lang="fr-CH" dirty="0" smtClean="0"/>
            <a:t>Conception</a:t>
          </a:r>
          <a:endParaRPr lang="fr-CH" dirty="0"/>
        </a:p>
      </dgm:t>
    </dgm:pt>
    <dgm:pt modelId="{A1F4B624-670A-4036-98F5-76AABDB3930E}" type="parTrans" cxnId="{71619326-D430-4E59-86C0-184C89B50C19}">
      <dgm:prSet/>
      <dgm:spPr/>
      <dgm:t>
        <a:bodyPr/>
        <a:lstStyle/>
        <a:p>
          <a:endParaRPr lang="fr-CH"/>
        </a:p>
      </dgm:t>
    </dgm:pt>
    <dgm:pt modelId="{6FBEDBA5-EBC2-44D2-A4BB-B411040B38A9}" type="sibTrans" cxnId="{71619326-D430-4E59-86C0-184C89B50C19}">
      <dgm:prSet/>
      <dgm:spPr/>
      <dgm:t>
        <a:bodyPr/>
        <a:lstStyle/>
        <a:p>
          <a:endParaRPr lang="fr-CH"/>
        </a:p>
      </dgm:t>
    </dgm:pt>
    <dgm:pt modelId="{D990412D-72E3-463E-9B81-752297B786D2}">
      <dgm:prSet phldrT="[Text]"/>
      <dgm:spPr/>
      <dgm:t>
        <a:bodyPr/>
        <a:lstStyle/>
        <a:p>
          <a:r>
            <a:rPr lang="fr-CH" dirty="0" smtClean="0"/>
            <a:t>Exécution</a:t>
          </a:r>
          <a:endParaRPr lang="fr-CH" dirty="0"/>
        </a:p>
      </dgm:t>
    </dgm:pt>
    <dgm:pt modelId="{BCC00520-4E68-43AA-8444-32D97A12EE88}" type="parTrans" cxnId="{CD43A9A9-B9D0-45E8-BBDF-2E634DD26548}">
      <dgm:prSet/>
      <dgm:spPr/>
      <dgm:t>
        <a:bodyPr/>
        <a:lstStyle/>
        <a:p>
          <a:endParaRPr lang="fr-CH"/>
        </a:p>
      </dgm:t>
    </dgm:pt>
    <dgm:pt modelId="{655449DA-BB8F-43D5-96CF-96378E95C023}" type="sibTrans" cxnId="{CD43A9A9-B9D0-45E8-BBDF-2E634DD26548}">
      <dgm:prSet/>
      <dgm:spPr/>
      <dgm:t>
        <a:bodyPr/>
        <a:lstStyle/>
        <a:p>
          <a:endParaRPr lang="fr-CH"/>
        </a:p>
      </dgm:t>
    </dgm:pt>
    <dgm:pt modelId="{251E1637-93BC-4ECB-876C-3A00935E2125}">
      <dgm:prSet phldrT="[Text]"/>
      <dgm:spPr/>
      <dgm:t>
        <a:bodyPr/>
        <a:lstStyle/>
        <a:p>
          <a:r>
            <a:rPr lang="fr-CH" dirty="0" smtClean="0"/>
            <a:t>Centrées sur les outils</a:t>
          </a:r>
          <a:endParaRPr lang="fr-CH" dirty="0"/>
        </a:p>
      </dgm:t>
    </dgm:pt>
    <dgm:pt modelId="{54848A2D-149D-4EDD-BCF8-BF7E4437CB52}" type="parTrans" cxnId="{94BAC13D-2E41-441B-8E6F-23CF87C01709}">
      <dgm:prSet/>
      <dgm:spPr/>
      <dgm:t>
        <a:bodyPr/>
        <a:lstStyle/>
        <a:p>
          <a:endParaRPr lang="fr-CH"/>
        </a:p>
      </dgm:t>
    </dgm:pt>
    <dgm:pt modelId="{59989B27-CD7C-47DF-9C5D-66658AEB7A9C}" type="sibTrans" cxnId="{94BAC13D-2E41-441B-8E6F-23CF87C01709}">
      <dgm:prSet/>
      <dgm:spPr/>
      <dgm:t>
        <a:bodyPr/>
        <a:lstStyle/>
        <a:p>
          <a:endParaRPr lang="fr-CH"/>
        </a:p>
      </dgm:t>
    </dgm:pt>
    <dgm:pt modelId="{1907603C-D645-4F3D-9992-C0F00354FAEB}">
      <dgm:prSet phldrT="[Text]"/>
      <dgm:spPr/>
      <dgm:t>
        <a:bodyPr/>
        <a:lstStyle/>
        <a:p>
          <a:r>
            <a:rPr lang="fr-CH" dirty="0" smtClean="0"/>
            <a:t>Palette d’outils</a:t>
          </a:r>
          <a:endParaRPr lang="fr-CH" dirty="0"/>
        </a:p>
      </dgm:t>
    </dgm:pt>
    <dgm:pt modelId="{8172385C-E78D-4187-8B01-0C8EB3C79E46}" type="parTrans" cxnId="{5E657EF3-9F5B-4364-A64C-6142EF600F9C}">
      <dgm:prSet/>
      <dgm:spPr/>
      <dgm:t>
        <a:bodyPr/>
        <a:lstStyle/>
        <a:p>
          <a:endParaRPr lang="fr-CH"/>
        </a:p>
      </dgm:t>
    </dgm:pt>
    <dgm:pt modelId="{DDFA38BB-673E-4AD8-92CE-B3349176F034}" type="sibTrans" cxnId="{5E657EF3-9F5B-4364-A64C-6142EF600F9C}">
      <dgm:prSet/>
      <dgm:spPr/>
      <dgm:t>
        <a:bodyPr/>
        <a:lstStyle/>
        <a:p>
          <a:endParaRPr lang="fr-CH"/>
        </a:p>
      </dgm:t>
    </dgm:pt>
    <dgm:pt modelId="{0A51C509-0AB1-489E-8B9A-79CE31DB38F5}">
      <dgm:prSet phldrT="[Text]"/>
      <dgm:spPr/>
      <dgm:t>
        <a:bodyPr/>
        <a:lstStyle/>
        <a:p>
          <a:r>
            <a:rPr lang="fr-CH" dirty="0" smtClean="0"/>
            <a:t>Palette + </a:t>
          </a:r>
          <a:r>
            <a:rPr lang="fr-CH" dirty="0" err="1" smtClean="0"/>
            <a:t>workflow</a:t>
          </a:r>
          <a:endParaRPr lang="fr-CH" dirty="0"/>
        </a:p>
      </dgm:t>
    </dgm:pt>
    <dgm:pt modelId="{C04B8DFC-6130-4B1F-91FB-CF5B48B76491}" type="parTrans" cxnId="{9F22C1FF-1AE2-4D3C-864F-7525BD9320E7}">
      <dgm:prSet/>
      <dgm:spPr/>
      <dgm:t>
        <a:bodyPr/>
        <a:lstStyle/>
        <a:p>
          <a:endParaRPr lang="fr-CH"/>
        </a:p>
      </dgm:t>
    </dgm:pt>
    <dgm:pt modelId="{14583D23-3C00-45B4-8CC3-26FF7D8C11CA}" type="sibTrans" cxnId="{9F22C1FF-1AE2-4D3C-864F-7525BD9320E7}">
      <dgm:prSet/>
      <dgm:spPr/>
      <dgm:t>
        <a:bodyPr/>
        <a:lstStyle/>
        <a:p>
          <a:endParaRPr lang="fr-CH"/>
        </a:p>
      </dgm:t>
    </dgm:pt>
    <dgm:pt modelId="{953D010F-75E3-49C3-ABE7-38F2311C595E}">
      <dgm:prSet phldrT="[Text]"/>
      <dgm:spPr/>
      <dgm:t>
        <a:bodyPr/>
        <a:lstStyle/>
        <a:p>
          <a:r>
            <a:rPr lang="fr-CH" dirty="0" smtClean="0"/>
            <a:t>Conception</a:t>
          </a:r>
          <a:endParaRPr lang="fr-CH" dirty="0"/>
        </a:p>
      </dgm:t>
    </dgm:pt>
    <dgm:pt modelId="{F61D8CC1-CB30-4723-BB11-0DCE567C8EFF}" type="parTrans" cxnId="{2570278D-AB90-4109-91CE-5C0D0EA8D311}">
      <dgm:prSet/>
      <dgm:spPr/>
      <dgm:t>
        <a:bodyPr/>
        <a:lstStyle/>
        <a:p>
          <a:endParaRPr lang="fr-CH"/>
        </a:p>
      </dgm:t>
    </dgm:pt>
    <dgm:pt modelId="{2C1FA5C1-53CB-40FB-B95D-CD5ED3D39D0D}" type="sibTrans" cxnId="{2570278D-AB90-4109-91CE-5C0D0EA8D311}">
      <dgm:prSet/>
      <dgm:spPr/>
      <dgm:t>
        <a:bodyPr/>
        <a:lstStyle/>
        <a:p>
          <a:endParaRPr lang="fr-CH"/>
        </a:p>
      </dgm:t>
    </dgm:pt>
    <dgm:pt modelId="{CB020E40-A9F1-455E-8C18-212BF44EE323}">
      <dgm:prSet phldrT="[Text]"/>
      <dgm:spPr/>
      <dgm:t>
        <a:bodyPr/>
        <a:lstStyle/>
        <a:p>
          <a:r>
            <a:rPr lang="fr-CH" dirty="0" smtClean="0"/>
            <a:t>Couplage avec un langage formel  et/ou un outil</a:t>
          </a:r>
          <a:endParaRPr lang="fr-CH" dirty="0"/>
        </a:p>
      </dgm:t>
    </dgm:pt>
    <dgm:pt modelId="{97620437-F01C-4907-965E-D87E6CEF355F}" type="parTrans" cxnId="{9684B793-BA32-4E83-9AFF-E8DE9C859918}">
      <dgm:prSet/>
      <dgm:spPr/>
      <dgm:t>
        <a:bodyPr/>
        <a:lstStyle/>
        <a:p>
          <a:endParaRPr lang="fr-CH"/>
        </a:p>
      </dgm:t>
    </dgm:pt>
    <dgm:pt modelId="{D26986BF-3B75-47E7-939C-F1E28A4B7B15}" type="sibTrans" cxnId="{9684B793-BA32-4E83-9AFF-E8DE9C859918}">
      <dgm:prSet/>
      <dgm:spPr/>
      <dgm:t>
        <a:bodyPr/>
        <a:lstStyle/>
        <a:p>
          <a:endParaRPr lang="fr-CH"/>
        </a:p>
      </dgm:t>
    </dgm:pt>
    <dgm:pt modelId="{EAFFCD6B-E2E0-4EA6-BB2C-2590E2E0C8FD}">
      <dgm:prSet phldrT="[Text]"/>
      <dgm:spPr/>
      <dgm:t>
        <a:bodyPr/>
        <a:lstStyle/>
        <a:p>
          <a:r>
            <a:rPr lang="fr-CH" smtClean="0"/>
            <a:t>Langages </a:t>
          </a:r>
          <a:r>
            <a:rPr lang="fr-CH" dirty="0" smtClean="0"/>
            <a:t>formels</a:t>
          </a:r>
          <a:endParaRPr lang="fr-CH"/>
        </a:p>
      </dgm:t>
    </dgm:pt>
    <dgm:pt modelId="{6F60AF0A-6F00-4440-B6AE-4BB235C64BF4}" type="parTrans" cxnId="{23340854-99FD-4340-BAB4-4185B63415FE}">
      <dgm:prSet/>
      <dgm:spPr/>
      <dgm:t>
        <a:bodyPr/>
        <a:lstStyle/>
        <a:p>
          <a:endParaRPr lang="fr-CH"/>
        </a:p>
      </dgm:t>
    </dgm:pt>
    <dgm:pt modelId="{2EBE9332-2587-40D9-9156-510348B6461D}" type="sibTrans" cxnId="{23340854-99FD-4340-BAB4-4185B63415FE}">
      <dgm:prSet/>
      <dgm:spPr/>
      <dgm:t>
        <a:bodyPr/>
        <a:lstStyle/>
        <a:p>
          <a:endParaRPr lang="fr-CH"/>
        </a:p>
      </dgm:t>
    </dgm:pt>
    <dgm:pt modelId="{037B5BF4-E694-4465-A32A-A436F055D01F}" type="pres">
      <dgm:prSet presAssocID="{27366BBB-02C8-4EE6-9783-ED26385B0B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CH"/>
        </a:p>
      </dgm:t>
    </dgm:pt>
    <dgm:pt modelId="{05CCB5AC-180F-4178-B0C7-58B576F85544}" type="pres">
      <dgm:prSet presAssocID="{6F2DDB09-7158-4B87-9BE0-E5950F21F453}" presName="vertOne" presStyleCnt="0"/>
      <dgm:spPr/>
    </dgm:pt>
    <dgm:pt modelId="{8986B983-B62A-467E-8219-8FCDD87AAB89}" type="pres">
      <dgm:prSet presAssocID="{6F2DDB09-7158-4B87-9BE0-E5950F21F453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2EA305C8-496E-4D18-AD13-FBAC8E4C4486}" type="pres">
      <dgm:prSet presAssocID="{6F2DDB09-7158-4B87-9BE0-E5950F21F453}" presName="parTransOne" presStyleCnt="0"/>
      <dgm:spPr/>
    </dgm:pt>
    <dgm:pt modelId="{BB3611CD-A197-4B25-8C96-52D1C87528B5}" type="pres">
      <dgm:prSet presAssocID="{6F2DDB09-7158-4B87-9BE0-E5950F21F453}" presName="horzOne" presStyleCnt="0"/>
      <dgm:spPr/>
    </dgm:pt>
    <dgm:pt modelId="{B65CD274-D942-4547-8167-54A78B58E725}" type="pres">
      <dgm:prSet presAssocID="{953D010F-75E3-49C3-ABE7-38F2311C595E}" presName="vertTwo" presStyleCnt="0"/>
      <dgm:spPr/>
    </dgm:pt>
    <dgm:pt modelId="{30AF24BD-4AAA-4EB1-A123-088C3E262751}" type="pres">
      <dgm:prSet presAssocID="{953D010F-75E3-49C3-ABE7-38F2311C595E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167CB107-E22B-4973-9102-232E489E202F}" type="pres">
      <dgm:prSet presAssocID="{953D010F-75E3-49C3-ABE7-38F2311C595E}" presName="horzTwo" presStyleCnt="0"/>
      <dgm:spPr/>
    </dgm:pt>
    <dgm:pt modelId="{7199C2D3-A944-4743-99F8-352E5BA35177}" type="pres">
      <dgm:prSet presAssocID="{2C1FA5C1-53CB-40FB-B95D-CD5ED3D39D0D}" presName="sibSpaceTwo" presStyleCnt="0"/>
      <dgm:spPr/>
    </dgm:pt>
    <dgm:pt modelId="{0CF05768-A07B-4706-85C1-9FB20091A383}" type="pres">
      <dgm:prSet presAssocID="{CB020E40-A9F1-455E-8C18-212BF44EE323}" presName="vertTwo" presStyleCnt="0"/>
      <dgm:spPr/>
    </dgm:pt>
    <dgm:pt modelId="{A683BF81-8078-4BB4-BD43-9E88716D7EA8}" type="pres">
      <dgm:prSet presAssocID="{CB020E40-A9F1-455E-8C18-212BF44EE323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3AB145F5-C9DC-4592-9A47-B4A6F19D8298}" type="pres">
      <dgm:prSet presAssocID="{CB020E40-A9F1-455E-8C18-212BF44EE323}" presName="horzTwo" presStyleCnt="0"/>
      <dgm:spPr/>
    </dgm:pt>
    <dgm:pt modelId="{314573B7-0DA7-497D-8BE1-ED72D5ECA483}" type="pres">
      <dgm:prSet presAssocID="{AD3C4F24-A1BF-4CDC-8428-6B26E6FA7FF3}" presName="sibSpaceOne" presStyleCnt="0"/>
      <dgm:spPr/>
    </dgm:pt>
    <dgm:pt modelId="{810A8F0A-BF69-4ABC-92C6-ECB980BE3BBA}" type="pres">
      <dgm:prSet presAssocID="{EAFFCD6B-E2E0-4EA6-BB2C-2590E2E0C8FD}" presName="vertOne" presStyleCnt="0"/>
      <dgm:spPr/>
    </dgm:pt>
    <dgm:pt modelId="{5224861F-0D51-4DB9-ACC9-D97BE6DC9247}" type="pres">
      <dgm:prSet presAssocID="{EAFFCD6B-E2E0-4EA6-BB2C-2590E2E0C8F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8C89D6BF-8B07-495C-B5B6-3392DF12F16F}" type="pres">
      <dgm:prSet presAssocID="{EAFFCD6B-E2E0-4EA6-BB2C-2590E2E0C8FD}" presName="parTransOne" presStyleCnt="0"/>
      <dgm:spPr/>
    </dgm:pt>
    <dgm:pt modelId="{35DAD7F9-F9A5-43B2-BC4D-0058D1ADD8D6}" type="pres">
      <dgm:prSet presAssocID="{EAFFCD6B-E2E0-4EA6-BB2C-2590E2E0C8FD}" presName="horzOne" presStyleCnt="0"/>
      <dgm:spPr/>
    </dgm:pt>
    <dgm:pt modelId="{437CB6CD-9CDD-45BD-ACD1-2C871F6A0541}" type="pres">
      <dgm:prSet presAssocID="{6E28C741-4B1B-4D89-B28B-21092A54DD16}" presName="vertTwo" presStyleCnt="0"/>
      <dgm:spPr/>
    </dgm:pt>
    <dgm:pt modelId="{AAA9041E-200F-42D5-BF27-5F7958A80756}" type="pres">
      <dgm:prSet presAssocID="{6E28C741-4B1B-4D89-B28B-21092A54DD16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0ABD2B9D-7DAA-40DA-9B35-F475CF8583F7}" type="pres">
      <dgm:prSet presAssocID="{6E28C741-4B1B-4D89-B28B-21092A54DD16}" presName="horzTwo" presStyleCnt="0"/>
      <dgm:spPr/>
    </dgm:pt>
    <dgm:pt modelId="{2AF12E58-468A-4E70-9409-86F3C23E686B}" type="pres">
      <dgm:prSet presAssocID="{6FBEDBA5-EBC2-44D2-A4BB-B411040B38A9}" presName="sibSpaceTwo" presStyleCnt="0"/>
      <dgm:spPr/>
    </dgm:pt>
    <dgm:pt modelId="{4EF3D4AA-F486-419F-A247-EEF1D387B958}" type="pres">
      <dgm:prSet presAssocID="{D990412D-72E3-463E-9B81-752297B786D2}" presName="vertTwo" presStyleCnt="0"/>
      <dgm:spPr/>
    </dgm:pt>
    <dgm:pt modelId="{56A682FC-A2AE-4009-A2EC-B2B339C25C31}" type="pres">
      <dgm:prSet presAssocID="{D990412D-72E3-463E-9B81-752297B786D2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8EC03A9B-6DAD-4281-8654-A94F92996A15}" type="pres">
      <dgm:prSet presAssocID="{D990412D-72E3-463E-9B81-752297B786D2}" presName="horzTwo" presStyleCnt="0"/>
      <dgm:spPr/>
    </dgm:pt>
    <dgm:pt modelId="{4772A05F-9B70-42B8-927D-A93D6F1C155E}" type="pres">
      <dgm:prSet presAssocID="{2EBE9332-2587-40D9-9156-510348B6461D}" presName="sibSpaceOne" presStyleCnt="0"/>
      <dgm:spPr/>
    </dgm:pt>
    <dgm:pt modelId="{61091AA5-84E6-4257-B380-75570772D38F}" type="pres">
      <dgm:prSet presAssocID="{251E1637-93BC-4ECB-876C-3A00935E2125}" presName="vertOne" presStyleCnt="0"/>
      <dgm:spPr/>
    </dgm:pt>
    <dgm:pt modelId="{3B7652D2-48B9-43A0-9830-972AD0EB5625}" type="pres">
      <dgm:prSet presAssocID="{251E1637-93BC-4ECB-876C-3A00935E2125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F13F6F05-DB95-44A1-A2F3-055E08675F3F}" type="pres">
      <dgm:prSet presAssocID="{251E1637-93BC-4ECB-876C-3A00935E2125}" presName="parTransOne" presStyleCnt="0"/>
      <dgm:spPr/>
    </dgm:pt>
    <dgm:pt modelId="{49ACF7C8-3073-4FFD-8EA1-391A5449A0DB}" type="pres">
      <dgm:prSet presAssocID="{251E1637-93BC-4ECB-876C-3A00935E2125}" presName="horzOne" presStyleCnt="0"/>
      <dgm:spPr/>
    </dgm:pt>
    <dgm:pt modelId="{286ED367-1A42-4DBE-B9BA-8F6951032051}" type="pres">
      <dgm:prSet presAssocID="{1907603C-D645-4F3D-9992-C0F00354FAEB}" presName="vertTwo" presStyleCnt="0"/>
      <dgm:spPr/>
    </dgm:pt>
    <dgm:pt modelId="{2313C529-0BBC-4BC7-B7E1-1CD1B54813AF}" type="pres">
      <dgm:prSet presAssocID="{1907603C-D645-4F3D-9992-C0F00354FAEB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6B68ACAD-D91C-4283-A8AF-5312A76C111F}" type="pres">
      <dgm:prSet presAssocID="{1907603C-D645-4F3D-9992-C0F00354FAEB}" presName="horzTwo" presStyleCnt="0"/>
      <dgm:spPr/>
    </dgm:pt>
    <dgm:pt modelId="{93247377-69E8-4471-BC90-628FB7FDA1D4}" type="pres">
      <dgm:prSet presAssocID="{DDFA38BB-673E-4AD8-92CE-B3349176F034}" presName="sibSpaceTwo" presStyleCnt="0"/>
      <dgm:spPr/>
    </dgm:pt>
    <dgm:pt modelId="{4EF5FC86-BB02-4E8F-800C-695E842A7FAC}" type="pres">
      <dgm:prSet presAssocID="{0A51C509-0AB1-489E-8B9A-79CE31DB38F5}" presName="vertTwo" presStyleCnt="0"/>
      <dgm:spPr/>
    </dgm:pt>
    <dgm:pt modelId="{EC2FE118-FBB6-475B-A67A-EC6A9AE861B8}" type="pres">
      <dgm:prSet presAssocID="{0A51C509-0AB1-489E-8B9A-79CE31DB38F5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EE43717A-C243-4589-8FDC-BAF263D381A1}" type="pres">
      <dgm:prSet presAssocID="{0A51C509-0AB1-489E-8B9A-79CE31DB38F5}" presName="horzTwo" presStyleCnt="0"/>
      <dgm:spPr/>
    </dgm:pt>
  </dgm:ptLst>
  <dgm:cxnLst>
    <dgm:cxn modelId="{9684B793-BA32-4E83-9AFF-E8DE9C859918}" srcId="{6F2DDB09-7158-4B87-9BE0-E5950F21F453}" destId="{CB020E40-A9F1-455E-8C18-212BF44EE323}" srcOrd="1" destOrd="0" parTransId="{97620437-F01C-4907-965E-D87E6CEF355F}" sibTransId="{D26986BF-3B75-47E7-939C-F1E28A4B7B15}"/>
    <dgm:cxn modelId="{CD43A9A9-B9D0-45E8-BBDF-2E634DD26548}" srcId="{EAFFCD6B-E2E0-4EA6-BB2C-2590E2E0C8FD}" destId="{D990412D-72E3-463E-9B81-752297B786D2}" srcOrd="1" destOrd="0" parTransId="{BCC00520-4E68-43AA-8444-32D97A12EE88}" sibTransId="{655449DA-BB8F-43D5-96CF-96378E95C023}"/>
    <dgm:cxn modelId="{E75C0DB6-A8BF-4D36-A253-BBC599247A31}" type="presOf" srcId="{27366BBB-02C8-4EE6-9783-ED26385B0B60}" destId="{037B5BF4-E694-4465-A32A-A436F055D01F}" srcOrd="0" destOrd="0" presId="urn:microsoft.com/office/officeart/2005/8/layout/hierarchy4"/>
    <dgm:cxn modelId="{FBA1C1AB-0064-407A-8A7B-B05B02A67987}" type="presOf" srcId="{0A51C509-0AB1-489E-8B9A-79CE31DB38F5}" destId="{EC2FE118-FBB6-475B-A67A-EC6A9AE861B8}" srcOrd="0" destOrd="0" presId="urn:microsoft.com/office/officeart/2005/8/layout/hierarchy4"/>
    <dgm:cxn modelId="{1E2B43E8-7450-41F8-99D8-F37208C2E457}" srcId="{27366BBB-02C8-4EE6-9783-ED26385B0B60}" destId="{6F2DDB09-7158-4B87-9BE0-E5950F21F453}" srcOrd="0" destOrd="0" parTransId="{ABAA30E0-329C-46EB-A2EE-9E709614BE5F}" sibTransId="{AD3C4F24-A1BF-4CDC-8428-6B26E6FA7FF3}"/>
    <dgm:cxn modelId="{0D85D547-5CCE-483E-93B5-68E7BD4206A5}" type="presOf" srcId="{6F2DDB09-7158-4B87-9BE0-E5950F21F453}" destId="{8986B983-B62A-467E-8219-8FCDD87AAB89}" srcOrd="0" destOrd="0" presId="urn:microsoft.com/office/officeart/2005/8/layout/hierarchy4"/>
    <dgm:cxn modelId="{896CDA3E-242B-4DC2-8B5A-43E1CD9A0F13}" type="presOf" srcId="{D990412D-72E3-463E-9B81-752297B786D2}" destId="{56A682FC-A2AE-4009-A2EC-B2B339C25C31}" srcOrd="0" destOrd="0" presId="urn:microsoft.com/office/officeart/2005/8/layout/hierarchy4"/>
    <dgm:cxn modelId="{A85572FC-F461-450C-8B07-56E78D09A023}" type="presOf" srcId="{EAFFCD6B-E2E0-4EA6-BB2C-2590E2E0C8FD}" destId="{5224861F-0D51-4DB9-ACC9-D97BE6DC9247}" srcOrd="0" destOrd="0" presId="urn:microsoft.com/office/officeart/2005/8/layout/hierarchy4"/>
    <dgm:cxn modelId="{0D6673CB-92A4-46DA-AF65-BD750156D33E}" type="presOf" srcId="{CB020E40-A9F1-455E-8C18-212BF44EE323}" destId="{A683BF81-8078-4BB4-BD43-9E88716D7EA8}" srcOrd="0" destOrd="0" presId="urn:microsoft.com/office/officeart/2005/8/layout/hierarchy4"/>
    <dgm:cxn modelId="{94BAC13D-2E41-441B-8E6F-23CF87C01709}" srcId="{27366BBB-02C8-4EE6-9783-ED26385B0B60}" destId="{251E1637-93BC-4ECB-876C-3A00935E2125}" srcOrd="2" destOrd="0" parTransId="{54848A2D-149D-4EDD-BCF8-BF7E4437CB52}" sibTransId="{59989B27-CD7C-47DF-9C5D-66658AEB7A9C}"/>
    <dgm:cxn modelId="{2570278D-AB90-4109-91CE-5C0D0EA8D311}" srcId="{6F2DDB09-7158-4B87-9BE0-E5950F21F453}" destId="{953D010F-75E3-49C3-ABE7-38F2311C595E}" srcOrd="0" destOrd="0" parTransId="{F61D8CC1-CB30-4723-BB11-0DCE567C8EFF}" sibTransId="{2C1FA5C1-53CB-40FB-B95D-CD5ED3D39D0D}"/>
    <dgm:cxn modelId="{E3FDC1B8-8418-4BF0-869E-F9C913DE1288}" type="presOf" srcId="{251E1637-93BC-4ECB-876C-3A00935E2125}" destId="{3B7652D2-48B9-43A0-9830-972AD0EB5625}" srcOrd="0" destOrd="0" presId="urn:microsoft.com/office/officeart/2005/8/layout/hierarchy4"/>
    <dgm:cxn modelId="{E6417F9A-6532-4F11-8870-BE9FD7898DDD}" type="presOf" srcId="{1907603C-D645-4F3D-9992-C0F00354FAEB}" destId="{2313C529-0BBC-4BC7-B7E1-1CD1B54813AF}" srcOrd="0" destOrd="0" presId="urn:microsoft.com/office/officeart/2005/8/layout/hierarchy4"/>
    <dgm:cxn modelId="{FA3C728D-0020-444B-8B95-709C7E5E4A6C}" type="presOf" srcId="{953D010F-75E3-49C3-ABE7-38F2311C595E}" destId="{30AF24BD-4AAA-4EB1-A123-088C3E262751}" srcOrd="0" destOrd="0" presId="urn:microsoft.com/office/officeart/2005/8/layout/hierarchy4"/>
    <dgm:cxn modelId="{5E657EF3-9F5B-4364-A64C-6142EF600F9C}" srcId="{251E1637-93BC-4ECB-876C-3A00935E2125}" destId="{1907603C-D645-4F3D-9992-C0F00354FAEB}" srcOrd="0" destOrd="0" parTransId="{8172385C-E78D-4187-8B01-0C8EB3C79E46}" sibTransId="{DDFA38BB-673E-4AD8-92CE-B3349176F034}"/>
    <dgm:cxn modelId="{9F22C1FF-1AE2-4D3C-864F-7525BD9320E7}" srcId="{251E1637-93BC-4ECB-876C-3A00935E2125}" destId="{0A51C509-0AB1-489E-8B9A-79CE31DB38F5}" srcOrd="1" destOrd="0" parTransId="{C04B8DFC-6130-4B1F-91FB-CF5B48B76491}" sibTransId="{14583D23-3C00-45B4-8CC3-26FF7D8C11CA}"/>
    <dgm:cxn modelId="{23340854-99FD-4340-BAB4-4185B63415FE}" srcId="{27366BBB-02C8-4EE6-9783-ED26385B0B60}" destId="{EAFFCD6B-E2E0-4EA6-BB2C-2590E2E0C8FD}" srcOrd="1" destOrd="0" parTransId="{6F60AF0A-6F00-4440-B6AE-4BB235C64BF4}" sibTransId="{2EBE9332-2587-40D9-9156-510348B6461D}"/>
    <dgm:cxn modelId="{C8A4C3F4-8D8A-49C5-A399-9A71601C3242}" type="presOf" srcId="{6E28C741-4B1B-4D89-B28B-21092A54DD16}" destId="{AAA9041E-200F-42D5-BF27-5F7958A80756}" srcOrd="0" destOrd="0" presId="urn:microsoft.com/office/officeart/2005/8/layout/hierarchy4"/>
    <dgm:cxn modelId="{71619326-D430-4E59-86C0-184C89B50C19}" srcId="{EAFFCD6B-E2E0-4EA6-BB2C-2590E2E0C8FD}" destId="{6E28C741-4B1B-4D89-B28B-21092A54DD16}" srcOrd="0" destOrd="0" parTransId="{A1F4B624-670A-4036-98F5-76AABDB3930E}" sibTransId="{6FBEDBA5-EBC2-44D2-A4BB-B411040B38A9}"/>
    <dgm:cxn modelId="{B0638BC0-BC91-44DB-A44E-12250FEBF46D}" type="presParOf" srcId="{037B5BF4-E694-4465-A32A-A436F055D01F}" destId="{05CCB5AC-180F-4178-B0C7-58B576F85544}" srcOrd="0" destOrd="0" presId="urn:microsoft.com/office/officeart/2005/8/layout/hierarchy4"/>
    <dgm:cxn modelId="{C6FA52E8-6892-4353-A642-020B376A49B9}" type="presParOf" srcId="{05CCB5AC-180F-4178-B0C7-58B576F85544}" destId="{8986B983-B62A-467E-8219-8FCDD87AAB89}" srcOrd="0" destOrd="0" presId="urn:microsoft.com/office/officeart/2005/8/layout/hierarchy4"/>
    <dgm:cxn modelId="{11D88D41-B488-4B4F-9B22-AB1489935F44}" type="presParOf" srcId="{05CCB5AC-180F-4178-B0C7-58B576F85544}" destId="{2EA305C8-496E-4D18-AD13-FBAC8E4C4486}" srcOrd="1" destOrd="0" presId="urn:microsoft.com/office/officeart/2005/8/layout/hierarchy4"/>
    <dgm:cxn modelId="{5EED1BEE-1E23-4AE5-B318-78C5637475E4}" type="presParOf" srcId="{05CCB5AC-180F-4178-B0C7-58B576F85544}" destId="{BB3611CD-A197-4B25-8C96-52D1C87528B5}" srcOrd="2" destOrd="0" presId="urn:microsoft.com/office/officeart/2005/8/layout/hierarchy4"/>
    <dgm:cxn modelId="{BF003F01-612F-4273-88DB-59C10A2C0593}" type="presParOf" srcId="{BB3611CD-A197-4B25-8C96-52D1C87528B5}" destId="{B65CD274-D942-4547-8167-54A78B58E725}" srcOrd="0" destOrd="0" presId="urn:microsoft.com/office/officeart/2005/8/layout/hierarchy4"/>
    <dgm:cxn modelId="{CE59B667-99A0-4B89-A69C-32E009CE05D7}" type="presParOf" srcId="{B65CD274-D942-4547-8167-54A78B58E725}" destId="{30AF24BD-4AAA-4EB1-A123-088C3E262751}" srcOrd="0" destOrd="0" presId="urn:microsoft.com/office/officeart/2005/8/layout/hierarchy4"/>
    <dgm:cxn modelId="{471A5664-5557-4676-865E-233C14FACC79}" type="presParOf" srcId="{B65CD274-D942-4547-8167-54A78B58E725}" destId="{167CB107-E22B-4973-9102-232E489E202F}" srcOrd="1" destOrd="0" presId="urn:microsoft.com/office/officeart/2005/8/layout/hierarchy4"/>
    <dgm:cxn modelId="{559D8E60-3A69-43EE-B0B9-89B1B88DB303}" type="presParOf" srcId="{BB3611CD-A197-4B25-8C96-52D1C87528B5}" destId="{7199C2D3-A944-4743-99F8-352E5BA35177}" srcOrd="1" destOrd="0" presId="urn:microsoft.com/office/officeart/2005/8/layout/hierarchy4"/>
    <dgm:cxn modelId="{79222FF7-3E67-4D9B-8B90-5D665BA9EF46}" type="presParOf" srcId="{BB3611CD-A197-4B25-8C96-52D1C87528B5}" destId="{0CF05768-A07B-4706-85C1-9FB20091A383}" srcOrd="2" destOrd="0" presId="urn:microsoft.com/office/officeart/2005/8/layout/hierarchy4"/>
    <dgm:cxn modelId="{157B1FE5-B6D6-4536-A4E7-EF4D59637A48}" type="presParOf" srcId="{0CF05768-A07B-4706-85C1-9FB20091A383}" destId="{A683BF81-8078-4BB4-BD43-9E88716D7EA8}" srcOrd="0" destOrd="0" presId="urn:microsoft.com/office/officeart/2005/8/layout/hierarchy4"/>
    <dgm:cxn modelId="{28CE6F00-B7FD-444A-BD0C-5CFB80473AC5}" type="presParOf" srcId="{0CF05768-A07B-4706-85C1-9FB20091A383}" destId="{3AB145F5-C9DC-4592-9A47-B4A6F19D8298}" srcOrd="1" destOrd="0" presId="urn:microsoft.com/office/officeart/2005/8/layout/hierarchy4"/>
    <dgm:cxn modelId="{6CD78B0A-5011-4F29-A32A-A1CCE9832B62}" type="presParOf" srcId="{037B5BF4-E694-4465-A32A-A436F055D01F}" destId="{314573B7-0DA7-497D-8BE1-ED72D5ECA483}" srcOrd="1" destOrd="0" presId="urn:microsoft.com/office/officeart/2005/8/layout/hierarchy4"/>
    <dgm:cxn modelId="{1020AF97-4199-4225-ABAC-645BD2DC66F1}" type="presParOf" srcId="{037B5BF4-E694-4465-A32A-A436F055D01F}" destId="{810A8F0A-BF69-4ABC-92C6-ECB980BE3BBA}" srcOrd="2" destOrd="0" presId="urn:microsoft.com/office/officeart/2005/8/layout/hierarchy4"/>
    <dgm:cxn modelId="{57AE1A9C-8D54-465B-B189-B334DC115B6B}" type="presParOf" srcId="{810A8F0A-BF69-4ABC-92C6-ECB980BE3BBA}" destId="{5224861F-0D51-4DB9-ACC9-D97BE6DC9247}" srcOrd="0" destOrd="0" presId="urn:microsoft.com/office/officeart/2005/8/layout/hierarchy4"/>
    <dgm:cxn modelId="{CA11BFD6-1856-4C4B-902E-D884BC5DEBD3}" type="presParOf" srcId="{810A8F0A-BF69-4ABC-92C6-ECB980BE3BBA}" destId="{8C89D6BF-8B07-495C-B5B6-3392DF12F16F}" srcOrd="1" destOrd="0" presId="urn:microsoft.com/office/officeart/2005/8/layout/hierarchy4"/>
    <dgm:cxn modelId="{3BD01002-FBAD-4605-AB0D-C85F0BF6A973}" type="presParOf" srcId="{810A8F0A-BF69-4ABC-92C6-ECB980BE3BBA}" destId="{35DAD7F9-F9A5-43B2-BC4D-0058D1ADD8D6}" srcOrd="2" destOrd="0" presId="urn:microsoft.com/office/officeart/2005/8/layout/hierarchy4"/>
    <dgm:cxn modelId="{95B37BE8-1E6B-4D6A-B855-07FD1B5F0E2C}" type="presParOf" srcId="{35DAD7F9-F9A5-43B2-BC4D-0058D1ADD8D6}" destId="{437CB6CD-9CDD-45BD-ACD1-2C871F6A0541}" srcOrd="0" destOrd="0" presId="urn:microsoft.com/office/officeart/2005/8/layout/hierarchy4"/>
    <dgm:cxn modelId="{FCB19DB0-BB40-4AE2-A6A8-5076BD0DD483}" type="presParOf" srcId="{437CB6CD-9CDD-45BD-ACD1-2C871F6A0541}" destId="{AAA9041E-200F-42D5-BF27-5F7958A80756}" srcOrd="0" destOrd="0" presId="urn:microsoft.com/office/officeart/2005/8/layout/hierarchy4"/>
    <dgm:cxn modelId="{6EAFEBFB-765F-4613-B952-66A98C724AF3}" type="presParOf" srcId="{437CB6CD-9CDD-45BD-ACD1-2C871F6A0541}" destId="{0ABD2B9D-7DAA-40DA-9B35-F475CF8583F7}" srcOrd="1" destOrd="0" presId="urn:microsoft.com/office/officeart/2005/8/layout/hierarchy4"/>
    <dgm:cxn modelId="{0B42FF00-FDC3-4F0E-B836-6FA129001C23}" type="presParOf" srcId="{35DAD7F9-F9A5-43B2-BC4D-0058D1ADD8D6}" destId="{2AF12E58-468A-4E70-9409-86F3C23E686B}" srcOrd="1" destOrd="0" presId="urn:microsoft.com/office/officeart/2005/8/layout/hierarchy4"/>
    <dgm:cxn modelId="{A9836F7F-06F2-4EF1-8C8D-0ED455BB763E}" type="presParOf" srcId="{35DAD7F9-F9A5-43B2-BC4D-0058D1ADD8D6}" destId="{4EF3D4AA-F486-419F-A247-EEF1D387B958}" srcOrd="2" destOrd="0" presId="urn:microsoft.com/office/officeart/2005/8/layout/hierarchy4"/>
    <dgm:cxn modelId="{3482D02F-00B2-4E0C-A50C-8294C9C31C22}" type="presParOf" srcId="{4EF3D4AA-F486-419F-A247-EEF1D387B958}" destId="{56A682FC-A2AE-4009-A2EC-B2B339C25C31}" srcOrd="0" destOrd="0" presId="urn:microsoft.com/office/officeart/2005/8/layout/hierarchy4"/>
    <dgm:cxn modelId="{1888B7F3-096B-4528-AFB6-A9BB4DF595B8}" type="presParOf" srcId="{4EF3D4AA-F486-419F-A247-EEF1D387B958}" destId="{8EC03A9B-6DAD-4281-8654-A94F92996A15}" srcOrd="1" destOrd="0" presId="urn:microsoft.com/office/officeart/2005/8/layout/hierarchy4"/>
    <dgm:cxn modelId="{06D03FCF-F808-4AA2-9586-2E1AFC7C76D1}" type="presParOf" srcId="{037B5BF4-E694-4465-A32A-A436F055D01F}" destId="{4772A05F-9B70-42B8-927D-A93D6F1C155E}" srcOrd="3" destOrd="0" presId="urn:microsoft.com/office/officeart/2005/8/layout/hierarchy4"/>
    <dgm:cxn modelId="{3FA5E25C-0D26-461A-A9AD-BFFDC108B4B6}" type="presParOf" srcId="{037B5BF4-E694-4465-A32A-A436F055D01F}" destId="{61091AA5-84E6-4257-B380-75570772D38F}" srcOrd="4" destOrd="0" presId="urn:microsoft.com/office/officeart/2005/8/layout/hierarchy4"/>
    <dgm:cxn modelId="{56EE08AD-02C5-4E1F-8740-9AABA5714C28}" type="presParOf" srcId="{61091AA5-84E6-4257-B380-75570772D38F}" destId="{3B7652D2-48B9-43A0-9830-972AD0EB5625}" srcOrd="0" destOrd="0" presId="urn:microsoft.com/office/officeart/2005/8/layout/hierarchy4"/>
    <dgm:cxn modelId="{B941699F-B49A-406A-91B2-EE8C8492FFA9}" type="presParOf" srcId="{61091AA5-84E6-4257-B380-75570772D38F}" destId="{F13F6F05-DB95-44A1-A2F3-055E08675F3F}" srcOrd="1" destOrd="0" presId="urn:microsoft.com/office/officeart/2005/8/layout/hierarchy4"/>
    <dgm:cxn modelId="{A273A69C-36BD-418E-83E5-87443B4D82C3}" type="presParOf" srcId="{61091AA5-84E6-4257-B380-75570772D38F}" destId="{49ACF7C8-3073-4FFD-8EA1-391A5449A0DB}" srcOrd="2" destOrd="0" presId="urn:microsoft.com/office/officeart/2005/8/layout/hierarchy4"/>
    <dgm:cxn modelId="{EE5412A7-1405-4257-900B-BB60199319DC}" type="presParOf" srcId="{49ACF7C8-3073-4FFD-8EA1-391A5449A0DB}" destId="{286ED367-1A42-4DBE-B9BA-8F6951032051}" srcOrd="0" destOrd="0" presId="urn:microsoft.com/office/officeart/2005/8/layout/hierarchy4"/>
    <dgm:cxn modelId="{1DB1A739-FC77-46A8-9B23-3854ED613C6D}" type="presParOf" srcId="{286ED367-1A42-4DBE-B9BA-8F6951032051}" destId="{2313C529-0BBC-4BC7-B7E1-1CD1B54813AF}" srcOrd="0" destOrd="0" presId="urn:microsoft.com/office/officeart/2005/8/layout/hierarchy4"/>
    <dgm:cxn modelId="{676D38CC-3E68-4F92-B4BF-630DDCD2E71B}" type="presParOf" srcId="{286ED367-1A42-4DBE-B9BA-8F6951032051}" destId="{6B68ACAD-D91C-4283-A8AF-5312A76C111F}" srcOrd="1" destOrd="0" presId="urn:microsoft.com/office/officeart/2005/8/layout/hierarchy4"/>
    <dgm:cxn modelId="{594E7633-82C6-4A06-A719-FC01D6EC9A52}" type="presParOf" srcId="{49ACF7C8-3073-4FFD-8EA1-391A5449A0DB}" destId="{93247377-69E8-4471-BC90-628FB7FDA1D4}" srcOrd="1" destOrd="0" presId="urn:microsoft.com/office/officeart/2005/8/layout/hierarchy4"/>
    <dgm:cxn modelId="{E19F98D8-6B58-47F1-8882-3D65A3D4A501}" type="presParOf" srcId="{49ACF7C8-3073-4FFD-8EA1-391A5449A0DB}" destId="{4EF5FC86-BB02-4E8F-800C-695E842A7FAC}" srcOrd="2" destOrd="0" presId="urn:microsoft.com/office/officeart/2005/8/layout/hierarchy4"/>
    <dgm:cxn modelId="{E48F6A96-6294-4BCC-83C7-A7E86AF30867}" type="presParOf" srcId="{4EF5FC86-BB02-4E8F-800C-695E842A7FAC}" destId="{EC2FE118-FBB6-475B-A67A-EC6A9AE861B8}" srcOrd="0" destOrd="0" presId="urn:microsoft.com/office/officeart/2005/8/layout/hierarchy4"/>
    <dgm:cxn modelId="{83CA3492-DB76-4E28-9E4C-3C09283EB5BE}" type="presParOf" srcId="{4EF5FC86-BB02-4E8F-800C-695E842A7FAC}" destId="{EE43717A-C243-4589-8FDC-BAF263D381A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6B983-B62A-467E-8219-8FCDD87AAB89}">
      <dsp:nvSpPr>
        <dsp:cNvPr id="0" name=""/>
        <dsp:cNvSpPr/>
      </dsp:nvSpPr>
      <dsp:spPr>
        <a:xfrm>
          <a:off x="4874" y="2253"/>
          <a:ext cx="2600208" cy="250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800" kern="1200" dirty="0" smtClean="0"/>
            <a:t>Langages  de haut niveau</a:t>
          </a:r>
          <a:endParaRPr lang="fr-CH" sz="3800" kern="1200" dirty="0"/>
        </a:p>
      </dsp:txBody>
      <dsp:txXfrm>
        <a:off x="78274" y="75653"/>
        <a:ext cx="2453408" cy="2359271"/>
      </dsp:txXfrm>
    </dsp:sp>
    <dsp:sp modelId="{30AF24BD-4AAA-4EB1-A123-088C3E262751}">
      <dsp:nvSpPr>
        <dsp:cNvPr id="0" name=""/>
        <dsp:cNvSpPr/>
      </dsp:nvSpPr>
      <dsp:spPr>
        <a:xfrm>
          <a:off x="4874" y="2728853"/>
          <a:ext cx="1247700" cy="250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Conception</a:t>
          </a:r>
          <a:endParaRPr lang="fr-CH" sz="1600" kern="1200" dirty="0"/>
        </a:p>
      </dsp:txBody>
      <dsp:txXfrm>
        <a:off x="41418" y="2765397"/>
        <a:ext cx="1174612" cy="2432983"/>
      </dsp:txXfrm>
    </dsp:sp>
    <dsp:sp modelId="{A683BF81-8078-4BB4-BD43-9E88716D7EA8}">
      <dsp:nvSpPr>
        <dsp:cNvPr id="0" name=""/>
        <dsp:cNvSpPr/>
      </dsp:nvSpPr>
      <dsp:spPr>
        <a:xfrm>
          <a:off x="1357381" y="2728853"/>
          <a:ext cx="1247700" cy="250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Couplage avec un langage formel  et/ou un outil</a:t>
          </a:r>
          <a:endParaRPr lang="fr-CH" sz="1600" kern="1200" dirty="0"/>
        </a:p>
      </dsp:txBody>
      <dsp:txXfrm>
        <a:off x="1393925" y="2765397"/>
        <a:ext cx="1174612" cy="2432983"/>
      </dsp:txXfrm>
    </dsp:sp>
    <dsp:sp modelId="{5224861F-0D51-4DB9-ACC9-D97BE6DC9247}">
      <dsp:nvSpPr>
        <dsp:cNvPr id="0" name=""/>
        <dsp:cNvSpPr/>
      </dsp:nvSpPr>
      <dsp:spPr>
        <a:xfrm>
          <a:off x="2814695" y="2253"/>
          <a:ext cx="2600208" cy="250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800" kern="1200" smtClean="0"/>
            <a:t>Langages </a:t>
          </a:r>
          <a:r>
            <a:rPr lang="fr-CH" sz="3800" kern="1200" dirty="0" smtClean="0"/>
            <a:t>formels</a:t>
          </a:r>
          <a:endParaRPr lang="fr-CH" sz="3800" kern="1200"/>
        </a:p>
      </dsp:txBody>
      <dsp:txXfrm>
        <a:off x="2888095" y="75653"/>
        <a:ext cx="2453408" cy="2359271"/>
      </dsp:txXfrm>
    </dsp:sp>
    <dsp:sp modelId="{AAA9041E-200F-42D5-BF27-5F7958A80756}">
      <dsp:nvSpPr>
        <dsp:cNvPr id="0" name=""/>
        <dsp:cNvSpPr/>
      </dsp:nvSpPr>
      <dsp:spPr>
        <a:xfrm>
          <a:off x="2814695" y="2728853"/>
          <a:ext cx="1247700" cy="250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Conception</a:t>
          </a:r>
          <a:endParaRPr lang="fr-CH" sz="1600" kern="1200" dirty="0"/>
        </a:p>
      </dsp:txBody>
      <dsp:txXfrm>
        <a:off x="2851239" y="2765397"/>
        <a:ext cx="1174612" cy="2432983"/>
      </dsp:txXfrm>
    </dsp:sp>
    <dsp:sp modelId="{56A682FC-A2AE-4009-A2EC-B2B339C25C31}">
      <dsp:nvSpPr>
        <dsp:cNvPr id="0" name=""/>
        <dsp:cNvSpPr/>
      </dsp:nvSpPr>
      <dsp:spPr>
        <a:xfrm>
          <a:off x="4167203" y="2728853"/>
          <a:ext cx="1247700" cy="250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Exécution</a:t>
          </a:r>
          <a:endParaRPr lang="fr-CH" sz="1600" kern="1200" dirty="0"/>
        </a:p>
      </dsp:txBody>
      <dsp:txXfrm>
        <a:off x="4203747" y="2765397"/>
        <a:ext cx="1174612" cy="2432983"/>
      </dsp:txXfrm>
    </dsp:sp>
    <dsp:sp modelId="{3B7652D2-48B9-43A0-9830-972AD0EB5625}">
      <dsp:nvSpPr>
        <dsp:cNvPr id="0" name=""/>
        <dsp:cNvSpPr/>
      </dsp:nvSpPr>
      <dsp:spPr>
        <a:xfrm>
          <a:off x="5624517" y="2253"/>
          <a:ext cx="2600208" cy="250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800" kern="1200" dirty="0" smtClean="0"/>
            <a:t>Centrées sur les outils</a:t>
          </a:r>
          <a:endParaRPr lang="fr-CH" sz="3800" kern="1200" dirty="0"/>
        </a:p>
      </dsp:txBody>
      <dsp:txXfrm>
        <a:off x="5697917" y="75653"/>
        <a:ext cx="2453408" cy="2359271"/>
      </dsp:txXfrm>
    </dsp:sp>
    <dsp:sp modelId="{2313C529-0BBC-4BC7-B7E1-1CD1B54813AF}">
      <dsp:nvSpPr>
        <dsp:cNvPr id="0" name=""/>
        <dsp:cNvSpPr/>
      </dsp:nvSpPr>
      <dsp:spPr>
        <a:xfrm>
          <a:off x="5624517" y="2728853"/>
          <a:ext cx="1247700" cy="250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Palette d’outils</a:t>
          </a:r>
          <a:endParaRPr lang="fr-CH" sz="1600" kern="1200" dirty="0"/>
        </a:p>
      </dsp:txBody>
      <dsp:txXfrm>
        <a:off x="5661061" y="2765397"/>
        <a:ext cx="1174612" cy="2432983"/>
      </dsp:txXfrm>
    </dsp:sp>
    <dsp:sp modelId="{EC2FE118-FBB6-475B-A67A-EC6A9AE861B8}">
      <dsp:nvSpPr>
        <dsp:cNvPr id="0" name=""/>
        <dsp:cNvSpPr/>
      </dsp:nvSpPr>
      <dsp:spPr>
        <a:xfrm>
          <a:off x="6977025" y="2728853"/>
          <a:ext cx="1247700" cy="250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/>
            <a:t>Palette + </a:t>
          </a:r>
          <a:r>
            <a:rPr lang="fr-CH" sz="1600" kern="1200" dirty="0" err="1" smtClean="0"/>
            <a:t>workflow</a:t>
          </a:r>
          <a:endParaRPr lang="fr-CH" sz="1600" kern="1200" dirty="0"/>
        </a:p>
      </dsp:txBody>
      <dsp:txXfrm>
        <a:off x="7013569" y="2765397"/>
        <a:ext cx="1174612" cy="243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793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7" rIns="90554" bIns="45277" numCol="1" anchor="t" anchorCtr="0" compatLnSpc="1">
            <a:prstTxWarp prst="textNoShape">
              <a:avLst/>
            </a:prstTxWarp>
          </a:bodyPr>
          <a:lstStyle>
            <a:lvl1pPr defTabSz="453344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CH" smtClean="0"/>
              <a:t>Vers les PRTE ?</a:t>
            </a:r>
            <a:endParaRPr lang="fr-CH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281" y="0"/>
            <a:ext cx="293793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7" rIns="90554" bIns="45277" numCol="1" anchor="t" anchorCtr="0" compatLnSpc="1">
            <a:prstTxWarp prst="textNoShape">
              <a:avLst/>
            </a:prstTxWarp>
          </a:bodyPr>
          <a:lstStyle>
            <a:lvl1pPr algn="r" defTabSz="453344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B7A2675A-D770-4222-BB80-ED8585A6E7B7}" type="datetime1">
              <a:rPr lang="en-US" smtClean="0"/>
              <a:pPr/>
              <a:t>4/14/2014</a:t>
            </a:fld>
            <a:endParaRPr lang="fr-CH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624"/>
            <a:ext cx="293793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7" rIns="90554" bIns="45277" numCol="1" anchor="b" anchorCtr="0" compatLnSpc="1">
            <a:prstTxWarp prst="textNoShape">
              <a:avLst/>
            </a:prstTxWarp>
          </a:bodyPr>
          <a:lstStyle>
            <a:lvl1pPr defTabSz="453344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fr-CH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281" y="9420624"/>
            <a:ext cx="293793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7" rIns="90554" bIns="45277" numCol="1" anchor="b" anchorCtr="0" compatLnSpc="1">
            <a:prstTxWarp prst="textNoShape">
              <a:avLst/>
            </a:prstTxWarp>
          </a:bodyPr>
          <a:lstStyle>
            <a:lvl1pPr algn="r" defTabSz="453344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2D9660FA-4840-4F49-86EB-CD8050F028B2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076586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81800" cy="9918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  <p:txBody>
          <a:bodyPr wrap="none" lIns="91303" tIns="45651" rIns="91303" bIns="45651" anchor="ctr"/>
          <a:lstStyle/>
          <a:p>
            <a:endParaRPr lang="fr-C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37936" cy="493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476" tIns="47416" rIns="94476" bIns="47416" numCol="1" anchor="t" anchorCtr="0" compatLnSpc="1">
            <a:prstTxWarp prst="textNoShape">
              <a:avLst/>
            </a:prstTxWarp>
          </a:bodyPr>
          <a:lstStyle>
            <a:lvl1pPr defTabSz="453344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6474" algn="l"/>
                <a:tab pos="1434533" algn="l"/>
                <a:tab pos="2151007" algn="l"/>
                <a:tab pos="28674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2281" y="1"/>
            <a:ext cx="2937936" cy="493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476" tIns="47416" rIns="94476" bIns="47416" numCol="1" anchor="t" anchorCtr="0" compatLnSpc="1">
            <a:prstTxWarp prst="textNoShape">
              <a:avLst/>
            </a:prstTxWarp>
          </a:bodyPr>
          <a:lstStyle>
            <a:lvl1pPr algn="r" defTabSz="453344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6474" algn="l"/>
                <a:tab pos="1434533" algn="l"/>
                <a:tab pos="2151007" algn="l"/>
                <a:tab pos="28674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51412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2762" y="4709519"/>
            <a:ext cx="4976276" cy="4462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CH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2210"/>
            <a:ext cx="2937936" cy="493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476" tIns="47416" rIns="94476" bIns="47416" numCol="1" anchor="b" anchorCtr="0" compatLnSpc="1">
            <a:prstTxWarp prst="textNoShape">
              <a:avLst/>
            </a:prstTxWarp>
          </a:bodyPr>
          <a:lstStyle>
            <a:lvl1pPr defTabSz="453344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6474" algn="l"/>
                <a:tab pos="1434533" algn="l"/>
                <a:tab pos="2151007" algn="l"/>
                <a:tab pos="28674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2281" y="9422210"/>
            <a:ext cx="2937936" cy="493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476" tIns="47416" rIns="94476" bIns="47416" numCol="1" anchor="b" anchorCtr="0" compatLnSpc="1">
            <a:prstTxWarp prst="textNoShape">
              <a:avLst/>
            </a:prstTxWarp>
          </a:bodyPr>
          <a:lstStyle>
            <a:lvl1pPr algn="r" defTabSz="453344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6474" algn="l"/>
                <a:tab pos="1434533" algn="l"/>
                <a:tab pos="2151007" algn="l"/>
                <a:tab pos="286748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118AADA2-644F-4E1E-9070-7338364DE1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7944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4AA501E8-759E-4E8B-99FA-7194FD8D9F9A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166797-3C5F-4FDA-B52C-55DCDE2EF1B6}" type="slidenum">
              <a:rPr lang="en-GB"/>
              <a:pPr/>
              <a:t>1</a:t>
            </a:fld>
            <a:endParaRPr lang="en-GB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53000" cy="3716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2762" y="4709519"/>
            <a:ext cx="4977861" cy="446365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554" tIns="45277" rIns="90554" bIns="45277" anchor="ctr"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82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66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67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dirty="0" err="1" smtClean="0"/>
              <a:t>Vers</a:t>
            </a:r>
            <a:r>
              <a:rPr lang="en-GB" dirty="0" smtClean="0"/>
              <a:t>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9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85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Vers les PRTE 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A78319-9212-4A83-B4BC-57610454951E}" type="datetime1">
              <a:rPr lang="en-US" smtClean="0"/>
              <a:pPr/>
              <a:t>4/14/2014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47173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CH"/>
              <a:t>Click to edit Master subtitle style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911016-1D80-45BE-A218-0B036410EC96}" type="datetime1">
              <a:rPr lang="fr-CH"/>
              <a:pPr/>
              <a:t>14.04.2014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327DA-F35E-4983-8ED4-D8966EBED184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F040-080B-4C5F-899F-6C44D53F4DB9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687E4-5711-4723-9C5B-03FB49DB8470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6134D-0361-4911-BD2E-E416C077B713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82005-6352-4A83-A869-D0471D38F7BF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C15A3-92F7-479C-8016-7D825F0E5345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1DC57-6950-4198-8372-A87A5292CC2A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022A7-644A-444F-9111-9A6625AB1538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E4D2A-33BC-4F1E-B186-1B743917412E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343D-39E0-410A-9679-1F94A5ABE65C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0419C-81DD-44C1-BE51-D33E93D2327C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07896-DE72-409E-9A1E-6845F82D1F74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38DDD3-C92D-4C07-BA19-59798898499D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5A94-5ECA-498B-A750-BC457CF9702B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7F8DE-FC44-4024-A29C-171A5D46288F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B6C44-B23C-4748-A0FA-01F2E3E59A54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42870-3561-49F7-B9BF-6F606C09E09A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BA0B-46EC-40BF-9B93-15774A766256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9A886F-2E2C-4E5D-B66A-51A28A50EF42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91AC9-3639-4051-8607-BF811CB9635A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22CB51D0-663E-4F70-8DB3-B18FEDA2010D}" type="datetime1">
              <a:rPr lang="fr-CH"/>
              <a:pPr/>
              <a:t>14.04.2014</a:t>
            </a:fld>
            <a:endParaRPr lang="fr-CH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38175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fr-CH"/>
              <a:t>http://edutechwiki.unige.ch/en/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6CC774DD-B570-430E-877B-EF0BB6585644}" type="slidenum">
              <a:rPr lang="fr-CH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schneider@unige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creativecommons.org/licenses/by-nc-sa/3.0/" TargetMode="External"/><Relationship Id="rId4" Type="http://schemas.openxmlformats.org/officeDocument/2006/relationships/hyperlink" Target="http://tecfa.unige.ch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dutechwiki.unige.ch/en/IMS_Question_and_Test_Interoperabilit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ich.edu/~ed626/Dick_Carey/dc.html" TargetMode="Externa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mpendiumld.open.ac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dutechwiki.unige.ch/fr/Tutoriel_CompendiumL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tle.soton.ac.uk/toolki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hoebe-app.conted.ox.ac.uk/" TargetMode="External"/><Relationship Id="rId7" Type="http://schemas.openxmlformats.org/officeDocument/2006/relationships/hyperlink" Target="http://www.adultedlessons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.discoveryeducation.com/teachingtools/lessonplanner/" TargetMode="External"/><Relationship Id="rId5" Type="http://schemas.openxmlformats.org/officeDocument/2006/relationships/hyperlink" Target="http://lessonarchitect.uwf.edu/" TargetMode="External"/><Relationship Id="rId4" Type="http://schemas.openxmlformats.org/officeDocument/2006/relationships/hyperlink" Target="http://www.teach-nology.com/web_tools/lesson_plan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enedit.imag.fr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arn.pri.univie.ac.at/pattern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mscommunity.org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tivites.pedagogies.net/Exemples/exemples.htm" TargetMode="External"/><Relationship Id="rId5" Type="http://schemas.openxmlformats.org/officeDocument/2006/relationships/hyperlink" Target="http://www.pedagogies.net/seconde/" TargetMode="External"/><Relationship Id="rId4" Type="http://schemas.openxmlformats.org/officeDocument/2006/relationships/hyperlink" Target="http://activites.pedagogies.net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en/IMS_Learning_Design" TargetMode="External"/><Relationship Id="rId2" Type="http://schemas.openxmlformats.org/officeDocument/2006/relationships/hyperlink" Target="http://edutechwiki.unige.ch/en/Learning_design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ml.ch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youtube.com/watch?v=Y6_Kz5L010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Cat&#233;gorie:INRP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techwiki.unige.ch/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dutechwiki.unige.ch/en/IMS_Content_Packag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load.ac.uk/tool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28600" y="720725"/>
            <a:ext cx="7772400" cy="1779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lnSpc>
                <a:spcPct val="104000"/>
              </a:lnSpc>
              <a:buClr>
                <a:srgbClr val="6699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3200" dirty="0" smtClean="0">
                <a:solidFill>
                  <a:srgbClr val="6699FF"/>
                </a:solidFill>
                <a:latin typeface="Trebuchet MS" pitchFamily="34" charset="0"/>
              </a:rPr>
              <a:t>Les approches scénarisation et la modélisation du workflow pédagogique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3068638"/>
            <a:ext cx="7489825" cy="328932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Daniel K. Schneider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TECFA – FPSE - </a:t>
            </a:r>
            <a:r>
              <a:rPr lang="en-GB" dirty="0" err="1">
                <a:solidFill>
                  <a:srgbClr val="000000"/>
                </a:solidFill>
              </a:rPr>
              <a:t>Université</a:t>
            </a:r>
            <a:r>
              <a:rPr lang="en-GB" dirty="0">
                <a:solidFill>
                  <a:srgbClr val="000000"/>
                </a:solidFill>
              </a:rPr>
              <a:t> de Genève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  <a:hlinkClick r:id="rId3"/>
              </a:rPr>
              <a:t>daniel.schneider@unige.ch</a:t>
            </a:r>
            <a:endParaRPr lang="en-GB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hlinkClick r:id="rId4"/>
              </a:rPr>
              <a:t>http</a:t>
            </a:r>
            <a:r>
              <a:rPr lang="en-GB" dirty="0" smtClean="0">
                <a:solidFill>
                  <a:srgbClr val="000000"/>
                </a:solidFill>
                <a:hlinkClick r:id="rId4"/>
              </a:rPr>
              <a:t>://tecfa.unige.ch/</a:t>
            </a:r>
            <a:endParaRPr lang="en-GB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smtClean="0"/>
              <a:t>CAS e-learning – mai 2011 / avril 2014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CH" dirty="0" smtClean="0"/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smtClean="0"/>
              <a:t>Par défaut, chaque langage/outil est décrit dans </a:t>
            </a:r>
            <a:r>
              <a:rPr lang="fr-CH" dirty="0" err="1" smtClean="0"/>
              <a:t>EduTechWiki</a:t>
            </a:r>
            <a:r>
              <a:rPr lang="fr-CH" dirty="0" smtClean="0"/>
              <a:t> (anglais).</a:t>
            </a:r>
            <a:endParaRPr lang="fr-CH" dirty="0"/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15272" y="142852"/>
            <a:ext cx="1285884" cy="1364505"/>
            <a:chOff x="3180434" y="1952351"/>
            <a:chExt cx="2783132" cy="2953298"/>
          </a:xfrm>
        </p:grpSpPr>
        <p:sp>
          <p:nvSpPr>
            <p:cNvPr id="9" name="Oval 8"/>
            <p:cNvSpPr/>
            <p:nvPr/>
          </p:nvSpPr>
          <p:spPr>
            <a:xfrm>
              <a:off x="3728201" y="1952351"/>
              <a:ext cx="1687599" cy="1687599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4275967" y="2268639"/>
              <a:ext cx="1687599" cy="1687599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275967" y="2901215"/>
              <a:ext cx="1687599" cy="168759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3728201" y="3218050"/>
              <a:ext cx="1687599" cy="168759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180434" y="2901215"/>
              <a:ext cx="1687599" cy="1687599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180434" y="2268639"/>
              <a:ext cx="1687599" cy="1687599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pic>
        <p:nvPicPr>
          <p:cNvPr id="46081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6215082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Sequencing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4829180" cy="5521345"/>
          </a:xfrm>
        </p:spPr>
        <p:txBody>
          <a:bodyPr/>
          <a:lstStyle/>
          <a:p>
            <a:pPr lvl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CH" dirty="0" smtClean="0"/>
              <a:t>Simple </a:t>
            </a:r>
            <a:r>
              <a:rPr lang="fr-CH" dirty="0" err="1" smtClean="0"/>
              <a:t>Sequencing</a:t>
            </a:r>
            <a:r>
              <a:rPr lang="fr-CH" dirty="0" smtClean="0"/>
              <a:t> permet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CH" dirty="0" smtClean="0"/>
              <a:t>de décrire un chemin de navigation pour une collection d'activités d'apprentissage,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CH" dirty="0" smtClean="0"/>
              <a:t>de piloter/contrôler les activités d'un étudiant en fonction d'un chemin et de ce qu'il a fait.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CH" dirty="0" smtClean="0"/>
              <a:t>On peut définir plusieurs séquences pour une même collection …..</a:t>
            </a:r>
          </a:p>
          <a:p>
            <a:pPr lvl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CH" dirty="0" smtClean="0"/>
              <a:t>Adoption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CH" dirty="0" smtClean="0"/>
              <a:t>Peu populaire, car « pas simple » du tout. Ignoré du monde académique…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CH" dirty="0" smtClean="0"/>
              <a:t>En e-learning: intégré dans SCORM 2004 (CAM-SN)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572008"/>
            <a:ext cx="2384425" cy="10128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9338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normes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IMS QTI (</a:t>
            </a:r>
            <a:r>
              <a:rPr lang="en-US" dirty="0" smtClean="0">
                <a:hlinkClick r:id="rId2" tooltip="IMS Question and Test Interoperability"/>
              </a:rPr>
              <a:t>IMS Question and Test Interoperability</a:t>
            </a:r>
            <a:r>
              <a:rPr lang="en-US" dirty="0" smtClean="0"/>
              <a:t>)</a:t>
            </a:r>
          </a:p>
          <a:p>
            <a:pPr lvl="1" indent="-342900"/>
            <a:r>
              <a:rPr lang="en-US" dirty="0" smtClean="0"/>
              <a:t> </a:t>
            </a:r>
            <a:r>
              <a:rPr lang="en-US" dirty="0"/>
              <a:t>tests </a:t>
            </a:r>
            <a:r>
              <a:rPr lang="en-US" dirty="0" err="1" smtClean="0"/>
              <a:t>sophistiqués</a:t>
            </a:r>
            <a:endParaRPr lang="en-US" dirty="0" smtClean="0"/>
          </a:p>
          <a:p>
            <a:r>
              <a:rPr lang="en-US" dirty="0"/>
              <a:t>IMS LTI (Learning Tools Interoperability)</a:t>
            </a:r>
          </a:p>
          <a:p>
            <a:pPr lvl="1"/>
            <a:r>
              <a:rPr lang="en-US" dirty="0" err="1"/>
              <a:t>interoperabilité</a:t>
            </a:r>
            <a:r>
              <a:rPr lang="en-US" dirty="0"/>
              <a:t> entre </a:t>
            </a:r>
            <a:r>
              <a:rPr lang="en-US" dirty="0" err="1" smtClean="0"/>
              <a:t>plateformes</a:t>
            </a:r>
            <a:endParaRPr lang="en-US" dirty="0" smtClean="0"/>
          </a:p>
          <a:p>
            <a:r>
              <a:rPr lang="en-US" dirty="0" smtClean="0"/>
              <a:t>IMS Common Cartridge (</a:t>
            </a:r>
            <a:r>
              <a:rPr lang="en-US" dirty="0" err="1" smtClean="0"/>
              <a:t>comprend</a:t>
            </a:r>
            <a:r>
              <a:rPr lang="en-US" dirty="0" smtClean="0"/>
              <a:t> des versions light de QTI/LTI)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SCORM </a:t>
            </a:r>
            <a:r>
              <a:rPr lang="en-US" b="1" dirty="0"/>
              <a:t>Teaching and learning Architecture (TLA)</a:t>
            </a:r>
          </a:p>
          <a:p>
            <a:pPr lvl="1"/>
            <a:r>
              <a:rPr lang="en-US" dirty="0" err="1" smtClean="0"/>
              <a:t>Notamment</a:t>
            </a:r>
            <a:r>
              <a:rPr lang="en-US" dirty="0" smtClean="0"/>
              <a:t> le “Experience API / Tin Can”</a:t>
            </a:r>
          </a:p>
          <a:p>
            <a:pPr lvl="1"/>
            <a:endParaRPr lang="en-US" dirty="0"/>
          </a:p>
          <a:p>
            <a:r>
              <a:rPr lang="en-US" smtClean="0"/>
              <a:t>…..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932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Méthodes de design</a:t>
            </a:r>
            <a:endParaRPr lang="fr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 Méthodes (relativement) standardisées pour l’ingénierie pédagogique</a:t>
            </a:r>
          </a:p>
          <a:p>
            <a:pPr>
              <a:buFont typeface="Arial" pitchFamily="34" charset="0"/>
              <a:buChar char="•"/>
            </a:pPr>
            <a:r>
              <a:rPr lang="fr-CH" dirty="0"/>
              <a:t> </a:t>
            </a:r>
            <a:r>
              <a:rPr lang="fr-CH" dirty="0" smtClean="0"/>
              <a:t>Utilisées dans des contextes industriels….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2895600" cy="279400"/>
          </a:xfrm>
        </p:spPr>
        <p:txBody>
          <a:bodyPr/>
          <a:lstStyle/>
          <a:p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287338"/>
          </a:xfrm>
        </p:spPr>
        <p:txBody>
          <a:bodyPr/>
          <a:lstStyle/>
          <a:p>
            <a:fld id="{AF2C15A3-92F7-479C-8016-7D825F0E5345}" type="slidenum">
              <a:rPr lang="fr-CH" smtClean="0"/>
              <a:pPr/>
              <a:t>12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ADDIE (Instructional systems design)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6146" name="Picture 2" descr="http://edutechwiki.unige.ch/mediawiki/images/1/1d/Addie-flow-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3990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0823" y="1268760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ADDIE = Analysis, Design, Development, Implementation, </a:t>
            </a:r>
            <a:r>
              <a:rPr lang="en-US" dirty="0" smtClean="0"/>
              <a:t>Evaluation </a:t>
            </a:r>
            <a:endParaRPr lang="en-US" dirty="0"/>
          </a:p>
          <a:p>
            <a:r>
              <a:rPr lang="en-US" dirty="0"/>
              <a:t>ADDIE = Analyze, Design, Develop, Implement, </a:t>
            </a:r>
            <a:r>
              <a:rPr lang="en-US" dirty="0" smtClean="0"/>
              <a:t>Evaluate</a:t>
            </a:r>
            <a:endParaRPr lang="en-US" dirty="0"/>
          </a:p>
          <a:p>
            <a:endParaRPr lang="en-US" dirty="0" smtClean="0"/>
          </a:p>
          <a:p>
            <a:r>
              <a:rPr lang="fr-CH" dirty="0" smtClean="0"/>
              <a:t>Addie peut servir de modèle d’organisation pour les processus de travail ou juste comme inspiration pour identifier les tâches les plus importantes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14</a:t>
            </a:fld>
            <a:endParaRPr lang="fr-C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ISD </a:t>
            </a:r>
            <a:r>
              <a:rPr lang="en-US" dirty="0" err="1" smtClean="0"/>
              <a:t>selon</a:t>
            </a:r>
            <a:r>
              <a:rPr lang="en-US" dirty="0" smtClean="0"/>
              <a:t> Edmonds et Dick &amp; Carey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435078" cy="320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edutechwiki.unige.ch/mediawiki/images/6/64/Dc_desig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19262"/>
            <a:ext cx="44958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83768" y="6432736"/>
            <a:ext cx="4158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http://www.umich.edu/~</a:t>
            </a:r>
            <a:r>
              <a:rPr lang="en-US" sz="1400" dirty="0" smtClean="0">
                <a:hlinkClick r:id="rId5"/>
              </a:rPr>
              <a:t>ed626/Dick_Carey/dc.html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63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MISA (1) – un </a:t>
            </a:r>
            <a:r>
              <a:rPr lang="en-US" dirty="0" err="1" smtClean="0"/>
              <a:t>système</a:t>
            </a:r>
            <a:r>
              <a:rPr lang="en-US" dirty="0" smtClean="0"/>
              <a:t> “</a:t>
            </a:r>
            <a:r>
              <a:rPr lang="en-US" dirty="0" err="1" smtClean="0"/>
              <a:t>lourd</a:t>
            </a:r>
            <a:r>
              <a:rPr lang="en-US" dirty="0" smtClean="0"/>
              <a:t>” </a:t>
            </a:r>
            <a:r>
              <a:rPr lang="en-US" dirty="0"/>
              <a:t>(Paquette)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706438"/>
            <a:ext cx="828833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MISA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91440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8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Types de langages: Une grande diversité d’approches (je montrerai 1-2 exemples par type naturel)</a:t>
            </a:r>
            <a:endParaRPr lang="fr-C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071545"/>
          <a:ext cx="8229600" cy="523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F8DE-FC44-4024-A29C-171A5D46288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C44-B23C-4748-A0FA-01F2E3E59A54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Langages de haut niveau</a:t>
            </a:r>
            <a:endParaRPr lang="fr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71472" y="2714620"/>
            <a:ext cx="7143800" cy="2928958"/>
          </a:xfrm>
        </p:spPr>
        <p:txBody>
          <a:bodyPr/>
          <a:lstStyle/>
          <a:p>
            <a:r>
              <a:rPr lang="fr-CH" b="1" dirty="0" smtClean="0"/>
              <a:t> Utilité des langages de haut niveau « stand </a:t>
            </a:r>
            <a:r>
              <a:rPr lang="fr-CH" b="1" dirty="0" err="1" smtClean="0"/>
              <a:t>alone</a:t>
            </a:r>
            <a:r>
              <a:rPr lang="fr-CH" b="1" dirty="0" smtClean="0"/>
              <a:t> » :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Aider la conception, en faisant abstraction d’une technologie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Former des enseignants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Analyser/décrire des situations pédagogiques dans le cadre de grands projets</a:t>
            </a:r>
          </a:p>
          <a:p>
            <a:r>
              <a:rPr lang="fr-CH" b="1" dirty="0" smtClean="0"/>
              <a:t>Principe: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Décrire (1) les ingrédients et (2) les workflows d’un scénario, </a:t>
            </a:r>
            <a:r>
              <a:rPr lang="fr-CH" dirty="0" err="1" smtClean="0"/>
              <a:t>c-a-d</a:t>
            </a:r>
            <a:r>
              <a:rPr lang="fr-CH" dirty="0" smtClean="0"/>
              <a:t>. qui fait quoi et quand en utilisant quoi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483768" y="6381328"/>
            <a:ext cx="2895600" cy="279400"/>
          </a:xfrm>
        </p:spPr>
        <p:txBody>
          <a:bodyPr/>
          <a:lstStyle/>
          <a:p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287338"/>
          </a:xfrm>
        </p:spPr>
        <p:txBody>
          <a:bodyPr/>
          <a:lstStyle/>
          <a:p>
            <a:fld id="{AF2C15A3-92F7-479C-8016-7D825F0E5345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Compendium LD (1)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3543296" cy="5472112"/>
          </a:xfrm>
        </p:spPr>
        <p:txBody>
          <a:bodyPr/>
          <a:lstStyle/>
          <a:p>
            <a:r>
              <a:rPr lang="fr-CH" dirty="0" smtClean="0"/>
              <a:t>Conçu pour aider les profs. de l’Open </a:t>
            </a:r>
            <a:r>
              <a:rPr lang="fr-CH" dirty="0" err="1" smtClean="0"/>
              <a:t>University</a:t>
            </a:r>
            <a:endParaRPr lang="fr-CH" dirty="0" smtClean="0"/>
          </a:p>
          <a:p>
            <a:r>
              <a:rPr lang="fr-CH" dirty="0" smtClean="0"/>
              <a:t>Langage de de type carte conceptuelle (concept </a:t>
            </a:r>
            <a:r>
              <a:rPr lang="fr-CH" dirty="0" err="1" smtClean="0"/>
              <a:t>map</a:t>
            </a:r>
            <a:r>
              <a:rPr lang="fr-CH" dirty="0" smtClean="0"/>
              <a:t>)</a:t>
            </a:r>
          </a:p>
          <a:p>
            <a:endParaRPr lang="fr-CH" dirty="0" smtClean="0"/>
          </a:p>
          <a:p>
            <a:endParaRPr lang="fr-CH" dirty="0" smtClean="0"/>
          </a:p>
          <a:p>
            <a:pPr>
              <a:buNone/>
            </a:pPr>
            <a:r>
              <a:rPr lang="fr-CH" sz="2000" dirty="0" smtClean="0"/>
              <a:t>Site officiel:</a:t>
            </a:r>
            <a:endParaRPr lang="fr-CH" sz="2000" dirty="0" smtClean="0">
              <a:hlinkClick r:id="rId2"/>
            </a:endParaRPr>
          </a:p>
          <a:p>
            <a:pPr>
              <a:buNone/>
            </a:pPr>
            <a:r>
              <a:rPr lang="fr-CH" sz="2000" dirty="0" smtClean="0">
                <a:hlinkClick r:id="rId2"/>
              </a:rPr>
              <a:t>http://compendiumld.open.ac.uk/</a:t>
            </a:r>
            <a:r>
              <a:rPr lang="fr-CH" sz="20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642918"/>
            <a:ext cx="4429156" cy="511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 peut-on modéliser en pédagogie (1)</a:t>
            </a:r>
            <a:endParaRPr lang="fr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F8DE-FC44-4024-A29C-171A5D46288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C44-B23C-4748-A0FA-01F2E3E59A54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7" name="Puzzle2"/>
          <p:cNvSpPr>
            <a:spLocks noEditPoints="1" noChangeArrowheads="1"/>
          </p:cNvSpPr>
          <p:nvPr/>
        </p:nvSpPr>
        <p:spPr bwMode="auto">
          <a:xfrm>
            <a:off x="3995737" y="2946382"/>
            <a:ext cx="3073400" cy="218598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>
              <a:alpha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rIns="0" anchor="ctr" anchorCtr="1"/>
          <a:lstStyle/>
          <a:p>
            <a:pPr algn="l"/>
            <a:r>
              <a:rPr lang="fr-CH" sz="2000" b="1">
                <a:solidFill>
                  <a:schemeClr val="tx1"/>
                </a:solidFill>
              </a:rPr>
              <a:t>Productions d’élèves</a:t>
            </a:r>
          </a:p>
        </p:txBody>
      </p:sp>
      <p:sp>
        <p:nvSpPr>
          <p:cNvPr id="8" name="Puzzle1"/>
          <p:cNvSpPr>
            <a:spLocks noEditPoints="1" noChangeArrowheads="1"/>
          </p:cNvSpPr>
          <p:nvPr/>
        </p:nvSpPr>
        <p:spPr bwMode="auto">
          <a:xfrm>
            <a:off x="2195512" y="1649395"/>
            <a:ext cx="2855913" cy="1665287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>
              <a:alpha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rIns="0" anchor="ctr" anchorCtr="1"/>
          <a:lstStyle/>
          <a:p>
            <a:pPr algn="l"/>
            <a:r>
              <a:rPr lang="fr-CH" sz="2000" b="1" dirty="0">
                <a:solidFill>
                  <a:schemeClr val="tx1"/>
                </a:solidFill>
              </a:rPr>
              <a:t>Menus et séquences</a:t>
            </a:r>
          </a:p>
        </p:txBody>
      </p:sp>
      <p:sp>
        <p:nvSpPr>
          <p:cNvPr id="9" name="Puzzle2"/>
          <p:cNvSpPr>
            <a:spLocks noEditPoints="1" noChangeArrowheads="1"/>
          </p:cNvSpPr>
          <p:nvPr/>
        </p:nvSpPr>
        <p:spPr bwMode="auto">
          <a:xfrm>
            <a:off x="468312" y="2946382"/>
            <a:ext cx="2820988" cy="218598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>
              <a:alpha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rIns="0" anchor="ctr" anchorCtr="1"/>
          <a:lstStyle/>
          <a:p>
            <a:pPr algn="l"/>
            <a:r>
              <a:rPr lang="fr-FR" sz="2000" b="1">
                <a:solidFill>
                  <a:schemeClr val="tx1"/>
                </a:solidFill>
              </a:rPr>
              <a:t>Analyse mathétique</a:t>
            </a:r>
            <a:endParaRPr lang="fr-CH" sz="2000" b="1">
              <a:solidFill>
                <a:schemeClr val="tx1"/>
              </a:solidFill>
            </a:endParaRPr>
          </a:p>
        </p:txBody>
      </p:sp>
      <p:sp>
        <p:nvSpPr>
          <p:cNvPr id="10" name="Puzzle4"/>
          <p:cNvSpPr>
            <a:spLocks noEditPoints="1" noChangeArrowheads="1"/>
          </p:cNvSpPr>
          <p:nvPr/>
        </p:nvSpPr>
        <p:spPr bwMode="auto">
          <a:xfrm>
            <a:off x="6445250" y="2730482"/>
            <a:ext cx="1700212" cy="2794000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>
              <a:alpha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rIns="0" anchor="ctr" anchorCtr="1"/>
          <a:lstStyle/>
          <a:p>
            <a:pPr algn="l"/>
            <a:r>
              <a:rPr lang="fr-CH" sz="2000" b="1">
                <a:solidFill>
                  <a:schemeClr val="tx1"/>
                </a:solidFill>
              </a:rPr>
              <a:t>Catalogues d’objets</a:t>
            </a:r>
          </a:p>
        </p:txBody>
      </p:sp>
      <p:sp>
        <p:nvSpPr>
          <p:cNvPr id="11" name="Puzzle3"/>
          <p:cNvSpPr>
            <a:spLocks noEditPoints="1" noChangeArrowheads="1"/>
          </p:cNvSpPr>
          <p:nvPr/>
        </p:nvSpPr>
        <p:spPr bwMode="auto">
          <a:xfrm>
            <a:off x="900112" y="1074720"/>
            <a:ext cx="1766888" cy="23987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>
              <a:alpha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 anchor="ctr" anchorCtr="1"/>
          <a:lstStyle/>
          <a:p>
            <a:pPr algn="l"/>
            <a:r>
              <a:rPr lang="fr-CH" sz="2000" b="1">
                <a:solidFill>
                  <a:schemeClr val="tx1"/>
                </a:solidFill>
              </a:rPr>
              <a:t>Savoirs du domaine</a:t>
            </a:r>
          </a:p>
        </p:txBody>
      </p:sp>
      <p:sp>
        <p:nvSpPr>
          <p:cNvPr id="12" name="Puzzle4"/>
          <p:cNvSpPr>
            <a:spLocks noEditPoints="1" noChangeArrowheads="1"/>
          </p:cNvSpPr>
          <p:nvPr/>
        </p:nvSpPr>
        <p:spPr bwMode="auto">
          <a:xfrm>
            <a:off x="2771775" y="2946382"/>
            <a:ext cx="1700212" cy="2794000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>
              <a:alpha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 anchor="ctr" anchorCtr="1"/>
          <a:lstStyle/>
          <a:p>
            <a:pPr algn="l"/>
            <a:r>
              <a:rPr lang="fr-CH" sz="2000" b="1">
                <a:solidFill>
                  <a:schemeClr val="tx1"/>
                </a:solidFill>
              </a:rPr>
              <a:t>“Textes” pédago-giques</a:t>
            </a:r>
          </a:p>
        </p:txBody>
      </p:sp>
      <p:sp>
        <p:nvSpPr>
          <p:cNvPr id="13" name="Puzzle3"/>
          <p:cNvSpPr>
            <a:spLocks noEditPoints="1" noChangeArrowheads="1"/>
          </p:cNvSpPr>
          <p:nvPr/>
        </p:nvSpPr>
        <p:spPr bwMode="auto">
          <a:xfrm>
            <a:off x="4499992" y="836712"/>
            <a:ext cx="1920875" cy="239871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>
              <a:alpha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 anchor="ctr" anchorCtr="1"/>
          <a:lstStyle/>
          <a:p>
            <a:pPr algn="l"/>
            <a:r>
              <a:rPr lang="fr-CH" sz="2000" b="1">
                <a:solidFill>
                  <a:schemeClr val="tx1"/>
                </a:solidFill>
              </a:rPr>
              <a:t>Activités pédago-giques</a:t>
            </a:r>
          </a:p>
        </p:txBody>
      </p:sp>
      <p:sp>
        <p:nvSpPr>
          <p:cNvPr id="14" name="Puzzle1"/>
          <p:cNvSpPr>
            <a:spLocks noEditPoints="1" noChangeArrowheads="1"/>
          </p:cNvSpPr>
          <p:nvPr/>
        </p:nvSpPr>
        <p:spPr bwMode="auto">
          <a:xfrm>
            <a:off x="5868987" y="1577957"/>
            <a:ext cx="2855913" cy="1665288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>
              <a:alpha val="8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 anchor="ctr" anchorCtr="1"/>
          <a:lstStyle/>
          <a:p>
            <a:pPr algn="l"/>
            <a:r>
              <a:rPr lang="fr-CH" sz="2000" b="1">
                <a:solidFill>
                  <a:schemeClr val="tx1"/>
                </a:solidFill>
              </a:rPr>
              <a:t>Services et systèmes</a:t>
            </a:r>
          </a:p>
        </p:txBody>
      </p:sp>
      <p:sp>
        <p:nvSpPr>
          <p:cNvPr id="15" name="Oval 14"/>
          <p:cNvSpPr/>
          <p:nvPr/>
        </p:nvSpPr>
        <p:spPr bwMode="auto">
          <a:xfrm rot="4313599">
            <a:off x="4487791" y="495964"/>
            <a:ext cx="2331499" cy="37862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Compendium LD (2)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L’outil est une customisation de l’éditeur Compendium et comprend une douzaine de nœuds</a:t>
            </a:r>
          </a:p>
          <a:p>
            <a:r>
              <a:rPr lang="fr-CH" dirty="0" smtClean="0"/>
              <a:t>Il s’agit d’une sorte d’application client/serveur qui tourne en local. Chaque geste de l’utilisateur est enregistré dans une base de données interne, mais on peut exporter/importer des *.zip</a:t>
            </a:r>
          </a:p>
          <a:p>
            <a:r>
              <a:rPr lang="fr-CH" dirty="0" smtClean="0"/>
              <a:t>Pour </a:t>
            </a:r>
            <a:r>
              <a:rPr lang="fr-CH" dirty="0" err="1" smtClean="0"/>
              <a:t>qqs</a:t>
            </a:r>
            <a:r>
              <a:rPr lang="fr-CH" dirty="0" smtClean="0"/>
              <a:t>. exemples, voir </a:t>
            </a:r>
            <a:r>
              <a:rPr lang="fr-CH" dirty="0" smtClean="0">
                <a:hlinkClick r:id="rId2"/>
              </a:rPr>
              <a:t>http://edutechwiki.unige.ch/fr/Tutoriel_CompendiumLD</a:t>
            </a:r>
            <a:r>
              <a:rPr lang="fr-CH" dirty="0" smtClean="0"/>
              <a:t> </a:t>
            </a:r>
          </a:p>
          <a:p>
            <a:pPr>
              <a:buNone/>
            </a:pPr>
            <a:r>
              <a:rPr lang="fr-CH" dirty="0" smtClean="0"/>
              <a:t>Résultat de </a:t>
            </a:r>
            <a:r>
              <a:rPr lang="fr-CH" dirty="0" err="1" smtClean="0"/>
              <a:t>qqs</a:t>
            </a:r>
            <a:r>
              <a:rPr lang="fr-CH" dirty="0" smtClean="0"/>
              <a:t>. expériences dans l’enseignement: </a:t>
            </a:r>
          </a:p>
          <a:p>
            <a:r>
              <a:rPr lang="fr-CH" dirty="0" smtClean="0"/>
              <a:t>Assez facile à enseigner</a:t>
            </a:r>
          </a:p>
          <a:p>
            <a:r>
              <a:rPr lang="fr-CH" dirty="0" smtClean="0"/>
              <a:t>Assez bien accepté par différents publics</a:t>
            </a:r>
          </a:p>
          <a:p>
            <a:r>
              <a:rPr lang="fr-CH" dirty="0" smtClean="0"/>
              <a:t>Il faudrait faire une localisation française (pas moi !)</a:t>
            </a: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20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fr-CH" dirty="0" err="1" smtClean="0"/>
              <a:t>DialogPlus</a:t>
            </a:r>
            <a:r>
              <a:rPr lang="fr-CH" dirty="0" smtClean="0"/>
              <a:t>: une ontologie techno-pédagogique</a:t>
            </a:r>
            <a:br>
              <a:rPr lang="fr-CH" dirty="0" smtClean="0"/>
            </a:br>
            <a:r>
              <a:rPr lang="fr-CH" dirty="0" smtClean="0"/>
              <a:t>(ressemble aux principes de la chimie, molécules)</a:t>
            </a:r>
            <a:endParaRPr lang="fr-CH" dirty="0"/>
          </a:p>
        </p:txBody>
      </p:sp>
      <p:pic>
        <p:nvPicPr>
          <p:cNvPr id="7" name="Content Placeholder 6" descr="Dialogplus-activity-tas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5200000" cy="17242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1026" name="Picture 2" descr="C:\INRP\img\Dialogplus-task-typ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0694" y="1071546"/>
            <a:ext cx="3480064" cy="5207143"/>
          </a:xfrm>
          <a:prstGeom prst="rect">
            <a:avLst/>
          </a:prstGeom>
          <a:noFill/>
        </p:spPr>
      </p:pic>
      <p:pic>
        <p:nvPicPr>
          <p:cNvPr id="1027" name="Picture 3" descr="C:\INRP\img\Dialogplus-task-too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643182"/>
            <a:ext cx="3476625" cy="33528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 bwMode="auto">
          <a:xfrm>
            <a:off x="4692768" y="1156347"/>
            <a:ext cx="507903" cy="337173"/>
          </a:xfrm>
          <a:custGeom>
            <a:avLst/>
            <a:gdLst>
              <a:gd name="connsiteX0" fmla="*/ 478672 w 507903"/>
              <a:gd name="connsiteY0" fmla="*/ 306693 h 337173"/>
              <a:gd name="connsiteX1" fmla="*/ 356752 w 507903"/>
              <a:gd name="connsiteY1" fmla="*/ 337173 h 337173"/>
              <a:gd name="connsiteX2" fmla="*/ 184032 w 507903"/>
              <a:gd name="connsiteY2" fmla="*/ 327013 h 337173"/>
              <a:gd name="connsiteX3" fmla="*/ 153552 w 507903"/>
              <a:gd name="connsiteY3" fmla="*/ 306693 h 337173"/>
              <a:gd name="connsiteX4" fmla="*/ 123072 w 507903"/>
              <a:gd name="connsiteY4" fmla="*/ 296533 h 337173"/>
              <a:gd name="connsiteX5" fmla="*/ 92592 w 507903"/>
              <a:gd name="connsiteY5" fmla="*/ 266053 h 337173"/>
              <a:gd name="connsiteX6" fmla="*/ 31632 w 507903"/>
              <a:gd name="connsiteY6" fmla="*/ 225413 h 337173"/>
              <a:gd name="connsiteX7" fmla="*/ 21472 w 507903"/>
              <a:gd name="connsiteY7" fmla="*/ 73013 h 337173"/>
              <a:gd name="connsiteX8" fmla="*/ 41792 w 507903"/>
              <a:gd name="connsiteY8" fmla="*/ 42533 h 337173"/>
              <a:gd name="connsiteX9" fmla="*/ 102752 w 507903"/>
              <a:gd name="connsiteY9" fmla="*/ 22213 h 337173"/>
              <a:gd name="connsiteX10" fmla="*/ 184032 w 507903"/>
              <a:gd name="connsiteY10" fmla="*/ 1893 h 337173"/>
              <a:gd name="connsiteX11" fmla="*/ 397392 w 507903"/>
              <a:gd name="connsiteY11" fmla="*/ 32373 h 337173"/>
              <a:gd name="connsiteX12" fmla="*/ 458352 w 507903"/>
              <a:gd name="connsiteY12" fmla="*/ 73013 h 337173"/>
              <a:gd name="connsiteX13" fmla="*/ 468512 w 507903"/>
              <a:gd name="connsiteY13" fmla="*/ 103493 h 337173"/>
              <a:gd name="connsiteX14" fmla="*/ 498992 w 507903"/>
              <a:gd name="connsiteY14" fmla="*/ 164453 h 337173"/>
              <a:gd name="connsiteX15" fmla="*/ 478672 w 507903"/>
              <a:gd name="connsiteY15" fmla="*/ 266053 h 337173"/>
              <a:gd name="connsiteX16" fmla="*/ 458352 w 507903"/>
              <a:gd name="connsiteY16" fmla="*/ 296533 h 337173"/>
              <a:gd name="connsiteX17" fmla="*/ 427872 w 507903"/>
              <a:gd name="connsiteY17" fmla="*/ 327013 h 3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03" h="337173">
                <a:moveTo>
                  <a:pt x="478672" y="306693"/>
                </a:moveTo>
                <a:cubicBezTo>
                  <a:pt x="398169" y="333527"/>
                  <a:pt x="438840" y="323492"/>
                  <a:pt x="356752" y="337173"/>
                </a:cubicBezTo>
                <a:cubicBezTo>
                  <a:pt x="299179" y="333786"/>
                  <a:pt x="241067" y="335568"/>
                  <a:pt x="184032" y="327013"/>
                </a:cubicBezTo>
                <a:cubicBezTo>
                  <a:pt x="171956" y="325202"/>
                  <a:pt x="164474" y="312154"/>
                  <a:pt x="153552" y="306693"/>
                </a:cubicBezTo>
                <a:cubicBezTo>
                  <a:pt x="143973" y="301904"/>
                  <a:pt x="133232" y="299920"/>
                  <a:pt x="123072" y="296533"/>
                </a:cubicBezTo>
                <a:cubicBezTo>
                  <a:pt x="112912" y="286373"/>
                  <a:pt x="103934" y="274874"/>
                  <a:pt x="92592" y="266053"/>
                </a:cubicBezTo>
                <a:cubicBezTo>
                  <a:pt x="73315" y="251060"/>
                  <a:pt x="31632" y="225413"/>
                  <a:pt x="31632" y="225413"/>
                </a:cubicBezTo>
                <a:cubicBezTo>
                  <a:pt x="7863" y="154105"/>
                  <a:pt x="0" y="158901"/>
                  <a:pt x="21472" y="73013"/>
                </a:cubicBezTo>
                <a:cubicBezTo>
                  <a:pt x="24434" y="61167"/>
                  <a:pt x="31437" y="49005"/>
                  <a:pt x="41792" y="42533"/>
                </a:cubicBezTo>
                <a:cubicBezTo>
                  <a:pt x="59955" y="31181"/>
                  <a:pt x="81972" y="27408"/>
                  <a:pt x="102752" y="22213"/>
                </a:cubicBezTo>
                <a:lnTo>
                  <a:pt x="184032" y="1893"/>
                </a:lnTo>
                <a:cubicBezTo>
                  <a:pt x="213521" y="3859"/>
                  <a:pt x="348832" y="0"/>
                  <a:pt x="397392" y="32373"/>
                </a:cubicBezTo>
                <a:lnTo>
                  <a:pt x="458352" y="73013"/>
                </a:lnTo>
                <a:cubicBezTo>
                  <a:pt x="461739" y="83173"/>
                  <a:pt x="463723" y="93914"/>
                  <a:pt x="468512" y="103493"/>
                </a:cubicBezTo>
                <a:cubicBezTo>
                  <a:pt x="507903" y="182275"/>
                  <a:pt x="473455" y="87841"/>
                  <a:pt x="498992" y="164453"/>
                </a:cubicBezTo>
                <a:cubicBezTo>
                  <a:pt x="495248" y="190662"/>
                  <a:pt x="492858" y="237680"/>
                  <a:pt x="478672" y="266053"/>
                </a:cubicBezTo>
                <a:cubicBezTo>
                  <a:pt x="473211" y="276975"/>
                  <a:pt x="467887" y="288905"/>
                  <a:pt x="458352" y="296533"/>
                </a:cubicBezTo>
                <a:cubicBezTo>
                  <a:pt x="421446" y="326058"/>
                  <a:pt x="427872" y="285091"/>
                  <a:pt x="427872" y="327013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482080" y="3444240"/>
            <a:ext cx="599440" cy="467360"/>
          </a:xfrm>
          <a:custGeom>
            <a:avLst/>
            <a:gdLst>
              <a:gd name="connsiteX0" fmla="*/ 20320 w 599440"/>
              <a:gd name="connsiteY0" fmla="*/ 60960 h 467360"/>
              <a:gd name="connsiteX1" fmla="*/ 111760 w 599440"/>
              <a:gd name="connsiteY1" fmla="*/ 10160 h 467360"/>
              <a:gd name="connsiteX2" fmla="*/ 142240 w 599440"/>
              <a:gd name="connsiteY2" fmla="*/ 0 h 467360"/>
              <a:gd name="connsiteX3" fmla="*/ 436880 w 599440"/>
              <a:gd name="connsiteY3" fmla="*/ 10160 h 467360"/>
              <a:gd name="connsiteX4" fmla="*/ 497840 w 599440"/>
              <a:gd name="connsiteY4" fmla="*/ 30480 h 467360"/>
              <a:gd name="connsiteX5" fmla="*/ 538480 w 599440"/>
              <a:gd name="connsiteY5" fmla="*/ 91440 h 467360"/>
              <a:gd name="connsiteX6" fmla="*/ 558800 w 599440"/>
              <a:gd name="connsiteY6" fmla="*/ 121920 h 467360"/>
              <a:gd name="connsiteX7" fmla="*/ 579120 w 599440"/>
              <a:gd name="connsiteY7" fmla="*/ 182880 h 467360"/>
              <a:gd name="connsiteX8" fmla="*/ 589280 w 599440"/>
              <a:gd name="connsiteY8" fmla="*/ 213360 h 467360"/>
              <a:gd name="connsiteX9" fmla="*/ 599440 w 599440"/>
              <a:gd name="connsiteY9" fmla="*/ 254000 h 467360"/>
              <a:gd name="connsiteX10" fmla="*/ 579120 w 599440"/>
              <a:gd name="connsiteY10" fmla="*/ 335280 h 467360"/>
              <a:gd name="connsiteX11" fmla="*/ 548640 w 599440"/>
              <a:gd name="connsiteY11" fmla="*/ 365760 h 467360"/>
              <a:gd name="connsiteX12" fmla="*/ 528320 w 599440"/>
              <a:gd name="connsiteY12" fmla="*/ 396240 h 467360"/>
              <a:gd name="connsiteX13" fmla="*/ 436880 w 599440"/>
              <a:gd name="connsiteY13" fmla="*/ 436880 h 467360"/>
              <a:gd name="connsiteX14" fmla="*/ 406400 w 599440"/>
              <a:gd name="connsiteY14" fmla="*/ 447040 h 467360"/>
              <a:gd name="connsiteX15" fmla="*/ 375920 w 599440"/>
              <a:gd name="connsiteY15" fmla="*/ 457200 h 467360"/>
              <a:gd name="connsiteX16" fmla="*/ 304800 w 599440"/>
              <a:gd name="connsiteY16" fmla="*/ 467360 h 467360"/>
              <a:gd name="connsiteX17" fmla="*/ 223520 w 599440"/>
              <a:gd name="connsiteY17" fmla="*/ 457200 h 467360"/>
              <a:gd name="connsiteX18" fmla="*/ 193040 w 599440"/>
              <a:gd name="connsiteY18" fmla="*/ 447040 h 467360"/>
              <a:gd name="connsiteX19" fmla="*/ 142240 w 599440"/>
              <a:gd name="connsiteY19" fmla="*/ 436880 h 467360"/>
              <a:gd name="connsiteX20" fmla="*/ 101600 w 599440"/>
              <a:gd name="connsiteY20" fmla="*/ 416560 h 467360"/>
              <a:gd name="connsiteX21" fmla="*/ 71120 w 599440"/>
              <a:gd name="connsiteY21" fmla="*/ 406400 h 467360"/>
              <a:gd name="connsiteX22" fmla="*/ 50800 w 599440"/>
              <a:gd name="connsiteY22" fmla="*/ 375920 h 467360"/>
              <a:gd name="connsiteX23" fmla="*/ 30480 w 599440"/>
              <a:gd name="connsiteY23" fmla="*/ 335280 h 467360"/>
              <a:gd name="connsiteX24" fmla="*/ 20320 w 599440"/>
              <a:gd name="connsiteY24" fmla="*/ 304800 h 467360"/>
              <a:gd name="connsiteX25" fmla="*/ 0 w 599440"/>
              <a:gd name="connsiteY25" fmla="*/ 274320 h 467360"/>
              <a:gd name="connsiteX26" fmla="*/ 30480 w 599440"/>
              <a:gd name="connsiteY26" fmla="*/ 101600 h 467360"/>
              <a:gd name="connsiteX27" fmla="*/ 71120 w 599440"/>
              <a:gd name="connsiteY27" fmla="*/ 40640 h 467360"/>
              <a:gd name="connsiteX28" fmla="*/ 101600 w 599440"/>
              <a:gd name="connsiteY28" fmla="*/ 30480 h 467360"/>
              <a:gd name="connsiteX29" fmla="*/ 132080 w 599440"/>
              <a:gd name="connsiteY29" fmla="*/ 1016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9440" h="467360">
                <a:moveTo>
                  <a:pt x="20320" y="60960"/>
                </a:moveTo>
                <a:cubicBezTo>
                  <a:pt x="65946" y="15334"/>
                  <a:pt x="37169" y="35024"/>
                  <a:pt x="111760" y="10160"/>
                </a:cubicBezTo>
                <a:lnTo>
                  <a:pt x="142240" y="0"/>
                </a:lnTo>
                <a:cubicBezTo>
                  <a:pt x="240453" y="3387"/>
                  <a:pt x="338967" y="1767"/>
                  <a:pt x="436880" y="10160"/>
                </a:cubicBezTo>
                <a:cubicBezTo>
                  <a:pt x="458221" y="11989"/>
                  <a:pt x="497840" y="30480"/>
                  <a:pt x="497840" y="30480"/>
                </a:cubicBezTo>
                <a:lnTo>
                  <a:pt x="538480" y="91440"/>
                </a:lnTo>
                <a:cubicBezTo>
                  <a:pt x="545253" y="101600"/>
                  <a:pt x="554939" y="110336"/>
                  <a:pt x="558800" y="121920"/>
                </a:cubicBezTo>
                <a:lnTo>
                  <a:pt x="579120" y="182880"/>
                </a:lnTo>
                <a:cubicBezTo>
                  <a:pt x="582507" y="193040"/>
                  <a:pt x="586683" y="202970"/>
                  <a:pt x="589280" y="213360"/>
                </a:cubicBezTo>
                <a:lnTo>
                  <a:pt x="599440" y="254000"/>
                </a:lnTo>
                <a:cubicBezTo>
                  <a:pt x="597974" y="261328"/>
                  <a:pt x="588046" y="321891"/>
                  <a:pt x="579120" y="335280"/>
                </a:cubicBezTo>
                <a:cubicBezTo>
                  <a:pt x="571150" y="347235"/>
                  <a:pt x="557838" y="354722"/>
                  <a:pt x="548640" y="365760"/>
                </a:cubicBezTo>
                <a:cubicBezTo>
                  <a:pt x="540823" y="375141"/>
                  <a:pt x="536954" y="387606"/>
                  <a:pt x="528320" y="396240"/>
                </a:cubicBezTo>
                <a:cubicBezTo>
                  <a:pt x="504169" y="420391"/>
                  <a:pt x="467061" y="426820"/>
                  <a:pt x="436880" y="436880"/>
                </a:cubicBezTo>
                <a:lnTo>
                  <a:pt x="406400" y="447040"/>
                </a:lnTo>
                <a:cubicBezTo>
                  <a:pt x="396240" y="450427"/>
                  <a:pt x="386522" y="455685"/>
                  <a:pt x="375920" y="457200"/>
                </a:cubicBezTo>
                <a:lnTo>
                  <a:pt x="304800" y="467360"/>
                </a:lnTo>
                <a:cubicBezTo>
                  <a:pt x="277707" y="463973"/>
                  <a:pt x="250384" y="462084"/>
                  <a:pt x="223520" y="457200"/>
                </a:cubicBezTo>
                <a:cubicBezTo>
                  <a:pt x="212983" y="455284"/>
                  <a:pt x="203430" y="449637"/>
                  <a:pt x="193040" y="447040"/>
                </a:cubicBezTo>
                <a:cubicBezTo>
                  <a:pt x="176287" y="442852"/>
                  <a:pt x="159173" y="440267"/>
                  <a:pt x="142240" y="436880"/>
                </a:cubicBezTo>
                <a:cubicBezTo>
                  <a:pt x="128693" y="430107"/>
                  <a:pt x="115521" y="422526"/>
                  <a:pt x="101600" y="416560"/>
                </a:cubicBezTo>
                <a:cubicBezTo>
                  <a:pt x="91756" y="412341"/>
                  <a:pt x="79483" y="413090"/>
                  <a:pt x="71120" y="406400"/>
                </a:cubicBezTo>
                <a:cubicBezTo>
                  <a:pt x="61585" y="398772"/>
                  <a:pt x="56858" y="386522"/>
                  <a:pt x="50800" y="375920"/>
                </a:cubicBezTo>
                <a:cubicBezTo>
                  <a:pt x="43286" y="362770"/>
                  <a:pt x="36446" y="349201"/>
                  <a:pt x="30480" y="335280"/>
                </a:cubicBezTo>
                <a:cubicBezTo>
                  <a:pt x="26261" y="325436"/>
                  <a:pt x="25109" y="314379"/>
                  <a:pt x="20320" y="304800"/>
                </a:cubicBezTo>
                <a:cubicBezTo>
                  <a:pt x="14859" y="293878"/>
                  <a:pt x="6773" y="284480"/>
                  <a:pt x="0" y="274320"/>
                </a:cubicBezTo>
                <a:cubicBezTo>
                  <a:pt x="3234" y="238746"/>
                  <a:pt x="3407" y="142209"/>
                  <a:pt x="30480" y="101600"/>
                </a:cubicBezTo>
                <a:cubicBezTo>
                  <a:pt x="44027" y="81280"/>
                  <a:pt x="47952" y="48363"/>
                  <a:pt x="71120" y="40640"/>
                </a:cubicBezTo>
                <a:cubicBezTo>
                  <a:pt x="81280" y="37253"/>
                  <a:pt x="92021" y="35269"/>
                  <a:pt x="101600" y="30480"/>
                </a:cubicBezTo>
                <a:cubicBezTo>
                  <a:pt x="112522" y="25019"/>
                  <a:pt x="132080" y="10160"/>
                  <a:pt x="132080" y="1016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DialogPlus</a:t>
            </a:r>
            <a:r>
              <a:rPr lang="fr-CH" dirty="0" smtClean="0"/>
              <a:t> (2): un outil de scénarisation et dépositoire</a:t>
            </a:r>
            <a:endParaRPr lang="fr-CH" dirty="0"/>
          </a:p>
        </p:txBody>
      </p:sp>
      <p:pic>
        <p:nvPicPr>
          <p:cNvPr id="8" name="Content Placeholder 7" descr="Dialogplus-nugget-edit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8229600" cy="498215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22</a:t>
            </a:fld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4643438" y="928670"/>
            <a:ext cx="3916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hlinkClick r:id="rId4"/>
              </a:rPr>
              <a:t>http://www.nettle.soton.ac.uk/toolkit/</a:t>
            </a:r>
            <a:r>
              <a:rPr lang="fr-CH" dirty="0" smtClean="0"/>
              <a:t>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DialogPLUS</a:t>
            </a:r>
            <a:r>
              <a:rPr lang="fr-CH" dirty="0" smtClean="0"/>
              <a:t> (3) – Exemple d’un </a:t>
            </a:r>
            <a:r>
              <a:rPr lang="fr-CH" dirty="0" err="1" smtClean="0"/>
              <a:t>nugget</a:t>
            </a:r>
            <a:endParaRPr lang="fr-CH" dirty="0"/>
          </a:p>
        </p:txBody>
      </p:sp>
      <p:pic>
        <p:nvPicPr>
          <p:cNvPr id="7" name="Content Placeholder 6" descr="Dialogplus-nugget-examp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8189" y="836613"/>
            <a:ext cx="6487622" cy="54721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Modèles d’enseignement / </a:t>
            </a:r>
            <a:r>
              <a:rPr lang="fr-CH" dirty="0" err="1" smtClean="0"/>
              <a:t>lesson</a:t>
            </a:r>
            <a:r>
              <a:rPr lang="fr-CH" dirty="0" smtClean="0"/>
              <a:t> planning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378469"/>
          </a:xfrm>
        </p:spPr>
        <p:txBody>
          <a:bodyPr/>
          <a:lstStyle/>
          <a:p>
            <a:r>
              <a:rPr lang="fr-CH" dirty="0" smtClean="0"/>
              <a:t>Des dizaines de modèles …….</a:t>
            </a:r>
          </a:p>
          <a:p>
            <a:r>
              <a:rPr lang="fr-CH" dirty="0" smtClean="0"/>
              <a:t>Outils (web ou à télécharger)</a:t>
            </a:r>
          </a:p>
          <a:p>
            <a:pPr>
              <a:buNone/>
            </a:pPr>
            <a:r>
              <a:rPr lang="fr-CH" dirty="0" smtClean="0"/>
              <a:t>Exemple intéressant pour les universités:</a:t>
            </a:r>
          </a:p>
          <a:p>
            <a:r>
              <a:rPr lang="fr-CH" dirty="0" smtClean="0">
                <a:hlinkClick r:id="rId3"/>
              </a:rPr>
              <a:t>http://phoebe-app.conted.ox.ac.uk/</a:t>
            </a:r>
            <a:r>
              <a:rPr lang="fr-CH" dirty="0" smtClean="0"/>
              <a:t> </a:t>
            </a:r>
          </a:p>
          <a:p>
            <a:pPr>
              <a:buNone/>
            </a:pPr>
            <a:r>
              <a:rPr lang="fr-CH" dirty="0" smtClean="0"/>
              <a:t>Quelques outils choisis au hasard:</a:t>
            </a:r>
          </a:p>
          <a:p>
            <a:r>
              <a:rPr lang="fr-CH" dirty="0" smtClean="0">
                <a:hlinkClick r:id="rId4"/>
              </a:rPr>
              <a:t>http://www.teach-nology.com/web_tools/lesson_plan/</a:t>
            </a:r>
            <a:r>
              <a:rPr lang="fr-CH" dirty="0" smtClean="0"/>
              <a:t> </a:t>
            </a:r>
          </a:p>
          <a:p>
            <a:r>
              <a:rPr lang="fr-CH" dirty="0" smtClean="0">
                <a:hlinkClick r:id="rId5"/>
              </a:rPr>
              <a:t>http://lessonarchitect.uwf.edu/</a:t>
            </a:r>
            <a:r>
              <a:rPr lang="fr-CH" dirty="0" smtClean="0"/>
              <a:t> </a:t>
            </a:r>
          </a:p>
          <a:p>
            <a:r>
              <a:rPr lang="fr-CH" dirty="0" smtClean="0">
                <a:hlinkClick r:id="rId6"/>
              </a:rPr>
              <a:t>http://school.discoveryeducation.com/teachingtools/lessonplanner/</a:t>
            </a:r>
            <a:r>
              <a:rPr lang="fr-CH" dirty="0" smtClean="0"/>
              <a:t> </a:t>
            </a:r>
          </a:p>
          <a:p>
            <a:r>
              <a:rPr lang="fr-CH" dirty="0" smtClean="0">
                <a:hlinkClick r:id="rId7"/>
              </a:rPr>
              <a:t>http://www.adultedlessons.org/</a:t>
            </a:r>
            <a:r>
              <a:rPr lang="fr-CH" dirty="0" smtClean="0"/>
              <a:t> </a:t>
            </a:r>
          </a:p>
          <a:p>
            <a:pPr>
              <a:buNone/>
            </a:pPr>
            <a:endParaRPr lang="fr-CH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24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CSCL – Les éléments de « scripts » CSCL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25</a:t>
            </a:fld>
            <a:endParaRPr lang="fr-CH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132734" y="6184882"/>
            <a:ext cx="5857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593D8222-9F7A-435C-BE40-EB8A8880766A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25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717521" y="1142984"/>
            <a:ext cx="7976568" cy="3749630"/>
            <a:chOff x="2380" y="2112"/>
            <a:chExt cx="3289" cy="1590"/>
          </a:xfrm>
        </p:grpSpPr>
        <p:sp>
          <p:nvSpPr>
            <p:cNvPr id="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80" y="2405"/>
              <a:ext cx="1035" cy="1206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fr-CH" sz="3200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2643" y="2405"/>
              <a:ext cx="690" cy="17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Participants</a:t>
              </a:r>
              <a:endParaRPr lang="de-DE" sz="2000" b="1" dirty="0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2906" y="2663"/>
              <a:ext cx="518" cy="173"/>
            </a:xfrm>
            <a:prstGeom prst="roundRect">
              <a:avLst>
                <a:gd name="adj" fmla="val 16667"/>
              </a:avLst>
            </a:prstGeom>
            <a:solidFill>
              <a:srgbClr val="99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Groups</a:t>
              </a:r>
              <a:endParaRPr lang="de-DE" sz="2000" b="1" dirty="0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3075" y="3180"/>
              <a:ext cx="431" cy="173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Roles</a:t>
              </a:r>
              <a:endParaRPr lang="de-DE" sz="2000" b="1" dirty="0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2554" y="2922"/>
              <a:ext cx="689" cy="172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Activities</a:t>
              </a:r>
              <a:endParaRPr lang="de-DE" sz="2000" b="1" dirty="0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2644" y="3438"/>
              <a:ext cx="776" cy="173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8000" tIns="18000" rIns="18000" bIns="18000" anchor="ctr"/>
            <a:lstStyle/>
            <a:p>
              <a:pPr algn="ctr"/>
              <a:r>
                <a:rPr lang="de-DE" sz="2000" b="1" dirty="0">
                  <a:solidFill>
                    <a:srgbClr val="000000"/>
                  </a:solidFill>
                </a:rPr>
                <a:t>Resources</a:t>
              </a:r>
              <a:endParaRPr lang="de-DE" sz="2000" b="1" dirty="0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570" y="2112"/>
              <a:ext cx="2099" cy="15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de-DE" sz="2400" dirty="0">
                  <a:solidFill>
                    <a:srgbClr val="008000"/>
                  </a:solidFill>
                  <a:latin typeface="+mj-lt"/>
                </a:rPr>
                <a:t>Mechanisms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516" y="2114"/>
              <a:ext cx="9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de-DE" sz="2400" dirty="0">
                  <a:solidFill>
                    <a:srgbClr val="008000"/>
                  </a:solidFill>
                  <a:latin typeface="+mn-lt"/>
                </a:rPr>
                <a:t>Components</a:t>
              </a:r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470" y="2114"/>
              <a:ext cx="3177" cy="1588"/>
              <a:chOff x="2470" y="2114"/>
              <a:chExt cx="3177" cy="1588"/>
            </a:xfrm>
          </p:grpSpPr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>
                <a:off x="2471" y="2114"/>
                <a:ext cx="3175" cy="1"/>
              </a:xfrm>
              <a:prstGeom prst="line">
                <a:avLst/>
              </a:prstGeom>
              <a:noFill/>
              <a:ln w="12700" cap="rnd">
                <a:solidFill>
                  <a:srgbClr val="CC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2471" y="3702"/>
                <a:ext cx="3175" cy="0"/>
              </a:xfrm>
              <a:prstGeom prst="line">
                <a:avLst/>
              </a:prstGeom>
              <a:noFill/>
              <a:ln w="12700" cap="rnd">
                <a:solidFill>
                  <a:srgbClr val="CC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106" name="Line 15"/>
              <p:cNvSpPr>
                <a:spLocks noChangeShapeType="1"/>
              </p:cNvSpPr>
              <p:nvPr/>
            </p:nvSpPr>
            <p:spPr bwMode="auto">
              <a:xfrm>
                <a:off x="2470" y="2114"/>
                <a:ext cx="1" cy="1587"/>
              </a:xfrm>
              <a:prstGeom prst="line">
                <a:avLst/>
              </a:prstGeom>
              <a:noFill/>
              <a:ln w="12700" cap="rnd">
                <a:solidFill>
                  <a:srgbClr val="CC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107" name="Line 16"/>
              <p:cNvSpPr>
                <a:spLocks noChangeShapeType="1"/>
              </p:cNvSpPr>
              <p:nvPr/>
            </p:nvSpPr>
            <p:spPr bwMode="auto">
              <a:xfrm>
                <a:off x="5646" y="2114"/>
                <a:ext cx="1" cy="1587"/>
              </a:xfrm>
              <a:prstGeom prst="line">
                <a:avLst/>
              </a:prstGeom>
              <a:noFill/>
              <a:ln w="12700" cap="rnd">
                <a:solidFill>
                  <a:srgbClr val="CC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108" name="Line 17"/>
              <p:cNvSpPr>
                <a:spLocks noChangeShapeType="1"/>
              </p:cNvSpPr>
              <p:nvPr/>
            </p:nvSpPr>
            <p:spPr bwMode="auto">
              <a:xfrm>
                <a:off x="3547" y="2114"/>
                <a:ext cx="1" cy="1587"/>
              </a:xfrm>
              <a:prstGeom prst="line">
                <a:avLst/>
              </a:prstGeom>
              <a:noFill/>
              <a:ln w="12700" cap="rnd">
                <a:solidFill>
                  <a:srgbClr val="CC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CH" sz="3200"/>
              </a:p>
            </p:txBody>
          </p:sp>
        </p:grp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908" y="3007"/>
              <a:ext cx="647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buFontTx/>
                <a:buChar char="•"/>
              </a:pPr>
              <a:r>
                <a:rPr lang="de-DE" dirty="0">
                  <a:solidFill>
                    <a:srgbClr val="008000"/>
                  </a:solidFill>
                </a:rPr>
                <a:t>Fading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251" y="3021"/>
              <a:ext cx="657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de-DE" dirty="0">
                  <a:solidFill>
                    <a:srgbClr val="008000"/>
                  </a:solidFill>
                  <a:latin typeface="+mn-lt"/>
                </a:rPr>
                <a:t>Traversion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604" y="3021"/>
              <a:ext cx="647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de-DE" dirty="0">
                  <a:solidFill>
                    <a:srgbClr val="008000"/>
                  </a:solidFill>
                  <a:latin typeface="+mn-lt"/>
                </a:rPr>
                <a:t>Rotation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908" y="2386"/>
              <a:ext cx="647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de-DE">
                  <a:solidFill>
                    <a:srgbClr val="008000"/>
                  </a:solidFill>
                  <a:latin typeface="+mn-lt"/>
                </a:rPr>
                <a:t>Repetition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251" y="2386"/>
              <a:ext cx="657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de-DE">
                  <a:solidFill>
                    <a:srgbClr val="008000"/>
                  </a:solidFill>
                  <a:latin typeface="+mn-lt"/>
                </a:rPr>
                <a:t>Distribution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604" y="2400"/>
              <a:ext cx="647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de-DE" dirty="0">
                  <a:solidFill>
                    <a:srgbClr val="008000"/>
                  </a:solidFill>
                  <a:latin typeface="+mn-lt"/>
                </a:rPr>
                <a:t>Formation</a:t>
              </a: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3604" y="3021"/>
              <a:ext cx="1951" cy="0"/>
            </a:xfrm>
            <a:prstGeom prst="line">
              <a:avLst/>
            </a:prstGeom>
            <a:noFill/>
            <a:ln w="127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3200">
                <a:latin typeface="+mn-lt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4251" y="2386"/>
              <a:ext cx="0" cy="1242"/>
            </a:xfrm>
            <a:prstGeom prst="line">
              <a:avLst/>
            </a:prstGeom>
            <a:noFill/>
            <a:ln w="127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320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4908" y="2386"/>
              <a:ext cx="0" cy="1242"/>
            </a:xfrm>
            <a:prstGeom prst="line">
              <a:avLst/>
            </a:prstGeom>
            <a:noFill/>
            <a:ln w="127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320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604" y="2386"/>
              <a:ext cx="0" cy="1242"/>
            </a:xfrm>
            <a:prstGeom prst="line">
              <a:avLst/>
            </a:prstGeom>
            <a:noFill/>
            <a:ln w="12700" cap="sq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320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604" y="2386"/>
              <a:ext cx="1951" cy="0"/>
            </a:xfrm>
            <a:prstGeom prst="line">
              <a:avLst/>
            </a:prstGeom>
            <a:noFill/>
            <a:ln w="12700" cap="sq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320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5555" y="2386"/>
              <a:ext cx="0" cy="1242"/>
            </a:xfrm>
            <a:prstGeom prst="line">
              <a:avLst/>
            </a:prstGeom>
            <a:noFill/>
            <a:ln w="12700" cap="sq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3200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3604" y="3628"/>
              <a:ext cx="1951" cy="0"/>
            </a:xfrm>
            <a:prstGeom prst="line">
              <a:avLst/>
            </a:prstGeom>
            <a:noFill/>
            <a:ln w="12700" cap="sq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3200"/>
            </a:p>
          </p:txBody>
        </p:sp>
        <p:grpSp>
          <p:nvGrpSpPr>
            <p:cNvPr id="34" name="Group 31"/>
            <p:cNvGrpSpPr>
              <a:grpSpLocks/>
            </p:cNvGrpSpPr>
            <p:nvPr/>
          </p:nvGrpSpPr>
          <p:grpSpPr bwMode="auto">
            <a:xfrm>
              <a:off x="4330" y="2613"/>
              <a:ext cx="516" cy="320"/>
              <a:chOff x="3271" y="2387"/>
              <a:chExt cx="516" cy="320"/>
            </a:xfrm>
          </p:grpSpPr>
          <p:sp>
            <p:nvSpPr>
              <p:cNvPr id="88" name="AutoShape 32"/>
              <p:cNvSpPr>
                <a:spLocks noChangeAspect="1" noChangeArrowheads="1" noTextEdit="1"/>
              </p:cNvSpPr>
              <p:nvPr/>
            </p:nvSpPr>
            <p:spPr bwMode="auto">
              <a:xfrm>
                <a:off x="3271" y="2387"/>
                <a:ext cx="516" cy="320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89" name="AutoShape 33"/>
              <p:cNvSpPr>
                <a:spLocks noChangeArrowheads="1"/>
              </p:cNvSpPr>
              <p:nvPr/>
            </p:nvSpPr>
            <p:spPr bwMode="auto">
              <a:xfrm rot="4487197">
                <a:off x="3440" y="2402"/>
                <a:ext cx="33" cy="78"/>
              </a:xfrm>
              <a:prstGeom prst="flowChartDelay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grpSp>
            <p:nvGrpSpPr>
              <p:cNvPr id="90" name="Group 34"/>
              <p:cNvGrpSpPr>
                <a:grpSpLocks/>
              </p:cNvGrpSpPr>
              <p:nvPr/>
            </p:nvGrpSpPr>
            <p:grpSpPr bwMode="auto">
              <a:xfrm rot="900000">
                <a:off x="3271" y="2560"/>
                <a:ext cx="156" cy="147"/>
                <a:chOff x="4285" y="1706"/>
                <a:chExt cx="240" cy="227"/>
              </a:xfrm>
            </p:grpSpPr>
            <p:sp>
              <p:nvSpPr>
                <p:cNvPr id="102" name="AutoShape 35"/>
                <p:cNvSpPr>
                  <a:spLocks noChangeArrowheads="1"/>
                </p:cNvSpPr>
                <p:nvPr/>
              </p:nvSpPr>
              <p:spPr bwMode="auto">
                <a:xfrm rot="9887197">
                  <a:off x="4285" y="1706"/>
                  <a:ext cx="240" cy="223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CH" sz="3200"/>
                </a:p>
              </p:txBody>
            </p:sp>
            <p:sp>
              <p:nvSpPr>
                <p:cNvPr id="103" name="Oval 36"/>
                <p:cNvSpPr>
                  <a:spLocks noChangeArrowheads="1"/>
                </p:cNvSpPr>
                <p:nvPr/>
              </p:nvSpPr>
              <p:spPr bwMode="auto">
                <a:xfrm rot="4487197">
                  <a:off x="4381" y="1856"/>
                  <a:ext cx="86" cy="68"/>
                </a:xfrm>
                <a:prstGeom prst="ellipse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CH" sz="3200"/>
                </a:p>
              </p:txBody>
            </p:sp>
          </p:grpSp>
          <p:grpSp>
            <p:nvGrpSpPr>
              <p:cNvPr id="91" name="Group 37"/>
              <p:cNvGrpSpPr>
                <a:grpSpLocks/>
              </p:cNvGrpSpPr>
              <p:nvPr/>
            </p:nvGrpSpPr>
            <p:grpSpPr bwMode="auto">
              <a:xfrm rot="900000">
                <a:off x="3447" y="2560"/>
                <a:ext cx="155" cy="147"/>
                <a:chOff x="4285" y="1706"/>
                <a:chExt cx="240" cy="227"/>
              </a:xfrm>
            </p:grpSpPr>
            <p:sp>
              <p:nvSpPr>
                <p:cNvPr id="100" name="AutoShape 38"/>
                <p:cNvSpPr>
                  <a:spLocks noChangeArrowheads="1"/>
                </p:cNvSpPr>
                <p:nvPr/>
              </p:nvSpPr>
              <p:spPr bwMode="auto">
                <a:xfrm rot="9887197">
                  <a:off x="4285" y="1706"/>
                  <a:ext cx="240" cy="223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CH" sz="3200"/>
                </a:p>
              </p:txBody>
            </p:sp>
            <p:sp>
              <p:nvSpPr>
                <p:cNvPr id="101" name="Oval 39"/>
                <p:cNvSpPr>
                  <a:spLocks noChangeArrowheads="1"/>
                </p:cNvSpPr>
                <p:nvPr/>
              </p:nvSpPr>
              <p:spPr bwMode="auto">
                <a:xfrm rot="4487197">
                  <a:off x="4381" y="1856"/>
                  <a:ext cx="86" cy="68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CH" sz="3200"/>
                </a:p>
              </p:txBody>
            </p:sp>
          </p:grpSp>
          <p:grpSp>
            <p:nvGrpSpPr>
              <p:cNvPr id="92" name="Group 40"/>
              <p:cNvGrpSpPr>
                <a:grpSpLocks/>
              </p:cNvGrpSpPr>
              <p:nvPr/>
            </p:nvGrpSpPr>
            <p:grpSpPr bwMode="auto">
              <a:xfrm rot="900000">
                <a:off x="3631" y="2560"/>
                <a:ext cx="156" cy="147"/>
                <a:chOff x="4285" y="1706"/>
                <a:chExt cx="240" cy="227"/>
              </a:xfrm>
            </p:grpSpPr>
            <p:sp>
              <p:nvSpPr>
                <p:cNvPr id="98" name="AutoShape 41"/>
                <p:cNvSpPr>
                  <a:spLocks noChangeArrowheads="1"/>
                </p:cNvSpPr>
                <p:nvPr/>
              </p:nvSpPr>
              <p:spPr bwMode="auto">
                <a:xfrm rot="9887197">
                  <a:off x="4285" y="1706"/>
                  <a:ext cx="240" cy="223"/>
                </a:xfrm>
                <a:custGeom>
                  <a:avLst/>
                  <a:gdLst>
                    <a:gd name="G0" fmla="+- 5400 0 0"/>
                    <a:gd name="G1" fmla="+- 11796480 0 0"/>
                    <a:gd name="G2" fmla="+- 0 0 11796480"/>
                    <a:gd name="T0" fmla="*/ 0 256 1"/>
                    <a:gd name="T1" fmla="*/ 180 256 1"/>
                    <a:gd name="G3" fmla="+- 11796480 T0 T1"/>
                    <a:gd name="T2" fmla="*/ 0 256 1"/>
                    <a:gd name="T3" fmla="*/ 90 256 1"/>
                    <a:gd name="G4" fmla="+- 11796480 T2 T3"/>
                    <a:gd name="G5" fmla="*/ G4 2 1"/>
                    <a:gd name="T4" fmla="*/ 90 256 1"/>
                    <a:gd name="T5" fmla="*/ 0 256 1"/>
                    <a:gd name="G6" fmla="+- 11796480 T4 T5"/>
                    <a:gd name="G7" fmla="*/ G6 2 1"/>
                    <a:gd name="G8" fmla="abs 1179648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5400"/>
                    <a:gd name="G18" fmla="*/ 5400 1 2"/>
                    <a:gd name="G19" fmla="+- G18 5400 0"/>
                    <a:gd name="G20" fmla="cos G19 11796480"/>
                    <a:gd name="G21" fmla="sin G19 11796480"/>
                    <a:gd name="G22" fmla="+- G20 10800 0"/>
                    <a:gd name="G23" fmla="+- G21 10800 0"/>
                    <a:gd name="G24" fmla="+- 10800 0 G20"/>
                    <a:gd name="G25" fmla="+- 5400 10800 0"/>
                    <a:gd name="G26" fmla="?: G9 G17 G25"/>
                    <a:gd name="G27" fmla="?: G9 0 21600"/>
                    <a:gd name="G28" fmla="cos 10800 11796480"/>
                    <a:gd name="G29" fmla="sin 10800 11796480"/>
                    <a:gd name="G30" fmla="sin 5400 1179648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96480 G34 0"/>
                    <a:gd name="G36" fmla="?: G6 G35 G31"/>
                    <a:gd name="G37" fmla="+- 21600 0 G36"/>
                    <a:gd name="G38" fmla="?: G4 0 G33"/>
                    <a:gd name="G39" fmla="?: 1179648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2700 w 21600"/>
                    <a:gd name="T15" fmla="*/ 10800 h 21600"/>
                    <a:gd name="T16" fmla="*/ 10800 w 21600"/>
                    <a:gd name="T17" fmla="*/ 5400 h 21600"/>
                    <a:gd name="T18" fmla="*/ 18900 w 21600"/>
                    <a:gd name="T19" fmla="*/ 10800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CH" sz="3200"/>
                </a:p>
              </p:txBody>
            </p:sp>
            <p:sp>
              <p:nvSpPr>
                <p:cNvPr id="99" name="Oval 42"/>
                <p:cNvSpPr>
                  <a:spLocks noChangeArrowheads="1"/>
                </p:cNvSpPr>
                <p:nvPr/>
              </p:nvSpPr>
              <p:spPr bwMode="auto">
                <a:xfrm rot="4487197">
                  <a:off x="4381" y="1856"/>
                  <a:ext cx="86" cy="68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CH" sz="3200"/>
                </a:p>
              </p:txBody>
            </p:sp>
          </p:grpSp>
          <p:sp>
            <p:nvSpPr>
              <p:cNvPr id="93" name="Line 43"/>
              <p:cNvSpPr>
                <a:spLocks noChangeShapeType="1"/>
              </p:cNvSpPr>
              <p:nvPr/>
            </p:nvSpPr>
            <p:spPr bwMode="auto">
              <a:xfrm>
                <a:off x="3559" y="2479"/>
                <a:ext cx="131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>
                <a:off x="3467" y="2479"/>
                <a:ext cx="5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flipH="1">
                <a:off x="3349" y="2479"/>
                <a:ext cx="26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96" name="AutoShape 46"/>
              <p:cNvSpPr>
                <a:spLocks noChangeArrowheads="1"/>
              </p:cNvSpPr>
              <p:nvPr/>
            </p:nvSpPr>
            <p:spPr bwMode="auto">
              <a:xfrm rot="-1198012">
                <a:off x="3521" y="2388"/>
                <a:ext cx="32" cy="77"/>
              </a:xfrm>
              <a:prstGeom prst="flowChartDelay">
                <a:avLst/>
              </a:prstGeom>
              <a:solidFill>
                <a:srgbClr val="0099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97" name="AutoShape 47"/>
              <p:cNvSpPr>
                <a:spLocks noChangeArrowheads="1"/>
              </p:cNvSpPr>
              <p:nvPr/>
            </p:nvSpPr>
            <p:spPr bwMode="auto">
              <a:xfrm rot="2220000">
                <a:off x="3379" y="2387"/>
                <a:ext cx="33" cy="78"/>
              </a:xfrm>
              <a:prstGeom prst="flowChartDelay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</p:grpSp>
        <p:grpSp>
          <p:nvGrpSpPr>
            <p:cNvPr id="35" name="Group 48"/>
            <p:cNvGrpSpPr>
              <a:grpSpLocks/>
            </p:cNvGrpSpPr>
            <p:nvPr/>
          </p:nvGrpSpPr>
          <p:grpSpPr bwMode="auto">
            <a:xfrm>
              <a:off x="4965" y="2658"/>
              <a:ext cx="454" cy="114"/>
              <a:chOff x="3923" y="2432"/>
              <a:chExt cx="454" cy="114"/>
            </a:xfrm>
          </p:grpSpPr>
          <p:sp>
            <p:nvSpPr>
              <p:cNvPr id="82" name="AutoShape 49"/>
              <p:cNvSpPr>
                <a:spLocks noChangeAspect="1" noChangeArrowheads="1" noTextEdit="1"/>
              </p:cNvSpPr>
              <p:nvPr/>
            </p:nvSpPr>
            <p:spPr bwMode="auto">
              <a:xfrm>
                <a:off x="3923" y="2432"/>
                <a:ext cx="454" cy="114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83" name="Line 50"/>
              <p:cNvSpPr>
                <a:spLocks noChangeShapeType="1"/>
              </p:cNvSpPr>
              <p:nvPr/>
            </p:nvSpPr>
            <p:spPr bwMode="auto">
              <a:xfrm>
                <a:off x="4036" y="2489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84" name="Rectangle 51"/>
              <p:cNvSpPr>
                <a:spLocks noChangeArrowheads="1"/>
              </p:cNvSpPr>
              <p:nvPr/>
            </p:nvSpPr>
            <p:spPr bwMode="auto">
              <a:xfrm>
                <a:off x="3923" y="2432"/>
                <a:ext cx="114" cy="1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85" name="Rectangle 52"/>
              <p:cNvSpPr>
                <a:spLocks noChangeArrowheads="1"/>
              </p:cNvSpPr>
              <p:nvPr/>
            </p:nvSpPr>
            <p:spPr bwMode="auto">
              <a:xfrm>
                <a:off x="4263" y="2432"/>
                <a:ext cx="114" cy="1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cxnSp>
            <p:nvCxnSpPr>
              <p:cNvPr id="86" name="AutoShape 53"/>
              <p:cNvCxnSpPr>
                <a:cxnSpLocks noChangeShapeType="1"/>
              </p:cNvCxnSpPr>
              <p:nvPr/>
            </p:nvCxnSpPr>
            <p:spPr bwMode="auto">
              <a:xfrm flipH="1">
                <a:off x="3980" y="2489"/>
                <a:ext cx="397" cy="57"/>
              </a:xfrm>
              <a:prstGeom prst="curvedConnector4">
                <a:avLst>
                  <a:gd name="adj1" fmla="val -16472"/>
                  <a:gd name="adj2" fmla="val 34588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7" name="Rectangle 54"/>
              <p:cNvSpPr>
                <a:spLocks noChangeArrowheads="1"/>
              </p:cNvSpPr>
              <p:nvPr/>
            </p:nvSpPr>
            <p:spPr bwMode="auto">
              <a:xfrm>
                <a:off x="4092" y="2432"/>
                <a:ext cx="114" cy="11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</p:grpSp>
        <p:grpSp>
          <p:nvGrpSpPr>
            <p:cNvPr id="36" name="Group 55"/>
            <p:cNvGrpSpPr>
              <a:grpSpLocks/>
            </p:cNvGrpSpPr>
            <p:nvPr/>
          </p:nvGrpSpPr>
          <p:grpSpPr bwMode="auto">
            <a:xfrm>
              <a:off x="3695" y="2658"/>
              <a:ext cx="516" cy="257"/>
              <a:chOff x="2636" y="2432"/>
              <a:chExt cx="516" cy="257"/>
            </a:xfrm>
          </p:grpSpPr>
          <p:sp>
            <p:nvSpPr>
              <p:cNvPr id="68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2636" y="2432"/>
                <a:ext cx="516" cy="257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69" name="Oval 57"/>
              <p:cNvSpPr>
                <a:spLocks noChangeArrowheads="1"/>
              </p:cNvSpPr>
              <p:nvPr/>
            </p:nvSpPr>
            <p:spPr bwMode="auto">
              <a:xfrm>
                <a:off x="2733" y="2465"/>
                <a:ext cx="64" cy="64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0" name="Oval 58"/>
              <p:cNvSpPr>
                <a:spLocks noChangeArrowheads="1"/>
              </p:cNvSpPr>
              <p:nvPr/>
            </p:nvSpPr>
            <p:spPr bwMode="auto">
              <a:xfrm>
                <a:off x="3022" y="2432"/>
                <a:ext cx="65" cy="6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1" name="Oval 59"/>
              <p:cNvSpPr>
                <a:spLocks noChangeArrowheads="1"/>
              </p:cNvSpPr>
              <p:nvPr/>
            </p:nvSpPr>
            <p:spPr bwMode="auto">
              <a:xfrm>
                <a:off x="2785" y="2556"/>
                <a:ext cx="64" cy="65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2" name="Oval 60"/>
              <p:cNvSpPr>
                <a:spLocks noChangeArrowheads="1"/>
              </p:cNvSpPr>
              <p:nvPr/>
            </p:nvSpPr>
            <p:spPr bwMode="auto">
              <a:xfrm>
                <a:off x="3087" y="2432"/>
                <a:ext cx="64" cy="6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3" name="Oval 61"/>
              <p:cNvSpPr>
                <a:spLocks noChangeArrowheads="1"/>
              </p:cNvSpPr>
              <p:nvPr/>
            </p:nvSpPr>
            <p:spPr bwMode="auto">
              <a:xfrm>
                <a:off x="2720" y="2593"/>
                <a:ext cx="65" cy="64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4" name="Oval 62"/>
              <p:cNvSpPr>
                <a:spLocks noChangeArrowheads="1"/>
              </p:cNvSpPr>
              <p:nvPr/>
            </p:nvSpPr>
            <p:spPr bwMode="auto">
              <a:xfrm>
                <a:off x="2668" y="2528"/>
                <a:ext cx="65" cy="65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5" name="Oval 63"/>
              <p:cNvSpPr>
                <a:spLocks noChangeArrowheads="1"/>
              </p:cNvSpPr>
              <p:nvPr/>
            </p:nvSpPr>
            <p:spPr bwMode="auto">
              <a:xfrm>
                <a:off x="3087" y="2624"/>
                <a:ext cx="64" cy="65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6" name="Oval 64"/>
              <p:cNvSpPr>
                <a:spLocks noChangeArrowheads="1"/>
              </p:cNvSpPr>
              <p:nvPr/>
            </p:nvSpPr>
            <p:spPr bwMode="auto">
              <a:xfrm>
                <a:off x="3022" y="2624"/>
                <a:ext cx="65" cy="65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7" name="Oval 65"/>
              <p:cNvSpPr>
                <a:spLocks noChangeArrowheads="1"/>
              </p:cNvSpPr>
              <p:nvPr/>
            </p:nvSpPr>
            <p:spPr bwMode="auto">
              <a:xfrm>
                <a:off x="3022" y="2528"/>
                <a:ext cx="65" cy="65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8" name="Oval 66"/>
              <p:cNvSpPr>
                <a:spLocks noChangeArrowheads="1"/>
              </p:cNvSpPr>
              <p:nvPr/>
            </p:nvSpPr>
            <p:spPr bwMode="auto">
              <a:xfrm>
                <a:off x="3087" y="2528"/>
                <a:ext cx="65" cy="65"/>
              </a:xfrm>
              <a:prstGeom prst="ellipse">
                <a:avLst/>
              </a:prstGeom>
              <a:solidFill>
                <a:srgbClr val="00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79" name="Oval 67"/>
              <p:cNvSpPr>
                <a:spLocks noChangeArrowheads="1"/>
              </p:cNvSpPr>
              <p:nvPr/>
            </p:nvSpPr>
            <p:spPr bwMode="auto">
              <a:xfrm>
                <a:off x="2659" y="2453"/>
                <a:ext cx="65" cy="65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80" name="Oval 68"/>
              <p:cNvSpPr>
                <a:spLocks noChangeArrowheads="1"/>
              </p:cNvSpPr>
              <p:nvPr/>
            </p:nvSpPr>
            <p:spPr bwMode="auto">
              <a:xfrm>
                <a:off x="2647" y="2597"/>
                <a:ext cx="64" cy="64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81" name="AutoShape 69"/>
              <p:cNvSpPr>
                <a:spLocks noChangeArrowheads="1"/>
              </p:cNvSpPr>
              <p:nvPr/>
            </p:nvSpPr>
            <p:spPr bwMode="auto">
              <a:xfrm>
                <a:off x="2636" y="2432"/>
                <a:ext cx="355" cy="257"/>
              </a:xfrm>
              <a:prstGeom prst="rightArrowCallout">
                <a:avLst>
                  <a:gd name="adj1" fmla="val 25000"/>
                  <a:gd name="adj2" fmla="val 25000"/>
                  <a:gd name="adj3" fmla="val 23022"/>
                  <a:gd name="adj4" fmla="val 6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</p:grpSp>
        <p:grpSp>
          <p:nvGrpSpPr>
            <p:cNvPr id="37" name="Group 70"/>
            <p:cNvGrpSpPr>
              <a:grpSpLocks/>
            </p:cNvGrpSpPr>
            <p:nvPr/>
          </p:nvGrpSpPr>
          <p:grpSpPr bwMode="auto">
            <a:xfrm>
              <a:off x="3695" y="3202"/>
              <a:ext cx="363" cy="362"/>
              <a:chOff x="2653" y="2976"/>
              <a:chExt cx="363" cy="362"/>
            </a:xfrm>
          </p:grpSpPr>
          <p:sp>
            <p:nvSpPr>
              <p:cNvPr id="59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2653" y="2976"/>
                <a:ext cx="363" cy="362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60" name="Rectangle 72"/>
              <p:cNvSpPr>
                <a:spLocks noChangeArrowheads="1"/>
              </p:cNvSpPr>
              <p:nvPr/>
            </p:nvSpPr>
            <p:spPr bwMode="auto">
              <a:xfrm>
                <a:off x="2653" y="3112"/>
                <a:ext cx="91" cy="90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61" name="Rectangle 73"/>
              <p:cNvSpPr>
                <a:spLocks noChangeArrowheads="1"/>
              </p:cNvSpPr>
              <p:nvPr/>
            </p:nvSpPr>
            <p:spPr bwMode="auto">
              <a:xfrm>
                <a:off x="2789" y="2976"/>
                <a:ext cx="91" cy="90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62" name="Rectangle 74"/>
              <p:cNvSpPr>
                <a:spLocks noChangeArrowheads="1"/>
              </p:cNvSpPr>
              <p:nvPr/>
            </p:nvSpPr>
            <p:spPr bwMode="auto">
              <a:xfrm>
                <a:off x="2925" y="3112"/>
                <a:ext cx="91" cy="90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63" name="Rectangle 75"/>
              <p:cNvSpPr>
                <a:spLocks noChangeArrowheads="1"/>
              </p:cNvSpPr>
              <p:nvPr/>
            </p:nvSpPr>
            <p:spPr bwMode="auto">
              <a:xfrm>
                <a:off x="2789" y="3248"/>
                <a:ext cx="91" cy="90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cxnSp>
            <p:nvCxnSpPr>
              <p:cNvPr id="64" name="AutoShape 76"/>
              <p:cNvCxnSpPr>
                <a:cxnSpLocks noChangeShapeType="1"/>
              </p:cNvCxnSpPr>
              <p:nvPr/>
            </p:nvCxnSpPr>
            <p:spPr bwMode="auto">
              <a:xfrm rot="16200000">
                <a:off x="2698" y="3022"/>
                <a:ext cx="91" cy="9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5" name="AutoShape 77"/>
              <p:cNvCxnSpPr>
                <a:cxnSpLocks noChangeShapeType="1"/>
              </p:cNvCxnSpPr>
              <p:nvPr/>
            </p:nvCxnSpPr>
            <p:spPr bwMode="auto">
              <a:xfrm>
                <a:off x="2880" y="3021"/>
                <a:ext cx="91" cy="91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6" name="AutoShape 78"/>
              <p:cNvCxnSpPr>
                <a:cxnSpLocks noChangeShapeType="1"/>
              </p:cNvCxnSpPr>
              <p:nvPr/>
            </p:nvCxnSpPr>
            <p:spPr bwMode="auto">
              <a:xfrm rot="5400000">
                <a:off x="2880" y="3202"/>
                <a:ext cx="91" cy="91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67" name="AutoShape 79"/>
              <p:cNvCxnSpPr>
                <a:cxnSpLocks noChangeShapeType="1"/>
              </p:cNvCxnSpPr>
              <p:nvPr/>
            </p:nvCxnSpPr>
            <p:spPr bwMode="auto">
              <a:xfrm rot="10800000">
                <a:off x="2699" y="3202"/>
                <a:ext cx="90" cy="91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8" name="Group 80"/>
            <p:cNvGrpSpPr>
              <a:grpSpLocks/>
            </p:cNvGrpSpPr>
            <p:nvPr/>
          </p:nvGrpSpPr>
          <p:grpSpPr bwMode="auto">
            <a:xfrm>
              <a:off x="4285" y="3224"/>
              <a:ext cx="545" cy="341"/>
              <a:chOff x="3243" y="2998"/>
              <a:chExt cx="545" cy="341"/>
            </a:xfrm>
          </p:grpSpPr>
          <p:sp>
            <p:nvSpPr>
              <p:cNvPr id="48" name="AutoShape 81"/>
              <p:cNvSpPr>
                <a:spLocks noChangeAspect="1" noChangeArrowheads="1" noTextEdit="1"/>
              </p:cNvSpPr>
              <p:nvPr/>
            </p:nvSpPr>
            <p:spPr bwMode="auto">
              <a:xfrm>
                <a:off x="3243" y="2998"/>
                <a:ext cx="545" cy="341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49" name="Rectangle 82"/>
              <p:cNvSpPr>
                <a:spLocks noChangeArrowheads="1"/>
              </p:cNvSpPr>
              <p:nvPr/>
            </p:nvSpPr>
            <p:spPr bwMode="auto">
              <a:xfrm>
                <a:off x="3496" y="3127"/>
                <a:ext cx="83" cy="82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de-DE" sz="1050">
                    <a:solidFill>
                      <a:srgbClr val="000000"/>
                    </a:solidFill>
                  </a:rPr>
                  <a:t>1</a:t>
                </a:r>
                <a:endParaRPr lang="de-DE" sz="4000"/>
              </a:p>
            </p:txBody>
          </p:sp>
          <p:sp>
            <p:nvSpPr>
              <p:cNvPr id="50" name="Rectangle 83"/>
              <p:cNvSpPr>
                <a:spLocks noChangeArrowheads="1"/>
              </p:cNvSpPr>
              <p:nvPr/>
            </p:nvSpPr>
            <p:spPr bwMode="auto">
              <a:xfrm>
                <a:off x="3598" y="3127"/>
                <a:ext cx="83" cy="82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de-DE" sz="1050">
                    <a:solidFill>
                      <a:srgbClr val="000000"/>
                    </a:solidFill>
                  </a:rPr>
                  <a:t>2</a:t>
                </a:r>
                <a:endParaRPr lang="de-DE" sz="4000"/>
              </a:p>
            </p:txBody>
          </p:sp>
          <p:sp>
            <p:nvSpPr>
              <p:cNvPr id="51" name="Rectangle 84"/>
              <p:cNvSpPr>
                <a:spLocks noChangeArrowheads="1"/>
              </p:cNvSpPr>
              <p:nvPr/>
            </p:nvSpPr>
            <p:spPr bwMode="auto">
              <a:xfrm>
                <a:off x="3700" y="3127"/>
                <a:ext cx="83" cy="82"/>
              </a:xfrm>
              <a:prstGeom prst="rect">
                <a:avLst/>
              </a:prstGeom>
              <a:solidFill>
                <a:srgbClr val="9966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de-DE" sz="1050">
                    <a:solidFill>
                      <a:srgbClr val="000000"/>
                    </a:solidFill>
                  </a:rPr>
                  <a:t>3</a:t>
                </a:r>
                <a:endParaRPr lang="de-DE" sz="4000"/>
              </a:p>
            </p:txBody>
          </p:sp>
          <p:sp>
            <p:nvSpPr>
              <p:cNvPr id="52" name="Rectangle 85"/>
              <p:cNvSpPr>
                <a:spLocks noChangeArrowheads="1"/>
              </p:cNvSpPr>
              <p:nvPr/>
            </p:nvSpPr>
            <p:spPr bwMode="auto">
              <a:xfrm>
                <a:off x="3248" y="3127"/>
                <a:ext cx="83" cy="82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53" name="Rectangle 86"/>
              <p:cNvSpPr>
                <a:spLocks noChangeArrowheads="1"/>
              </p:cNvSpPr>
              <p:nvPr/>
            </p:nvSpPr>
            <p:spPr bwMode="auto">
              <a:xfrm>
                <a:off x="3372" y="3003"/>
                <a:ext cx="83" cy="82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54" name="Rectangle 87"/>
              <p:cNvSpPr>
                <a:spLocks noChangeArrowheads="1"/>
              </p:cNvSpPr>
              <p:nvPr/>
            </p:nvSpPr>
            <p:spPr bwMode="auto">
              <a:xfrm>
                <a:off x="3372" y="3251"/>
                <a:ext cx="83" cy="82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cxnSp>
            <p:nvCxnSpPr>
              <p:cNvPr id="55" name="AutoShape 88"/>
              <p:cNvCxnSpPr>
                <a:cxnSpLocks noChangeShapeType="1"/>
              </p:cNvCxnSpPr>
              <p:nvPr/>
            </p:nvCxnSpPr>
            <p:spPr bwMode="auto">
              <a:xfrm rot="16200000">
                <a:off x="3290" y="3045"/>
                <a:ext cx="82" cy="8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6" name="AutoShape 89"/>
              <p:cNvCxnSpPr>
                <a:cxnSpLocks noChangeShapeType="1"/>
              </p:cNvCxnSpPr>
              <p:nvPr/>
            </p:nvCxnSpPr>
            <p:spPr bwMode="auto">
              <a:xfrm>
                <a:off x="3455" y="3044"/>
                <a:ext cx="83" cy="83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7" name="AutoShape 90"/>
              <p:cNvCxnSpPr>
                <a:cxnSpLocks noChangeShapeType="1"/>
              </p:cNvCxnSpPr>
              <p:nvPr/>
            </p:nvCxnSpPr>
            <p:spPr bwMode="auto">
              <a:xfrm rot="5400000">
                <a:off x="3456" y="3209"/>
                <a:ext cx="82" cy="83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8" name="AutoShape 91"/>
              <p:cNvCxnSpPr>
                <a:cxnSpLocks noChangeShapeType="1"/>
              </p:cNvCxnSpPr>
              <p:nvPr/>
            </p:nvCxnSpPr>
            <p:spPr bwMode="auto">
              <a:xfrm rot="10800000">
                <a:off x="3290" y="3210"/>
                <a:ext cx="82" cy="8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9" name="Group 92"/>
            <p:cNvGrpSpPr>
              <a:grpSpLocks/>
            </p:cNvGrpSpPr>
            <p:nvPr/>
          </p:nvGrpSpPr>
          <p:grpSpPr bwMode="auto">
            <a:xfrm>
              <a:off x="5011" y="3202"/>
              <a:ext cx="363" cy="364"/>
              <a:chOff x="3969" y="2976"/>
              <a:chExt cx="363" cy="364"/>
            </a:xfrm>
          </p:grpSpPr>
          <p:sp>
            <p:nvSpPr>
              <p:cNvPr id="40" name="AutoShape 93"/>
              <p:cNvSpPr>
                <a:spLocks noChangeAspect="1" noChangeArrowheads="1" noTextEdit="1"/>
              </p:cNvSpPr>
              <p:nvPr/>
            </p:nvSpPr>
            <p:spPr bwMode="auto">
              <a:xfrm>
                <a:off x="3969" y="2976"/>
                <a:ext cx="363" cy="361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fr-CH" sz="3200"/>
              </a:p>
            </p:txBody>
          </p:sp>
          <p:sp>
            <p:nvSpPr>
              <p:cNvPr id="41" name="Rectangle 94"/>
              <p:cNvSpPr>
                <a:spLocks noChangeArrowheads="1"/>
              </p:cNvSpPr>
              <p:nvPr/>
            </p:nvSpPr>
            <p:spPr bwMode="auto">
              <a:xfrm>
                <a:off x="3969" y="3111"/>
                <a:ext cx="91" cy="91"/>
              </a:xfrm>
              <a:prstGeom prst="rect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BBE0E3">
                      <a:gamma/>
                      <a:tint val="98824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cxnSp>
            <p:nvCxnSpPr>
              <p:cNvPr id="42" name="AutoShape 95"/>
              <p:cNvCxnSpPr>
                <a:cxnSpLocks noChangeShapeType="1"/>
              </p:cNvCxnSpPr>
              <p:nvPr/>
            </p:nvCxnSpPr>
            <p:spPr bwMode="auto">
              <a:xfrm rot="16200000">
                <a:off x="4015" y="3021"/>
                <a:ext cx="90" cy="9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96"/>
              <p:cNvCxnSpPr>
                <a:cxnSpLocks noChangeShapeType="1"/>
              </p:cNvCxnSpPr>
              <p:nvPr/>
            </p:nvCxnSpPr>
            <p:spPr bwMode="auto">
              <a:xfrm>
                <a:off x="4196" y="3021"/>
                <a:ext cx="91" cy="9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97"/>
              <p:cNvCxnSpPr>
                <a:cxnSpLocks noChangeShapeType="1"/>
              </p:cNvCxnSpPr>
              <p:nvPr/>
            </p:nvCxnSpPr>
            <p:spPr bwMode="auto">
              <a:xfrm rot="5400000">
                <a:off x="4197" y="3201"/>
                <a:ext cx="90" cy="91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5" name="Rectangle 98" descr="25%"/>
              <p:cNvSpPr>
                <a:spLocks noChangeArrowheads="1"/>
              </p:cNvSpPr>
              <p:nvPr/>
            </p:nvSpPr>
            <p:spPr bwMode="auto">
              <a:xfrm>
                <a:off x="4105" y="2976"/>
                <a:ext cx="91" cy="91"/>
              </a:xfrm>
              <a:prstGeom prst="rect">
                <a:avLst/>
              </a:prstGeom>
              <a:pattFill prst="pct25">
                <a:fgClr>
                  <a:srgbClr val="BBE0E3"/>
                </a:fgClr>
                <a:bgClr>
                  <a:schemeClr val="bg1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46" name="Rectangle 99"/>
              <p:cNvSpPr>
                <a:spLocks noChangeArrowheads="1"/>
              </p:cNvSpPr>
              <p:nvPr/>
            </p:nvSpPr>
            <p:spPr bwMode="auto">
              <a:xfrm>
                <a:off x="4241" y="3113"/>
                <a:ext cx="91" cy="91"/>
              </a:xfrm>
              <a:prstGeom prst="rect">
                <a:avLst/>
              </a:prstGeom>
              <a:pattFill prst="pct10">
                <a:fgClr>
                  <a:srgbClr val="BBE0E3"/>
                </a:fgClr>
                <a:bgClr>
                  <a:schemeClr val="bg1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  <p:sp>
            <p:nvSpPr>
              <p:cNvPr id="47" name="Rectangle 100"/>
              <p:cNvSpPr>
                <a:spLocks noChangeArrowheads="1"/>
              </p:cNvSpPr>
              <p:nvPr/>
            </p:nvSpPr>
            <p:spPr bwMode="auto">
              <a:xfrm>
                <a:off x="4105" y="3249"/>
                <a:ext cx="91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CH" sz="3200"/>
              </a:p>
            </p:txBody>
          </p:sp>
        </p:grpSp>
      </p:grp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285720" y="5429264"/>
            <a:ext cx="8299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8000"/>
                </a:solidFill>
                <a:latin typeface="LMU CompatilFact" pitchFamily="2" charset="0"/>
              </a:rPr>
              <a:t>Kobbe et al. (2007). Specifying collaboration scripts. </a:t>
            </a:r>
            <a:r>
              <a:rPr lang="de-DE" i="1" dirty="0" smtClean="0">
                <a:solidFill>
                  <a:srgbClr val="008000"/>
                </a:solidFill>
                <a:latin typeface="LMU CompatilFact" pitchFamily="2" charset="0"/>
              </a:rPr>
              <a:t>International </a:t>
            </a:r>
            <a:r>
              <a:rPr lang="de-DE" i="1" dirty="0">
                <a:solidFill>
                  <a:srgbClr val="008000"/>
                </a:solidFill>
                <a:latin typeface="LMU CompatilFact" pitchFamily="2" charset="0"/>
              </a:rPr>
              <a:t>Journal of Computer-Supported Collaborative Learning</a:t>
            </a:r>
            <a:r>
              <a:rPr lang="de-DE" dirty="0">
                <a:solidFill>
                  <a:srgbClr val="008000"/>
                </a:solidFill>
                <a:latin typeface="LMU CompatilFact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CSCL – Macro vs. </a:t>
            </a:r>
            <a:r>
              <a:rPr lang="fr-CH" dirty="0" err="1" smtClean="0"/>
              <a:t>MicroScript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428868"/>
            <a:ext cx="4415535" cy="376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43690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Langages formels et semi-formels</a:t>
            </a:r>
            <a:endParaRPr lang="fr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775575" cy="3095649"/>
          </a:xfrm>
        </p:spPr>
        <p:txBody>
          <a:bodyPr/>
          <a:lstStyle/>
          <a:p>
            <a:r>
              <a:rPr lang="fr-CH" dirty="0" smtClean="0"/>
              <a:t> En règle générale: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une ou plusieurs grammaires en XML ou UML ou les deux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les grammaires XML sont censés être exécutables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des initiatives récentes, souvent couplées à des projets de recherche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 outils d’édition qui fonctionnent plus ou moins bien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 peu d’outils d’exécution utilisables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Abandons ….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27784" y="6309320"/>
            <a:ext cx="2895600" cy="279400"/>
          </a:xfrm>
        </p:spPr>
        <p:txBody>
          <a:bodyPr/>
          <a:lstStyle/>
          <a:p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287338"/>
          </a:xfrm>
        </p:spPr>
        <p:txBody>
          <a:bodyPr/>
          <a:lstStyle/>
          <a:p>
            <a:fld id="{AF2C15A3-92F7-479C-8016-7D825F0E5345}" type="slidenum">
              <a:rPr lang="fr-CH" smtClean="0"/>
              <a:pPr/>
              <a:t>27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ISIS (1): Un modèle formel hiérarchisé par </a:t>
            </a:r>
            <a:r>
              <a:rPr lang="fr-CH" dirty="0" err="1" smtClean="0"/>
              <a:t>Pernin</a:t>
            </a:r>
            <a:r>
              <a:rPr lang="fr-CH" dirty="0" smtClean="0"/>
              <a:t> et Emin</a:t>
            </a:r>
            <a:endParaRPr lang="fr-CH" dirty="0"/>
          </a:p>
        </p:txBody>
      </p:sp>
      <p:pic>
        <p:nvPicPr>
          <p:cNvPr id="7" name="Content Placeholder 6" descr="modele-isi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2952" y="899653"/>
            <a:ext cx="7238096" cy="53460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28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ISIS (2): Version démo - </a:t>
            </a:r>
            <a:r>
              <a:rPr lang="fr-CH" dirty="0" smtClean="0">
                <a:hlinkClick r:id="rId3"/>
              </a:rPr>
              <a:t>http://scenedit.imag.fr/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01733"/>
            <a:ext cx="7572428" cy="605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 peut-on modéliser (2) – activités (scénarios/workflows)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Définition « Langage de Modélisation Pédagogique (LMP) »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Sert à définir des scénarios pédagogiques et notamment des workflows (qui fait quoi avec qui et quand)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Objectifs des LMP: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Définir des scénarios pédagogiques (design)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Échanger des unités d’apprentissage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Exécuter un objet (scénario) dans une plateforme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Esquisser et discuter des scénarios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Types de </a:t>
            </a:r>
            <a:r>
              <a:rPr lang="fr-CH" dirty="0" err="1" smtClean="0"/>
              <a:t>LMPs</a:t>
            </a:r>
            <a:r>
              <a:rPr lang="fr-CH" dirty="0" smtClean="0"/>
              <a:t> selon la pédagogie, par exemple 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Simple/transmissif: Menus + ressources (IMS </a:t>
            </a:r>
            <a:r>
              <a:rPr lang="fr-CH" dirty="0" smtClean="0"/>
              <a:t>CP/SCORM 1.2)</a:t>
            </a:r>
            <a:endParaRPr lang="fr-CH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err="1" smtClean="0"/>
              <a:t>Instructional</a:t>
            </a:r>
            <a:r>
              <a:rPr lang="fr-CH" dirty="0" smtClean="0"/>
              <a:t> design béhavioriste/activités : </a:t>
            </a:r>
            <a:r>
              <a:rPr lang="fr-CH" i="1" dirty="0" smtClean="0"/>
              <a:t>Learning Design</a:t>
            </a:r>
            <a:r>
              <a:rPr lang="fr-CH" dirty="0" smtClean="0"/>
              <a:t> (LD)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i="1" dirty="0" err="1" smtClean="0"/>
              <a:t>Mastery</a:t>
            </a:r>
            <a:r>
              <a:rPr lang="fr-CH" i="1" dirty="0" smtClean="0"/>
              <a:t> </a:t>
            </a:r>
            <a:r>
              <a:rPr lang="fr-CH" i="1" dirty="0" err="1" smtClean="0"/>
              <a:t>learning</a:t>
            </a:r>
            <a:r>
              <a:rPr lang="fr-CH" dirty="0" smtClean="0"/>
              <a:t> : </a:t>
            </a:r>
            <a:r>
              <a:rPr lang="fr-CH" i="1" dirty="0" smtClean="0"/>
              <a:t>Simple </a:t>
            </a:r>
            <a:r>
              <a:rPr lang="fr-CH" i="1" dirty="0" err="1" smtClean="0"/>
              <a:t>Sequencing</a:t>
            </a:r>
            <a:r>
              <a:rPr lang="fr-CH" dirty="0" smtClean="0"/>
              <a:t> </a:t>
            </a:r>
            <a:r>
              <a:rPr lang="fr-CH" dirty="0" smtClean="0"/>
              <a:t>(SCORM 2004) </a:t>
            </a:r>
            <a:r>
              <a:rPr lang="fr-CH" dirty="0" smtClean="0"/>
              <a:t>…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Pleins d’initiatives spécialisées et/ou locales et/ou de recherche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F8DE-FC44-4024-A29C-171A5D46288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6C44-B23C-4748-A0FA-01F2E3E59A54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coUML</a:t>
            </a:r>
            <a:r>
              <a:rPr lang="fr-CH" dirty="0" smtClean="0"/>
              <a:t> – modélisation d’activités</a:t>
            </a:r>
            <a:br>
              <a:rPr lang="fr-CH" dirty="0" smtClean="0"/>
            </a:br>
            <a:r>
              <a:rPr lang="fr-CH" dirty="0" smtClean="0"/>
              <a:t>(</a:t>
            </a:r>
            <a:r>
              <a:rPr lang="fr-CH" dirty="0" err="1" smtClean="0"/>
              <a:t>Derntl</a:t>
            </a:r>
            <a:r>
              <a:rPr lang="fr-CH" dirty="0" smtClean="0"/>
              <a:t> et al)</a:t>
            </a:r>
            <a:endParaRPr lang="fr-CH" dirty="0"/>
          </a:p>
        </p:txBody>
      </p:sp>
      <p:pic>
        <p:nvPicPr>
          <p:cNvPr id="7" name="Content Placeholder 6" descr="coUML-modelElemen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214422"/>
            <a:ext cx="3578862" cy="41703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30</a:t>
            </a:fld>
            <a:endParaRPr lang="fr-CH"/>
          </a:p>
        </p:txBody>
      </p:sp>
      <p:sp>
        <p:nvSpPr>
          <p:cNvPr id="9" name="TextBox 8"/>
          <p:cNvSpPr txBox="1"/>
          <p:nvPr/>
        </p:nvSpPr>
        <p:spPr>
          <a:xfrm>
            <a:off x="857224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r-CH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285860"/>
            <a:ext cx="4143404" cy="478634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 Le </a:t>
            </a:r>
            <a:r>
              <a:rPr lang="fr-CH" b="1" dirty="0" smtClean="0"/>
              <a:t>course </a:t>
            </a:r>
            <a:r>
              <a:rPr lang="fr-CH" b="1" dirty="0" err="1" smtClean="0"/>
              <a:t>activity</a:t>
            </a:r>
            <a:r>
              <a:rPr lang="fr-CH" b="1" dirty="0" smtClean="0"/>
              <a:t> model</a:t>
            </a:r>
            <a:r>
              <a:rPr lang="fr-CH" dirty="0" smtClean="0"/>
              <a:t> (CAM) (modèle d'activités du cours) décrit les activités des participants.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Le </a:t>
            </a:r>
            <a:r>
              <a:rPr lang="fr-CH" b="1" dirty="0" smtClean="0"/>
              <a:t>course structure model</a:t>
            </a:r>
            <a:r>
              <a:rPr lang="fr-CH" dirty="0" smtClean="0"/>
              <a:t> (CSM) (modèle de la structure du cours) décrit les modules d'un cours et leur dépendances). 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Le </a:t>
            </a:r>
            <a:r>
              <a:rPr lang="fr-CH" b="1" dirty="0" err="1" smtClean="0"/>
              <a:t>roles</a:t>
            </a:r>
            <a:r>
              <a:rPr lang="fr-CH" b="1" dirty="0" smtClean="0"/>
              <a:t> model</a:t>
            </a:r>
            <a:r>
              <a:rPr lang="fr-CH" dirty="0" smtClean="0"/>
              <a:t> (modèle des </a:t>
            </a:r>
            <a:r>
              <a:rPr lang="fr-CH" b="1" dirty="0" smtClean="0"/>
              <a:t>rôles</a:t>
            </a:r>
            <a:r>
              <a:rPr lang="fr-CH" dirty="0" smtClean="0"/>
              <a:t>) permet de décrire les rôles des participants et leurs relations 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Le </a:t>
            </a:r>
            <a:r>
              <a:rPr lang="fr-CH" b="1" dirty="0" smtClean="0"/>
              <a:t>goals model</a:t>
            </a:r>
            <a:r>
              <a:rPr lang="fr-CH" dirty="0" smtClean="0"/>
              <a:t> permet de décrire les objectifs pédagogiques et leurs dépendances 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Le </a:t>
            </a:r>
            <a:r>
              <a:rPr lang="fr-CH" b="1" dirty="0" smtClean="0"/>
              <a:t>documents model</a:t>
            </a:r>
            <a:r>
              <a:rPr lang="fr-CH" dirty="0" smtClean="0"/>
              <a:t> définit les documents produits et utilisés. Il est également possible d'attacher des rôles. 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Le </a:t>
            </a:r>
            <a:r>
              <a:rPr lang="fr-CH" b="1" dirty="0" smtClean="0"/>
              <a:t>course package model</a:t>
            </a:r>
            <a:r>
              <a:rPr lang="fr-CH" dirty="0" smtClean="0"/>
              <a:t> (CPM) est un simple tableau qui résume la description du cours avec une dizaine d'éléments. 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coUML</a:t>
            </a:r>
            <a:r>
              <a:rPr lang="fr-CH" dirty="0" smtClean="0"/>
              <a:t> (2) – modélisation des activités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7" name="Picture 2" descr="C:\INRP\dessins\couml-cam-activ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4662488" cy="5374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coUML</a:t>
            </a:r>
            <a:r>
              <a:rPr lang="fr-CH" dirty="0" smtClean="0"/>
              <a:t> (2) – Modélisation de documents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14338" name="Picture 2" descr="C:\INRP\dessins\couml-docu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6632576" cy="433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coUML</a:t>
            </a:r>
            <a:r>
              <a:rPr lang="fr-CH" dirty="0" smtClean="0"/>
              <a:t> (3) – Modélisation d’objectifs pédagogiques</a:t>
            </a:r>
            <a:endParaRPr lang="fr-CH" dirty="0"/>
          </a:p>
        </p:txBody>
      </p:sp>
      <p:pic>
        <p:nvPicPr>
          <p:cNvPr id="7" name="Content Placeholder 6" descr="couml-goal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4862" y="1143794"/>
            <a:ext cx="7534275" cy="48577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coUML</a:t>
            </a:r>
            <a:r>
              <a:rPr lang="fr-CH" dirty="0" smtClean="0"/>
              <a:t> (4) – Un site web sur design patterns</a:t>
            </a:r>
            <a:endParaRPr lang="fr-CH" dirty="0"/>
          </a:p>
        </p:txBody>
      </p:sp>
      <p:pic>
        <p:nvPicPr>
          <p:cNvPr id="7" name="Content Placeholder 6" descr="coUML-pattern-repositor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857232"/>
            <a:ext cx="5274395" cy="54721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34</a:t>
            </a:fld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4857752" y="785794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hlinkClick r:id="rId4"/>
              </a:rPr>
              <a:t>http://elearn.pri.univie.ac.at/patterns/</a:t>
            </a:r>
            <a:r>
              <a:rPr lang="fr-CH" dirty="0" smtClean="0"/>
              <a:t>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Collaborative </a:t>
            </a:r>
            <a:r>
              <a:rPr lang="fr-CH" dirty="0" err="1" smtClean="0"/>
              <a:t>learning</a:t>
            </a:r>
            <a:r>
              <a:rPr lang="fr-CH" dirty="0" smtClean="0"/>
              <a:t> flow patterns (1) 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85860"/>
            <a:ext cx="42291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1857364"/>
            <a:ext cx="3829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Objectifs: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Modéliser des macro-scripts CSCL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Permettre l’édition de patrons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Origine: thèse recherche</a:t>
            </a:r>
          </a:p>
          <a:p>
            <a:pPr>
              <a:buFont typeface="Arial" pitchFamily="34" charset="0"/>
              <a:buChar char="•"/>
            </a:pPr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92867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Exemple: activité croisée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flow patterns – L’éditeur collage</a:t>
            </a:r>
            <a:br>
              <a:rPr lang="fr-CH" dirty="0" smtClean="0"/>
            </a:br>
            <a:r>
              <a:rPr lang="fr-CH" dirty="0" smtClean="0"/>
              <a:t>(produit mort)</a:t>
            </a:r>
            <a:endParaRPr lang="fr-CH" dirty="0"/>
          </a:p>
        </p:txBody>
      </p:sp>
      <p:pic>
        <p:nvPicPr>
          <p:cNvPr id="7" name="Content Placeholder 6" descr="collage-tapp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36274"/>
            <a:ext cx="8229600" cy="48727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36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Normes e-learning II</a:t>
            </a:r>
            <a:endParaRPr lang="fr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 </a:t>
            </a:r>
            <a:r>
              <a:rPr lang="fr-CH" dirty="0" smtClean="0"/>
              <a:t>La tragédie de IMS Learning Design …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2895600" cy="279400"/>
          </a:xfrm>
        </p:spPr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287338"/>
          </a:xfrm>
        </p:spPr>
        <p:txBody>
          <a:bodyPr/>
          <a:lstStyle/>
          <a:p>
            <a:fld id="{AF2C15A3-92F7-479C-8016-7D825F0E5345}" type="slidenum">
              <a:rPr lang="fr-CH" smtClean="0"/>
              <a:pPr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75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IMS Learning Design (1)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2378073"/>
          </a:xfrm>
        </p:spPr>
        <p:txBody>
          <a:bodyPr/>
          <a:lstStyle/>
          <a:p>
            <a:pPr marL="341313" indent="-341313">
              <a:spcBef>
                <a:spcPts val="638"/>
              </a:spcBef>
              <a:buClr>
                <a:srgbClr val="6699FF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sz="2000" b="1" dirty="0" smtClean="0">
                <a:solidFill>
                  <a:srgbClr val="000000"/>
                </a:solidFill>
                <a:cs typeface="Arial" charset="0"/>
              </a:rPr>
              <a:t>Une métaphore </a:t>
            </a:r>
            <a:r>
              <a:rPr lang="fr-CH" sz="2000" b="1" dirty="0" err="1" smtClean="0">
                <a:solidFill>
                  <a:srgbClr val="000000"/>
                </a:solidFill>
                <a:cs typeface="Arial" charset="0"/>
              </a:rPr>
              <a:t>théatrale</a:t>
            </a:r>
            <a:endParaRPr lang="fr-CH" sz="2000" b="1" dirty="0" smtClean="0">
              <a:solidFill>
                <a:srgbClr val="000000"/>
              </a:solidFill>
              <a:cs typeface="Arial" charset="0"/>
            </a:endParaRPr>
          </a:p>
          <a:p>
            <a:pPr marL="741363" lvl="1" indent="-284163">
              <a:lnSpc>
                <a:spcPct val="104000"/>
              </a:lnSpc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sz="1800" dirty="0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IMS-LD définit la structure d'une unité d'apprentissage comme pièce ("</a:t>
            </a:r>
            <a:r>
              <a:rPr lang="fr-CH" sz="1800" dirty="0" err="1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play</a:t>
            </a:r>
            <a:r>
              <a:rPr lang="fr-CH" sz="1800" dirty="0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"): un ensemble d'actes composés de partitions associant des activités à des rôles</a:t>
            </a:r>
          </a:p>
          <a:p>
            <a:pPr marL="741363" lvl="1" indent="-284163">
              <a:lnSpc>
                <a:spcPct val="104000"/>
              </a:lnSpc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sz="1800" dirty="0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Synonymes: scénarios, </a:t>
            </a:r>
            <a:r>
              <a:rPr lang="fr-CH" sz="1800" dirty="0" err="1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nuggets</a:t>
            </a:r>
            <a:r>
              <a:rPr lang="fr-CH" sz="1800" dirty="0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, sessions, "story </a:t>
            </a:r>
            <a:r>
              <a:rPr lang="fr-CH" sz="1800" dirty="0" err="1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boarding</a:t>
            </a:r>
            <a:r>
              <a:rPr lang="fr-CH" sz="1800" dirty="0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« </a:t>
            </a:r>
          </a:p>
          <a:p>
            <a:pPr marL="741363" lvl="1" indent="-284163">
              <a:lnSpc>
                <a:spcPct val="104000"/>
              </a:lnSpc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sz="1800" dirty="0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Populaire dans les milieux informatiques en Europe</a:t>
            </a:r>
          </a:p>
          <a:p>
            <a:pPr marL="741363" lvl="1" indent="-284163">
              <a:lnSpc>
                <a:spcPct val="104000"/>
              </a:lnSpc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sz="1800" dirty="0" smtClean="0">
                <a:solidFill>
                  <a:srgbClr val="000000"/>
                </a:solidFill>
                <a:latin typeface="Trebuchet MS" pitchFamily="32" charset="0"/>
                <a:cs typeface="Arial" charset="0"/>
              </a:rPr>
              <a:t>Assez incompréhensible, donc les gens font des surcouches …</a:t>
            </a: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286124"/>
            <a:ext cx="5545138" cy="29241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Diagramme UML de classe IMS-LD (2)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6524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0166" y="6000768"/>
            <a:ext cx="7239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UML class </a:t>
            </a:r>
            <a:r>
              <a:rPr lang="fr-CH" sz="1400" dirty="0" err="1" smtClean="0"/>
              <a:t>diagram</a:t>
            </a:r>
            <a:r>
              <a:rPr lang="fr-CH" sz="1400" dirty="0" smtClean="0"/>
              <a:t> est un langage formel utilisé en informatique pour décrire un système</a:t>
            </a:r>
            <a:endParaRPr lang="fr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notion de </a:t>
            </a:r>
            <a:r>
              <a:rPr lang="fr-CH" dirty="0" err="1" smtClean="0"/>
              <a:t>workflow</a:t>
            </a:r>
            <a:r>
              <a:rPr lang="fr-CH" dirty="0" smtClean="0"/>
              <a:t> (1)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H" dirty="0" smtClean="0"/>
              <a:t>Définitions (</a:t>
            </a:r>
            <a:r>
              <a:rPr lang="fr-CH" dirty="0" err="1" smtClean="0"/>
              <a:t>Wiktionary</a:t>
            </a:r>
            <a:r>
              <a:rPr lang="fr-CH" dirty="0" smtClean="0"/>
              <a:t>):</a:t>
            </a:r>
          </a:p>
          <a:p>
            <a:r>
              <a:rPr lang="fr-CH" b="1" dirty="0" smtClean="0"/>
              <a:t>Flux</a:t>
            </a:r>
            <a:r>
              <a:rPr lang="fr-CH" dirty="0" smtClean="0"/>
              <a:t> d’</a:t>
            </a:r>
            <a:r>
              <a:rPr lang="fr-CH" b="1" dirty="0" smtClean="0"/>
              <a:t>informations</a:t>
            </a:r>
            <a:r>
              <a:rPr lang="fr-CH" dirty="0" smtClean="0"/>
              <a:t> et des </a:t>
            </a:r>
            <a:r>
              <a:rPr lang="fr-CH" b="1" dirty="0" smtClean="0"/>
              <a:t>tâches</a:t>
            </a:r>
            <a:r>
              <a:rPr lang="fr-CH" dirty="0" smtClean="0"/>
              <a:t> au sein d’une organisation.</a:t>
            </a:r>
          </a:p>
          <a:p>
            <a:r>
              <a:rPr lang="fr-CH" dirty="0" smtClean="0"/>
              <a:t>Graphe définissant le processus d’un travail.</a:t>
            </a:r>
          </a:p>
          <a:p>
            <a:r>
              <a:rPr lang="fr-CH" dirty="0" smtClean="0"/>
              <a:t>Flux des tâches qui contribuent à l'accomplissement d'un processus.</a:t>
            </a:r>
          </a:p>
          <a:p>
            <a:pPr>
              <a:buNone/>
            </a:pPr>
            <a:r>
              <a:rPr lang="fr-CH" dirty="0" smtClean="0"/>
              <a:t>En français: </a:t>
            </a:r>
            <a:r>
              <a:rPr lang="fr-CH" b="1" dirty="0" smtClean="0"/>
              <a:t>flux de travaux</a:t>
            </a:r>
            <a:r>
              <a:rPr lang="fr-CH" dirty="0" smtClean="0"/>
              <a:t>, flux opérationnel</a:t>
            </a:r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dirty="0" smtClean="0"/>
              <a:t>Deux types:</a:t>
            </a:r>
          </a:p>
          <a:p>
            <a:pPr>
              <a:buNone/>
            </a:pPr>
            <a:r>
              <a:rPr lang="fr-CH" b="1" dirty="0" smtClean="0"/>
              <a:t>Orchestrations</a:t>
            </a:r>
            <a:r>
              <a:rPr lang="fr-CH" dirty="0" smtClean="0"/>
              <a:t> = workflows au sens étroit, tâches connectées et exécutées par des rôles</a:t>
            </a:r>
          </a:p>
          <a:p>
            <a:pPr>
              <a:buNone/>
            </a:pPr>
            <a:r>
              <a:rPr lang="fr-CH" dirty="0" smtClean="0"/>
              <a:t> </a:t>
            </a:r>
            <a:r>
              <a:rPr lang="fr-CH" b="1" dirty="0" err="1" smtClean="0"/>
              <a:t>Choreographies</a:t>
            </a:r>
            <a:r>
              <a:rPr lang="fr-CH" b="1" dirty="0" smtClean="0"/>
              <a:t> </a:t>
            </a:r>
            <a:r>
              <a:rPr lang="fr-CH" dirty="0" smtClean="0"/>
              <a:t>= coordination d’un travail par des messages (sous-organisations qui coopèrent)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IMS Learning Design (3)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077119"/>
            <a:ext cx="76962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L’approche « outils »</a:t>
            </a:r>
            <a:endParaRPr lang="fr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fr-CH" dirty="0" smtClean="0"/>
              <a:t>Volonté de faire un dispositif qui marche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Intègrent toujours une palette d’outils de production/interaction pour les apprenants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Parfois support de </a:t>
            </a:r>
            <a:r>
              <a:rPr lang="fr-CH" dirty="0" err="1" smtClean="0"/>
              <a:t>workflow</a:t>
            </a:r>
            <a:r>
              <a:rPr lang="fr-CH" dirty="0" smtClean="0"/>
              <a:t> (produit de A devient input de B)</a:t>
            </a:r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Souvent accompagné d’un </a:t>
            </a:r>
            <a:r>
              <a:rPr lang="fr-CH" dirty="0" err="1" smtClean="0"/>
              <a:t>répositoire</a:t>
            </a:r>
            <a:endParaRPr lang="fr-CH" dirty="0" smtClean="0"/>
          </a:p>
          <a:p>
            <a:pPr lvl="1">
              <a:buFont typeface="Arial" pitchFamily="34" charset="0"/>
              <a:buChar char="•"/>
            </a:pPr>
            <a:r>
              <a:rPr lang="fr-CH" dirty="0" smtClean="0"/>
              <a:t>Notice: Je laisse de côté les </a:t>
            </a:r>
            <a:r>
              <a:rPr lang="fr-CH" dirty="0" err="1" smtClean="0"/>
              <a:t>micromondes</a:t>
            </a:r>
            <a:r>
              <a:rPr lang="fr-CH" dirty="0" smtClean="0"/>
              <a:t> ici …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2895600" cy="279400"/>
          </a:xfrm>
        </p:spPr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287338"/>
          </a:xfrm>
        </p:spPr>
        <p:txBody>
          <a:bodyPr/>
          <a:lstStyle/>
          <a:p>
            <a:fld id="{AF2C15A3-92F7-479C-8016-7D825F0E5345}" type="slidenum">
              <a:rPr lang="fr-CH" smtClean="0"/>
              <a:pPr/>
              <a:t>41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LAMS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LAMS </a:t>
            </a:r>
            <a:r>
              <a:rPr lang="en-GB" dirty="0" err="1" smtClean="0"/>
              <a:t>est</a:t>
            </a:r>
            <a:r>
              <a:rPr lang="en-GB" dirty="0" smtClean="0"/>
              <a:t> un </a:t>
            </a:r>
            <a:r>
              <a:rPr lang="en-GB" dirty="0" err="1" smtClean="0"/>
              <a:t>système</a:t>
            </a:r>
            <a:r>
              <a:rPr lang="en-GB" dirty="0" smtClean="0"/>
              <a:t> en </a:t>
            </a:r>
            <a:r>
              <a:rPr lang="en-GB" dirty="0" err="1" smtClean="0"/>
              <a:t>ligne</a:t>
            </a:r>
            <a:endParaRPr lang="en-GB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Scenarisation</a:t>
            </a:r>
            <a:r>
              <a:rPr lang="en-GB" dirty="0" smtClean="0"/>
              <a:t> avec un </a:t>
            </a:r>
            <a:r>
              <a:rPr lang="en-GB" dirty="0" err="1" smtClean="0"/>
              <a:t>éditeur</a:t>
            </a:r>
            <a:r>
              <a:rPr lang="en-GB" dirty="0" smtClean="0"/>
              <a:t> </a:t>
            </a:r>
            <a:r>
              <a:rPr lang="en-GB" dirty="0" err="1" smtClean="0"/>
              <a:t>graphique</a:t>
            </a:r>
            <a:endParaRPr lang="en-GB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Exécution</a:t>
            </a:r>
            <a:r>
              <a:rPr lang="en-GB" dirty="0" smtClean="0"/>
              <a:t> du </a:t>
            </a:r>
            <a:r>
              <a:rPr lang="en-GB" dirty="0" err="1" smtClean="0"/>
              <a:t>scénario</a:t>
            </a:r>
            <a:endParaRPr lang="en-GB" dirty="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Inspiré</a:t>
            </a:r>
            <a:r>
              <a:rPr lang="en-GB" dirty="0" smtClean="0"/>
              <a:t> de IMS LD (exportation possible </a:t>
            </a:r>
            <a:r>
              <a:rPr lang="en-GB" dirty="0" err="1" smtClean="0"/>
              <a:t>mais</a:t>
            </a:r>
            <a:r>
              <a:rPr lang="en-GB" dirty="0" smtClean="0"/>
              <a:t> inutile)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Authoring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Le </a:t>
            </a:r>
            <a:r>
              <a:rPr lang="en-GB" dirty="0" err="1" smtClean="0"/>
              <a:t>scénario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défini</a:t>
            </a:r>
            <a:r>
              <a:rPr lang="en-GB" dirty="0" smtClean="0"/>
              <a:t> avec des </a:t>
            </a:r>
            <a:r>
              <a:rPr lang="en-GB" dirty="0" err="1" smtClean="0"/>
              <a:t>activités</a:t>
            </a:r>
            <a:endParaRPr lang="en-GB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Chacune</a:t>
            </a:r>
            <a:r>
              <a:rPr lang="en-GB" dirty="0" smtClean="0"/>
              <a:t> des types </a:t>
            </a:r>
            <a:r>
              <a:rPr lang="en-GB" dirty="0" err="1" smtClean="0"/>
              <a:t>d'activités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paramétrable</a:t>
            </a:r>
            <a:endParaRPr lang="en-GB" dirty="0" smtClean="0"/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ex. on </a:t>
            </a:r>
            <a:r>
              <a:rPr lang="en-GB" dirty="0" err="1" smtClean="0"/>
              <a:t>peut</a:t>
            </a:r>
            <a:r>
              <a:rPr lang="en-GB" dirty="0" smtClean="0"/>
              <a:t> </a:t>
            </a:r>
            <a:r>
              <a:rPr lang="en-GB" dirty="0" err="1" smtClean="0"/>
              <a:t>ajouter</a:t>
            </a:r>
            <a:r>
              <a:rPr lang="en-GB" dirty="0" smtClean="0"/>
              <a:t> un </a:t>
            </a:r>
            <a:r>
              <a:rPr lang="en-GB" dirty="0" err="1" smtClean="0"/>
              <a:t>contenu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activité</a:t>
            </a:r>
            <a:r>
              <a:rPr lang="en-GB" dirty="0" smtClean="0"/>
              <a:t> de lecture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ex. on </a:t>
            </a:r>
            <a:r>
              <a:rPr lang="en-GB" dirty="0" err="1" smtClean="0"/>
              <a:t>peut</a:t>
            </a:r>
            <a:r>
              <a:rPr lang="en-GB" dirty="0" smtClean="0"/>
              <a:t> </a:t>
            </a:r>
            <a:r>
              <a:rPr lang="en-GB" dirty="0" err="1" smtClean="0"/>
              <a:t>déterminer</a:t>
            </a:r>
            <a:r>
              <a:rPr lang="en-GB" dirty="0" smtClean="0"/>
              <a:t> </a:t>
            </a:r>
            <a:r>
              <a:rPr lang="en-GB" dirty="0" err="1" smtClean="0"/>
              <a:t>quel</a:t>
            </a:r>
            <a:r>
              <a:rPr lang="en-GB" dirty="0" smtClean="0"/>
              <a:t> group </a:t>
            </a:r>
            <a:r>
              <a:rPr lang="en-GB" dirty="0" err="1" smtClean="0"/>
              <a:t>doit</a:t>
            </a:r>
            <a:r>
              <a:rPr lang="en-GB" dirty="0" smtClean="0"/>
              <a:t> </a:t>
            </a:r>
            <a:r>
              <a:rPr lang="en-GB" dirty="0" err="1" smtClean="0"/>
              <a:t>discuter</a:t>
            </a:r>
            <a:r>
              <a:rPr lang="en-GB" dirty="0" smtClean="0"/>
              <a:t> de quoi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ex. on </a:t>
            </a:r>
            <a:r>
              <a:rPr lang="en-GB" dirty="0" err="1" smtClean="0"/>
              <a:t>peut</a:t>
            </a:r>
            <a:r>
              <a:rPr lang="en-GB" dirty="0" smtClean="0"/>
              <a:t> </a:t>
            </a:r>
            <a:r>
              <a:rPr lang="en-GB" dirty="0" err="1" smtClean="0"/>
              <a:t>exiger</a:t>
            </a:r>
            <a:r>
              <a:rPr lang="en-GB" dirty="0" smtClean="0"/>
              <a:t> </a:t>
            </a:r>
            <a:r>
              <a:rPr lang="en-GB" dirty="0" err="1" smtClean="0"/>
              <a:t>qu'il</a:t>
            </a:r>
            <a:r>
              <a:rPr lang="en-GB" dirty="0" smtClean="0"/>
              <a:t> y ait un vote </a:t>
            </a:r>
            <a:r>
              <a:rPr lang="en-GB" dirty="0" err="1" smtClean="0"/>
              <a:t>sur</a:t>
            </a:r>
            <a:r>
              <a:rPr lang="en-GB" dirty="0" smtClean="0"/>
              <a:t> un </a:t>
            </a:r>
            <a:r>
              <a:rPr lang="en-GB" dirty="0" err="1" smtClean="0"/>
              <a:t>texte</a:t>
            </a:r>
            <a:endParaRPr lang="en-GB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Les </a:t>
            </a:r>
            <a:r>
              <a:rPr lang="en-GB" dirty="0" err="1" smtClean="0"/>
              <a:t>activités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</a:t>
            </a:r>
            <a:r>
              <a:rPr lang="en-GB" dirty="0" err="1" smtClean="0"/>
              <a:t>séquencées</a:t>
            </a:r>
            <a:endParaRPr lang="en-GB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/>
              <a:t>Possibilité</a:t>
            </a:r>
            <a:r>
              <a:rPr lang="en-GB" dirty="0" smtClean="0"/>
              <a:t> </a:t>
            </a:r>
            <a:r>
              <a:rPr lang="en-GB" dirty="0" err="1" smtClean="0"/>
              <a:t>d’ajouter</a:t>
            </a:r>
            <a:r>
              <a:rPr lang="en-GB" dirty="0" smtClean="0"/>
              <a:t> des </a:t>
            </a:r>
            <a:r>
              <a:rPr lang="en-GB" dirty="0" err="1" smtClean="0"/>
              <a:t>portes</a:t>
            </a:r>
            <a:r>
              <a:rPr lang="en-GB" dirty="0" smtClean="0"/>
              <a:t> et des branches</a:t>
            </a: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LAMS (1) – L’outil auteur</a:t>
            </a:r>
            <a:endParaRPr lang="fr-CH" dirty="0"/>
          </a:p>
        </p:txBody>
      </p:sp>
      <p:pic>
        <p:nvPicPr>
          <p:cNvPr id="7" name="Content Placeholder 6" descr="lams-2-2-authoring-screen-wik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9305" y="836613"/>
            <a:ext cx="6605390" cy="54721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LAMS (1b) – Outil auteur, séquence complète</a:t>
            </a:r>
            <a:endParaRPr lang="fr-CH" dirty="0"/>
          </a:p>
        </p:txBody>
      </p:sp>
      <p:pic>
        <p:nvPicPr>
          <p:cNvPr id="7" name="Content Placeholder 6" descr="lams2-2-authoring-screen-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4929" y="836613"/>
            <a:ext cx="5394142" cy="54721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44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LAMS (2) – L’interface apprenant</a:t>
            </a:r>
            <a:endParaRPr lang="fr-CH" dirty="0"/>
          </a:p>
        </p:txBody>
      </p:sp>
      <p:pic>
        <p:nvPicPr>
          <p:cNvPr id="7" name="Content Placeholder 6" descr="lams2-2-authoring-screen-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4929" y="836613"/>
            <a:ext cx="5394142" cy="54721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LAMS (3) – le dépositoire</a:t>
            </a:r>
            <a:endParaRPr lang="fr-CH" dirty="0"/>
          </a:p>
        </p:txBody>
      </p:sp>
      <p:pic>
        <p:nvPicPr>
          <p:cNvPr id="7" name="Content Placeholder 6" descr="lams-repositor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785794"/>
            <a:ext cx="2823538" cy="54721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46</a:t>
            </a:fld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3714744" y="2000240"/>
            <a:ext cx="2643206" cy="10715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CH" dirty="0" smtClean="0"/>
              <a:t>Ces séquences peuvent être importés dans votre LAMS et modifiés</a:t>
            </a:r>
            <a:endParaRPr lang="fr-CH" dirty="0"/>
          </a:p>
        </p:txBody>
      </p:sp>
      <p:sp>
        <p:nvSpPr>
          <p:cNvPr id="9" name="Rectangle 8"/>
          <p:cNvSpPr/>
          <p:nvPr/>
        </p:nvSpPr>
        <p:spPr>
          <a:xfrm>
            <a:off x="3643306" y="1000108"/>
            <a:ext cx="3424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hlinkClick r:id="rId4"/>
              </a:rPr>
              <a:t>http://www.lamscommunity.org/</a:t>
            </a:r>
            <a:r>
              <a:rPr lang="fr-CH" dirty="0" smtClean="0"/>
              <a:t>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OASIF – Outil de conception – édition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47</a:t>
            </a:fld>
            <a:endParaRPr lang="fr-CH"/>
          </a:p>
        </p:txBody>
      </p:sp>
      <p:pic>
        <p:nvPicPr>
          <p:cNvPr id="9218" name="Picture 2" descr="C:\Users\Kaspar\schneide\conferences\icool07\images\OASIF_screen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6105525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pédagogie de l’activité – </a:t>
            </a:r>
            <a:r>
              <a:rPr lang="fr-CH" smtClean="0"/>
              <a:t>Alain Taurisson </a:t>
            </a:r>
            <a:r>
              <a:rPr lang="fr-CH" dirty="0" smtClean="0"/>
              <a:t>(1)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3328982" cy="5472112"/>
          </a:xfrm>
        </p:spPr>
        <p:txBody>
          <a:bodyPr>
            <a:normAutofit fontScale="62500" lnSpcReduction="20000"/>
          </a:bodyPr>
          <a:lstStyle/>
          <a:p>
            <a:r>
              <a:rPr lang="fr-CH" dirty="0" smtClean="0"/>
              <a:t>Les élèves sont regroupés en petits groupes hétérogènes. </a:t>
            </a:r>
          </a:p>
          <a:p>
            <a:r>
              <a:rPr lang="fr-CH" dirty="0" smtClean="0"/>
              <a:t>Dans chaque groupe, ils peuvent jouer des rôles différents. </a:t>
            </a:r>
          </a:p>
          <a:p>
            <a:r>
              <a:rPr lang="fr-CH" dirty="0" smtClean="0"/>
              <a:t>Des outils les aident à la fois, à faire le travail demandé (la production) et à apprendre. </a:t>
            </a:r>
          </a:p>
          <a:p>
            <a:r>
              <a:rPr lang="fr-CH" dirty="0" smtClean="0"/>
              <a:t>Les élèves tendent à exercer, consciemment, des compétences qui leur permettent de réaliser le travail demandé. </a:t>
            </a:r>
          </a:p>
          <a:p>
            <a:r>
              <a:rPr lang="fr-CH" dirty="0" smtClean="0"/>
              <a:t>Des règles organisent le travail en classe et rendent transparente l'organisation de la classe. </a:t>
            </a:r>
          </a:p>
          <a:p>
            <a:r>
              <a:rPr lang="fr-CH" dirty="0" smtClean="0"/>
              <a:t>Chaque élève reçoit l'aide des autres membres de son groupe, des outils, de l'enseignant. </a:t>
            </a:r>
          </a:p>
          <a:p>
            <a:r>
              <a:rPr lang="fr-CH" dirty="0" smtClean="0"/>
              <a:t>L'ensemble ne fonctionne que si la structure complète est mise en place. </a:t>
            </a:r>
          </a:p>
          <a:p>
            <a:r>
              <a:rPr lang="fr-CH" dirty="0" smtClean="0"/>
              <a:t>Le résultat est que les élèves apprennent à partir de ce qu'ils produisent plutôt que des cours qu'on leur fait. </a:t>
            </a: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48</a:t>
            </a:fld>
            <a:endParaRPr lang="fr-CH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810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143372" y="1000108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hlinkClick r:id="rId4"/>
              </a:rPr>
              <a:t>http://activites.pedagogies.net/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9" name="Rectangle 8"/>
          <p:cNvSpPr/>
          <p:nvPr/>
        </p:nvSpPr>
        <p:spPr>
          <a:xfrm>
            <a:off x="4143372" y="1857364"/>
            <a:ext cx="4357717" cy="285751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r>
              <a:rPr lang="fr-CH" dirty="0" smtClean="0">
                <a:hlinkClick r:id="rId5"/>
              </a:rPr>
              <a:t>http://www.pedagogies.net/seconde/</a:t>
            </a:r>
            <a:r>
              <a:rPr lang="fr-CH" dirty="0" smtClean="0"/>
              <a:t>  (peu utilisé)</a:t>
            </a:r>
            <a:endParaRPr lang="fr-CH" dirty="0"/>
          </a:p>
        </p:txBody>
      </p:sp>
      <p:sp>
        <p:nvSpPr>
          <p:cNvPr id="10" name="Rectangle 9"/>
          <p:cNvSpPr/>
          <p:nvPr/>
        </p:nvSpPr>
        <p:spPr>
          <a:xfrm>
            <a:off x="4143372" y="1428736"/>
            <a:ext cx="4857784" cy="428627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r>
              <a:rPr lang="fr-CH" dirty="0" smtClean="0">
                <a:hlinkClick r:id="rId6"/>
              </a:rPr>
              <a:t>http://activites.pedagogies.net/Exemples/exemples.htm</a:t>
            </a:r>
            <a:r>
              <a:rPr lang="fr-CH" dirty="0" smtClean="0"/>
              <a:t> 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pédagogie de l’activité (2)</a:t>
            </a:r>
            <a:endParaRPr lang="fr-CH" dirty="0"/>
          </a:p>
        </p:txBody>
      </p:sp>
      <p:pic>
        <p:nvPicPr>
          <p:cNvPr id="7" name="Content Placeholder 6" descr="OutilEqua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6030" y="836613"/>
            <a:ext cx="7591939" cy="54721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49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notion de </a:t>
            </a:r>
            <a:r>
              <a:rPr lang="fr-CH" dirty="0" err="1" smtClean="0"/>
              <a:t>workflow</a:t>
            </a:r>
            <a:r>
              <a:rPr lang="fr-CH" dirty="0" smtClean="0"/>
              <a:t> (2)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H" dirty="0" smtClean="0"/>
              <a:t>Dans l’éducation</a:t>
            </a:r>
          </a:p>
          <a:p>
            <a:r>
              <a:rPr lang="en-US" dirty="0" smtClean="0"/>
              <a:t>Scripts CSCL (</a:t>
            </a:r>
            <a:r>
              <a:rPr lang="en-US" dirty="0" err="1" smtClean="0"/>
              <a:t>apprentissage</a:t>
            </a:r>
            <a:r>
              <a:rPr lang="en-US" dirty="0" smtClean="0"/>
              <a:t> </a:t>
            </a:r>
            <a:r>
              <a:rPr lang="en-US" dirty="0" err="1" smtClean="0"/>
              <a:t>collboratif</a:t>
            </a:r>
            <a:r>
              <a:rPr lang="en-US" dirty="0" smtClean="0"/>
              <a:t> par </a:t>
            </a:r>
            <a:r>
              <a:rPr lang="en-US" dirty="0" err="1" smtClean="0"/>
              <a:t>ordinateur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2" tooltip="Learning design"/>
              </a:rPr>
              <a:t>Learning design</a:t>
            </a:r>
            <a:r>
              <a:rPr lang="en-US" dirty="0" smtClean="0"/>
              <a:t> and the </a:t>
            </a:r>
            <a:r>
              <a:rPr lang="en-US" dirty="0" smtClean="0">
                <a:hlinkClick r:id="rId3" tooltip="IMS Learning Design"/>
              </a:rPr>
              <a:t>IMS Learning Design</a:t>
            </a:r>
            <a:endParaRPr lang="en-US" dirty="0" smtClean="0"/>
          </a:p>
          <a:p>
            <a:r>
              <a:rPr lang="fr-CH" dirty="0" smtClean="0"/>
              <a:t>Apprentissage par projets utilisant une méthodologie de projet</a:t>
            </a:r>
          </a:p>
          <a:p>
            <a:r>
              <a:rPr lang="fr-CH" dirty="0" smtClean="0"/>
              <a:t>Apprentissage par projets souple (l’enseignant définit des étapes et des produits intermédiaires à fournir)</a:t>
            </a:r>
          </a:p>
          <a:p>
            <a:pPr>
              <a:buNone/>
            </a:pPr>
            <a:r>
              <a:rPr lang="fr-CH" dirty="0" smtClean="0"/>
              <a:t>Ailleurs aussi, par exemple:</a:t>
            </a:r>
          </a:p>
          <a:p>
            <a:r>
              <a:rPr lang="fr-CH" dirty="0" smtClean="0"/>
              <a:t>Business </a:t>
            </a:r>
            <a:r>
              <a:rPr lang="fr-CH" dirty="0" err="1" smtClean="0"/>
              <a:t>process</a:t>
            </a:r>
            <a:r>
              <a:rPr lang="fr-CH" dirty="0" smtClean="0"/>
              <a:t> </a:t>
            </a:r>
            <a:r>
              <a:rPr lang="fr-CH" dirty="0" err="1" smtClean="0"/>
              <a:t>modeling</a:t>
            </a:r>
            <a:r>
              <a:rPr lang="fr-CH" dirty="0" smtClean="0"/>
              <a:t> </a:t>
            </a:r>
            <a:r>
              <a:rPr lang="fr-CH" dirty="0" smtClean="0"/>
              <a:t>(par ex. BPMN 2.0)</a:t>
            </a:r>
            <a:endParaRPr lang="fr-CH" dirty="0" smtClean="0"/>
          </a:p>
          <a:p>
            <a:r>
              <a:rPr lang="fr-CH" dirty="0" smtClean="0"/>
              <a:t>E-science</a:t>
            </a:r>
          </a:p>
          <a:p>
            <a:pPr>
              <a:buNone/>
            </a:pPr>
            <a:r>
              <a:rPr lang="fr-CH" dirty="0" smtClean="0"/>
              <a:t>Outils standards</a:t>
            </a:r>
          </a:p>
          <a:p>
            <a:r>
              <a:rPr lang="fr-CH" dirty="0" smtClean="0"/>
              <a:t>UML, </a:t>
            </a:r>
            <a:r>
              <a:rPr lang="fr-CH" dirty="0" err="1" smtClean="0"/>
              <a:t>Petri</a:t>
            </a:r>
            <a:r>
              <a:rPr lang="fr-CH" dirty="0" smtClean="0"/>
              <a:t> nets, YAWL, BPMN, …..</a:t>
            </a:r>
          </a:p>
          <a:p>
            <a:pPr>
              <a:buNone/>
            </a:pP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La pédagogie de l’activité (3) – chaque outil contient des principes. Ex. « dépasser l’impulsivité »</a:t>
            </a:r>
            <a:endParaRPr lang="fr-CH" dirty="0"/>
          </a:p>
        </p:txBody>
      </p:sp>
      <p:pic>
        <p:nvPicPr>
          <p:cNvPr id="7" name="Content Placeholder 6" descr="OutilEquations-explica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00969"/>
            <a:ext cx="7010400" cy="4343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50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Centration sur le document</a:t>
            </a:r>
            <a:endParaRPr lang="fr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 Part du document produit par l’enseignant / concepteur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2895600" cy="279400"/>
          </a:xfrm>
        </p:spPr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287338"/>
          </a:xfrm>
        </p:spPr>
        <p:txBody>
          <a:bodyPr/>
          <a:lstStyle/>
          <a:p>
            <a:fld id="{AF2C15A3-92F7-479C-8016-7D825F0E5345}" type="slidenum">
              <a:rPr lang="fr-CH" smtClean="0"/>
              <a:pPr/>
              <a:t>51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ELML (1)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52</a:t>
            </a:fld>
            <a:endParaRPr lang="fr-CH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14818"/>
            <a:ext cx="2943225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2066" y="3786190"/>
            <a:ext cx="3571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Basé sur Gerson:</a:t>
            </a:r>
          </a:p>
          <a:p>
            <a:pPr>
              <a:buFont typeface="Arial" pitchFamily="34" charset="0"/>
              <a:buChar char="•"/>
            </a:pPr>
            <a:r>
              <a:rPr lang="fr-CH" b="1" dirty="0" err="1" smtClean="0"/>
              <a:t>E</a:t>
            </a:r>
            <a:r>
              <a:rPr lang="fr-CH" dirty="0" err="1" smtClean="0"/>
              <a:t>xplain</a:t>
            </a:r>
            <a:r>
              <a:rPr lang="fr-CH" dirty="0" smtClean="0"/>
              <a:t> (expliquer) </a:t>
            </a:r>
          </a:p>
          <a:p>
            <a:pPr>
              <a:buFont typeface="Arial" pitchFamily="34" charset="0"/>
              <a:buChar char="•"/>
            </a:pPr>
            <a:r>
              <a:rPr lang="fr-CH" b="1" dirty="0" err="1" smtClean="0"/>
              <a:t>C</a:t>
            </a:r>
            <a:r>
              <a:rPr lang="fr-CH" dirty="0" err="1" smtClean="0"/>
              <a:t>larify</a:t>
            </a:r>
            <a:r>
              <a:rPr lang="fr-CH" dirty="0" smtClean="0"/>
              <a:t> (clarifier) </a:t>
            </a:r>
          </a:p>
          <a:p>
            <a:pPr>
              <a:buFont typeface="Arial" pitchFamily="34" charset="0"/>
              <a:buChar char="•"/>
            </a:pPr>
            <a:r>
              <a:rPr lang="fr-CH" b="1" dirty="0" smtClean="0"/>
              <a:t>L</a:t>
            </a:r>
            <a:r>
              <a:rPr lang="fr-CH" dirty="0" smtClean="0"/>
              <a:t>ook (voir) </a:t>
            </a:r>
          </a:p>
          <a:p>
            <a:pPr>
              <a:buFont typeface="Arial" pitchFamily="34" charset="0"/>
              <a:buChar char="•"/>
            </a:pPr>
            <a:r>
              <a:rPr lang="fr-CH" b="1" dirty="0" err="1" smtClean="0"/>
              <a:t>A</a:t>
            </a:r>
            <a:r>
              <a:rPr lang="fr-CH" dirty="0" err="1" smtClean="0"/>
              <a:t>ct</a:t>
            </a:r>
            <a:r>
              <a:rPr lang="fr-CH" dirty="0" smtClean="0"/>
              <a:t> (agir) </a:t>
            </a:r>
          </a:p>
          <a:p>
            <a:pPr>
              <a:buFont typeface="Arial" pitchFamily="34" charset="0"/>
              <a:buChar char="•"/>
            </a:pPr>
            <a:r>
              <a:rPr lang="fr-CH" b="1" dirty="0" err="1" smtClean="0"/>
              <a:t>S</a:t>
            </a:r>
            <a:r>
              <a:rPr lang="fr-CH" dirty="0" err="1" smtClean="0"/>
              <a:t>hare</a:t>
            </a:r>
            <a:r>
              <a:rPr lang="fr-CH" dirty="0" smtClean="0"/>
              <a:t> (partager) </a:t>
            </a:r>
          </a:p>
          <a:p>
            <a:pPr>
              <a:buFont typeface="Arial" pitchFamily="34" charset="0"/>
              <a:buChar char="•"/>
            </a:pPr>
            <a:r>
              <a:rPr lang="fr-CH" b="1" dirty="0" smtClean="0"/>
              <a:t>S</a:t>
            </a:r>
            <a:r>
              <a:rPr lang="fr-CH" dirty="0" smtClean="0"/>
              <a:t>elf </a:t>
            </a:r>
            <a:r>
              <a:rPr lang="fr-CH" dirty="0" err="1" smtClean="0"/>
              <a:t>Evaluate</a:t>
            </a:r>
            <a:r>
              <a:rPr lang="fr-CH" dirty="0" smtClean="0"/>
              <a:t>/</a:t>
            </a:r>
            <a:r>
              <a:rPr lang="fr-CH" dirty="0" err="1" smtClean="0"/>
              <a:t>Submit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 (s’auto-évaluer/soumettre) </a:t>
            </a:r>
          </a:p>
          <a:p>
            <a:endParaRPr lang="fr-CH" dirty="0"/>
          </a:p>
        </p:txBody>
      </p:sp>
      <p:sp>
        <p:nvSpPr>
          <p:cNvPr id="9" name="Rectangle 8"/>
          <p:cNvSpPr/>
          <p:nvPr/>
        </p:nvSpPr>
        <p:spPr>
          <a:xfrm>
            <a:off x="5357818" y="785794"/>
            <a:ext cx="217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hlinkClick r:id="rId4"/>
              </a:rPr>
              <a:t>http://www.elml.ch/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1500174"/>
            <a:ext cx="5147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Un langage pour produire des manuels scolaires</a:t>
            </a:r>
          </a:p>
          <a:p>
            <a:r>
              <a:rPr lang="fr-CH" dirty="0" smtClean="0"/>
              <a:t>Sorties en plusieurs formats</a:t>
            </a:r>
          </a:p>
          <a:p>
            <a:r>
              <a:rPr lang="fr-CH" dirty="0" smtClean="0"/>
              <a:t>Opérationnel, mais pas facile à utiliser</a:t>
            </a:r>
          </a:p>
          <a:p>
            <a:r>
              <a:rPr lang="fr-CH" dirty="0" smtClean="0"/>
              <a:t>Editeur </a:t>
            </a:r>
            <a:r>
              <a:rPr lang="fr-CH" dirty="0" err="1" smtClean="0"/>
              <a:t>Firedocs</a:t>
            </a:r>
            <a:r>
              <a:rPr lang="fr-CH" dirty="0" smtClean="0"/>
              <a:t> (Beta)</a:t>
            </a:r>
            <a:endParaRPr lang="fr-CH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ELML (2) 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53</a:t>
            </a:fld>
            <a:endParaRPr lang="fr-CH"/>
          </a:p>
        </p:txBody>
      </p:sp>
      <p:pic>
        <p:nvPicPr>
          <p:cNvPr id="13" name="Content Placeholder 12" descr="Elml_schema_screenshot_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642918"/>
            <a:ext cx="6301856" cy="5472112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Peu « marche » …. Que faire ?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911016-1D80-45BE-A218-0B036410EC96}" type="datetime1">
              <a:rPr lang="fr-CH" smtClean="0"/>
              <a:pPr/>
              <a:t>14.04.2014</a:t>
            </a:fld>
            <a:endParaRPr lang="fr-CH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Pourquoi pratiquement rien ne marche ??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fr-CH" dirty="0" smtClean="0"/>
              <a:t>Des faits:</a:t>
            </a:r>
          </a:p>
          <a:p>
            <a:pPr lvl="1"/>
            <a:r>
              <a:rPr lang="fr-CH" dirty="0" smtClean="0"/>
              <a:t>10 ans après IMS LD, toujours pas de système potable</a:t>
            </a:r>
          </a:p>
          <a:p>
            <a:pPr lvl="1"/>
            <a:r>
              <a:rPr lang="fr-CH" dirty="0" smtClean="0"/>
              <a:t>La plupart des systèmes développés dans le cadre d’une thèse vont à la poubelle</a:t>
            </a:r>
          </a:p>
          <a:p>
            <a:pPr lvl="1"/>
            <a:endParaRPr lang="fr-CH" dirty="0" smtClean="0"/>
          </a:p>
          <a:p>
            <a:pPr lvl="1">
              <a:buNone/>
            </a:pPr>
            <a:r>
              <a:rPr lang="fr-CH" dirty="0" smtClean="0"/>
              <a:t>Quatre types d’explications</a:t>
            </a:r>
          </a:p>
          <a:p>
            <a:pPr lvl="1"/>
            <a:r>
              <a:rPr lang="fr-CH" dirty="0" smtClean="0"/>
              <a:t>L’outil n’est pas intéressant pour le terrain</a:t>
            </a:r>
          </a:p>
          <a:p>
            <a:pPr lvl="1"/>
            <a:r>
              <a:rPr lang="fr-CH" dirty="0" smtClean="0"/>
              <a:t>Toute innovation prend du temps (entre 20 et 100 ans …)</a:t>
            </a:r>
          </a:p>
          <a:p>
            <a:pPr lvl="1"/>
            <a:r>
              <a:rPr lang="fr-CH" dirty="0" smtClean="0"/>
              <a:t>Il manque l’argent pour produire une version utilisable</a:t>
            </a:r>
          </a:p>
          <a:p>
            <a:pPr lvl="1"/>
            <a:r>
              <a:rPr lang="fr-CH" dirty="0" smtClean="0"/>
              <a:t>Les projets R&amp;D n’ont rien à cirer du terrain</a:t>
            </a:r>
          </a:p>
          <a:p>
            <a:pPr lvl="1"/>
            <a:endParaRPr lang="fr-CH" dirty="0" smtClean="0"/>
          </a:p>
          <a:p>
            <a:pPr lvl="1">
              <a:buNone/>
            </a:pPr>
            <a:r>
              <a:rPr lang="fr-CH" dirty="0" smtClean="0"/>
              <a:t>Si on part de l’idée que ces explications sont interdépendants: c’est foutu …. donc il faut voir si des gens qui ont de l’argent et de l’intérêt font des choses intéressantes et que l’on pourrait adapter à l’éducation.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55</a:t>
            </a:fld>
            <a:endParaRPr lang="fr-CH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anti-modèles sans modélisation – pleins !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56</a:t>
            </a:fld>
            <a:endParaRPr lang="fr-CH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85794"/>
            <a:ext cx="2962781" cy="187642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2500306"/>
            <a:ext cx="5280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IBL version « Design mode » - </a:t>
            </a:r>
            <a:r>
              <a:rPr lang="fr-CH" dirty="0" err="1" smtClean="0"/>
              <a:t>Knowledge</a:t>
            </a:r>
            <a:r>
              <a:rPr lang="fr-CH" dirty="0" smtClean="0"/>
              <a:t> Forum</a:t>
            </a:r>
          </a:p>
          <a:p>
            <a:r>
              <a:rPr lang="fr-CH" dirty="0" smtClean="0"/>
              <a:t>La planification se fait 100% dynamiquement ...</a:t>
            </a:r>
            <a:endParaRPr lang="fr-C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14818"/>
            <a:ext cx="2381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214686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135729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IBL - version touriste</a:t>
            </a:r>
          </a:p>
          <a:p>
            <a:r>
              <a:rPr lang="fr-CH" dirty="0" err="1" smtClean="0"/>
              <a:t>c.F</a:t>
            </a:r>
            <a:r>
              <a:rPr lang="fr-CH" dirty="0" smtClean="0"/>
              <a:t> aussi </a:t>
            </a:r>
            <a:r>
              <a:rPr lang="fr-CH" dirty="0" err="1" smtClean="0"/>
              <a:t>ProjBL</a:t>
            </a:r>
            <a:r>
              <a:rPr lang="fr-CH" dirty="0" smtClean="0"/>
              <a:t>, </a:t>
            </a:r>
            <a:r>
              <a:rPr lang="fr-CH" dirty="0" err="1" smtClean="0"/>
              <a:t>ProbBL</a:t>
            </a:r>
            <a:r>
              <a:rPr lang="fr-CH" dirty="0" smtClean="0"/>
              <a:t>, </a:t>
            </a:r>
            <a:r>
              <a:rPr lang="fr-CH" dirty="0" err="1" smtClean="0"/>
              <a:t>CaseBL</a:t>
            </a:r>
            <a:r>
              <a:rPr lang="fr-CH" dirty="0" smtClean="0"/>
              <a:t>, </a:t>
            </a:r>
            <a:r>
              <a:rPr lang="fr-CH" dirty="0" err="1" smtClean="0"/>
              <a:t>xBL</a:t>
            </a:r>
            <a:r>
              <a:rPr lang="fr-CH" dirty="0" smtClean="0"/>
              <a:t>…</a:t>
            </a:r>
            <a:endParaRPr lang="fr-CH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Business </a:t>
            </a:r>
            <a:r>
              <a:rPr lang="fr-CH" dirty="0" err="1" smtClean="0"/>
              <a:t>process</a:t>
            </a:r>
            <a:r>
              <a:rPr lang="fr-CH" dirty="0" smtClean="0"/>
              <a:t> </a:t>
            </a:r>
            <a:r>
              <a:rPr lang="fr-CH" dirty="0" err="1" smtClean="0"/>
              <a:t>modeling</a:t>
            </a:r>
            <a:r>
              <a:rPr lang="fr-CH" dirty="0" smtClean="0"/>
              <a:t> (1)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57</a:t>
            </a:fld>
            <a:endParaRPr lang="fr-CH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7"/>
            <a:ext cx="4452969" cy="3929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5000628" cy="31562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Business </a:t>
            </a:r>
            <a:r>
              <a:rPr lang="fr-CH" dirty="0" err="1" smtClean="0"/>
              <a:t>process</a:t>
            </a:r>
            <a:r>
              <a:rPr lang="fr-CH" dirty="0" smtClean="0"/>
              <a:t> </a:t>
            </a:r>
            <a:r>
              <a:rPr lang="fr-CH" dirty="0" err="1" smtClean="0"/>
              <a:t>modeling</a:t>
            </a:r>
            <a:r>
              <a:rPr lang="fr-CH" dirty="0" smtClean="0"/>
              <a:t> (2)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58</a:t>
            </a:fld>
            <a:endParaRPr lang="fr-CH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8229600" cy="34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1214422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Le </a:t>
            </a:r>
            <a:r>
              <a:rPr lang="fr-CH" smtClean="0"/>
              <a:t>langage BPMN</a:t>
            </a:r>
            <a:br>
              <a:rPr lang="fr-CH" smtClean="0"/>
            </a:br>
            <a:r>
              <a:rPr lang="fr-CH" smtClean="0"/>
              <a:t> </a:t>
            </a:r>
            <a:r>
              <a:rPr lang="fr-CH" dirty="0" smtClean="0"/>
              <a:t>(exemple crée par Erik Wilde, </a:t>
            </a:r>
            <a:r>
              <a:rPr lang="fr-CH" smtClean="0"/>
              <a:t>UC Berkeley)</a:t>
            </a:r>
            <a:endParaRPr lang="fr-CH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E-science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2306635"/>
          </a:xfrm>
        </p:spPr>
        <p:txBody>
          <a:bodyPr/>
          <a:lstStyle/>
          <a:p>
            <a:r>
              <a:rPr lang="fr-CH" dirty="0" smtClean="0"/>
              <a:t>Outils de conception/exécution de </a:t>
            </a:r>
            <a:r>
              <a:rPr lang="fr-CH" dirty="0" err="1" smtClean="0"/>
              <a:t>workflows</a:t>
            </a:r>
            <a:endParaRPr lang="fr-CH" dirty="0" smtClean="0"/>
          </a:p>
          <a:p>
            <a:r>
              <a:rPr lang="fr-CH" dirty="0" smtClean="0"/>
              <a:t>Ces outils utilisent des services Internet et permettent de partager un design dans un dépositoire</a:t>
            </a:r>
          </a:p>
          <a:p>
            <a:pPr>
              <a:buNone/>
            </a:pPr>
            <a:r>
              <a:rPr lang="fr-CH" dirty="0" smtClean="0"/>
              <a:t>Propagande</a:t>
            </a:r>
          </a:p>
          <a:p>
            <a:r>
              <a:rPr lang="fr-CH" dirty="0" smtClean="0">
                <a:hlinkClick r:id="rId2"/>
              </a:rPr>
              <a:t>http://www.youtube.com/watch?v=Y6_Kz5L010g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59</a:t>
            </a:fld>
            <a:endParaRPr lang="fr-CH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30384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57224" y="3929066"/>
            <a:ext cx="202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Exemple </a:t>
            </a:r>
            <a:r>
              <a:rPr lang="fr-CH" dirty="0" err="1" smtClean="0"/>
              <a:t>Taverna</a:t>
            </a:r>
            <a:r>
              <a:rPr lang="fr-CH" dirty="0" smtClean="0"/>
              <a:t>:</a:t>
            </a:r>
            <a:endParaRPr lang="fr-C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Normes e-learning I</a:t>
            </a:r>
            <a:endParaRPr lang="fr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 Langages adoptés par une organisation de standardisation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Format XML en règle générale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2895600" cy="279400"/>
          </a:xfrm>
        </p:spPr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287338"/>
          </a:xfrm>
        </p:spPr>
        <p:txBody>
          <a:bodyPr/>
          <a:lstStyle/>
          <a:p>
            <a:fld id="{AF2C15A3-92F7-479C-8016-7D825F0E5345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77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Autres angles de discussion</a:t>
            </a:r>
            <a:endParaRPr lang="fr-CH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Pleins …</a:t>
            </a:r>
          </a:p>
          <a:p>
            <a:pPr>
              <a:buFont typeface="Arial" pitchFamily="34" charset="0"/>
              <a:buChar char="•"/>
            </a:pPr>
            <a:r>
              <a:rPr lang="fr-CH" dirty="0" smtClean="0"/>
              <a:t> J’en ai préparé 3-4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2895600" cy="279400"/>
          </a:xfrm>
        </p:spPr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287338"/>
          </a:xfrm>
        </p:spPr>
        <p:txBody>
          <a:bodyPr/>
          <a:lstStyle/>
          <a:p>
            <a:fld id="{AF2C15A3-92F7-479C-8016-7D825F0E5345}" type="slidenum">
              <a:rPr lang="fr-CH" smtClean="0"/>
              <a:pPr/>
              <a:t>60</a:t>
            </a:fld>
            <a:endParaRPr lang="fr-CH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C’est</a:t>
            </a:r>
            <a:r>
              <a:rPr lang="en-GB" dirty="0" smtClean="0"/>
              <a:t> quoi un </a:t>
            </a:r>
            <a:r>
              <a:rPr lang="en-GB" dirty="0" err="1" smtClean="0"/>
              <a:t>langage</a:t>
            </a:r>
            <a:r>
              <a:rPr lang="en-GB" dirty="0" smtClean="0"/>
              <a:t> de </a:t>
            </a:r>
            <a:r>
              <a:rPr lang="en-GB" dirty="0" err="1" smtClean="0"/>
              <a:t>modélisation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401080" cy="5472112"/>
          </a:xfrm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des </a:t>
            </a:r>
            <a:r>
              <a:rPr lang="en-GB" dirty="0" err="1" smtClean="0"/>
              <a:t>langages</a:t>
            </a:r>
            <a:r>
              <a:rPr lang="en-GB" dirty="0" smtClean="0"/>
              <a:t> </a:t>
            </a:r>
            <a:r>
              <a:rPr lang="en-GB" dirty="0" err="1" smtClean="0"/>
              <a:t>d'emballage</a:t>
            </a:r>
            <a:r>
              <a:rPr lang="en-GB" dirty="0" smtClean="0"/>
              <a:t> </a:t>
            </a:r>
            <a:r>
              <a:rPr lang="en-GB" dirty="0" err="1" smtClean="0"/>
              <a:t>destinés</a:t>
            </a:r>
            <a:r>
              <a:rPr lang="en-GB" dirty="0" smtClean="0"/>
              <a:t> au e-learning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IMS content packaging: Par </a:t>
            </a:r>
            <a:r>
              <a:rPr lang="en-GB" dirty="0" err="1" smtClean="0"/>
              <a:t>défaut</a:t>
            </a:r>
            <a:r>
              <a:rPr lang="en-GB" dirty="0" smtClean="0"/>
              <a:t>, </a:t>
            </a:r>
            <a:r>
              <a:rPr lang="en-GB" dirty="0" err="1" smtClean="0"/>
              <a:t>permet</a:t>
            </a:r>
            <a:r>
              <a:rPr lang="en-GB" dirty="0" smtClean="0"/>
              <a:t> de faire des simples assemblages </a:t>
            </a:r>
            <a:r>
              <a:rPr lang="en-GB" dirty="0" err="1" smtClean="0"/>
              <a:t>linéaires</a:t>
            </a:r>
            <a:r>
              <a:rPr lang="en-GB" dirty="0" smtClean="0"/>
              <a:t>,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permet</a:t>
            </a:r>
            <a:r>
              <a:rPr lang="en-GB" dirty="0" smtClean="0"/>
              <a:t> </a:t>
            </a:r>
            <a:r>
              <a:rPr lang="en-GB" dirty="0" err="1" smtClean="0"/>
              <a:t>aussi</a:t>
            </a:r>
            <a:r>
              <a:rPr lang="en-GB" dirty="0" smtClean="0"/>
              <a:t> des </a:t>
            </a:r>
            <a:r>
              <a:rPr lang="en-GB" dirty="0" err="1" smtClean="0"/>
              <a:t>scéanarisations</a:t>
            </a:r>
            <a:r>
              <a:rPr lang="en-GB" dirty="0" smtClean="0"/>
              <a:t> plus complexes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des </a:t>
            </a:r>
            <a:r>
              <a:rPr lang="en-GB" dirty="0" err="1" smtClean="0"/>
              <a:t>langages</a:t>
            </a:r>
            <a:r>
              <a:rPr lang="en-GB" dirty="0" smtClean="0"/>
              <a:t> </a:t>
            </a:r>
            <a:r>
              <a:rPr lang="en-GB" dirty="0" err="1" smtClean="0"/>
              <a:t>formelles</a:t>
            </a:r>
            <a:r>
              <a:rPr lang="en-GB" dirty="0" smtClean="0"/>
              <a:t> et </a:t>
            </a:r>
            <a:r>
              <a:rPr lang="en-GB" dirty="0" err="1" smtClean="0"/>
              <a:t>exécutables</a:t>
            </a:r>
            <a:r>
              <a:rPr lang="en-GB" dirty="0" smtClean="0"/>
              <a:t> plus </a:t>
            </a:r>
            <a:r>
              <a:rPr lang="en-GB" dirty="0" err="1" smtClean="0"/>
              <a:t>sophistiqués</a:t>
            </a:r>
            <a:r>
              <a:rPr lang="en-GB" dirty="0" smtClean="0"/>
              <a:t>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IMS Simple Sequencing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IMS Learning Design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Pour les </a:t>
            </a:r>
            <a:r>
              <a:rPr lang="en-GB" dirty="0" err="1" smtClean="0"/>
              <a:t>deux</a:t>
            </a:r>
            <a:r>
              <a:rPr lang="en-GB" dirty="0" smtClean="0"/>
              <a:t>, les </a:t>
            </a:r>
            <a:r>
              <a:rPr lang="en-GB" dirty="0" err="1" smtClean="0"/>
              <a:t>outils</a:t>
            </a:r>
            <a:r>
              <a:rPr lang="en-GB" dirty="0" smtClean="0"/>
              <a:t> ne </a:t>
            </a:r>
            <a:r>
              <a:rPr lang="en-GB" dirty="0" err="1" smtClean="0"/>
              <a:t>sont</a:t>
            </a:r>
            <a:r>
              <a:rPr lang="en-GB" dirty="0" smtClean="0"/>
              <a:t> pas encore tout à fait au point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des </a:t>
            </a:r>
            <a:r>
              <a:rPr lang="en-GB" dirty="0" err="1" smtClean="0"/>
              <a:t>langages</a:t>
            </a:r>
            <a:r>
              <a:rPr lang="en-GB" dirty="0" smtClean="0"/>
              <a:t> </a:t>
            </a:r>
            <a:r>
              <a:rPr lang="en-GB" dirty="0" err="1" smtClean="0"/>
              <a:t>implicites</a:t>
            </a:r>
            <a:r>
              <a:rPr lang="en-GB" dirty="0" smtClean="0"/>
              <a:t> et </a:t>
            </a:r>
            <a:r>
              <a:rPr lang="en-GB" dirty="0" err="1" smtClean="0"/>
              <a:t>exécutables</a:t>
            </a:r>
            <a:r>
              <a:rPr lang="en-GB" dirty="0" smtClean="0"/>
              <a:t>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ex. LAMS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des </a:t>
            </a:r>
            <a:r>
              <a:rPr lang="en-GB" dirty="0" err="1" smtClean="0"/>
              <a:t>langages</a:t>
            </a:r>
            <a:r>
              <a:rPr lang="en-GB" dirty="0" smtClean="0"/>
              <a:t> </a:t>
            </a:r>
            <a:r>
              <a:rPr lang="en-GB" dirty="0" err="1" smtClean="0"/>
              <a:t>implicites</a:t>
            </a:r>
            <a:r>
              <a:rPr lang="en-GB" dirty="0" smtClean="0"/>
              <a:t> pour le design de la </a:t>
            </a:r>
            <a:r>
              <a:rPr lang="en-GB" dirty="0" err="1" smtClean="0"/>
              <a:t>scénarisation</a:t>
            </a:r>
            <a:endParaRPr lang="en-GB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ex. </a:t>
            </a:r>
            <a:r>
              <a:rPr lang="en-GB" dirty="0" err="1" smtClean="0"/>
              <a:t>DialogPlus</a:t>
            </a:r>
            <a:endParaRPr lang="en-GB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ex. OASIF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des </a:t>
            </a:r>
            <a:r>
              <a:rPr lang="en-GB" dirty="0" err="1" smtClean="0"/>
              <a:t>langages</a:t>
            </a:r>
            <a:r>
              <a:rPr lang="en-GB" dirty="0" smtClean="0"/>
              <a:t> </a:t>
            </a:r>
            <a:r>
              <a:rPr lang="en-GB" dirty="0" err="1" smtClean="0"/>
              <a:t>développés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/pour la </a:t>
            </a:r>
            <a:r>
              <a:rPr lang="en-GB" dirty="0" err="1" smtClean="0"/>
              <a:t>recherche</a:t>
            </a:r>
            <a:endParaRPr lang="en-GB" dirty="0" smtClean="0"/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61</a:t>
            </a:fld>
            <a:endParaRPr lang="fr-CH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Types de langages (version 2)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Langages exécutables standardisés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Des normes + un outil de conception + un outil de diffusion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Les plus populaires: Les normes IMS / SCORM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Certains n'ont pas encore de support idéal au niveau des outils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Langages exécutables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Outils de conception et d'</a:t>
            </a:r>
            <a:r>
              <a:rPr lang="fr-CH" dirty="0" err="1" smtClean="0"/>
              <a:t>éxécution</a:t>
            </a:r>
            <a:endParaRPr lang="fr-CH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La « norme »  est implicite (parfois on peut « exporter » vers une norme)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Langages de conception semi-formels (UML)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Langages de conception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Pas de normes formelles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Quelques outils de conception de scénarios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Beaucoup de planificateurs de leçons</a:t>
            </a: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62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Support pour quel type d’apprentissage / enseignement ?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63</a:t>
            </a:fld>
            <a:endParaRPr lang="fr-CH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24841" y="836613"/>
          <a:ext cx="8094318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4" imgW="8747280" imgH="5913000" progId="opendocument.CalcDocument.1">
                  <p:embed/>
                </p:oleObj>
              </mc:Choice>
              <mc:Fallback>
                <p:oleObj r:id="rId4" imgW="8747280" imgH="5913000" progId="opendocument.Calc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41" y="836613"/>
                        <a:ext cx="8094318" cy="547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I-II-III et modèles d’enseignement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64</a:t>
            </a:fld>
            <a:endParaRPr lang="fr-CH"/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064500" cy="5120640"/>
        </p:xfrm>
        <a:graphic>
          <a:graphicData uri="http://schemas.openxmlformats.org/drawingml/2006/table">
            <a:tbl>
              <a:tblPr/>
              <a:tblGrid>
                <a:gridCol w="1368425"/>
                <a:gridCol w="3889375"/>
                <a:gridCol w="2806700"/>
              </a:tblGrid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Apprentissage </a:t>
                      </a:r>
                      <a:br>
                        <a:rPr kumimoji="0" lang="fr-CH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CH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I-II-III</a:t>
                      </a:r>
                      <a:endParaRPr kumimoji="0" lang="fr-CH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Sous-familles selon types de compétences à apprendre</a:t>
                      </a:r>
                      <a:endParaRPr kumimoji="0" lang="fr-CH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Exemples de designs pédagogiques</a:t>
                      </a:r>
                      <a:endParaRPr kumimoji="0" lang="fr-CH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I: savoir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(know that)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I-a </a:t>
                      </a: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Faits</a:t>
                      </a: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: rappel, description, identification, etc.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directe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programmée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pédagogie de maîtrise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e-instruction, ….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I-b </a:t>
                      </a: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Concepts</a:t>
                      </a: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discrimination, catégorisation, discussion, etc.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Apprentissage par découverte, 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II: savoir faire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(know how)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II-a </a:t>
                      </a: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Raisonnement et procédures</a:t>
                      </a: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inférences, déductions, etc. + application de procédures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Tutorat (exercices)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Simulations et jeux de rôle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laboratoire virtuel, 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II-b </a:t>
                      </a: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Résolution de problèmes et stratégies de production</a:t>
                      </a: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identification de sous-buts + application de méthodes et d'heuristiques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case-based learning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inquiry-based learning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problem-based learning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III: savoir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action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 </a:t>
                      </a: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Action située</a:t>
                      </a: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stratégies d'actions dans des situations complexes et authentiques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Coaching, </a:t>
                      </a:r>
                      <a:r>
                        <a:rPr kumimoji="0" lang="fr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mentoring</a:t>
                      </a:r>
                      <a:endParaRPr kumimoji="0" lang="fr-C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Communautés d’</a:t>
                      </a:r>
                      <a:r>
                        <a:rPr kumimoji="0" lang="fr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appr</a:t>
                      </a: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Project-</a:t>
                      </a:r>
                      <a:r>
                        <a:rPr kumimoji="0" lang="fr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based</a:t>
                      </a:r>
                      <a:r>
                        <a:rPr kumimoji="0" lang="fr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learning</a:t>
                      </a:r>
                      <a:r>
                        <a:rPr kumimoji="0" lang="fr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IV: Autres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 </a:t>
                      </a: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Autres</a:t>
                      </a:r>
                      <a:r>
                        <a:rPr kumimoji="0" lang="fr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motivation, émotion, réflexion,… c.a.d. éléments qui peuvent intervenir dans d'autres catégories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learning</a:t>
                      </a:r>
                      <a:r>
                        <a:rPr kumimoji="0" lang="fr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e-portfolio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calepins de réflexion, 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I-II-III et outils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65</a:t>
            </a:fld>
            <a:endParaRPr lang="fr-CH"/>
          </a:p>
        </p:txBody>
      </p:sp>
      <p:graphicFrame>
        <p:nvGraphicFramePr>
          <p:cNvPr id="11" name="Group 66"/>
          <p:cNvGraphicFramePr>
            <a:graphicFrameLocks/>
          </p:cNvGraphicFramePr>
          <p:nvPr/>
        </p:nvGraphicFramePr>
        <p:xfrm>
          <a:off x="500034" y="928670"/>
          <a:ext cx="8228013" cy="4793615"/>
        </p:xfrm>
        <a:graphic>
          <a:graphicData uri="http://schemas.openxmlformats.org/drawingml/2006/table">
            <a:tbl>
              <a:tblPr/>
              <a:tblGrid>
                <a:gridCol w="1452563"/>
                <a:gridCol w="2312987"/>
                <a:gridCol w="2233613"/>
                <a:gridCol w="2228850"/>
              </a:tblGrid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fr-C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 (apprentissage I)</a:t>
                      </a:r>
                      <a:endParaRPr kumimoji="0" lang="fr-CH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Tutoring (appr. II)</a:t>
                      </a:r>
                      <a:endParaRPr kumimoji="0" lang="fr-CH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Coaching (appr. III)</a:t>
                      </a:r>
                      <a:endParaRPr kumimoji="0" lang="fr-CH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fr-CH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Technologies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Préférées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fr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Web-</a:t>
                      </a:r>
                      <a:r>
                        <a:rPr kumimoji="0" lang="fr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based</a:t>
                      </a: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training 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(WBT): e-instruction et/ou contenus via “plateformes pédagogiques”. Angl. “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learning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management 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systems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(LMS) ou 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learning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content management 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systems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(LCMS).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Présentations multimédia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Enseignement assisté par ordinateur (Computer-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based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training, CBT)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Computer-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based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learning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simulations, </a:t>
                      </a:r>
                      <a:r>
                        <a:rPr kumimoji="0" lang="fr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micromondes</a:t>
                      </a: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</a:t>
                      </a:r>
                      <a:r>
                        <a:rPr kumimoji="0" lang="fr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tutoring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(aider) combiné avec e-instruction utilisant des LMS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computer-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supported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collaborative 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learning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CSCL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</a:t>
                      </a:r>
                      <a:r>
                        <a:rPr kumimoji="0" lang="fr-CH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moderation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(gérer des interactions): forums, weblogs, 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groupware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téléconférences,…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fr-C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E-Coaching 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(encadrer) utilisant des “Collaborative content management 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systems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 (portails, wikis, etc.),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Outils cognitifs 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(comme “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knowledge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forum)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H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 software 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(« e-</a:t>
                      </a:r>
                      <a:r>
                        <a:rPr kumimoji="0" lang="fr-CH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learning</a:t>
                      </a:r>
                      <a:r>
                        <a:rPr kumimoji="0" lang="fr-CH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2.0 »)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939784"/>
          </a:xfrm>
        </p:spPr>
        <p:txBody>
          <a:bodyPr/>
          <a:lstStyle/>
          <a:p>
            <a:r>
              <a:rPr lang="en-GB" dirty="0" err="1" smtClean="0"/>
              <a:t>Pourquoi</a:t>
            </a:r>
            <a:r>
              <a:rPr lang="en-GB" dirty="0" smtClean="0"/>
              <a:t> se </a:t>
            </a:r>
            <a:r>
              <a:rPr lang="en-GB" dirty="0" err="1" smtClean="0"/>
              <a:t>fatiguer</a:t>
            </a:r>
            <a:r>
              <a:rPr lang="en-GB" dirty="0" smtClean="0"/>
              <a:t> avec un </a:t>
            </a:r>
            <a:r>
              <a:rPr lang="en-GB" dirty="0" err="1" smtClean="0"/>
              <a:t>langage</a:t>
            </a:r>
            <a:r>
              <a:rPr lang="en-GB" dirty="0" smtClean="0"/>
              <a:t>/</a:t>
            </a:r>
            <a:r>
              <a:rPr lang="en-GB" dirty="0" err="1" smtClean="0"/>
              <a:t>outil</a:t>
            </a:r>
            <a:r>
              <a:rPr lang="en-GB" dirty="0" smtClean="0"/>
              <a:t> de </a:t>
            </a:r>
            <a:r>
              <a:rPr lang="en-GB" dirty="0" err="1" smtClean="0"/>
              <a:t>scénarisation</a:t>
            </a:r>
            <a:r>
              <a:rPr lang="en-GB" dirty="0" smtClean="0"/>
              <a:t>  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665675"/>
          </a:xfrm>
        </p:spPr>
        <p:txBody>
          <a:bodyPr/>
          <a:lstStyle/>
          <a:p>
            <a:pP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Quelques arguments: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Un designer profite d'un cadre de design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Efficacité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Prévisibilité du résultat (on sait à peu près ce qu'on obtient)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Contrôle du projet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Réutilisation de design (rend le problème plus simple)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Collaboration basé sur des « langages » communs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Designs basé sur des principes (explicités)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Un enseignant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est aussi un designer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H" dirty="0" smtClean="0"/>
              <a:t>Un langage permet de prendre conscience</a:t>
            </a:r>
          </a:p>
          <a:p>
            <a:pPr>
              <a:buNone/>
            </a:pP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66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Liens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H" dirty="0" smtClean="0"/>
              <a:t>Quelques fiches </a:t>
            </a:r>
            <a:r>
              <a:rPr lang="fr-CH" dirty="0" err="1" smtClean="0"/>
              <a:t>EdutechWiki</a:t>
            </a:r>
            <a:r>
              <a:rPr lang="fr-CH" dirty="0" smtClean="0"/>
              <a:t> :</a:t>
            </a:r>
            <a:endParaRPr lang="fr-CH" dirty="0" smtClean="0">
              <a:hlinkClick r:id="rId3"/>
            </a:endParaRPr>
          </a:p>
          <a:p>
            <a:pPr>
              <a:buNone/>
            </a:pPr>
            <a:endParaRPr lang="fr-CH" dirty="0" smtClean="0">
              <a:hlinkClick r:id="rId3"/>
            </a:endParaRPr>
          </a:p>
          <a:p>
            <a:r>
              <a:rPr lang="fr-CH" dirty="0" smtClean="0">
                <a:hlinkClick r:id="rId3"/>
              </a:rPr>
              <a:t>http://edutechwiki.unige.ch/fr</a:t>
            </a:r>
            <a:endParaRPr lang="fr-CH" dirty="0" smtClean="0"/>
          </a:p>
          <a:p>
            <a:r>
              <a:rPr lang="fr-CH" dirty="0" smtClean="0">
                <a:hlinkClick r:id="rId4"/>
              </a:rPr>
              <a:t>http://edutechwiki.unige.ch/en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67</a:t>
            </a:fld>
            <a:endParaRPr lang="fr-C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kern="0" dirty="0" smtClean="0"/>
              <a:t>IMS Content packaging (IMS CP)</a:t>
            </a:r>
            <a:endParaRPr lang="en-US" kern="0" dirty="0"/>
          </a:p>
        </p:txBody>
      </p:sp>
      <p:pic>
        <p:nvPicPr>
          <p:cNvPr id="8" name="Picture 2" descr="S:\conferences\icool07\IMS_Content_Packaging_1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0830"/>
            <a:ext cx="6900952" cy="34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7715200" cy="2160339"/>
          </a:xfrm>
        </p:spPr>
        <p:txBody>
          <a:bodyPr/>
          <a:lstStyle/>
          <a:p>
            <a:r>
              <a:rPr lang="en-US" dirty="0" err="1" smtClean="0"/>
              <a:t>Définit</a:t>
            </a:r>
            <a:r>
              <a:rPr lang="en-US" dirty="0" smtClean="0"/>
              <a:t> un format de </a:t>
            </a:r>
            <a:r>
              <a:rPr lang="en-US" dirty="0" err="1" smtClean="0"/>
              <a:t>conteneur</a:t>
            </a:r>
            <a:r>
              <a:rPr lang="en-US" dirty="0" smtClean="0"/>
              <a:t> </a:t>
            </a:r>
            <a:r>
              <a:rPr lang="en-US" dirty="0" err="1" smtClean="0"/>
              <a:t>utilisé</a:t>
            </a:r>
            <a:r>
              <a:rPr lang="en-US" dirty="0" smtClean="0"/>
              <a:t> par la </a:t>
            </a:r>
            <a:r>
              <a:rPr lang="en-US" dirty="0" err="1" smtClean="0"/>
              <a:t>plupart</a:t>
            </a:r>
            <a:r>
              <a:rPr lang="en-US" dirty="0" smtClean="0"/>
              <a:t> des </a:t>
            </a:r>
            <a:r>
              <a:rPr lang="en-US" dirty="0" err="1" smtClean="0"/>
              <a:t>normes</a:t>
            </a:r>
            <a:r>
              <a:rPr lang="en-US" dirty="0" smtClean="0"/>
              <a:t> e-learning (</a:t>
            </a:r>
            <a:r>
              <a:rPr lang="en-US" dirty="0" err="1" smtClean="0"/>
              <a:t>Scorm</a:t>
            </a:r>
            <a:r>
              <a:rPr lang="en-US" dirty="0" smtClean="0"/>
              <a:t> 1.2, IMS LD, etc.)</a:t>
            </a:r>
          </a:p>
          <a:p>
            <a:r>
              <a:rPr lang="en-US" dirty="0" err="1" smtClean="0"/>
              <a:t>Inclut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organisation</a:t>
            </a:r>
            <a:r>
              <a:rPr lang="en-US" dirty="0" smtClean="0"/>
              <a:t> de </a:t>
            </a:r>
            <a:r>
              <a:rPr lang="en-US" dirty="0" err="1" smtClean="0"/>
              <a:t>contenus</a:t>
            </a:r>
            <a:r>
              <a:rPr lang="en-US" dirty="0" smtClean="0"/>
              <a:t> par </a:t>
            </a:r>
            <a:r>
              <a:rPr lang="en-US" dirty="0" err="1" smtClean="0"/>
              <a:t>défaut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(c-a-d. un simple </a:t>
            </a:r>
            <a:r>
              <a:rPr lang="en-US" dirty="0" smtClean="0"/>
              <a:t>menu qui </a:t>
            </a:r>
            <a:r>
              <a:rPr lang="en-US" dirty="0" err="1" smtClean="0"/>
              <a:t>organise</a:t>
            </a:r>
            <a:r>
              <a:rPr lang="en-US" dirty="0" smtClean="0"/>
              <a:t> les </a:t>
            </a:r>
            <a:r>
              <a:rPr lang="en-US" dirty="0" err="1" smtClean="0"/>
              <a:t>contenus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manifeste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fichier</a:t>
            </a:r>
            <a:r>
              <a:rPr lang="en-US" dirty="0" smtClean="0"/>
              <a:t> imsmanifest.xml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IMS CP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363272" cy="1440259"/>
          </a:xfrm>
        </p:spPr>
        <p:txBody>
          <a:bodyPr/>
          <a:lstStyle/>
          <a:p>
            <a:r>
              <a:rPr lang="en-US" dirty="0" err="1" smtClean="0"/>
              <a:t>Toute</a:t>
            </a:r>
            <a:r>
              <a:rPr lang="en-US" dirty="0" smtClean="0"/>
              <a:t> </a:t>
            </a:r>
            <a:r>
              <a:rPr lang="en-US" dirty="0" err="1" smtClean="0"/>
              <a:t>l’organisation</a:t>
            </a:r>
            <a:r>
              <a:rPr lang="en-US" dirty="0" smtClean="0"/>
              <a:t> et </a:t>
            </a:r>
            <a:r>
              <a:rPr lang="en-US" dirty="0" err="1" smtClean="0"/>
              <a:t>toutes</a:t>
            </a:r>
            <a:r>
              <a:rPr lang="en-US" dirty="0" smtClean="0"/>
              <a:t> les </a:t>
            </a:r>
            <a:r>
              <a:rPr lang="en-US" dirty="0" err="1" smtClean="0"/>
              <a:t>méta-données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fichier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imsmanifest.xml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edutechwiki.unige.ch/en/IMS_Content_Packaging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6" y="2780928"/>
            <a:ext cx="6228529" cy="354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276872"/>
            <a:ext cx="873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paquetage</a:t>
            </a:r>
            <a:r>
              <a:rPr lang="en-US" dirty="0" smtClean="0"/>
              <a:t> IMS CP vu avec </a:t>
            </a:r>
            <a:r>
              <a:rPr lang="en-US" dirty="0" err="1" smtClean="0"/>
              <a:t>l’éditeur</a:t>
            </a:r>
            <a:r>
              <a:rPr lang="en-US" dirty="0" smtClean="0"/>
              <a:t> </a:t>
            </a:r>
            <a:r>
              <a:rPr lang="en-US" dirty="0"/>
              <a:t>Reload (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www.reload.ac.uk/tools.html</a:t>
            </a:r>
            <a:r>
              <a:rPr lang="en-US" dirty="0" smtClean="0"/>
              <a:t> 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0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SCORM 1.2 – </a:t>
            </a:r>
            <a:r>
              <a:rPr lang="en-US" dirty="0" err="1" smtClean="0"/>
              <a:t>une</a:t>
            </a:r>
            <a:r>
              <a:rPr lang="en-US" dirty="0" smtClean="0"/>
              <a:t> extension de IMS CP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2005-6352-4A83-A869-D0471D38F7BF}" type="datetime1">
              <a:rPr lang="fr-CH" smtClean="0"/>
              <a:pPr/>
              <a:t>14.04.2014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5A3-92F7-479C-8016-7D825F0E5345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9218" name="Picture 2" descr="http://edutechwiki.unige.ch/mediawiki/images/9/93/Scorm-commun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5"/>
            <a:ext cx="4176464" cy="31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dutechwiki.unige.ch/mediawiki/images/7/72/Scorm-contenat-aggreg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68760"/>
            <a:ext cx="51054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3" y="465313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SCORM 1.2: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Menu </a:t>
            </a:r>
            <a:r>
              <a:rPr lang="en-US" dirty="0" smtClean="0"/>
              <a:t>CP avec </a:t>
            </a:r>
            <a:r>
              <a:rPr lang="en-US" dirty="0" smtClean="0"/>
              <a:t>des </a:t>
            </a:r>
            <a:r>
              <a:rPr lang="en-US" dirty="0" smtClean="0"/>
              <a:t>SCO (Sharable content objects)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Interfacé</a:t>
            </a:r>
            <a:r>
              <a:rPr lang="en-US" dirty="0" smtClean="0"/>
              <a:t> avec un LMS pour le </a:t>
            </a:r>
            <a:r>
              <a:rPr lang="en-US" dirty="0" err="1" smtClean="0"/>
              <a:t>suivi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387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D98DA024-365D-4214-9389-D1063C828F1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3007</Words>
  <Application>Microsoft Office PowerPoint</Application>
  <PresentationFormat>On-screen Show (4:3)</PresentationFormat>
  <Paragraphs>739</Paragraphs>
  <Slides>67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1_Custom Design</vt:lpstr>
      <vt:lpstr>OpenDocument Spreadsheet</vt:lpstr>
      <vt:lpstr>PowerPoint Presentation</vt:lpstr>
      <vt:lpstr>Que peut-on modéliser en pédagogie (1)</vt:lpstr>
      <vt:lpstr>Que peut-on modéliser (2) – activités (scénarios/workflows)</vt:lpstr>
      <vt:lpstr>La notion de workflow (1)</vt:lpstr>
      <vt:lpstr>La notion de workflow (2)</vt:lpstr>
      <vt:lpstr>Normes e-learning I</vt:lpstr>
      <vt:lpstr>PowerPoint Presentation</vt:lpstr>
      <vt:lpstr>IMS CP (2)</vt:lpstr>
      <vt:lpstr>SCORM 1.2 – une extension de IMS CP</vt:lpstr>
      <vt:lpstr>Simple Sequencing</vt:lpstr>
      <vt:lpstr>Autres normes</vt:lpstr>
      <vt:lpstr>Méthodes de design</vt:lpstr>
      <vt:lpstr>ADDIE (Instructional systems design)</vt:lpstr>
      <vt:lpstr>ISD selon Edmonds et Dick &amp; Carey</vt:lpstr>
      <vt:lpstr>MISA (1) – un système “lourd” (Paquette)</vt:lpstr>
      <vt:lpstr>MISA (2)</vt:lpstr>
      <vt:lpstr>Types de langages: Une grande diversité d’approches (je montrerai 1-2 exemples par type naturel)</vt:lpstr>
      <vt:lpstr>Langages de haut niveau</vt:lpstr>
      <vt:lpstr>Compendium LD (1)</vt:lpstr>
      <vt:lpstr>Compendium LD (2)</vt:lpstr>
      <vt:lpstr>DialogPlus: une ontologie techno-pédagogique (ressemble aux principes de la chimie, molécules)</vt:lpstr>
      <vt:lpstr>DialogPlus (2): un outil de scénarisation et dépositoire</vt:lpstr>
      <vt:lpstr>DialogPLUS (3) – Exemple d’un nugget</vt:lpstr>
      <vt:lpstr>Modèles d’enseignement / lesson planning</vt:lpstr>
      <vt:lpstr>CSCL – Les éléments de « scripts » CSCL</vt:lpstr>
      <vt:lpstr>CSCL – Macro vs. MicroScript</vt:lpstr>
      <vt:lpstr>Langages formels et semi-formels</vt:lpstr>
      <vt:lpstr>ISIS (1): Un modèle formel hiérarchisé par Pernin et Emin</vt:lpstr>
      <vt:lpstr>ISIS (2): Version démo - http://scenedit.imag.fr/ </vt:lpstr>
      <vt:lpstr>coUML – modélisation d’activités (Derntl et al)</vt:lpstr>
      <vt:lpstr>coUML (2) – modélisation des activités</vt:lpstr>
      <vt:lpstr>coUML (2) – Modélisation de documents</vt:lpstr>
      <vt:lpstr>coUML (3) – Modélisation d’objectifs pédagogiques</vt:lpstr>
      <vt:lpstr>coUML (4) – Un site web sur design patterns</vt:lpstr>
      <vt:lpstr>Collaborative learning flow patterns (1) </vt:lpstr>
      <vt:lpstr>Learning flow patterns – L’éditeur collage (produit mort)</vt:lpstr>
      <vt:lpstr>Normes e-learning II</vt:lpstr>
      <vt:lpstr>IMS Learning Design (1)</vt:lpstr>
      <vt:lpstr>Diagramme UML de classe IMS-LD (2)</vt:lpstr>
      <vt:lpstr>IMS Learning Design (3)</vt:lpstr>
      <vt:lpstr>L’approche « outils »</vt:lpstr>
      <vt:lpstr>LAMS</vt:lpstr>
      <vt:lpstr>LAMS (1) – L’outil auteur</vt:lpstr>
      <vt:lpstr>LAMS (1b) – Outil auteur, séquence complète</vt:lpstr>
      <vt:lpstr>LAMS (2) – L’interface apprenant</vt:lpstr>
      <vt:lpstr>LAMS (3) – le dépositoire</vt:lpstr>
      <vt:lpstr>OASIF – Outil de conception – édition</vt:lpstr>
      <vt:lpstr>La pédagogie de l’activité – Alain Taurisson (1)</vt:lpstr>
      <vt:lpstr>La pédagogie de l’activité (2)</vt:lpstr>
      <vt:lpstr>La pédagogie de l’activité (3) – chaque outil contient des principes. Ex. « dépasser l’impulsivité »</vt:lpstr>
      <vt:lpstr>Centration sur le document</vt:lpstr>
      <vt:lpstr>ELML (1)</vt:lpstr>
      <vt:lpstr>ELML (2) </vt:lpstr>
      <vt:lpstr>Peu « marche » …. Que faire ?</vt:lpstr>
      <vt:lpstr>Pourquoi pratiquement rien ne marche ??</vt:lpstr>
      <vt:lpstr>Les anti-modèles sans modélisation – pleins !</vt:lpstr>
      <vt:lpstr>Business process modeling (1)</vt:lpstr>
      <vt:lpstr>Business process modeling (2)</vt:lpstr>
      <vt:lpstr>E-science</vt:lpstr>
      <vt:lpstr>Autres angles de discussion</vt:lpstr>
      <vt:lpstr>C’est quoi un langage de modélisation</vt:lpstr>
      <vt:lpstr>Types de langages (version 2)</vt:lpstr>
      <vt:lpstr>Support pour quel type d’apprentissage / enseignement ?</vt:lpstr>
      <vt:lpstr>Learning I-II-III et modèles d’enseignement</vt:lpstr>
      <vt:lpstr>Learning I-II-III et outils</vt:lpstr>
      <vt:lpstr>Pourquoi se fatiguer avec un langage/outil de scénarisation  ?</vt:lpstr>
      <vt:lpstr>Liens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Schneider</dc:creator>
  <cp:lastModifiedBy>Daniel K. Schneider</cp:lastModifiedBy>
  <cp:revision>456</cp:revision>
  <dcterms:modified xsi:type="dcterms:W3CDTF">2014-04-14T17:33:57Z</dcterms:modified>
</cp:coreProperties>
</file>